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sldIdLst>
    <p:sldId id="257" r:id="rId5"/>
    <p:sldId id="258" r:id="rId6"/>
    <p:sldId id="259" r:id="rId7"/>
    <p:sldId id="260" r:id="rId8"/>
    <p:sldId id="261" r:id="rId9"/>
    <p:sldId id="262" r:id="rId10"/>
    <p:sldId id="263" r:id="rId11"/>
    <p:sldId id="264" r:id="rId12"/>
    <p:sldId id="296" r:id="rId13"/>
    <p:sldId id="265" r:id="rId14"/>
    <p:sldId id="266" r:id="rId15"/>
    <p:sldId id="267" r:id="rId16"/>
    <p:sldId id="274" r:id="rId17"/>
    <p:sldId id="273" r:id="rId18"/>
    <p:sldId id="269" r:id="rId19"/>
    <p:sldId id="270" r:id="rId20"/>
    <p:sldId id="271" r:id="rId21"/>
    <p:sldId id="272"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8" r:id="rId35"/>
    <p:sldId id="289" r:id="rId36"/>
    <p:sldId id="290" r:id="rId37"/>
    <p:sldId id="291" r:id="rId38"/>
    <p:sldId id="292" r:id="rId39"/>
    <p:sldId id="293" r:id="rId40"/>
    <p:sldId id="294" r:id="rId41"/>
    <p:sldId id="295" r:id="rId42"/>
    <p:sldId id="297" r:id="rId43"/>
    <p:sldId id="298" r:id="rId44"/>
    <p:sldId id="299" r:id="rId45"/>
    <p:sldId id="300" r:id="rId46"/>
    <p:sldId id="302" r:id="rId47"/>
    <p:sldId id="303" r:id="rId48"/>
    <p:sldId id="304"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1032"/>
    <a:srgbClr val="E547B8"/>
    <a:srgbClr val="DB49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FFD450-4E2A-CD63-26FC-0B16B75BD2CA}" v="3" dt="2024-09-03T10:11:09.8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364" autoAdjust="0"/>
  </p:normalViewPr>
  <p:slideViewPr>
    <p:cSldViewPr snapToGrid="0">
      <p:cViewPr varScale="1">
        <p:scale>
          <a:sx n="68" d="100"/>
          <a:sy n="68" d="100"/>
        </p:scale>
        <p:origin x="816"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BB6940-971D-4933-94B8-932848801080}" type="datetimeFigureOut">
              <a:rPr lang="en-US" smtClean="0"/>
              <a:t>8/11/2025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135434-FD29-43AE-8942-F60B64C00E89}" type="slidenum">
              <a:rPr lang="en-US" smtClean="0"/>
              <a:t>‹#›</a:t>
            </a:fld>
            <a:endParaRPr lang="en-US"/>
          </a:p>
        </p:txBody>
      </p:sp>
    </p:spTree>
    <p:extLst>
      <p:ext uri="{BB962C8B-B14F-4D97-AF65-F5344CB8AC3E}">
        <p14:creationId xmlns:p14="http://schemas.microsoft.com/office/powerpoint/2010/main" val="1361407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2797A5-CC93-42DE-AC25-FA74123AB5A6}" type="datetimeFigureOut">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7DA56-1D5E-4966-AB56-EB7634649AD0}" type="slidenum">
              <a:rPr lang="en-US" smtClean="0"/>
              <a:t>‹#›</a:t>
            </a:fld>
            <a:endParaRPr lang="en-US"/>
          </a:p>
        </p:txBody>
      </p:sp>
    </p:spTree>
    <p:extLst>
      <p:ext uri="{BB962C8B-B14F-4D97-AF65-F5344CB8AC3E}">
        <p14:creationId xmlns:p14="http://schemas.microsoft.com/office/powerpoint/2010/main" val="2851991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2797A5-CC93-42DE-AC25-FA74123AB5A6}" type="datetimeFigureOut">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7DA56-1D5E-4966-AB56-EB7634649AD0}" type="slidenum">
              <a:rPr lang="en-US" smtClean="0"/>
              <a:t>‹#›</a:t>
            </a:fld>
            <a:endParaRPr lang="en-US"/>
          </a:p>
        </p:txBody>
      </p:sp>
    </p:spTree>
    <p:extLst>
      <p:ext uri="{BB962C8B-B14F-4D97-AF65-F5344CB8AC3E}">
        <p14:creationId xmlns:p14="http://schemas.microsoft.com/office/powerpoint/2010/main" val="352829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2797A5-CC93-42DE-AC25-FA74123AB5A6}" type="datetimeFigureOut">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7DA56-1D5E-4966-AB56-EB7634649AD0}" type="slidenum">
              <a:rPr lang="en-US" smtClean="0"/>
              <a:t>‹#›</a:t>
            </a:fld>
            <a:endParaRPr lang="en-US"/>
          </a:p>
        </p:txBody>
      </p:sp>
    </p:spTree>
    <p:extLst>
      <p:ext uri="{BB962C8B-B14F-4D97-AF65-F5344CB8AC3E}">
        <p14:creationId xmlns:p14="http://schemas.microsoft.com/office/powerpoint/2010/main" val="2076868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2797A5-CC93-42DE-AC25-FA74123AB5A6}" type="datetimeFigureOut">
              <a:rPr lang="en-US" smtClean="0"/>
              <a:t>8/11/2025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7DA56-1D5E-4966-AB56-EB7634649AD0}" type="slidenum">
              <a:rPr lang="en-US" smtClean="0"/>
              <a:t>‹#›</a:t>
            </a:fld>
            <a:endParaRPr lang="en-US"/>
          </a:p>
        </p:txBody>
      </p:sp>
    </p:spTree>
    <p:extLst>
      <p:ext uri="{BB962C8B-B14F-4D97-AF65-F5344CB8AC3E}">
        <p14:creationId xmlns:p14="http://schemas.microsoft.com/office/powerpoint/2010/main" val="4101726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2797A5-CC93-42DE-AC25-FA74123AB5A6}" type="datetimeFigureOut">
              <a:rPr lang="en-US" smtClean="0"/>
              <a:t>8/11/2025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57DA56-1D5E-4966-AB56-EB7634649AD0}" type="slidenum">
              <a:rPr lang="en-US" smtClean="0"/>
              <a:t>‹#›</a:t>
            </a:fld>
            <a:endParaRPr lang="en-US"/>
          </a:p>
        </p:txBody>
      </p:sp>
    </p:spTree>
    <p:extLst>
      <p:ext uri="{BB962C8B-B14F-4D97-AF65-F5344CB8AC3E}">
        <p14:creationId xmlns:p14="http://schemas.microsoft.com/office/powerpoint/2010/main" val="3273756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2797A5-CC93-42DE-AC25-FA74123AB5A6}" type="datetimeFigureOut">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57DA56-1D5E-4966-AB56-EB7634649AD0}" type="slidenum">
              <a:rPr lang="en-US" smtClean="0"/>
              <a:t>‹#›</a:t>
            </a:fld>
            <a:endParaRPr lang="en-US"/>
          </a:p>
        </p:txBody>
      </p:sp>
    </p:spTree>
    <p:extLst>
      <p:ext uri="{BB962C8B-B14F-4D97-AF65-F5344CB8AC3E}">
        <p14:creationId xmlns:p14="http://schemas.microsoft.com/office/powerpoint/2010/main" val="3656730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2797A5-CC93-42DE-AC25-FA74123AB5A6}" type="datetimeFigureOut">
              <a:rPr lang="en-US" smtClean="0"/>
              <a:t>8/11/2025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57DA56-1D5E-4966-AB56-EB7634649AD0}" type="slidenum">
              <a:rPr lang="en-US" smtClean="0"/>
              <a:t>‹#›</a:t>
            </a:fld>
            <a:endParaRPr lang="en-US"/>
          </a:p>
        </p:txBody>
      </p:sp>
    </p:spTree>
    <p:extLst>
      <p:ext uri="{BB962C8B-B14F-4D97-AF65-F5344CB8AC3E}">
        <p14:creationId xmlns:p14="http://schemas.microsoft.com/office/powerpoint/2010/main" val="789553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2797A5-CC93-42DE-AC25-FA74123AB5A6}" type="datetimeFigureOut">
              <a:rPr lang="en-US" smtClean="0"/>
              <a:t>8/11/2025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7DA56-1D5E-4966-AB56-EB7634649AD0}" type="slidenum">
              <a:rPr lang="en-US" smtClean="0"/>
              <a:t>‹#›</a:t>
            </a:fld>
            <a:endParaRPr lang="en-US"/>
          </a:p>
        </p:txBody>
      </p:sp>
    </p:spTree>
    <p:extLst>
      <p:ext uri="{BB962C8B-B14F-4D97-AF65-F5344CB8AC3E}">
        <p14:creationId xmlns:p14="http://schemas.microsoft.com/office/powerpoint/2010/main" val="1289550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2797A5-CC93-42DE-AC25-FA74123AB5A6}" type="datetimeFigureOut">
              <a:rPr lang="en-US" smtClean="0"/>
              <a:t>8/11/2025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7DA56-1D5E-4966-AB56-EB7634649AD0}" type="slidenum">
              <a:rPr lang="en-US" smtClean="0"/>
              <a:t>‹#›</a:t>
            </a:fld>
            <a:endParaRPr lang="en-US"/>
          </a:p>
        </p:txBody>
      </p:sp>
    </p:spTree>
    <p:extLst>
      <p:ext uri="{BB962C8B-B14F-4D97-AF65-F5344CB8AC3E}">
        <p14:creationId xmlns:p14="http://schemas.microsoft.com/office/powerpoint/2010/main" val="1735658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2797A5-CC93-42DE-AC25-FA74123AB5A6}" type="datetimeFigureOut">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7DA56-1D5E-4966-AB56-EB7634649AD0}" type="slidenum">
              <a:rPr lang="en-US" smtClean="0"/>
              <a:t>‹#›</a:t>
            </a:fld>
            <a:endParaRPr lang="en-US"/>
          </a:p>
        </p:txBody>
      </p:sp>
    </p:spTree>
    <p:extLst>
      <p:ext uri="{BB962C8B-B14F-4D97-AF65-F5344CB8AC3E}">
        <p14:creationId xmlns:p14="http://schemas.microsoft.com/office/powerpoint/2010/main" val="2956779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2797A5-CC93-42DE-AC25-FA74123AB5A6}" type="datetimeFigureOut">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7DA56-1D5E-4966-AB56-EB7634649AD0}" type="slidenum">
              <a:rPr lang="en-US" smtClean="0"/>
              <a:t>‹#›</a:t>
            </a:fld>
            <a:endParaRPr lang="en-US"/>
          </a:p>
        </p:txBody>
      </p:sp>
    </p:spTree>
    <p:extLst>
      <p:ext uri="{BB962C8B-B14F-4D97-AF65-F5344CB8AC3E}">
        <p14:creationId xmlns:p14="http://schemas.microsoft.com/office/powerpoint/2010/main" val="3415640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2797A5-CC93-42DE-AC25-FA74123AB5A6}" type="datetimeFigureOut">
              <a:rPr lang="en-US" smtClean="0"/>
              <a:t>8/11/2025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57DA56-1D5E-4966-AB56-EB7634649AD0}" type="slidenum">
              <a:rPr lang="en-US" smtClean="0"/>
              <a:t>‹#›</a:t>
            </a:fld>
            <a:endParaRPr lang="en-US"/>
          </a:p>
        </p:txBody>
      </p:sp>
    </p:spTree>
    <p:extLst>
      <p:ext uri="{BB962C8B-B14F-4D97-AF65-F5344CB8AC3E}">
        <p14:creationId xmlns:p14="http://schemas.microsoft.com/office/powerpoint/2010/main" val="29641074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5506" y="1859923"/>
            <a:ext cx="10221294" cy="869950"/>
          </a:xfrm>
          <a:ln/>
        </p:spPr>
        <p:style>
          <a:lnRef idx="1">
            <a:schemeClr val="accent5"/>
          </a:lnRef>
          <a:fillRef idx="2">
            <a:schemeClr val="accent5"/>
          </a:fillRef>
          <a:effectRef idx="1">
            <a:schemeClr val="accent5"/>
          </a:effectRef>
          <a:fontRef idx="minor">
            <a:schemeClr val="dk1"/>
          </a:fontRef>
        </p:style>
        <p:txBody>
          <a:bodyPr>
            <a:noAutofit/>
          </a:bodyPr>
          <a:lstStyle/>
          <a:p>
            <a:br>
              <a:rPr lang="en-IN" sz="40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br>
              <a:rPr lang="en-IN" sz="40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r>
              <a:rPr lang="en-IN" sz="44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NoSQL Databases - BCD515C</a:t>
            </a:r>
            <a:endParaRPr lang="en-IN" sz="4400" b="1" dirty="0">
              <a:solidFill>
                <a:schemeClr val="bg1"/>
              </a:solidFill>
            </a:endParaRPr>
          </a:p>
        </p:txBody>
      </p:sp>
      <p:sp>
        <p:nvSpPr>
          <p:cNvPr id="3" name="Subtitle 2"/>
          <p:cNvSpPr>
            <a:spLocks noGrp="1"/>
          </p:cNvSpPr>
          <p:nvPr>
            <p:ph type="subTitle" idx="1"/>
          </p:nvPr>
        </p:nvSpPr>
        <p:spPr>
          <a:xfrm>
            <a:off x="6545179" y="3953666"/>
            <a:ext cx="4705323" cy="1761242"/>
          </a:xfrm>
          <a:ln>
            <a:solidFill>
              <a:srgbClr val="FF0000"/>
            </a:solidFill>
          </a:ln>
        </p:spPr>
        <p:txBody>
          <a:bodyPr>
            <a:normAutofit/>
          </a:bodyPr>
          <a:lstStyle/>
          <a:p>
            <a:pPr algn="ctr"/>
            <a:r>
              <a:rPr lang="en-US" sz="1800" b="1" dirty="0">
                <a:solidFill>
                  <a:srgbClr val="002060"/>
                </a:solidFill>
                <a:latin typeface="Times New Roman" pitchFamily="18" charset="0"/>
                <a:cs typeface="Times New Roman" pitchFamily="18" charset="0"/>
              </a:rPr>
              <a:t>Prepared By,</a:t>
            </a:r>
          </a:p>
          <a:p>
            <a:pPr algn="ctr"/>
            <a:r>
              <a:rPr lang="en-IN" sz="1800" b="1" dirty="0">
                <a:solidFill>
                  <a:srgbClr val="002060"/>
                </a:solidFill>
                <a:latin typeface="Times New Roman" pitchFamily="18" charset="0"/>
                <a:cs typeface="Times New Roman" pitchFamily="18" charset="0"/>
              </a:rPr>
              <a:t>J N Karthik</a:t>
            </a:r>
          </a:p>
          <a:p>
            <a:pPr algn="ctr"/>
            <a:r>
              <a:rPr lang="en-IN" sz="1800" b="1" dirty="0">
                <a:solidFill>
                  <a:srgbClr val="002060"/>
                </a:solidFill>
                <a:latin typeface="Times New Roman" pitchFamily="18" charset="0"/>
                <a:cs typeface="Times New Roman" pitchFamily="18" charset="0"/>
              </a:rPr>
              <a:t> CSE-Data Science</a:t>
            </a:r>
          </a:p>
          <a:p>
            <a:pPr algn="ctr"/>
            <a:r>
              <a:rPr lang="en-IN" sz="1800" b="1" dirty="0">
                <a:solidFill>
                  <a:srgbClr val="002060"/>
                </a:solidFill>
                <a:latin typeface="Times New Roman" pitchFamily="18" charset="0"/>
                <a:cs typeface="Times New Roman" pitchFamily="18" charset="0"/>
              </a:rPr>
              <a:t>ATME College of Engineering, Mysuru</a:t>
            </a:r>
            <a:endParaRPr lang="en-US" sz="1800" b="1" dirty="0">
              <a:solidFill>
                <a:srgbClr val="002060"/>
              </a:solidFill>
              <a:latin typeface="Times New Roman" panose="02020603050405020304" pitchFamily="18" charset="0"/>
              <a:cs typeface="Times New Roman" panose="02020603050405020304" pitchFamily="18" charset="0"/>
            </a:endParaRPr>
          </a:p>
        </p:txBody>
      </p:sp>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1</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5" y="6404315"/>
            <a:ext cx="1867438"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14666" y="186715"/>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 name="Picture 13"/>
          <p:cNvPicPr>
            <a:picLocks noChangeAspect="1"/>
          </p:cNvPicPr>
          <p:nvPr/>
        </p:nvPicPr>
        <p:blipFill>
          <a:blip r:embed="rId6"/>
          <a:stretch>
            <a:fillRect/>
          </a:stretch>
        </p:blipFill>
        <p:spPr>
          <a:xfrm>
            <a:off x="10902152" y="81675"/>
            <a:ext cx="1078152" cy="886089"/>
          </a:xfrm>
          <a:prstGeom prst="rect">
            <a:avLst/>
          </a:prstGeom>
        </p:spPr>
      </p:pic>
    </p:spTree>
    <p:extLst>
      <p:ext uri="{BB962C8B-B14F-4D97-AF65-F5344CB8AC3E}">
        <p14:creationId xmlns:p14="http://schemas.microsoft.com/office/powerpoint/2010/main" val="20807997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2</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14666" y="186715"/>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2" name="Rectangle 1"/>
          <p:cNvSpPr/>
          <p:nvPr/>
        </p:nvSpPr>
        <p:spPr>
          <a:xfrm>
            <a:off x="323088" y="1114234"/>
            <a:ext cx="10705983" cy="5393784"/>
          </a:xfrm>
          <a:prstGeom prst="rect">
            <a:avLst/>
          </a:prstGeom>
        </p:spPr>
        <p:txBody>
          <a:bodyPr wrap="square">
            <a:spAutoFit/>
          </a:bodyPr>
          <a:lstStyle/>
          <a:p>
            <a:pPr marL="74295" marR="120650" algn="l">
              <a:lnSpc>
                <a:spcPct val="150000"/>
              </a:lnSpc>
              <a:spcAft>
                <a:spcPts val="0"/>
              </a:spcAft>
            </a:pPr>
            <a:r>
              <a:rPr lang="en-US" sz="1300" b="1" dirty="0">
                <a:solidFill>
                  <a:srgbClr val="FF0000"/>
                </a:solidFill>
                <a:effectLst/>
                <a:latin typeface="Times New Roman" panose="02020603050405020304" pitchFamily="18" charset="0"/>
                <a:ea typeface="Times New Roman" panose="02020603050405020304" pitchFamily="18" charset="0"/>
              </a:rPr>
              <a:t>Module-1</a:t>
            </a:r>
            <a:r>
              <a:rPr lang="en-US" sz="1300" b="1" dirty="0">
                <a:effectLst/>
                <a:latin typeface="Times New Roman" panose="02020603050405020304" pitchFamily="18" charset="0"/>
                <a:ea typeface="Times New Roman" panose="02020603050405020304" pitchFamily="18" charset="0"/>
              </a:rPr>
              <a:t>: </a:t>
            </a:r>
            <a:endParaRPr lang="en-IN" sz="1300" dirty="0">
              <a:effectLst/>
              <a:latin typeface="Times New Roman" panose="02020603050405020304" pitchFamily="18" charset="0"/>
              <a:ea typeface="Times New Roman" panose="02020603050405020304" pitchFamily="18" charset="0"/>
            </a:endParaRPr>
          </a:p>
          <a:p>
            <a:pPr marL="74295" marR="120650" algn="just">
              <a:spcAft>
                <a:spcPts val="0"/>
              </a:spcAft>
            </a:pPr>
            <a:r>
              <a:rPr lang="en-US" sz="1300" b="1" dirty="0">
                <a:effectLst/>
                <a:latin typeface="Times New Roman" panose="02020603050405020304" pitchFamily="18" charset="0"/>
                <a:ea typeface="Times New Roman" panose="02020603050405020304" pitchFamily="18" charset="0"/>
              </a:rPr>
              <a:t>Why NoSQL</a:t>
            </a:r>
            <a:r>
              <a:rPr lang="en-US" sz="1300" dirty="0">
                <a:effectLst/>
                <a:latin typeface="Times New Roman" panose="02020603050405020304" pitchFamily="18" charset="0"/>
                <a:ea typeface="Times New Roman" panose="02020603050405020304" pitchFamily="18" charset="0"/>
              </a:rPr>
              <a:t> : The Value of Relational Databases, Getting at Persistent Data, Concurrency, Integration, A (Mostly) Standard Model, Impedance Mismatch, Application and Integration Databases, Attack of the Clusters, The Emergence of NoSQL </a:t>
            </a:r>
            <a:endParaRPr lang="en-IN" sz="1300" dirty="0">
              <a:effectLst/>
              <a:latin typeface="Times New Roman" panose="02020603050405020304" pitchFamily="18" charset="0"/>
              <a:ea typeface="Times New Roman" panose="02020603050405020304" pitchFamily="18" charset="0"/>
            </a:endParaRPr>
          </a:p>
          <a:p>
            <a:pPr marL="74295" marR="120650" algn="just">
              <a:spcAft>
                <a:spcPts val="0"/>
              </a:spcAft>
            </a:pPr>
            <a:r>
              <a:rPr lang="en-US" sz="1300" b="1" dirty="0">
                <a:effectLst/>
                <a:latin typeface="Times New Roman" panose="02020603050405020304" pitchFamily="18" charset="0"/>
                <a:ea typeface="Times New Roman" panose="02020603050405020304" pitchFamily="18" charset="0"/>
              </a:rPr>
              <a:t>Aggregate Data Models:</a:t>
            </a:r>
            <a:r>
              <a:rPr lang="en-US" sz="1300" dirty="0">
                <a:effectLst/>
                <a:latin typeface="Times New Roman" panose="02020603050405020304" pitchFamily="18" charset="0"/>
                <a:ea typeface="Times New Roman" panose="02020603050405020304" pitchFamily="18" charset="0"/>
              </a:rPr>
              <a:t> Aggregates, Example of Relations and Aggregates, Consequences of Aggregate Orientation, Summarizing Aggregate-Oriented Databases. More Details on Data Models: Relationships, Graph Databases, Schema less Databases, Materialized Views, </a:t>
            </a:r>
            <a:endParaRPr lang="en-IN" sz="1300" dirty="0">
              <a:effectLst/>
              <a:latin typeface="Times New Roman" panose="02020603050405020304" pitchFamily="18" charset="0"/>
              <a:ea typeface="Times New Roman" panose="02020603050405020304" pitchFamily="18" charset="0"/>
            </a:endParaRPr>
          </a:p>
          <a:p>
            <a:pPr marL="101600" marR="120650" algn="just">
              <a:spcAft>
                <a:spcPts val="0"/>
              </a:spcAft>
            </a:pPr>
            <a:r>
              <a:rPr lang="en-US" sz="1300" b="1" dirty="0">
                <a:solidFill>
                  <a:srgbClr val="FF0000"/>
                </a:solidFill>
                <a:effectLst/>
                <a:latin typeface="Times New Roman" panose="02020603050405020304" pitchFamily="18" charset="0"/>
                <a:ea typeface="Times New Roman" panose="02020603050405020304" pitchFamily="18" charset="0"/>
              </a:rPr>
              <a:t>Module-2</a:t>
            </a:r>
            <a:r>
              <a:rPr lang="en-US" sz="1300" b="1" dirty="0">
                <a:effectLst/>
                <a:latin typeface="Times New Roman" panose="02020603050405020304" pitchFamily="18" charset="0"/>
                <a:ea typeface="Times New Roman" panose="02020603050405020304" pitchFamily="18" charset="0"/>
              </a:rPr>
              <a:t>: </a:t>
            </a:r>
            <a:endParaRPr lang="en-IN" sz="1300" dirty="0">
              <a:effectLst/>
              <a:latin typeface="Times New Roman" panose="02020603050405020304" pitchFamily="18" charset="0"/>
              <a:ea typeface="Times New Roman" panose="02020603050405020304" pitchFamily="18" charset="0"/>
            </a:endParaRPr>
          </a:p>
          <a:p>
            <a:pPr marL="101600" marR="120650" algn="just">
              <a:spcAft>
                <a:spcPts val="0"/>
              </a:spcAft>
            </a:pPr>
            <a:r>
              <a:rPr lang="en-US" sz="1300" b="1" dirty="0">
                <a:effectLst/>
                <a:latin typeface="Times New Roman" panose="02020603050405020304" pitchFamily="18" charset="0"/>
                <a:ea typeface="Times New Roman" panose="02020603050405020304" pitchFamily="18" charset="0"/>
              </a:rPr>
              <a:t>Distribution Models:</a:t>
            </a:r>
            <a:r>
              <a:rPr lang="en-US" sz="1300" dirty="0">
                <a:effectLst/>
                <a:latin typeface="Times New Roman" panose="02020603050405020304" pitchFamily="18" charset="0"/>
                <a:ea typeface="Times New Roman" panose="02020603050405020304" pitchFamily="18" charset="0"/>
              </a:rPr>
              <a:t> Single Server, </a:t>
            </a:r>
            <a:r>
              <a:rPr lang="en-US" sz="1300" dirty="0" err="1">
                <a:effectLst/>
                <a:latin typeface="Times New Roman" panose="02020603050405020304" pitchFamily="18" charset="0"/>
                <a:ea typeface="Times New Roman" panose="02020603050405020304" pitchFamily="18" charset="0"/>
              </a:rPr>
              <a:t>Sharding</a:t>
            </a:r>
            <a:r>
              <a:rPr lang="en-US" sz="1300" dirty="0">
                <a:effectLst/>
                <a:latin typeface="Times New Roman" panose="02020603050405020304" pitchFamily="18" charset="0"/>
                <a:ea typeface="Times New Roman" panose="02020603050405020304" pitchFamily="18" charset="0"/>
              </a:rPr>
              <a:t>, Master-Slave Replication, Peer-to-Peer Replication, Combining </a:t>
            </a:r>
            <a:r>
              <a:rPr lang="en-US" sz="1300" dirty="0" err="1">
                <a:effectLst/>
                <a:latin typeface="Times New Roman" panose="02020603050405020304" pitchFamily="18" charset="0"/>
                <a:ea typeface="Times New Roman" panose="02020603050405020304" pitchFamily="18" charset="0"/>
              </a:rPr>
              <a:t>Sharding</a:t>
            </a:r>
            <a:r>
              <a:rPr lang="en-US" sz="1300" dirty="0">
                <a:effectLst/>
                <a:latin typeface="Times New Roman" panose="02020603050405020304" pitchFamily="18" charset="0"/>
                <a:ea typeface="Times New Roman" panose="02020603050405020304" pitchFamily="18" charset="0"/>
              </a:rPr>
              <a:t> and Replication. Consistency: Update Consistency, Read Consistency, Relaxing Consistency, The CAP Theorem. </a:t>
            </a:r>
            <a:endParaRPr lang="en-IN" sz="1300" dirty="0">
              <a:effectLst/>
              <a:latin typeface="Times New Roman" panose="02020603050405020304" pitchFamily="18" charset="0"/>
              <a:ea typeface="Times New Roman" panose="02020603050405020304" pitchFamily="18" charset="0"/>
            </a:endParaRPr>
          </a:p>
          <a:p>
            <a:pPr marL="101600" marR="120650" algn="just">
              <a:spcAft>
                <a:spcPts val="0"/>
              </a:spcAft>
            </a:pPr>
            <a:r>
              <a:rPr lang="en-US" sz="1300" b="1" dirty="0">
                <a:effectLst/>
                <a:latin typeface="Times New Roman" panose="02020603050405020304" pitchFamily="18" charset="0"/>
                <a:ea typeface="Times New Roman" panose="02020603050405020304" pitchFamily="18" charset="0"/>
              </a:rPr>
              <a:t>Version Stamps:</a:t>
            </a:r>
            <a:r>
              <a:rPr lang="en-US" sz="1300" dirty="0">
                <a:effectLst/>
                <a:latin typeface="Times New Roman" panose="02020603050405020304" pitchFamily="18" charset="0"/>
                <a:ea typeface="Times New Roman" panose="02020603050405020304" pitchFamily="18" charset="0"/>
              </a:rPr>
              <a:t> Business and System Transactions, Version Stamps on Multiple Nodes. </a:t>
            </a:r>
            <a:endParaRPr lang="en-IN" sz="1300" dirty="0">
              <a:effectLst/>
              <a:latin typeface="Times New Roman" panose="02020603050405020304" pitchFamily="18" charset="0"/>
              <a:ea typeface="Times New Roman" panose="02020603050405020304" pitchFamily="18" charset="0"/>
            </a:endParaRPr>
          </a:p>
          <a:p>
            <a:r>
              <a:rPr lang="en-US" sz="1300" b="1" dirty="0">
                <a:effectLst/>
                <a:latin typeface="Times New Roman" panose="02020603050405020304" pitchFamily="18" charset="0"/>
                <a:ea typeface="Times New Roman" panose="02020603050405020304" pitchFamily="18" charset="0"/>
              </a:rPr>
              <a:t>  Text Book 1: Chapter : 4, 5, 6</a:t>
            </a:r>
          </a:p>
          <a:p>
            <a:r>
              <a:rPr lang="en-US" sz="1300" b="1" dirty="0">
                <a:solidFill>
                  <a:srgbClr val="C00000"/>
                </a:solidFill>
                <a:latin typeface="Times New Roman" panose="02020603050405020304" pitchFamily="18" charset="0"/>
                <a:cs typeface="Times New Roman" panose="02020603050405020304" pitchFamily="18" charset="0"/>
              </a:rPr>
              <a:t>   Module-3:</a:t>
            </a:r>
            <a:endParaRPr lang="en-US" sz="1300" dirty="0">
              <a:solidFill>
                <a:srgbClr val="C00000"/>
              </a:solidFill>
              <a:latin typeface="Times New Roman" panose="02020603050405020304" pitchFamily="18" charset="0"/>
              <a:cs typeface="Times New Roman" panose="02020603050405020304" pitchFamily="18" charset="0"/>
            </a:endParaRPr>
          </a:p>
          <a:p>
            <a:pPr algn="just"/>
            <a:r>
              <a:rPr lang="en-US" sz="1300" b="1" dirty="0">
                <a:solidFill>
                  <a:srgbClr val="002060"/>
                </a:solidFill>
                <a:latin typeface="Times New Roman" panose="02020603050405020304" pitchFamily="18" charset="0"/>
                <a:cs typeface="Times New Roman" panose="02020603050405020304" pitchFamily="18" charset="0"/>
              </a:rPr>
              <a:t>   </a:t>
            </a:r>
            <a:r>
              <a:rPr lang="en-US" sz="1300" b="1" dirty="0">
                <a:effectLst/>
                <a:latin typeface="Times New Roman" panose="02020603050405020304" pitchFamily="18" charset="0"/>
                <a:ea typeface="Times New Roman" panose="02020603050405020304" pitchFamily="18" charset="0"/>
              </a:rPr>
              <a:t>Map-Reduce:</a:t>
            </a:r>
            <a:r>
              <a:rPr lang="en-US" sz="1300" dirty="0">
                <a:effectLst/>
                <a:latin typeface="Times New Roman" panose="02020603050405020304" pitchFamily="18" charset="0"/>
                <a:ea typeface="Times New Roman" panose="02020603050405020304" pitchFamily="18" charset="0"/>
              </a:rPr>
              <a:t> Basic Map-Reduce, Partitioning and Combining, Composing Map-Reduce Calculations, A Two Stage Map-Reduce Example, Incremental    Map-       Reduce Key-Value Databases: What Is a Key-Value Store, Key-Value Store Features: Consistency, Transactions, Query Features, Structure of Data, Scaling, Suitable Use Cases: Storing Session Information, User Profiles, Preference, Shopping Cart Data, When Not to Use: Relationships among Data, Multioperation         Transactions, Query by Data, Operations by Sets.</a:t>
            </a:r>
          </a:p>
          <a:p>
            <a:pPr algn="just"/>
            <a:r>
              <a:rPr lang="en-US" sz="1300" dirty="0">
                <a:effectLst/>
                <a:latin typeface="Times New Roman" panose="02020603050405020304" pitchFamily="18" charset="0"/>
                <a:ea typeface="Times New Roman" panose="02020603050405020304" pitchFamily="18" charset="0"/>
              </a:rPr>
              <a:t> </a:t>
            </a:r>
            <a:r>
              <a:rPr lang="en-US" sz="1300" b="1" dirty="0">
                <a:effectLst/>
                <a:latin typeface="Times New Roman" panose="02020603050405020304" pitchFamily="18" charset="0"/>
                <a:ea typeface="Times New Roman" panose="02020603050405020304" pitchFamily="18" charset="0"/>
              </a:rPr>
              <a:t>Text Book 1: Chapter : 7, 8</a:t>
            </a:r>
            <a:endParaRPr lang="en-IN" sz="1300" dirty="0">
              <a:effectLst/>
              <a:latin typeface="Times New Roman" panose="02020603050405020304" pitchFamily="18" charset="0"/>
              <a:ea typeface="Times New Roman" panose="02020603050405020304" pitchFamily="18" charset="0"/>
            </a:endParaRPr>
          </a:p>
          <a:p>
            <a:pPr algn="just"/>
            <a:r>
              <a:rPr lang="en-US" sz="1300" dirty="0">
                <a:solidFill>
                  <a:srgbClr val="002060"/>
                </a:solidFill>
                <a:latin typeface="Times New Roman" panose="02020603050405020304" pitchFamily="18" charset="0"/>
                <a:cs typeface="Times New Roman" panose="02020603050405020304" pitchFamily="18" charset="0"/>
              </a:rPr>
              <a:t>   </a:t>
            </a:r>
            <a:r>
              <a:rPr lang="en-US" sz="1300" b="1" dirty="0">
                <a:solidFill>
                  <a:srgbClr val="C00000"/>
                </a:solidFill>
                <a:latin typeface="Times New Roman" panose="02020603050405020304" pitchFamily="18" charset="0"/>
                <a:cs typeface="Times New Roman" panose="02020603050405020304" pitchFamily="18" charset="0"/>
              </a:rPr>
              <a:t>Module-4:</a:t>
            </a:r>
            <a:endParaRPr lang="en-US" sz="1300" dirty="0">
              <a:solidFill>
                <a:srgbClr val="C00000"/>
              </a:solidFill>
              <a:latin typeface="Times New Roman" panose="02020603050405020304" pitchFamily="18" charset="0"/>
              <a:cs typeface="Times New Roman" panose="02020603050405020304" pitchFamily="18" charset="0"/>
            </a:endParaRPr>
          </a:p>
          <a:p>
            <a:pPr marL="74295" marR="120650" algn="just">
              <a:spcAft>
                <a:spcPts val="0"/>
              </a:spcAft>
            </a:pPr>
            <a:r>
              <a:rPr lang="en-US" sz="1300" b="1" dirty="0">
                <a:effectLst/>
                <a:latin typeface="Times New Roman" panose="02020603050405020304" pitchFamily="18" charset="0"/>
                <a:ea typeface="Times New Roman" panose="02020603050405020304" pitchFamily="18" charset="0"/>
              </a:rPr>
              <a:t>Document Databases:</a:t>
            </a:r>
            <a:r>
              <a:rPr lang="en-US" sz="1300" dirty="0">
                <a:effectLst/>
                <a:latin typeface="Times New Roman" panose="02020603050405020304" pitchFamily="18" charset="0"/>
                <a:ea typeface="Times New Roman" panose="02020603050405020304" pitchFamily="18" charset="0"/>
              </a:rPr>
              <a:t> What Is a Document Database? Features: Consistency, Transactions, Availability, Query Features, Scaling, Suitable Use Cases: Event Logging, Content Management Systems, Blogging Platforms, Web Analytics or Real-Time Analytics, ECommerce Applications, When Not to Use: Complex Transactions Spanning Different Operations, Queries against Varying Aggregate Structure </a:t>
            </a:r>
            <a:endParaRPr lang="en-IN" sz="1300" dirty="0">
              <a:effectLst/>
              <a:latin typeface="Times New Roman" panose="02020603050405020304" pitchFamily="18" charset="0"/>
              <a:ea typeface="Times New Roman" panose="02020603050405020304" pitchFamily="18" charset="0"/>
            </a:endParaRPr>
          </a:p>
          <a:p>
            <a:r>
              <a:rPr lang="en-US" sz="1300" b="1" dirty="0">
                <a:effectLst/>
                <a:latin typeface="Times New Roman" panose="02020603050405020304" pitchFamily="18" charset="0"/>
                <a:ea typeface="Times New Roman" panose="02020603050405020304" pitchFamily="18" charset="0"/>
              </a:rPr>
              <a:t> Text Book 1: Chapter : 9</a:t>
            </a:r>
            <a:r>
              <a:rPr lang="en-US" sz="1300" b="1" dirty="0">
                <a:solidFill>
                  <a:srgbClr val="002060"/>
                </a:solidFill>
                <a:latin typeface="Times New Roman" panose="02020603050405020304" pitchFamily="18" charset="0"/>
                <a:cs typeface="Times New Roman" panose="02020603050405020304" pitchFamily="18" charset="0"/>
              </a:rPr>
              <a:t> </a:t>
            </a:r>
            <a:endParaRPr lang="en-US" sz="1300" dirty="0">
              <a:solidFill>
                <a:srgbClr val="002060"/>
              </a:solidFill>
              <a:latin typeface="Times New Roman" panose="02020603050405020304" pitchFamily="18" charset="0"/>
              <a:cs typeface="Times New Roman" panose="02020603050405020304" pitchFamily="18" charset="0"/>
            </a:endParaRPr>
          </a:p>
          <a:p>
            <a:pPr algn="just"/>
            <a:r>
              <a:rPr lang="en-US" sz="1300" b="1" dirty="0">
                <a:solidFill>
                  <a:srgbClr val="C00000"/>
                </a:solidFill>
                <a:latin typeface="Times New Roman" panose="02020603050405020304" pitchFamily="18" charset="0"/>
                <a:cs typeface="Times New Roman" panose="02020603050405020304" pitchFamily="18" charset="0"/>
              </a:rPr>
              <a:t>Module-5</a:t>
            </a:r>
            <a:endParaRPr lang="en-US" sz="1300" dirty="0">
              <a:solidFill>
                <a:srgbClr val="C00000"/>
              </a:solidFill>
              <a:latin typeface="Times New Roman" panose="02020603050405020304" pitchFamily="18" charset="0"/>
              <a:cs typeface="Times New Roman" panose="02020603050405020304" pitchFamily="18" charset="0"/>
            </a:endParaRPr>
          </a:p>
          <a:p>
            <a:pPr marL="74295" marR="120650" algn="just">
              <a:spcAft>
                <a:spcPts val="0"/>
              </a:spcAft>
            </a:pPr>
            <a:r>
              <a:rPr lang="en-US" sz="1300" b="1" dirty="0">
                <a:effectLst/>
                <a:latin typeface="Times New Roman" panose="02020603050405020304" pitchFamily="18" charset="0"/>
                <a:ea typeface="Times New Roman" panose="02020603050405020304" pitchFamily="18" charset="0"/>
              </a:rPr>
              <a:t>Graph Databases:</a:t>
            </a:r>
            <a:r>
              <a:rPr lang="en-US" sz="1300" dirty="0">
                <a:effectLst/>
                <a:latin typeface="Times New Roman" panose="02020603050405020304" pitchFamily="18" charset="0"/>
                <a:ea typeface="Times New Roman" panose="02020603050405020304" pitchFamily="18" charset="0"/>
              </a:rPr>
              <a:t> What Is a Graph Database? Features, Consistency, Transactions, Availability, Query Features, Scaling, Suitable Use Cases: Connected Data, Routing, Dispatch, and Location-Based Services, Recommendation Engines, When Not to Use.</a:t>
            </a:r>
            <a:endParaRPr lang="en-IN" sz="1300" dirty="0">
              <a:effectLst/>
              <a:latin typeface="Times New Roman" panose="02020603050405020304" pitchFamily="18" charset="0"/>
              <a:ea typeface="Times New Roman" panose="02020603050405020304" pitchFamily="18" charset="0"/>
            </a:endParaRPr>
          </a:p>
          <a:p>
            <a:pPr marL="74295" marR="120650" algn="just">
              <a:spcAft>
                <a:spcPts val="0"/>
              </a:spcAft>
            </a:pPr>
            <a:r>
              <a:rPr lang="en-US" sz="1300" b="1" dirty="0">
                <a:effectLst/>
                <a:latin typeface="Times New Roman" panose="02020603050405020304" pitchFamily="18" charset="0"/>
                <a:ea typeface="Times New Roman" panose="02020603050405020304" pitchFamily="18" charset="0"/>
              </a:rPr>
              <a:t>Text Book 1: Chapter : 11</a:t>
            </a:r>
            <a:endParaRPr lang="en-IN" sz="1300" dirty="0">
              <a:effectLst/>
              <a:latin typeface="Times New Roman" panose="02020603050405020304" pitchFamily="18" charset="0"/>
              <a:ea typeface="Times New Roman" panose="02020603050405020304" pitchFamily="18" charset="0"/>
            </a:endParaRPr>
          </a:p>
        </p:txBody>
      </p:sp>
      <p:sp>
        <p:nvSpPr>
          <p:cNvPr id="3" name="TextBox 2"/>
          <p:cNvSpPr txBox="1"/>
          <p:nvPr/>
        </p:nvSpPr>
        <p:spPr>
          <a:xfrm>
            <a:off x="4773168" y="186715"/>
            <a:ext cx="1297150" cy="461665"/>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Syllabus</a:t>
            </a:r>
          </a:p>
        </p:txBody>
      </p:sp>
    </p:spTree>
    <p:extLst>
      <p:ext uri="{BB962C8B-B14F-4D97-AF65-F5344CB8AC3E}">
        <p14:creationId xmlns:p14="http://schemas.microsoft.com/office/powerpoint/2010/main" val="206454582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3</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2" name="Rectangle 1"/>
          <p:cNvSpPr/>
          <p:nvPr/>
        </p:nvSpPr>
        <p:spPr>
          <a:xfrm>
            <a:off x="251600" y="1076951"/>
            <a:ext cx="11728704" cy="3596947"/>
          </a:xfrm>
          <a:prstGeom prst="rect">
            <a:avLst/>
          </a:prstGeom>
        </p:spPr>
        <p:txBody>
          <a:bodyPr wrap="square">
            <a:spAutoFit/>
          </a:bodyPr>
          <a:lstStyle/>
          <a:p>
            <a:pPr marR="0" algn="just">
              <a:lnSpc>
                <a:spcPct val="200000"/>
              </a:lnSpc>
              <a:spcBef>
                <a:spcPts val="0"/>
              </a:spcBef>
              <a:spcAft>
                <a:spcPts val="0"/>
              </a:spcAft>
            </a:pPr>
            <a:r>
              <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Topics</a:t>
            </a:r>
          </a:p>
          <a:p>
            <a:pPr marR="0" algn="just">
              <a:lnSpc>
                <a:spcPct val="200000"/>
              </a:lnSpc>
              <a:spcBef>
                <a:spcPts val="0"/>
              </a:spcBef>
              <a:spcAft>
                <a:spcPts val="0"/>
              </a:spcAft>
            </a:pPr>
            <a:r>
              <a:rPr lang="en-US" sz="1400" b="1" dirty="0">
                <a:solidFill>
                  <a:srgbClr val="002060"/>
                </a:solidFill>
                <a:latin typeface="Times New Roman" panose="02020603050405020304" pitchFamily="18" charset="0"/>
                <a:cs typeface="Times New Roman" panose="02020603050405020304" pitchFamily="18" charset="0"/>
              </a:rPr>
              <a:t>1. </a:t>
            </a:r>
            <a:r>
              <a:rPr lang="en-US" sz="1400" dirty="0">
                <a:latin typeface="Times New Roman" panose="02020603050405020304" pitchFamily="18" charset="0"/>
                <a:cs typeface="Times New Roman" panose="02020603050405020304" pitchFamily="18" charset="0"/>
              </a:rPr>
              <a:t>The Value of Relational Databases</a:t>
            </a:r>
          </a:p>
          <a:p>
            <a:pPr marR="0" algn="just">
              <a:lnSpc>
                <a:spcPct val="200000"/>
              </a:lnSpc>
              <a:spcBef>
                <a:spcPts val="0"/>
              </a:spcBef>
              <a:spcAft>
                <a:spcPts val="0"/>
              </a:spcAft>
            </a:pPr>
            <a:r>
              <a:rPr lang="en-US" sz="1400" dirty="0">
                <a:latin typeface="Times New Roman" panose="02020603050405020304" pitchFamily="18" charset="0"/>
                <a:cs typeface="Times New Roman" panose="02020603050405020304" pitchFamily="18" charset="0"/>
              </a:rPr>
              <a:t>2. Getting at Persistent Data</a:t>
            </a:r>
          </a:p>
          <a:p>
            <a:pPr marR="0" algn="just">
              <a:lnSpc>
                <a:spcPct val="200000"/>
              </a:lnSpc>
              <a:spcBef>
                <a:spcPts val="0"/>
              </a:spcBef>
              <a:spcAft>
                <a:spcPts val="0"/>
              </a:spcAft>
            </a:pPr>
            <a:r>
              <a:rPr lang="en-US" sz="1400" dirty="0">
                <a:latin typeface="Times New Roman" panose="02020603050405020304" pitchFamily="18" charset="0"/>
                <a:cs typeface="Times New Roman" panose="02020603050405020304" pitchFamily="18" charset="0"/>
              </a:rPr>
              <a:t>3. Concurrency, Integration, A (Mostly) Standard Model</a:t>
            </a:r>
          </a:p>
          <a:p>
            <a:pPr marR="0" algn="just">
              <a:lnSpc>
                <a:spcPct val="200000"/>
              </a:lnSpc>
              <a:spcBef>
                <a:spcPts val="0"/>
              </a:spcBef>
              <a:spcAft>
                <a:spcPts val="0"/>
              </a:spcAft>
            </a:pPr>
            <a:r>
              <a:rPr lang="en-US" sz="1400" dirty="0">
                <a:latin typeface="Times New Roman" panose="02020603050405020304" pitchFamily="18" charset="0"/>
                <a:cs typeface="Times New Roman" panose="02020603050405020304" pitchFamily="18" charset="0"/>
              </a:rPr>
              <a:t>4. Impedance Mismatch</a:t>
            </a:r>
          </a:p>
          <a:p>
            <a:pPr marR="0" algn="just">
              <a:lnSpc>
                <a:spcPct val="200000"/>
              </a:lnSpc>
              <a:spcBef>
                <a:spcPts val="0"/>
              </a:spcBef>
              <a:spcAft>
                <a:spcPts val="0"/>
              </a:spcAft>
            </a:pPr>
            <a:r>
              <a:rPr lang="en-US" sz="1400" dirty="0">
                <a:latin typeface="Times New Roman" panose="02020603050405020304" pitchFamily="18" charset="0"/>
                <a:cs typeface="Times New Roman" panose="02020603050405020304" pitchFamily="18" charset="0"/>
              </a:rPr>
              <a:t>5. Application and Integration Databases</a:t>
            </a:r>
          </a:p>
          <a:p>
            <a:pPr marR="0" algn="just">
              <a:lnSpc>
                <a:spcPct val="200000"/>
              </a:lnSpc>
              <a:spcBef>
                <a:spcPts val="0"/>
              </a:spcBef>
              <a:spcAft>
                <a:spcPts val="0"/>
              </a:spcAft>
            </a:pPr>
            <a:r>
              <a:rPr lang="en-US" sz="1400" dirty="0">
                <a:latin typeface="Times New Roman" panose="02020603050405020304" pitchFamily="18" charset="0"/>
                <a:cs typeface="Times New Roman" panose="02020603050405020304" pitchFamily="18" charset="0"/>
              </a:rPr>
              <a:t>6. Attack of the Clusters</a:t>
            </a:r>
          </a:p>
          <a:p>
            <a:pPr marR="0" algn="just">
              <a:lnSpc>
                <a:spcPct val="200000"/>
              </a:lnSpc>
              <a:spcBef>
                <a:spcPts val="0"/>
              </a:spcBef>
              <a:spcAft>
                <a:spcPts val="0"/>
              </a:spcAft>
            </a:pPr>
            <a:r>
              <a:rPr lang="en-US" sz="1400" dirty="0">
                <a:latin typeface="Times New Roman" panose="02020603050405020304" pitchFamily="18" charset="0"/>
                <a:cs typeface="Times New Roman" panose="02020603050405020304" pitchFamily="18" charset="0"/>
              </a:rPr>
              <a:t>7. The Emergence of NoSQL </a:t>
            </a:r>
            <a:endParaRPr lang="en-US" sz="14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TextBox 2"/>
          <p:cNvSpPr txBox="1"/>
          <p:nvPr/>
        </p:nvSpPr>
        <p:spPr>
          <a:xfrm>
            <a:off x="3261322" y="180674"/>
            <a:ext cx="4699419" cy="830997"/>
          </a:xfrm>
          <a:prstGeom prst="rect">
            <a:avLst/>
          </a:prstGeom>
          <a:noFill/>
        </p:spPr>
        <p:txBody>
          <a:bodyPr wrap="squar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5598658"/>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4</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2" name="Rectangle 1"/>
          <p:cNvSpPr/>
          <p:nvPr/>
        </p:nvSpPr>
        <p:spPr>
          <a:xfrm>
            <a:off x="251600" y="928692"/>
            <a:ext cx="11728704" cy="4335674"/>
          </a:xfrm>
          <a:prstGeom prst="rect">
            <a:avLst/>
          </a:prstGeom>
        </p:spPr>
        <p:txBody>
          <a:bodyPr wrap="square">
            <a:spAutoFit/>
          </a:bodyPr>
          <a:lstStyle/>
          <a:p>
            <a:pPr marR="0" algn="just">
              <a:lnSpc>
                <a:spcPct val="200000"/>
              </a:lnSpc>
              <a:spcBef>
                <a:spcPts val="0"/>
              </a:spcBef>
              <a:spcAft>
                <a:spcPts val="0"/>
              </a:spcAft>
            </a:pPr>
            <a:r>
              <a:rPr lang="en-US"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Topic 1</a:t>
            </a:r>
            <a:r>
              <a:rPr lang="en-US"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solidFill>
                  <a:srgbClr val="FF0000"/>
                </a:solidFill>
                <a:latin typeface="Times New Roman" panose="02020603050405020304" pitchFamily="18" charset="0"/>
                <a:cs typeface="Times New Roman" panose="02020603050405020304" pitchFamily="18" charset="0"/>
              </a:rPr>
              <a:t>The Value of Relational Databases</a:t>
            </a:r>
          </a:p>
          <a:p>
            <a:pPr marL="285750" marR="0" indent="-285750" algn="just">
              <a:lnSpc>
                <a:spcPct val="150000"/>
              </a:lnSpc>
              <a:spcBef>
                <a:spcPts val="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Relational databases are used so often in computing that we sometimes forget how important they are. With the rise of NoSQL and new data systems, it's important to remember the key benefits that relational databases still provide.</a:t>
            </a:r>
          </a:p>
          <a:p>
            <a:pPr marL="285750" marR="0" indent="-285750" algn="just">
              <a:lnSpc>
                <a:spcPct val="150000"/>
              </a:lnSpc>
              <a:spcBef>
                <a:spcPts val="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Why Relational Databases Still Matter?</a:t>
            </a:r>
          </a:p>
          <a:p>
            <a:pPr>
              <a:lnSpc>
                <a:spcPct val="150000"/>
              </a:lnSpc>
            </a:pPr>
            <a:r>
              <a:rPr lang="en-IN" dirty="0">
                <a:latin typeface="Times New Roman" panose="02020603050405020304" pitchFamily="18" charset="0"/>
                <a:cs typeface="Times New Roman" panose="02020603050405020304" pitchFamily="18" charset="0"/>
              </a:rPr>
              <a:t>✔ Proven Reliability: Trusted for decades in mission-critical systems.</a:t>
            </a:r>
          </a:p>
          <a:p>
            <a:pPr>
              <a:lnSpc>
                <a:spcPct val="150000"/>
              </a:lnSpc>
            </a:pPr>
            <a:r>
              <a:rPr lang="en-IN" dirty="0">
                <a:latin typeface="Times New Roman" panose="02020603050405020304" pitchFamily="18" charset="0"/>
                <a:cs typeface="Times New Roman" panose="02020603050405020304" pitchFamily="18" charset="0"/>
              </a:rPr>
              <a:t>✔ Robust Data Integrity: Ensures valid and consistent data through constraints.</a:t>
            </a:r>
          </a:p>
          <a:p>
            <a:pPr>
              <a:lnSpc>
                <a:spcPct val="150000"/>
              </a:lnSpc>
            </a:pPr>
            <a:r>
              <a:rPr lang="en-IN" dirty="0">
                <a:latin typeface="Times New Roman" panose="02020603050405020304" pitchFamily="18" charset="0"/>
                <a:cs typeface="Times New Roman" panose="02020603050405020304" pitchFamily="18" charset="0"/>
              </a:rPr>
              <a:t>✔ ACID Transactions: Guarantees atomicity, consistency, isolation, and durability.</a:t>
            </a:r>
          </a:p>
          <a:p>
            <a:pPr>
              <a:lnSpc>
                <a:spcPct val="150000"/>
              </a:lnSpc>
            </a:pPr>
            <a:r>
              <a:rPr lang="en-IN" dirty="0">
                <a:latin typeface="Times New Roman" panose="02020603050405020304" pitchFamily="18" charset="0"/>
                <a:cs typeface="Times New Roman" panose="02020603050405020304" pitchFamily="18" charset="0"/>
              </a:rPr>
              <a:t>✔ SQL Standard: Declarative and powerful querying language.</a:t>
            </a:r>
          </a:p>
          <a:p>
            <a:pPr>
              <a:lnSpc>
                <a:spcPct val="150000"/>
              </a:lnSpc>
            </a:pPr>
            <a:r>
              <a:rPr lang="en-IN" dirty="0">
                <a:latin typeface="Times New Roman" panose="02020603050405020304" pitchFamily="18" charset="0"/>
                <a:cs typeface="Times New Roman" panose="02020603050405020304" pitchFamily="18" charset="0"/>
              </a:rPr>
              <a:t>✔ Structured </a:t>
            </a:r>
            <a:r>
              <a:rPr lang="en-IN" dirty="0" err="1">
                <a:latin typeface="Times New Roman" panose="02020603050405020304" pitchFamily="18" charset="0"/>
                <a:cs typeface="Times New Roman" panose="02020603050405020304" pitchFamily="18" charset="0"/>
              </a:rPr>
              <a:t>Modeling</a:t>
            </a:r>
            <a:r>
              <a:rPr lang="en-IN" dirty="0">
                <a:latin typeface="Times New Roman" panose="02020603050405020304" pitchFamily="18" charset="0"/>
                <a:cs typeface="Times New Roman" panose="02020603050405020304" pitchFamily="18" charset="0"/>
              </a:rPr>
              <a:t>: Supports normalization and relationship mapping.</a:t>
            </a:r>
          </a:p>
          <a:p>
            <a:pPr>
              <a:lnSpc>
                <a:spcPct val="150000"/>
              </a:lnSpc>
            </a:pPr>
            <a:r>
              <a:rPr lang="en-IN" dirty="0">
                <a:latin typeface="Times New Roman" panose="02020603050405020304" pitchFamily="18" charset="0"/>
                <a:cs typeface="Times New Roman" panose="02020603050405020304" pitchFamily="18" charset="0"/>
              </a:rPr>
              <a:t>✔ Mature Tooling: Enterprise-ready with extensive ecosystem.</a:t>
            </a:r>
          </a:p>
        </p:txBody>
      </p:sp>
      <p:sp>
        <p:nvSpPr>
          <p:cNvPr id="14" name="TextBox 13"/>
          <p:cNvSpPr txBox="1"/>
          <p:nvPr/>
        </p:nvSpPr>
        <p:spPr>
          <a:xfrm>
            <a:off x="3848902" y="389081"/>
            <a:ext cx="3656770"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9836248"/>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5</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346704" y="485477"/>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209090" y="1103977"/>
            <a:ext cx="11362944" cy="3566617"/>
          </a:xfrm>
          <a:prstGeom prst="rect">
            <a:avLst/>
          </a:prstGeom>
        </p:spPr>
        <p:txBody>
          <a:bodyPr wrap="square">
            <a:spAutoFit/>
          </a:bodyPr>
          <a:lstStyle/>
          <a:p>
            <a:pPr marR="0" algn="just">
              <a:lnSpc>
                <a:spcPct val="200000"/>
              </a:lnSpc>
              <a:spcBef>
                <a:spcPts val="0"/>
              </a:spcBef>
              <a:spcAft>
                <a:spcPts val="0"/>
              </a:spcAft>
            </a:pPr>
            <a:r>
              <a:rPr lang="en-US" sz="2000" b="1" dirty="0">
                <a:solidFill>
                  <a:srgbClr val="FF0000"/>
                </a:solidFill>
                <a:latin typeface="Times New Roman" panose="02020603050405020304" pitchFamily="18" charset="0"/>
                <a:cs typeface="Times New Roman" panose="02020603050405020304" pitchFamily="18" charset="0"/>
              </a:rPr>
              <a:t>Topic 2: </a:t>
            </a:r>
            <a:r>
              <a:rPr lang="en-US" sz="2000" dirty="0">
                <a:solidFill>
                  <a:srgbClr val="FF0000"/>
                </a:solidFill>
                <a:latin typeface="Times New Roman" panose="02020603050405020304" pitchFamily="18" charset="0"/>
                <a:cs typeface="Times New Roman" panose="02020603050405020304" pitchFamily="18" charset="0"/>
              </a:rPr>
              <a:t>Getting at Persistent Data</a:t>
            </a:r>
          </a:p>
          <a:p>
            <a:pPr marL="285750" marR="0" indent="-285750" algn="just">
              <a:lnSpc>
                <a:spcPct val="150000"/>
              </a:lnSpc>
              <a:spcBef>
                <a:spcPts val="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Probably the most obvious value of a database is keeping large amounts of persistent data.</a:t>
            </a:r>
          </a:p>
          <a:p>
            <a:pPr marL="285750" marR="0" indent="-285750" algn="just">
              <a:lnSpc>
                <a:spcPct val="150000"/>
              </a:lnSpc>
              <a:spcBef>
                <a:spcPts val="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Most computer architectures have the notion of two areas of memory: a fast volatile “main memory” and a larger but slower “backing store.”</a:t>
            </a:r>
          </a:p>
          <a:p>
            <a:pPr marL="285750" marR="0" indent="-285750" algn="just">
              <a:lnSpc>
                <a:spcPct val="150000"/>
              </a:lnSpc>
              <a:spcBef>
                <a:spcPts val="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Main memory is both limited in space and loses all data when you lose power or something bad happens to the operating system. </a:t>
            </a:r>
          </a:p>
          <a:p>
            <a:pPr marL="285750" marR="0" indent="-285750" algn="just">
              <a:lnSpc>
                <a:spcPct val="150000"/>
              </a:lnSpc>
              <a:spcBef>
                <a:spcPts val="0"/>
              </a:spcBef>
              <a:spcAft>
                <a:spcPts val="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Therefore, to keep data around, we write it to a backing store, commonly seen a disk (although these days that disk can be persistent memory).</a:t>
            </a:r>
            <a:endParaRPr lang="en-US"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2579979"/>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6</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115125" y="622740"/>
            <a:ext cx="5020479" cy="461665"/>
          </a:xfrm>
          <a:prstGeom prst="rect">
            <a:avLst/>
          </a:prstGeom>
          <a:noFill/>
        </p:spPr>
        <p:txBody>
          <a:bodyPr wrap="square" rtlCol="0">
            <a:spAutoFit/>
          </a:bodyPr>
          <a:lstStyle/>
          <a:p>
            <a:pPr algn="ctr"/>
            <a:r>
              <a:rPr lang="en-US" sz="2400" b="1">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p:cNvSpPr/>
          <p:nvPr/>
        </p:nvSpPr>
        <p:spPr>
          <a:xfrm>
            <a:off x="307564" y="1687348"/>
            <a:ext cx="11362944" cy="3268652"/>
          </a:xfrm>
          <a:prstGeom prst="rect">
            <a:avLst/>
          </a:prstGeom>
        </p:spPr>
        <p:txBody>
          <a:bodyPr wrap="square">
            <a:spAutoFit/>
          </a:bodyPr>
          <a:lstStyle/>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backing store (like a hard drive or SSD) can be organized in different ways.</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For simple programs, like word processors, the data is usually saved as a file in the computer’s file system.</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But for larger and more complex applications—like those used in businesses (enterprise applications)—the data is usually stored in a database instead of just files.</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This is because a database is more powerful. It lets you store lots of data in an organized way and helps the program quickly find and use small pieces of that data when needed.</a:t>
            </a:r>
          </a:p>
        </p:txBody>
      </p:sp>
    </p:spTree>
    <p:extLst>
      <p:ext uri="{BB962C8B-B14F-4D97-AF65-F5344CB8AC3E}">
        <p14:creationId xmlns:p14="http://schemas.microsoft.com/office/powerpoint/2010/main" val="420451857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7</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123772" y="50502"/>
            <a:ext cx="2474505" cy="90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174311" y="478748"/>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398584" y="1674055"/>
            <a:ext cx="11394831" cy="4191981"/>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Enterprise applications tend to have many people looking at the same body of data at once,</a:t>
            </a:r>
          </a:p>
          <a:p>
            <a:pPr algn="just">
              <a:lnSpc>
                <a:spcPct val="150000"/>
              </a:lnSpc>
            </a:pPr>
            <a:r>
              <a:rPr lang="en-US" sz="2000" dirty="0">
                <a:latin typeface="Times New Roman" panose="02020603050405020304" pitchFamily="18" charset="0"/>
                <a:cs typeface="Times New Roman" panose="02020603050405020304" pitchFamily="18" charset="0"/>
              </a:rPr>
              <a:t>possibly modifying that data.</a:t>
            </a:r>
          </a:p>
          <a:p>
            <a:pPr marL="342900" indent="-34290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Most of the time they are working on different areas of that data, but occasionally they operate</a:t>
            </a:r>
          </a:p>
          <a:p>
            <a:pPr algn="just">
              <a:lnSpc>
                <a:spcPct val="150000"/>
              </a:lnSpc>
            </a:pPr>
            <a:r>
              <a:rPr lang="en-US" sz="2000" dirty="0">
                <a:latin typeface="Times New Roman" panose="02020603050405020304" pitchFamily="18" charset="0"/>
                <a:cs typeface="Times New Roman" panose="02020603050405020304" pitchFamily="18" charset="0"/>
              </a:rPr>
              <a:t>on the same bit of data. As a result, we have to worry about coordinating these interactions to</a:t>
            </a:r>
          </a:p>
          <a:p>
            <a:pPr algn="just">
              <a:lnSpc>
                <a:spcPct val="150000"/>
              </a:lnSpc>
            </a:pPr>
            <a:r>
              <a:rPr lang="en-US" sz="2000" dirty="0">
                <a:latin typeface="Times New Roman" panose="02020603050405020304" pitchFamily="18" charset="0"/>
                <a:cs typeface="Times New Roman" panose="02020603050405020304" pitchFamily="18" charset="0"/>
              </a:rPr>
              <a:t>avoid such things as double booking of hotel rooms.</a:t>
            </a:r>
          </a:p>
          <a:p>
            <a:pPr marL="342900" indent="-34290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Concurrency is notoriously difficult to get right, with all sorts of errors that can trap even the</a:t>
            </a:r>
          </a:p>
          <a:p>
            <a:pPr algn="just">
              <a:lnSpc>
                <a:spcPct val="150000"/>
              </a:lnSpc>
            </a:pPr>
            <a:r>
              <a:rPr lang="en-US" sz="2000" dirty="0">
                <a:latin typeface="Times New Roman" panose="02020603050405020304" pitchFamily="18" charset="0"/>
                <a:cs typeface="Times New Roman" panose="02020603050405020304" pitchFamily="18" charset="0"/>
              </a:rPr>
              <a:t>most careful programmers. Since enterprise applications can have lots of users and other systems</a:t>
            </a:r>
          </a:p>
          <a:p>
            <a:pPr algn="just">
              <a:lnSpc>
                <a:spcPct val="150000"/>
              </a:lnSpc>
            </a:pPr>
            <a:r>
              <a:rPr lang="en-US" sz="2000" dirty="0">
                <a:latin typeface="Times New Roman" panose="02020603050405020304" pitchFamily="18" charset="0"/>
                <a:cs typeface="Times New Roman" panose="02020603050405020304" pitchFamily="18" charset="0"/>
              </a:rPr>
              <a:t>all working concurrently, there’s a lot of room for bad things to happen. Relational databases</a:t>
            </a:r>
          </a:p>
          <a:p>
            <a:pPr algn="just">
              <a:lnSpc>
                <a:spcPct val="150000"/>
              </a:lnSpc>
            </a:pPr>
            <a:r>
              <a:rPr lang="en-US" sz="2000" dirty="0">
                <a:latin typeface="Times New Roman" panose="02020603050405020304" pitchFamily="18" charset="0"/>
                <a:cs typeface="Times New Roman" panose="02020603050405020304" pitchFamily="18" charset="0"/>
              </a:rPr>
              <a:t>help handle this by controlling all access to their data through transactions.</a:t>
            </a:r>
          </a:p>
        </p:txBody>
      </p:sp>
      <p:sp>
        <p:nvSpPr>
          <p:cNvPr id="13" name="TextBox 12">
            <a:extLst>
              <a:ext uri="{FF2B5EF4-FFF2-40B4-BE49-F238E27FC236}">
                <a16:creationId xmlns:a16="http://schemas.microsoft.com/office/drawing/2014/main" id="{949DB636-5EC7-4AA6-B62C-D5660D9C4009}"/>
              </a:ext>
            </a:extLst>
          </p:cNvPr>
          <p:cNvSpPr txBox="1"/>
          <p:nvPr/>
        </p:nvSpPr>
        <p:spPr>
          <a:xfrm>
            <a:off x="562708" y="1135776"/>
            <a:ext cx="5922498" cy="646331"/>
          </a:xfrm>
          <a:prstGeom prst="rect">
            <a:avLst/>
          </a:prstGeom>
          <a:noFill/>
        </p:spPr>
        <p:txBody>
          <a:bodyPr wrap="square" rtlCol="0">
            <a:spAutoFit/>
          </a:bodyPr>
          <a:lstStyle/>
          <a:p>
            <a:r>
              <a:rPr lang="en-US" sz="1800" b="1" dirty="0">
                <a:solidFill>
                  <a:srgbClr val="FF0000"/>
                </a:solidFill>
                <a:latin typeface="Times New Roman" panose="02020603050405020304" pitchFamily="18" charset="0"/>
                <a:cs typeface="Times New Roman" panose="02020603050405020304" pitchFamily="18" charset="0"/>
              </a:rPr>
              <a:t>Topic 3: </a:t>
            </a:r>
            <a:r>
              <a:rPr lang="en-US" b="1" dirty="0">
                <a:solidFill>
                  <a:srgbClr val="FF0000"/>
                </a:solidFill>
                <a:latin typeface="Times New Roman" panose="02020603050405020304" pitchFamily="18" charset="0"/>
                <a:cs typeface="Times New Roman" panose="02020603050405020304" pitchFamily="18" charset="0"/>
              </a:rPr>
              <a:t>Concurrency</a:t>
            </a:r>
            <a:endParaRPr lang="en-US" sz="1800" dirty="0">
              <a:solidFill>
                <a:srgbClr val="FF0000"/>
              </a:solidFill>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13679462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8</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622593" y="389081"/>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2" name="Rectangle 1"/>
          <p:cNvSpPr/>
          <p:nvPr/>
        </p:nvSpPr>
        <p:spPr>
          <a:xfrm>
            <a:off x="175569" y="953032"/>
            <a:ext cx="11577968" cy="430887"/>
          </a:xfrm>
          <a:prstGeom prst="rect">
            <a:avLst/>
          </a:prstGeom>
        </p:spPr>
        <p:txBody>
          <a:bodyPr wrap="square">
            <a:spAutoFit/>
          </a:bodyPr>
          <a:lstStyle/>
          <a:p>
            <a:r>
              <a:rPr lang="en-US" sz="2200" b="1" dirty="0">
                <a:solidFill>
                  <a:srgbClr val="C00000"/>
                </a:solidFill>
                <a:latin typeface="Times New Roman" panose="02020603050405020304" pitchFamily="18" charset="0"/>
                <a:cs typeface="Times New Roman" panose="02020603050405020304" pitchFamily="18" charset="0"/>
              </a:rPr>
              <a:t>       Integration</a:t>
            </a:r>
            <a:endParaRPr lang="en-US" altLang="en-US" sz="2200" dirty="0">
              <a:solidFill>
                <a:srgbClr val="00206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2F3C20BF-D594-4BD3-AC99-0D32AFAB4102}"/>
              </a:ext>
            </a:extLst>
          </p:cNvPr>
          <p:cNvSpPr txBox="1"/>
          <p:nvPr/>
        </p:nvSpPr>
        <p:spPr>
          <a:xfrm>
            <a:off x="337625" y="1575582"/>
            <a:ext cx="10912877" cy="419755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Enterprise applications live in a rich ecosystem that requires multiple applications, written by</a:t>
            </a:r>
          </a:p>
          <a:p>
            <a:pPr>
              <a:lnSpc>
                <a:spcPct val="150000"/>
              </a:lnSpc>
            </a:pPr>
            <a:r>
              <a:rPr lang="en-US" dirty="0">
                <a:latin typeface="Times New Roman" panose="02020603050405020304" pitchFamily="18" charset="0"/>
                <a:cs typeface="Times New Roman" panose="02020603050405020304" pitchFamily="18" charset="0"/>
              </a:rPr>
              <a:t>     different teams, to collaborate in order to get things done.</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kind of inter-application collaboration is awkward because it means pushing the human organizational boundaries. Applications often need to use the same data and updates made through one application have to be visible to others.</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common way to do this is shared database integration where multiple applications store their</a:t>
            </a:r>
          </a:p>
          <a:p>
            <a:pPr>
              <a:lnSpc>
                <a:spcPct val="150000"/>
              </a:lnSpc>
            </a:pPr>
            <a:r>
              <a:rPr lang="en-US" dirty="0">
                <a:latin typeface="Times New Roman" panose="02020603050405020304" pitchFamily="18" charset="0"/>
                <a:cs typeface="Times New Roman" panose="02020603050405020304" pitchFamily="18" charset="0"/>
              </a:rPr>
              <a:t>     data in a single database. </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Using a single database allows all the applications to use each others’ data easily, while the database’s concurrency control handles multiple applications in the same way as it handles multiple users in a single application.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163301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9</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622593" y="389081"/>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2" name="Rectangle 1"/>
          <p:cNvSpPr/>
          <p:nvPr/>
        </p:nvSpPr>
        <p:spPr>
          <a:xfrm>
            <a:off x="175569" y="953032"/>
            <a:ext cx="11577968" cy="430887"/>
          </a:xfrm>
          <a:prstGeom prst="rect">
            <a:avLst/>
          </a:prstGeom>
        </p:spPr>
        <p:txBody>
          <a:bodyPr wrap="square">
            <a:spAutoFit/>
          </a:bodyPr>
          <a:lstStyle/>
          <a:p>
            <a:r>
              <a:rPr lang="en-US" sz="2200" b="1" dirty="0">
                <a:solidFill>
                  <a:srgbClr val="C00000"/>
                </a:solidFill>
                <a:latin typeface="Times New Roman" panose="02020603050405020304" pitchFamily="18" charset="0"/>
                <a:cs typeface="Times New Roman" panose="02020603050405020304" pitchFamily="18" charset="0"/>
              </a:rPr>
              <a:t>       Integration</a:t>
            </a:r>
            <a:endParaRPr lang="en-US" altLang="en-US" sz="2200" dirty="0">
              <a:solidFill>
                <a:srgbClr val="00206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2F3C20BF-D594-4BD3-AC99-0D32AFAB4102}"/>
              </a:ext>
            </a:extLst>
          </p:cNvPr>
          <p:cNvSpPr txBox="1"/>
          <p:nvPr/>
        </p:nvSpPr>
        <p:spPr>
          <a:xfrm>
            <a:off x="337625" y="1575582"/>
            <a:ext cx="10912877" cy="419755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Enterprise applications live in a rich ecosystem that requires multiple applications, written by</a:t>
            </a:r>
          </a:p>
          <a:p>
            <a:pPr>
              <a:lnSpc>
                <a:spcPct val="150000"/>
              </a:lnSpc>
            </a:pPr>
            <a:r>
              <a:rPr lang="en-US" dirty="0">
                <a:latin typeface="Times New Roman" panose="02020603050405020304" pitchFamily="18" charset="0"/>
                <a:cs typeface="Times New Roman" panose="02020603050405020304" pitchFamily="18" charset="0"/>
              </a:rPr>
              <a:t>     different teams, to collaborate in order to get things done.</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kind of inter-application collaboration is awkward because it means pushing the human organizational boundaries. Applications often need to use the same data and updates made through one application have to be visible to others.</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common way to do this is shared database integration where multiple applications store their</a:t>
            </a:r>
          </a:p>
          <a:p>
            <a:pPr>
              <a:lnSpc>
                <a:spcPct val="150000"/>
              </a:lnSpc>
            </a:pPr>
            <a:r>
              <a:rPr lang="en-US" dirty="0">
                <a:latin typeface="Times New Roman" panose="02020603050405020304" pitchFamily="18" charset="0"/>
                <a:cs typeface="Times New Roman" panose="02020603050405020304" pitchFamily="18" charset="0"/>
              </a:rPr>
              <a:t>     data in a single database. </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Using a single database allows all the applications to use each others’ data easily, while the database’s concurrency control handles multiple applications in the same way as it handles multiple users in a single application.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2750099"/>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10</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05593" y="303448"/>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2" name="Rectangle 1"/>
          <p:cNvSpPr/>
          <p:nvPr/>
        </p:nvSpPr>
        <p:spPr>
          <a:xfrm>
            <a:off x="128016" y="1056665"/>
            <a:ext cx="11852288" cy="369332"/>
          </a:xfrm>
          <a:prstGeom prst="rect">
            <a:avLst/>
          </a:prstGeom>
        </p:spPr>
        <p:txBody>
          <a:bodyPr wrap="square">
            <a:spAutoFit/>
          </a:bodyPr>
          <a:lstStyle/>
          <a:p>
            <a:pPr algn="just"/>
            <a:r>
              <a:rPr lang="en-US" b="1" dirty="0">
                <a:solidFill>
                  <a:srgbClr val="C00000"/>
                </a:solidFill>
                <a:latin typeface="Times New Roman" panose="02020603050405020304" pitchFamily="18" charset="0"/>
                <a:cs typeface="Times New Roman" panose="02020603050405020304" pitchFamily="18" charset="0"/>
              </a:rPr>
              <a:t>         A (MOSTLY) STANDARD MODEL</a:t>
            </a:r>
          </a:p>
        </p:txBody>
      </p:sp>
      <p:sp>
        <p:nvSpPr>
          <p:cNvPr id="7" name="TextBox 6">
            <a:extLst>
              <a:ext uri="{FF2B5EF4-FFF2-40B4-BE49-F238E27FC236}">
                <a16:creationId xmlns:a16="http://schemas.microsoft.com/office/drawing/2014/main" id="{1C728B71-A83A-4D88-85FA-C0340C8D5295}"/>
              </a:ext>
            </a:extLst>
          </p:cNvPr>
          <p:cNvSpPr txBox="1"/>
          <p:nvPr/>
        </p:nvSpPr>
        <p:spPr>
          <a:xfrm>
            <a:off x="379828" y="1365908"/>
            <a:ext cx="10522324" cy="253556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Relational databases have succeeded because they provide the core benefits we outlined earlier</a:t>
            </a:r>
          </a:p>
          <a:p>
            <a:pPr>
              <a:lnSpc>
                <a:spcPct val="150000"/>
              </a:lnSpc>
            </a:pPr>
            <a:r>
              <a:rPr lang="en-US" dirty="0">
                <a:latin typeface="Times New Roman" panose="02020603050405020304" pitchFamily="18" charset="0"/>
                <a:cs typeface="Times New Roman" panose="02020603050405020304" pitchFamily="18" charset="0"/>
              </a:rPr>
              <a:t>in a (mostly) standard way.</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As a result, developers and database professionals can learn the basic relational model and</a:t>
            </a:r>
          </a:p>
          <a:p>
            <a:pPr>
              <a:lnSpc>
                <a:spcPct val="150000"/>
              </a:lnSpc>
            </a:pPr>
            <a:r>
              <a:rPr lang="en-US" dirty="0">
                <a:latin typeface="Times New Roman" panose="02020603050405020304" pitchFamily="18" charset="0"/>
                <a:cs typeface="Times New Roman" panose="02020603050405020304" pitchFamily="18" charset="0"/>
              </a:rPr>
              <a:t>apply it in many projects.</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Although there are differences between different relational databases, the core mechanisms</a:t>
            </a:r>
          </a:p>
          <a:p>
            <a:pPr>
              <a:lnSpc>
                <a:spcPct val="150000"/>
              </a:lnSpc>
            </a:pPr>
            <a:r>
              <a:rPr lang="en-US" dirty="0">
                <a:latin typeface="Times New Roman" panose="02020603050405020304" pitchFamily="18" charset="0"/>
                <a:cs typeface="Times New Roman" panose="02020603050405020304" pitchFamily="18" charset="0"/>
              </a:rPr>
              <a:t>remain the same: Different vendors’ SQL dialects are similar, transactions operate in mostly the same way.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281071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11</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05593" y="524719"/>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473964" y="1370653"/>
            <a:ext cx="11244072" cy="400110"/>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Topic 4: Impedance Mismatch</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8DDBFAC5-5A83-45F2-886C-0FD76D4B70CC}"/>
              </a:ext>
            </a:extLst>
          </p:cNvPr>
          <p:cNvSpPr txBox="1"/>
          <p:nvPr/>
        </p:nvSpPr>
        <p:spPr>
          <a:xfrm>
            <a:off x="618978" y="1770763"/>
            <a:ext cx="9530651" cy="3782061"/>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Relational databases provide many advantages, but they are by no means perfect.</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 application developers, the biggest problem has been what’s commonly called the impedance mismatch:</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difference between the relational model and the in-memory data structures.</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relational data model organizes data into a structure of tables and rows, or more properly, relations and tuples. In the relational model, a tuple is a set of name-value pairs and a relation is a set of tuples.</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All operations in SQL consume and return relations, which leads to the mathematically elegant relational algebra.</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7668622"/>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12</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05593" y="389081"/>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pic>
        <p:nvPicPr>
          <p:cNvPr id="15" name="Picture 14">
            <a:extLst>
              <a:ext uri="{FF2B5EF4-FFF2-40B4-BE49-F238E27FC236}">
                <a16:creationId xmlns:a16="http://schemas.microsoft.com/office/drawing/2014/main" id="{CDDCBFF1-9336-4FFC-AC76-C7C89259AA8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67437" y="1364566"/>
            <a:ext cx="8148760" cy="4276579"/>
          </a:xfrm>
          <a:prstGeom prst="rect">
            <a:avLst/>
          </a:prstGeom>
        </p:spPr>
      </p:pic>
      <p:sp>
        <p:nvSpPr>
          <p:cNvPr id="17" name="TextBox 16">
            <a:extLst>
              <a:ext uri="{FF2B5EF4-FFF2-40B4-BE49-F238E27FC236}">
                <a16:creationId xmlns:a16="http://schemas.microsoft.com/office/drawing/2014/main" id="{B56E64B9-2F35-4D31-92C6-BE0C76FB3BF2}"/>
              </a:ext>
            </a:extLst>
          </p:cNvPr>
          <p:cNvSpPr txBox="1"/>
          <p:nvPr/>
        </p:nvSpPr>
        <p:spPr>
          <a:xfrm>
            <a:off x="407963" y="5641145"/>
            <a:ext cx="10842539" cy="584775"/>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Fig: An order, which looks like a single aggregate structure in the UI, is split into many rows from many tables in a relational database </a:t>
            </a:r>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540975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13</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555868" y="343016"/>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2" name="Rectangle 1"/>
          <p:cNvSpPr/>
          <p:nvPr/>
        </p:nvSpPr>
        <p:spPr>
          <a:xfrm>
            <a:off x="209090" y="1084498"/>
            <a:ext cx="11771214" cy="4659609"/>
          </a:xfrm>
          <a:prstGeom prst="rect">
            <a:avLst/>
          </a:prstGeom>
        </p:spPr>
        <p:txBody>
          <a:bodyPr wrap="square">
            <a:spAutoFit/>
          </a:bodyPr>
          <a:lstStyle/>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impedance mismatch is a major source of frustration to application developers, and in the 1990s many people believed that it would lead to relational databases being replaced with databases that replicate the in-memory data structures to disk.</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That decade was marked with the growth of object-oriented programming languages, and with them came object-oriented databases—both looking to be the dominant environment for software development in the new millennium.</a:t>
            </a:r>
          </a:p>
          <a:p>
            <a:pPr marL="342900" indent="-34290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However, while object-oriented languages succeeded in becoming the major force in programming, object-oriented databases faded into obscurity. Relational databases saw off the challenge by stressing their role as an integration mechanism, supported by a mostly standard language of data manipulation (SQL) and a growing professional divide between application developers and database administrators. </a:t>
            </a:r>
            <a:endParaRPr lang="en-US"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6023712"/>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14</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2" name="Rectangle 1"/>
          <p:cNvSpPr/>
          <p:nvPr/>
        </p:nvSpPr>
        <p:spPr>
          <a:xfrm>
            <a:off x="251600" y="1037185"/>
            <a:ext cx="11728704" cy="5016758"/>
          </a:xfrm>
          <a:prstGeom prst="rect">
            <a:avLst/>
          </a:prstGeom>
        </p:spPr>
        <p:txBody>
          <a:bodyPr wrap="square">
            <a:spAutoFit/>
          </a:bodyPr>
          <a:lstStyle/>
          <a:p>
            <a:r>
              <a:rPr lang="en-US" sz="1600" b="1" dirty="0">
                <a:solidFill>
                  <a:srgbClr val="FF0000"/>
                </a:solidFill>
                <a:latin typeface="Times New Roman" panose="02020603050405020304" pitchFamily="18" charset="0"/>
                <a:cs typeface="Times New Roman" panose="02020603050405020304" pitchFamily="18" charset="0"/>
              </a:rPr>
              <a:t>Topic 5: </a:t>
            </a:r>
            <a:r>
              <a:rPr lang="en-IN" b="1" dirty="0">
                <a:solidFill>
                  <a:srgbClr val="C00000"/>
                </a:solidFill>
                <a:latin typeface="Times New Roman" panose="02020603050405020304" pitchFamily="18" charset="0"/>
                <a:cs typeface="Times New Roman" panose="02020603050405020304" pitchFamily="18" charset="0"/>
              </a:rPr>
              <a:t>Application and Integration Databases </a:t>
            </a:r>
          </a:p>
          <a:p>
            <a:endParaRPr lang="en-IN" sz="16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exact reasons why relational databases triumphed over OO databases are still the subject of an occasional pub debate for developers of a certain age. But in our view, the primary factor was the role of SQL as an integration mechanism between applications.</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this scenario, the database acts as an integration database—with multiple applications, usually developed by separate teams, storing their data in a common database. </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improves communication because all the applications are operating on a consistent set of persistent data.</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There are downsides to shared database integration. A structure that’s designed to integrate many applications ends up being more complex—indeed, often dramatically more complex—than any single application needs. </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Furthermore, should an application want to make changes to its data storage, it needs to coordinate with all the other applications using the database. </a:t>
            </a:r>
          </a:p>
          <a:p>
            <a:endParaRPr lang="en-US" sz="16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TextBox 2"/>
          <p:cNvSpPr txBox="1"/>
          <p:nvPr/>
        </p:nvSpPr>
        <p:spPr>
          <a:xfrm>
            <a:off x="3525421" y="388558"/>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4658847"/>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15</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555994" y="342141"/>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324504" y="1429155"/>
            <a:ext cx="11064240" cy="4618380"/>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Different applications have different structural and performance needs, so an index required by one application may cause a problematic hit on inserts for another. </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fact that each application is usually a separate team also means that the database usually cannot trust applications to update the data in a way that preserves database integrity and thus needs to take responsibility for that within the database itself.</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different approach is to treat your database as an application database—which is only directly accessed by a single application codebase that’s looked after by a single team. </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With an application database, only the team using the application needs to know about the database structure, which makes it much easier to maintain and evolve the schema. </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Since the application team controls both the database and the application code, the responsibility for database integrity can be put in the application code.  </a:t>
            </a:r>
            <a:endParaRPr lang="en-US"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8026796"/>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16</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509579" y="241173"/>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5D6064A6-003E-4304-8484-7571FF6FFA59}"/>
              </a:ext>
            </a:extLst>
          </p:cNvPr>
          <p:cNvSpPr txBox="1"/>
          <p:nvPr/>
        </p:nvSpPr>
        <p:spPr>
          <a:xfrm>
            <a:off x="506438" y="1223889"/>
            <a:ext cx="8474322" cy="379827"/>
          </a:xfrm>
          <a:prstGeom prst="rect">
            <a:avLst/>
          </a:prstGeom>
          <a:noFill/>
        </p:spPr>
        <p:txBody>
          <a:bodyPr wrap="square" rtlCol="0">
            <a:spAutoFit/>
          </a:bodyPr>
          <a:lstStyle/>
          <a:p>
            <a:r>
              <a:rPr lang="en-US" b="1" dirty="0">
                <a:solidFill>
                  <a:srgbClr val="C00000"/>
                </a:solidFill>
                <a:latin typeface="Times New Roman" panose="02020603050405020304" pitchFamily="18" charset="0"/>
                <a:cs typeface="Times New Roman" panose="02020603050405020304" pitchFamily="18" charset="0"/>
              </a:rPr>
              <a:t>Topic 6: Attack of the Clusters</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21AF2547-A1FE-451E-B3B0-B53A57C209D4}"/>
              </a:ext>
            </a:extLst>
          </p:cNvPr>
          <p:cNvSpPr txBox="1"/>
          <p:nvPr/>
        </p:nvSpPr>
        <p:spPr>
          <a:xfrm>
            <a:off x="505214" y="1628629"/>
            <a:ext cx="10395714" cy="4247317"/>
          </a:xfrm>
          <a:prstGeom prst="rect">
            <a:avLst/>
          </a:prstGeom>
          <a:noFill/>
        </p:spPr>
        <p:txBody>
          <a:bodyPr wrap="square" rtlCol="0">
            <a:spAutoFit/>
          </a:bodyPr>
          <a:lstStyle/>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2000 several large web properties increases in large scale.</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increase in scale was happening along many dimensions.</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Websites started tracking activity and structure in a very detailed way.</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Large sets of data appeared: links, social networks, activity in logs, mapping data.</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With this growth in data came a growth in users—as the biggest websites grew to be vast estates regularly serving huge numbers of visitors.</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Coping with the increase in data and traffic required more computing resources.</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handle this kind of increase, two choices: up or out.</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Scaling up implies bigger machines, more processors, disk storage, and memory. But bigger machines get more and more expensive, not to mention that there are real limits as your size increases.</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alternative is to use lots of small machines in a cluster.</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cluster of small machines can use commodity hardware and ends up being cheaper at these kinds of scales.</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It can also be more resilient—while individual machine failures are common, the overall cluster can be built to keep going despite such failures, providing high reliability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8308195"/>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17</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555868" y="360918"/>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45AD93D8-A9FA-4B0F-9888-660594CFDC2D}"/>
              </a:ext>
            </a:extLst>
          </p:cNvPr>
          <p:cNvSpPr txBox="1"/>
          <p:nvPr/>
        </p:nvSpPr>
        <p:spPr>
          <a:xfrm>
            <a:off x="576775" y="1322363"/>
            <a:ext cx="10229764" cy="4204356"/>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As large properties moved towards clusters, that revealed a new problem relational databases are not designed to be run on clusters.</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Clustered relational databases, such as the Oracle RAC or Microsoft SQL Server, work on the concept of a shared disk subsystem.</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They use a cluster-aware file system that writes to a highly available disk subsystem—but this means the cluster still has the disk subsystem as a single point of failure. Relational databases could also be run as separate servers for different sets of data, effectively </a:t>
            </a:r>
            <a:r>
              <a:rPr lang="en-US" dirty="0" err="1">
                <a:latin typeface="Times New Roman" panose="02020603050405020304" pitchFamily="18" charset="0"/>
                <a:cs typeface="Times New Roman" panose="02020603050405020304" pitchFamily="18" charset="0"/>
              </a:rPr>
              <a:t>sharding</a:t>
            </a:r>
            <a:r>
              <a:rPr lang="en-US" dirty="0">
                <a:latin typeface="Times New Roman" panose="02020603050405020304" pitchFamily="18" charset="0"/>
                <a:cs typeface="Times New Roman" panose="02020603050405020304" pitchFamily="18" charset="0"/>
              </a:rPr>
              <a:t> the database.</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While this separates the load, all the </a:t>
            </a:r>
            <a:r>
              <a:rPr lang="en-US" dirty="0" err="1">
                <a:latin typeface="Times New Roman" panose="02020603050405020304" pitchFamily="18" charset="0"/>
                <a:cs typeface="Times New Roman" panose="02020603050405020304" pitchFamily="18" charset="0"/>
              </a:rPr>
              <a:t>sharding</a:t>
            </a:r>
            <a:r>
              <a:rPr lang="en-US" dirty="0">
                <a:latin typeface="Times New Roman" panose="02020603050405020304" pitchFamily="18" charset="0"/>
                <a:cs typeface="Times New Roman" panose="02020603050405020304" pitchFamily="18" charset="0"/>
              </a:rPr>
              <a:t> has to be controlled by the application which has to keep track of which database server to talk to for each bit of data. Also, we lose any querying, referential integrity, transactions, or consistency controls that cross shards.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7949559"/>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18</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359496" y="97814"/>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05593" y="286649"/>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2" name="Rectangle 1"/>
          <p:cNvSpPr/>
          <p:nvPr/>
        </p:nvSpPr>
        <p:spPr>
          <a:xfrm>
            <a:off x="209090" y="1728119"/>
            <a:ext cx="10917936" cy="4202882"/>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term “NoSQL” first made its appearance in the late 90s as the name of an open source relational database </a:t>
            </a:r>
            <a:r>
              <a:rPr lang="en-US" dirty="0" err="1">
                <a:latin typeface="Times New Roman" panose="02020603050405020304" pitchFamily="18" charset="0"/>
                <a:cs typeface="Times New Roman" panose="02020603050405020304" pitchFamily="18" charset="0"/>
              </a:rPr>
              <a:t>Strozzi</a:t>
            </a:r>
            <a:r>
              <a:rPr lang="en-US" dirty="0">
                <a:latin typeface="Times New Roman" panose="02020603050405020304" pitchFamily="18" charset="0"/>
                <a:cs typeface="Times New Roman" panose="02020603050405020304" pitchFamily="18" charset="0"/>
              </a:rPr>
              <a:t> NoSQL]. Led by Carlo </a:t>
            </a:r>
            <a:r>
              <a:rPr lang="en-US" dirty="0" err="1">
                <a:latin typeface="Times New Roman" panose="02020603050405020304" pitchFamily="18" charset="0"/>
                <a:cs typeface="Times New Roman" panose="02020603050405020304" pitchFamily="18" charset="0"/>
              </a:rPr>
              <a:t>Strozzi</a:t>
            </a:r>
            <a:r>
              <a:rPr lang="en-US" dirty="0">
                <a:latin typeface="Times New Roman" panose="02020603050405020304" pitchFamily="18" charset="0"/>
                <a:cs typeface="Times New Roman" panose="02020603050405020304" pitchFamily="18" charset="0"/>
              </a:rPr>
              <a:t> , this database stores its tables as ASCII files, each tuple represented by a line with fields separated by tabs. </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name comes from the fact that the database doesn’t use SQL as a query language. Instead, the database is manipulated through shell scripts that can be combined into the usual UNIX pipelines. Other than the terminological coincidence, </a:t>
            </a:r>
            <a:r>
              <a:rPr lang="en-US" dirty="0" err="1">
                <a:latin typeface="Times New Roman" panose="02020603050405020304" pitchFamily="18" charset="0"/>
                <a:cs typeface="Times New Roman" panose="02020603050405020304" pitchFamily="18" charset="0"/>
              </a:rPr>
              <a:t>Strozzi’s</a:t>
            </a:r>
            <a:r>
              <a:rPr lang="en-US" dirty="0">
                <a:latin typeface="Times New Roman" panose="02020603050405020304" pitchFamily="18" charset="0"/>
                <a:cs typeface="Times New Roman" panose="02020603050405020304" pitchFamily="18" charset="0"/>
              </a:rPr>
              <a:t> NoSQL had no influence on the databases. </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usage of “NoSQL” that we recognize today traces back to a meetup on June 11, 2009 in San Francisco organized by Johan </a:t>
            </a:r>
            <a:r>
              <a:rPr lang="en-US" dirty="0" err="1">
                <a:latin typeface="Times New Roman" panose="02020603050405020304" pitchFamily="18" charset="0"/>
                <a:cs typeface="Times New Roman" panose="02020603050405020304" pitchFamily="18" charset="0"/>
              </a:rPr>
              <a:t>Oskarsson</a:t>
            </a:r>
            <a:r>
              <a:rPr lang="en-US" dirty="0">
                <a:latin typeface="Times New Roman" panose="02020603050405020304" pitchFamily="18" charset="0"/>
                <a:cs typeface="Times New Roman" panose="02020603050405020304" pitchFamily="18" charset="0"/>
              </a:rPr>
              <a:t>, a software developer based in London. The example of </a:t>
            </a:r>
            <a:r>
              <a:rPr lang="en-US" dirty="0" err="1">
                <a:latin typeface="Times New Roman" panose="02020603050405020304" pitchFamily="18" charset="0"/>
                <a:cs typeface="Times New Roman" panose="02020603050405020304" pitchFamily="18" charset="0"/>
              </a:rPr>
              <a:t>BigTable</a:t>
            </a:r>
            <a:r>
              <a:rPr lang="en-US" dirty="0">
                <a:latin typeface="Times New Roman" panose="02020603050405020304" pitchFamily="18" charset="0"/>
                <a:cs typeface="Times New Roman" panose="02020603050405020304" pitchFamily="18" charset="0"/>
              </a:rPr>
              <a:t> and Dynamo had inspired a bunch of projects experimenting with alternative data storage, and discussions of these had become a feature of the better software conferences around that time. </a:t>
            </a:r>
          </a:p>
        </p:txBody>
      </p:sp>
      <p:sp>
        <p:nvSpPr>
          <p:cNvPr id="3" name="TextBox 2">
            <a:extLst>
              <a:ext uri="{FF2B5EF4-FFF2-40B4-BE49-F238E27FC236}">
                <a16:creationId xmlns:a16="http://schemas.microsoft.com/office/drawing/2014/main" id="{257FF2CA-6B34-4891-9FF9-053A2837512F}"/>
              </a:ext>
            </a:extLst>
          </p:cNvPr>
          <p:cNvSpPr txBox="1"/>
          <p:nvPr/>
        </p:nvSpPr>
        <p:spPr>
          <a:xfrm>
            <a:off x="759655" y="1117646"/>
            <a:ext cx="8567225" cy="369332"/>
          </a:xfrm>
          <a:prstGeom prst="rect">
            <a:avLst/>
          </a:prstGeom>
          <a:noFill/>
        </p:spPr>
        <p:txBody>
          <a:bodyPr wrap="square" rtlCol="0">
            <a:spAutoFit/>
          </a:bodyPr>
          <a:lstStyle/>
          <a:p>
            <a:r>
              <a:rPr lang="en-US" b="1" dirty="0">
                <a:solidFill>
                  <a:srgbClr val="C00000"/>
                </a:solidFill>
                <a:latin typeface="Times New Roman" panose="02020603050405020304" pitchFamily="18" charset="0"/>
                <a:cs typeface="Times New Roman" panose="02020603050405020304" pitchFamily="18" charset="0"/>
              </a:rPr>
              <a:t>Topic 7: The Emergence of NoSQL</a:t>
            </a:r>
            <a:endParaRPr lang="en-IN"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223277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19</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4000424" y="376668"/>
            <a:ext cx="3382657" cy="461665"/>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Rectangle 1"/>
          <p:cNvSpPr/>
          <p:nvPr/>
        </p:nvSpPr>
        <p:spPr>
          <a:xfrm>
            <a:off x="704088" y="1443841"/>
            <a:ext cx="11055096" cy="4202882"/>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Johan wanted a name for the meetup—something that would make a good Twitter hashtag: short, memorable, and without too many Google hits so that a search on the name would quickly find the meetup. </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He asked for suggestions on the #cassandra IRC channel and got a few, selecting the suggestion of “NoSQL” from Eric Evans (a developer at Rackspace, no connection to the DDD Eric Evans). While it had the disadvantage of being negative and not really describing these systems, it did fit the hashtag criteria. At the time they were thinking of only naming a single meeting and were not expecting it to catch on to name this entire technology trend [</a:t>
            </a:r>
            <a:r>
              <a:rPr lang="en-US" dirty="0" err="1">
                <a:latin typeface="Times New Roman" panose="02020603050405020304" pitchFamily="18" charset="0"/>
                <a:cs typeface="Times New Roman" panose="02020603050405020304" pitchFamily="18" charset="0"/>
              </a:rPr>
              <a:t>Oskarsson</a:t>
            </a:r>
            <a:r>
              <a:rPr lang="en-US" dirty="0">
                <a:latin typeface="Times New Roman" panose="02020603050405020304" pitchFamily="18" charset="0"/>
                <a:cs typeface="Times New Roman" panose="02020603050405020304" pitchFamily="18" charset="0"/>
              </a:rPr>
              <a:t>]. </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term “NoSQL” caught on like wildfire, but it’s never been a term that’s had much in the way of a strong definition. The original call [NoSQL Meetup] for the meetup asked for “open-source, distributed, nonrelational databases.” </a:t>
            </a:r>
            <a:endParaRPr lang="en-US"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4302873"/>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20</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555868" y="245521"/>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B9F88A6A-0491-4929-8E71-0CAC2E99762D}"/>
              </a:ext>
            </a:extLst>
          </p:cNvPr>
          <p:cNvSpPr txBox="1"/>
          <p:nvPr/>
        </p:nvSpPr>
        <p:spPr>
          <a:xfrm>
            <a:off x="675249" y="1192878"/>
            <a:ext cx="10226903" cy="503387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begin with, there is the obvious point that NoSQL databases don’t use SQL. Some of them do have query languages, and it makes sense for them to be similar to SQL in order to make them easier to learn. </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begin with, there is the obvious point that NoSQL databases don’t use SQL.</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Some of them do have query languages, and it makes sense for them to be similar to SQL in order to make them easier to learn. Cassandra’s CQL is like this—“exactly like SQL (except where it’s not)” [CQL].</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But so far none have implemented anything that would fit even the rather flexible notion of standard SQL.</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Another important characteristic of these databases is that they are generally open-source projects.</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Most NoSQL databases are driven by the need to run on clusters, and this is certainly true of those that were talked about during the initial meetup. This has an effect on their data model as well as their approach to consistency. Relational databases use ACID transactions (p. 19) to handle consistency across the whole database. This inherently clashes with a cluster environment, so NoSQL databases offer a range of options for consistency and distribution.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2359989"/>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21</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382383" y="219899"/>
            <a:ext cx="4304383" cy="830997"/>
          </a:xfrm>
          <a:prstGeom prst="rect">
            <a:avLst/>
          </a:prstGeom>
          <a:noFill/>
        </p:spPr>
        <p:txBody>
          <a:bodyPr wrap="none" rtlCol="0">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Module 1-Why NoSQL?</a:t>
            </a:r>
            <a:endParaRPr lang="en-US"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9E89066B-B724-4D2C-83C9-C4541431DFFC}"/>
              </a:ext>
            </a:extLst>
          </p:cNvPr>
          <p:cNvSpPr txBox="1"/>
          <p:nvPr/>
        </p:nvSpPr>
        <p:spPr>
          <a:xfrm>
            <a:off x="604911" y="1192878"/>
            <a:ext cx="10508566" cy="4197559"/>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Databases are one style of NoSQL databases that uses a distribution model similar to relational databases but offers a different data model that makes it better at handling data with complex relationships.</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NoSQL databases are generally based on the needs of the early 21st century web estates, so usually only systems developed during that time frame are called NoSQL</a:t>
            </a:r>
            <a:r>
              <a:rPr lang="en-US" dirty="0"/>
              <a:t>.</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NoSQL databases operate without a schema, allowing you to freely add fields to database records without having to define any changes in structure first.</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is particularly useful when dealing with nonuniform data and custom fields which forced relational databases to use names like customField6.</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All of the above are common characteristics of things that we see described as NoSQL databases. None of these are definitional, and indeed it’s likely that there will never be a coherent definition of “NoSQL”</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4352574"/>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22</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721129" y="303448"/>
            <a:ext cx="3454022" cy="461665"/>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Why NoSQL?</a:t>
            </a:r>
          </a:p>
        </p:txBody>
      </p:sp>
      <p:sp>
        <p:nvSpPr>
          <p:cNvPr id="3" name="Rectangle 2"/>
          <p:cNvSpPr/>
          <p:nvPr/>
        </p:nvSpPr>
        <p:spPr>
          <a:xfrm>
            <a:off x="209090" y="1192878"/>
            <a:ext cx="11125018" cy="5028556"/>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When you first hear “NoSQL,” an immediate question is what does it stand for—a “no” to SQL? Most people who talk about NoSQL say that it really means “Not Only SQL,” but this interpretation has a couple of problems.</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Most people write “NoSQL” whereas “Not Only SQL” would be written “NOSQL.” Also, there wouldn’t be much point in calling something a NoSQL database under the “not only” meaning—because then, Oracle or Postgres would fit that definition, we would prove that black equals white and would all get run over on crosswalks.</a:t>
            </a:r>
          </a:p>
          <a:p>
            <a:pPr marL="285750" indent="-285750" algn="just">
              <a:lnSpc>
                <a:spcPct val="150000"/>
              </a:lnSpc>
              <a:buFont typeface="Arial" panose="020B0604020202020204" pitchFamily="34" charset="0"/>
              <a:buChar char="•"/>
            </a:pPr>
            <a:r>
              <a:rPr lang="en-US" dirty="0"/>
              <a:t>The “not-only” interpretation does have its value, as it describes the ecosystem that many people think is the future of databases. This is in fact what we consider to be the most important contribution of this way of thinking—it’s better to think of NoSQL as a movement rather than a technology. </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We don’t think that relational databases are going away—they are still going to be the most common form of database in use. Even though we’ve written this book, we still recommend relational databases.</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change is that now we see relational databases as one option for data storage. This point of view is often referred to as polyglot persistence—using different data stores in different circumstances.</a:t>
            </a:r>
          </a:p>
        </p:txBody>
      </p:sp>
    </p:spTree>
    <p:extLst>
      <p:ext uri="{BB962C8B-B14F-4D97-AF65-F5344CB8AC3E}">
        <p14:creationId xmlns:p14="http://schemas.microsoft.com/office/powerpoint/2010/main" val="1104399086"/>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23</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3454022"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Why NoSQL?</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FFDF5326-EBFA-47E2-8CE4-D3EB5EC0B36A}"/>
              </a:ext>
            </a:extLst>
          </p:cNvPr>
          <p:cNvSpPr txBox="1"/>
          <p:nvPr/>
        </p:nvSpPr>
        <p:spPr>
          <a:xfrm>
            <a:off x="351693" y="967764"/>
            <a:ext cx="10898810" cy="548386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Instead of just picking a relational database because everyone does, we need to understand the nature of the data we’re storing and how we want to manipulate it.</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result is that most organizations will have a mix of data storage technologies for different circumstances.</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our account of the history of NoSQL development, we’ve concentrated on big data running on clusters. While we think this is the key thing that drove the opening up of the database world, it isn’t the only reason we see project teams considering NoSQL databases.</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 An equally important reason is the old frustration with the impedance mismatch problem. The big data concerns have created an opportunity for people to think freshly about their data storage needs, and some development teams see that using a NoSQL database can help their productivity by simplifying their database access even if they have no need to scale beyond a single machine. </a:t>
            </a: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There are two primary reasons for considering NoSQL. One is to handle data access with sizes and performance that demand a cluster; the other is to improve the productivity of application development by using a more convenient data interaction style.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357012"/>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24</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95C7A529-97A5-4A13-A480-B2DFA8466F42}"/>
              </a:ext>
            </a:extLst>
          </p:cNvPr>
          <p:cNvSpPr txBox="1"/>
          <p:nvPr/>
        </p:nvSpPr>
        <p:spPr>
          <a:xfrm>
            <a:off x="615412" y="1167296"/>
            <a:ext cx="6963508" cy="369332"/>
          </a:xfrm>
          <a:prstGeom prst="rect">
            <a:avLst/>
          </a:prstGeom>
          <a:noFill/>
        </p:spPr>
        <p:txBody>
          <a:bodyPr wrap="square" rtlCol="0">
            <a:spAutoFit/>
          </a:bodyPr>
          <a:lstStyle/>
          <a:p>
            <a:r>
              <a:rPr lang="en-US" dirty="0"/>
              <a:t>Topic 1: Aggregates</a:t>
            </a:r>
            <a:endParaRPr lang="en-IN" dirty="0"/>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4801314"/>
          </a:xfrm>
          <a:prstGeom prst="rect">
            <a:avLst/>
          </a:prstGeom>
          <a:noFill/>
        </p:spPr>
        <p:txBody>
          <a:bodyPr wrap="square" rtlCol="0">
            <a:spAutoFit/>
          </a:bodyPr>
          <a:lstStyle/>
          <a:p>
            <a:pPr algn="l" rtl="0" fontAlgn="base"/>
            <a:r>
              <a:rPr lang="en-US" sz="1800" b="1" i="0" u="none" strike="noStrike" dirty="0">
                <a:solidFill>
                  <a:srgbClr val="000000"/>
                </a:solidFill>
                <a:effectLst/>
                <a:latin typeface="Times New Roman" panose="02020603050405020304" pitchFamily="18" charset="0"/>
                <a:cs typeface="Times New Roman" panose="02020603050405020304" pitchFamily="18" charset="0"/>
              </a:rPr>
              <a:t>Aggregate Data Model:</a:t>
            </a:r>
            <a:r>
              <a:rPr lang="en-US" sz="1800" b="1" i="0" dirty="0">
                <a:solidFill>
                  <a:srgbClr val="000000"/>
                </a:solidFill>
                <a:effectLst/>
                <a:latin typeface="Times New Roman" panose="02020603050405020304" pitchFamily="18" charset="0"/>
                <a:cs typeface="Times New Roman" panose="02020603050405020304" pitchFamily="18" charset="0"/>
              </a:rPr>
              <a:t>​</a:t>
            </a:r>
            <a:endParaRPr lang="en-US" b="1"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i="0" u="none" strike="noStrike" dirty="0">
                <a:solidFill>
                  <a:srgbClr val="000000"/>
                </a:solidFill>
                <a:effectLst/>
                <a:latin typeface="Times New Roman" panose="02020603050405020304" pitchFamily="18" charset="0"/>
                <a:cs typeface="Times New Roman" panose="02020603050405020304" pitchFamily="18" charset="0"/>
              </a:rPr>
              <a:t> A data model is a way to organize and manage data in a database. It helps users understand how they can interact with the data.</a:t>
            </a:r>
            <a:r>
              <a:rPr lang="en-US" sz="1800" i="0" dirty="0">
                <a:solidFill>
                  <a:srgbClr val="000000"/>
                </a:solidFill>
                <a:effectLst/>
                <a:latin typeface="Times New Roman" panose="02020603050405020304" pitchFamily="18" charset="0"/>
                <a:cs typeface="Times New Roman" panose="02020603050405020304" pitchFamily="18" charset="0"/>
              </a:rPr>
              <a:t>​</a:t>
            </a:r>
            <a:endParaRPr lang="en-US"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i="0" u="none" strike="noStrike" dirty="0">
                <a:solidFill>
                  <a:srgbClr val="000000"/>
                </a:solidFill>
                <a:effectLst/>
                <a:latin typeface="Times New Roman" panose="02020603050405020304" pitchFamily="18" charset="0"/>
                <a:cs typeface="Times New Roman" panose="02020603050405020304" pitchFamily="18" charset="0"/>
              </a:rPr>
              <a:t> Relational Data Model: The most common data model used over the years is relational, which organizes data into tables (like a spreadsheet). Each table has rows (entities like customers or orders) and columns (attributes like name, price, etc.). Tables can be linked through relationships (e.g., a product maybe long to an order).</a:t>
            </a:r>
            <a:r>
              <a:rPr lang="en-US" sz="1800" i="0" dirty="0">
                <a:solidFill>
                  <a:srgbClr val="000000"/>
                </a:solidFill>
                <a:effectLst/>
                <a:latin typeface="Times New Roman" panose="02020603050405020304" pitchFamily="18" charset="0"/>
                <a:cs typeface="Times New Roman" panose="02020603050405020304" pitchFamily="18" charset="0"/>
              </a:rPr>
              <a:t>​</a:t>
            </a:r>
            <a:endParaRPr lang="en-US"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i="0" u="none" strike="noStrike" dirty="0">
                <a:solidFill>
                  <a:srgbClr val="000000"/>
                </a:solidFill>
                <a:effectLst/>
                <a:latin typeface="Times New Roman" panose="02020603050405020304" pitchFamily="18" charset="0"/>
                <a:cs typeface="Times New Roman" panose="02020603050405020304" pitchFamily="18" charset="0"/>
              </a:rPr>
              <a:t> NoSQL Data Models: NoSQL databases move away from this table structure. Instead, they use different ways to organize data, which fall into four categories:</a:t>
            </a:r>
            <a:r>
              <a:rPr lang="en-US" sz="1800" i="0" dirty="0">
                <a:solidFill>
                  <a:srgbClr val="000000"/>
                </a:solidFill>
                <a:effectLst/>
                <a:latin typeface="Times New Roman" panose="02020603050405020304" pitchFamily="18" charset="0"/>
                <a:cs typeface="Times New Roman" panose="02020603050405020304" pitchFamily="18" charset="0"/>
              </a:rPr>
              <a:t>​</a:t>
            </a:r>
            <a:endParaRPr lang="en-US"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i="0" u="none" strike="noStrike" dirty="0">
                <a:solidFill>
                  <a:srgbClr val="000000"/>
                </a:solidFill>
                <a:effectLst/>
                <a:latin typeface="Times New Roman" panose="02020603050405020304" pitchFamily="18" charset="0"/>
                <a:cs typeface="Times New Roman" panose="02020603050405020304" pitchFamily="18" charset="0"/>
              </a:rPr>
              <a:t> Key-Value</a:t>
            </a:r>
            <a:r>
              <a:rPr lang="en-US" sz="1800" i="0" dirty="0">
                <a:solidFill>
                  <a:srgbClr val="000000"/>
                </a:solidFill>
                <a:effectLst/>
                <a:latin typeface="Times New Roman" panose="02020603050405020304" pitchFamily="18" charset="0"/>
                <a:cs typeface="Times New Roman" panose="02020603050405020304" pitchFamily="18" charset="0"/>
              </a:rPr>
              <a:t>​</a:t>
            </a:r>
            <a:endParaRPr lang="en-US"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i="0" u="none" strike="noStrike" dirty="0">
                <a:solidFill>
                  <a:srgbClr val="000000"/>
                </a:solidFill>
                <a:effectLst/>
                <a:latin typeface="Times New Roman" panose="02020603050405020304" pitchFamily="18" charset="0"/>
                <a:cs typeface="Times New Roman" panose="02020603050405020304" pitchFamily="18" charset="0"/>
              </a:rPr>
              <a:t> Document</a:t>
            </a:r>
            <a:r>
              <a:rPr lang="en-US" sz="1800" i="0" dirty="0">
                <a:solidFill>
                  <a:srgbClr val="000000"/>
                </a:solidFill>
                <a:effectLst/>
                <a:latin typeface="Times New Roman" panose="02020603050405020304" pitchFamily="18" charset="0"/>
                <a:cs typeface="Times New Roman" panose="02020603050405020304" pitchFamily="18" charset="0"/>
              </a:rPr>
              <a:t>​</a:t>
            </a:r>
            <a:endParaRPr lang="en-US"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i="0" u="none" strike="noStrike" dirty="0">
                <a:solidFill>
                  <a:srgbClr val="000000"/>
                </a:solidFill>
                <a:effectLst/>
                <a:latin typeface="Times New Roman" panose="02020603050405020304" pitchFamily="18" charset="0"/>
                <a:cs typeface="Times New Roman" panose="02020603050405020304" pitchFamily="18" charset="0"/>
              </a:rPr>
              <a:t> Column-Family</a:t>
            </a:r>
            <a:r>
              <a:rPr lang="en-US" sz="1800" i="0" dirty="0">
                <a:solidFill>
                  <a:srgbClr val="000000"/>
                </a:solidFill>
                <a:effectLst/>
                <a:latin typeface="Times New Roman" panose="02020603050405020304" pitchFamily="18" charset="0"/>
                <a:cs typeface="Times New Roman" panose="02020603050405020304" pitchFamily="18" charset="0"/>
              </a:rPr>
              <a:t>​</a:t>
            </a:r>
            <a:endParaRPr lang="en-US"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i="0" u="none" strike="noStrike" dirty="0">
                <a:solidFill>
                  <a:srgbClr val="000000"/>
                </a:solidFill>
                <a:effectLst/>
                <a:latin typeface="Times New Roman" panose="02020603050405020304" pitchFamily="18" charset="0"/>
                <a:cs typeface="Times New Roman" panose="02020603050405020304" pitchFamily="18" charset="0"/>
              </a:rPr>
              <a:t> Graph</a:t>
            </a:r>
            <a:r>
              <a:rPr lang="en-US" sz="1800" i="0" dirty="0">
                <a:solidFill>
                  <a:srgbClr val="000000"/>
                </a:solidFill>
                <a:effectLst/>
                <a:latin typeface="Times New Roman" panose="02020603050405020304" pitchFamily="18" charset="0"/>
                <a:cs typeface="Times New Roman" panose="02020603050405020304" pitchFamily="18" charset="0"/>
              </a:rPr>
              <a:t>​</a:t>
            </a:r>
            <a:endParaRPr lang="en-US"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i="0" u="none" strike="noStrike" dirty="0">
                <a:solidFill>
                  <a:srgbClr val="000000"/>
                </a:solidFill>
                <a:effectLst/>
                <a:latin typeface="Times New Roman" panose="02020603050405020304" pitchFamily="18" charset="0"/>
                <a:cs typeface="Times New Roman" panose="02020603050405020304" pitchFamily="18" charset="0"/>
              </a:rPr>
              <a:t> Three of these models (key-value, document, and column-family) focus on what’s called aggregate     orientation, meaning they group data together in larger chunks or “aggregates” that are stored and retrieved as a unit.</a:t>
            </a:r>
            <a:endParaRPr lang="en-US" i="0" dirty="0">
              <a:solidFill>
                <a:srgbClr val="000000"/>
              </a:solidFill>
              <a:effectLst/>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805975709"/>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25</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95C7A529-97A5-4A13-A480-B2DFA8466F42}"/>
              </a:ext>
            </a:extLst>
          </p:cNvPr>
          <p:cNvSpPr txBox="1"/>
          <p:nvPr/>
        </p:nvSpPr>
        <p:spPr>
          <a:xfrm>
            <a:off x="615412" y="1167296"/>
            <a:ext cx="6963508" cy="369332"/>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Topic 1: Aggregates</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C13025FB-C940-4449-954C-41841DC7D2DC}"/>
              </a:ext>
            </a:extLst>
          </p:cNvPr>
          <p:cNvSpPr txBox="1"/>
          <p:nvPr/>
        </p:nvSpPr>
        <p:spPr>
          <a:xfrm>
            <a:off x="773722" y="1732114"/>
            <a:ext cx="9903655" cy="4524315"/>
          </a:xfrm>
          <a:prstGeom prst="rect">
            <a:avLst/>
          </a:prstGeom>
          <a:noFill/>
        </p:spPr>
        <p:txBody>
          <a:bodyPr wrap="square" rtlCol="0">
            <a:spAutoFit/>
          </a:bodyPr>
          <a:lstStyle/>
          <a:p>
            <a:pPr>
              <a:lnSpc>
                <a:spcPct val="150000"/>
              </a:lnSpc>
            </a:pPr>
            <a:r>
              <a:rPr lang="en-US" sz="1800" i="0" u="none" strike="noStrike" dirty="0">
                <a:solidFill>
                  <a:srgbClr val="000000"/>
                </a:solidFill>
                <a:effectLst/>
                <a:latin typeface="Times New Roman" panose="02020603050405020304" pitchFamily="18" charset="0"/>
                <a:cs typeface="Times New Roman" panose="02020603050405020304" pitchFamily="18" charset="0"/>
              </a:rPr>
              <a:t>In relational databases (SQL), data is stored in rows (tuples), which are very simple and don’t allow more complex structures, such as nesting data or including lists of values. This simplicity makes relational databases efficient for specific operations but limits flexibility.</a:t>
            </a:r>
          </a:p>
          <a:p>
            <a:pPr algn="l" rtl="0" fontAlgn="base">
              <a:lnSpc>
                <a:spcPct val="150000"/>
              </a:lnSpc>
              <a:buFont typeface="Arial" panose="020B0604020202020204" pitchFamily="34" charset="0"/>
              <a:buChar char="•"/>
            </a:pPr>
            <a:r>
              <a:rPr lang="en-US" sz="1800" i="0" u="none" strike="noStrike" dirty="0">
                <a:solidFill>
                  <a:srgbClr val="000000"/>
                </a:solidFill>
                <a:effectLst/>
                <a:latin typeface="Times New Roman" panose="02020603050405020304" pitchFamily="18" charset="0"/>
                <a:cs typeface="Times New Roman" panose="02020603050405020304" pitchFamily="18" charset="0"/>
              </a:rPr>
              <a:t>Aggregates in NoSQL Databases:</a:t>
            </a:r>
            <a:r>
              <a:rPr lang="en-US" sz="1800" i="0" dirty="0">
                <a:solidFill>
                  <a:srgbClr val="000000"/>
                </a:solidFill>
                <a:effectLst/>
                <a:latin typeface="Times New Roman" panose="02020603050405020304" pitchFamily="18" charset="0"/>
                <a:cs typeface="Times New Roman" panose="02020603050405020304" pitchFamily="18" charset="0"/>
              </a:rPr>
              <a:t>​</a:t>
            </a:r>
            <a:endParaRPr lang="en-US"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r>
              <a:rPr lang="en-US" sz="1800" i="0" u="none" strike="noStrike" dirty="0">
                <a:solidFill>
                  <a:srgbClr val="000000"/>
                </a:solidFill>
                <a:effectLst/>
                <a:latin typeface="Times New Roman" panose="02020603050405020304" pitchFamily="18" charset="0"/>
                <a:cs typeface="Times New Roman" panose="02020603050405020304" pitchFamily="18" charset="0"/>
              </a:rPr>
              <a:t>Aggregate orientation in NoSQL databases allows you to store more complex records (collections of related data) as a single unit, which is called an aggregate. Instead of dividing data into rows, NoSQL databases(like key-value, document, and column-family databases) treat an aggregate as a group of related data that is processed and stored together.</a:t>
            </a:r>
            <a:r>
              <a:rPr lang="en-US" sz="1800" i="0" dirty="0">
                <a:solidFill>
                  <a:srgbClr val="000000"/>
                </a:solidFill>
                <a:effectLst/>
                <a:latin typeface="Times New Roman" panose="02020603050405020304" pitchFamily="18" charset="0"/>
                <a:cs typeface="Times New Roman" panose="02020603050405020304" pitchFamily="18" charset="0"/>
              </a:rPr>
              <a:t>​</a:t>
            </a:r>
            <a:endParaRPr lang="en-US"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r>
              <a:rPr lang="en-US" sz="1800" i="0" u="none" strike="noStrike" dirty="0">
                <a:solidFill>
                  <a:srgbClr val="000000"/>
                </a:solidFill>
                <a:effectLst/>
                <a:latin typeface="Times New Roman" panose="02020603050405020304" pitchFamily="18" charset="0"/>
                <a:cs typeface="Times New Roman" panose="02020603050405020304" pitchFamily="18" charset="0"/>
              </a:rPr>
              <a:t>Aggregate: A collection of related data (objects, lists, records) treated as one unit, often used for performing tasks like updates or queries in a single operation.</a:t>
            </a:r>
            <a:r>
              <a:rPr lang="en-US" sz="1800" i="0" dirty="0">
                <a:solidFill>
                  <a:srgbClr val="000000"/>
                </a:solidFill>
                <a:effectLst/>
                <a:latin typeface="Times New Roman" panose="02020603050405020304" pitchFamily="18" charset="0"/>
                <a:cs typeface="Times New Roman" panose="02020603050405020304" pitchFamily="18" charset="0"/>
              </a:rPr>
              <a:t>​</a:t>
            </a:r>
            <a:endParaRPr lang="en-US" i="0" dirty="0">
              <a:solidFill>
                <a:srgbClr val="000000"/>
              </a:solidFill>
              <a:effectLst/>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344650492"/>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26</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369332"/>
          </a:xfrm>
          <a:prstGeom prst="rect">
            <a:avLst/>
          </a:prstGeom>
          <a:noFill/>
        </p:spPr>
        <p:txBody>
          <a:bodyPr wrap="square" rtlCol="0">
            <a:spAutoFit/>
          </a:bodyPr>
          <a:lstStyle/>
          <a:p>
            <a:endParaRPr lang="en-IN" dirty="0"/>
          </a:p>
        </p:txBody>
      </p:sp>
      <p:sp>
        <p:nvSpPr>
          <p:cNvPr id="13" name="TextBox 12">
            <a:extLst>
              <a:ext uri="{FF2B5EF4-FFF2-40B4-BE49-F238E27FC236}">
                <a16:creationId xmlns:a16="http://schemas.microsoft.com/office/drawing/2014/main" id="{0A0F5F6E-F090-4910-BEB3-3F0B3798BFB5}"/>
              </a:ext>
            </a:extLst>
          </p:cNvPr>
          <p:cNvSpPr txBox="1"/>
          <p:nvPr/>
        </p:nvSpPr>
        <p:spPr>
          <a:xfrm>
            <a:off x="559141" y="1152561"/>
            <a:ext cx="10286740" cy="5028556"/>
          </a:xfrm>
          <a:prstGeom prst="rect">
            <a:avLst/>
          </a:prstGeom>
          <a:noFill/>
        </p:spPr>
        <p:txBody>
          <a:bodyPr wrap="square" rtlCol="0">
            <a:spAutoFit/>
          </a:bodyPr>
          <a:lstStyle/>
          <a:p>
            <a:pPr algn="l" rtl="0" fontAlgn="base">
              <a:lnSpc>
                <a:spcPct val="150000"/>
              </a:lnSpc>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Relational Model:</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Tuples (Rows)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Data is divided into tuples, which are rows in a table.</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Limited Structure</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Tuples capture a set of values, and you cannot nest one tuple inside another.</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Simplicity</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The simplicity of tuples allows all operations to work on and return tuples.</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Aggregate Orientation:</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Complex Structure</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Data is viewed as more complex than simple rows (tuples),allowing lists and nested records.</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Aggregates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A term used for a complex record structure that includes related objects.</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Uses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Key-value, document, and column-family databases use these aggregates.</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Atomic Operations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Aggregates allow easier atomic updates (one change at a time).</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Cluster-Friendly</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Aggregates help with data replication and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sharding</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across a cluster.</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Programmer-Friendly</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Application developers find it easier to </a:t>
            </a:r>
            <a:r>
              <a:rPr lang="en-US" sz="1800" b="0" i="0" u="none" strike="noStrike">
                <a:solidFill>
                  <a:srgbClr val="000000"/>
                </a:solidFill>
                <a:effectLst/>
                <a:latin typeface="Times New Roman" panose="02020603050405020304" pitchFamily="18" charset="0"/>
                <a:cs typeface="Times New Roman" panose="02020603050405020304" pitchFamily="18" charset="0"/>
              </a:rPr>
              <a:t>manipulate data using </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aggregates.</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1387367"/>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27</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369332"/>
          </a:xfrm>
          <a:prstGeom prst="rect">
            <a:avLst/>
          </a:prstGeom>
          <a:noFill/>
        </p:spPr>
        <p:txBody>
          <a:bodyPr wrap="square" rtlCol="0">
            <a:spAutoFit/>
          </a:bodyPr>
          <a:lstStyle/>
          <a:p>
            <a:endParaRPr lang="en-IN" dirty="0"/>
          </a:p>
        </p:txBody>
      </p:sp>
      <p:sp>
        <p:nvSpPr>
          <p:cNvPr id="2" name="TextBox 1">
            <a:extLst>
              <a:ext uri="{FF2B5EF4-FFF2-40B4-BE49-F238E27FC236}">
                <a16:creationId xmlns:a16="http://schemas.microsoft.com/office/drawing/2014/main" id="{1609A82B-8B9A-4CEF-BDF8-E5103016BB10}"/>
              </a:ext>
            </a:extLst>
          </p:cNvPr>
          <p:cNvSpPr txBox="1"/>
          <p:nvPr/>
        </p:nvSpPr>
        <p:spPr>
          <a:xfrm>
            <a:off x="478303" y="1223889"/>
            <a:ext cx="5444195" cy="5078313"/>
          </a:xfrm>
          <a:prstGeom prst="rect">
            <a:avLst/>
          </a:prstGeom>
          <a:noFill/>
        </p:spPr>
        <p:txBody>
          <a:bodyPr wrap="square" rtlCol="0">
            <a:spAutoFit/>
          </a:bodyPr>
          <a:lstStyle/>
          <a:p>
            <a:pPr algn="l" rtl="0" fontAlgn="base">
              <a:buFont typeface="Arial" panose="020B0604020202020204" pitchFamily="34" charset="0"/>
              <a:buChar char="•"/>
            </a:pPr>
            <a:r>
              <a:rPr lang="en-US" sz="1800" b="1" i="0" u="none" strike="noStrike" dirty="0">
                <a:solidFill>
                  <a:srgbClr val="FF0000"/>
                </a:solidFill>
                <a:effectLst/>
                <a:latin typeface="Times New Roman" panose="02020603050405020304" pitchFamily="18" charset="0"/>
                <a:cs typeface="Times New Roman" panose="02020603050405020304" pitchFamily="18" charset="0"/>
              </a:rPr>
              <a:t>Relational Data Model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In a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relational database</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data is stored in separate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tables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Think of it like storing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customers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in one table and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orders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in another table. To connect them, you use a key (like a customer ID) to show which customer placed which order.</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Example</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r>
              <a:rPr lang="en-US" sz="1800" b="1" i="0" u="none" strike="noStrike" dirty="0">
                <a:solidFill>
                  <a:srgbClr val="000000"/>
                </a:solidFill>
                <a:effectLst/>
                <a:latin typeface="Times New Roman" panose="02020603050405020304" pitchFamily="18" charset="0"/>
                <a:cs typeface="Times New Roman" panose="02020603050405020304" pitchFamily="18" charset="0"/>
              </a:rPr>
              <a:t>   Customer Table</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r>
              <a:rPr lang="en-US" sz="1800" b="0" i="0" u="none" strike="noStrike" dirty="0">
                <a:solidFill>
                  <a:srgbClr val="000000"/>
                </a:solidFill>
                <a:effectLst/>
                <a:latin typeface="Times New Roman" panose="02020603050405020304" pitchFamily="18" charset="0"/>
                <a:cs typeface="Times New Roman" panose="02020603050405020304" pitchFamily="18" charset="0"/>
              </a:rPr>
              <a:t>   ID: 1, Name: Martin</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r>
              <a:rPr lang="en-US" sz="1800" b="1" i="0" u="none" strike="noStrike" dirty="0">
                <a:solidFill>
                  <a:srgbClr val="000000"/>
                </a:solidFill>
                <a:effectLst/>
                <a:latin typeface="Times New Roman" panose="02020603050405020304" pitchFamily="18" charset="0"/>
                <a:cs typeface="Times New Roman" panose="02020603050405020304" pitchFamily="18" charset="0"/>
              </a:rPr>
              <a:t>   Order Table</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r>
              <a:rPr lang="en-US" dirty="0">
                <a:solidFill>
                  <a:srgbClr val="000000"/>
                </a:solidFill>
                <a:latin typeface="Times New Roman" panose="02020603050405020304" pitchFamily="18" charset="0"/>
                <a:cs typeface="Times New Roman" panose="02020603050405020304" pitchFamily="18" charset="0"/>
              </a:rPr>
              <a:t>   </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Order ID: 99, Customer ID: 1, Product:    "NoSQL Distilled", Price: $32.45</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The tables are linked using the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Customer ID</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When you need to get details about an order, you have to join these tables based on the Customer ID.</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endParaRPr lang="en-US" b="0" i="0" dirty="0">
              <a:solidFill>
                <a:srgbClr val="000000"/>
              </a:solidFill>
              <a:effectLst/>
              <a:latin typeface="Arial" panose="020B0604020202020204" pitchFamily="34" charset="0"/>
            </a:endParaRPr>
          </a:p>
          <a:p>
            <a:endParaRPr lang="en-IN" dirty="0"/>
          </a:p>
        </p:txBody>
      </p:sp>
      <p:pic>
        <p:nvPicPr>
          <p:cNvPr id="13" name="Picture 12">
            <a:extLst>
              <a:ext uri="{FF2B5EF4-FFF2-40B4-BE49-F238E27FC236}">
                <a16:creationId xmlns:a16="http://schemas.microsoft.com/office/drawing/2014/main" id="{56B629DD-BC1E-4840-99A9-9A6587E1EA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83151" y="1192878"/>
            <a:ext cx="5930545" cy="4701485"/>
          </a:xfrm>
          <a:prstGeom prst="rect">
            <a:avLst/>
          </a:prstGeom>
        </p:spPr>
      </p:pic>
    </p:spTree>
    <p:extLst>
      <p:ext uri="{BB962C8B-B14F-4D97-AF65-F5344CB8AC3E}">
        <p14:creationId xmlns:p14="http://schemas.microsoft.com/office/powerpoint/2010/main" val="2109885042"/>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28</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369332"/>
          </a:xfrm>
          <a:prstGeom prst="rect">
            <a:avLst/>
          </a:prstGeom>
          <a:noFill/>
        </p:spPr>
        <p:txBody>
          <a:bodyPr wrap="square" rtlCol="0">
            <a:spAutoFit/>
          </a:bodyPr>
          <a:lstStyle/>
          <a:p>
            <a:endParaRPr lang="en-IN" dirty="0"/>
          </a:p>
        </p:txBody>
      </p:sp>
      <p:pic>
        <p:nvPicPr>
          <p:cNvPr id="7" name="Picture 6">
            <a:extLst>
              <a:ext uri="{FF2B5EF4-FFF2-40B4-BE49-F238E27FC236}">
                <a16:creationId xmlns:a16="http://schemas.microsoft.com/office/drawing/2014/main" id="{CDF7B9D0-5857-4759-9664-D7BDBF4D88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3718" y="1103978"/>
            <a:ext cx="9678571" cy="5016958"/>
          </a:xfrm>
          <a:prstGeom prst="rect">
            <a:avLst/>
          </a:prstGeom>
        </p:spPr>
      </p:pic>
    </p:spTree>
    <p:extLst>
      <p:ext uri="{BB962C8B-B14F-4D97-AF65-F5344CB8AC3E}">
        <p14:creationId xmlns:p14="http://schemas.microsoft.com/office/powerpoint/2010/main" val="2719973122"/>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29</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369332"/>
          </a:xfrm>
          <a:prstGeom prst="rect">
            <a:avLst/>
          </a:prstGeom>
          <a:noFill/>
        </p:spPr>
        <p:txBody>
          <a:bodyPr wrap="square" rtlCol="0">
            <a:spAutoFit/>
          </a:bodyPr>
          <a:lstStyle/>
          <a:p>
            <a:endParaRPr lang="en-IN" dirty="0"/>
          </a:p>
        </p:txBody>
      </p:sp>
      <p:sp>
        <p:nvSpPr>
          <p:cNvPr id="2" name="TextBox 1">
            <a:extLst>
              <a:ext uri="{FF2B5EF4-FFF2-40B4-BE49-F238E27FC236}">
                <a16:creationId xmlns:a16="http://schemas.microsoft.com/office/drawing/2014/main" id="{B78CEB10-6EEC-4BE8-9C04-E09530DF6176}"/>
              </a:ext>
            </a:extLst>
          </p:cNvPr>
          <p:cNvSpPr txBox="1"/>
          <p:nvPr/>
        </p:nvSpPr>
        <p:spPr>
          <a:xfrm>
            <a:off x="590843" y="1322363"/>
            <a:ext cx="5505157" cy="3742006"/>
          </a:xfrm>
          <a:prstGeom prst="rect">
            <a:avLst/>
          </a:prstGeom>
          <a:noFill/>
        </p:spPr>
        <p:txBody>
          <a:bodyPr wrap="square" rtlCol="0">
            <a:spAutoFit/>
          </a:bodyPr>
          <a:lstStyle/>
          <a:p>
            <a:pPr algn="l" rtl="0" fontAlgn="base">
              <a:lnSpc>
                <a:spcPct val="150000"/>
              </a:lnSpc>
              <a:buFont typeface="Arial" panose="020B0604020202020204" pitchFamily="34" charset="0"/>
              <a:buChar char="•"/>
            </a:pPr>
            <a:r>
              <a:rPr lang="en-US" sz="1800" b="1" i="0" u="none" strike="noStrike" dirty="0">
                <a:solidFill>
                  <a:srgbClr val="FF0000"/>
                </a:solidFill>
                <a:effectLst/>
                <a:latin typeface="Times New Roman" panose="02020603050405020304" pitchFamily="18" charset="0"/>
                <a:cs typeface="Times New Roman" panose="02020603050405020304" pitchFamily="18" charset="0"/>
              </a:rPr>
              <a:t>Aggregate Data Model</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In a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NoSQL database</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data is stored as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aggregates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meaning all related data is bundled together in one place, often as a single document.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Instead of having separate tables for customers and orders, you store all customer information and their orders in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one place</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lnSpc>
                <a:spcPct val="150000"/>
              </a:lnSpc>
              <a:buFont typeface="Arial" panose="020B0604020202020204" pitchFamily="34" charset="0"/>
              <a:buChar char="•"/>
            </a:pPr>
            <a:endParaRPr lang="en-US" b="0" i="0" dirty="0">
              <a:solidFill>
                <a:srgbClr val="000000"/>
              </a:solidFill>
              <a:effectLst/>
              <a:latin typeface="Times New Roman" panose="02020603050405020304" pitchFamily="18" charset="0"/>
              <a:cs typeface="Times New Roman" panose="02020603050405020304" pitchFamily="18" charset="0"/>
            </a:endParaRPr>
          </a:p>
          <a:p>
            <a:endParaRPr lang="en-IN" dirty="0"/>
          </a:p>
        </p:txBody>
      </p:sp>
      <p:pic>
        <p:nvPicPr>
          <p:cNvPr id="13" name="Picture 12">
            <a:extLst>
              <a:ext uri="{FF2B5EF4-FFF2-40B4-BE49-F238E27FC236}">
                <a16:creationId xmlns:a16="http://schemas.microsoft.com/office/drawing/2014/main" id="{46335465-363E-42BE-A54B-F3E2E5985A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88074" y="1457729"/>
            <a:ext cx="5729378" cy="4248150"/>
          </a:xfrm>
          <a:prstGeom prst="rect">
            <a:avLst/>
          </a:prstGeom>
        </p:spPr>
      </p:pic>
    </p:spTree>
    <p:extLst>
      <p:ext uri="{BB962C8B-B14F-4D97-AF65-F5344CB8AC3E}">
        <p14:creationId xmlns:p14="http://schemas.microsoft.com/office/powerpoint/2010/main" val="111938751"/>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30</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369332"/>
          </a:xfrm>
          <a:prstGeom prst="rect">
            <a:avLst/>
          </a:prstGeom>
          <a:noFill/>
        </p:spPr>
        <p:txBody>
          <a:bodyPr wrap="square" rtlCol="0">
            <a:spAutoFit/>
          </a:bodyPr>
          <a:lstStyle/>
          <a:p>
            <a:endParaRPr lang="en-IN" dirty="0"/>
          </a:p>
        </p:txBody>
      </p:sp>
      <p:sp>
        <p:nvSpPr>
          <p:cNvPr id="2" name="TextBox 1">
            <a:extLst>
              <a:ext uri="{FF2B5EF4-FFF2-40B4-BE49-F238E27FC236}">
                <a16:creationId xmlns:a16="http://schemas.microsoft.com/office/drawing/2014/main" id="{CE08F918-051D-4A58-969D-D56A5E973C4E}"/>
              </a:ext>
            </a:extLst>
          </p:cNvPr>
          <p:cNvSpPr txBox="1"/>
          <p:nvPr/>
        </p:nvSpPr>
        <p:spPr>
          <a:xfrm>
            <a:off x="714204" y="1064905"/>
            <a:ext cx="9045000" cy="5355312"/>
          </a:xfrm>
          <a:prstGeom prst="rect">
            <a:avLst/>
          </a:prstGeom>
          <a:noFill/>
        </p:spPr>
        <p:txBody>
          <a:bodyPr wrap="square" rtlCol="0">
            <a:spAutoFit/>
          </a:bodyPr>
          <a:lstStyle/>
          <a:p>
            <a:r>
              <a:rPr lang="en-US" dirty="0"/>
              <a:t>// in customers </a:t>
            </a:r>
          </a:p>
          <a:p>
            <a:r>
              <a:rPr lang="en-US" dirty="0"/>
              <a:t>{ "id":1,</a:t>
            </a:r>
          </a:p>
          <a:p>
            <a:r>
              <a:rPr lang="en-US" dirty="0"/>
              <a:t> "</a:t>
            </a:r>
            <a:r>
              <a:rPr lang="en-US" dirty="0" err="1"/>
              <a:t>name":"Martin</a:t>
            </a:r>
            <a:r>
              <a:rPr lang="en-US" dirty="0"/>
              <a:t>", "</a:t>
            </a:r>
            <a:r>
              <a:rPr lang="en-US" dirty="0" err="1"/>
              <a:t>billingAddress</a:t>
            </a:r>
            <a:r>
              <a:rPr lang="en-US" dirty="0"/>
              <a:t>":[{"</a:t>
            </a:r>
            <a:r>
              <a:rPr lang="en-US" dirty="0" err="1"/>
              <a:t>city":"Chicago</a:t>
            </a:r>
            <a:r>
              <a:rPr lang="en-US" dirty="0"/>
              <a:t>"}]</a:t>
            </a:r>
          </a:p>
          <a:p>
            <a:r>
              <a:rPr lang="en-US" dirty="0"/>
              <a:t> }</a:t>
            </a:r>
            <a:r>
              <a:rPr lang="en-IN" dirty="0"/>
              <a:t> </a:t>
            </a:r>
          </a:p>
          <a:p>
            <a:r>
              <a:rPr lang="en-IN" dirty="0"/>
              <a:t>// in orders {</a:t>
            </a:r>
          </a:p>
          <a:p>
            <a:r>
              <a:rPr lang="en-IN" dirty="0"/>
              <a:t> "id":99, </a:t>
            </a:r>
          </a:p>
          <a:p>
            <a:r>
              <a:rPr lang="en-IN" dirty="0"/>
              <a:t>"customerId":1, "</a:t>
            </a:r>
            <a:r>
              <a:rPr lang="en-IN" dirty="0" err="1"/>
              <a:t>orderItems</a:t>
            </a:r>
            <a:r>
              <a:rPr lang="en-IN" dirty="0"/>
              <a:t>":[ </a:t>
            </a:r>
          </a:p>
          <a:p>
            <a:r>
              <a:rPr lang="en-IN" dirty="0"/>
              <a:t>{ "productId":27, </a:t>
            </a:r>
          </a:p>
          <a:p>
            <a:r>
              <a:rPr lang="en-IN" dirty="0"/>
              <a:t>"price": 32.45, </a:t>
            </a:r>
          </a:p>
          <a:p>
            <a:r>
              <a:rPr lang="en-IN" dirty="0"/>
              <a:t>"</a:t>
            </a:r>
            <a:r>
              <a:rPr lang="en-IN" dirty="0" err="1"/>
              <a:t>productName</a:t>
            </a:r>
            <a:r>
              <a:rPr lang="en-IN" dirty="0"/>
              <a:t>": "NoSQL Distilled" </a:t>
            </a:r>
          </a:p>
          <a:p>
            <a:r>
              <a:rPr lang="en-IN" dirty="0"/>
              <a:t>} </a:t>
            </a:r>
          </a:p>
          <a:p>
            <a:r>
              <a:rPr lang="en-IN" dirty="0"/>
              <a:t>],</a:t>
            </a:r>
          </a:p>
          <a:p>
            <a:r>
              <a:rPr lang="en-IN" dirty="0"/>
              <a:t> "</a:t>
            </a:r>
            <a:r>
              <a:rPr lang="en-IN" dirty="0" err="1"/>
              <a:t>shippingAddress</a:t>
            </a:r>
            <a:r>
              <a:rPr lang="en-IN" dirty="0"/>
              <a:t>":[{"</a:t>
            </a:r>
            <a:r>
              <a:rPr lang="en-IN" dirty="0" err="1"/>
              <a:t>city":"Chicago</a:t>
            </a:r>
            <a:r>
              <a:rPr lang="en-IN" dirty="0"/>
              <a:t>"}]  "</a:t>
            </a:r>
            <a:r>
              <a:rPr lang="en-IN" dirty="0" err="1"/>
              <a:t>orderPayment</a:t>
            </a:r>
            <a:r>
              <a:rPr lang="en-IN" dirty="0"/>
              <a:t>":[</a:t>
            </a:r>
          </a:p>
          <a:p>
            <a:r>
              <a:rPr lang="en-IN" dirty="0"/>
              <a:t> {</a:t>
            </a:r>
          </a:p>
          <a:p>
            <a:r>
              <a:rPr lang="en-IN" dirty="0"/>
              <a:t> "ccinfo":"1000-1000-1000-1000",</a:t>
            </a:r>
          </a:p>
          <a:p>
            <a:r>
              <a:rPr lang="en-IN" dirty="0"/>
              <a:t> "txnId":"abelif879rft", "</a:t>
            </a:r>
            <a:r>
              <a:rPr lang="en-IN" dirty="0" err="1"/>
              <a:t>billingAddress</a:t>
            </a:r>
            <a:r>
              <a:rPr lang="en-IN" dirty="0"/>
              <a:t>": {"city": "Chicago"}</a:t>
            </a:r>
          </a:p>
          <a:p>
            <a:r>
              <a:rPr lang="en-IN" dirty="0"/>
              <a:t> } </a:t>
            </a:r>
          </a:p>
          <a:p>
            <a:r>
              <a:rPr lang="en-IN" dirty="0"/>
              <a:t>], </a:t>
            </a:r>
          </a:p>
          <a:p>
            <a:r>
              <a:rPr lang="en-IN" dirty="0"/>
              <a:t>}</a:t>
            </a:r>
          </a:p>
        </p:txBody>
      </p:sp>
    </p:spTree>
    <p:extLst>
      <p:ext uri="{BB962C8B-B14F-4D97-AF65-F5344CB8AC3E}">
        <p14:creationId xmlns:p14="http://schemas.microsoft.com/office/powerpoint/2010/main" val="4211006963"/>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31</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369332"/>
          </a:xfrm>
          <a:prstGeom prst="rect">
            <a:avLst/>
          </a:prstGeom>
          <a:noFill/>
        </p:spPr>
        <p:txBody>
          <a:bodyPr wrap="square" rtlCol="0">
            <a:spAutoFit/>
          </a:bodyPr>
          <a:lstStyle/>
          <a:p>
            <a:endParaRPr lang="en-IN" dirty="0"/>
          </a:p>
        </p:txBody>
      </p:sp>
      <p:pic>
        <p:nvPicPr>
          <p:cNvPr id="13" name="Picture 12">
            <a:extLst>
              <a:ext uri="{FF2B5EF4-FFF2-40B4-BE49-F238E27FC236}">
                <a16:creationId xmlns:a16="http://schemas.microsoft.com/office/drawing/2014/main" id="{37A0ABE8-B0DC-4C69-A2DE-DC64ACB564E6}"/>
              </a:ext>
            </a:extLst>
          </p:cNvPr>
          <p:cNvPicPr>
            <a:picLocks noChangeAspect="1"/>
          </p:cNvPicPr>
          <p:nvPr/>
        </p:nvPicPr>
        <p:blipFill>
          <a:blip r:embed="rId7"/>
          <a:stretch>
            <a:fillRect/>
          </a:stretch>
        </p:blipFill>
        <p:spPr>
          <a:xfrm>
            <a:off x="240266" y="1204704"/>
            <a:ext cx="5649757" cy="4105848"/>
          </a:xfrm>
          <a:prstGeom prst="rect">
            <a:avLst/>
          </a:prstGeom>
        </p:spPr>
      </p:pic>
      <p:sp>
        <p:nvSpPr>
          <p:cNvPr id="15" name="TextBox 14">
            <a:extLst>
              <a:ext uri="{FF2B5EF4-FFF2-40B4-BE49-F238E27FC236}">
                <a16:creationId xmlns:a16="http://schemas.microsoft.com/office/drawing/2014/main" id="{2D11EA88-4E91-43C2-B62F-CB8E1E430FDF}"/>
              </a:ext>
            </a:extLst>
          </p:cNvPr>
          <p:cNvSpPr txBox="1"/>
          <p:nvPr/>
        </p:nvSpPr>
        <p:spPr>
          <a:xfrm>
            <a:off x="209090" y="5499750"/>
            <a:ext cx="5544596"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Fig: Embed all the objects for customer and the customer’s orders </a:t>
            </a:r>
            <a:endParaRPr lang="en-IN"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949A725D-D2D5-489A-A9B4-5C22C6718533}"/>
              </a:ext>
            </a:extLst>
          </p:cNvPr>
          <p:cNvSpPr txBox="1"/>
          <p:nvPr/>
        </p:nvSpPr>
        <p:spPr>
          <a:xfrm>
            <a:off x="6301978" y="1103977"/>
            <a:ext cx="5402342" cy="5355312"/>
          </a:xfrm>
          <a:prstGeom prst="rect">
            <a:avLst/>
          </a:prstGeom>
          <a:noFill/>
        </p:spPr>
        <p:txBody>
          <a:bodyPr wrap="square" rtlCol="0">
            <a:spAutoFit/>
          </a:bodyPr>
          <a:lstStyle/>
          <a:p>
            <a:r>
              <a:rPr lang="en-IN" dirty="0"/>
              <a:t>// in customers</a:t>
            </a:r>
          </a:p>
          <a:p>
            <a:r>
              <a:rPr lang="en-US" dirty="0"/>
              <a:t>{ </a:t>
            </a:r>
          </a:p>
          <a:p>
            <a:r>
              <a:rPr lang="en-US" dirty="0"/>
              <a:t>"customer": { "id": 1,</a:t>
            </a:r>
          </a:p>
          <a:p>
            <a:r>
              <a:rPr lang="en-US" dirty="0"/>
              <a:t> "name": "Martin", </a:t>
            </a:r>
          </a:p>
          <a:p>
            <a:r>
              <a:rPr lang="en-US" dirty="0"/>
              <a:t>"</a:t>
            </a:r>
            <a:r>
              <a:rPr lang="en-US" dirty="0" err="1"/>
              <a:t>billingAddress</a:t>
            </a:r>
            <a:r>
              <a:rPr lang="en-US" dirty="0"/>
              <a:t>": [{"city": "Chicago"}],"orders":[ {</a:t>
            </a:r>
          </a:p>
          <a:p>
            <a:r>
              <a:rPr lang="en-US" dirty="0"/>
              <a:t> "id":99, </a:t>
            </a:r>
          </a:p>
          <a:p>
            <a:r>
              <a:rPr lang="en-US" dirty="0"/>
              <a:t>"customerId":1, "</a:t>
            </a:r>
            <a:r>
              <a:rPr lang="en-US" dirty="0" err="1"/>
              <a:t>orderItems</a:t>
            </a:r>
            <a:r>
              <a:rPr lang="en-US" dirty="0"/>
              <a:t>":[ </a:t>
            </a:r>
          </a:p>
          <a:p>
            <a:r>
              <a:rPr lang="en-US" dirty="0"/>
              <a:t>{ </a:t>
            </a:r>
          </a:p>
          <a:p>
            <a:r>
              <a:rPr lang="en-US" dirty="0"/>
              <a:t>"productId":27, </a:t>
            </a:r>
          </a:p>
          <a:p>
            <a:r>
              <a:rPr lang="en-US" dirty="0"/>
              <a:t>"price": 32.45, </a:t>
            </a:r>
          </a:p>
          <a:p>
            <a:r>
              <a:rPr lang="en-US" dirty="0"/>
              <a:t>"</a:t>
            </a:r>
            <a:r>
              <a:rPr lang="en-US" dirty="0" err="1"/>
              <a:t>productName</a:t>
            </a:r>
            <a:r>
              <a:rPr lang="en-US" dirty="0"/>
              <a:t>": "NoSQL Distilled“</a:t>
            </a:r>
          </a:p>
          <a:p>
            <a:r>
              <a:rPr lang="en-US" dirty="0"/>
              <a:t> }</a:t>
            </a:r>
          </a:p>
          <a:p>
            <a:r>
              <a:rPr lang="en-IN" dirty="0"/>
              <a:t>], </a:t>
            </a:r>
          </a:p>
          <a:p>
            <a:r>
              <a:rPr lang="en-IN" dirty="0"/>
              <a:t>"</a:t>
            </a:r>
            <a:r>
              <a:rPr lang="en-IN" dirty="0" err="1"/>
              <a:t>shippingAddress</a:t>
            </a:r>
            <a:r>
              <a:rPr lang="en-IN" dirty="0"/>
              <a:t>":[{"</a:t>
            </a:r>
            <a:r>
              <a:rPr lang="en-IN" dirty="0" err="1"/>
              <a:t>city":"Chicago</a:t>
            </a:r>
            <a:r>
              <a:rPr lang="en-IN" dirty="0"/>
              <a:t>"}]"</a:t>
            </a:r>
            <a:r>
              <a:rPr lang="en-IN" dirty="0" err="1"/>
              <a:t>orderPayment</a:t>
            </a:r>
            <a:r>
              <a:rPr lang="en-IN" dirty="0"/>
              <a:t>"[</a:t>
            </a:r>
          </a:p>
          <a:p>
            <a:r>
              <a:rPr lang="en-IN" dirty="0"/>
              <a:t> { </a:t>
            </a:r>
          </a:p>
          <a:p>
            <a:r>
              <a:rPr lang="en-IN" dirty="0"/>
              <a:t>"ccinfo":"1000-1000-1000-1000",</a:t>
            </a:r>
          </a:p>
          <a:p>
            <a:r>
              <a:rPr lang="en-IN" dirty="0"/>
              <a:t> "txnId":"abelif879rft", "</a:t>
            </a:r>
            <a:r>
              <a:rPr lang="en-IN" dirty="0" err="1"/>
              <a:t>billingAddress</a:t>
            </a:r>
            <a:r>
              <a:rPr lang="en-IN" dirty="0"/>
              <a:t>": {"city": "Chicago"} </a:t>
            </a:r>
          </a:p>
          <a:p>
            <a:r>
              <a:rPr lang="en-IN" dirty="0"/>
              <a:t>}], }] } }</a:t>
            </a:r>
          </a:p>
        </p:txBody>
      </p:sp>
    </p:spTree>
    <p:extLst>
      <p:ext uri="{BB962C8B-B14F-4D97-AF65-F5344CB8AC3E}">
        <p14:creationId xmlns:p14="http://schemas.microsoft.com/office/powerpoint/2010/main" val="123299979"/>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32</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369332"/>
          </a:xfrm>
          <a:prstGeom prst="rect">
            <a:avLst/>
          </a:prstGeom>
          <a:noFill/>
        </p:spPr>
        <p:txBody>
          <a:bodyPr wrap="square" rtlCol="0">
            <a:spAutoFit/>
          </a:bodyPr>
          <a:lstStyle/>
          <a:p>
            <a:endParaRPr lang="en-IN" dirty="0"/>
          </a:p>
        </p:txBody>
      </p:sp>
      <p:sp>
        <p:nvSpPr>
          <p:cNvPr id="2" name="TextBox 1">
            <a:extLst>
              <a:ext uri="{FF2B5EF4-FFF2-40B4-BE49-F238E27FC236}">
                <a16:creationId xmlns:a16="http://schemas.microsoft.com/office/drawing/2014/main" id="{4CA3F449-D202-49E0-9B60-CE76889FCE83}"/>
              </a:ext>
            </a:extLst>
          </p:cNvPr>
          <p:cNvSpPr txBox="1"/>
          <p:nvPr/>
        </p:nvSpPr>
        <p:spPr>
          <a:xfrm>
            <a:off x="969287" y="1204030"/>
            <a:ext cx="8173329" cy="400110"/>
          </a:xfrm>
          <a:prstGeom prst="rect">
            <a:avLst/>
          </a:prstGeom>
          <a:noFill/>
        </p:spPr>
        <p:txBody>
          <a:bodyPr wrap="square" rtlCol="0">
            <a:spAutoFit/>
          </a:bodyPr>
          <a:lstStyle/>
          <a:p>
            <a:r>
              <a:rPr lang="en-IN" sz="2000" dirty="0">
                <a:solidFill>
                  <a:srgbClr val="FF0000"/>
                </a:solidFill>
                <a:latin typeface="Times New Roman" panose="02020603050405020304" pitchFamily="18" charset="0"/>
                <a:cs typeface="Times New Roman" panose="02020603050405020304" pitchFamily="18" charset="0"/>
              </a:rPr>
              <a:t>Consequences of Aggregate Orientation</a:t>
            </a:r>
          </a:p>
        </p:txBody>
      </p:sp>
      <p:sp>
        <p:nvSpPr>
          <p:cNvPr id="7" name="TextBox 6">
            <a:extLst>
              <a:ext uri="{FF2B5EF4-FFF2-40B4-BE49-F238E27FC236}">
                <a16:creationId xmlns:a16="http://schemas.microsoft.com/office/drawing/2014/main" id="{7F92F3E4-2C0F-498A-A794-748471B214C6}"/>
              </a:ext>
            </a:extLst>
          </p:cNvPr>
          <p:cNvSpPr txBox="1"/>
          <p:nvPr/>
        </p:nvSpPr>
        <p:spPr>
          <a:xfrm>
            <a:off x="969287" y="1586521"/>
            <a:ext cx="8880643" cy="4801314"/>
          </a:xfrm>
          <a:prstGeom prst="rect">
            <a:avLst/>
          </a:prstGeom>
          <a:noFill/>
        </p:spPr>
        <p:txBody>
          <a:bodyPr wrap="square" rtlCol="0">
            <a:spAutoFit/>
          </a:bodyPr>
          <a:lstStyle/>
          <a:p>
            <a:pPr algn="l" rtl="0" fontAlgn="base"/>
            <a:r>
              <a:rPr lang="en-US" sz="1800" b="1" i="0" u="none" strike="noStrike" dirty="0">
                <a:solidFill>
                  <a:srgbClr val="000000"/>
                </a:solidFill>
                <a:effectLst/>
                <a:latin typeface="Times New Roman" panose="02020603050405020304" pitchFamily="18" charset="0"/>
                <a:cs typeface="Times New Roman" panose="02020603050405020304" pitchFamily="18" charset="0"/>
              </a:rPr>
              <a:t>Relational Model</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Relational databases store data without considering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aggregates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(groups of related data).</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Relationships are expressed through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foreign keys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but these do not distinguish between aggregations and other relationships.</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Aggregate Ignorance</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Relational databases and some NoSQL databases (like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graph databases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are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aggregate-ignorant</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This means they don't treat aggregates (e.g., an order with items, shipping, and payment) as a single unit.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Aggregate-Oriented Databases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Aggregate-oriented databases focus on how data is used in applications. They allow us to work with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data units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(e.g., an order) that are easier to manipulate as a whole.</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Cluster Efficiency</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Aggregates are helpful when running databases on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clusters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(multiple servers). By grouping related data together (e.g., an entire order), we minimize the number of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nodes (servers)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we need to query.</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endParaRPr lang="en-US"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676575760"/>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33</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369332"/>
          </a:xfrm>
          <a:prstGeom prst="rect">
            <a:avLst/>
          </a:prstGeom>
          <a:noFill/>
        </p:spPr>
        <p:txBody>
          <a:bodyPr wrap="square" rtlCol="0">
            <a:spAutoFit/>
          </a:bodyPr>
          <a:lstStyle/>
          <a:p>
            <a:endParaRPr lang="en-IN" dirty="0"/>
          </a:p>
        </p:txBody>
      </p:sp>
      <p:sp>
        <p:nvSpPr>
          <p:cNvPr id="2" name="TextBox 1">
            <a:extLst>
              <a:ext uri="{FF2B5EF4-FFF2-40B4-BE49-F238E27FC236}">
                <a16:creationId xmlns:a16="http://schemas.microsoft.com/office/drawing/2014/main" id="{808956D5-5BA0-4050-8A4B-7670C30A9934}"/>
              </a:ext>
            </a:extLst>
          </p:cNvPr>
          <p:cNvSpPr txBox="1"/>
          <p:nvPr/>
        </p:nvSpPr>
        <p:spPr>
          <a:xfrm>
            <a:off x="534572" y="878576"/>
            <a:ext cx="8314006"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                        Key-Value Database</a:t>
            </a:r>
            <a:endParaRPr lang="en-IN" sz="2000" dirty="0">
              <a:solidFill>
                <a:srgbClr val="FF00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894ACE2-F94E-4BBD-90C1-F7204B465227}"/>
              </a:ext>
            </a:extLst>
          </p:cNvPr>
          <p:cNvSpPr txBox="1"/>
          <p:nvPr/>
        </p:nvSpPr>
        <p:spPr>
          <a:xfrm>
            <a:off x="534572" y="1161579"/>
            <a:ext cx="11240086" cy="5601533"/>
          </a:xfrm>
          <a:prstGeom prst="rect">
            <a:avLst/>
          </a:prstGeom>
          <a:noFill/>
        </p:spPr>
        <p:txBody>
          <a:bodyPr wrap="square" rtlCol="0">
            <a:spAutoFit/>
          </a:bodyPr>
          <a:lstStyle/>
          <a:p>
            <a:pPr algn="l" rtl="0" fontAlgn="base">
              <a:buFont typeface="Arial" panose="020B0604020202020204" pitchFamily="34" charset="0"/>
              <a:buChar char="•"/>
            </a:pPr>
            <a:r>
              <a:rPr lang="en-US" sz="1700" b="1" i="0" u="none" strike="noStrike" dirty="0">
                <a:solidFill>
                  <a:srgbClr val="000000"/>
                </a:solidFill>
                <a:effectLst/>
                <a:latin typeface="Times New Roman" panose="02020603050405020304" pitchFamily="18" charset="0"/>
                <a:cs typeface="Times New Roman" panose="02020603050405020304" pitchFamily="18" charset="0"/>
              </a:rPr>
              <a:t>Storage</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r>
              <a:rPr lang="en-US" sz="1700" b="0" i="0" u="none" strike="noStrike" dirty="0">
                <a:solidFill>
                  <a:srgbClr val="000000"/>
                </a:solidFill>
                <a:effectLst/>
                <a:latin typeface="Times New Roman" panose="02020603050405020304" pitchFamily="18" charset="0"/>
                <a:cs typeface="Times New Roman" panose="02020603050405020304" pitchFamily="18" charset="0"/>
              </a:rPr>
              <a:t>  In a key-value database, data is stored as pairs of elements: a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key</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and a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value</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The key acts as a unique identifier for the data, while the value represents the actual data itself. This is similar to a dictionary, where each word (key) has a corresponding definition (value).</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1" i="0" u="none" strike="noStrike" dirty="0">
                <a:solidFill>
                  <a:srgbClr val="000000"/>
                </a:solidFill>
                <a:effectLst/>
                <a:latin typeface="Times New Roman" panose="02020603050405020304" pitchFamily="18" charset="0"/>
                <a:cs typeface="Times New Roman" panose="02020603050405020304" pitchFamily="18" charset="0"/>
              </a:rPr>
              <a:t>Access</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r>
              <a:rPr lang="en-US" sz="1700" b="0" i="0" u="none" strike="noStrike" dirty="0">
                <a:solidFill>
                  <a:srgbClr val="000000"/>
                </a:solidFill>
                <a:effectLst/>
                <a:latin typeface="Times New Roman" panose="02020603050405020304" pitchFamily="18" charset="0"/>
                <a:cs typeface="Times New Roman" panose="02020603050405020304" pitchFamily="18" charset="0"/>
              </a:rPr>
              <a:t>  To retrieve data from a key-value database, you simply provide the key. The database then immediately returns the associated value.   This makes it very fast and efficient for accessing specific pieces of data.</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1" i="0" u="none" strike="noStrike" dirty="0">
                <a:solidFill>
                  <a:srgbClr val="000000"/>
                </a:solidFill>
                <a:effectLst/>
                <a:latin typeface="Times New Roman" panose="02020603050405020304" pitchFamily="18" charset="0"/>
                <a:cs typeface="Times New Roman" panose="02020603050405020304" pitchFamily="18" charset="0"/>
              </a:rPr>
              <a:t>Structure</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r>
              <a:rPr lang="en-US" sz="1700" b="0" i="0" u="none" strike="noStrike" dirty="0">
                <a:solidFill>
                  <a:srgbClr val="000000"/>
                </a:solidFill>
                <a:effectLst/>
                <a:latin typeface="Times New Roman" panose="02020603050405020304" pitchFamily="18" charset="0"/>
                <a:cs typeface="Times New Roman" panose="02020603050405020304" pitchFamily="18" charset="0"/>
              </a:rPr>
              <a:t>  There's no predefined structure for the values in a key-value database. This means you can store any type of data, including text, numbers, images, or even complex objects. The database doesn't impose any restrictions on the format or content of the values.</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1" i="0" u="none" strike="noStrike" dirty="0">
                <a:solidFill>
                  <a:srgbClr val="000000"/>
                </a:solidFill>
                <a:effectLst/>
                <a:latin typeface="Times New Roman" panose="02020603050405020304" pitchFamily="18" charset="0"/>
                <a:cs typeface="Times New Roman" panose="02020603050405020304" pitchFamily="18" charset="0"/>
              </a:rPr>
              <a:t>Flexibility</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r>
              <a:rPr lang="en-US" sz="1700" b="0" i="0" u="none" strike="noStrike" dirty="0">
                <a:solidFill>
                  <a:srgbClr val="000000"/>
                </a:solidFill>
                <a:effectLst/>
                <a:latin typeface="Times New Roman" panose="02020603050405020304" pitchFamily="18" charset="0"/>
                <a:cs typeface="Times New Roman" panose="02020603050405020304" pitchFamily="18" charset="0"/>
              </a:rPr>
              <a:t>  Key-value databases are highly flexible due to the lack of a predefined structure. You can store any type of data in any format, making them suitable for a wide range of applications.</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1" i="0" u="none" strike="noStrike" dirty="0">
                <a:solidFill>
                  <a:srgbClr val="000000"/>
                </a:solidFill>
                <a:effectLst/>
                <a:latin typeface="Times New Roman" panose="02020603050405020304" pitchFamily="18" charset="0"/>
                <a:cs typeface="Times New Roman" panose="02020603050405020304" pitchFamily="18" charset="0"/>
              </a:rPr>
              <a:t>Querying</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r>
              <a:rPr lang="en-US" sz="1700" b="0" i="0" u="none" strike="noStrike" dirty="0">
                <a:solidFill>
                  <a:srgbClr val="000000"/>
                </a:solidFill>
                <a:effectLst/>
                <a:latin typeface="Times New Roman" panose="02020603050405020304" pitchFamily="18" charset="0"/>
                <a:cs typeface="Times New Roman" panose="02020603050405020304" pitchFamily="18" charset="0"/>
              </a:rPr>
              <a:t>  Key-value databases have limited querying capabilities. You can only retrieve data by specifying the exact key. This means you can't search for data based on its content or properties, only by its unique identifier.</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1" i="0" u="none" strike="noStrike" dirty="0">
                <a:solidFill>
                  <a:srgbClr val="000000"/>
                </a:solidFill>
                <a:effectLst/>
                <a:latin typeface="Times New Roman" panose="02020603050405020304" pitchFamily="18" charset="0"/>
                <a:cs typeface="Times New Roman" panose="02020603050405020304" pitchFamily="18" charset="0"/>
              </a:rPr>
              <a:t>Examples</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r>
              <a:rPr lang="en-US" sz="1700" b="0" i="0" u="none" strike="noStrike" dirty="0">
                <a:solidFill>
                  <a:srgbClr val="000000"/>
                </a:solidFill>
                <a:effectLst/>
                <a:latin typeface="Times New Roman" panose="02020603050405020304" pitchFamily="18" charset="0"/>
                <a:cs typeface="Times New Roman" panose="02020603050405020304" pitchFamily="18" charset="0"/>
              </a:rPr>
              <a:t>  Common examples of key-value databases include Redis and Memcached. These databases are often used for caching, session management, and other applications where fast data access is essential.</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endParaRPr lang="en-US"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669210458"/>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34</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369332"/>
          </a:xfrm>
          <a:prstGeom prst="rect">
            <a:avLst/>
          </a:prstGeom>
          <a:noFill/>
        </p:spPr>
        <p:txBody>
          <a:bodyPr wrap="square" rtlCol="0">
            <a:spAutoFit/>
          </a:bodyPr>
          <a:lstStyle/>
          <a:p>
            <a:endParaRPr lang="en-IN" dirty="0"/>
          </a:p>
        </p:txBody>
      </p:sp>
      <p:sp>
        <p:nvSpPr>
          <p:cNvPr id="15" name="TextBox 14">
            <a:extLst>
              <a:ext uri="{FF2B5EF4-FFF2-40B4-BE49-F238E27FC236}">
                <a16:creationId xmlns:a16="http://schemas.microsoft.com/office/drawing/2014/main" id="{452C03C0-1C5B-4C40-B1E4-B44C52AA7538}"/>
              </a:ext>
            </a:extLst>
          </p:cNvPr>
          <p:cNvSpPr txBox="1"/>
          <p:nvPr/>
        </p:nvSpPr>
        <p:spPr>
          <a:xfrm>
            <a:off x="637207" y="928692"/>
            <a:ext cx="6098344" cy="646331"/>
          </a:xfrm>
          <a:prstGeom prst="rect">
            <a:avLst/>
          </a:prstGeom>
          <a:noFill/>
        </p:spPr>
        <p:txBody>
          <a:bodyPr wrap="square">
            <a:spAutoFit/>
          </a:bodyPr>
          <a:lstStyle/>
          <a:p>
            <a:r>
              <a:rPr lang="en-US" sz="1800" b="1" i="0" u="none" strike="noStrike" dirty="0">
                <a:solidFill>
                  <a:srgbClr val="FF0000"/>
                </a:solidFill>
                <a:effectLst/>
                <a:latin typeface="Calibri" panose="020F0502020204030204" pitchFamily="34" charset="0"/>
              </a:rPr>
              <a:t>        Document Databases</a:t>
            </a:r>
            <a:r>
              <a:rPr lang="en-US" sz="1800" b="0" i="0" dirty="0">
                <a:solidFill>
                  <a:srgbClr val="000000"/>
                </a:solidFill>
                <a:effectLst/>
                <a:latin typeface="Calibri" panose="020F0502020204030204" pitchFamily="34" charset="0"/>
              </a:rPr>
              <a:t>​</a:t>
            </a:r>
            <a:br>
              <a:rPr lang="en-US" sz="1800" b="0" i="0" dirty="0">
                <a:solidFill>
                  <a:srgbClr val="000000"/>
                </a:solidFill>
                <a:effectLst/>
                <a:latin typeface="Calibri" panose="020F0502020204030204" pitchFamily="34" charset="0"/>
              </a:rPr>
            </a:br>
            <a:endParaRPr lang="en-IN" dirty="0"/>
          </a:p>
        </p:txBody>
      </p:sp>
      <p:sp>
        <p:nvSpPr>
          <p:cNvPr id="7" name="TextBox 6">
            <a:extLst>
              <a:ext uri="{FF2B5EF4-FFF2-40B4-BE49-F238E27FC236}">
                <a16:creationId xmlns:a16="http://schemas.microsoft.com/office/drawing/2014/main" id="{F55B62A8-A0C8-4278-AE0D-404477C629DA}"/>
              </a:ext>
            </a:extLst>
          </p:cNvPr>
          <p:cNvSpPr txBox="1"/>
          <p:nvPr/>
        </p:nvSpPr>
        <p:spPr>
          <a:xfrm>
            <a:off x="575482" y="1192878"/>
            <a:ext cx="10371097" cy="5539978"/>
          </a:xfrm>
          <a:prstGeom prst="rect">
            <a:avLst/>
          </a:prstGeom>
          <a:noFill/>
        </p:spPr>
        <p:txBody>
          <a:bodyPr wrap="square" rtlCol="0">
            <a:spAutoFit/>
          </a:bodyPr>
          <a:lstStyle/>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Storage</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0" i="0" u="none" strike="noStrike" dirty="0">
                <a:solidFill>
                  <a:srgbClr val="000000"/>
                </a:solidFill>
                <a:effectLst/>
                <a:latin typeface="Times New Roman" panose="02020603050405020304" pitchFamily="18" charset="0"/>
                <a:cs typeface="Times New Roman" panose="02020603050405020304" pitchFamily="18" charset="0"/>
              </a:rPr>
              <a:t>In a document database, data is stored as </a:t>
            </a:r>
            <a:r>
              <a:rPr lang="en-US" sz="1600" b="1" i="0" u="none" strike="noStrike" dirty="0">
                <a:solidFill>
                  <a:srgbClr val="000000"/>
                </a:solidFill>
                <a:effectLst/>
                <a:latin typeface="Times New Roman" panose="02020603050405020304" pitchFamily="18" charset="0"/>
                <a:cs typeface="Times New Roman" panose="02020603050405020304" pitchFamily="18" charset="0"/>
              </a:rPr>
              <a:t>documents</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 These documents are structured data units that resemble real-world documents, such as JSON or XML files. Each document contains a set of fields, where each field has a name and a value.</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Access</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0" i="0" u="none" strike="noStrike" dirty="0">
                <a:solidFill>
                  <a:srgbClr val="000000"/>
                </a:solidFill>
                <a:effectLst/>
                <a:latin typeface="Times New Roman" panose="02020603050405020304" pitchFamily="18" charset="0"/>
                <a:cs typeface="Times New Roman" panose="02020603050405020304" pitchFamily="18" charset="0"/>
              </a:rPr>
              <a:t>To retrieve data from a document database, you use </a:t>
            </a:r>
            <a:r>
              <a:rPr lang="en-US" sz="1600" b="1" i="0" u="none" strike="noStrike" dirty="0">
                <a:solidFill>
                  <a:srgbClr val="000000"/>
                </a:solidFill>
                <a:effectLst/>
                <a:latin typeface="Times New Roman" panose="02020603050405020304" pitchFamily="18" charset="0"/>
                <a:cs typeface="Times New Roman" panose="02020603050405020304" pitchFamily="18" charset="0"/>
              </a:rPr>
              <a:t>queries</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 These queries allow you to specify conditions based on the fields within the documents. For example, you can search for documents where a specific field matches a particular value.</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Structure</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0" i="0" u="none" strike="noStrike" dirty="0">
                <a:solidFill>
                  <a:srgbClr val="000000"/>
                </a:solidFill>
                <a:effectLst/>
                <a:latin typeface="Times New Roman" panose="02020603050405020304" pitchFamily="18" charset="0"/>
                <a:cs typeface="Times New Roman" panose="02020603050405020304" pitchFamily="18" charset="0"/>
              </a:rPr>
              <a:t>Documents in a document database have a predefined structure. This means that the fields and their data types must conform to a specific template. This provides a more organized and predictable way to store and manage data.</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Flexibility</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0" i="0" u="none" strike="noStrike" dirty="0">
                <a:solidFill>
                  <a:srgbClr val="000000"/>
                </a:solidFill>
                <a:effectLst/>
                <a:latin typeface="Times New Roman" panose="02020603050405020304" pitchFamily="18" charset="0"/>
                <a:cs typeface="Times New Roman" panose="02020603050405020304" pitchFamily="18" charset="0"/>
              </a:rPr>
              <a:t>While document databases are less flexible than key-value databases in terms of structure, they still offer a considerable amount of flexibility. You can define custom fields and data types to suit your specific needs, and you can modify the structure of documents over time.</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Querying</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0" i="0" u="none" strike="noStrike" dirty="0">
                <a:solidFill>
                  <a:srgbClr val="000000"/>
                </a:solidFill>
                <a:effectLst/>
                <a:latin typeface="Times New Roman" panose="02020603050405020304" pitchFamily="18" charset="0"/>
                <a:cs typeface="Times New Roman" panose="02020603050405020304" pitchFamily="18" charset="0"/>
              </a:rPr>
              <a:t>Document databases have rich querying capabilities that allow you to perform complex searches. You can use various operators and functions to filter, sort, and aggregate data based on different criteria. This makes them well-suited for applications that require advanced data analysis and retrieval.</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Examples</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0" i="0" u="none" strike="noStrike" dirty="0">
                <a:solidFill>
                  <a:srgbClr val="000000"/>
                </a:solidFill>
                <a:effectLst/>
                <a:latin typeface="Times New Roman" panose="02020603050405020304" pitchFamily="18" charset="0"/>
                <a:cs typeface="Times New Roman" panose="02020603050405020304" pitchFamily="18" charset="0"/>
              </a:rPr>
              <a:t>Common examples of document databases include MongoDB and CouchDB. These databases are often used for applications that deal with large amounts of semi-structured or unstructured data, such as web applications, content management systems, and IoT platforms.</a:t>
            </a:r>
            <a:endParaRPr lang="en-US" sz="1600" b="0" i="0" dirty="0">
              <a:solidFill>
                <a:srgbClr val="000000"/>
              </a:solidFill>
              <a:effectLst/>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123722411"/>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35</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369332"/>
          </a:xfrm>
          <a:prstGeom prst="rect">
            <a:avLst/>
          </a:prstGeom>
          <a:noFill/>
        </p:spPr>
        <p:txBody>
          <a:bodyPr wrap="square" rtlCol="0">
            <a:spAutoFit/>
          </a:bodyPr>
          <a:lstStyle/>
          <a:p>
            <a:endParaRPr lang="en-IN" dirty="0"/>
          </a:p>
        </p:txBody>
      </p:sp>
      <p:sp>
        <p:nvSpPr>
          <p:cNvPr id="15" name="TextBox 14">
            <a:extLst>
              <a:ext uri="{FF2B5EF4-FFF2-40B4-BE49-F238E27FC236}">
                <a16:creationId xmlns:a16="http://schemas.microsoft.com/office/drawing/2014/main" id="{10773D64-4EC7-4272-B9AD-BD5F2DAEA828}"/>
              </a:ext>
            </a:extLst>
          </p:cNvPr>
          <p:cNvSpPr txBox="1"/>
          <p:nvPr/>
        </p:nvSpPr>
        <p:spPr>
          <a:xfrm>
            <a:off x="636896" y="920452"/>
            <a:ext cx="6098344" cy="369332"/>
          </a:xfrm>
          <a:prstGeom prst="rect">
            <a:avLst/>
          </a:prstGeom>
          <a:noFill/>
        </p:spPr>
        <p:txBody>
          <a:bodyPr wrap="square">
            <a:spAutoFit/>
          </a:bodyPr>
          <a:lstStyle/>
          <a:p>
            <a:r>
              <a:rPr lang="en-US" sz="1800" b="1" i="0" u="none" strike="noStrike" dirty="0">
                <a:solidFill>
                  <a:srgbClr val="FF0000"/>
                </a:solidFill>
                <a:effectLst/>
                <a:latin typeface="Times New Roman" panose="02020603050405020304" pitchFamily="18" charset="0"/>
                <a:cs typeface="Times New Roman" panose="02020603050405020304" pitchFamily="18" charset="0"/>
              </a:rPr>
              <a:t>Column - Family</a:t>
            </a:r>
            <a:r>
              <a:rPr lang="en-US" sz="1800" b="0" i="0" dirty="0">
                <a:solidFill>
                  <a:srgbClr val="FF0000"/>
                </a:solidFill>
                <a:effectLst/>
                <a:latin typeface="Times New Roman" panose="02020603050405020304" pitchFamily="18" charset="0"/>
                <a:cs typeface="Times New Roman" panose="02020603050405020304" pitchFamily="18" charset="0"/>
              </a:rPr>
              <a:t>​ </a:t>
            </a:r>
            <a:r>
              <a:rPr lang="en-US" sz="1800" b="1" i="0" dirty="0">
                <a:solidFill>
                  <a:srgbClr val="FF0000"/>
                </a:solidFill>
                <a:effectLst/>
                <a:latin typeface="Times New Roman" panose="02020603050405020304" pitchFamily="18" charset="0"/>
                <a:cs typeface="Times New Roman" panose="02020603050405020304" pitchFamily="18" charset="0"/>
              </a:rPr>
              <a:t>Stores</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F0F2E5A2-29C7-400C-8031-5040E96981FB}"/>
              </a:ext>
            </a:extLst>
          </p:cNvPr>
          <p:cNvSpPr txBox="1"/>
          <p:nvPr/>
        </p:nvSpPr>
        <p:spPr>
          <a:xfrm>
            <a:off x="773723" y="1289784"/>
            <a:ext cx="10476779" cy="5632311"/>
          </a:xfrm>
          <a:prstGeom prst="rect">
            <a:avLst/>
          </a:prstGeom>
          <a:noFill/>
        </p:spPr>
        <p:txBody>
          <a:bodyPr wrap="square" rtlCol="0">
            <a:spAutoFit/>
          </a:bodyPr>
          <a:lstStyle/>
          <a:p>
            <a:pPr algn="l" rtl="0" fontAlgn="base">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Column Family</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databases organize data into groups of columns, making it easier to handle and access related pieces of information together.</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Key Points:</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Row Key</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Each row has a unique ID (like a customer's ID).</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Column Families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The data is grouped into families, where each family contains related information. For example, one family could store a customer's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profile details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(like name and address), and another family could store their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order history</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Flexible Columns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Not all rows need to have the same columns. One customer might have more details or orders than another, so the structure is flexible.</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Simple Analogy:</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Imagine a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file cabinet</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Each drawer (row)</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has a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label (key)</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like a customer’s name or ID.</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Inside each drawer, there are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folders (column families)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where one folder holds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personal details</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and another holds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purchase history</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Some drawers might have more folders than others, depending on how much information is stored about each customer.</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So, a </a:t>
            </a:r>
            <a:r>
              <a:rPr lang="en-US" sz="1800" b="1" i="0" u="none" strike="noStrike" dirty="0">
                <a:solidFill>
                  <a:srgbClr val="000000"/>
                </a:solidFill>
                <a:effectLst/>
                <a:latin typeface="Times New Roman" panose="02020603050405020304" pitchFamily="18" charset="0"/>
                <a:cs typeface="Times New Roman" panose="02020603050405020304" pitchFamily="18" charset="0"/>
              </a:rPr>
              <a:t>column family</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organizes related data neatly, making it easy to access specific pieces of information when needed!</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r>
              <a:rPr lang="en-US" sz="1800"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endParaRPr lang="en-IN" dirty="0"/>
          </a:p>
        </p:txBody>
      </p:sp>
    </p:spTree>
    <p:extLst>
      <p:ext uri="{BB962C8B-B14F-4D97-AF65-F5344CB8AC3E}">
        <p14:creationId xmlns:p14="http://schemas.microsoft.com/office/powerpoint/2010/main" val="4003737032"/>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36</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369332"/>
          </a:xfrm>
          <a:prstGeom prst="rect">
            <a:avLst/>
          </a:prstGeom>
          <a:noFill/>
        </p:spPr>
        <p:txBody>
          <a:bodyPr wrap="square" rtlCol="0">
            <a:spAutoFit/>
          </a:bodyPr>
          <a:lstStyle/>
          <a:p>
            <a:endParaRPr lang="en-IN" dirty="0"/>
          </a:p>
        </p:txBody>
      </p:sp>
      <p:sp>
        <p:nvSpPr>
          <p:cNvPr id="2" name="TextBox 1">
            <a:extLst>
              <a:ext uri="{FF2B5EF4-FFF2-40B4-BE49-F238E27FC236}">
                <a16:creationId xmlns:a16="http://schemas.microsoft.com/office/drawing/2014/main" id="{7832F41F-399D-4746-B690-EFFD3A4638D9}"/>
              </a:ext>
            </a:extLst>
          </p:cNvPr>
          <p:cNvSpPr txBox="1"/>
          <p:nvPr/>
        </p:nvSpPr>
        <p:spPr>
          <a:xfrm>
            <a:off x="379828" y="1012215"/>
            <a:ext cx="11155680" cy="5786199"/>
          </a:xfrm>
          <a:prstGeom prst="rect">
            <a:avLst/>
          </a:prstGeom>
          <a:noFill/>
        </p:spPr>
        <p:txBody>
          <a:bodyPr wrap="square" rtlCol="0">
            <a:spAutoFit/>
          </a:bodyPr>
          <a:lstStyle/>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Definition</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 A column-family database organizes data into rows and columns, but it’s not like a traditional table in relational databases. Think of it as a two-level structure: each row has multiple columns grouped into "families."</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Row and Columns</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 Each row has a unique identifier (like a customer ID), and each row contains multiple columns. These columns are grouped into "column families," which represent related data.</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Column Family</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 A column family is a group of related columns, like a customer’s profile information(name, address, etc.) and order history (items purchased, dates, etc.). All columns in one family are usually accessed together.</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Flexible Structure</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 Unlike traditional databases, rows don’t need to have the same columns. For example, one row can have a customer’s name and address, while another row can have a customer’s name, address, and phone number.</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Wide and Skinny Rows</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Wide Row</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 A row can have many columns, even thousands. This is used when we want to store a lot of related data for one row, like a customer’s entire order history.</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Skinny Row</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 A row with fewer columns, typically used when the data for each row is uniform, such as each row storing the same types of information.</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Nested Columns</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 In some column-family databases (like Cassandra), columns can be nested inside other columns (called super columns), allowing even more flexibility.</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Sorting</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 Column families can define a sort order for their columns, which helps when accessing data in a specific sequence, like retrieving orders by date.</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No Schema</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 There’s no fixed schema, meaning you can add new columns to a row at any time without predefined structure, but adding new column families is less frequent and more controlled.</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Common Use</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 These databases are good for situations where we need to store large amounts of data that can be grouped, such as user profiles, orders, logs, etc.</a:t>
            </a:r>
            <a:r>
              <a:rPr lang="en-US" sz="16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Examples</a:t>
            </a:r>
            <a:r>
              <a:rPr lang="en-US" sz="1600" b="0" i="0" u="none" strike="noStrike" dirty="0">
                <a:solidFill>
                  <a:srgbClr val="000000"/>
                </a:solidFill>
                <a:effectLst/>
                <a:latin typeface="Times New Roman" panose="02020603050405020304" pitchFamily="18" charset="0"/>
                <a:cs typeface="Times New Roman" panose="02020603050405020304" pitchFamily="18" charset="0"/>
              </a:rPr>
              <a:t>: Google Big Table, HBase, and Cassandra are popular examples of column-family databases.</a:t>
            </a:r>
            <a:r>
              <a:rPr lang="en-US" sz="1600" b="0" i="0" dirty="0">
                <a:solidFill>
                  <a:srgbClr val="000000"/>
                </a:solidFill>
                <a:effectLst/>
                <a:latin typeface="Times New Roman" panose="02020603050405020304" pitchFamily="18" charset="0"/>
                <a:cs typeface="Times New Roman" panose="02020603050405020304" pitchFamily="18" charset="0"/>
              </a:rPr>
              <a:t>​</a:t>
            </a:r>
          </a:p>
          <a:p>
            <a:endParaRPr lang="en-IN" dirty="0"/>
          </a:p>
        </p:txBody>
      </p:sp>
    </p:spTree>
    <p:extLst>
      <p:ext uri="{BB962C8B-B14F-4D97-AF65-F5344CB8AC3E}">
        <p14:creationId xmlns:p14="http://schemas.microsoft.com/office/powerpoint/2010/main" val="2529107282"/>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37</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369332"/>
          </a:xfrm>
          <a:prstGeom prst="rect">
            <a:avLst/>
          </a:prstGeom>
          <a:noFill/>
        </p:spPr>
        <p:txBody>
          <a:bodyPr wrap="square" rtlCol="0">
            <a:spAutoFit/>
          </a:bodyPr>
          <a:lstStyle/>
          <a:p>
            <a:endParaRPr lang="en-IN" dirty="0"/>
          </a:p>
        </p:txBody>
      </p:sp>
      <p:sp>
        <p:nvSpPr>
          <p:cNvPr id="2" name="TextBox 1">
            <a:extLst>
              <a:ext uri="{FF2B5EF4-FFF2-40B4-BE49-F238E27FC236}">
                <a16:creationId xmlns:a16="http://schemas.microsoft.com/office/drawing/2014/main" id="{D920CEF1-7ADD-4B5C-AC12-E06E275D3F3D}"/>
              </a:ext>
            </a:extLst>
          </p:cNvPr>
          <p:cNvSpPr txBox="1"/>
          <p:nvPr/>
        </p:nvSpPr>
        <p:spPr>
          <a:xfrm>
            <a:off x="607462" y="1353624"/>
            <a:ext cx="10199077" cy="2585323"/>
          </a:xfrm>
          <a:prstGeom prst="rect">
            <a:avLst/>
          </a:prstGeom>
          <a:noFill/>
        </p:spPr>
        <p:txBody>
          <a:bodyPr wrap="square" rtlCol="0">
            <a:spAutoFit/>
          </a:bodyPr>
          <a:lstStyle/>
          <a:p>
            <a:pPr algn="l" rtl="0" fontAlgn="base">
              <a:buFont typeface="Arial" panose="020B0604020202020204" pitchFamily="34" charset="0"/>
              <a:buChar char="•"/>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Column-family databases organize their columns into column families. Each column has to be part of a single column family, and the column acts as unit for access, with the assumption that data for a particular column family will be usually accessed together. This also gives you a couple of ways to think about how the data is structured.</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r>
              <a:rPr lang="en-US" sz="1800" b="0" i="0" u="none" strike="noStrike" dirty="0">
                <a:solidFill>
                  <a:srgbClr val="000000"/>
                </a:solidFill>
                <a:effectLst/>
                <a:latin typeface="Times New Roman" panose="02020603050405020304" pitchFamily="18" charset="0"/>
                <a:cs typeface="Times New Roman" panose="02020603050405020304" pitchFamily="18" charset="0"/>
              </a:rPr>
              <a:t>• Row-oriented: Each row is an aggregate (for example, customer with the ID of 1234) with column families representing useful chunks of data (profile, order history)within that aggregate.</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lgn="l" rtl="0" fontAlgn="base"/>
            <a:r>
              <a:rPr lang="en-US" sz="1800" b="0" i="0" u="none" strike="noStrike" dirty="0">
                <a:solidFill>
                  <a:srgbClr val="000000"/>
                </a:solidFill>
                <a:effectLst/>
                <a:latin typeface="Times New Roman" panose="02020603050405020304" pitchFamily="18" charset="0"/>
                <a:cs typeface="Times New Roman" panose="02020603050405020304" pitchFamily="18" charset="0"/>
              </a:rPr>
              <a:t>• Column-oriented: Each column family defines a record type(e.g., customer profiles) with rows for each of the records. You then think of a row as the join of records in all column families. </a:t>
            </a:r>
            <a:r>
              <a:rPr lang="en-US" sz="1800" b="0" i="0" dirty="0">
                <a:solidFill>
                  <a:srgbClr val="000000"/>
                </a:solidFill>
                <a:effectLst/>
                <a:latin typeface="Times New Roman" panose="02020603050405020304" pitchFamily="18" charset="0"/>
                <a:cs typeface="Times New Roman" panose="02020603050405020304" pitchFamily="18" charset="0"/>
              </a:rPr>
              <a:t>​</a:t>
            </a:r>
            <a:endParaRPr lang="en-US" b="0" i="0" dirty="0">
              <a:solidFill>
                <a:srgbClr val="000000"/>
              </a:solidFill>
              <a:effectLst/>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545650221"/>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38</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4589590"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Aggregate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6E137AF-FF3A-4AC0-B21E-84CE88568432}"/>
              </a:ext>
            </a:extLst>
          </p:cNvPr>
          <p:cNvSpPr txBox="1"/>
          <p:nvPr/>
        </p:nvSpPr>
        <p:spPr>
          <a:xfrm>
            <a:off x="773723" y="1547448"/>
            <a:ext cx="9375906" cy="369332"/>
          </a:xfrm>
          <a:prstGeom prst="rect">
            <a:avLst/>
          </a:prstGeom>
          <a:noFill/>
        </p:spPr>
        <p:txBody>
          <a:bodyPr wrap="square" rtlCol="0">
            <a:spAutoFit/>
          </a:bodyPr>
          <a:lstStyle/>
          <a:p>
            <a:endParaRPr lang="en-IN" dirty="0"/>
          </a:p>
        </p:txBody>
      </p:sp>
      <p:sp>
        <p:nvSpPr>
          <p:cNvPr id="2" name="TextBox 1">
            <a:extLst>
              <a:ext uri="{FF2B5EF4-FFF2-40B4-BE49-F238E27FC236}">
                <a16:creationId xmlns:a16="http://schemas.microsoft.com/office/drawing/2014/main" id="{D920CEF1-7ADD-4B5C-AC12-E06E275D3F3D}"/>
              </a:ext>
            </a:extLst>
          </p:cNvPr>
          <p:cNvSpPr txBox="1"/>
          <p:nvPr/>
        </p:nvSpPr>
        <p:spPr>
          <a:xfrm>
            <a:off x="607461" y="924519"/>
            <a:ext cx="10199077" cy="369332"/>
          </a:xfrm>
          <a:prstGeom prst="rect">
            <a:avLst/>
          </a:prstGeom>
          <a:noFill/>
        </p:spPr>
        <p:txBody>
          <a:bodyPr wrap="square" rtlCol="0">
            <a:spAutoFit/>
          </a:bodyPr>
          <a:lstStyle/>
          <a:p>
            <a:r>
              <a:rPr lang="en-US" sz="1800" b="1" i="0" u="none" strike="noStrike" dirty="0">
                <a:solidFill>
                  <a:srgbClr val="FF0000"/>
                </a:solidFill>
                <a:effectLst/>
                <a:latin typeface="Times New Roman" panose="02020603050405020304" pitchFamily="18" charset="0"/>
                <a:cs typeface="Times New Roman" panose="02020603050405020304" pitchFamily="18" charset="0"/>
              </a:rPr>
              <a:t>Summarizing Aggregate-Oriented Databases</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660ACFFB-374E-4A5F-BC7A-C3D462E9BA72}"/>
              </a:ext>
            </a:extLst>
          </p:cNvPr>
          <p:cNvSpPr txBox="1"/>
          <p:nvPr/>
        </p:nvSpPr>
        <p:spPr>
          <a:xfrm>
            <a:off x="309489" y="1413790"/>
            <a:ext cx="11108788" cy="5078313"/>
          </a:xfrm>
          <a:prstGeom prst="rect">
            <a:avLst/>
          </a:prstGeom>
          <a:noFill/>
        </p:spPr>
        <p:txBody>
          <a:bodyPr wrap="square" rtlCol="0">
            <a:spAutoFit/>
          </a:bodyPr>
          <a:lstStyle/>
          <a:p>
            <a:r>
              <a:rPr lang="en-US" sz="1700" b="1" i="0" u="none" strike="noStrike" dirty="0">
                <a:solidFill>
                  <a:srgbClr val="000000"/>
                </a:solidFill>
                <a:effectLst/>
                <a:latin typeface="Times New Roman" panose="02020603050405020304" pitchFamily="18" charset="0"/>
                <a:cs typeface="Times New Roman" panose="02020603050405020304" pitchFamily="18" charset="0"/>
              </a:rPr>
              <a:t>Summarizing Aggregate-Oriented Databases</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refers to providing a concise overview of different styles of databases that focus on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aggregates</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(collections of data) as their central data model. These databases are particularly useful for running on clusters, ensuring that all data for an aggregate is stored together and allowing for controlled updates. There are three main types of aggregate-oriented databases: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key-value</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document</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and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column-family</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models</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1" i="0" u="none" strike="noStrike" dirty="0">
                <a:solidFill>
                  <a:srgbClr val="000000"/>
                </a:solidFill>
                <a:effectLst/>
                <a:latin typeface="Times New Roman" panose="02020603050405020304" pitchFamily="18" charset="0"/>
                <a:cs typeface="Times New Roman" panose="02020603050405020304" pitchFamily="18" charset="0"/>
              </a:rPr>
              <a:t>Aggregate Concept</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0" i="0" u="none" strike="noStrike" dirty="0">
                <a:solidFill>
                  <a:srgbClr val="000000"/>
                </a:solidFill>
                <a:effectLst/>
                <a:latin typeface="Times New Roman" panose="02020603050405020304" pitchFamily="18" charset="0"/>
                <a:cs typeface="Times New Roman" panose="02020603050405020304" pitchFamily="18" charset="0"/>
              </a:rPr>
              <a:t>All aggregate-oriented databases use the idea of an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aggregate</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(a collection of related data)indexed by a key.</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0" i="0" u="none" strike="noStrike" dirty="0">
                <a:solidFill>
                  <a:srgbClr val="000000"/>
                </a:solidFill>
                <a:effectLst/>
                <a:latin typeface="Times New Roman" panose="02020603050405020304" pitchFamily="18" charset="0"/>
                <a:cs typeface="Times New Roman" panose="02020603050405020304" pitchFamily="18" charset="0"/>
              </a:rPr>
              <a:t>The aggregate is stored on a single node in a cluster, ensuring all its data is in one place.</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0" i="0" u="none" strike="noStrike" dirty="0">
                <a:solidFill>
                  <a:srgbClr val="000000"/>
                </a:solidFill>
                <a:effectLst/>
                <a:latin typeface="Times New Roman" panose="02020603050405020304" pitchFamily="18" charset="0"/>
                <a:cs typeface="Times New Roman" panose="02020603050405020304" pitchFamily="18" charset="0"/>
              </a:rPr>
              <a:t>Aggregates serve as the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atomic unit for updates</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giving some level of transactional control.</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1" i="0" u="none" strike="noStrike" dirty="0">
                <a:solidFill>
                  <a:srgbClr val="000000"/>
                </a:solidFill>
                <a:effectLst/>
                <a:latin typeface="Times New Roman" panose="02020603050405020304" pitchFamily="18" charset="0"/>
                <a:cs typeface="Times New Roman" panose="02020603050405020304" pitchFamily="18" charset="0"/>
              </a:rPr>
              <a:t>Key-Value Data Model</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0" i="0" u="none" strike="noStrike" dirty="0">
                <a:solidFill>
                  <a:srgbClr val="000000"/>
                </a:solidFill>
                <a:effectLst/>
                <a:latin typeface="Times New Roman" panose="02020603050405020304" pitchFamily="18" charset="0"/>
                <a:cs typeface="Times New Roman" panose="02020603050405020304" pitchFamily="18" charset="0"/>
              </a:rPr>
              <a:t>Treats the aggregate as a single, opaque (hidden) unit.</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0" i="0" u="none" strike="noStrike" dirty="0">
                <a:solidFill>
                  <a:srgbClr val="000000"/>
                </a:solidFill>
                <a:effectLst/>
                <a:latin typeface="Times New Roman" panose="02020603050405020304" pitchFamily="18" charset="0"/>
                <a:cs typeface="Times New Roman" panose="02020603050405020304" pitchFamily="18" charset="0"/>
              </a:rPr>
              <a:t>Only allows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key-based lookups</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for the entire aggregate, meaning you can’t query or retrieve just part of the data.</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1" i="0" u="none" strike="noStrike" dirty="0">
                <a:solidFill>
                  <a:srgbClr val="000000"/>
                </a:solidFill>
                <a:effectLst/>
                <a:latin typeface="Times New Roman" panose="02020603050405020304" pitchFamily="18" charset="0"/>
                <a:cs typeface="Times New Roman" panose="02020603050405020304" pitchFamily="18" charset="0"/>
              </a:rPr>
              <a:t>Document Data Model</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0" i="0" u="none" strike="noStrike" dirty="0">
                <a:solidFill>
                  <a:srgbClr val="000000"/>
                </a:solidFill>
                <a:effectLst/>
                <a:latin typeface="Times New Roman" panose="02020603050405020304" pitchFamily="18" charset="0"/>
                <a:cs typeface="Times New Roman" panose="02020603050405020304" pitchFamily="18" charset="0"/>
              </a:rPr>
              <a:t>Makes the aggregate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transparent</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to the database, allowing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queries</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and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partial retrievals</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0" i="0" u="none" strike="noStrike" dirty="0">
                <a:solidFill>
                  <a:srgbClr val="000000"/>
                </a:solidFill>
                <a:effectLst/>
                <a:latin typeface="Times New Roman" panose="02020603050405020304" pitchFamily="18" charset="0"/>
                <a:cs typeface="Times New Roman" panose="02020603050405020304" pitchFamily="18" charset="0"/>
              </a:rPr>
              <a:t>Lacks a fixed schema, so the database can’t optimize how it stores or retrieves parts of the document.</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1" i="0" u="none" strike="noStrike" dirty="0">
                <a:solidFill>
                  <a:srgbClr val="000000"/>
                </a:solidFill>
                <a:effectLst/>
                <a:latin typeface="Times New Roman" panose="02020603050405020304" pitchFamily="18" charset="0"/>
                <a:cs typeface="Times New Roman" panose="02020603050405020304" pitchFamily="18" charset="0"/>
              </a:rPr>
              <a:t>Column-Family Data Model</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0" i="0" u="none" strike="noStrike" dirty="0">
                <a:solidFill>
                  <a:srgbClr val="000000"/>
                </a:solidFill>
                <a:effectLst/>
                <a:latin typeface="Times New Roman" panose="02020603050405020304" pitchFamily="18" charset="0"/>
                <a:cs typeface="Times New Roman" panose="02020603050405020304" pitchFamily="18" charset="0"/>
              </a:rPr>
              <a:t>Divides the aggregate into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column families</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where data within each column family can be treated separately.</a:t>
            </a:r>
            <a:r>
              <a:rPr lang="en-US" sz="1700" b="0" i="0" dirty="0">
                <a:solidFill>
                  <a:srgbClr val="000000"/>
                </a:solidFill>
                <a:effectLst/>
                <a:latin typeface="Times New Roman" panose="02020603050405020304" pitchFamily="18" charset="0"/>
                <a:cs typeface="Times New Roman" panose="02020603050405020304" pitchFamily="18" charset="0"/>
              </a:rPr>
              <a:t>​</a:t>
            </a:r>
          </a:p>
          <a:p>
            <a:pPr algn="l" rtl="0" fontAlgn="base">
              <a:buFont typeface="Arial" panose="020B0604020202020204" pitchFamily="34" charset="0"/>
              <a:buChar char="•"/>
            </a:pPr>
            <a:r>
              <a:rPr lang="en-US" sz="1700" b="0" i="0" u="none" strike="noStrike" dirty="0">
                <a:solidFill>
                  <a:srgbClr val="000000"/>
                </a:solidFill>
                <a:effectLst/>
                <a:latin typeface="Times New Roman" panose="02020603050405020304" pitchFamily="18" charset="0"/>
                <a:cs typeface="Times New Roman" panose="02020603050405020304" pitchFamily="18" charset="0"/>
              </a:rPr>
              <a:t>Adds some </a:t>
            </a:r>
            <a:r>
              <a:rPr lang="en-US" sz="1700" b="1" i="0" u="none" strike="noStrike" dirty="0">
                <a:solidFill>
                  <a:srgbClr val="000000"/>
                </a:solidFill>
                <a:effectLst/>
                <a:latin typeface="Times New Roman" panose="02020603050405020304" pitchFamily="18" charset="0"/>
                <a:cs typeface="Times New Roman" panose="02020603050405020304" pitchFamily="18" charset="0"/>
              </a:rPr>
              <a:t>structure</a:t>
            </a:r>
            <a:r>
              <a:rPr lang="en-US" sz="1700" b="0" i="0" u="none" strike="noStrike" dirty="0">
                <a:solidFill>
                  <a:srgbClr val="000000"/>
                </a:solidFill>
                <a:effectLst/>
                <a:latin typeface="Times New Roman" panose="02020603050405020304" pitchFamily="18" charset="0"/>
                <a:cs typeface="Times New Roman" panose="02020603050405020304" pitchFamily="18" charset="0"/>
              </a:rPr>
              <a:t> to the aggregate, enabling the database to optimize storage and retrieval based on this structure, improving accessibility.</a:t>
            </a:r>
            <a:r>
              <a:rPr lang="en-US" sz="1700" b="0" i="0" dirty="0">
                <a:solidFill>
                  <a:srgbClr val="000000"/>
                </a:solidFill>
                <a:effectLst/>
                <a:latin typeface="Times New Roman" panose="02020603050405020304" pitchFamily="18" charset="0"/>
                <a:cs typeface="Times New Roman" panose="02020603050405020304" pitchFamily="18" charset="0"/>
              </a:rPr>
              <a:t>​</a:t>
            </a:r>
          </a:p>
          <a:p>
            <a:endParaRPr lang="en-IN" dirty="0"/>
          </a:p>
        </p:txBody>
      </p:sp>
    </p:spTree>
    <p:extLst>
      <p:ext uri="{BB962C8B-B14F-4D97-AF65-F5344CB8AC3E}">
        <p14:creationId xmlns:p14="http://schemas.microsoft.com/office/powerpoint/2010/main" val="4041861571"/>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39</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466236" y="181218"/>
            <a:ext cx="5435334"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More Details on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44D2B66A-322C-4220-BCC2-3CFE1D7E394B}"/>
              </a:ext>
            </a:extLst>
          </p:cNvPr>
          <p:cNvSpPr txBox="1"/>
          <p:nvPr/>
        </p:nvSpPr>
        <p:spPr>
          <a:xfrm>
            <a:off x="395879" y="944549"/>
            <a:ext cx="7979380" cy="400110"/>
          </a:xfrm>
          <a:prstGeom prst="rect">
            <a:avLst/>
          </a:prstGeom>
          <a:noFill/>
        </p:spPr>
        <p:txBody>
          <a:bodyPr wrap="square" rtlCol="0">
            <a:spAutoFit/>
          </a:bodyPr>
          <a:lstStyle/>
          <a:p>
            <a:r>
              <a:rPr lang="en-IN" sz="2000" dirty="0">
                <a:solidFill>
                  <a:srgbClr val="FF0000"/>
                </a:solidFill>
                <a:latin typeface="Times New Roman" panose="02020603050405020304" pitchFamily="18" charset="0"/>
                <a:cs typeface="Times New Roman" panose="02020603050405020304" pitchFamily="18" charset="0"/>
              </a:rPr>
              <a:t>Relationships</a:t>
            </a:r>
          </a:p>
        </p:txBody>
      </p:sp>
      <p:sp>
        <p:nvSpPr>
          <p:cNvPr id="17" name="TextBox 16">
            <a:extLst>
              <a:ext uri="{FF2B5EF4-FFF2-40B4-BE49-F238E27FC236}">
                <a16:creationId xmlns:a16="http://schemas.microsoft.com/office/drawing/2014/main" id="{9667CEB9-32DD-43B4-96E9-296DBB4CED0B}"/>
              </a:ext>
            </a:extLst>
          </p:cNvPr>
          <p:cNvSpPr txBox="1"/>
          <p:nvPr/>
        </p:nvSpPr>
        <p:spPr>
          <a:xfrm>
            <a:off x="560725" y="1215439"/>
            <a:ext cx="11235396" cy="553997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Aggregates and Relationships in NoSQL</a:t>
            </a:r>
            <a:endParaRPr lang="en-US" sz="16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Aggregates</a:t>
            </a:r>
            <a:r>
              <a:rPr lang="en-US" sz="1600" dirty="0">
                <a:latin typeface="Times New Roman" panose="02020603050405020304" pitchFamily="18" charset="0"/>
                <a:cs typeface="Times New Roman" panose="02020603050405020304" pitchFamily="18" charset="0"/>
              </a:rPr>
              <a:t> store data that is often accessed together (e.g., customer + their orders).</a:t>
            </a:r>
          </a:p>
          <a:p>
            <a:pPr>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Sometimes, related data is accessed differently:</a:t>
            </a: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Some apps want customer data </a:t>
            </a:r>
            <a:r>
              <a:rPr lang="en-US" sz="1600" b="1" dirty="0">
                <a:latin typeface="Times New Roman" panose="02020603050405020304" pitchFamily="18" charset="0"/>
                <a:cs typeface="Times New Roman" panose="02020603050405020304" pitchFamily="18" charset="0"/>
              </a:rPr>
              <a:t>with</a:t>
            </a:r>
            <a:r>
              <a:rPr lang="en-US" sz="1600" dirty="0">
                <a:latin typeface="Times New Roman" panose="02020603050405020304" pitchFamily="18" charset="0"/>
                <a:cs typeface="Times New Roman" panose="02020603050405020304" pitchFamily="18" charset="0"/>
              </a:rPr>
              <a:t> order history (single aggregate).</a:t>
            </a: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Others process orders separately (orders as separate aggregates).</a:t>
            </a:r>
          </a:p>
          <a:p>
            <a:pPr>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When separate, you can link orders to customers by </a:t>
            </a:r>
            <a:r>
              <a:rPr lang="en-US" sz="1600" b="1" dirty="0">
                <a:latin typeface="Times New Roman" panose="02020603050405020304" pitchFamily="18" charset="0"/>
                <a:cs typeface="Times New Roman" panose="02020603050405020304" pitchFamily="18" charset="0"/>
              </a:rPr>
              <a:t>embedding the customer ID</a:t>
            </a:r>
            <a:r>
              <a:rPr lang="en-US" sz="1600" dirty="0">
                <a:latin typeface="Times New Roman" panose="02020603050405020304" pitchFamily="18" charset="0"/>
                <a:cs typeface="Times New Roman" panose="02020603050405020304" pitchFamily="18" charset="0"/>
              </a:rPr>
              <a:t> inside each order record.</a:t>
            </a: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To get customer details:</a:t>
            </a:r>
          </a:p>
          <a:p>
            <a:pPr marL="1143000" lvl="2" indent="-22860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Read the order.</a:t>
            </a:r>
          </a:p>
          <a:p>
            <a:pPr marL="1143000" lvl="2" indent="-22860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Extract the customer ID.</a:t>
            </a:r>
          </a:p>
          <a:p>
            <a:pPr marL="1143000" lvl="2" indent="-22860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Query the customer data.</a:t>
            </a:r>
          </a:p>
          <a:p>
            <a:pPr>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This works, but the </a:t>
            </a:r>
            <a:r>
              <a:rPr lang="en-US" sz="1600" b="1" dirty="0">
                <a:latin typeface="Times New Roman" panose="02020603050405020304" pitchFamily="18" charset="0"/>
                <a:cs typeface="Times New Roman" panose="02020603050405020304" pitchFamily="18" charset="0"/>
              </a:rPr>
              <a:t>database won’t know</a:t>
            </a:r>
            <a:r>
              <a:rPr lang="en-US" sz="1600" dirty="0">
                <a:latin typeface="Times New Roman" panose="02020603050405020304" pitchFamily="18" charset="0"/>
                <a:cs typeface="Times New Roman" panose="02020603050405020304" pitchFamily="18" charset="0"/>
              </a:rPr>
              <a:t> about the relationship unless explicitly stored.</a:t>
            </a:r>
          </a:p>
          <a:p>
            <a:pPr>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Some databases make relationships visible:</a:t>
            </a:r>
          </a:p>
          <a:p>
            <a:pPr marL="742950" lvl="1" indent="-285750">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Document stores</a:t>
            </a:r>
            <a:r>
              <a:rPr lang="en-US" sz="1600" dirty="0">
                <a:latin typeface="Times New Roman" panose="02020603050405020304" pitchFamily="18" charset="0"/>
                <a:cs typeface="Times New Roman" panose="02020603050405020304" pitchFamily="18" charset="0"/>
              </a:rPr>
              <a:t> → Use aggregate content for indexes &amp; queries.</a:t>
            </a:r>
          </a:p>
          <a:p>
            <a:pPr marL="742950" lvl="1" indent="-285750">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key-value store</a:t>
            </a:r>
            <a:r>
              <a:rPr lang="en-US" sz="1600" dirty="0">
                <a:latin typeface="Times New Roman" panose="02020603050405020304" pitchFamily="18" charset="0"/>
                <a:cs typeface="Times New Roman" panose="02020603050405020304" pitchFamily="18" charset="0"/>
              </a:rPr>
              <a:t> → Stores link info in metadata, supports partial retrieval &amp; link-walking.</a:t>
            </a:r>
          </a:p>
          <a:p>
            <a:pPr>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Atomicity in NoSQL:</a:t>
            </a:r>
            <a:endParaRPr lang="en-US" sz="1600"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Aggregate-oriented DBs ensure atomicity </a:t>
            </a:r>
            <a:r>
              <a:rPr lang="en-US" sz="1600" b="1" dirty="0">
                <a:latin typeface="Times New Roman" panose="02020603050405020304" pitchFamily="18" charset="0"/>
                <a:cs typeface="Times New Roman" panose="02020603050405020304" pitchFamily="18" charset="0"/>
              </a:rPr>
              <a:t>only within a single aggregate</a:t>
            </a:r>
            <a:r>
              <a:rPr lang="en-US" sz="1600" dirty="0">
                <a:latin typeface="Times New Roman" panose="02020603050405020304" pitchFamily="18" charset="0"/>
                <a:cs typeface="Times New Roman" panose="02020603050405020304" pitchFamily="18" charset="0"/>
              </a:rPr>
              <a:t>.</a:t>
            </a: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Updating multiple aggregates requires handling partial failures manually.</a:t>
            </a: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Relational databases allow multi-record transactions with full </a:t>
            </a:r>
            <a:r>
              <a:rPr lang="en-US" sz="1600" b="1" dirty="0">
                <a:latin typeface="Times New Roman" panose="02020603050405020304" pitchFamily="18" charset="0"/>
                <a:cs typeface="Times New Roman" panose="02020603050405020304" pitchFamily="18" charset="0"/>
              </a:rPr>
              <a:t>ACID</a:t>
            </a:r>
            <a:r>
              <a:rPr lang="en-US" sz="1600" dirty="0">
                <a:latin typeface="Times New Roman" panose="02020603050405020304" pitchFamily="18" charset="0"/>
                <a:cs typeface="Times New Roman" panose="02020603050405020304" pitchFamily="18" charset="0"/>
              </a:rPr>
              <a:t> guarantees.</a:t>
            </a:r>
          </a:p>
          <a:p>
            <a:pPr>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Drawback:</a:t>
            </a:r>
            <a:endParaRPr lang="en-US" sz="1600"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Aggregate-oriented databases are awkward for operations spanning multiple aggregates.</a:t>
            </a: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Relational DBs handle relationships better but can struggle with very complex joins and performance issues.</a:t>
            </a:r>
          </a:p>
          <a:p>
            <a:endParaRPr lang="en-IN" dirty="0"/>
          </a:p>
        </p:txBody>
      </p:sp>
    </p:spTree>
    <p:extLst>
      <p:ext uri="{BB962C8B-B14F-4D97-AF65-F5344CB8AC3E}">
        <p14:creationId xmlns:p14="http://schemas.microsoft.com/office/powerpoint/2010/main" val="478082198"/>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40</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149627" y="138084"/>
            <a:ext cx="5435334"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More Details on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9667CEB9-32DD-43B4-96E9-296DBB4CED0B}"/>
              </a:ext>
            </a:extLst>
          </p:cNvPr>
          <p:cNvSpPr txBox="1"/>
          <p:nvPr/>
        </p:nvSpPr>
        <p:spPr>
          <a:xfrm>
            <a:off x="560725" y="1215439"/>
            <a:ext cx="11235396" cy="615553"/>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a:t>
            </a:r>
          </a:p>
          <a:p>
            <a:endParaRPr lang="en-IN" dirty="0"/>
          </a:p>
        </p:txBody>
      </p:sp>
      <p:sp>
        <p:nvSpPr>
          <p:cNvPr id="2" name="TextBox 1">
            <a:extLst>
              <a:ext uri="{FF2B5EF4-FFF2-40B4-BE49-F238E27FC236}">
                <a16:creationId xmlns:a16="http://schemas.microsoft.com/office/drawing/2014/main" id="{A65EFB84-F66D-4794-B872-A9FE2BD1E3DE}"/>
              </a:ext>
            </a:extLst>
          </p:cNvPr>
          <p:cNvSpPr txBox="1"/>
          <p:nvPr/>
        </p:nvSpPr>
        <p:spPr>
          <a:xfrm>
            <a:off x="560725" y="1056665"/>
            <a:ext cx="6473121" cy="400110"/>
          </a:xfrm>
          <a:prstGeom prst="rect">
            <a:avLst/>
          </a:prstGeom>
          <a:noFill/>
        </p:spPr>
        <p:txBody>
          <a:bodyPr wrap="square" rtlCol="0">
            <a:spAutoFit/>
          </a:bodyPr>
          <a:lstStyle/>
          <a:p>
            <a:r>
              <a:rPr lang="en-IN" sz="2000" dirty="0">
                <a:solidFill>
                  <a:srgbClr val="FF0000"/>
                </a:solidFill>
                <a:latin typeface="Times New Roman" panose="02020603050405020304" pitchFamily="18" charset="0"/>
                <a:cs typeface="Times New Roman" panose="02020603050405020304" pitchFamily="18" charset="0"/>
              </a:rPr>
              <a:t>Graph Databases</a:t>
            </a:r>
          </a:p>
        </p:txBody>
      </p:sp>
      <p:sp>
        <p:nvSpPr>
          <p:cNvPr id="3" name="TextBox 2">
            <a:extLst>
              <a:ext uri="{FF2B5EF4-FFF2-40B4-BE49-F238E27FC236}">
                <a16:creationId xmlns:a16="http://schemas.microsoft.com/office/drawing/2014/main" id="{C1D09B67-F5A5-46D4-A7DD-F7D5D2BA2713}"/>
              </a:ext>
            </a:extLst>
          </p:cNvPr>
          <p:cNvSpPr txBox="1"/>
          <p:nvPr/>
        </p:nvSpPr>
        <p:spPr>
          <a:xfrm>
            <a:off x="560725" y="1584771"/>
            <a:ext cx="10689777" cy="4524315"/>
          </a:xfrm>
          <a:prstGeom prst="rect">
            <a:avLst/>
          </a:prstGeom>
          <a:noFill/>
        </p:spPr>
        <p:txBody>
          <a:bodyPr wrap="square" rtlCol="0">
            <a:spAutoFit/>
          </a:bodyPr>
          <a:lstStyle/>
          <a:p>
            <a:pPr>
              <a:buFont typeface="+mj-lt"/>
              <a:buAutoNum type="arabicPeriod"/>
            </a:pPr>
            <a:r>
              <a:rPr lang="en-US" b="1" dirty="0"/>
              <a:t>Different from other NoSQL databases</a:t>
            </a:r>
            <a:r>
              <a:rPr lang="en-US" dirty="0"/>
              <a:t> – Most NoSQL databases focus on storing large records with simple links for cluster performance. Graph databases store </a:t>
            </a:r>
            <a:r>
              <a:rPr lang="en-US" b="1" dirty="0"/>
              <a:t>small records</a:t>
            </a:r>
            <a:r>
              <a:rPr lang="en-US" dirty="0"/>
              <a:t> with </a:t>
            </a:r>
            <a:r>
              <a:rPr lang="en-US" b="1" dirty="0"/>
              <a:t>complex connections</a:t>
            </a:r>
            <a:r>
              <a:rPr lang="en-US" dirty="0"/>
              <a:t>.</a:t>
            </a:r>
          </a:p>
          <a:p>
            <a:pPr>
              <a:buFont typeface="+mj-lt"/>
              <a:buAutoNum type="arabicPeriod"/>
            </a:pPr>
            <a:r>
              <a:rPr lang="en-US" b="1" dirty="0"/>
              <a:t>What they store</a:t>
            </a:r>
            <a:r>
              <a:rPr lang="en-US" dirty="0"/>
              <a:t> – Data is stored as </a:t>
            </a:r>
            <a:r>
              <a:rPr lang="en-US" b="1" dirty="0"/>
              <a:t>nodes</a:t>
            </a:r>
            <a:r>
              <a:rPr lang="en-US" dirty="0"/>
              <a:t> (entities) and </a:t>
            </a:r>
            <a:r>
              <a:rPr lang="en-US" b="1" dirty="0"/>
              <a:t>edges</a:t>
            </a:r>
            <a:r>
              <a:rPr lang="en-US" dirty="0"/>
              <a:t> (connections). Example: people, books, products, etc., connected by relationships.</a:t>
            </a:r>
          </a:p>
          <a:p>
            <a:pPr>
              <a:buFont typeface="+mj-lt"/>
              <a:buAutoNum type="arabicPeriod"/>
            </a:pPr>
            <a:r>
              <a:rPr lang="en-US" b="1" dirty="0"/>
              <a:t>Real-world use</a:t>
            </a:r>
            <a:r>
              <a:rPr lang="en-US" dirty="0"/>
              <a:t> – Good for </a:t>
            </a:r>
            <a:r>
              <a:rPr lang="en-US" b="1" dirty="0"/>
              <a:t>social networks</a:t>
            </a:r>
            <a:r>
              <a:rPr lang="en-US" dirty="0"/>
              <a:t>, </a:t>
            </a:r>
            <a:r>
              <a:rPr lang="en-US" b="1" dirty="0"/>
              <a:t>product recommendations</a:t>
            </a:r>
            <a:r>
              <a:rPr lang="en-US" dirty="0"/>
              <a:t>, and </a:t>
            </a:r>
            <a:r>
              <a:rPr lang="en-US" b="1" dirty="0"/>
              <a:t>complex rules</a:t>
            </a:r>
            <a:r>
              <a:rPr lang="en-US" dirty="0"/>
              <a:t> where relationships matter more than the size of the data.</a:t>
            </a:r>
          </a:p>
          <a:p>
            <a:pPr>
              <a:buFont typeface="+mj-lt"/>
              <a:buAutoNum type="arabicPeriod"/>
            </a:pPr>
            <a:r>
              <a:rPr lang="en-US" b="1" dirty="0"/>
              <a:t>Data storage styles</a:t>
            </a:r>
            <a:r>
              <a:rPr lang="en-US" dirty="0"/>
              <a:t> – Some databases like </a:t>
            </a:r>
            <a:r>
              <a:rPr lang="en-US" b="1" dirty="0" err="1"/>
              <a:t>FlockDB</a:t>
            </a:r>
            <a:r>
              <a:rPr lang="en-US" dirty="0"/>
              <a:t> store only nodes and edges. Others like </a:t>
            </a:r>
            <a:r>
              <a:rPr lang="en-US" b="1" dirty="0"/>
              <a:t>Neo4j</a:t>
            </a:r>
            <a:r>
              <a:rPr lang="en-US" dirty="0"/>
              <a:t> allow properties to be attached to them.</a:t>
            </a:r>
          </a:p>
          <a:p>
            <a:pPr>
              <a:buFont typeface="+mj-lt"/>
              <a:buAutoNum type="arabicPeriod"/>
            </a:pPr>
            <a:r>
              <a:rPr lang="en-US" b="1" dirty="0"/>
              <a:t>Querying advantage</a:t>
            </a:r>
            <a:r>
              <a:rPr lang="en-US" dirty="0"/>
              <a:t> – Graph databases make </a:t>
            </a:r>
            <a:r>
              <a:rPr lang="en-US" b="1" dirty="0"/>
              <a:t>relationship traversal fast</a:t>
            </a:r>
            <a:r>
              <a:rPr lang="en-US" dirty="0"/>
              <a:t> because they prepare the connections at insert time, unlike relational databases where joins can be slow for highly connected data.</a:t>
            </a:r>
          </a:p>
          <a:p>
            <a:pPr>
              <a:buFont typeface="+mj-lt"/>
              <a:buAutoNum type="arabicPeriod"/>
            </a:pPr>
            <a:r>
              <a:rPr lang="en-US" b="1" dirty="0"/>
              <a:t>Typical query style</a:t>
            </a:r>
            <a:r>
              <a:rPr lang="en-US" dirty="0"/>
              <a:t> – Start from a known node (e.g., “Anna”) and navigate through edges to find connected data (“things Anna and Barbara like”).</a:t>
            </a:r>
          </a:p>
          <a:p>
            <a:pPr>
              <a:buFont typeface="+mj-lt"/>
              <a:buAutoNum type="arabicPeriod"/>
            </a:pPr>
            <a:r>
              <a:rPr lang="en-US" b="1" dirty="0"/>
              <a:t>Performance trade-off</a:t>
            </a:r>
            <a:r>
              <a:rPr lang="en-US" dirty="0"/>
              <a:t> – They are usually </a:t>
            </a:r>
            <a:r>
              <a:rPr lang="en-US" b="1" dirty="0"/>
              <a:t>single-server</a:t>
            </a:r>
            <a:r>
              <a:rPr lang="en-US" dirty="0"/>
              <a:t> (not large clusters) and focus on </a:t>
            </a:r>
            <a:r>
              <a:rPr lang="en-US" b="1" dirty="0"/>
              <a:t>fast reads</a:t>
            </a:r>
            <a:r>
              <a:rPr lang="en-US" dirty="0"/>
              <a:t>, sometimes sacrificing insert speed.</a:t>
            </a:r>
          </a:p>
          <a:p>
            <a:pPr>
              <a:buFont typeface="+mj-lt"/>
              <a:buAutoNum type="arabicPeriod"/>
            </a:pPr>
            <a:r>
              <a:rPr lang="en-US" b="1" dirty="0"/>
              <a:t>Relation to NoSQL</a:t>
            </a:r>
            <a:r>
              <a:rPr lang="en-US" dirty="0"/>
              <a:t> – They reject the relational model like other NoSQL systems but are optimized for </a:t>
            </a:r>
            <a:r>
              <a:rPr lang="en-US" b="1" dirty="0"/>
              <a:t>navigating relationships</a:t>
            </a:r>
            <a:r>
              <a:rPr lang="en-US" dirty="0"/>
              <a:t>, not storing big aggregates.</a:t>
            </a:r>
          </a:p>
        </p:txBody>
      </p:sp>
    </p:spTree>
    <p:extLst>
      <p:ext uri="{BB962C8B-B14F-4D97-AF65-F5344CB8AC3E}">
        <p14:creationId xmlns:p14="http://schemas.microsoft.com/office/powerpoint/2010/main" val="2565119923"/>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41</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149627" y="138084"/>
            <a:ext cx="5435334"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More Details on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9667CEB9-32DD-43B4-96E9-296DBB4CED0B}"/>
              </a:ext>
            </a:extLst>
          </p:cNvPr>
          <p:cNvSpPr txBox="1"/>
          <p:nvPr/>
        </p:nvSpPr>
        <p:spPr>
          <a:xfrm>
            <a:off x="560725" y="1215439"/>
            <a:ext cx="11235396" cy="615553"/>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a:t>
            </a:r>
          </a:p>
          <a:p>
            <a:endParaRPr lang="en-IN" dirty="0"/>
          </a:p>
        </p:txBody>
      </p:sp>
      <p:pic>
        <p:nvPicPr>
          <p:cNvPr id="3" name="Picture 2">
            <a:extLst>
              <a:ext uri="{FF2B5EF4-FFF2-40B4-BE49-F238E27FC236}">
                <a16:creationId xmlns:a16="http://schemas.microsoft.com/office/drawing/2014/main" id="{483EB289-5914-488F-B659-216D22373A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17784" y="1215439"/>
            <a:ext cx="7704207" cy="4532069"/>
          </a:xfrm>
          <a:prstGeom prst="rect">
            <a:avLst/>
          </a:prstGeom>
        </p:spPr>
      </p:pic>
      <p:sp>
        <p:nvSpPr>
          <p:cNvPr id="18" name="TextBox 17">
            <a:extLst>
              <a:ext uri="{FF2B5EF4-FFF2-40B4-BE49-F238E27FC236}">
                <a16:creationId xmlns:a16="http://schemas.microsoft.com/office/drawing/2014/main" id="{1E8101E1-84A0-42B6-978C-38FC3DB21623}"/>
              </a:ext>
            </a:extLst>
          </p:cNvPr>
          <p:cNvSpPr txBox="1"/>
          <p:nvPr/>
        </p:nvSpPr>
        <p:spPr>
          <a:xfrm>
            <a:off x="4051285" y="5809200"/>
            <a:ext cx="6098344" cy="369332"/>
          </a:xfrm>
          <a:prstGeom prst="rect">
            <a:avLst/>
          </a:prstGeom>
          <a:noFill/>
        </p:spPr>
        <p:txBody>
          <a:bodyPr wrap="square">
            <a:spAutoFit/>
          </a:bodyPr>
          <a:lstStyle/>
          <a:p>
            <a:r>
              <a:rPr lang="en-IN" b="1" dirty="0">
                <a:latin typeface="Times New Roman" panose="02020603050405020304" pitchFamily="18" charset="0"/>
                <a:cs typeface="Times New Roman" panose="02020603050405020304" pitchFamily="18" charset="0"/>
              </a:rPr>
              <a:t>An example graph structure</a:t>
            </a:r>
          </a:p>
        </p:txBody>
      </p:sp>
    </p:spTree>
    <p:extLst>
      <p:ext uri="{BB962C8B-B14F-4D97-AF65-F5344CB8AC3E}">
        <p14:creationId xmlns:p14="http://schemas.microsoft.com/office/powerpoint/2010/main" val="3464765032"/>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42</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149627" y="138084"/>
            <a:ext cx="5435334"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More Details on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9667CEB9-32DD-43B4-96E9-296DBB4CED0B}"/>
              </a:ext>
            </a:extLst>
          </p:cNvPr>
          <p:cNvSpPr txBox="1"/>
          <p:nvPr/>
        </p:nvSpPr>
        <p:spPr>
          <a:xfrm>
            <a:off x="560725" y="1215439"/>
            <a:ext cx="11235396" cy="615553"/>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a:t>
            </a:r>
          </a:p>
          <a:p>
            <a:endParaRPr lang="en-IN" dirty="0"/>
          </a:p>
        </p:txBody>
      </p:sp>
      <p:sp>
        <p:nvSpPr>
          <p:cNvPr id="2" name="TextBox 1">
            <a:extLst>
              <a:ext uri="{FF2B5EF4-FFF2-40B4-BE49-F238E27FC236}">
                <a16:creationId xmlns:a16="http://schemas.microsoft.com/office/drawing/2014/main" id="{C5111263-C769-4440-A901-8B0F16EAF87C}"/>
              </a:ext>
            </a:extLst>
          </p:cNvPr>
          <p:cNvSpPr txBox="1"/>
          <p:nvPr/>
        </p:nvSpPr>
        <p:spPr>
          <a:xfrm>
            <a:off x="560725" y="1215439"/>
            <a:ext cx="7120235" cy="400110"/>
          </a:xfrm>
          <a:prstGeom prst="rect">
            <a:avLst/>
          </a:prstGeom>
          <a:noFill/>
        </p:spPr>
        <p:txBody>
          <a:bodyPr wrap="square" rtlCol="0">
            <a:spAutoFit/>
          </a:bodyPr>
          <a:lstStyle/>
          <a:p>
            <a:r>
              <a:rPr lang="en-IN" sz="2000" dirty="0">
                <a:solidFill>
                  <a:srgbClr val="FF0000"/>
                </a:solidFill>
                <a:latin typeface="Times New Roman" panose="02020603050405020304" pitchFamily="18" charset="0"/>
                <a:cs typeface="Times New Roman" panose="02020603050405020304" pitchFamily="18" charset="0"/>
              </a:rPr>
              <a:t>Schema less Databases </a:t>
            </a:r>
          </a:p>
        </p:txBody>
      </p:sp>
      <p:sp>
        <p:nvSpPr>
          <p:cNvPr id="3" name="TextBox 2">
            <a:extLst>
              <a:ext uri="{FF2B5EF4-FFF2-40B4-BE49-F238E27FC236}">
                <a16:creationId xmlns:a16="http://schemas.microsoft.com/office/drawing/2014/main" id="{1E120910-461D-4140-AC01-763728041593}"/>
              </a:ext>
            </a:extLst>
          </p:cNvPr>
          <p:cNvSpPr txBox="1"/>
          <p:nvPr/>
        </p:nvSpPr>
        <p:spPr>
          <a:xfrm>
            <a:off x="661182" y="1615549"/>
            <a:ext cx="10589320" cy="4801314"/>
          </a:xfrm>
          <a:prstGeom prst="rect">
            <a:avLst/>
          </a:prstGeom>
          <a:noFill/>
        </p:spPr>
        <p:txBody>
          <a:bodyPr wrap="square" rtlCol="0">
            <a:spAutoFit/>
          </a:bodyPr>
          <a:lstStyle/>
          <a:p>
            <a:pPr algn="just"/>
            <a:r>
              <a:rPr lang="en-US" dirty="0"/>
              <a:t>1</a:t>
            </a:r>
            <a:r>
              <a:rPr lang="en-US" dirty="0">
                <a:latin typeface="Times New Roman" panose="02020603050405020304" pitchFamily="18" charset="0"/>
                <a:cs typeface="Times New Roman" panose="02020603050405020304" pitchFamily="18" charset="0"/>
              </a:rPr>
              <a:t>. NoSQL databases store and manage data without using a fixed, predefined schema, giving developers the freedom to design flexible data models.</a:t>
            </a:r>
          </a:p>
          <a:p>
            <a:pPr algn="just"/>
            <a:r>
              <a:rPr lang="en-US" b="1"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They come in different types such as Key-Value stores, Document databases, Column-Family stores, and Graph databases, each optimized for different data and query needs.</a:t>
            </a:r>
          </a:p>
          <a:p>
            <a:pPr algn="just"/>
            <a:r>
              <a:rPr lang="en-US" b="1"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Because the data structure is flexible, you can easily add or remove fields in records without impacting existing stored data or requiring a full migration.</a:t>
            </a:r>
          </a:p>
          <a:p>
            <a:pPr algn="just"/>
            <a:r>
              <a:rPr lang="en-US" b="1"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Even though the database itself doesn’t enforce a strict schema, most applications still rely on an “implicit schema” embedded in the application’s code to keep data organized.</a:t>
            </a:r>
          </a:p>
          <a:p>
            <a:pPr algn="just"/>
            <a:r>
              <a:rPr lang="en-US" b="1"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 The absence of a built-in schema means the database doesn’t automatically validate data, which can lead to potential conflicts when different applications use the same database differently.</a:t>
            </a:r>
          </a:p>
          <a:p>
            <a:pPr algn="just"/>
            <a:r>
              <a:rPr lang="en-US" b="1" dirty="0">
                <a:latin typeface="Times New Roman" panose="02020603050405020304" pitchFamily="18" charset="0"/>
                <a:cs typeface="Times New Roman" panose="02020603050405020304" pitchFamily="18" charset="0"/>
              </a:rPr>
              <a:t>6.</a:t>
            </a:r>
            <a:r>
              <a:rPr lang="en-US" dirty="0">
                <a:latin typeface="Times New Roman" panose="02020603050405020304" pitchFamily="18" charset="0"/>
                <a:cs typeface="Times New Roman" panose="02020603050405020304" pitchFamily="18" charset="0"/>
              </a:rPr>
              <a:t> Since the database doesn’t know the exact structure of the data, certain optimizations like indexing or query planning can be more challenging compared to relational systems.</a:t>
            </a:r>
          </a:p>
          <a:p>
            <a:pPr algn="just"/>
            <a:r>
              <a:rPr lang="en-US" b="1" dirty="0">
                <a:latin typeface="Times New Roman" panose="02020603050405020304" pitchFamily="18" charset="0"/>
                <a:cs typeface="Times New Roman" panose="02020603050405020304" pitchFamily="18" charset="0"/>
              </a:rPr>
              <a:t>7.</a:t>
            </a:r>
            <a:r>
              <a:rPr lang="en-US" dirty="0">
                <a:latin typeface="Times New Roman" panose="02020603050405020304" pitchFamily="18" charset="0"/>
                <a:cs typeface="Times New Roman" panose="02020603050405020304" pitchFamily="18" charset="0"/>
              </a:rPr>
              <a:t> These problems can be reduced by encapsulating database access through an API layer or by separating datasets so that different applications don’t interfere with each other’s data.</a:t>
            </a:r>
          </a:p>
          <a:p>
            <a:pPr algn="just"/>
            <a:r>
              <a:rPr lang="en-US" b="1" dirty="0">
                <a:latin typeface="Times New Roman" panose="02020603050405020304" pitchFamily="18" charset="0"/>
                <a:cs typeface="Times New Roman" panose="02020603050405020304" pitchFamily="18" charset="0"/>
              </a:rPr>
              <a:t>8.</a:t>
            </a:r>
            <a:r>
              <a:rPr lang="en-US" dirty="0">
                <a:latin typeface="Times New Roman" panose="02020603050405020304" pitchFamily="18" charset="0"/>
                <a:cs typeface="Times New Roman" panose="02020603050405020304" pitchFamily="18" charset="0"/>
              </a:rPr>
              <a:t> While relational databases can also have their schema modified, NoSQL databases are especially effective for storing non-uniform, rapidly changing, or unpredictable data structures.</a:t>
            </a:r>
          </a:p>
          <a:p>
            <a:endParaRPr lang="en-IN" dirty="0"/>
          </a:p>
        </p:txBody>
      </p:sp>
    </p:spTree>
    <p:extLst>
      <p:ext uri="{BB962C8B-B14F-4D97-AF65-F5344CB8AC3E}">
        <p14:creationId xmlns:p14="http://schemas.microsoft.com/office/powerpoint/2010/main" val="3060493675"/>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43</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149627" y="138084"/>
            <a:ext cx="5435334"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More Details on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9667CEB9-32DD-43B4-96E9-296DBB4CED0B}"/>
              </a:ext>
            </a:extLst>
          </p:cNvPr>
          <p:cNvSpPr txBox="1"/>
          <p:nvPr/>
        </p:nvSpPr>
        <p:spPr>
          <a:xfrm>
            <a:off x="560725" y="1215439"/>
            <a:ext cx="11235396" cy="615553"/>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a:t>
            </a:r>
          </a:p>
          <a:p>
            <a:endParaRPr lang="en-IN" dirty="0"/>
          </a:p>
        </p:txBody>
      </p:sp>
      <p:sp>
        <p:nvSpPr>
          <p:cNvPr id="2" name="TextBox 1">
            <a:extLst>
              <a:ext uri="{FF2B5EF4-FFF2-40B4-BE49-F238E27FC236}">
                <a16:creationId xmlns:a16="http://schemas.microsoft.com/office/drawing/2014/main" id="{A25A867C-5580-439D-8DD4-34AEB9489A08}"/>
              </a:ext>
            </a:extLst>
          </p:cNvPr>
          <p:cNvSpPr txBox="1"/>
          <p:nvPr/>
        </p:nvSpPr>
        <p:spPr>
          <a:xfrm>
            <a:off x="673267" y="1091269"/>
            <a:ext cx="7626672" cy="400110"/>
          </a:xfrm>
          <a:prstGeom prst="rect">
            <a:avLst/>
          </a:prstGeom>
          <a:noFill/>
        </p:spPr>
        <p:txBody>
          <a:bodyPr wrap="square" rtlCol="0">
            <a:spAutoFit/>
          </a:bodyPr>
          <a:lstStyle/>
          <a:p>
            <a:r>
              <a:rPr lang="en-IN" sz="2000" b="1" dirty="0">
                <a:solidFill>
                  <a:srgbClr val="FF0000"/>
                </a:solidFill>
                <a:latin typeface="Times New Roman" panose="02020603050405020304" pitchFamily="18" charset="0"/>
                <a:cs typeface="Times New Roman" panose="02020603050405020304" pitchFamily="18" charset="0"/>
              </a:rPr>
              <a:t>Materialized Views</a:t>
            </a:r>
          </a:p>
        </p:txBody>
      </p:sp>
      <p:sp>
        <p:nvSpPr>
          <p:cNvPr id="3" name="TextBox 2">
            <a:extLst>
              <a:ext uri="{FF2B5EF4-FFF2-40B4-BE49-F238E27FC236}">
                <a16:creationId xmlns:a16="http://schemas.microsoft.com/office/drawing/2014/main" id="{150AA01D-4837-474F-89A9-0F9DFCFBCC74}"/>
              </a:ext>
            </a:extLst>
          </p:cNvPr>
          <p:cNvSpPr txBox="1"/>
          <p:nvPr/>
        </p:nvSpPr>
        <p:spPr>
          <a:xfrm>
            <a:off x="560725" y="1635056"/>
            <a:ext cx="10689777" cy="4801314"/>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Materialized Views vs Relational Views</a:t>
            </a:r>
          </a:p>
          <a:p>
            <a:pPr>
              <a:buFont typeface="+mj-lt"/>
              <a:buAutoNum type="arabicPeriod"/>
            </a:pPr>
            <a:r>
              <a:rPr lang="en-US" b="1" dirty="0">
                <a:latin typeface="Times New Roman" panose="02020603050405020304" pitchFamily="18" charset="0"/>
                <a:cs typeface="Times New Roman" panose="02020603050405020304" pitchFamily="18" charset="0"/>
              </a:rPr>
              <a:t>Relational View (Normal View)</a:t>
            </a:r>
            <a:endParaRPr lang="en-US" dirty="0">
              <a:latin typeface="Times New Roman" panose="02020603050405020304" pitchFamily="18" charset="0"/>
              <a:cs typeface="Times New Roman" panose="02020603050405020304" pitchFamily="18" charset="0"/>
            </a:endParaRPr>
          </a:p>
          <a:p>
            <a:pPr marL="742950" lvl="1" indent="-285750">
              <a:buFont typeface="+mj-lt"/>
              <a:buAutoNum type="arabicPeriod"/>
            </a:pPr>
            <a:r>
              <a:rPr lang="en-US" dirty="0">
                <a:latin typeface="Times New Roman" panose="02020603050405020304" pitchFamily="18" charset="0"/>
                <a:cs typeface="Times New Roman" panose="02020603050405020304" pitchFamily="18" charset="0"/>
              </a:rPr>
              <a:t>A </a:t>
            </a:r>
            <a:r>
              <a:rPr lang="en-US" i="1" dirty="0">
                <a:latin typeface="Times New Roman" panose="02020603050405020304" pitchFamily="18" charset="0"/>
                <a:cs typeface="Times New Roman" panose="02020603050405020304" pitchFamily="18" charset="0"/>
              </a:rPr>
              <a:t>view</a:t>
            </a:r>
            <a:r>
              <a:rPr lang="en-US" dirty="0">
                <a:latin typeface="Times New Roman" panose="02020603050405020304" pitchFamily="18" charset="0"/>
                <a:cs typeface="Times New Roman" panose="02020603050405020304" pitchFamily="18" charset="0"/>
              </a:rPr>
              <a:t> in a relational database is a virtual table created by running a query over base tables.</a:t>
            </a:r>
          </a:p>
          <a:p>
            <a:pPr marL="742950" lvl="1" indent="-285750">
              <a:buFont typeface="+mj-lt"/>
              <a:buAutoNum type="arabicPeriod"/>
            </a:pPr>
            <a:r>
              <a:rPr lang="en-US" dirty="0">
                <a:latin typeface="Times New Roman" panose="02020603050405020304" pitchFamily="18" charset="0"/>
                <a:cs typeface="Times New Roman" panose="02020603050405020304" pitchFamily="18" charset="0"/>
              </a:rPr>
              <a:t>It is not stored physically—data is computed </a:t>
            </a:r>
            <a:r>
              <a:rPr lang="en-US" b="1" dirty="0">
                <a:latin typeface="Times New Roman" panose="02020603050405020304" pitchFamily="18" charset="0"/>
                <a:cs typeface="Times New Roman" panose="02020603050405020304" pitchFamily="18" charset="0"/>
              </a:rPr>
              <a:t>on demand</a:t>
            </a:r>
            <a:r>
              <a:rPr lang="en-US" dirty="0">
                <a:latin typeface="Times New Roman" panose="02020603050405020304" pitchFamily="18" charset="0"/>
                <a:cs typeface="Times New Roman" panose="02020603050405020304" pitchFamily="18" charset="0"/>
              </a:rPr>
              <a:t> every time the view is accessed.</a:t>
            </a:r>
          </a:p>
          <a:p>
            <a:pPr marL="742950" lvl="1" indent="-285750">
              <a:buFont typeface="+mj-lt"/>
              <a:buAutoNum type="arabicPeriod"/>
            </a:pPr>
            <a:r>
              <a:rPr lang="en-US" dirty="0">
                <a:latin typeface="Times New Roman" panose="02020603050405020304" pitchFamily="18" charset="0"/>
                <a:cs typeface="Times New Roman" panose="02020603050405020304" pitchFamily="18" charset="0"/>
              </a:rPr>
              <a:t>This gives flexibility to access data differently from how it’s stored.</a:t>
            </a:r>
          </a:p>
          <a:p>
            <a:pPr marL="742950" lvl="1" indent="-285750">
              <a:buFont typeface="+mj-lt"/>
              <a:buAutoNum type="arabicPeriod"/>
            </a:pPr>
            <a:r>
              <a:rPr lang="en-US" dirty="0">
                <a:latin typeface="Times New Roman" panose="02020603050405020304" pitchFamily="18" charset="0"/>
                <a:cs typeface="Times New Roman" panose="02020603050405020304" pitchFamily="18" charset="0"/>
              </a:rPr>
              <a:t>However, if the query is complex, computing it repeatedly can be slow.</a:t>
            </a:r>
          </a:p>
          <a:p>
            <a:pPr>
              <a:buFont typeface="+mj-lt"/>
              <a:buAutoNum type="arabicPeriod"/>
            </a:pPr>
            <a:r>
              <a:rPr lang="en-US" b="1" dirty="0">
                <a:latin typeface="Times New Roman" panose="02020603050405020304" pitchFamily="18" charset="0"/>
                <a:cs typeface="Times New Roman" panose="02020603050405020304" pitchFamily="18" charset="0"/>
              </a:rPr>
              <a:t>Materialized View</a:t>
            </a:r>
            <a:endParaRPr lang="en-US" dirty="0">
              <a:latin typeface="Times New Roman" panose="02020603050405020304" pitchFamily="18" charset="0"/>
              <a:cs typeface="Times New Roman" panose="02020603050405020304" pitchFamily="18" charset="0"/>
            </a:endParaRPr>
          </a:p>
          <a:p>
            <a:pPr marL="742950" lvl="1" indent="-285750">
              <a:buFont typeface="+mj-lt"/>
              <a:buAutoNum type="arabicPeriod"/>
            </a:pPr>
            <a:r>
              <a:rPr lang="en-US" dirty="0">
                <a:latin typeface="Times New Roman" panose="02020603050405020304" pitchFamily="18" charset="0"/>
                <a:cs typeface="Times New Roman" panose="02020603050405020304" pitchFamily="18" charset="0"/>
              </a:rPr>
              <a:t>A </a:t>
            </a:r>
            <a:r>
              <a:rPr lang="en-US" i="1" dirty="0">
                <a:latin typeface="Times New Roman" panose="02020603050405020304" pitchFamily="18" charset="0"/>
                <a:cs typeface="Times New Roman" panose="02020603050405020304" pitchFamily="18" charset="0"/>
              </a:rPr>
              <a:t>materialized view</a:t>
            </a:r>
            <a:r>
              <a:rPr lang="en-US" dirty="0">
                <a:latin typeface="Times New Roman" panose="02020603050405020304" pitchFamily="18" charset="0"/>
                <a:cs typeface="Times New Roman" panose="02020603050405020304" pitchFamily="18" charset="0"/>
              </a:rPr>
              <a:t> is a </a:t>
            </a:r>
            <a:r>
              <a:rPr lang="en-US" b="1" dirty="0">
                <a:latin typeface="Times New Roman" panose="02020603050405020304" pitchFamily="18" charset="0"/>
                <a:cs typeface="Times New Roman" panose="02020603050405020304" pitchFamily="18" charset="0"/>
              </a:rPr>
              <a:t>precomputed and stored</a:t>
            </a:r>
            <a:r>
              <a:rPr lang="en-US" dirty="0">
                <a:latin typeface="Times New Roman" panose="02020603050405020304" pitchFamily="18" charset="0"/>
                <a:cs typeface="Times New Roman" panose="02020603050405020304" pitchFamily="18" charset="0"/>
              </a:rPr>
              <a:t> version of a query result.</a:t>
            </a:r>
          </a:p>
          <a:p>
            <a:pPr marL="742950" lvl="1" indent="-285750">
              <a:buFont typeface="+mj-lt"/>
              <a:buAutoNum type="arabicPeriod"/>
            </a:pPr>
            <a:r>
              <a:rPr lang="en-US" dirty="0">
                <a:latin typeface="Times New Roman" panose="02020603050405020304" pitchFamily="18" charset="0"/>
                <a:cs typeface="Times New Roman" panose="02020603050405020304" pitchFamily="18" charset="0"/>
              </a:rPr>
              <a:t>Data is cached on disk so it can be accessed quickly without </a:t>
            </a:r>
            <a:r>
              <a:rPr lang="en-US" dirty="0" err="1">
                <a:latin typeface="Times New Roman" panose="02020603050405020304" pitchFamily="18" charset="0"/>
                <a:cs typeface="Times New Roman" panose="02020603050405020304" pitchFamily="18" charset="0"/>
              </a:rPr>
              <a:t>recomputation</a:t>
            </a:r>
            <a:r>
              <a:rPr lang="en-US" dirty="0">
                <a:latin typeface="Times New Roman" panose="02020603050405020304" pitchFamily="18" charset="0"/>
                <a:cs typeface="Times New Roman" panose="02020603050405020304" pitchFamily="18" charset="0"/>
              </a:rPr>
              <a:t>.</a:t>
            </a:r>
          </a:p>
          <a:p>
            <a:pPr marL="742950" lvl="1" indent="-285750">
              <a:buFont typeface="+mj-lt"/>
              <a:buAutoNum type="arabicPeriod"/>
            </a:pPr>
            <a:r>
              <a:rPr lang="en-US" dirty="0">
                <a:latin typeface="Times New Roman" panose="02020603050405020304" pitchFamily="18" charset="0"/>
                <a:cs typeface="Times New Roman" panose="02020603050405020304" pitchFamily="18" charset="0"/>
              </a:rPr>
              <a:t>Useful for queries that are </a:t>
            </a:r>
            <a:r>
              <a:rPr lang="en-US" b="1" dirty="0">
                <a:latin typeface="Times New Roman" panose="02020603050405020304" pitchFamily="18" charset="0"/>
                <a:cs typeface="Times New Roman" panose="02020603050405020304" pitchFamily="18" charset="0"/>
              </a:rPr>
              <a:t>read frequently</a:t>
            </a:r>
            <a:r>
              <a:rPr lang="en-US" dirty="0">
                <a:latin typeface="Times New Roman" panose="02020603050405020304" pitchFamily="18" charset="0"/>
                <a:cs typeface="Times New Roman" panose="02020603050405020304" pitchFamily="18" charset="0"/>
              </a:rPr>
              <a:t> but can tolerate slightly stale data.</a:t>
            </a:r>
          </a:p>
          <a:p>
            <a:pPr marL="742950" lvl="1" indent="-285750">
              <a:buFont typeface="+mj-lt"/>
              <a:buAutoNum type="arabicPeriod"/>
            </a:pPr>
            <a:r>
              <a:rPr lang="en-US" dirty="0">
                <a:latin typeface="Times New Roman" panose="02020603050405020304" pitchFamily="18" charset="0"/>
                <a:cs typeface="Times New Roman" panose="02020603050405020304" pitchFamily="18" charset="0"/>
              </a:rPr>
              <a:t>Common in aggregate-oriented databases and also used in some NoSQL systems.</a:t>
            </a:r>
          </a:p>
          <a:p>
            <a:pPr>
              <a:buFont typeface="+mj-lt"/>
              <a:buAutoNum type="arabicPeriod"/>
            </a:pPr>
            <a:r>
              <a:rPr lang="en-US" b="1" dirty="0">
                <a:latin typeface="Times New Roman" panose="02020603050405020304" pitchFamily="18" charset="0"/>
                <a:cs typeface="Times New Roman" panose="02020603050405020304" pitchFamily="18" charset="0"/>
              </a:rPr>
              <a:t>Why Materialized Views are Important in Aggregate-Oriented Models</a:t>
            </a:r>
            <a:endParaRPr lang="en-US" dirty="0">
              <a:latin typeface="Times New Roman" panose="02020603050405020304" pitchFamily="18" charset="0"/>
              <a:cs typeface="Times New Roman" panose="02020603050405020304" pitchFamily="18" charset="0"/>
            </a:endParaRPr>
          </a:p>
          <a:p>
            <a:pPr marL="742950" lvl="1" indent="-285750">
              <a:buFont typeface="+mj-lt"/>
              <a:buAutoNum type="arabicPeriod"/>
            </a:pPr>
            <a:r>
              <a:rPr lang="en-US" dirty="0">
                <a:latin typeface="Times New Roman" panose="02020603050405020304" pitchFamily="18" charset="0"/>
                <a:cs typeface="Times New Roman" panose="02020603050405020304" pitchFamily="18" charset="0"/>
              </a:rPr>
              <a:t>In aggregate-oriented NoSQL databases, all data for an aggregate (e.g., an order) is stored together for fast retrieval.</a:t>
            </a:r>
          </a:p>
          <a:p>
            <a:pPr marL="742950" lvl="1" indent="-285750">
              <a:buFont typeface="+mj-lt"/>
              <a:buAutoNum type="arabicPeriod"/>
            </a:pPr>
            <a:r>
              <a:rPr lang="en-US" dirty="0">
                <a:latin typeface="Times New Roman" panose="02020603050405020304" pitchFamily="18" charset="0"/>
                <a:cs typeface="Times New Roman" panose="02020603050405020304" pitchFamily="18" charset="0"/>
              </a:rPr>
              <a:t>This is efficient for queries on the whole aggregate, but </a:t>
            </a:r>
            <a:r>
              <a:rPr lang="en-US" b="1" dirty="0">
                <a:latin typeface="Times New Roman" panose="02020603050405020304" pitchFamily="18" charset="0"/>
                <a:cs typeface="Times New Roman" panose="02020603050405020304" pitchFamily="18" charset="0"/>
              </a:rPr>
              <a:t>inefficient</a:t>
            </a:r>
            <a:r>
              <a:rPr lang="en-US" dirty="0">
                <a:latin typeface="Times New Roman" panose="02020603050405020304" pitchFamily="18" charset="0"/>
                <a:cs typeface="Times New Roman" panose="02020603050405020304" pitchFamily="18" charset="0"/>
              </a:rPr>
              <a:t> for queries needing only a specific detail (e.g., total sales of a product over time), because it may require scanning many aggregates.</a:t>
            </a:r>
          </a:p>
          <a:p>
            <a:pPr marL="742950" lvl="1" indent="-285750">
              <a:buFont typeface="+mj-lt"/>
              <a:buAutoNum type="arabicPeriod"/>
            </a:pPr>
            <a:r>
              <a:rPr lang="en-US" dirty="0">
                <a:latin typeface="Times New Roman" panose="02020603050405020304" pitchFamily="18" charset="0"/>
                <a:cs typeface="Times New Roman" panose="02020603050405020304" pitchFamily="18" charset="0"/>
              </a:rPr>
              <a:t>Materialized views help by precomputing such summaries.</a:t>
            </a:r>
          </a:p>
        </p:txBody>
      </p:sp>
    </p:spTree>
    <p:extLst>
      <p:ext uri="{BB962C8B-B14F-4D97-AF65-F5344CB8AC3E}">
        <p14:creationId xmlns:p14="http://schemas.microsoft.com/office/powerpoint/2010/main" val="1917135851"/>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44</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149627" y="138084"/>
            <a:ext cx="5435334"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More Details on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9667CEB9-32DD-43B4-96E9-296DBB4CED0B}"/>
              </a:ext>
            </a:extLst>
          </p:cNvPr>
          <p:cNvSpPr txBox="1"/>
          <p:nvPr/>
        </p:nvSpPr>
        <p:spPr>
          <a:xfrm>
            <a:off x="560725" y="1215439"/>
            <a:ext cx="11235396" cy="615553"/>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a:t>
            </a:r>
          </a:p>
          <a:p>
            <a:endParaRPr lang="en-IN" dirty="0"/>
          </a:p>
        </p:txBody>
      </p:sp>
      <p:sp>
        <p:nvSpPr>
          <p:cNvPr id="2" name="TextBox 1">
            <a:extLst>
              <a:ext uri="{FF2B5EF4-FFF2-40B4-BE49-F238E27FC236}">
                <a16:creationId xmlns:a16="http://schemas.microsoft.com/office/drawing/2014/main" id="{A25A867C-5580-439D-8DD4-34AEB9489A08}"/>
              </a:ext>
            </a:extLst>
          </p:cNvPr>
          <p:cNvSpPr txBox="1"/>
          <p:nvPr/>
        </p:nvSpPr>
        <p:spPr>
          <a:xfrm>
            <a:off x="673267" y="1091269"/>
            <a:ext cx="9610216" cy="5141622"/>
          </a:xfrm>
          <a:prstGeom prst="rect">
            <a:avLst/>
          </a:prstGeom>
          <a:noFill/>
        </p:spPr>
        <p:txBody>
          <a:bodyPr wrap="square" rtlCol="0">
            <a:spAutoFit/>
          </a:bodyPr>
          <a:lstStyle/>
          <a:p>
            <a:endParaRPr lang="en-IN" sz="2000" b="1" dirty="0">
              <a:solidFill>
                <a:srgbClr val="FF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50AA01D-4837-474F-89A9-0F9DFCFBCC74}"/>
              </a:ext>
            </a:extLst>
          </p:cNvPr>
          <p:cNvSpPr txBox="1"/>
          <p:nvPr/>
        </p:nvSpPr>
        <p:spPr>
          <a:xfrm>
            <a:off x="560725" y="1635056"/>
            <a:ext cx="10689777" cy="369332"/>
          </a:xfrm>
          <a:prstGeom prst="rect">
            <a:avLst/>
          </a:prstGeom>
          <a:noFill/>
        </p:spPr>
        <p:txBody>
          <a:bodyPr wrap="square" rtlCol="0">
            <a:spAutoFit/>
          </a:bodyPr>
          <a:lstStyle/>
          <a:p>
            <a:endParaRPr lang="en-US" dirty="0">
              <a:latin typeface="Times New Roman" panose="02020603050405020304" pitchFamily="18" charset="0"/>
              <a:cs typeface="Times New Roman" panose="02020603050405020304" pitchFamily="18" charset="0"/>
            </a:endParaRPr>
          </a:p>
        </p:txBody>
      </p:sp>
      <p:sp>
        <p:nvSpPr>
          <p:cNvPr id="13" name="Rectangle 2">
            <a:extLst>
              <a:ext uri="{FF2B5EF4-FFF2-40B4-BE49-F238E27FC236}">
                <a16:creationId xmlns:a16="http://schemas.microsoft.com/office/drawing/2014/main" id="{2ECA29E9-D52D-4517-B289-BABD28148199}"/>
              </a:ext>
            </a:extLst>
          </p:cNvPr>
          <p:cNvSpPr>
            <a:spLocks noChangeArrowheads="1"/>
          </p:cNvSpPr>
          <p:nvPr/>
        </p:nvSpPr>
        <p:spPr bwMode="auto">
          <a:xfrm>
            <a:off x="643206" y="1362177"/>
            <a:ext cx="24878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TextBox 14">
            <a:extLst>
              <a:ext uri="{FF2B5EF4-FFF2-40B4-BE49-F238E27FC236}">
                <a16:creationId xmlns:a16="http://schemas.microsoft.com/office/drawing/2014/main" id="{470DA531-10AB-4845-B718-94EC124F411D}"/>
              </a:ext>
            </a:extLst>
          </p:cNvPr>
          <p:cNvSpPr txBox="1"/>
          <p:nvPr/>
        </p:nvSpPr>
        <p:spPr>
          <a:xfrm>
            <a:off x="560725" y="1215439"/>
            <a:ext cx="9835300" cy="4524315"/>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Strategies for Building Materialized Views</a:t>
            </a: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Eager Strategy (Real-Time Updates)</a:t>
            </a:r>
            <a:endParaRPr lang="en-US"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Update the materialized view </a:t>
            </a:r>
            <a:r>
              <a:rPr lang="en-US" b="1" dirty="0">
                <a:latin typeface="Times New Roman" panose="02020603050405020304" pitchFamily="18" charset="0"/>
                <a:cs typeface="Times New Roman" panose="02020603050405020304" pitchFamily="18" charset="0"/>
              </a:rPr>
              <a:t>immediately</a:t>
            </a:r>
            <a:r>
              <a:rPr lang="en-US" dirty="0">
                <a:latin typeface="Times New Roman" panose="02020603050405020304" pitchFamily="18" charset="0"/>
                <a:cs typeface="Times New Roman" panose="02020603050405020304" pitchFamily="18" charset="0"/>
              </a:rPr>
              <a:t> whenever the base data changes.</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Example: When a new order is added, also update the sales summary for each product.</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Good when reads are more frequent than writes, and freshness of data is important.</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Can be implemented using the </a:t>
            </a:r>
            <a:r>
              <a:rPr lang="en-US" b="1" dirty="0">
                <a:latin typeface="Times New Roman" panose="02020603050405020304" pitchFamily="18" charset="0"/>
                <a:cs typeface="Times New Roman" panose="02020603050405020304" pitchFamily="18" charset="0"/>
              </a:rPr>
              <a:t>application database approach</a:t>
            </a:r>
            <a:r>
              <a:rPr lang="en-US" dirty="0">
                <a:latin typeface="Times New Roman" panose="02020603050405020304" pitchFamily="18" charset="0"/>
                <a:cs typeface="Times New Roman" panose="02020603050405020304" pitchFamily="18" charset="0"/>
              </a:rPr>
              <a:t> to ensure base data and materialized view stay in sync.</a:t>
            </a: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Lazy Strategy (Batch Updates)</a:t>
            </a:r>
            <a:endParaRPr lang="en-US"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Update the materialized view at regular intervals via scheduled batch jobs.</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Reduces write overhead but may result in </a:t>
            </a:r>
            <a:r>
              <a:rPr lang="en-US" b="1" dirty="0">
                <a:latin typeface="Times New Roman" panose="02020603050405020304" pitchFamily="18" charset="0"/>
                <a:cs typeface="Times New Roman" panose="02020603050405020304" pitchFamily="18" charset="0"/>
              </a:rPr>
              <a:t>stale</a:t>
            </a:r>
            <a:r>
              <a:rPr lang="en-US" dirty="0">
                <a:latin typeface="Times New Roman" panose="02020603050405020304" pitchFamily="18" charset="0"/>
                <a:cs typeface="Times New Roman" panose="02020603050405020304" pitchFamily="18" charset="0"/>
              </a:rPr>
              <a:t> data between updates.</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Requires knowing how much staleness is acceptable for the business.</a:t>
            </a: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Outside-the-Database Computation</a:t>
            </a:r>
            <a:endParaRPr lang="en-US"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Read data from the database, compute the materialized view externally, and write it back.</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Gives flexibility but may require more complex external processes.</a:t>
            </a:r>
          </a:p>
          <a:p>
            <a:pPr lvl="1"/>
            <a:endParaRPr lang="en-US"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5965657"/>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9135504" y="6396075"/>
            <a:ext cx="2844800" cy="365125"/>
          </a:xfrm>
        </p:spPr>
        <p:txBody>
          <a:bodyPr/>
          <a:lstStyle/>
          <a:p>
            <a:fld id="{8FA272BB-64A1-4A54-AE08-B088513E2C1B}" type="slidenum">
              <a:rPr lang="en-US" smtClean="0">
                <a:latin typeface="Times New Roman" panose="02020603050405020304" pitchFamily="18" charset="0"/>
                <a:cs typeface="Times New Roman" panose="02020603050405020304" pitchFamily="18" charset="0"/>
              </a:rPr>
              <a:pPr/>
              <a:t>45</a:t>
            </a:fld>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6396075"/>
            <a:ext cx="1867437" cy="4619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ea typeface="Tahoma" panose="020B0604030504040204" pitchFamily="34" charset="0"/>
                <a:cs typeface="Times New Roman" panose="02020603050405020304" pitchFamily="18" charset="0"/>
              </a:rPr>
              <a:t>   </a:t>
            </a:r>
            <a:endParaRPr lang="en-US" sz="1600" dirty="0">
              <a:solidFill>
                <a:srgbClr val="FFC00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1" name="Rectangle 10"/>
          <p:cNvSpPr/>
          <p:nvPr/>
        </p:nvSpPr>
        <p:spPr>
          <a:xfrm>
            <a:off x="1403684" y="6404315"/>
            <a:ext cx="1943020" cy="4619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ATME College of Engineering, Mysuru</a:t>
            </a:r>
          </a:p>
        </p:txBody>
      </p:sp>
      <p:sp>
        <p:nvSpPr>
          <p:cNvPr id="12" name="Footer Placeholder 9"/>
          <p:cNvSpPr txBox="1">
            <a:spLocks/>
          </p:cNvSpPr>
          <p:nvPr/>
        </p:nvSpPr>
        <p:spPr>
          <a:xfrm>
            <a:off x="3271122" y="6396075"/>
            <a:ext cx="7979380" cy="470165"/>
          </a:xfrm>
          <a:prstGeom prst="rect">
            <a:avLst/>
          </a:prstGeom>
          <a:solidFill>
            <a:srgbClr val="002060"/>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solidFill>
                  <a:srgbClr val="FFC000"/>
                </a:solidFill>
                <a:latin typeface="Times New Roman" panose="02020603050405020304" pitchFamily="18" charset="0"/>
                <a:cs typeface="Times New Roman" panose="02020603050405020304" pitchFamily="18" charset="0"/>
              </a:rPr>
              <a:t>Department of CSE-DS, ATMECE</a:t>
            </a:r>
          </a:p>
        </p:txBody>
      </p:sp>
      <p:pic>
        <p:nvPicPr>
          <p:cNvPr id="4" name="Picture 3">
            <a:extLst>
              <a:ext uri="{FF2B5EF4-FFF2-40B4-BE49-F238E27FC236}">
                <a16:creationId xmlns:a16="http://schemas.microsoft.com/office/drawing/2014/main" id="{2EA5AE61-A35F-E300-D384-2967B16B89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0872" y="50502"/>
            <a:ext cx="1343489" cy="1006163"/>
          </a:xfrm>
          <a:prstGeom prst="rect">
            <a:avLst/>
          </a:prstGeom>
          <a:noFill/>
          <a:ln>
            <a:noFill/>
          </a:ln>
        </p:spPr>
      </p:pic>
      <p:pic>
        <p:nvPicPr>
          <p:cNvPr id="1026" name="Picture 1">
            <a:extLst>
              <a:ext uri="{FF2B5EF4-FFF2-40B4-BE49-F238E27FC236}">
                <a16:creationId xmlns:a16="http://schemas.microsoft.com/office/drawing/2014/main" id="{6222B1FB-1297-A354-C3DF-8C790699F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4" t="9660" r="3165" b="11572"/>
          <a:stretch>
            <a:fillRect/>
          </a:stretch>
        </p:blipFill>
        <p:spPr bwMode="auto">
          <a:xfrm>
            <a:off x="209090" y="50502"/>
            <a:ext cx="238918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1">
            <a:extLst>
              <a:ext uri="{FF2B5EF4-FFF2-40B4-BE49-F238E27FC236}">
                <a16:creationId xmlns:a16="http://schemas.microsoft.com/office/drawing/2014/main" id="{94799052-7028-1ADD-6D6E-6AA46F9C0DB4}"/>
              </a:ext>
            </a:extLst>
          </p:cNvPr>
          <p:cNvGrpSpPr>
            <a:grpSpLocks/>
          </p:cNvGrpSpPr>
          <p:nvPr/>
        </p:nvGrpSpPr>
        <p:grpSpPr bwMode="auto">
          <a:xfrm>
            <a:off x="9692114" y="186715"/>
            <a:ext cx="1114425" cy="781050"/>
            <a:chOff x="0" y="0"/>
            <a:chExt cx="1110192" cy="778933"/>
          </a:xfrm>
        </p:grpSpPr>
        <p:pic>
          <p:nvPicPr>
            <p:cNvPr id="8" name="Picture 2">
              <a:extLst>
                <a:ext uri="{FF2B5EF4-FFF2-40B4-BE49-F238E27FC236}">
                  <a16:creationId xmlns:a16="http://schemas.microsoft.com/office/drawing/2014/main" id="{8DD2BEF2-AE53-9187-8B15-A47B9358F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aja-uk_iso-9001_2015">
              <a:extLst>
                <a:ext uri="{FF2B5EF4-FFF2-40B4-BE49-F238E27FC236}">
                  <a16:creationId xmlns:a16="http://schemas.microsoft.com/office/drawing/2014/main" id="{C5DCF40A-F68A-F9B3-6803-38B4B89E03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15"/>
          <p:cNvPicPr>
            <a:picLocks noChangeAspect="1"/>
          </p:cNvPicPr>
          <p:nvPr/>
        </p:nvPicPr>
        <p:blipFill>
          <a:blip r:embed="rId6"/>
          <a:stretch>
            <a:fillRect/>
          </a:stretch>
        </p:blipFill>
        <p:spPr>
          <a:xfrm>
            <a:off x="10902152" y="81675"/>
            <a:ext cx="1078152" cy="886089"/>
          </a:xfrm>
          <a:prstGeom prst="rect">
            <a:avLst/>
          </a:prstGeom>
        </p:spPr>
      </p:pic>
      <p:sp>
        <p:nvSpPr>
          <p:cNvPr id="14" name="TextBox 13"/>
          <p:cNvSpPr txBox="1"/>
          <p:nvPr/>
        </p:nvSpPr>
        <p:spPr>
          <a:xfrm>
            <a:off x="3149627" y="138084"/>
            <a:ext cx="5435334" cy="830997"/>
          </a:xfrm>
          <a:prstGeom prst="rect">
            <a:avLst/>
          </a:prstGeom>
          <a:noFill/>
        </p:spPr>
        <p:txBody>
          <a:bodyPr wrap="none" rtlCol="0">
            <a:spAutoFit/>
          </a:bodyPr>
          <a:lstStyle/>
          <a:p>
            <a:r>
              <a:rPr lang="en-US" sz="2400" b="1" dirty="0">
                <a:solidFill>
                  <a:srgbClr val="C00000"/>
                </a:solidFill>
                <a:latin typeface="Times New Roman" panose="02020603050405020304" pitchFamily="18" charset="0"/>
                <a:cs typeface="Times New Roman" panose="02020603050405020304" pitchFamily="18" charset="0"/>
              </a:rPr>
              <a:t>Module 1- More Details on data models</a:t>
            </a:r>
          </a:p>
          <a:p>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9667CEB9-32DD-43B4-96E9-296DBB4CED0B}"/>
              </a:ext>
            </a:extLst>
          </p:cNvPr>
          <p:cNvSpPr txBox="1"/>
          <p:nvPr/>
        </p:nvSpPr>
        <p:spPr>
          <a:xfrm>
            <a:off x="560725" y="1215439"/>
            <a:ext cx="11235396" cy="615553"/>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a:t>
            </a:r>
          </a:p>
          <a:p>
            <a:endParaRPr lang="en-IN" dirty="0"/>
          </a:p>
        </p:txBody>
      </p:sp>
      <p:sp>
        <p:nvSpPr>
          <p:cNvPr id="2" name="TextBox 1">
            <a:extLst>
              <a:ext uri="{FF2B5EF4-FFF2-40B4-BE49-F238E27FC236}">
                <a16:creationId xmlns:a16="http://schemas.microsoft.com/office/drawing/2014/main" id="{A25A867C-5580-439D-8DD4-34AEB9489A08}"/>
              </a:ext>
            </a:extLst>
          </p:cNvPr>
          <p:cNvSpPr txBox="1"/>
          <p:nvPr/>
        </p:nvSpPr>
        <p:spPr>
          <a:xfrm>
            <a:off x="673267" y="1091269"/>
            <a:ext cx="9610216" cy="5141622"/>
          </a:xfrm>
          <a:prstGeom prst="rect">
            <a:avLst/>
          </a:prstGeom>
          <a:noFill/>
        </p:spPr>
        <p:txBody>
          <a:bodyPr wrap="square" rtlCol="0">
            <a:spAutoFit/>
          </a:bodyPr>
          <a:lstStyle/>
          <a:p>
            <a:endParaRPr lang="en-IN" sz="2000" b="1" dirty="0">
              <a:solidFill>
                <a:srgbClr val="FF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50AA01D-4837-474F-89A9-0F9DFCFBCC74}"/>
              </a:ext>
            </a:extLst>
          </p:cNvPr>
          <p:cNvSpPr txBox="1"/>
          <p:nvPr/>
        </p:nvSpPr>
        <p:spPr>
          <a:xfrm>
            <a:off x="560725" y="1635056"/>
            <a:ext cx="10689777" cy="369332"/>
          </a:xfrm>
          <a:prstGeom prst="rect">
            <a:avLst/>
          </a:prstGeom>
          <a:noFill/>
        </p:spPr>
        <p:txBody>
          <a:bodyPr wrap="square" rtlCol="0">
            <a:spAutoFit/>
          </a:bodyPr>
          <a:lstStyle/>
          <a:p>
            <a:endParaRPr lang="en-US" dirty="0">
              <a:latin typeface="Times New Roman" panose="02020603050405020304" pitchFamily="18" charset="0"/>
              <a:cs typeface="Times New Roman" panose="02020603050405020304" pitchFamily="18" charset="0"/>
            </a:endParaRPr>
          </a:p>
        </p:txBody>
      </p:sp>
      <p:sp>
        <p:nvSpPr>
          <p:cNvPr id="13" name="Rectangle 2">
            <a:extLst>
              <a:ext uri="{FF2B5EF4-FFF2-40B4-BE49-F238E27FC236}">
                <a16:creationId xmlns:a16="http://schemas.microsoft.com/office/drawing/2014/main" id="{2ECA29E9-D52D-4517-B289-BABD28148199}"/>
              </a:ext>
            </a:extLst>
          </p:cNvPr>
          <p:cNvSpPr>
            <a:spLocks noChangeArrowheads="1"/>
          </p:cNvSpPr>
          <p:nvPr/>
        </p:nvSpPr>
        <p:spPr bwMode="auto">
          <a:xfrm>
            <a:off x="643206" y="1362177"/>
            <a:ext cx="24878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TextBox 14">
            <a:extLst>
              <a:ext uri="{FF2B5EF4-FFF2-40B4-BE49-F238E27FC236}">
                <a16:creationId xmlns:a16="http://schemas.microsoft.com/office/drawing/2014/main" id="{470DA531-10AB-4845-B718-94EC124F411D}"/>
              </a:ext>
            </a:extLst>
          </p:cNvPr>
          <p:cNvSpPr txBox="1"/>
          <p:nvPr/>
        </p:nvSpPr>
        <p:spPr>
          <a:xfrm>
            <a:off x="560725" y="1215439"/>
            <a:ext cx="9835300" cy="646331"/>
          </a:xfrm>
          <a:prstGeom prst="rect">
            <a:avLst/>
          </a:prstGeom>
          <a:noFill/>
        </p:spPr>
        <p:txBody>
          <a:bodyPr wrap="square" rtlCol="0">
            <a:spAutoFit/>
          </a:bodyPr>
          <a:lstStyle/>
          <a:p>
            <a:pPr lvl="1"/>
            <a:endParaRPr lang="en-US" dirty="0">
              <a:latin typeface="Times New Roman" panose="02020603050405020304" pitchFamily="18" charset="0"/>
              <a:cs typeface="Times New Roman" panose="02020603050405020304" pitchFamily="18" charset="0"/>
            </a:endParaRPr>
          </a:p>
          <a:p>
            <a:endParaRPr lang="en-IN" dirty="0"/>
          </a:p>
        </p:txBody>
      </p:sp>
      <p:sp>
        <p:nvSpPr>
          <p:cNvPr id="7" name="Rectangle 1">
            <a:extLst>
              <a:ext uri="{FF2B5EF4-FFF2-40B4-BE49-F238E27FC236}">
                <a16:creationId xmlns:a16="http://schemas.microsoft.com/office/drawing/2014/main" id="{1D571212-EBFE-4BFA-A269-3B35329A81E0}"/>
              </a:ext>
            </a:extLst>
          </p:cNvPr>
          <p:cNvSpPr>
            <a:spLocks noChangeArrowheads="1"/>
          </p:cNvSpPr>
          <p:nvPr/>
        </p:nvSpPr>
        <p:spPr bwMode="auto">
          <a:xfrm>
            <a:off x="349029" y="1362177"/>
            <a:ext cx="11631275"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Database-Supported Materialized Views</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Many databases can automatically handle materialized view creation and refreshing.</a:t>
            </a:r>
          </a:p>
          <a:p>
            <a:pPr marL="0" marR="0" lvl="0" indent="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You define the computation logic and set update parameters (e.g., refresh every 10 minutes).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Within the Same Aggregate</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Materialized views can exist inside an aggregate for quick access to summary data.</a:t>
            </a:r>
          </a:p>
          <a:p>
            <a:pPr marL="0" marR="0" lvl="0" indent="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Example: An order document contains a summary section so summary queries don’t have to read the full order.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Column Family Databases Approach</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Use separate column families to store materialized views.</a:t>
            </a:r>
          </a:p>
          <a:p>
            <a:pPr marL="0" marR="0" lvl="0" indent="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Benefit: Both the base data and materialized view can be updated in the </a:t>
            </a:r>
            <a:r>
              <a:rPr kumimoji="0" lang="en-US" altLang="en-US"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same atomic operation</a:t>
            </a: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ensuring consistency.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24707541"/>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A0E4D720B297D42A429F646D8409C1F" ma:contentTypeVersion="8" ma:contentTypeDescription="Create a new document." ma:contentTypeScope="" ma:versionID="aa9de4822cfb5fc3de77d3166c5e63cc">
  <xsd:schema xmlns:xsd="http://www.w3.org/2001/XMLSchema" xmlns:xs="http://www.w3.org/2001/XMLSchema" xmlns:p="http://schemas.microsoft.com/office/2006/metadata/properties" xmlns:ns2="7009d8dd-63ed-40cd-b0b3-13c6803ee6af" targetNamespace="http://schemas.microsoft.com/office/2006/metadata/properties" ma:root="true" ma:fieldsID="64a793c3a09c2b2d0b0be95b125d81a4" ns2:_="">
    <xsd:import namespace="7009d8dd-63ed-40cd-b0b3-13c6803ee6a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09d8dd-63ed-40cd-b0b3-13c6803ee6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CF987A-8223-45FE-960D-3E34309B2253}">
  <ds:schemaRefs>
    <ds:schemaRef ds:uri="http://schemas.microsoft.com/office/infopath/2007/PartnerControls"/>
    <ds:schemaRef ds:uri="http://schemas.microsoft.com/office/2006/documentManagement/types"/>
    <ds:schemaRef ds:uri="http://purl.org/dc/elements/1.1/"/>
    <ds:schemaRef ds:uri="http://purl.org/dc/dcmitype/"/>
    <ds:schemaRef ds:uri="http://schemas.microsoft.com/office/2006/metadata/properties"/>
    <ds:schemaRef ds:uri="http://www.w3.org/XML/1998/namespace"/>
    <ds:schemaRef ds:uri="http://purl.org/dc/terms/"/>
    <ds:schemaRef ds:uri="http://schemas.openxmlformats.org/package/2006/metadata/core-properties"/>
    <ds:schemaRef ds:uri="7009d8dd-63ed-40cd-b0b3-13c6803ee6af"/>
  </ds:schemaRefs>
</ds:datastoreItem>
</file>

<file path=customXml/itemProps2.xml><?xml version="1.0" encoding="utf-8"?>
<ds:datastoreItem xmlns:ds="http://schemas.openxmlformats.org/officeDocument/2006/customXml" ds:itemID="{3CB200BE-A131-4DBE-A4EA-5D09A3923AD4}">
  <ds:schemaRefs>
    <ds:schemaRef ds:uri="http://schemas.microsoft.com/sharepoint/v3/contenttype/forms"/>
  </ds:schemaRefs>
</ds:datastoreItem>
</file>

<file path=customXml/itemProps3.xml><?xml version="1.0" encoding="utf-8"?>
<ds:datastoreItem xmlns:ds="http://schemas.openxmlformats.org/officeDocument/2006/customXml" ds:itemID="{2BB933EE-D4DD-4FF9-A08E-D93982E840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09d8dd-63ed-40cd-b0b3-13c6803ee6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3648</TotalTime>
  <Words>8006</Words>
  <Application>Microsoft Office PowerPoint</Application>
  <PresentationFormat>Widescreen</PresentationFormat>
  <Paragraphs>611</Paragraphs>
  <Slides>45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Calibri Light</vt:lpstr>
      <vt:lpstr>Segoe UI</vt:lpstr>
      <vt:lpstr>Times New Roman</vt:lpstr>
      <vt:lpstr>Office Theme</vt:lpstr>
      <vt:lpstr>  NoSQL Databases - BCD515C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Analytics with R BDS306C</dc:title>
  <dc:creator>ANITHA D B</dc:creator>
  <cp:lastModifiedBy>karthik</cp:lastModifiedBy>
  <cp:revision>232</cp:revision>
  <dcterms:created xsi:type="dcterms:W3CDTF">2024-08-19T06:57:49Z</dcterms:created>
  <dcterms:modified xsi:type="dcterms:W3CDTF">2025-08-11T05:55:07Z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0x010100DA0E4D720B297D42A429F646D8409C1F</vt:lpwstr>
  </property>
</Properties>
</file>