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3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57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1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A3AF54-BB2A-36E0-2B53-1108BD407C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FF0A24-4598-600E-800E-36E21B66F7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16645-67FD-413B-9842-87FE454F172F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AA360-14F6-4A1A-2DDD-0840D5394C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EA462-1A75-FA81-0030-F751F910D4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D83CB-A1BB-420E-9D61-29AC350BAC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6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9629E-9570-45F7-A50F-DC60170FF773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EAAC4-8DCE-4A0D-9E96-2290A0A352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6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814400" y="6549752"/>
            <a:ext cx="6277229" cy="246221"/>
          </a:xfrm>
        </p:spPr>
        <p:txBody>
          <a:bodyPr lIns="0" tIns="0" rIns="0" bIns="0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Department of CSE, ATMECE, </a:t>
            </a:r>
            <a:r>
              <a:rPr lang="en-US" dirty="0" err="1"/>
              <a:t>Mysuru</a:t>
            </a:r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37755" y="6539361"/>
            <a:ext cx="2384742" cy="246221"/>
          </a:xfrm>
        </p:spPr>
        <p:txBody>
          <a:bodyPr lIns="0" tIns="0" rIns="0" bIns="0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22/01/26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69407" y="6549751"/>
            <a:ext cx="2805620" cy="246221"/>
          </a:xfrm>
        </p:spPr>
        <p:txBody>
          <a:bodyPr lIns="0" tIns="0" rIns="0" bIns="0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88D7-7741-46C0-B3EE-0924E171B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3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2178" y="6542947"/>
            <a:ext cx="2221927" cy="246221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4045" y="6542948"/>
            <a:ext cx="6300216" cy="246221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r>
              <a:rPr lang="en-US" dirty="0"/>
              <a:t>Department of CSE, ATMECE, </a:t>
            </a:r>
            <a:r>
              <a:rPr lang="en-US" dirty="0" err="1"/>
              <a:t>Mysuru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36548" y="6563729"/>
            <a:ext cx="2805620" cy="246221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050B88D7-7741-46C0-B3EE-0924E171B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4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1537"/>
            <a:ext cx="12230099" cy="41724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04289"/>
            <a:ext cx="12160250" cy="201295"/>
          </a:xfrm>
          <a:custGeom>
            <a:avLst/>
            <a:gdLst/>
            <a:ahLst/>
            <a:cxnLst/>
            <a:rect l="l" t="t" r="r" b="b"/>
            <a:pathLst>
              <a:path w="12160250" h="201295">
                <a:moveTo>
                  <a:pt x="12160084" y="0"/>
                </a:moveTo>
                <a:lnTo>
                  <a:pt x="0" y="0"/>
                </a:lnTo>
                <a:lnTo>
                  <a:pt x="0" y="200888"/>
                </a:lnTo>
                <a:lnTo>
                  <a:pt x="6080036" y="200888"/>
                </a:lnTo>
                <a:lnTo>
                  <a:pt x="12160084" y="200888"/>
                </a:lnTo>
                <a:lnTo>
                  <a:pt x="12160084" y="0"/>
                </a:lnTo>
                <a:close/>
              </a:path>
            </a:pathLst>
          </a:custGeom>
          <a:solidFill>
            <a:srgbClr val="75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-72737" y="504289"/>
            <a:ext cx="12302836" cy="201295"/>
          </a:xfrm>
          <a:custGeom>
            <a:avLst/>
            <a:gdLst/>
            <a:ahLst/>
            <a:cxnLst/>
            <a:rect l="l" t="t" r="r" b="b"/>
            <a:pathLst>
              <a:path w="10855960" h="201295">
                <a:moveTo>
                  <a:pt x="10855794" y="0"/>
                </a:moveTo>
                <a:lnTo>
                  <a:pt x="0" y="0"/>
                </a:lnTo>
                <a:lnTo>
                  <a:pt x="0" y="200888"/>
                </a:lnTo>
                <a:lnTo>
                  <a:pt x="5428081" y="200888"/>
                </a:lnTo>
                <a:lnTo>
                  <a:pt x="10855794" y="200888"/>
                </a:lnTo>
                <a:lnTo>
                  <a:pt x="10855794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721" y="274254"/>
            <a:ext cx="2442959" cy="71315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9484" y="282376"/>
            <a:ext cx="733489" cy="6738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28700" y="126074"/>
            <a:ext cx="1020135" cy="967281"/>
          </a:xfrm>
          <a:prstGeom prst="rect">
            <a:avLst/>
          </a:prstGeom>
        </p:spPr>
      </p:pic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059720" y="6440755"/>
            <a:ext cx="58976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Department of CSE, ATMECE, </a:t>
            </a:r>
            <a:r>
              <a:rPr lang="en-US" dirty="0" err="1"/>
              <a:t>Mysuru</a:t>
            </a:r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1379" y="6538869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1483" y="6445350"/>
            <a:ext cx="2805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050B88D7-7741-46C0-B3EE-0924E171B32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8" name="Picture 27"/>
          <p:cNvPicPr/>
          <p:nvPr userDrawn="1"/>
        </p:nvPicPr>
        <p:blipFill>
          <a:blip r:embed="rId8"/>
          <a:srcRect l="87247" r="2556" b="38961"/>
          <a:stretch>
            <a:fillRect/>
          </a:stretch>
        </p:blipFill>
        <p:spPr>
          <a:xfrm>
            <a:off x="11222185" y="164044"/>
            <a:ext cx="772756" cy="90649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" t="13276" r="3190" b="20189"/>
          <a:stretch/>
        </p:blipFill>
        <p:spPr>
          <a:xfrm>
            <a:off x="138456" y="94698"/>
            <a:ext cx="2512224" cy="984828"/>
          </a:xfrm>
          <a:prstGeom prst="rect">
            <a:avLst/>
          </a:prstGeom>
        </p:spPr>
      </p:pic>
      <p:pic>
        <p:nvPicPr>
          <p:cNvPr id="1026" name="Picture 2" descr="🎉 MIET Achieves GOLD Rating by QS I-GAUGE! 🏆, We are delighted to  announce that MIET has been awarded the prestigious GOLD rating by QS  I-GAUGE, becoming the first institution in Jammu &amp; Kashmir UT to ...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078" y="313550"/>
            <a:ext cx="1061799" cy="58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36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9" r:id="rId2"/>
  </p:sldLayoutIdLst>
  <p:hf hdr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753F0-CC1F-9553-DB02-CC5162AE4D5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87739" y="2503937"/>
            <a:ext cx="10231676" cy="1211586"/>
          </a:xfrm>
          <a:prstGeom prst="rect">
            <a:avLst/>
          </a:prstGeom>
        </p:spPr>
        <p:txBody>
          <a:bodyPr>
            <a:noAutofit/>
          </a:bodyPr>
          <a:lstStyle/>
          <a:p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7E971F2-9E26-AC7C-6B50-66A4E6DAD1F6}"/>
              </a:ext>
            </a:extLst>
          </p:cNvPr>
          <p:cNvSpPr txBox="1">
            <a:spLocks/>
          </p:cNvSpPr>
          <p:nvPr/>
        </p:nvSpPr>
        <p:spPr>
          <a:xfrm>
            <a:off x="1356757" y="189041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black"/>
              </a:solidFill>
              <a:latin typeface="Times New Roman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4F86468-AEA8-B66F-F777-E3EDBA272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35" y="3200380"/>
            <a:ext cx="11187130" cy="45724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5A389CA-942E-9CC8-7375-BBE87B67A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0B388F-2D92-0A98-BD7E-A8FBF69E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CSE, ATMECE, </a:t>
            </a:r>
            <a:r>
              <a:rPr lang="en-US" dirty="0" err="1"/>
              <a:t>Mysuru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799E895-9D5C-2BBA-E983-9C84D2E6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58B0AD-CCF3-78D6-F174-E2DBB6D30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21" y="1350077"/>
            <a:ext cx="11589250" cy="487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1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A62BB5-B8C3-A269-64BB-5FC0BB212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F127FF-BA75-ADEE-D8BD-94EB05CE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F9DC0-71C2-D222-D4C0-E907A5AB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FD17D0-003D-09BB-5A58-8D3BC0999880}"/>
              </a:ext>
            </a:extLst>
          </p:cNvPr>
          <p:cNvSpPr txBox="1"/>
          <p:nvPr/>
        </p:nvSpPr>
        <p:spPr>
          <a:xfrm>
            <a:off x="3954266" y="1163816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Java Collections Framework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0FFAEE9-6BCC-2893-8FF8-49F2C87DE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827" y="2189472"/>
            <a:ext cx="1027415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Collections Framework is used to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store, manage, and manipulate groups of objects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/>
              <a:t>Arrays were mainly used to store multiple elements, but arrays had several limitations.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/>
              <a:t>To overcome these limitations, Java introduced the Collections Framework.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38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AFCB81-F8A5-A05F-5967-219134AA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D8582-8503-0A27-5707-2660B516C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10534-230A-7E33-712C-9608A0231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21BA88-6A06-EAFC-436D-9AD1713CAC8F}"/>
              </a:ext>
            </a:extLst>
          </p:cNvPr>
          <p:cNvSpPr txBox="1"/>
          <p:nvPr/>
        </p:nvSpPr>
        <p:spPr>
          <a:xfrm>
            <a:off x="3697413" y="1148405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Need for Collections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2E8B9B-C45F-26D3-A47A-8694A5DB2532}"/>
              </a:ext>
            </a:extLst>
          </p:cNvPr>
          <p:cNvSpPr txBox="1"/>
          <p:nvPr/>
        </p:nvSpPr>
        <p:spPr>
          <a:xfrm>
            <a:off x="846332" y="1914032"/>
            <a:ext cx="9736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First, arrays have a fixed size, meaning once an array is created, its size cannot be changed.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1001C7-F69E-4870-6744-88D6AD7D1615}"/>
              </a:ext>
            </a:extLst>
          </p:cNvPr>
          <p:cNvSpPr txBox="1"/>
          <p:nvPr/>
        </p:nvSpPr>
        <p:spPr>
          <a:xfrm>
            <a:off x="789826" y="2967335"/>
            <a:ext cx="9648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Second, arrays do not provide built-in methods for common operations such as sorting, searching, insertion, and deletion.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5E59C5-2CBF-BB9F-A28F-18D28086AD34}"/>
              </a:ext>
            </a:extLst>
          </p:cNvPr>
          <p:cNvSpPr txBox="1"/>
          <p:nvPr/>
        </p:nvSpPr>
        <p:spPr>
          <a:xfrm>
            <a:off x="789826" y="4123852"/>
            <a:ext cx="9545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Third, handling large data using arrays increases programming complexity.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718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5E4824-D9FE-A2C7-9F35-991902F98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6BC49-E61A-0804-F523-750D6ED87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7B933-C4B8-ADDB-AF83-73FA23DC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BB528-BD43-A282-3738-6EC06D2E3E8B}"/>
              </a:ext>
            </a:extLst>
          </p:cNvPr>
          <p:cNvSpPr txBox="1"/>
          <p:nvPr/>
        </p:nvSpPr>
        <p:spPr>
          <a:xfrm>
            <a:off x="4658046" y="1112446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What is a Collection?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1C1DC1-A235-A48C-266F-DD60AB7E6391}"/>
              </a:ext>
            </a:extLst>
          </p:cNvPr>
          <p:cNvSpPr txBox="1"/>
          <p:nvPr/>
        </p:nvSpPr>
        <p:spPr>
          <a:xfrm>
            <a:off x="497012" y="2033798"/>
            <a:ext cx="113439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 Collection in Java is an object that represents a group of objects as a single unit. Instead of handling individual objects separately, collections allow programmers to manage multiple elements together. 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Collections are dynamic in nature, which means elements can be added or removed at runtime. All collection-related classes and interfaces are present in the </a:t>
            </a:r>
            <a:r>
              <a:rPr lang="en-US" b="1" dirty="0" err="1"/>
              <a:t>java.util</a:t>
            </a:r>
            <a:r>
              <a:rPr lang="en-US" b="1" dirty="0"/>
              <a:t> package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Collections form the foundation for advanced data handling in Java and are extensively used in enterprise and real-time applications.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4754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AF40B7-531D-AD68-AB7C-ABAE90AEC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5B283B-BD98-F097-4100-455539A2C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10352-C676-6A1E-9A13-3FF9E761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B13B05-D226-341B-EA6C-098079774F5A}"/>
              </a:ext>
            </a:extLst>
          </p:cNvPr>
          <p:cNvSpPr txBox="1"/>
          <p:nvPr/>
        </p:nvSpPr>
        <p:spPr>
          <a:xfrm>
            <a:off x="4344684" y="1225462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Collections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B42E7C-2077-8687-165A-5DD76DA408D6}"/>
              </a:ext>
            </a:extLst>
          </p:cNvPr>
          <p:cNvSpPr txBox="1"/>
          <p:nvPr/>
        </p:nvSpPr>
        <p:spPr>
          <a:xfrm>
            <a:off x="395555" y="2172298"/>
            <a:ext cx="108392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framework is composed of three major components: interfaces, classes, and algorithms.</a:t>
            </a:r>
          </a:p>
          <a:p>
            <a:pPr algn="just"/>
            <a:r>
              <a:rPr lang="en-US" dirty="0"/>
              <a:t>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Interfaces define the basic structure and behavior of collections, classes provide concrete implementations of these interfaces, and algorithms provide methods for operations like sorting, searching, and reversing.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 The framework offers a unified and consistent architecture that improves code reusability, reduces programming effort, and ensures better performance.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2788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74317B-F001-011F-2C1A-1DBB72C6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7E20F3-4A78-79DD-B00D-B16451DB4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5DE82-E065-00C9-1910-314F3368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6DB1A3-BF1F-3F50-B20A-39F1E436A095}"/>
              </a:ext>
            </a:extLst>
          </p:cNvPr>
          <p:cNvSpPr txBox="1"/>
          <p:nvPr/>
        </p:nvSpPr>
        <p:spPr>
          <a:xfrm>
            <a:off x="4134064" y="1225461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Core Interfaces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3E7B0C-60BF-E55D-4DAB-982C3B910B8D}"/>
              </a:ext>
            </a:extLst>
          </p:cNvPr>
          <p:cNvSpPr txBox="1"/>
          <p:nvPr/>
        </p:nvSpPr>
        <p:spPr>
          <a:xfrm>
            <a:off x="462336" y="1895582"/>
            <a:ext cx="109368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</a:t>
            </a:r>
            <a:r>
              <a:rPr lang="en-US" b="1" dirty="0"/>
              <a:t>Collection interface</a:t>
            </a:r>
            <a:r>
              <a:rPr lang="en-US" dirty="0"/>
              <a:t> is the root interface from which most collection interfaces inherit.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</a:t>
            </a:r>
            <a:r>
              <a:rPr lang="en-US" b="1" dirty="0"/>
              <a:t>List interface</a:t>
            </a:r>
            <a:r>
              <a:rPr lang="en-US" dirty="0"/>
              <a:t> represents an ordered collection that allows duplicate elements.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</a:t>
            </a:r>
            <a:r>
              <a:rPr lang="en-US" b="1" dirty="0"/>
              <a:t>Set interface</a:t>
            </a:r>
            <a:r>
              <a:rPr lang="en-US" dirty="0"/>
              <a:t> represents a collection that does not allow duplicate elements.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</a:t>
            </a:r>
            <a:r>
              <a:rPr lang="en-US" b="1" dirty="0"/>
              <a:t>Queue interface</a:t>
            </a:r>
            <a:r>
              <a:rPr lang="en-US" dirty="0"/>
              <a:t> represents a collection that follows FIFO order.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</a:t>
            </a:r>
            <a:r>
              <a:rPr lang="en-US" b="1" dirty="0"/>
              <a:t>Map interface</a:t>
            </a:r>
            <a:r>
              <a:rPr lang="en-US" dirty="0"/>
              <a:t> is separate from Collection and stores elements as key-value pairs. Understanding these interfaces is crucial because all collection classes are built upon them.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353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9A937-1F3F-69C9-70A4-49C427C5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3728C-9686-9B60-BD9D-4968E3A5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EE9BC-7356-4483-FEC3-ABA41B1D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28CA19-13B9-C2CB-7784-125F11656D5B}"/>
              </a:ext>
            </a:extLst>
          </p:cNvPr>
          <p:cNvSpPr txBox="1"/>
          <p:nvPr/>
        </p:nvSpPr>
        <p:spPr>
          <a:xfrm>
            <a:off x="4642635" y="1246010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List Interface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FC4922-7F47-2C81-01E8-E7B0E4D52D63}"/>
              </a:ext>
            </a:extLst>
          </p:cNvPr>
          <p:cNvSpPr txBox="1"/>
          <p:nvPr/>
        </p:nvSpPr>
        <p:spPr>
          <a:xfrm>
            <a:off x="513708" y="1957226"/>
            <a:ext cx="1069539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List interface represents an ordered collection of elements where insertion order is preserved.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Lists allow duplicate elements and provide index-based access, meaning elements can be accessed using their position.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This interface is useful when the order of elements is important.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Common real-life examples include student attendance lists or marks lists.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Since List maintains order and allows duplicates, it is widely used in applications where sequence matters.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5772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F07D98-DB7C-7CF9-AFBE-5AD61261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763FD3-DAF6-8358-34BC-1C9A049DE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39F7B-E47B-E51A-B695-D24BC930A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A1AB68-F8CD-59BA-90C1-96401DCD8DDE}"/>
              </a:ext>
            </a:extLst>
          </p:cNvPr>
          <p:cNvSpPr txBox="1"/>
          <p:nvPr/>
        </p:nvSpPr>
        <p:spPr>
          <a:xfrm>
            <a:off x="4632361" y="1045663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 err="1"/>
              <a:t>ArrayList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F0510A-6766-1BCB-5D42-73EEF429ACE7}"/>
              </a:ext>
            </a:extLst>
          </p:cNvPr>
          <p:cNvSpPr txBox="1"/>
          <p:nvPr/>
        </p:nvSpPr>
        <p:spPr>
          <a:xfrm>
            <a:off x="626724" y="1664414"/>
            <a:ext cx="1082382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ArrayList</a:t>
            </a:r>
            <a:r>
              <a:rPr lang="en-US" dirty="0"/>
              <a:t> is a concrete class that implements the List interface.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Internally, it uses a dynamic array to store elements. 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ArrayList</a:t>
            </a:r>
            <a:r>
              <a:rPr lang="en-US" dirty="0"/>
              <a:t> allows fast random access because elements are stored in contiguous memory locations.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However, insertion and deletion operations are slower compared to LinkedList because shifting of elements is required. 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ArrayList</a:t>
            </a:r>
            <a:r>
              <a:rPr lang="en-US" dirty="0"/>
              <a:t> is best suited for applications where retrieval operations are more frequent than insertion or deletion.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283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2088C9-7C17-54D4-A22A-BA3F1C52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D5D0FC-11BE-C15D-6935-9E5CF840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36B92-62DD-05F7-8852-7223538F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EC1D49-D874-9DB7-D230-986FF9042F16}"/>
              </a:ext>
            </a:extLst>
          </p:cNvPr>
          <p:cNvSpPr txBox="1"/>
          <p:nvPr/>
        </p:nvSpPr>
        <p:spPr>
          <a:xfrm>
            <a:off x="4524482" y="1045664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LinkedList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46CBA-B3C8-C7CE-9C2F-15408EEDC208}"/>
              </a:ext>
            </a:extLst>
          </p:cNvPr>
          <p:cNvSpPr txBox="1"/>
          <p:nvPr/>
        </p:nvSpPr>
        <p:spPr>
          <a:xfrm>
            <a:off x="344184" y="1900718"/>
            <a:ext cx="1142486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LinkedList is another implementation of the List interface and is based on a doubly linked list data structure.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 Each element is stored as a node containing references to the previous and next elements.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This structure allows fast insertion and deletion operations because elements do not need to be shifted.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 However, accessing elements is slower compared to </a:t>
            </a:r>
            <a:r>
              <a:rPr lang="en-US" dirty="0" err="1"/>
              <a:t>ArrayList</a:t>
            </a:r>
            <a:r>
              <a:rPr lang="en-US" dirty="0"/>
              <a:t> since traversal is required.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LinkedList is suitable when frequent insertion and deletion operations are needed.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892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262D07-38F3-C7D8-8514-F06ACCD42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58249-6DC5-D1B4-EE18-57D1AC37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62997-76DA-1669-FD3D-1BDAB3A5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B813C7-D4AD-17B0-BF4C-517607FA95C6}"/>
              </a:ext>
            </a:extLst>
          </p:cNvPr>
          <p:cNvSpPr txBox="1"/>
          <p:nvPr/>
        </p:nvSpPr>
        <p:spPr>
          <a:xfrm>
            <a:off x="4658047" y="1199776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Set Interface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D255DB-9073-4063-CC88-7738BCF1F892}"/>
              </a:ext>
            </a:extLst>
          </p:cNvPr>
          <p:cNvSpPr txBox="1"/>
          <p:nvPr/>
        </p:nvSpPr>
        <p:spPr>
          <a:xfrm>
            <a:off x="945222" y="1736333"/>
            <a:ext cx="103820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Set interface represents a collection that does not allow duplicate elements.</a:t>
            </a:r>
          </a:p>
          <a:p>
            <a:endParaRPr lang="en-US" dirty="0"/>
          </a:p>
          <a:p>
            <a:r>
              <a:rPr lang="en-US" dirty="0"/>
              <a:t> It does not guarantee any specific order of elements. </a:t>
            </a:r>
          </a:p>
          <a:p>
            <a:endParaRPr lang="en-US" dirty="0"/>
          </a:p>
          <a:p>
            <a:r>
              <a:rPr lang="en-US" dirty="0"/>
              <a:t>Set is mainly used when uniqueness of data is important. </a:t>
            </a:r>
          </a:p>
          <a:p>
            <a:endParaRPr lang="en-US" dirty="0"/>
          </a:p>
          <a:p>
            <a:r>
              <a:rPr lang="en-US" dirty="0"/>
              <a:t>Examples include storing roll numbers, employee IDs, or voter IDs.</a:t>
            </a:r>
          </a:p>
          <a:p>
            <a:endParaRPr lang="en-US" dirty="0"/>
          </a:p>
          <a:p>
            <a:r>
              <a:rPr lang="en-US" dirty="0"/>
              <a:t> If duplicate elements are added, they are ignored. The Set interface helps maintain data integrity by ensuring uniqueness.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3285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0F1764-BFE1-EDDE-CBCF-5CDF1022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A7F0C3-2768-74DA-50E6-A4900992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D9FF-8ABC-451B-C092-93AC261D6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5F4B17-7333-E4E1-4A64-283B6DFE4B78}"/>
              </a:ext>
            </a:extLst>
          </p:cNvPr>
          <p:cNvSpPr txBox="1"/>
          <p:nvPr/>
        </p:nvSpPr>
        <p:spPr>
          <a:xfrm>
            <a:off x="4755651" y="1127857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HashSet vs </a:t>
            </a:r>
            <a:r>
              <a:rPr lang="en-IN" dirty="0" err="1"/>
              <a:t>TreeSet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EFFAC9-9321-F88B-A4D8-CF99CC2DEF03}"/>
              </a:ext>
            </a:extLst>
          </p:cNvPr>
          <p:cNvSpPr txBox="1"/>
          <p:nvPr/>
        </p:nvSpPr>
        <p:spPr>
          <a:xfrm>
            <a:off x="683231" y="2172984"/>
            <a:ext cx="106388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HashSet</a:t>
            </a:r>
            <a:r>
              <a:rPr lang="en-US" dirty="0"/>
              <a:t> uses hashing to store elements and does not maintain any order. </a:t>
            </a:r>
          </a:p>
          <a:p>
            <a:endParaRPr lang="en-US" dirty="0"/>
          </a:p>
          <a:p>
            <a:r>
              <a:rPr lang="en-US" dirty="0"/>
              <a:t>It provides fast performance for basic operations like add, remove, and search.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 err="1"/>
              <a:t>TreeSet</a:t>
            </a:r>
            <a:r>
              <a:rPr lang="en-US" dirty="0"/>
              <a:t>, on the other hand, stores elements in sorted order and uses a tree-based structure. </a:t>
            </a:r>
          </a:p>
          <a:p>
            <a:endParaRPr lang="en-US" dirty="0"/>
          </a:p>
          <a:p>
            <a:r>
              <a:rPr lang="en-US" dirty="0"/>
              <a:t>While </a:t>
            </a:r>
            <a:r>
              <a:rPr lang="en-US" dirty="0" err="1"/>
              <a:t>TreeSet</a:t>
            </a:r>
            <a:r>
              <a:rPr lang="en-US" dirty="0"/>
              <a:t> provides ordered output, it is slower compared to HashSet.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choice between HashSet and </a:t>
            </a:r>
            <a:r>
              <a:rPr lang="en-US" dirty="0" err="1"/>
              <a:t>TreeSet</a:t>
            </a:r>
            <a:r>
              <a:rPr lang="en-US" dirty="0"/>
              <a:t> depends on whether speed or sorted order is required.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979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2B8006-AE0E-AE19-3435-7BFCAB77B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82ED6C-4E39-CAD7-CBDB-EC00843B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DF2E3-DC90-F1DE-F2CB-011BA95D4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8BEC22-5391-D82D-772A-ADF56DDE813F}"/>
              </a:ext>
            </a:extLst>
          </p:cNvPr>
          <p:cNvSpPr txBox="1"/>
          <p:nvPr/>
        </p:nvSpPr>
        <p:spPr>
          <a:xfrm>
            <a:off x="4647772" y="1050801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Queue Interface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3BBA9-4C04-6C49-3385-9558441FE980}"/>
              </a:ext>
            </a:extLst>
          </p:cNvPr>
          <p:cNvSpPr txBox="1"/>
          <p:nvPr/>
        </p:nvSpPr>
        <p:spPr>
          <a:xfrm>
            <a:off x="672957" y="1762017"/>
            <a:ext cx="1093170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Queue interface represents a collection designed for holding elements prior to processing.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It follows the </a:t>
            </a:r>
            <a:r>
              <a:rPr lang="en-US" b="1" dirty="0"/>
              <a:t>FIFO (First In First Out)</a:t>
            </a:r>
            <a:r>
              <a:rPr lang="en-US" dirty="0"/>
              <a:t> principle, where the element inserted first is removed first.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Queues are commonly used in scheduling, buffering, and real-time systems.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Real-life examples include a queue at a bank counter or a ticket booking line.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Queue interface ensures orderly processing of elements.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5396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6BEB7D-5A5C-FE9F-E97C-4D6786A66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02A8CA-763D-B9F9-ADC9-121B1A7A8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EA9D1-9A57-5274-C87E-13ED1688F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64773-DDC4-EB2D-4FD2-C45C33F99ED8}"/>
              </a:ext>
            </a:extLst>
          </p:cNvPr>
          <p:cNvSpPr txBox="1"/>
          <p:nvPr/>
        </p:nvSpPr>
        <p:spPr>
          <a:xfrm>
            <a:off x="4555304" y="1138131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 err="1"/>
              <a:t>PriorityQueue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B3FF6-2E77-D24B-B2AB-5B6E6F675C13}"/>
              </a:ext>
            </a:extLst>
          </p:cNvPr>
          <p:cNvSpPr txBox="1"/>
          <p:nvPr/>
        </p:nvSpPr>
        <p:spPr>
          <a:xfrm>
            <a:off x="678094" y="2219217"/>
            <a:ext cx="101097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 err="1"/>
              <a:t>PriorityQueue</a:t>
            </a:r>
            <a:r>
              <a:rPr lang="en-US" dirty="0"/>
              <a:t> is an implementation of the Queue interface where elements are processed based on priority rather than insertion order. 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The element with the highest priority is removed first. 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 err="1"/>
              <a:t>PriorityQueue</a:t>
            </a:r>
            <a:r>
              <a:rPr lang="en-US" dirty="0"/>
              <a:t> does not strictly follow FIFO order. 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It is commonly used in CPU scheduling, task management, and emergency systems. 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This structure ensures that critical elements are handled before others.</a:t>
            </a:r>
          </a:p>
        </p:txBody>
      </p:sp>
    </p:spTree>
    <p:extLst>
      <p:ext uri="{BB962C8B-B14F-4D97-AF65-F5344CB8AC3E}">
        <p14:creationId xmlns:p14="http://schemas.microsoft.com/office/powerpoint/2010/main" val="2904946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14176D-B233-63EB-4E05-035E913DD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A3D05-21CA-F85A-52B8-A944B0FC5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00D2F-C57E-1109-04CE-199A56E2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5CAFA9-0AC1-D9C5-2FCF-C1F1036AAC7A}"/>
              </a:ext>
            </a:extLst>
          </p:cNvPr>
          <p:cNvSpPr txBox="1"/>
          <p:nvPr/>
        </p:nvSpPr>
        <p:spPr>
          <a:xfrm>
            <a:off x="4308725" y="1199776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Map Interface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DE6101-217F-DF8C-D64B-4D4469C7057F}"/>
              </a:ext>
            </a:extLst>
          </p:cNvPr>
          <p:cNvSpPr txBox="1"/>
          <p:nvPr/>
        </p:nvSpPr>
        <p:spPr>
          <a:xfrm>
            <a:off x="837344" y="2131889"/>
            <a:ext cx="1026388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Map interface stores elements in the form of key-value pairs. </a:t>
            </a:r>
          </a:p>
          <a:p>
            <a:endParaRPr lang="en-US" dirty="0"/>
          </a:p>
          <a:p>
            <a:r>
              <a:rPr lang="en-US" dirty="0"/>
              <a:t>Each key is unique, while values can be duplicated. </a:t>
            </a:r>
          </a:p>
          <a:p>
            <a:endParaRPr lang="en-US" dirty="0"/>
          </a:p>
          <a:p>
            <a:r>
              <a:rPr lang="en-US" dirty="0"/>
              <a:t>Map does not extend the Collection interface, making it a separate hierarchy. </a:t>
            </a:r>
          </a:p>
          <a:p>
            <a:endParaRPr lang="en-US" dirty="0"/>
          </a:p>
          <a:p>
            <a:r>
              <a:rPr lang="en-US" dirty="0"/>
              <a:t>Maps are widely used in applications where data needs to be associated with unique identifiers, such as roll numbers, usernames, or IDs. </a:t>
            </a:r>
          </a:p>
          <a:p>
            <a:endParaRPr lang="en-US" dirty="0"/>
          </a:p>
          <a:p>
            <a:r>
              <a:rPr lang="en-US" dirty="0"/>
              <a:t>Map plays a crucial role in efficient data retrieval.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3792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730830-8A07-9051-CD5B-BC4D29EB4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083CE4-1FB4-7283-5722-0601A52B1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7372D9-924F-7AA8-2E6C-A8ED77A6E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C95D25-3A90-FEB8-95DF-11F89C87DF97}"/>
              </a:ext>
            </a:extLst>
          </p:cNvPr>
          <p:cNvSpPr txBox="1"/>
          <p:nvPr/>
        </p:nvSpPr>
        <p:spPr>
          <a:xfrm>
            <a:off x="4087831" y="1061075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HashMap vs </a:t>
            </a:r>
            <a:r>
              <a:rPr lang="en-IN" dirty="0" err="1"/>
              <a:t>TreeMap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3A9E8B-D739-AECE-697C-EA6C069F8392}"/>
              </a:ext>
            </a:extLst>
          </p:cNvPr>
          <p:cNvSpPr txBox="1"/>
          <p:nvPr/>
        </p:nvSpPr>
        <p:spPr>
          <a:xfrm>
            <a:off x="909262" y="2332233"/>
            <a:ext cx="1016627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HashMap</a:t>
            </a:r>
            <a:r>
              <a:rPr lang="en-US" dirty="0"/>
              <a:t> stores elements using hashing and does not maintain any order of keys.</a:t>
            </a:r>
          </a:p>
          <a:p>
            <a:endParaRPr lang="en-US" dirty="0"/>
          </a:p>
          <a:p>
            <a:r>
              <a:rPr lang="en-US" dirty="0"/>
              <a:t> It provides fast access and is commonly used in performance-critical applications.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 err="1"/>
              <a:t>TreeMap</a:t>
            </a:r>
            <a:r>
              <a:rPr lang="en-US" dirty="0"/>
              <a:t> stores keys in sorted order and uses a tree-based structure. </a:t>
            </a:r>
          </a:p>
          <a:p>
            <a:endParaRPr lang="en-US" dirty="0"/>
          </a:p>
          <a:p>
            <a:r>
              <a:rPr lang="en-US" dirty="0"/>
              <a:t>While </a:t>
            </a:r>
            <a:r>
              <a:rPr lang="en-US" dirty="0" err="1"/>
              <a:t>TreeMap</a:t>
            </a:r>
            <a:r>
              <a:rPr lang="en-US" dirty="0"/>
              <a:t> ensures ordered output, it is slower compared to HashMap.</a:t>
            </a:r>
          </a:p>
          <a:p>
            <a:endParaRPr lang="en-US" dirty="0"/>
          </a:p>
          <a:p>
            <a:r>
              <a:rPr lang="en-US" dirty="0"/>
              <a:t>The selection depends on the need for speed or sorting.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982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AD8AF1-C1EF-684C-E6F4-94123F15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2674CB-A026-3066-5E7F-B07ECFB90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238E3-2DC4-5A8F-25FA-A2B36715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C98BAA-92E0-FFF4-A2F7-A8B1E015828E}"/>
              </a:ext>
            </a:extLst>
          </p:cNvPr>
          <p:cNvSpPr txBox="1"/>
          <p:nvPr/>
        </p:nvSpPr>
        <p:spPr>
          <a:xfrm>
            <a:off x="4118653" y="1374437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Collections Utility Class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1D11B-B781-7A19-E5B6-6910A0519EF8}"/>
              </a:ext>
            </a:extLst>
          </p:cNvPr>
          <p:cNvSpPr txBox="1"/>
          <p:nvPr/>
        </p:nvSpPr>
        <p:spPr>
          <a:xfrm>
            <a:off x="950360" y="2558265"/>
            <a:ext cx="101354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Collections class provides static utility methods that operate on collection objects. </a:t>
            </a:r>
          </a:p>
          <a:p>
            <a:endParaRPr lang="en-US" dirty="0"/>
          </a:p>
          <a:p>
            <a:r>
              <a:rPr lang="en-US" dirty="0"/>
              <a:t>These methods include sorting elements, reversing order, shuffling elements randomly, and finding maximum or minimum values. </a:t>
            </a:r>
          </a:p>
          <a:p>
            <a:endParaRPr lang="en-US" dirty="0"/>
          </a:p>
          <a:p>
            <a:r>
              <a:rPr lang="en-US" dirty="0"/>
              <a:t>This class simplifies common operations and improves code readability. </a:t>
            </a:r>
          </a:p>
          <a:p>
            <a:endParaRPr lang="en-US" dirty="0"/>
          </a:p>
          <a:p>
            <a:r>
              <a:rPr lang="en-US" dirty="0"/>
              <a:t>The utility methods reduce the need to write complex logic manually.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7976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39CB5F-9FA0-7779-5AB4-AD4137AAC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17E78-C616-09B3-C8BA-90265893D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CSE, ATMECE, Mysuru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06607-9F0C-3F8D-95FC-D03A190D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8A3E1-1FE7-468E-831D-4BC93FBA0995}"/>
              </a:ext>
            </a:extLst>
          </p:cNvPr>
          <p:cNvSpPr txBox="1"/>
          <p:nvPr/>
        </p:nvSpPr>
        <p:spPr>
          <a:xfrm>
            <a:off x="4699143" y="1097034"/>
            <a:ext cx="615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Advantages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FD221-7006-6DDE-7ABB-17217D6E6351}"/>
              </a:ext>
            </a:extLst>
          </p:cNvPr>
          <p:cNvSpPr txBox="1"/>
          <p:nvPr/>
        </p:nvSpPr>
        <p:spPr>
          <a:xfrm>
            <a:off x="919537" y="1962363"/>
            <a:ext cx="10027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reduces programming effort by providing ready-made data structures and algorithms. </a:t>
            </a:r>
          </a:p>
          <a:p>
            <a:endParaRPr lang="en-US" dirty="0"/>
          </a:p>
          <a:p>
            <a:r>
              <a:rPr lang="en-US" dirty="0"/>
              <a:t>It improves performance through optimized implementations. </a:t>
            </a:r>
          </a:p>
          <a:p>
            <a:endParaRPr lang="en-US" dirty="0"/>
          </a:p>
          <a:p>
            <a:r>
              <a:rPr lang="en-US" dirty="0"/>
              <a:t>It promotes code reuse and ensures consistency across applications.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8120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753F0-CC1F-9553-DB02-CC5162AE4D5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87739" y="2503937"/>
            <a:ext cx="10231676" cy="1211586"/>
          </a:xfrm>
          <a:prstGeom prst="rect">
            <a:avLst/>
          </a:prstGeom>
        </p:spPr>
        <p:txBody>
          <a:bodyPr>
            <a:noAutofit/>
          </a:bodyPr>
          <a:lstStyle/>
          <a:p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7E971F2-9E26-AC7C-6B50-66A4E6DAD1F6}"/>
              </a:ext>
            </a:extLst>
          </p:cNvPr>
          <p:cNvSpPr txBox="1">
            <a:spLocks/>
          </p:cNvSpPr>
          <p:nvPr/>
        </p:nvSpPr>
        <p:spPr>
          <a:xfrm>
            <a:off x="1356757" y="189041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black"/>
              </a:solidFill>
              <a:latin typeface="Times New Roman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4F86468-AEA8-B66F-F777-E3EDBA272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35" y="3200380"/>
            <a:ext cx="11187130" cy="45724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5A389CA-942E-9CC8-7375-BBE87B67A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22/01/26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0B388F-2D92-0A98-BD7E-A8FBF69E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CSE, ATMECE, </a:t>
            </a:r>
            <a:r>
              <a:rPr lang="en-US" dirty="0" err="1"/>
              <a:t>Mysuru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799E895-9D5C-2BBA-E983-9C84D2E6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88D7-7741-46C0-B3EE-0924E171B32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8364DFA-17BC-BFF1-066D-632E3BF606FE}"/>
              </a:ext>
            </a:extLst>
          </p:cNvPr>
          <p:cNvSpPr txBox="1">
            <a:spLocks/>
          </p:cNvSpPr>
          <p:nvPr/>
        </p:nvSpPr>
        <p:spPr>
          <a:xfrm>
            <a:off x="1072832" y="2612214"/>
            <a:ext cx="10515600" cy="1325563"/>
          </a:xfrm>
          <a:prstGeom prst="rect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bg1"/>
            </a:solidFill>
          </a:ln>
        </p:spPr>
        <p:txBody>
          <a:bodyPr>
            <a:normAutofit/>
          </a:bodyPr>
          <a:lstStyle>
            <a:lvl1pPr eaLnBrk="1" hangingPunct="1"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72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en-US" sz="72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076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fd333690-d1c4-4691-ad6c-7ef607921f92"/>
  <p:tag name="TPVERSION" val="8"/>
  <p:tag name="TPFULLVERSION" val="8.2.0.11"/>
  <p:tag name="PPTVERSION" val="16"/>
  <p:tag name="TPOS" val="2"/>
  <p:tag name="TPLASTSAVEVERSION" val="6.2 PC"/>
</p:tagLst>
</file>

<file path=ppt/theme/theme1.xml><?xml version="1.0" encoding="utf-8"?>
<a:theme xmlns:a="http://schemas.openxmlformats.org/drawingml/2006/main" name="PPT_Module 5_Pyth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RSC_MEETING_PPT</Template>
  <TotalTime>2427</TotalTime>
  <Words>1269</Words>
  <Application>Microsoft Office PowerPoint</Application>
  <PresentationFormat>Widescreen</PresentationFormat>
  <Paragraphs>198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Arial</vt:lpstr>
      <vt:lpstr>Times New Roman</vt:lpstr>
      <vt:lpstr>PPT_Module 5_Python</vt:lpstr>
      <vt:lpstr>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</dc:title>
  <dc:creator>KAVYASHREE E D</dc:creator>
  <cp:lastModifiedBy>Bindushree V</cp:lastModifiedBy>
  <cp:revision>106</cp:revision>
  <dcterms:created xsi:type="dcterms:W3CDTF">2025-06-24T09:04:55Z</dcterms:created>
  <dcterms:modified xsi:type="dcterms:W3CDTF">2026-01-22T10:48:06Z</dcterms:modified>
</cp:coreProperties>
</file>