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jpg" ContentType="image/jp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Default Extension="png" ContentType="image/png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</p:sldIdLst>
  <p:sldSz cx="7772400" cy="10058400"/>
  <p:notesSz cx="7772400" cy="10058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33876" y="3118104"/>
            <a:ext cx="6050597" cy="211226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600" b="0" i="0">
                <a:solidFill>
                  <a:srgbClr val="FF00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067752" y="5632704"/>
            <a:ext cx="4982845" cy="251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4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FF00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4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FF00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55917" y="2313432"/>
            <a:ext cx="3096482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665950" y="2313432"/>
            <a:ext cx="3096482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FF00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200396" y="2975023"/>
            <a:ext cx="4717557" cy="10979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600" b="0" i="0">
                <a:solidFill>
                  <a:srgbClr val="FF00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444500" y="4036288"/>
            <a:ext cx="6656705" cy="270192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4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420239" y="9354312"/>
            <a:ext cx="2277872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55917" y="9354312"/>
            <a:ext cx="1637220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125212" y="9354312"/>
            <a:ext cx="1637220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.jpg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nptel.ac.in/courses.php?disciplineID=111" TargetMode="External"/><Relationship Id="rId3" Type="http://schemas.openxmlformats.org/officeDocument/2006/relationships/hyperlink" Target="http://www.class-central.com/subject/math(MOOCs)" TargetMode="External"/><Relationship Id="rId4" Type="http://schemas.openxmlformats.org/officeDocument/2006/relationships/hyperlink" Target="http://academicearth.org/" TargetMode="Externa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jpg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jpg"/><Relationship Id="rId3" Type="http://schemas.openxmlformats.org/officeDocument/2006/relationships/image" Target="../media/image4.jpg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Relationship Id="rId9" Type="http://schemas.openxmlformats.org/officeDocument/2006/relationships/image" Target="../media/image12.pn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jpg"/><Relationship Id="rId3" Type="http://schemas.openxmlformats.org/officeDocument/2006/relationships/image" Target="../media/image14.jpg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.jpg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6.jpg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7" Type="http://schemas.openxmlformats.org/officeDocument/2006/relationships/image" Target="../media/image21.png"/><Relationship Id="rId8" Type="http://schemas.openxmlformats.org/officeDocument/2006/relationships/image" Target="../media/image22.png"/><Relationship Id="rId9" Type="http://schemas.openxmlformats.org/officeDocument/2006/relationships/image" Target="../media/image23.png"/><Relationship Id="rId10" Type="http://schemas.openxmlformats.org/officeDocument/2006/relationships/image" Target="../media/image24.png"/><Relationship Id="rId11" Type="http://schemas.openxmlformats.org/officeDocument/2006/relationships/image" Target="../media/image25.png"/><Relationship Id="rId12" Type="http://schemas.openxmlformats.org/officeDocument/2006/relationships/image" Target="../media/image26.png"/><Relationship Id="rId13" Type="http://schemas.openxmlformats.org/officeDocument/2006/relationships/image" Target="../media/image27.png"/><Relationship Id="rId14" Type="http://schemas.openxmlformats.org/officeDocument/2006/relationships/image" Target="../media/image28.png"/><Relationship Id="rId15" Type="http://schemas.openxmlformats.org/officeDocument/2006/relationships/image" Target="../media/image29.png"/><Relationship Id="rId16" Type="http://schemas.openxmlformats.org/officeDocument/2006/relationships/image" Target="../media/image30.png"/><Relationship Id="rId17" Type="http://schemas.openxmlformats.org/officeDocument/2006/relationships/image" Target="../media/image31.png"/><Relationship Id="rId18" Type="http://schemas.openxmlformats.org/officeDocument/2006/relationships/image" Target="../media/image32.png"/><Relationship Id="rId19" Type="http://schemas.openxmlformats.org/officeDocument/2006/relationships/image" Target="../media/image33.png"/><Relationship Id="rId20" Type="http://schemas.openxmlformats.org/officeDocument/2006/relationships/image" Target="../media/image34.jpg"/><Relationship Id="rId21" Type="http://schemas.openxmlformats.org/officeDocument/2006/relationships/image" Target="../media/image35.png"/><Relationship Id="rId22" Type="http://schemas.openxmlformats.org/officeDocument/2006/relationships/image" Target="../media/image36.jpg"/><Relationship Id="rId23" Type="http://schemas.openxmlformats.org/officeDocument/2006/relationships/image" Target="../media/image37.png"/><Relationship Id="rId24" Type="http://schemas.openxmlformats.org/officeDocument/2006/relationships/image" Target="../media/image38.png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png"/><Relationship Id="rId3" Type="http://schemas.openxmlformats.org/officeDocument/2006/relationships/image" Target="../media/image40.png"/><Relationship Id="rId4" Type="http://schemas.openxmlformats.org/officeDocument/2006/relationships/image" Target="../media/image41.png"/><Relationship Id="rId5" Type="http://schemas.openxmlformats.org/officeDocument/2006/relationships/image" Target="../media/image42.png"/><Relationship Id="rId6" Type="http://schemas.openxmlformats.org/officeDocument/2006/relationships/image" Target="../media/image43.png"/><Relationship Id="rId7" Type="http://schemas.openxmlformats.org/officeDocument/2006/relationships/image" Target="../media/image44.png"/><Relationship Id="rId8" Type="http://schemas.openxmlformats.org/officeDocument/2006/relationships/image" Target="../media/image45.png"/><Relationship Id="rId9" Type="http://schemas.openxmlformats.org/officeDocument/2006/relationships/image" Target="../media/image46.png"/><Relationship Id="rId10" Type="http://schemas.openxmlformats.org/officeDocument/2006/relationships/image" Target="../media/image47.png"/><Relationship Id="rId11" Type="http://schemas.openxmlformats.org/officeDocument/2006/relationships/image" Target="../media/image48.png"/><Relationship Id="rId12" Type="http://schemas.openxmlformats.org/officeDocument/2006/relationships/image" Target="../media/image49.png"/><Relationship Id="rId13" Type="http://schemas.openxmlformats.org/officeDocument/2006/relationships/image" Target="../media/image50.png"/><Relationship Id="rId14" Type="http://schemas.openxmlformats.org/officeDocument/2006/relationships/image" Target="../media/image51.png"/><Relationship Id="rId15" Type="http://schemas.openxmlformats.org/officeDocument/2006/relationships/image" Target="../media/image52.png"/><Relationship Id="rId16" Type="http://schemas.openxmlformats.org/officeDocument/2006/relationships/image" Target="../media/image53.png"/><Relationship Id="rId17" Type="http://schemas.openxmlformats.org/officeDocument/2006/relationships/image" Target="../media/image54.png"/><Relationship Id="rId18" Type="http://schemas.openxmlformats.org/officeDocument/2006/relationships/image" Target="../media/image55.png"/><Relationship Id="rId19" Type="http://schemas.openxmlformats.org/officeDocument/2006/relationships/image" Target="../media/image56.png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7.jpg"/><Relationship Id="rId3" Type="http://schemas.openxmlformats.org/officeDocument/2006/relationships/image" Target="../media/image58.jpg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9.png"/><Relationship Id="rId3" Type="http://schemas.openxmlformats.org/officeDocument/2006/relationships/image" Target="../media/image60.png"/><Relationship Id="rId4" Type="http://schemas.openxmlformats.org/officeDocument/2006/relationships/image" Target="../media/image61.png"/><Relationship Id="rId5" Type="http://schemas.openxmlformats.org/officeDocument/2006/relationships/image" Target="../media/image62.png"/><Relationship Id="rId6" Type="http://schemas.openxmlformats.org/officeDocument/2006/relationships/image" Target="../media/image63.png"/><Relationship Id="rId7" Type="http://schemas.openxmlformats.org/officeDocument/2006/relationships/image" Target="../media/image64.png"/><Relationship Id="rId8" Type="http://schemas.openxmlformats.org/officeDocument/2006/relationships/image" Target="../media/image65.png"/><Relationship Id="rId9" Type="http://schemas.openxmlformats.org/officeDocument/2006/relationships/image" Target="../media/image66.png"/><Relationship Id="rId10" Type="http://schemas.openxmlformats.org/officeDocument/2006/relationships/image" Target="../media/image67.png"/><Relationship Id="rId11" Type="http://schemas.openxmlformats.org/officeDocument/2006/relationships/image" Target="../media/image68.png"/><Relationship Id="rId12" Type="http://schemas.openxmlformats.org/officeDocument/2006/relationships/image" Target="../media/image69.png"/><Relationship Id="rId13" Type="http://schemas.openxmlformats.org/officeDocument/2006/relationships/image" Target="../media/image70.png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71.png"/><Relationship Id="rId3" Type="http://schemas.openxmlformats.org/officeDocument/2006/relationships/image" Target="../media/image72.png"/><Relationship Id="rId4" Type="http://schemas.openxmlformats.org/officeDocument/2006/relationships/image" Target="../media/image73.png"/><Relationship Id="rId5" Type="http://schemas.openxmlformats.org/officeDocument/2006/relationships/image" Target="../media/image74.png"/><Relationship Id="rId6" Type="http://schemas.openxmlformats.org/officeDocument/2006/relationships/image" Target="../media/image75.png"/><Relationship Id="rId7" Type="http://schemas.openxmlformats.org/officeDocument/2006/relationships/image" Target="../media/image76.png"/><Relationship Id="rId8" Type="http://schemas.openxmlformats.org/officeDocument/2006/relationships/image" Target="../media/image77.png"/><Relationship Id="rId9" Type="http://schemas.openxmlformats.org/officeDocument/2006/relationships/image" Target="../media/image78.png"/><Relationship Id="rId10" Type="http://schemas.openxmlformats.org/officeDocument/2006/relationships/image" Target="../media/image79.png"/><Relationship Id="rId11" Type="http://schemas.openxmlformats.org/officeDocument/2006/relationships/image" Target="../media/image80.jpg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1.png"/><Relationship Id="rId3" Type="http://schemas.openxmlformats.org/officeDocument/2006/relationships/image" Target="../media/image82.jpg"/><Relationship Id="rId4" Type="http://schemas.openxmlformats.org/officeDocument/2006/relationships/image" Target="../media/image83.png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4.png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5.jpg"/><Relationship Id="rId3" Type="http://schemas.openxmlformats.org/officeDocument/2006/relationships/image" Target="../media/image86.jpg"/><Relationship Id="rId4" Type="http://schemas.openxmlformats.org/officeDocument/2006/relationships/image" Target="../media/image87.jp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88.png"/><Relationship Id="rId3" Type="http://schemas.openxmlformats.org/officeDocument/2006/relationships/image" Target="../media/image89.png"/><Relationship Id="rId4" Type="http://schemas.openxmlformats.org/officeDocument/2006/relationships/image" Target="../media/image90.png"/><Relationship Id="rId5" Type="http://schemas.openxmlformats.org/officeDocument/2006/relationships/image" Target="../media/image91.png"/><Relationship Id="rId6" Type="http://schemas.openxmlformats.org/officeDocument/2006/relationships/image" Target="../media/image92.png"/><Relationship Id="rId7" Type="http://schemas.openxmlformats.org/officeDocument/2006/relationships/image" Target="../media/image93.png"/><Relationship Id="rId8" Type="http://schemas.openxmlformats.org/officeDocument/2006/relationships/image" Target="../media/image94.png"/><Relationship Id="rId9" Type="http://schemas.openxmlformats.org/officeDocument/2006/relationships/image" Target="../media/image95.png"/><Relationship Id="rId10" Type="http://schemas.openxmlformats.org/officeDocument/2006/relationships/image" Target="../media/image96.png"/><Relationship Id="rId11" Type="http://schemas.openxmlformats.org/officeDocument/2006/relationships/image" Target="../media/image97.png"/><Relationship Id="rId12" Type="http://schemas.openxmlformats.org/officeDocument/2006/relationships/image" Target="../media/image98.png"/><Relationship Id="rId13" Type="http://schemas.openxmlformats.org/officeDocument/2006/relationships/image" Target="../media/image99.png"/><Relationship Id="rId14" Type="http://schemas.openxmlformats.org/officeDocument/2006/relationships/image" Target="../media/image100.png"/><Relationship Id="rId15" Type="http://schemas.openxmlformats.org/officeDocument/2006/relationships/image" Target="../media/image101.png"/><Relationship Id="rId16" Type="http://schemas.openxmlformats.org/officeDocument/2006/relationships/image" Target="../media/image102.png"/><Relationship Id="rId17" Type="http://schemas.openxmlformats.org/officeDocument/2006/relationships/image" Target="../media/image103.png"/><Relationship Id="rId18" Type="http://schemas.openxmlformats.org/officeDocument/2006/relationships/image" Target="../media/image104.png"/><Relationship Id="rId19" Type="http://schemas.openxmlformats.org/officeDocument/2006/relationships/image" Target="../media/image105.png"/><Relationship Id="rId20" Type="http://schemas.openxmlformats.org/officeDocument/2006/relationships/image" Target="../media/image106.png"/><Relationship Id="rId21" Type="http://schemas.openxmlformats.org/officeDocument/2006/relationships/image" Target="../media/image107.png"/><Relationship Id="rId22" Type="http://schemas.openxmlformats.org/officeDocument/2006/relationships/image" Target="../media/image108.png"/><Relationship Id="rId23" Type="http://schemas.openxmlformats.org/officeDocument/2006/relationships/image" Target="../media/image109.png"/><Relationship Id="rId24" Type="http://schemas.openxmlformats.org/officeDocument/2006/relationships/image" Target="../media/image110.png"/><Relationship Id="rId25" Type="http://schemas.openxmlformats.org/officeDocument/2006/relationships/image" Target="../media/image111.png"/><Relationship Id="rId26" Type="http://schemas.openxmlformats.org/officeDocument/2006/relationships/image" Target="../media/image112.png"/><Relationship Id="rId27" Type="http://schemas.openxmlformats.org/officeDocument/2006/relationships/image" Target="../media/image113.png"/><Relationship Id="rId28" Type="http://schemas.openxmlformats.org/officeDocument/2006/relationships/image" Target="../media/image114.png"/><Relationship Id="rId29" Type="http://schemas.openxmlformats.org/officeDocument/2006/relationships/image" Target="../media/image115.png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6.jpg"/><Relationship Id="rId3" Type="http://schemas.openxmlformats.org/officeDocument/2006/relationships/image" Target="../media/image117.jpg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18.jpg"/><Relationship Id="rId3" Type="http://schemas.openxmlformats.org/officeDocument/2006/relationships/image" Target="../media/image119.png"/><Relationship Id="rId4" Type="http://schemas.openxmlformats.org/officeDocument/2006/relationships/image" Target="../media/image120.jpg"/><Relationship Id="rId5" Type="http://schemas.openxmlformats.org/officeDocument/2006/relationships/image" Target="../media/image121.jpg"/><Relationship Id="rId6" Type="http://schemas.openxmlformats.org/officeDocument/2006/relationships/image" Target="../media/image122.png"/><Relationship Id="rId7" Type="http://schemas.openxmlformats.org/officeDocument/2006/relationships/image" Target="../media/image123.png"/><Relationship Id="rId8" Type="http://schemas.openxmlformats.org/officeDocument/2006/relationships/image" Target="../media/image124.png"/><Relationship Id="rId9" Type="http://schemas.openxmlformats.org/officeDocument/2006/relationships/image" Target="../media/image125.png"/><Relationship Id="rId10" Type="http://schemas.openxmlformats.org/officeDocument/2006/relationships/image" Target="../media/image126.png"/><Relationship Id="rId11" Type="http://schemas.openxmlformats.org/officeDocument/2006/relationships/image" Target="../media/image127.png"/><Relationship Id="rId12" Type="http://schemas.openxmlformats.org/officeDocument/2006/relationships/image" Target="../media/image128.png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9.png"/><Relationship Id="rId3" Type="http://schemas.openxmlformats.org/officeDocument/2006/relationships/image" Target="../media/image130.png"/><Relationship Id="rId4" Type="http://schemas.openxmlformats.org/officeDocument/2006/relationships/image" Target="../media/image131.png"/><Relationship Id="rId5" Type="http://schemas.openxmlformats.org/officeDocument/2006/relationships/image" Target="../media/image132.png"/><Relationship Id="rId6" Type="http://schemas.openxmlformats.org/officeDocument/2006/relationships/image" Target="../media/image133.png"/><Relationship Id="rId7" Type="http://schemas.openxmlformats.org/officeDocument/2006/relationships/image" Target="../media/image134.png"/><Relationship Id="rId8" Type="http://schemas.openxmlformats.org/officeDocument/2006/relationships/image" Target="../media/image135.png"/><Relationship Id="rId9" Type="http://schemas.openxmlformats.org/officeDocument/2006/relationships/image" Target="../media/image136.png"/><Relationship Id="rId10" Type="http://schemas.openxmlformats.org/officeDocument/2006/relationships/image" Target="../media/image137.png"/><Relationship Id="rId11" Type="http://schemas.openxmlformats.org/officeDocument/2006/relationships/image" Target="../media/image138.png"/><Relationship Id="rId12" Type="http://schemas.openxmlformats.org/officeDocument/2006/relationships/image" Target="../media/image139.png"/><Relationship Id="rId13" Type="http://schemas.openxmlformats.org/officeDocument/2006/relationships/image" Target="../media/image140.png"/><Relationship Id="rId14" Type="http://schemas.openxmlformats.org/officeDocument/2006/relationships/image" Target="../media/image141.png"/><Relationship Id="rId15" Type="http://schemas.openxmlformats.org/officeDocument/2006/relationships/image" Target="../media/image142.png"/><Relationship Id="rId16" Type="http://schemas.openxmlformats.org/officeDocument/2006/relationships/image" Target="../media/image143.png"/><Relationship Id="rId17" Type="http://schemas.openxmlformats.org/officeDocument/2006/relationships/image" Target="../media/image144.png"/><Relationship Id="rId18" Type="http://schemas.openxmlformats.org/officeDocument/2006/relationships/image" Target="../media/image145.png"/><Relationship Id="rId19" Type="http://schemas.openxmlformats.org/officeDocument/2006/relationships/image" Target="../media/image146.png"/><Relationship Id="rId20" Type="http://schemas.openxmlformats.org/officeDocument/2006/relationships/image" Target="../media/image147.png"/><Relationship Id="rId21" Type="http://schemas.openxmlformats.org/officeDocument/2006/relationships/image" Target="../media/image148.png"/><Relationship Id="rId22" Type="http://schemas.openxmlformats.org/officeDocument/2006/relationships/image" Target="../media/image149.png"/><Relationship Id="rId23" Type="http://schemas.openxmlformats.org/officeDocument/2006/relationships/image" Target="../media/image150.png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1.png"/><Relationship Id="rId3" Type="http://schemas.openxmlformats.org/officeDocument/2006/relationships/image" Target="../media/image152.png"/><Relationship Id="rId4" Type="http://schemas.openxmlformats.org/officeDocument/2006/relationships/image" Target="../media/image153.png"/><Relationship Id="rId5" Type="http://schemas.openxmlformats.org/officeDocument/2006/relationships/image" Target="../media/image154.png"/><Relationship Id="rId6" Type="http://schemas.openxmlformats.org/officeDocument/2006/relationships/image" Target="../media/image155.png"/><Relationship Id="rId7" Type="http://schemas.openxmlformats.org/officeDocument/2006/relationships/image" Target="../media/image156.png"/><Relationship Id="rId8" Type="http://schemas.openxmlformats.org/officeDocument/2006/relationships/image" Target="../media/image157.png"/><Relationship Id="rId9" Type="http://schemas.openxmlformats.org/officeDocument/2006/relationships/image" Target="../media/image158.png"/><Relationship Id="rId10" Type="http://schemas.openxmlformats.org/officeDocument/2006/relationships/image" Target="../media/image159.png"/><Relationship Id="rId11" Type="http://schemas.openxmlformats.org/officeDocument/2006/relationships/image" Target="../media/image160.png"/><Relationship Id="rId12" Type="http://schemas.openxmlformats.org/officeDocument/2006/relationships/image" Target="../media/image161.png"/><Relationship Id="rId13" Type="http://schemas.openxmlformats.org/officeDocument/2006/relationships/image" Target="../media/image162.png"/><Relationship Id="rId14" Type="http://schemas.openxmlformats.org/officeDocument/2006/relationships/image" Target="../media/image163.png"/><Relationship Id="rId15" Type="http://schemas.openxmlformats.org/officeDocument/2006/relationships/image" Target="../media/image164.png"/><Relationship Id="rId16" Type="http://schemas.openxmlformats.org/officeDocument/2006/relationships/image" Target="../media/image165.png"/><Relationship Id="rId17" Type="http://schemas.openxmlformats.org/officeDocument/2006/relationships/image" Target="../media/image166.png"/><Relationship Id="rId18" Type="http://schemas.openxmlformats.org/officeDocument/2006/relationships/image" Target="../media/image167.png"/><Relationship Id="rId19" Type="http://schemas.openxmlformats.org/officeDocument/2006/relationships/image" Target="../media/image168.png"/><Relationship Id="rId20" Type="http://schemas.openxmlformats.org/officeDocument/2006/relationships/image" Target="../media/image169.png"/><Relationship Id="rId21" Type="http://schemas.openxmlformats.org/officeDocument/2006/relationships/image" Target="../media/image170.png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1.png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2.png"/><Relationship Id="rId3" Type="http://schemas.openxmlformats.org/officeDocument/2006/relationships/image" Target="../media/image173.png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4.png"/><Relationship Id="rId3" Type="http://schemas.openxmlformats.org/officeDocument/2006/relationships/image" Target="../media/image175.png"/><Relationship Id="rId4" Type="http://schemas.openxmlformats.org/officeDocument/2006/relationships/image" Target="../media/image176.png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77.png"/><Relationship Id="rId3" Type="http://schemas.openxmlformats.org/officeDocument/2006/relationships/image" Target="../media/image178.png"/><Relationship Id="rId4" Type="http://schemas.openxmlformats.org/officeDocument/2006/relationships/image" Target="../media/image179.png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0.jpg"/><Relationship Id="rId3" Type="http://schemas.openxmlformats.org/officeDocument/2006/relationships/image" Target="../media/image181.jpg"/><Relationship Id="rId4" Type="http://schemas.openxmlformats.org/officeDocument/2006/relationships/image" Target="../media/image182.png"/><Relationship Id="rId5" Type="http://schemas.openxmlformats.org/officeDocument/2006/relationships/image" Target="../media/image183.png"/><Relationship Id="rId6" Type="http://schemas.openxmlformats.org/officeDocument/2006/relationships/image" Target="../media/image184.png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5.png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6.png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7.png"/><Relationship Id="rId3" Type="http://schemas.openxmlformats.org/officeDocument/2006/relationships/image" Target="../media/image188.png"/><Relationship Id="rId4" Type="http://schemas.openxmlformats.org/officeDocument/2006/relationships/image" Target="../media/image189.png"/><Relationship Id="rId5" Type="http://schemas.openxmlformats.org/officeDocument/2006/relationships/image" Target="../media/image190.png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1.png"/><Relationship Id="rId3" Type="http://schemas.openxmlformats.org/officeDocument/2006/relationships/image" Target="../media/image192.png"/><Relationship Id="rId4" Type="http://schemas.openxmlformats.org/officeDocument/2006/relationships/image" Target="../media/image193.png"/><Relationship Id="rId5" Type="http://schemas.openxmlformats.org/officeDocument/2006/relationships/image" Target="../media/image194.png"/><Relationship Id="rId6" Type="http://schemas.openxmlformats.org/officeDocument/2006/relationships/image" Target="../media/image195.png"/><Relationship Id="rId7" Type="http://schemas.openxmlformats.org/officeDocument/2006/relationships/image" Target="../media/image196.png"/><Relationship Id="rId8" Type="http://schemas.openxmlformats.org/officeDocument/2006/relationships/image" Target="../media/image197.png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97.png"/><Relationship Id="rId3" Type="http://schemas.openxmlformats.org/officeDocument/2006/relationships/image" Target="../media/image198.png"/><Relationship Id="rId4" Type="http://schemas.openxmlformats.org/officeDocument/2006/relationships/image" Target="../media/image199.png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0.png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1.png"/><Relationship Id="rId3" Type="http://schemas.openxmlformats.org/officeDocument/2006/relationships/image" Target="../media/image202.png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109" y="214727"/>
            <a:ext cx="6998540" cy="905954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643255" marR="5080" indent="-631190">
              <a:lnSpc>
                <a:spcPct val="135300"/>
              </a:lnSpc>
              <a:spcBef>
                <a:spcPts val="95"/>
              </a:spcBef>
            </a:pPr>
            <a:r>
              <a:rPr dirty="0"/>
              <a:t>Mathematics-III for</a:t>
            </a:r>
            <a:r>
              <a:rPr dirty="0" spc="-5"/>
              <a:t> </a:t>
            </a:r>
            <a:r>
              <a:rPr dirty="0"/>
              <a:t>EE </a:t>
            </a:r>
            <a:r>
              <a:rPr dirty="0" spc="-10"/>
              <a:t>Engineering </a:t>
            </a:r>
            <a:r>
              <a:rPr dirty="0"/>
              <a:t>Course</a:t>
            </a:r>
            <a:r>
              <a:rPr dirty="0" spc="-20"/>
              <a:t> </a:t>
            </a:r>
            <a:r>
              <a:rPr dirty="0"/>
              <a:t>Code:</a:t>
            </a:r>
            <a:r>
              <a:rPr dirty="0" spc="-15"/>
              <a:t> </a:t>
            </a:r>
            <a:r>
              <a:rPr dirty="0"/>
              <a:t>BMATE</a:t>
            </a:r>
            <a:r>
              <a:rPr dirty="0" spc="-15"/>
              <a:t> </a:t>
            </a:r>
            <a:r>
              <a:rPr dirty="0" spc="-25"/>
              <a:t>301</a:t>
            </a:r>
          </a:p>
        </p:txBody>
      </p:sp>
      <p:sp>
        <p:nvSpPr>
          <p:cNvPr id="4" name="object 4" descr=""/>
          <p:cNvSpPr txBox="1"/>
          <p:nvPr/>
        </p:nvSpPr>
        <p:spPr>
          <a:xfrm>
            <a:off x="1610416" y="4182720"/>
            <a:ext cx="3889375" cy="14992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L="5080">
              <a:lnSpc>
                <a:spcPct val="100000"/>
              </a:lnSpc>
              <a:spcBef>
                <a:spcPts val="130"/>
              </a:spcBef>
            </a:pPr>
            <a:r>
              <a:rPr dirty="0" sz="2600">
                <a:solidFill>
                  <a:srgbClr val="FF0000"/>
                </a:solidFill>
                <a:latin typeface="Calibri"/>
                <a:cs typeface="Calibri"/>
              </a:rPr>
              <a:t>Semester</a:t>
            </a:r>
            <a:r>
              <a:rPr dirty="0" sz="26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2600">
                <a:solidFill>
                  <a:srgbClr val="FF0000"/>
                </a:solidFill>
                <a:latin typeface="Calibri"/>
                <a:cs typeface="Calibri"/>
              </a:rPr>
              <a:t>–</a:t>
            </a:r>
            <a:r>
              <a:rPr dirty="0" sz="2600" spc="2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2600" spc="-25">
                <a:solidFill>
                  <a:srgbClr val="FF0000"/>
                </a:solidFill>
                <a:latin typeface="Calibri"/>
                <a:cs typeface="Calibri"/>
              </a:rPr>
              <a:t>III</a:t>
            </a:r>
            <a:endParaRPr sz="2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50"/>
              </a:spcBef>
            </a:pPr>
            <a:endParaRPr sz="26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dirty="0" sz="2600">
                <a:solidFill>
                  <a:srgbClr val="FF0000"/>
                </a:solidFill>
                <a:latin typeface="Calibri"/>
                <a:cs typeface="Calibri"/>
              </a:rPr>
              <a:t>Department</a:t>
            </a:r>
            <a:r>
              <a:rPr dirty="0" sz="26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2600">
                <a:solidFill>
                  <a:srgbClr val="FF0000"/>
                </a:solidFill>
                <a:latin typeface="Calibri"/>
                <a:cs typeface="Calibri"/>
              </a:rPr>
              <a:t>of</a:t>
            </a:r>
            <a:r>
              <a:rPr dirty="0" sz="2600" spc="7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2600" spc="-10">
                <a:solidFill>
                  <a:srgbClr val="FF0000"/>
                </a:solidFill>
                <a:latin typeface="Calibri"/>
                <a:cs typeface="Calibri"/>
              </a:rPr>
              <a:t>Mathematics</a:t>
            </a:r>
            <a:endParaRPr sz="26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66834" y="5887709"/>
            <a:ext cx="3376929" cy="3346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95"/>
              </a:lnSpc>
            </a:pPr>
            <a:r>
              <a:rPr dirty="0" sz="2600">
                <a:solidFill>
                  <a:srgbClr val="FF0000"/>
                </a:solidFill>
                <a:latin typeface="Calibri"/>
                <a:cs typeface="Calibri"/>
              </a:rPr>
              <a:t>(Academic</a:t>
            </a:r>
            <a:r>
              <a:rPr dirty="0" sz="2600" spc="2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2600" spc="-10">
                <a:solidFill>
                  <a:srgbClr val="FF0000"/>
                </a:solidFill>
                <a:latin typeface="Calibri"/>
                <a:cs typeface="Calibri"/>
              </a:rPr>
              <a:t>Year</a:t>
            </a:r>
            <a:r>
              <a:rPr dirty="0" sz="26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2600">
                <a:solidFill>
                  <a:srgbClr val="FF0000"/>
                </a:solidFill>
                <a:latin typeface="Calibri"/>
                <a:cs typeface="Calibri"/>
              </a:rPr>
              <a:t>2023-</a:t>
            </a:r>
            <a:r>
              <a:rPr dirty="0" sz="2600" spc="-25">
                <a:solidFill>
                  <a:srgbClr val="FF0000"/>
                </a:solidFill>
                <a:latin typeface="Calibri"/>
                <a:cs typeface="Calibri"/>
              </a:rPr>
              <a:t>24)</a:t>
            </a:r>
            <a:endParaRPr sz="26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12845" y="5884484"/>
            <a:ext cx="4170045" cy="346710"/>
          </a:xfrm>
          <a:prstGeom prst="rect">
            <a:avLst/>
          </a:prstGeom>
          <a:solidFill>
            <a:srgbClr val="E81D64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510"/>
              </a:lnSpc>
            </a:pPr>
            <a:r>
              <a:rPr dirty="0" sz="2250" b="1">
                <a:latin typeface="Arial"/>
                <a:cs typeface="Arial"/>
              </a:rPr>
              <a:t>Academic</a:t>
            </a:r>
            <a:r>
              <a:rPr dirty="0" sz="2250" spc="-30" b="1">
                <a:latin typeface="Arial"/>
                <a:cs typeface="Arial"/>
              </a:rPr>
              <a:t> </a:t>
            </a:r>
            <a:r>
              <a:rPr dirty="0" sz="2250" b="1">
                <a:latin typeface="Arial"/>
                <a:cs typeface="Arial"/>
              </a:rPr>
              <a:t>Year</a:t>
            </a:r>
            <a:r>
              <a:rPr dirty="0" sz="2250" spc="-15" b="1">
                <a:latin typeface="Arial"/>
                <a:cs typeface="Arial"/>
              </a:rPr>
              <a:t> </a:t>
            </a:r>
            <a:r>
              <a:rPr dirty="0" sz="2250" spc="-10" b="1">
                <a:latin typeface="Arial"/>
                <a:cs typeface="Arial"/>
              </a:rPr>
              <a:t>25-</a:t>
            </a:r>
            <a:r>
              <a:rPr dirty="0" sz="2250" spc="-25" b="1">
                <a:latin typeface="Arial"/>
                <a:cs typeface="Arial"/>
              </a:rPr>
              <a:t>26</a:t>
            </a:r>
            <a:endParaRPr sz="22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82567" y="9713467"/>
            <a:ext cx="88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853750" y="579120"/>
          <a:ext cx="6176645" cy="8906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01520"/>
                <a:gridCol w="2515235"/>
                <a:gridCol w="1029335"/>
                <a:gridCol w="548639"/>
              </a:tblGrid>
              <a:tr h="173355">
                <a:tc gridSpan="4">
                  <a:txBody>
                    <a:bodyPr/>
                    <a:lstStyle/>
                    <a:p>
                      <a:pPr algn="ctr" marR="110489">
                        <a:lnSpc>
                          <a:spcPts val="1270"/>
                        </a:lnSpc>
                      </a:pPr>
                      <a:r>
                        <a:rPr dirty="0" sz="1150" spc="-10" b="1">
                          <a:latin typeface="Times New Roman"/>
                          <a:cs typeface="Times New Roman"/>
                        </a:rPr>
                        <a:t>Mathematics-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III</a:t>
                      </a:r>
                      <a:r>
                        <a:rPr dirty="0" sz="115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15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EE</a:t>
                      </a:r>
                      <a:r>
                        <a:rPr dirty="0" sz="115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10" b="1">
                          <a:latin typeface="Times New Roman"/>
                          <a:cs typeface="Times New Roman"/>
                        </a:rPr>
                        <a:t>Engineering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54940">
                <a:tc>
                  <a:txBody>
                    <a:bodyPr/>
                    <a:lstStyle/>
                    <a:p>
                      <a:pPr marL="67945">
                        <a:lnSpc>
                          <a:spcPts val="112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Course</a:t>
                      </a:r>
                      <a:r>
                        <a:rPr dirty="0" sz="100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0">
                          <a:latin typeface="Cambria"/>
                          <a:cs typeface="Cambria"/>
                        </a:rPr>
                        <a:t>Code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BMATE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5" b="1">
                          <a:latin typeface="Cambria"/>
                          <a:cs typeface="Cambria"/>
                        </a:rPr>
                        <a:t>301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2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CIE</a:t>
                      </a:r>
                      <a:r>
                        <a:rPr dirty="0" sz="10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Marks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"/>
                          <a:cs typeface="Cambria"/>
                        </a:rPr>
                        <a:t>50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5575">
                <a:tc>
                  <a:txBody>
                    <a:bodyPr/>
                    <a:lstStyle/>
                    <a:p>
                      <a:pPr marL="67945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"/>
                          <a:cs typeface="Cambria"/>
                        </a:rPr>
                        <a:t>Teaching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Hours/Week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(L:T:P: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5">
                          <a:latin typeface="Cambria"/>
                          <a:cs typeface="Cambria"/>
                        </a:rPr>
                        <a:t>S)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"/>
                          <a:cs typeface="Cambria"/>
                        </a:rPr>
                        <a:t>3:1:0:0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2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SEE</a:t>
                      </a:r>
                      <a:r>
                        <a:rPr dirty="0" sz="1000" spc="-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Marks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"/>
                          <a:cs typeface="Cambria"/>
                        </a:rPr>
                        <a:t>50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marL="67945">
                        <a:lnSpc>
                          <a:spcPts val="112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Total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Hours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of</a:t>
                      </a: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Pedagogy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"/>
                          <a:cs typeface="Cambria"/>
                        </a:rPr>
                        <a:t>40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2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Total</a:t>
                      </a:r>
                      <a:r>
                        <a:rPr dirty="0" sz="10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Marks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"/>
                          <a:cs typeface="Cambria"/>
                        </a:rPr>
                        <a:t>100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marL="67945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"/>
                          <a:cs typeface="Cambria"/>
                        </a:rPr>
                        <a:t>Credits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"/>
                          <a:cs typeface="Cambria"/>
                        </a:rPr>
                        <a:t>03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"/>
                          <a:cs typeface="Cambria"/>
                        </a:rPr>
                        <a:t>Exam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Hours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"/>
                          <a:cs typeface="Cambria"/>
                        </a:rPr>
                        <a:t>03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marL="67945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"/>
                          <a:cs typeface="Cambria"/>
                        </a:rPr>
                        <a:t>Examination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type</a:t>
                      </a:r>
                      <a:r>
                        <a:rPr dirty="0" sz="10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0">
                          <a:latin typeface="Cambria"/>
                          <a:cs typeface="Cambria"/>
                        </a:rPr>
                        <a:t>(SEE)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"/>
                          <a:cs typeface="Cambria"/>
                        </a:rPr>
                        <a:t>Theory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612265">
                <a:tc gridSpan="4"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latin typeface="Cambria"/>
                          <a:cs typeface="Cambria"/>
                        </a:rPr>
                        <a:t>Course</a:t>
                      </a:r>
                      <a:r>
                        <a:rPr dirty="0" sz="1000" spc="-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objectives: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 marL="525145" indent="-228600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525145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acquaint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students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with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differential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equations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their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applications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electrical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251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1100" spc="-10">
                          <a:latin typeface="Cambria"/>
                          <a:cs typeface="Cambria"/>
                        </a:rPr>
                        <a:t>engineering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2514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SzPct val="91666"/>
                        <a:buFont typeface="Symbol"/>
                        <a:buChar char=""/>
                        <a:tabLst>
                          <a:tab pos="52514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find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association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between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attributes</a:t>
                      </a:r>
                      <a:r>
                        <a:rPr dirty="0" sz="1200" spc="2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correlation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between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two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variables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 marR="216535" indent="-228600">
                        <a:lnSpc>
                          <a:spcPct val="110000"/>
                        </a:lnSpc>
                        <a:buFont typeface="Symbol"/>
                        <a:buChar char=""/>
                        <a:tabLst>
                          <a:tab pos="525145" algn="l"/>
                          <a:tab pos="565150" algn="l"/>
                        </a:tabLst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Learn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series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represent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periodical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physical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phenomena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engineering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analysis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enable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student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express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periodic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periodic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function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using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series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transforms.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 indent="-228600">
                        <a:lnSpc>
                          <a:spcPct val="100000"/>
                        </a:lnSpc>
                        <a:spcBef>
                          <a:spcPts val="290"/>
                        </a:spcBef>
                        <a:buSzPct val="104761"/>
                        <a:buFont typeface="Symbol"/>
                        <a:buChar char=""/>
                        <a:tabLst>
                          <a:tab pos="525145" algn="l"/>
                        </a:tabLst>
                      </a:pPr>
                      <a:r>
                        <a:rPr dirty="0" sz="105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05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learn</a:t>
                      </a:r>
                      <a:r>
                        <a:rPr dirty="0" sz="105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05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basic</a:t>
                      </a:r>
                      <a:r>
                        <a:rPr dirty="0" sz="105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ideas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05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theory</a:t>
                      </a:r>
                      <a:r>
                        <a:rPr dirty="0" sz="105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probability</a:t>
                      </a:r>
                      <a:r>
                        <a:rPr dirty="0" sz="105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05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>
                          <a:latin typeface="Times New Roman"/>
                          <a:cs typeface="Times New Roman"/>
                        </a:rPr>
                        <a:t>random</a:t>
                      </a:r>
                      <a:r>
                        <a:rPr dirty="0" sz="105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50" spc="-10">
                          <a:latin typeface="Times New Roman"/>
                          <a:cs typeface="Times New Roman"/>
                        </a:rPr>
                        <a:t>signals.</a:t>
                      </a:r>
                      <a:endParaRPr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11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109595">
                <a:tc gridSpan="4">
                  <a:txBody>
                    <a:bodyPr/>
                    <a:lstStyle/>
                    <a:p>
                      <a:pPr marL="95885">
                        <a:lnSpc>
                          <a:spcPts val="1265"/>
                        </a:lnSpc>
                        <a:spcBef>
                          <a:spcPts val="760"/>
                        </a:spcBef>
                      </a:pP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Teaching-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Learning</a:t>
                      </a:r>
                      <a:r>
                        <a:rPr dirty="0" sz="11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Process</a:t>
                      </a: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(General</a:t>
                      </a:r>
                      <a:r>
                        <a:rPr dirty="0" sz="11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Instructions)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33985" marR="320040">
                        <a:lnSpc>
                          <a:spcPts val="1200"/>
                        </a:lnSpc>
                        <a:spcBef>
                          <a:spcPts val="90"/>
                        </a:spcBef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These</a:t>
                      </a:r>
                      <a:r>
                        <a:rPr dirty="0" sz="11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are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sample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Strategies;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which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teachers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can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use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1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accelerate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1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attainment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various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course outcomes.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51180" marR="104775" indent="-243840">
                        <a:lnSpc>
                          <a:spcPts val="1480"/>
                        </a:lnSpc>
                        <a:spcBef>
                          <a:spcPts val="50"/>
                        </a:spcBef>
                        <a:buAutoNum type="arabicPeriod"/>
                        <a:tabLst>
                          <a:tab pos="551180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Lecturer</a:t>
                      </a:r>
                      <a:r>
                        <a:rPr dirty="0" sz="1100" spc="2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method</a:t>
                      </a:r>
                      <a:r>
                        <a:rPr dirty="0" sz="1100" spc="22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(L)</a:t>
                      </a:r>
                      <a:r>
                        <a:rPr dirty="0" sz="1100" spc="2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needs</a:t>
                      </a:r>
                      <a:r>
                        <a:rPr dirty="0" sz="1100" spc="2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not</a:t>
                      </a:r>
                      <a:r>
                        <a:rPr dirty="0" sz="1100" spc="2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2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be</a:t>
                      </a:r>
                      <a:r>
                        <a:rPr dirty="0" sz="1100" spc="2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only</a:t>
                      </a:r>
                      <a:r>
                        <a:rPr dirty="0" sz="1100" spc="2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traditional</a:t>
                      </a:r>
                      <a:r>
                        <a:rPr dirty="0" sz="1100" spc="2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lecture</a:t>
                      </a:r>
                      <a:r>
                        <a:rPr dirty="0" sz="1100" spc="2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method,</a:t>
                      </a:r>
                      <a:r>
                        <a:rPr dirty="0" sz="1100" spc="2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but</a:t>
                      </a:r>
                      <a:r>
                        <a:rPr dirty="0" sz="1100" spc="2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alternative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effective</a:t>
                      </a:r>
                      <a:r>
                        <a:rPr dirty="0" sz="1100" spc="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teaching</a:t>
                      </a:r>
                      <a:r>
                        <a:rPr dirty="0" sz="11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methods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could</a:t>
                      </a:r>
                      <a:r>
                        <a:rPr dirty="0" sz="11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be</a:t>
                      </a:r>
                      <a:r>
                        <a:rPr dirty="0" sz="110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adopted</a:t>
                      </a:r>
                      <a:r>
                        <a:rPr dirty="0" sz="11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attain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outcomes.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indent="-243840">
                        <a:lnSpc>
                          <a:spcPts val="1310"/>
                        </a:lnSpc>
                        <a:spcBef>
                          <a:spcPts val="75"/>
                        </a:spcBef>
                        <a:buAutoNum type="arabicPeriod"/>
                        <a:tabLst>
                          <a:tab pos="551180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Use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of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Video/Animation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explain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functioning</a:t>
                      </a:r>
                      <a:r>
                        <a:rPr dirty="0" sz="11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of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various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concepts.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indent="-243840">
                        <a:lnSpc>
                          <a:spcPts val="1290"/>
                        </a:lnSpc>
                        <a:buAutoNum type="arabicPeriod"/>
                        <a:tabLst>
                          <a:tab pos="551180" algn="l"/>
                        </a:tabLst>
                      </a:pPr>
                      <a:r>
                        <a:rPr dirty="0" sz="1100" spc="-10">
                          <a:latin typeface="Cambria"/>
                          <a:cs typeface="Cambria"/>
                        </a:rPr>
                        <a:t>Encourage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collaborative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(Group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Learning)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Learning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class.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marR="62865" indent="-243840">
                        <a:lnSpc>
                          <a:spcPts val="1300"/>
                        </a:lnSpc>
                        <a:spcBef>
                          <a:spcPts val="45"/>
                        </a:spcBef>
                        <a:buAutoNum type="arabicPeriod"/>
                        <a:tabLst>
                          <a:tab pos="551180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Ask</a:t>
                      </a:r>
                      <a:r>
                        <a:rPr dirty="0" sz="1100" spc="1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at</a:t>
                      </a:r>
                      <a:r>
                        <a:rPr dirty="0" sz="1100" spc="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least</a:t>
                      </a:r>
                      <a:r>
                        <a:rPr dirty="0" sz="1100" spc="1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three</a:t>
                      </a:r>
                      <a:r>
                        <a:rPr dirty="0" sz="1100" spc="1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HOT</a:t>
                      </a:r>
                      <a:r>
                        <a:rPr dirty="0" sz="1100" spc="1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(Higher</a:t>
                      </a:r>
                      <a:r>
                        <a:rPr dirty="0" sz="1100" spc="1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order</a:t>
                      </a:r>
                      <a:r>
                        <a:rPr dirty="0" sz="1100" spc="1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Thinking)</a:t>
                      </a:r>
                      <a:r>
                        <a:rPr dirty="0" sz="1100" spc="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questions</a:t>
                      </a:r>
                      <a:r>
                        <a:rPr dirty="0" sz="1100" spc="1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100" spc="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1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class,</a:t>
                      </a:r>
                      <a:r>
                        <a:rPr dirty="0" sz="1100" spc="1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which</a:t>
                      </a:r>
                      <a:r>
                        <a:rPr dirty="0" sz="1100" spc="1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promotes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critical</a:t>
                      </a:r>
                      <a:r>
                        <a:rPr dirty="0" sz="11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thinking.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indent="-243840">
                        <a:lnSpc>
                          <a:spcPts val="1240"/>
                        </a:lnSpc>
                        <a:buAutoNum type="arabicPeriod"/>
                        <a:tabLst>
                          <a:tab pos="551180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Adopt</a:t>
                      </a:r>
                      <a:r>
                        <a:rPr dirty="0" sz="1100" spc="1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Problem</a:t>
                      </a:r>
                      <a:r>
                        <a:rPr dirty="0" sz="1100" spc="1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Based</a:t>
                      </a:r>
                      <a:r>
                        <a:rPr dirty="0" sz="1100" spc="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Learning</a:t>
                      </a:r>
                      <a:r>
                        <a:rPr dirty="0" sz="1100" spc="1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(PBL),</a:t>
                      </a:r>
                      <a:r>
                        <a:rPr dirty="0" sz="1100" spc="1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which</a:t>
                      </a:r>
                      <a:r>
                        <a:rPr dirty="0" sz="1100" spc="1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fosters</a:t>
                      </a:r>
                      <a:r>
                        <a:rPr dirty="0" sz="1100" spc="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students’</a:t>
                      </a:r>
                      <a:r>
                        <a:rPr dirty="0" sz="1100" spc="16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Analytical</a:t>
                      </a:r>
                      <a:r>
                        <a:rPr dirty="0" sz="1100" spc="1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skills,</a:t>
                      </a:r>
                      <a:r>
                        <a:rPr dirty="0" sz="1100" spc="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develop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marR="98425">
                        <a:lnSpc>
                          <a:spcPct val="111800"/>
                        </a:lnSpc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design</a:t>
                      </a:r>
                      <a:r>
                        <a:rPr dirty="0" sz="11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thinking</a:t>
                      </a:r>
                      <a:r>
                        <a:rPr dirty="0" sz="110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skills</a:t>
                      </a:r>
                      <a:r>
                        <a:rPr dirty="0" sz="1100" spc="25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such</a:t>
                      </a:r>
                      <a:r>
                        <a:rPr dirty="0" sz="1100" spc="25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as</a:t>
                      </a:r>
                      <a:r>
                        <a:rPr dirty="0" sz="110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2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ability</a:t>
                      </a:r>
                      <a:r>
                        <a:rPr dirty="0" sz="1100" spc="2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design,</a:t>
                      </a:r>
                      <a:r>
                        <a:rPr dirty="0" sz="1100" spc="2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evaluate,</a:t>
                      </a:r>
                      <a:r>
                        <a:rPr dirty="0" sz="1100" spc="2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generalize,</a:t>
                      </a:r>
                      <a:r>
                        <a:rPr dirty="0" sz="1100" spc="2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100" spc="2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analyse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information</a:t>
                      </a:r>
                      <a:r>
                        <a:rPr dirty="0" sz="11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rather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than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simply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recall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25">
                          <a:latin typeface="Cambria"/>
                          <a:cs typeface="Cambria"/>
                        </a:rPr>
                        <a:t>it.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indent="-243840">
                        <a:lnSpc>
                          <a:spcPts val="1300"/>
                        </a:lnSpc>
                        <a:spcBef>
                          <a:spcPts val="170"/>
                        </a:spcBef>
                        <a:buAutoNum type="arabicPeriod" startAt="6"/>
                        <a:tabLst>
                          <a:tab pos="551180" algn="l"/>
                        </a:tabLst>
                      </a:pPr>
                      <a:r>
                        <a:rPr dirty="0" sz="1100" spc="-10">
                          <a:latin typeface="Cambria"/>
                          <a:cs typeface="Cambria"/>
                        </a:rPr>
                        <a:t>Introduce</a:t>
                      </a:r>
                      <a:r>
                        <a:rPr dirty="0" sz="11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Topics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manifold</a:t>
                      </a:r>
                      <a:r>
                        <a:rPr dirty="0" sz="11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representations.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indent="-243840">
                        <a:lnSpc>
                          <a:spcPts val="1300"/>
                        </a:lnSpc>
                        <a:buAutoNum type="arabicPeriod" startAt="6"/>
                        <a:tabLst>
                          <a:tab pos="551180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Show</a:t>
                      </a:r>
                      <a:r>
                        <a:rPr dirty="0" sz="1100" spc="2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different</a:t>
                      </a:r>
                      <a:r>
                        <a:rPr dirty="0" sz="11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ways</a:t>
                      </a:r>
                      <a:r>
                        <a:rPr dirty="0" sz="1100" spc="2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solve</a:t>
                      </a:r>
                      <a:r>
                        <a:rPr dirty="0" sz="1100" spc="2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same</a:t>
                      </a:r>
                      <a:r>
                        <a:rPr dirty="0" sz="1100" spc="25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problem</a:t>
                      </a:r>
                      <a:r>
                        <a:rPr dirty="0" sz="1100" spc="22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with</a:t>
                      </a:r>
                      <a:r>
                        <a:rPr dirty="0" sz="11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different</a:t>
                      </a:r>
                      <a:r>
                        <a:rPr dirty="0" sz="11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circuits/logic</a:t>
                      </a:r>
                      <a:r>
                        <a:rPr dirty="0" sz="1100" spc="2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25">
                          <a:latin typeface="Cambria"/>
                          <a:cs typeface="Cambria"/>
                        </a:rPr>
                        <a:t>and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100" spc="-10">
                          <a:latin typeface="Cambria"/>
                          <a:cs typeface="Cambria"/>
                        </a:rPr>
                        <a:t>encourage</a:t>
                      </a:r>
                      <a:r>
                        <a:rPr dirty="0" sz="110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students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come</a:t>
                      </a:r>
                      <a:r>
                        <a:rPr dirty="0" sz="11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up</a:t>
                      </a:r>
                      <a:r>
                        <a:rPr dirty="0" sz="11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with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their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own</a:t>
                      </a:r>
                      <a:r>
                        <a:rPr dirty="0" sz="1100" spc="-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creative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ways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solve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them.</a:t>
                      </a:r>
                      <a:endParaRPr sz="1100">
                        <a:latin typeface="Cambria"/>
                        <a:cs typeface="Cambria"/>
                      </a:endParaRPr>
                    </a:p>
                    <a:p>
                      <a:pPr marL="551180" marR="100330" indent="-243840">
                        <a:lnSpc>
                          <a:spcPct val="111800"/>
                        </a:lnSpc>
                        <a:buAutoNum type="arabicPeriod" startAt="8"/>
                        <a:tabLst>
                          <a:tab pos="551180" algn="l"/>
                        </a:tabLst>
                      </a:pPr>
                      <a:r>
                        <a:rPr dirty="0" sz="1100">
                          <a:latin typeface="Cambria"/>
                          <a:cs typeface="Cambria"/>
                        </a:rPr>
                        <a:t>Discuss</a:t>
                      </a:r>
                      <a:r>
                        <a:rPr dirty="0" sz="1100" spc="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how</a:t>
                      </a:r>
                      <a:r>
                        <a:rPr dirty="0" sz="11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every</a:t>
                      </a:r>
                      <a:r>
                        <a:rPr dirty="0" sz="1100" spc="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concept</a:t>
                      </a:r>
                      <a:r>
                        <a:rPr dirty="0" sz="11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can</a:t>
                      </a:r>
                      <a:r>
                        <a:rPr dirty="0" sz="11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be</a:t>
                      </a:r>
                      <a:r>
                        <a:rPr dirty="0" sz="11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applied</a:t>
                      </a:r>
                      <a:r>
                        <a:rPr dirty="0" sz="1100" spc="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1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real</a:t>
                      </a:r>
                      <a:r>
                        <a:rPr dirty="0" sz="11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world</a:t>
                      </a:r>
                      <a:r>
                        <a:rPr dirty="0" sz="11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-</a:t>
                      </a:r>
                      <a:r>
                        <a:rPr dirty="0" sz="1100" spc="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1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when</a:t>
                      </a:r>
                      <a:r>
                        <a:rPr dirty="0" sz="11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that's</a:t>
                      </a:r>
                      <a:r>
                        <a:rPr dirty="0" sz="11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possible,</a:t>
                      </a:r>
                      <a:r>
                        <a:rPr dirty="0" sz="1100" spc="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25">
                          <a:latin typeface="Cambria"/>
                          <a:cs typeface="Cambria"/>
                        </a:rPr>
                        <a:t>it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helps</a:t>
                      </a:r>
                      <a:r>
                        <a:rPr dirty="0" sz="11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improve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students'</a:t>
                      </a:r>
                      <a:r>
                        <a:rPr dirty="0" sz="11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>
                          <a:latin typeface="Cambria"/>
                          <a:cs typeface="Cambria"/>
                        </a:rPr>
                        <a:t>understanding.</a:t>
                      </a:r>
                      <a:endParaRPr sz="1100">
                        <a:latin typeface="Cambria"/>
                        <a:cs typeface="Cambria"/>
                      </a:endParaRPr>
                    </a:p>
                  </a:txBody>
                  <a:tcPr marL="0" marR="0" marB="0" marT="965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73355">
                <a:tc gridSpan="4"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Module-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1</a:t>
                      </a:r>
                      <a:r>
                        <a:rPr dirty="0" sz="10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: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Ordinary</a:t>
                      </a:r>
                      <a:r>
                        <a:rPr dirty="0" sz="115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10" b="1">
                          <a:latin typeface="Times New Roman"/>
                          <a:cs typeface="Times New Roman"/>
                        </a:rPr>
                        <a:t>Differential</a:t>
                      </a:r>
                      <a:r>
                        <a:rPr dirty="0" sz="115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Equations</a:t>
                      </a:r>
                      <a:r>
                        <a:rPr dirty="0" sz="1150" spc="-2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15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Higher</a:t>
                      </a:r>
                      <a:r>
                        <a:rPr dirty="0" sz="115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Order</a:t>
                      </a:r>
                      <a:r>
                        <a:rPr dirty="0" sz="115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b="1">
                          <a:latin typeface="Times New Roman"/>
                          <a:cs typeface="Times New Roman"/>
                        </a:rPr>
                        <a:t>(8</a:t>
                      </a:r>
                      <a:r>
                        <a:rPr dirty="0" sz="115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10" b="1">
                          <a:latin typeface="Times New Roman"/>
                          <a:cs typeface="Times New Roman"/>
                        </a:rPr>
                        <a:t>hours)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886585">
                <a:tc gridSpan="4">
                  <a:txBody>
                    <a:bodyPr/>
                    <a:lstStyle/>
                    <a:p>
                      <a:pPr marL="67945" marR="63500">
                        <a:lnSpc>
                          <a:spcPts val="1380"/>
                        </a:lnSpc>
                        <a:spcBef>
                          <a:spcPts val="20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Importance</a:t>
                      </a:r>
                      <a:r>
                        <a:rPr dirty="0" sz="1200" spc="26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28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higher-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order</a:t>
                      </a:r>
                      <a:r>
                        <a:rPr dirty="0" sz="1200" spc="27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ordinary</a:t>
                      </a:r>
                      <a:r>
                        <a:rPr dirty="0" sz="1200" spc="27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differential</a:t>
                      </a:r>
                      <a:r>
                        <a:rPr dirty="0" sz="1200" spc="27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equations</a:t>
                      </a:r>
                      <a:r>
                        <a:rPr dirty="0" sz="1200" spc="28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3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Electrical</a:t>
                      </a:r>
                      <a:r>
                        <a:rPr dirty="0" sz="1200" spc="27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&amp;</a:t>
                      </a:r>
                      <a:r>
                        <a:rPr dirty="0" sz="1200" spc="28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Electronics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Engineering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applications.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ts val="1330"/>
                        </a:lnSpc>
                        <a:tabLst>
                          <a:tab pos="995680" algn="l"/>
                          <a:tab pos="1477010" algn="l"/>
                          <a:tab pos="1984375" algn="l"/>
                          <a:tab pos="2389505" algn="l"/>
                          <a:tab pos="3030855" algn="l"/>
                          <a:tab pos="3877310" algn="l"/>
                          <a:tab pos="4064635" algn="l"/>
                          <a:tab pos="4646295" algn="l"/>
                          <a:tab pos="545528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Higher-order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linear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ODEs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with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constant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coefficients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Inverse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differential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operator,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problems.Linear</a:t>
                      </a:r>
                      <a:r>
                        <a:rPr dirty="0" sz="1200" spc="3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differential</a:t>
                      </a:r>
                      <a:r>
                        <a:rPr dirty="0" sz="1200" spc="3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equations</a:t>
                      </a:r>
                      <a:r>
                        <a:rPr dirty="0" sz="1200" spc="3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r>
                        <a:rPr dirty="0" sz="1200" spc="3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variable</a:t>
                      </a:r>
                      <a:r>
                        <a:rPr dirty="0" sz="1200" spc="3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Coefficients-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Cauchy’s</a:t>
                      </a:r>
                      <a:r>
                        <a:rPr dirty="0" sz="1200" spc="3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3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Legendre’s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differential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equations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Problems.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Applications: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Application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linear differential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equations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L-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 circuit and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L-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circuit.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 marR="60325">
                        <a:lnSpc>
                          <a:spcPts val="1380"/>
                        </a:lnSpc>
                        <a:spcBef>
                          <a:spcPts val="229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Self-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Study:</a:t>
                      </a:r>
                      <a:r>
                        <a:rPr dirty="0" sz="1200" spc="2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Finding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solution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1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1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method</a:t>
                      </a:r>
                      <a:r>
                        <a:rPr dirty="0" sz="1200" spc="20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1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undetermined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coefficients</a:t>
                      </a:r>
                      <a:r>
                        <a:rPr dirty="0" sz="1200" spc="2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method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of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variation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parameters.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13664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(RBT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Levels: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L1,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L2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L3)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4629"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Module-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2:</a:t>
                      </a: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Curve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fitting,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Correlation</a:t>
                      </a: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regressions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254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61390">
                <a:tc gridSpan="4">
                  <a:txBody>
                    <a:bodyPr/>
                    <a:lstStyle/>
                    <a:p>
                      <a:pPr marL="113664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Principles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least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squares,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Curve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fitting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method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least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squares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form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14300" marR="141605" indent="-635">
                        <a:lnSpc>
                          <a:spcPct val="111700"/>
                        </a:lnSpc>
                        <a:spcBef>
                          <a:spcPts val="35"/>
                        </a:spcBef>
                      </a:pPr>
                      <a:r>
                        <a:rPr dirty="0" sz="1200" spc="10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4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𝑎</a:t>
                      </a:r>
                      <a:r>
                        <a:rPr dirty="0" sz="1200" spc="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𝑏𝑥</a:t>
                      </a:r>
                      <a:r>
                        <a:rPr dirty="0" sz="12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dirty="0" sz="1200" spc="3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𝑎</a:t>
                      </a:r>
                      <a:r>
                        <a:rPr dirty="0" sz="1200" spc="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𝑏𝑥</a:t>
                      </a:r>
                      <a:r>
                        <a:rPr dirty="0" sz="1200" spc="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𝑐𝑥</a:t>
                      </a:r>
                      <a:r>
                        <a:rPr dirty="0" baseline="29411" sz="1275" spc="1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9411" sz="1275" spc="-20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dirty="0" sz="1200" spc="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Cambria Math"/>
                          <a:cs typeface="Cambria Math"/>
                        </a:rPr>
                        <a:t>𝑎𝑥</a:t>
                      </a:r>
                      <a:r>
                        <a:rPr dirty="0" baseline="29411" sz="1275" spc="15">
                          <a:latin typeface="Cambria Math"/>
                          <a:cs typeface="Cambria Math"/>
                        </a:rPr>
                        <a:t>𝑏</a:t>
                      </a:r>
                      <a:r>
                        <a:rPr dirty="0" baseline="29411" sz="1275" spc="-89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Correlation,</a:t>
                      </a:r>
                      <a:r>
                        <a:rPr dirty="0" sz="12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Co-efficient</a:t>
                      </a:r>
                      <a:r>
                        <a:rPr dirty="0" sz="12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correlation,</a:t>
                      </a:r>
                      <a:r>
                        <a:rPr dirty="0" sz="12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Lines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regression,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Angle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between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regression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lines,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standard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error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estimate,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rank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correlation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1430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Self-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study: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Fitting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curves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form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 Math"/>
                          <a:cs typeface="Cambria Math"/>
                        </a:rPr>
                        <a:t>𝑎</a:t>
                      </a:r>
                      <a:r>
                        <a:rPr dirty="0" sz="1200" spc="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𝑒</a:t>
                      </a:r>
                      <a:r>
                        <a:rPr dirty="0" baseline="29411" sz="1275" spc="-37">
                          <a:latin typeface="Cambria Math"/>
                          <a:cs typeface="Cambria Math"/>
                        </a:rPr>
                        <a:t>𝑏𝑥</a:t>
                      </a:r>
                      <a:endParaRPr baseline="29411" sz="1275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6927342" y="255016"/>
            <a:ext cx="5340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0000AA"/>
                </a:solidFill>
                <a:latin typeface="Arial"/>
                <a:cs typeface="Arial"/>
              </a:rPr>
              <a:t>14.08.2023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6704943" y="285343"/>
            <a:ext cx="769620" cy="144145"/>
          </a:xfrm>
          <a:custGeom>
            <a:avLst/>
            <a:gdLst/>
            <a:ahLst/>
            <a:cxnLst/>
            <a:rect l="l" t="t" r="r" b="b"/>
            <a:pathLst>
              <a:path w="769620" h="144145">
                <a:moveTo>
                  <a:pt x="273838" y="36652"/>
                </a:moveTo>
                <a:lnTo>
                  <a:pt x="304795" y="36652"/>
                </a:lnTo>
                <a:lnTo>
                  <a:pt x="323851" y="39090"/>
                </a:lnTo>
                <a:lnTo>
                  <a:pt x="345286" y="41516"/>
                </a:lnTo>
                <a:lnTo>
                  <a:pt x="364330" y="43954"/>
                </a:lnTo>
                <a:lnTo>
                  <a:pt x="388141" y="46431"/>
                </a:lnTo>
                <a:lnTo>
                  <a:pt x="490532" y="46431"/>
                </a:lnTo>
                <a:lnTo>
                  <a:pt x="290505" y="46431"/>
                </a:lnTo>
                <a:lnTo>
                  <a:pt x="266694" y="85471"/>
                </a:lnTo>
                <a:lnTo>
                  <a:pt x="271461" y="102590"/>
                </a:lnTo>
                <a:lnTo>
                  <a:pt x="285750" y="119697"/>
                </a:lnTo>
                <a:lnTo>
                  <a:pt x="300040" y="134340"/>
                </a:lnTo>
                <a:lnTo>
                  <a:pt x="323851" y="141681"/>
                </a:lnTo>
                <a:lnTo>
                  <a:pt x="352418" y="144106"/>
                </a:lnTo>
                <a:lnTo>
                  <a:pt x="416720" y="144106"/>
                </a:lnTo>
                <a:lnTo>
                  <a:pt x="461966" y="136766"/>
                </a:lnTo>
                <a:lnTo>
                  <a:pt x="495300" y="109931"/>
                </a:lnTo>
                <a:lnTo>
                  <a:pt x="507199" y="100152"/>
                </a:lnTo>
                <a:lnTo>
                  <a:pt x="514344" y="90385"/>
                </a:lnTo>
                <a:lnTo>
                  <a:pt x="519111" y="78181"/>
                </a:lnTo>
                <a:lnTo>
                  <a:pt x="521489" y="65925"/>
                </a:lnTo>
                <a:lnTo>
                  <a:pt x="521489" y="46431"/>
                </a:lnTo>
                <a:lnTo>
                  <a:pt x="516734" y="26885"/>
                </a:lnTo>
                <a:lnTo>
                  <a:pt x="509589" y="17106"/>
                </a:lnTo>
                <a:lnTo>
                  <a:pt x="497677" y="9766"/>
                </a:lnTo>
                <a:lnTo>
                  <a:pt x="488155" y="7340"/>
                </a:lnTo>
                <a:lnTo>
                  <a:pt x="238127" y="7340"/>
                </a:lnTo>
                <a:lnTo>
                  <a:pt x="240505" y="12204"/>
                </a:lnTo>
                <a:lnTo>
                  <a:pt x="261939" y="17106"/>
                </a:lnTo>
                <a:lnTo>
                  <a:pt x="302417" y="29311"/>
                </a:lnTo>
                <a:lnTo>
                  <a:pt x="359563" y="43954"/>
                </a:lnTo>
                <a:lnTo>
                  <a:pt x="423865" y="53721"/>
                </a:lnTo>
                <a:lnTo>
                  <a:pt x="481010" y="63500"/>
                </a:lnTo>
                <a:lnTo>
                  <a:pt x="528633" y="65925"/>
                </a:lnTo>
                <a:lnTo>
                  <a:pt x="581024" y="65925"/>
                </a:lnTo>
                <a:lnTo>
                  <a:pt x="509589" y="48856"/>
                </a:lnTo>
                <a:lnTo>
                  <a:pt x="461966" y="46431"/>
                </a:lnTo>
                <a:lnTo>
                  <a:pt x="304795" y="46431"/>
                </a:lnTo>
                <a:lnTo>
                  <a:pt x="304795" y="48856"/>
                </a:lnTo>
                <a:lnTo>
                  <a:pt x="330996" y="53721"/>
                </a:lnTo>
                <a:lnTo>
                  <a:pt x="390519" y="63500"/>
                </a:lnTo>
                <a:lnTo>
                  <a:pt x="466721" y="73266"/>
                </a:lnTo>
                <a:lnTo>
                  <a:pt x="552445" y="80606"/>
                </a:lnTo>
                <a:lnTo>
                  <a:pt x="619125" y="85471"/>
                </a:lnTo>
                <a:lnTo>
                  <a:pt x="659603" y="85471"/>
                </a:lnTo>
                <a:lnTo>
                  <a:pt x="678660" y="83045"/>
                </a:lnTo>
                <a:lnTo>
                  <a:pt x="669125" y="80606"/>
                </a:lnTo>
                <a:lnTo>
                  <a:pt x="638169" y="73266"/>
                </a:lnTo>
                <a:lnTo>
                  <a:pt x="588168" y="65925"/>
                </a:lnTo>
                <a:lnTo>
                  <a:pt x="533400" y="61061"/>
                </a:lnTo>
                <a:lnTo>
                  <a:pt x="485777" y="56197"/>
                </a:lnTo>
                <a:lnTo>
                  <a:pt x="409575" y="56197"/>
                </a:lnTo>
                <a:lnTo>
                  <a:pt x="440532" y="53721"/>
                </a:lnTo>
                <a:lnTo>
                  <a:pt x="490532" y="51295"/>
                </a:lnTo>
                <a:lnTo>
                  <a:pt x="552445" y="48856"/>
                </a:lnTo>
                <a:lnTo>
                  <a:pt x="609602" y="46431"/>
                </a:lnTo>
                <a:lnTo>
                  <a:pt x="647703" y="46431"/>
                </a:lnTo>
                <a:lnTo>
                  <a:pt x="642936" y="46431"/>
                </a:lnTo>
                <a:lnTo>
                  <a:pt x="628647" y="43954"/>
                </a:lnTo>
                <a:lnTo>
                  <a:pt x="614357" y="36652"/>
                </a:lnTo>
                <a:lnTo>
                  <a:pt x="600068" y="29311"/>
                </a:lnTo>
                <a:lnTo>
                  <a:pt x="581024" y="21971"/>
                </a:lnTo>
                <a:lnTo>
                  <a:pt x="566734" y="14681"/>
                </a:lnTo>
                <a:lnTo>
                  <a:pt x="557212" y="12204"/>
                </a:lnTo>
                <a:lnTo>
                  <a:pt x="557212" y="9766"/>
                </a:lnTo>
                <a:lnTo>
                  <a:pt x="566734" y="9766"/>
                </a:lnTo>
                <a:lnTo>
                  <a:pt x="585791" y="12204"/>
                </a:lnTo>
                <a:lnTo>
                  <a:pt x="611980" y="14681"/>
                </a:lnTo>
                <a:lnTo>
                  <a:pt x="635791" y="17106"/>
                </a:lnTo>
                <a:lnTo>
                  <a:pt x="700081" y="17106"/>
                </a:lnTo>
                <a:lnTo>
                  <a:pt x="714371" y="14681"/>
                </a:lnTo>
                <a:lnTo>
                  <a:pt x="723893" y="12204"/>
                </a:lnTo>
                <a:lnTo>
                  <a:pt x="735805" y="7340"/>
                </a:lnTo>
                <a:lnTo>
                  <a:pt x="747717" y="2425"/>
                </a:lnTo>
                <a:lnTo>
                  <a:pt x="754849" y="0"/>
                </a:lnTo>
                <a:lnTo>
                  <a:pt x="761994" y="0"/>
                </a:lnTo>
                <a:lnTo>
                  <a:pt x="766761" y="4902"/>
                </a:lnTo>
                <a:lnTo>
                  <a:pt x="769139" y="17106"/>
                </a:lnTo>
                <a:lnTo>
                  <a:pt x="769139" y="68402"/>
                </a:lnTo>
                <a:lnTo>
                  <a:pt x="766761" y="78181"/>
                </a:lnTo>
                <a:lnTo>
                  <a:pt x="759616" y="83045"/>
                </a:lnTo>
                <a:lnTo>
                  <a:pt x="742950" y="80606"/>
                </a:lnTo>
                <a:lnTo>
                  <a:pt x="723893" y="70840"/>
                </a:lnTo>
                <a:lnTo>
                  <a:pt x="709616" y="61061"/>
                </a:lnTo>
                <a:lnTo>
                  <a:pt x="700081" y="56197"/>
                </a:lnTo>
                <a:lnTo>
                  <a:pt x="702471" y="61061"/>
                </a:lnTo>
                <a:lnTo>
                  <a:pt x="707226" y="73266"/>
                </a:lnTo>
                <a:lnTo>
                  <a:pt x="711993" y="87947"/>
                </a:lnTo>
                <a:lnTo>
                  <a:pt x="716761" y="92811"/>
                </a:lnTo>
                <a:lnTo>
                  <a:pt x="719138" y="83045"/>
                </a:lnTo>
                <a:lnTo>
                  <a:pt x="721515" y="61061"/>
                </a:lnTo>
                <a:lnTo>
                  <a:pt x="721515" y="21971"/>
                </a:lnTo>
                <a:lnTo>
                  <a:pt x="721515" y="73266"/>
                </a:lnTo>
                <a:lnTo>
                  <a:pt x="716761" y="83045"/>
                </a:lnTo>
                <a:lnTo>
                  <a:pt x="711993" y="83045"/>
                </a:lnTo>
                <a:lnTo>
                  <a:pt x="704849" y="78181"/>
                </a:lnTo>
                <a:lnTo>
                  <a:pt x="681037" y="58635"/>
                </a:lnTo>
                <a:lnTo>
                  <a:pt x="647703" y="48856"/>
                </a:lnTo>
                <a:lnTo>
                  <a:pt x="602458" y="41516"/>
                </a:lnTo>
                <a:lnTo>
                  <a:pt x="547690" y="39090"/>
                </a:lnTo>
                <a:lnTo>
                  <a:pt x="488155" y="36652"/>
                </a:lnTo>
                <a:lnTo>
                  <a:pt x="438154" y="36652"/>
                </a:lnTo>
                <a:lnTo>
                  <a:pt x="390519" y="39090"/>
                </a:lnTo>
                <a:lnTo>
                  <a:pt x="352418" y="41516"/>
                </a:lnTo>
                <a:lnTo>
                  <a:pt x="319084" y="43954"/>
                </a:lnTo>
                <a:lnTo>
                  <a:pt x="290505" y="46431"/>
                </a:lnTo>
                <a:lnTo>
                  <a:pt x="266694" y="46431"/>
                </a:lnTo>
                <a:lnTo>
                  <a:pt x="221461" y="43954"/>
                </a:lnTo>
                <a:lnTo>
                  <a:pt x="171448" y="41516"/>
                </a:lnTo>
                <a:lnTo>
                  <a:pt x="104768" y="39090"/>
                </a:lnTo>
                <a:lnTo>
                  <a:pt x="40478" y="36652"/>
                </a:lnTo>
                <a:lnTo>
                  <a:pt x="0" y="36652"/>
                </a:lnTo>
                <a:lnTo>
                  <a:pt x="283373" y="36652"/>
                </a:lnTo>
                <a:lnTo>
                  <a:pt x="11899" y="36652"/>
                </a:lnTo>
              </a:path>
            </a:pathLst>
          </a:custGeom>
          <a:ln w="11036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740762" y="9745453"/>
            <a:ext cx="271780" cy="118110"/>
          </a:xfrm>
          <a:custGeom>
            <a:avLst/>
            <a:gdLst/>
            <a:ahLst/>
            <a:cxnLst/>
            <a:rect l="l" t="t" r="r" b="b"/>
            <a:pathLst>
              <a:path w="271779" h="118109">
                <a:moveTo>
                  <a:pt x="0" y="0"/>
                </a:moveTo>
                <a:lnTo>
                  <a:pt x="271460" y="0"/>
                </a:lnTo>
                <a:lnTo>
                  <a:pt x="271460" y="117485"/>
                </a:lnTo>
                <a:lnTo>
                  <a:pt x="0" y="11748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82567" y="9713467"/>
            <a:ext cx="88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853750" y="579120"/>
          <a:ext cx="6176645" cy="6920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94095"/>
              </a:tblGrid>
              <a:tr h="170180"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Module</a:t>
                      </a:r>
                      <a:r>
                        <a:rPr dirty="0" sz="1100" spc="-10" b="1">
                          <a:latin typeface="Cambria"/>
                          <a:cs typeface="Cambria"/>
                        </a:rPr>
                        <a:t>-</a:t>
                      </a:r>
                      <a:r>
                        <a:rPr dirty="0" sz="1100" b="1">
                          <a:latin typeface="Cambria"/>
                          <a:cs typeface="Cambria"/>
                        </a:rPr>
                        <a:t>3</a:t>
                      </a:r>
                      <a:r>
                        <a:rPr dirty="0" sz="11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 b="1">
                          <a:latin typeface="Cambria"/>
                          <a:cs typeface="Cambria"/>
                        </a:rPr>
                        <a:t>Fourier</a:t>
                      </a:r>
                      <a:r>
                        <a:rPr dirty="0" sz="11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 b="1">
                          <a:latin typeface="Cambria"/>
                          <a:cs typeface="Cambria"/>
                        </a:rPr>
                        <a:t>series.</a:t>
                      </a:r>
                      <a:endParaRPr sz="11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48385">
                <a:tc>
                  <a:txBody>
                    <a:bodyPr/>
                    <a:lstStyle/>
                    <a:p>
                      <a:pPr marL="6794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Periodic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functions,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Dirchlet’s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condition,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conditions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series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expansion,</a:t>
                      </a:r>
                      <a:r>
                        <a:rPr dirty="0" sz="1200" spc="2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series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65405">
                        <a:lnSpc>
                          <a:spcPts val="1370"/>
                        </a:lnSpc>
                        <a:spcBef>
                          <a:spcPts val="90"/>
                        </a:spcBef>
                        <a:tabLst>
                          <a:tab pos="2071370" algn="l"/>
                          <a:tab pos="548767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1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functions</a:t>
                      </a:r>
                      <a:r>
                        <a:rPr dirty="0" sz="1200" spc="1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period</a:t>
                      </a:r>
                      <a:r>
                        <a:rPr dirty="0" sz="1200" spc="2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35">
                          <a:latin typeface="Cambria Math"/>
                          <a:cs typeface="Cambria Math"/>
                        </a:rPr>
                        <a:t>2𝜋</a:t>
                      </a:r>
                      <a:r>
                        <a:rPr dirty="0" sz="1200">
                          <a:latin typeface="Cambria Math"/>
                          <a:cs typeface="Cambria Math"/>
                        </a:rPr>
                        <a:t>	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with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arbitrary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period.</a:t>
                      </a:r>
                      <a:r>
                        <a:rPr dirty="0" sz="1200" spc="20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Half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rang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series.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Practical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harmonic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analysis.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ts val="1325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Application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variation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periodic</a:t>
                      </a:r>
                      <a:r>
                        <a:rPr dirty="0" sz="1200" spc="-2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current.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ts val="1400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Self-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study:</a:t>
                      </a:r>
                      <a:r>
                        <a:rPr dirty="0" sz="1200" spc="-4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Typical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waveforms,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complex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form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series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4940"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Module-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4</a:t>
                      </a:r>
                      <a:r>
                        <a:rPr dirty="0" sz="10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Fourier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transforms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Z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-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transforms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162685">
                <a:tc>
                  <a:txBody>
                    <a:bodyPr/>
                    <a:lstStyle/>
                    <a:p>
                      <a:pPr marL="67945" marR="358140">
                        <a:lnSpc>
                          <a:spcPts val="1380"/>
                        </a:lnSpc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Infinite</a:t>
                      </a:r>
                      <a:r>
                        <a:rPr dirty="0" sz="1200" spc="-5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transforms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Definition,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sine,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cosine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transform.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Inverse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Fourier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transforms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Inverse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cosine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sine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transforms.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Problems.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ts val="1355"/>
                        </a:lnSpc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Z-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transforms:</a:t>
                      </a:r>
                      <a:r>
                        <a:rPr dirty="0" sz="1200" spc="4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Definition,</a:t>
                      </a:r>
                      <a:r>
                        <a:rPr dirty="0" sz="1200" spc="4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Standard</a:t>
                      </a:r>
                      <a:r>
                        <a:rPr dirty="0" sz="1200" spc="4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z-transforms,</a:t>
                      </a:r>
                      <a:r>
                        <a:rPr dirty="0" sz="1200" spc="4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Damping,</a:t>
                      </a:r>
                      <a:r>
                        <a:rPr dirty="0" sz="1200" spc="40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40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shifting</a:t>
                      </a:r>
                      <a:r>
                        <a:rPr dirty="0" sz="1200" spc="4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rules,</a:t>
                      </a:r>
                      <a:r>
                        <a:rPr dirty="0" sz="1200" spc="40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Problems.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Inverse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z-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transform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applications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solve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difference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equations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Self-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study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: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Convolution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theorems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z-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transforms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55904">
                <a:tc>
                  <a:txBody>
                    <a:bodyPr/>
                    <a:lstStyle/>
                    <a:p>
                      <a:pPr algn="ctr" marL="64135">
                        <a:lnSpc>
                          <a:spcPts val="1185"/>
                        </a:lnSpc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Module-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5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Probability</a:t>
                      </a:r>
                      <a:r>
                        <a:rPr dirty="0" sz="10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distributions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51305">
                <a:tc>
                  <a:txBody>
                    <a:bodyPr/>
                    <a:lstStyle/>
                    <a:p>
                      <a:pPr algn="just" marL="67945">
                        <a:lnSpc>
                          <a:spcPts val="135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Review</a:t>
                      </a:r>
                      <a:r>
                        <a:rPr dirty="0" sz="1200" spc="2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2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basic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probability</a:t>
                      </a:r>
                      <a:r>
                        <a:rPr dirty="0" sz="1200" spc="2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theory,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Random</a:t>
                      </a:r>
                      <a:r>
                        <a:rPr dirty="0" sz="1200" spc="3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variables-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discrete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2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continuous</a:t>
                      </a:r>
                      <a:r>
                        <a:rPr dirty="0" sz="1200" spc="3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Probability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just" marL="67945" marR="150495">
                        <a:lnSpc>
                          <a:spcPct val="110000"/>
                        </a:lnSpc>
                        <a:spcBef>
                          <a:spcPts val="1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distribution</a:t>
                      </a:r>
                      <a:r>
                        <a:rPr dirty="0" sz="1200" spc="1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function,</a:t>
                      </a:r>
                      <a:r>
                        <a:rPr dirty="0" sz="1200" spc="1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cumulative</a:t>
                      </a:r>
                      <a:r>
                        <a:rPr dirty="0" sz="1200" spc="1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distribution</a:t>
                      </a:r>
                      <a:r>
                        <a:rPr dirty="0" sz="1200" spc="1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function,</a:t>
                      </a:r>
                      <a:r>
                        <a:rPr dirty="0" sz="1200" spc="1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Mathematical</a:t>
                      </a:r>
                      <a:r>
                        <a:rPr dirty="0" sz="1200" spc="1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Expectation,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mean</a:t>
                      </a:r>
                      <a:r>
                        <a:rPr dirty="0" sz="1200" spc="1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and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variance,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Binomial,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Poisson,Exponential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Normal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distribution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(without proofs for mean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and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SD)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Problems.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just" marL="68580" marR="148590">
                        <a:lnSpc>
                          <a:spcPts val="1600"/>
                        </a:lnSpc>
                        <a:spcBef>
                          <a:spcPts val="65"/>
                        </a:spcBef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Sampling</a:t>
                      </a:r>
                      <a:r>
                        <a:rPr dirty="0" sz="1200" spc="9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Theory:</a:t>
                      </a:r>
                      <a:r>
                        <a:rPr dirty="0" sz="1200" spc="1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Introduction</a:t>
                      </a:r>
                      <a:r>
                        <a:rPr dirty="0" sz="1200" spc="1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1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sampling</a:t>
                      </a:r>
                      <a:r>
                        <a:rPr dirty="0" sz="1200" spc="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distributions,</a:t>
                      </a:r>
                      <a:r>
                        <a:rPr dirty="0" sz="1200" spc="1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standard</a:t>
                      </a:r>
                      <a:r>
                        <a:rPr dirty="0" sz="1200" spc="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error,</a:t>
                      </a:r>
                      <a:r>
                        <a:rPr dirty="0" sz="1200" spc="1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Type-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Type-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II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errors.Student’s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distribution,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Chi-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square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distribution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test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goodness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fit.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just" marL="13716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Self-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study:</a:t>
                      </a:r>
                      <a:r>
                        <a:rPr dirty="0" sz="1100" spc="26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Test of</a:t>
                      </a:r>
                      <a:r>
                        <a:rPr dirty="0" sz="11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hypothesis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means,</a:t>
                      </a:r>
                      <a:r>
                        <a:rPr dirty="0" sz="11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single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proportions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only.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577465">
                <a:tc>
                  <a:txBody>
                    <a:bodyPr/>
                    <a:lstStyle/>
                    <a:p>
                      <a:pPr marL="57785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mbria"/>
                          <a:cs typeface="Cambria"/>
                        </a:rPr>
                        <a:t>Course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outcome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(Course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Skill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0" b="1">
                          <a:latin typeface="Cambria"/>
                          <a:cs typeface="Cambria"/>
                        </a:rPr>
                        <a:t>Set)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 marL="57785">
                        <a:lnSpc>
                          <a:spcPts val="1405"/>
                        </a:lnSpc>
                        <a:spcBef>
                          <a:spcPts val="434"/>
                        </a:spcBef>
                      </a:pPr>
                      <a:r>
                        <a:rPr dirty="0" sz="1200">
                          <a:latin typeface="Cambria"/>
                          <a:cs typeface="Cambria"/>
                        </a:rPr>
                        <a:t>At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end</a:t>
                      </a:r>
                      <a:r>
                        <a:rPr dirty="0" sz="120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of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course,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student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will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be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Cambria"/>
                          <a:cs typeface="Cambria"/>
                        </a:rPr>
                        <a:t>able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to</a:t>
                      </a:r>
                      <a:r>
                        <a:rPr dirty="0" sz="120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Cambria"/>
                          <a:cs typeface="Cambria"/>
                        </a:rPr>
                        <a:t>:</a:t>
                      </a:r>
                      <a:endParaRPr sz="1200">
                        <a:latin typeface="Cambria"/>
                        <a:cs typeface="Cambria"/>
                      </a:endParaRPr>
                    </a:p>
                    <a:p>
                      <a:pPr marL="514350" indent="-227965">
                        <a:lnSpc>
                          <a:spcPts val="1405"/>
                        </a:lnSpc>
                        <a:buAutoNum type="arabicPeriod"/>
                        <a:tabLst>
                          <a:tab pos="51435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Understand</a:t>
                      </a:r>
                      <a:r>
                        <a:rPr dirty="0" sz="1200" spc="1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that</a:t>
                      </a:r>
                      <a:r>
                        <a:rPr dirty="0" sz="1200" spc="1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physical</a:t>
                      </a:r>
                      <a:r>
                        <a:rPr dirty="0" sz="1200" spc="1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systems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can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be</a:t>
                      </a:r>
                      <a:r>
                        <a:rPr dirty="0" sz="1200" spc="1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described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by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differential</a:t>
                      </a:r>
                      <a:r>
                        <a:rPr dirty="0" sz="1200" spc="1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equations</a:t>
                      </a:r>
                      <a:r>
                        <a:rPr dirty="0" sz="1200" spc="1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1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solve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14984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such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equations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14984" marR="61594" indent="-228600">
                        <a:lnSpc>
                          <a:spcPct val="110000"/>
                        </a:lnSpc>
                        <a:buAutoNum type="arabicPeriod" startAt="2"/>
                        <a:tabLst>
                          <a:tab pos="514984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Make</a:t>
                      </a:r>
                      <a:r>
                        <a:rPr dirty="0" sz="12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use</a:t>
                      </a:r>
                      <a:r>
                        <a:rPr dirty="0" sz="1200" spc="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correlation</a:t>
                      </a:r>
                      <a:r>
                        <a:rPr dirty="0" sz="1200" spc="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regression</a:t>
                      </a:r>
                      <a:r>
                        <a:rPr dirty="0" sz="1200" spc="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analysis</a:t>
                      </a:r>
                      <a:r>
                        <a:rPr dirty="0" sz="1200" spc="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fit</a:t>
                      </a:r>
                      <a:r>
                        <a:rPr dirty="0" sz="1200" spc="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suitable</a:t>
                      </a:r>
                      <a:r>
                        <a:rPr dirty="0" sz="1200" spc="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mathematical</a:t>
                      </a:r>
                      <a:r>
                        <a:rPr dirty="0" sz="1200" spc="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model</a:t>
                      </a:r>
                      <a:r>
                        <a:rPr dirty="0" sz="1200" spc="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for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statistical</a:t>
                      </a:r>
                      <a:r>
                        <a:rPr dirty="0" sz="1200" spc="-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data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14984" marR="218440" indent="-228600">
                        <a:lnSpc>
                          <a:spcPts val="1390"/>
                        </a:lnSpc>
                        <a:spcBef>
                          <a:spcPts val="254"/>
                        </a:spcBef>
                        <a:buClr>
                          <a:srgbClr val="1F2023"/>
                        </a:buClr>
                        <a:buAutoNum type="arabicPeriod" startAt="2"/>
                        <a:tabLst>
                          <a:tab pos="514984" algn="l"/>
                        </a:tabLst>
                      </a:pP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Demonstrate</a:t>
                      </a:r>
                      <a:r>
                        <a:rPr dirty="0" sz="1200" spc="15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16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16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series</a:t>
                      </a:r>
                      <a:r>
                        <a:rPr dirty="0" sz="1200" spc="16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15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study</a:t>
                      </a:r>
                      <a:r>
                        <a:rPr dirty="0" sz="1200" spc="13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16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behavior</a:t>
                      </a:r>
                      <a:r>
                        <a:rPr dirty="0" sz="1200" spc="15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of</a:t>
                      </a:r>
                      <a:r>
                        <a:rPr dirty="0" sz="1200" spc="15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periodic</a:t>
                      </a:r>
                      <a:r>
                        <a:rPr dirty="0" sz="1200" spc="16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functions</a:t>
                      </a:r>
                      <a:r>
                        <a:rPr dirty="0" sz="1200" spc="15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15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their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applications</a:t>
                      </a:r>
                      <a:r>
                        <a:rPr dirty="0" sz="1200" spc="-4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3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system</a:t>
                      </a:r>
                      <a:r>
                        <a:rPr dirty="0" sz="1200" spc="-3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communications,</a:t>
                      </a:r>
                      <a:r>
                        <a:rPr dirty="0" sz="1200" spc="-3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digital</a:t>
                      </a:r>
                      <a:r>
                        <a:rPr dirty="0" sz="1200" spc="-3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signal</a:t>
                      </a:r>
                      <a:r>
                        <a:rPr dirty="0" sz="1200" spc="-3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processing,</a:t>
                      </a:r>
                      <a:r>
                        <a:rPr dirty="0" sz="1200" spc="-3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3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field</a:t>
                      </a:r>
                      <a:r>
                        <a:rPr dirty="0" sz="1200" spc="-25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solidFill>
                            <a:srgbClr val="202429"/>
                          </a:solidFill>
                          <a:latin typeface="Times New Roman"/>
                          <a:cs typeface="Times New Roman"/>
                        </a:rPr>
                        <a:t>theory.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14350" indent="-227965">
                        <a:lnSpc>
                          <a:spcPts val="1370"/>
                        </a:lnSpc>
                        <a:buClr>
                          <a:srgbClr val="000000"/>
                        </a:buClr>
                        <a:buAutoNum type="arabicPeriod" startAt="2"/>
                        <a:tabLst>
                          <a:tab pos="514350" algn="l"/>
                        </a:tabLst>
                      </a:pP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7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use</a:t>
                      </a:r>
                      <a:r>
                        <a:rPr dirty="0" sz="1200" spc="7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Fourier</a:t>
                      </a:r>
                      <a:r>
                        <a:rPr dirty="0" sz="1200" spc="7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transforms</a:t>
                      </a:r>
                      <a:r>
                        <a:rPr dirty="0" sz="1200" spc="7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7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analyze</a:t>
                      </a:r>
                      <a:r>
                        <a:rPr dirty="0" sz="1200" spc="7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problems</a:t>
                      </a:r>
                      <a:r>
                        <a:rPr dirty="0" sz="1200" spc="7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involving</a:t>
                      </a:r>
                      <a:r>
                        <a:rPr dirty="0" sz="1200" spc="6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continuous-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r>
                        <a:rPr dirty="0" sz="1200" spc="7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signals</a:t>
                      </a:r>
                      <a:r>
                        <a:rPr dirty="0" sz="1200" spc="7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7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14984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apply</a:t>
                      </a:r>
                      <a:r>
                        <a:rPr dirty="0" sz="1200" spc="-4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Z-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Transform</a:t>
                      </a:r>
                      <a:r>
                        <a:rPr dirty="0" sz="1200" spc="-3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techniques</a:t>
                      </a:r>
                      <a:r>
                        <a:rPr dirty="0" sz="1200" spc="-3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3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solve</a:t>
                      </a:r>
                      <a:r>
                        <a:rPr dirty="0" sz="1200" spc="-3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difference</a:t>
                      </a:r>
                      <a:r>
                        <a:rPr dirty="0" sz="1200" spc="-25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solidFill>
                            <a:srgbClr val="1F2023"/>
                          </a:solidFill>
                          <a:latin typeface="Times New Roman"/>
                          <a:cs typeface="Times New Roman"/>
                        </a:rPr>
                        <a:t>equations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just" marL="514984" marR="59690" indent="-228600">
                        <a:lnSpc>
                          <a:spcPct val="112100"/>
                        </a:lnSpc>
                        <a:spcBef>
                          <a:spcPts val="5"/>
                        </a:spcBef>
                        <a:buFont typeface="Times New Roman"/>
                        <a:buAutoNum type="arabicPeriod" startAt="5"/>
                        <a:tabLst>
                          <a:tab pos="514984" algn="l"/>
                        </a:tabLst>
                      </a:pPr>
                      <a:r>
                        <a:rPr dirty="0" sz="1200">
                          <a:latin typeface="Cambria"/>
                          <a:cs typeface="Cambria"/>
                        </a:rPr>
                        <a:t>Apply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discrete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continuous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probability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distributions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analyzing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Cambria"/>
                          <a:cs typeface="Cambria"/>
                        </a:rPr>
                        <a:t>probability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models</a:t>
                      </a:r>
                      <a:r>
                        <a:rPr dirty="0" sz="1200" spc="25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arising</a:t>
                      </a:r>
                      <a:r>
                        <a:rPr dirty="0" sz="1200" spc="2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200" spc="2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2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engineering</a:t>
                      </a:r>
                      <a:r>
                        <a:rPr dirty="0" sz="1200" spc="2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field.</a:t>
                      </a:r>
                      <a:r>
                        <a:rPr dirty="0" sz="120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Demonstrate</a:t>
                      </a:r>
                      <a:r>
                        <a:rPr dirty="0" sz="1200" spc="2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2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validity</a:t>
                      </a:r>
                      <a:r>
                        <a:rPr dirty="0" sz="1200" spc="2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of</a:t>
                      </a:r>
                      <a:r>
                        <a:rPr dirty="0" sz="1200" spc="2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Cambria"/>
                          <a:cs typeface="Cambria"/>
                        </a:rPr>
                        <a:t>testing</a:t>
                      </a:r>
                      <a:r>
                        <a:rPr dirty="0" sz="1200" spc="25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Cambria"/>
                          <a:cs typeface="Cambria"/>
                        </a:rPr>
                        <a:t>the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Cambria"/>
                          <a:cs typeface="Cambria"/>
                        </a:rPr>
                        <a:t>hypothesis.</a:t>
                      </a:r>
                      <a:endParaRPr sz="12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6927342" y="255016"/>
            <a:ext cx="5340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0000AA"/>
                </a:solidFill>
                <a:latin typeface="Arial"/>
                <a:cs typeface="Arial"/>
              </a:rPr>
              <a:t>14.08.2023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6950810" y="298767"/>
            <a:ext cx="541020" cy="80645"/>
          </a:xfrm>
          <a:custGeom>
            <a:avLst/>
            <a:gdLst/>
            <a:ahLst/>
            <a:cxnLst/>
            <a:rect l="l" t="t" r="r" b="b"/>
            <a:pathLst>
              <a:path w="541020" h="80645">
                <a:moveTo>
                  <a:pt x="0" y="20040"/>
                </a:moveTo>
                <a:lnTo>
                  <a:pt x="0" y="10020"/>
                </a:lnTo>
                <a:lnTo>
                  <a:pt x="4765" y="7492"/>
                </a:lnTo>
                <a:lnTo>
                  <a:pt x="11908" y="2476"/>
                </a:lnTo>
                <a:lnTo>
                  <a:pt x="21439" y="0"/>
                </a:lnTo>
                <a:lnTo>
                  <a:pt x="135731" y="0"/>
                </a:lnTo>
                <a:lnTo>
                  <a:pt x="145262" y="2476"/>
                </a:lnTo>
                <a:lnTo>
                  <a:pt x="150028" y="5003"/>
                </a:lnTo>
                <a:lnTo>
                  <a:pt x="154781" y="7492"/>
                </a:lnTo>
                <a:lnTo>
                  <a:pt x="159547" y="10020"/>
                </a:lnTo>
                <a:lnTo>
                  <a:pt x="185740" y="10020"/>
                </a:lnTo>
                <a:lnTo>
                  <a:pt x="202414" y="12496"/>
                </a:lnTo>
                <a:lnTo>
                  <a:pt x="221465" y="15024"/>
                </a:lnTo>
                <a:lnTo>
                  <a:pt x="240515" y="17513"/>
                </a:lnTo>
                <a:lnTo>
                  <a:pt x="254800" y="20040"/>
                </a:lnTo>
                <a:lnTo>
                  <a:pt x="292902" y="20040"/>
                </a:lnTo>
                <a:lnTo>
                  <a:pt x="304810" y="22517"/>
                </a:lnTo>
                <a:lnTo>
                  <a:pt x="316706" y="25057"/>
                </a:lnTo>
                <a:lnTo>
                  <a:pt x="326237" y="27533"/>
                </a:lnTo>
                <a:lnTo>
                  <a:pt x="342899" y="30060"/>
                </a:lnTo>
                <a:lnTo>
                  <a:pt x="490538" y="30060"/>
                </a:lnTo>
                <a:lnTo>
                  <a:pt x="502446" y="27533"/>
                </a:lnTo>
                <a:lnTo>
                  <a:pt x="514355" y="25057"/>
                </a:lnTo>
                <a:lnTo>
                  <a:pt x="526263" y="22517"/>
                </a:lnTo>
                <a:lnTo>
                  <a:pt x="538171" y="20040"/>
                </a:lnTo>
                <a:lnTo>
                  <a:pt x="540548" y="20040"/>
                </a:lnTo>
                <a:lnTo>
                  <a:pt x="90487" y="20040"/>
                </a:lnTo>
                <a:lnTo>
                  <a:pt x="83345" y="22517"/>
                </a:lnTo>
                <a:lnTo>
                  <a:pt x="73825" y="25057"/>
                </a:lnTo>
                <a:lnTo>
                  <a:pt x="64294" y="27533"/>
                </a:lnTo>
                <a:lnTo>
                  <a:pt x="54775" y="32537"/>
                </a:lnTo>
                <a:lnTo>
                  <a:pt x="38101" y="37553"/>
                </a:lnTo>
                <a:lnTo>
                  <a:pt x="23816" y="45097"/>
                </a:lnTo>
                <a:lnTo>
                  <a:pt x="11908" y="52628"/>
                </a:lnTo>
                <a:lnTo>
                  <a:pt x="2388" y="60121"/>
                </a:lnTo>
                <a:lnTo>
                  <a:pt x="4765" y="67665"/>
                </a:lnTo>
                <a:lnTo>
                  <a:pt x="11908" y="72682"/>
                </a:lnTo>
                <a:lnTo>
                  <a:pt x="21439" y="77685"/>
                </a:lnTo>
                <a:lnTo>
                  <a:pt x="30958" y="80162"/>
                </a:lnTo>
                <a:lnTo>
                  <a:pt x="290513" y="80162"/>
                </a:lnTo>
              </a:path>
            </a:pathLst>
          </a:custGeom>
          <a:ln w="113241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655181" y="9785999"/>
            <a:ext cx="360045" cy="47625"/>
          </a:xfrm>
          <a:custGeom>
            <a:avLst/>
            <a:gdLst/>
            <a:ahLst/>
            <a:cxnLst/>
            <a:rect l="l" t="t" r="r" b="b"/>
            <a:pathLst>
              <a:path w="360045" h="47625">
                <a:moveTo>
                  <a:pt x="0" y="47631"/>
                </a:moveTo>
                <a:lnTo>
                  <a:pt x="349986" y="47631"/>
                </a:lnTo>
                <a:lnTo>
                  <a:pt x="357187" y="42863"/>
                </a:lnTo>
                <a:lnTo>
                  <a:pt x="359613" y="38107"/>
                </a:lnTo>
                <a:lnTo>
                  <a:pt x="352425" y="30955"/>
                </a:lnTo>
                <a:lnTo>
                  <a:pt x="335648" y="21431"/>
                </a:lnTo>
                <a:lnTo>
                  <a:pt x="306882" y="16675"/>
                </a:lnTo>
                <a:lnTo>
                  <a:pt x="273291" y="11907"/>
                </a:lnTo>
                <a:lnTo>
                  <a:pt x="239712" y="9523"/>
                </a:lnTo>
                <a:lnTo>
                  <a:pt x="210985" y="9523"/>
                </a:lnTo>
                <a:lnTo>
                  <a:pt x="191782" y="7139"/>
                </a:lnTo>
                <a:lnTo>
                  <a:pt x="175018" y="4768"/>
                </a:lnTo>
                <a:lnTo>
                  <a:pt x="151003" y="0"/>
                </a:lnTo>
                <a:lnTo>
                  <a:pt x="129425" y="0"/>
                </a:lnTo>
              </a:path>
            </a:pathLst>
          </a:custGeom>
          <a:ln w="107708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843076" y="579119"/>
            <a:ext cx="6111240" cy="8997950"/>
          </a:xfrm>
          <a:custGeom>
            <a:avLst/>
            <a:gdLst/>
            <a:ahLst/>
            <a:cxnLst/>
            <a:rect l="l" t="t" r="r" b="b"/>
            <a:pathLst>
              <a:path w="6111240" h="8997950">
                <a:moveTo>
                  <a:pt x="6104509" y="6572390"/>
                </a:moveTo>
                <a:lnTo>
                  <a:pt x="6096" y="6572390"/>
                </a:lnTo>
                <a:lnTo>
                  <a:pt x="6096" y="6108"/>
                </a:lnTo>
                <a:lnTo>
                  <a:pt x="0" y="6108"/>
                </a:lnTo>
                <a:lnTo>
                  <a:pt x="0" y="6572390"/>
                </a:lnTo>
                <a:lnTo>
                  <a:pt x="0" y="6578486"/>
                </a:lnTo>
                <a:lnTo>
                  <a:pt x="0" y="8991600"/>
                </a:lnTo>
                <a:lnTo>
                  <a:pt x="0" y="8997696"/>
                </a:lnTo>
                <a:lnTo>
                  <a:pt x="6096" y="8997696"/>
                </a:lnTo>
                <a:lnTo>
                  <a:pt x="6104509" y="8997696"/>
                </a:lnTo>
                <a:lnTo>
                  <a:pt x="6104509" y="8991600"/>
                </a:lnTo>
                <a:lnTo>
                  <a:pt x="6096" y="8991600"/>
                </a:lnTo>
                <a:lnTo>
                  <a:pt x="6096" y="6578486"/>
                </a:lnTo>
                <a:lnTo>
                  <a:pt x="6104509" y="6578486"/>
                </a:lnTo>
                <a:lnTo>
                  <a:pt x="6104509" y="6572390"/>
                </a:lnTo>
                <a:close/>
              </a:path>
              <a:path w="6111240" h="8997950">
                <a:moveTo>
                  <a:pt x="6104509" y="0"/>
                </a:moveTo>
                <a:lnTo>
                  <a:pt x="6096" y="0"/>
                </a:lnTo>
                <a:lnTo>
                  <a:pt x="0" y="0"/>
                </a:lnTo>
                <a:lnTo>
                  <a:pt x="0" y="6096"/>
                </a:lnTo>
                <a:lnTo>
                  <a:pt x="6096" y="6096"/>
                </a:lnTo>
                <a:lnTo>
                  <a:pt x="6104509" y="6096"/>
                </a:lnTo>
                <a:lnTo>
                  <a:pt x="6104509" y="0"/>
                </a:lnTo>
                <a:close/>
              </a:path>
              <a:path w="6111240" h="8997950">
                <a:moveTo>
                  <a:pt x="6110681" y="6108"/>
                </a:moveTo>
                <a:lnTo>
                  <a:pt x="6104585" y="6108"/>
                </a:lnTo>
                <a:lnTo>
                  <a:pt x="6104585" y="6572390"/>
                </a:lnTo>
                <a:lnTo>
                  <a:pt x="6104585" y="6578486"/>
                </a:lnTo>
                <a:lnTo>
                  <a:pt x="6104585" y="8991600"/>
                </a:lnTo>
                <a:lnTo>
                  <a:pt x="6104585" y="8997696"/>
                </a:lnTo>
                <a:lnTo>
                  <a:pt x="6110681" y="8997696"/>
                </a:lnTo>
                <a:lnTo>
                  <a:pt x="6110681" y="8991600"/>
                </a:lnTo>
                <a:lnTo>
                  <a:pt x="6110681" y="6578486"/>
                </a:lnTo>
                <a:lnTo>
                  <a:pt x="6110681" y="6572390"/>
                </a:lnTo>
                <a:lnTo>
                  <a:pt x="6110681" y="6108"/>
                </a:lnTo>
                <a:close/>
              </a:path>
              <a:path w="6111240" h="8997950">
                <a:moveTo>
                  <a:pt x="6110681" y="0"/>
                </a:moveTo>
                <a:lnTo>
                  <a:pt x="6104585" y="0"/>
                </a:lnTo>
                <a:lnTo>
                  <a:pt x="6104585" y="6096"/>
                </a:lnTo>
                <a:lnTo>
                  <a:pt x="6110681" y="6096"/>
                </a:lnTo>
                <a:lnTo>
                  <a:pt x="61106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902009" y="255016"/>
            <a:ext cx="6559550" cy="96361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0000AA"/>
                </a:solidFill>
                <a:latin typeface="Arial"/>
                <a:cs typeface="Arial"/>
              </a:rPr>
              <a:t>14.08.2023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45"/>
              </a:spcBef>
            </a:pPr>
            <a:endParaRPr sz="800">
              <a:latin typeface="Arial"/>
              <a:cs typeface="Arial"/>
            </a:endParaRPr>
          </a:p>
          <a:p>
            <a:pPr algn="just" marL="12700">
              <a:lnSpc>
                <a:spcPct val="100000"/>
              </a:lnSpc>
            </a:pPr>
            <a:r>
              <a:rPr dirty="0" sz="1200" b="1">
                <a:latin typeface="Cambria"/>
                <a:cs typeface="Cambria"/>
              </a:rPr>
              <a:t>Assessment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Cambria"/>
                <a:cs typeface="Cambria"/>
              </a:rPr>
              <a:t>Details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b="1">
                <a:latin typeface="Cambria"/>
                <a:cs typeface="Cambria"/>
              </a:rPr>
              <a:t>(both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b="1">
                <a:latin typeface="Cambria"/>
                <a:cs typeface="Cambria"/>
              </a:rPr>
              <a:t>CIE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b="1">
                <a:latin typeface="Cambria"/>
                <a:cs typeface="Cambria"/>
              </a:rPr>
              <a:t>and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Cambria"/>
                <a:cs typeface="Cambria"/>
              </a:rPr>
              <a:t>SEE)</a:t>
            </a:r>
            <a:endParaRPr sz="1200">
              <a:latin typeface="Cambria"/>
              <a:cs typeface="Cambria"/>
            </a:endParaRPr>
          </a:p>
          <a:p>
            <a:pPr algn="just" marL="12700">
              <a:lnSpc>
                <a:spcPct val="100000"/>
              </a:lnSpc>
              <a:spcBef>
                <a:spcPts val="195"/>
              </a:spcBef>
            </a:pP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weightage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Continuous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Internal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Evaluation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(CIE)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is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50%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and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Semester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End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Exam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(SEE)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is</a:t>
            </a:r>
            <a:endParaRPr sz="1100">
              <a:latin typeface="Cambria"/>
              <a:cs typeface="Cambria"/>
            </a:endParaRPr>
          </a:p>
          <a:p>
            <a:pPr algn="just" marL="12700" marR="573405">
              <a:lnSpc>
                <a:spcPct val="146400"/>
              </a:lnSpc>
              <a:spcBef>
                <a:spcPts val="5"/>
              </a:spcBef>
            </a:pPr>
            <a:r>
              <a:rPr dirty="0" sz="1100">
                <a:latin typeface="Cambria"/>
                <a:cs typeface="Cambria"/>
              </a:rPr>
              <a:t>50%.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minimum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passing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CIE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is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40%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maximum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(20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out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50)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and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SEE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minimum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passing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35%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maximum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(18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out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50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marks).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The</a:t>
            </a:r>
            <a:endParaRPr sz="1100">
              <a:latin typeface="Cambria"/>
              <a:cs typeface="Cambria"/>
            </a:endParaRPr>
          </a:p>
          <a:p>
            <a:pPr algn="just" marL="12700" marR="574040">
              <a:lnSpc>
                <a:spcPct val="146400"/>
              </a:lnSpc>
              <a:spcBef>
                <a:spcPts val="10"/>
              </a:spcBef>
            </a:pPr>
            <a:r>
              <a:rPr dirty="0" sz="1100">
                <a:latin typeface="Cambria"/>
                <a:cs typeface="Cambria"/>
              </a:rPr>
              <a:t>student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declared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pass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course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he/she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secures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minimum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40%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(40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out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of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100)</a:t>
            </a:r>
            <a:r>
              <a:rPr dirty="0" sz="1100" spc="3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in</a:t>
            </a:r>
            <a:r>
              <a:rPr dirty="0" sz="1100" spc="3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3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sum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total</a:t>
            </a:r>
            <a:r>
              <a:rPr dirty="0" sz="1100" spc="3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3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CIE</a:t>
            </a:r>
            <a:r>
              <a:rPr dirty="0" sz="1100" spc="3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(Continuous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Internal</a:t>
            </a:r>
            <a:r>
              <a:rPr dirty="0" sz="1100" spc="3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Evaluation)</a:t>
            </a:r>
            <a:r>
              <a:rPr dirty="0" sz="1100" spc="3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and</a:t>
            </a:r>
            <a:r>
              <a:rPr dirty="0" sz="1100" spc="3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SEE</a:t>
            </a:r>
            <a:r>
              <a:rPr dirty="0" sz="1100" spc="3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(Semester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End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Examination)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taken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together.</a:t>
            </a:r>
            <a:endParaRPr sz="11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100">
              <a:latin typeface="Cambria"/>
              <a:cs typeface="Cambria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000" spc="-10" b="1">
                <a:latin typeface="Cambria"/>
                <a:cs typeface="Cambria"/>
              </a:rPr>
              <a:t>Continuous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Internal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Evaluation:</a:t>
            </a:r>
            <a:endParaRPr sz="1000">
              <a:latin typeface="Cambria"/>
              <a:cs typeface="Cambria"/>
            </a:endParaRPr>
          </a:p>
          <a:p>
            <a:pPr algn="just" marL="241300" marR="574040" indent="-228600">
              <a:lnSpc>
                <a:spcPct val="112700"/>
              </a:lnSpc>
              <a:spcBef>
                <a:spcPts val="30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>
                <a:latin typeface="Cambria"/>
                <a:cs typeface="Cambria"/>
              </a:rPr>
              <a:t>There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are</a:t>
            </a:r>
            <a:r>
              <a:rPr dirty="0" sz="1100" spc="8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25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8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8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CIE's</a:t>
            </a:r>
            <a:r>
              <a:rPr dirty="0" sz="1100" spc="9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Assignment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component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and</a:t>
            </a:r>
            <a:r>
              <a:rPr dirty="0" sz="1100" spc="8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25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Internal</a:t>
            </a:r>
            <a:r>
              <a:rPr dirty="0" sz="1100" spc="8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Assessment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Test</a:t>
            </a:r>
            <a:r>
              <a:rPr dirty="0" sz="1100" spc="-6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component.</a:t>
            </a:r>
            <a:endParaRPr sz="1100">
              <a:latin typeface="Cambria"/>
              <a:cs typeface="Cambria"/>
            </a:endParaRPr>
          </a:p>
          <a:p>
            <a:pPr algn="just" marL="241300" marR="568960" indent="-228600">
              <a:lnSpc>
                <a:spcPct val="112400"/>
              </a:lnSpc>
              <a:spcBef>
                <a:spcPts val="5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>
                <a:latin typeface="Cambria"/>
                <a:cs typeface="Cambria"/>
              </a:rPr>
              <a:t>Each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test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shall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conducted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25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marks.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first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test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will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administered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after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40-50%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of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16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coverage</a:t>
            </a:r>
            <a:r>
              <a:rPr dirty="0" sz="1100" spc="16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17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16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syllabus,</a:t>
            </a:r>
            <a:r>
              <a:rPr dirty="0" sz="1100" spc="16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and</a:t>
            </a:r>
            <a:r>
              <a:rPr dirty="0" sz="1100" spc="1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16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second</a:t>
            </a:r>
            <a:r>
              <a:rPr dirty="0" sz="1100" spc="16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test</a:t>
            </a:r>
            <a:r>
              <a:rPr dirty="0" sz="1100" spc="1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will</a:t>
            </a:r>
            <a:r>
              <a:rPr dirty="0" sz="1100" spc="1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1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administered</a:t>
            </a:r>
            <a:r>
              <a:rPr dirty="0" sz="1100" spc="1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after</a:t>
            </a:r>
            <a:r>
              <a:rPr dirty="0" sz="1100" spc="1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85-90%</a:t>
            </a:r>
            <a:r>
              <a:rPr dirty="0" sz="1100" spc="17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17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the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coverage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syllabus.</a:t>
            </a:r>
            <a:r>
              <a:rPr dirty="0" sz="1100" spc="-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average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two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tests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shall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-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scaled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down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to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25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marks</a:t>
            </a:r>
            <a:endParaRPr sz="1100">
              <a:latin typeface="Cambria"/>
              <a:cs typeface="Cambria"/>
            </a:endParaRPr>
          </a:p>
          <a:p>
            <a:pPr marL="241300" marR="615950" indent="-228600">
              <a:lnSpc>
                <a:spcPct val="112400"/>
              </a:lnSpc>
              <a:buSzPct val="90909"/>
              <a:buFont typeface="Symbol"/>
              <a:buChar char=""/>
              <a:tabLst>
                <a:tab pos="241300" algn="l"/>
              </a:tabLst>
            </a:pPr>
            <a:r>
              <a:rPr dirty="0" sz="1100">
                <a:latin typeface="Cambria"/>
                <a:cs typeface="Cambria"/>
              </a:rPr>
              <a:t>Any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two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assignment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methods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mentioned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in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22OB2.4,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if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an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is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project-based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Cambria"/>
                <a:cs typeface="Cambria"/>
              </a:rPr>
              <a:t>then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only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one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course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shall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planned.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schedule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assignments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shall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be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planned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properly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by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course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teacher.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teacher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should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not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conduct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two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assignments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at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the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end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semester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if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two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assignments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are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planned.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Each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shall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conducted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for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25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marks.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(If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two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assignments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are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conducted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then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sum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two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assignments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shall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scaled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down</a:t>
            </a:r>
            <a:r>
              <a:rPr dirty="0" sz="1100" spc="-5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to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25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marks)</a:t>
            </a:r>
            <a:endParaRPr sz="1100">
              <a:latin typeface="Cambria"/>
              <a:cs typeface="Cambria"/>
            </a:endParaRPr>
          </a:p>
          <a:p>
            <a:pPr marL="241300" marR="570230" indent="-228600">
              <a:lnSpc>
                <a:spcPts val="1490"/>
              </a:lnSpc>
              <a:spcBef>
                <a:spcPts val="65"/>
              </a:spcBef>
              <a:buSzPct val="90909"/>
              <a:buFont typeface="Symbol"/>
              <a:buChar char=""/>
              <a:tabLst>
                <a:tab pos="241300" algn="l"/>
              </a:tabLst>
            </a:pP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final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CIE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course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out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50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will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be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sum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the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scale-</a:t>
            </a:r>
            <a:r>
              <a:rPr dirty="0" sz="1100">
                <a:latin typeface="Cambria"/>
                <a:cs typeface="Cambria"/>
              </a:rPr>
              <a:t>down</a:t>
            </a:r>
            <a:r>
              <a:rPr dirty="0" sz="1100" spc="-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marks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of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"/>
                <a:cs typeface="Cambria"/>
              </a:rPr>
              <a:t>tests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"/>
                <a:cs typeface="Cambria"/>
              </a:rPr>
              <a:t>and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assignment/s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"/>
                <a:cs typeface="Cambria"/>
              </a:rPr>
              <a:t>marks.</a:t>
            </a:r>
            <a:endParaRPr sz="11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b="1">
                <a:latin typeface="Cambria"/>
                <a:cs typeface="Cambria"/>
              </a:rPr>
              <a:t>Internal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Assessment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Test</a:t>
            </a:r>
            <a:r>
              <a:rPr dirty="0" sz="1000" spc="-15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question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paper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is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designed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to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attain the different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levels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of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Bloom’s </a:t>
            </a:r>
            <a:r>
              <a:rPr dirty="0" sz="1000" spc="-10" b="1">
                <a:latin typeface="Cambria"/>
                <a:cs typeface="Cambria"/>
              </a:rPr>
              <a:t>taxonomy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dirty="0" sz="1000" b="1">
                <a:latin typeface="Cambria"/>
                <a:cs typeface="Cambria"/>
              </a:rPr>
              <a:t>as</a:t>
            </a:r>
            <a:r>
              <a:rPr dirty="0" sz="1000" spc="-5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per</a:t>
            </a:r>
            <a:r>
              <a:rPr dirty="0" sz="1000" spc="-5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the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outcome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defined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for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the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course.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000" spc="-10" b="1">
                <a:latin typeface="Cambria"/>
                <a:cs typeface="Cambria"/>
              </a:rPr>
              <a:t>Semester-</a:t>
            </a:r>
            <a:r>
              <a:rPr dirty="0" sz="1000" b="1">
                <a:latin typeface="Cambria"/>
                <a:cs typeface="Cambria"/>
              </a:rPr>
              <a:t>End</a:t>
            </a:r>
            <a:r>
              <a:rPr dirty="0" sz="1000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Examination:</a:t>
            </a:r>
            <a:endParaRPr sz="1000">
              <a:latin typeface="Cambria"/>
              <a:cs typeface="Cambria"/>
            </a:endParaRPr>
          </a:p>
          <a:p>
            <a:pPr marL="12700" marR="577850">
              <a:lnSpc>
                <a:spcPct val="112000"/>
              </a:lnSpc>
            </a:pPr>
            <a:r>
              <a:rPr dirty="0" sz="1000">
                <a:latin typeface="Cambria"/>
                <a:cs typeface="Cambria"/>
              </a:rPr>
              <a:t>Theory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SEE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will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be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conducted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by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University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as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per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scheduled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timetable,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with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common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papers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Cambria"/>
                <a:cs typeface="Cambria"/>
              </a:rPr>
              <a:t>for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course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b="1">
                <a:latin typeface="Cambria"/>
                <a:cs typeface="Cambria"/>
              </a:rPr>
              <a:t>duration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03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hours).</a:t>
            </a:r>
            <a:endParaRPr sz="1000">
              <a:latin typeface="Cambria"/>
              <a:cs typeface="Cambria"/>
            </a:endParaRPr>
          </a:p>
          <a:p>
            <a:pPr marL="285115" indent="-228600">
              <a:lnSpc>
                <a:spcPct val="100000"/>
              </a:lnSpc>
              <a:spcBef>
                <a:spcPts val="160"/>
              </a:spcBef>
              <a:buAutoNum type="arabicPeriod"/>
              <a:tabLst>
                <a:tab pos="285115" algn="l"/>
              </a:tabLst>
            </a:pP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paper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will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have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ten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questions.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Each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question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is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set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for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20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marks.</a:t>
            </a:r>
            <a:endParaRPr sz="1000">
              <a:latin typeface="Cambria"/>
              <a:cs typeface="Cambria"/>
            </a:endParaRPr>
          </a:p>
          <a:p>
            <a:pPr marL="285115" marR="578485" indent="-228600">
              <a:lnSpc>
                <a:spcPct val="112000"/>
              </a:lnSpc>
              <a:buAutoNum type="arabicPeriod"/>
              <a:tabLst>
                <a:tab pos="285115" algn="l"/>
              </a:tabLst>
            </a:pPr>
            <a:r>
              <a:rPr dirty="0" sz="1000">
                <a:latin typeface="Cambria"/>
                <a:cs typeface="Cambria"/>
              </a:rPr>
              <a:t>There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will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be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2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questions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from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each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module.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Each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two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questions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under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a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module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(with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a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maximum</a:t>
            </a:r>
            <a:r>
              <a:rPr dirty="0" sz="1000" spc="-1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3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sub-questions),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should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have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a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mix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b="1">
                <a:latin typeface="Cambria"/>
                <a:cs typeface="Cambria"/>
              </a:rPr>
              <a:t>of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topics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under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that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module.</a:t>
            </a:r>
            <a:endParaRPr sz="1000">
              <a:latin typeface="Cambria"/>
              <a:cs typeface="Cambria"/>
            </a:endParaRPr>
          </a:p>
          <a:p>
            <a:pPr marL="285115" indent="-228600">
              <a:lnSpc>
                <a:spcPct val="100000"/>
              </a:lnSpc>
              <a:spcBef>
                <a:spcPts val="155"/>
              </a:spcBef>
              <a:buAutoNum type="arabicPeriod"/>
              <a:tabLst>
                <a:tab pos="285115" algn="l"/>
              </a:tabLst>
            </a:pP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5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students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have</a:t>
            </a:r>
            <a:r>
              <a:rPr dirty="0" sz="1000" spc="-5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to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answer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5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full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questions,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selecting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one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full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question</a:t>
            </a:r>
            <a:r>
              <a:rPr dirty="0" sz="1000" spc="-4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from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each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module.</a:t>
            </a:r>
            <a:endParaRPr sz="1000">
              <a:latin typeface="Cambria"/>
              <a:cs typeface="Cambria"/>
            </a:endParaRPr>
          </a:p>
          <a:p>
            <a:pPr marL="285115" indent="-228600">
              <a:lnSpc>
                <a:spcPct val="100000"/>
              </a:lnSpc>
              <a:spcBef>
                <a:spcPts val="145"/>
              </a:spcBef>
              <a:buAutoNum type="arabicPeriod"/>
              <a:tabLst>
                <a:tab pos="285115" algn="l"/>
              </a:tabLst>
            </a:pPr>
            <a:r>
              <a:rPr dirty="0" sz="1000">
                <a:latin typeface="Cambria"/>
                <a:cs typeface="Cambria"/>
              </a:rPr>
              <a:t>Marks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scored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shall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be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Cambria"/>
                <a:cs typeface="Cambria"/>
              </a:rPr>
              <a:t>proportionally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reduced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to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50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Cambria"/>
                <a:cs typeface="Cambria"/>
              </a:rPr>
              <a:t>marks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1000">
              <a:latin typeface="Cambria"/>
              <a:cs typeface="Cambria"/>
            </a:endParaRPr>
          </a:p>
          <a:p>
            <a:pPr marL="12700">
              <a:lnSpc>
                <a:spcPts val="1410"/>
              </a:lnSpc>
            </a:pPr>
            <a:r>
              <a:rPr dirty="0" sz="1200" b="1">
                <a:latin typeface="Times New Roman"/>
                <a:cs typeface="Times New Roman"/>
              </a:rPr>
              <a:t>Suggested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Learning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Resources:</a:t>
            </a:r>
            <a:endParaRPr sz="1200">
              <a:latin typeface="Times New Roman"/>
              <a:cs typeface="Times New Roman"/>
            </a:endParaRPr>
          </a:p>
          <a:p>
            <a:pPr marL="12700" marR="953135">
              <a:lnSpc>
                <a:spcPts val="1380"/>
              </a:lnSpc>
              <a:spcBef>
                <a:spcPts val="70"/>
              </a:spcBef>
            </a:pPr>
            <a:r>
              <a:rPr dirty="0" sz="1200" b="1">
                <a:latin typeface="Times New Roman"/>
                <a:cs typeface="Times New Roman"/>
              </a:rPr>
              <a:t>Books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(Title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Book/Name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author/Name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publisher/Edition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Year) </a:t>
            </a:r>
            <a:r>
              <a:rPr dirty="0" sz="1200" b="1">
                <a:latin typeface="Times New Roman"/>
                <a:cs typeface="Times New Roman"/>
              </a:rPr>
              <a:t>Text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Books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ct val="100000"/>
              </a:lnSpc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B.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S.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Grewal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imSun-ExtB"/>
                <a:cs typeface="SimSun-ExtB"/>
              </a:rPr>
              <a:t>“</a:t>
            </a:r>
            <a:r>
              <a:rPr dirty="0" sz="1200">
                <a:latin typeface="Times New Roman"/>
                <a:cs typeface="Times New Roman"/>
              </a:rPr>
              <a:t>Higher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Engineering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SimSun-ExtB"/>
                <a:cs typeface="SimSun-ExtB"/>
              </a:rPr>
              <a:t>”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Khanna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Publishers,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44</a:t>
            </a:r>
            <a:r>
              <a:rPr dirty="0" sz="800">
                <a:latin typeface="Times New Roman"/>
                <a:cs typeface="Times New Roman"/>
              </a:rPr>
              <a:t>th</a:t>
            </a:r>
            <a:r>
              <a:rPr dirty="0" sz="1200">
                <a:latin typeface="Times New Roman"/>
                <a:cs typeface="Times New Roman"/>
              </a:rPr>
              <a:t>Ed.,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2021.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ct val="100000"/>
              </a:lnSpc>
              <a:spcBef>
                <a:spcPts val="12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E.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Kreyszig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imSun-ExtB"/>
                <a:cs typeface="SimSun-ExtB"/>
              </a:rPr>
              <a:t>“</a:t>
            </a:r>
            <a:r>
              <a:rPr dirty="0" sz="1200">
                <a:latin typeface="Times New Roman"/>
                <a:cs typeface="Times New Roman"/>
              </a:rPr>
              <a:t>Advanced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Engineering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SimSun-ExtB"/>
                <a:cs typeface="SimSun-ExtB"/>
              </a:rPr>
              <a:t>”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John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Wiley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Sons,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800">
                <a:latin typeface="Times New Roman"/>
                <a:cs typeface="Times New Roman"/>
              </a:rPr>
              <a:t>th</a:t>
            </a:r>
            <a:r>
              <a:rPr dirty="0" sz="1200">
                <a:latin typeface="Times New Roman"/>
                <a:cs typeface="Times New Roman"/>
              </a:rPr>
              <a:t>Ed.,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2018.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1200" b="1">
                <a:latin typeface="Times New Roman"/>
                <a:cs typeface="Times New Roman"/>
              </a:rPr>
              <a:t>Reference</a:t>
            </a:r>
            <a:r>
              <a:rPr dirty="0" sz="1200" spc="-7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Books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ct val="100000"/>
              </a:lnSpc>
              <a:spcBef>
                <a:spcPts val="35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V.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Ramana: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SimSun-ExtB"/>
                <a:cs typeface="SimSun-ExtB"/>
              </a:rPr>
              <a:t>“</a:t>
            </a:r>
            <a:r>
              <a:rPr dirty="0" sz="1200">
                <a:latin typeface="Times New Roman"/>
                <a:cs typeface="Times New Roman"/>
              </a:rPr>
              <a:t>Higher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Engineering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SimSun-ExtB"/>
                <a:cs typeface="SimSun-ExtB"/>
              </a:rPr>
              <a:t>”</a:t>
            </a:r>
            <a:r>
              <a:rPr dirty="0" sz="1200" spc="-25">
                <a:latin typeface="SimSun-ExtB"/>
                <a:cs typeface="SimSun-ExtB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McGraw-</a:t>
            </a:r>
            <a:r>
              <a:rPr dirty="0" sz="1200">
                <a:latin typeface="Times New Roman"/>
                <a:cs typeface="Times New Roman"/>
              </a:rPr>
              <a:t>Hill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Education,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</a:t>
            </a:r>
            <a:r>
              <a:rPr dirty="0" sz="800">
                <a:latin typeface="Times New Roman"/>
                <a:cs typeface="Times New Roman"/>
              </a:rPr>
              <a:t>th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2017</a:t>
            </a:r>
            <a:endParaRPr sz="1200">
              <a:latin typeface="Times New Roman"/>
              <a:cs typeface="Times New Roman"/>
            </a:endParaRPr>
          </a:p>
          <a:p>
            <a:pPr marL="12700" marR="613410" indent="152400">
              <a:lnSpc>
                <a:spcPct val="100000"/>
              </a:lnSpc>
              <a:spcBef>
                <a:spcPts val="105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Srimanta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Pal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&amp;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Subodh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C.Bhunia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imSun-ExtB"/>
                <a:cs typeface="SimSun-ExtB"/>
              </a:rPr>
              <a:t>“</a:t>
            </a:r>
            <a:r>
              <a:rPr dirty="0" sz="1200" spc="-10">
                <a:latin typeface="Times New Roman"/>
                <a:cs typeface="Times New Roman"/>
              </a:rPr>
              <a:t>Engineering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SimSun-ExtB"/>
                <a:cs typeface="SimSun-ExtB"/>
              </a:rPr>
              <a:t>”</a:t>
            </a:r>
            <a:r>
              <a:rPr dirty="0" sz="1200" spc="-35">
                <a:latin typeface="SimSun-ExtB"/>
                <a:cs typeface="SimSun-ExtB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Oxford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University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Press,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800">
                <a:latin typeface="Times New Roman"/>
                <a:cs typeface="Times New Roman"/>
              </a:rPr>
              <a:t>rd</a:t>
            </a:r>
            <a:r>
              <a:rPr dirty="0" sz="1200">
                <a:latin typeface="Times New Roman"/>
                <a:cs typeface="Times New Roman"/>
              </a:rPr>
              <a:t>Ed.,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2016.</a:t>
            </a:r>
            <a:endParaRPr sz="1200">
              <a:latin typeface="Times New Roman"/>
              <a:cs typeface="Times New Roman"/>
            </a:endParaRPr>
          </a:p>
          <a:p>
            <a:pPr marL="12700" marR="1239520" indent="152400">
              <a:lnSpc>
                <a:spcPct val="100000"/>
              </a:lnSpc>
              <a:spcBef>
                <a:spcPts val="60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N.P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Bali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and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Manish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Goyal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imSun-ExtB"/>
                <a:cs typeface="SimSun-ExtB"/>
              </a:rPr>
              <a:t>“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Textbook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Engineering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SimSun-ExtB"/>
                <a:cs typeface="SimSun-ExtB"/>
              </a:rPr>
              <a:t>”</a:t>
            </a:r>
            <a:r>
              <a:rPr dirty="0" sz="1200" spc="-15">
                <a:latin typeface="SimSun-ExtB"/>
                <a:cs typeface="SimSun-ExtB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Laxmi </a:t>
            </a:r>
            <a:r>
              <a:rPr dirty="0" sz="1200">
                <a:latin typeface="Times New Roman"/>
                <a:cs typeface="Times New Roman"/>
              </a:rPr>
              <a:t>Publications,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800">
                <a:latin typeface="Times New Roman"/>
                <a:cs typeface="Times New Roman"/>
              </a:rPr>
              <a:t>th</a:t>
            </a:r>
            <a:r>
              <a:rPr dirty="0" sz="1200">
                <a:latin typeface="Times New Roman"/>
                <a:cs typeface="Times New Roman"/>
              </a:rPr>
              <a:t>Ed.,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2022.</a:t>
            </a:r>
            <a:endParaRPr sz="1200">
              <a:latin typeface="Times New Roman"/>
              <a:cs typeface="Times New Roman"/>
            </a:endParaRPr>
          </a:p>
          <a:p>
            <a:pPr marL="12700" marR="707390" indent="152400">
              <a:lnSpc>
                <a:spcPts val="1430"/>
              </a:lnSpc>
              <a:spcBef>
                <a:spcPts val="114"/>
              </a:spcBef>
              <a:buFont typeface="Times New Roman"/>
              <a:buAutoNum type="arabicPeriod"/>
              <a:tabLst>
                <a:tab pos="165100" algn="l"/>
              </a:tabLst>
            </a:pPr>
            <a:r>
              <a:rPr dirty="0" sz="1200" b="1">
                <a:latin typeface="Times New Roman"/>
                <a:cs typeface="Times New Roman"/>
              </a:rPr>
              <a:t>C.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Ray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Wylie,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Louis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Barrett: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SimSun-ExtB"/>
                <a:cs typeface="SimSun-ExtB"/>
              </a:rPr>
              <a:t>“</a:t>
            </a:r>
            <a:r>
              <a:rPr dirty="0" sz="1200">
                <a:latin typeface="Times New Roman"/>
                <a:cs typeface="Times New Roman"/>
              </a:rPr>
              <a:t>Advanced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Engineering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Mathematics</a:t>
            </a:r>
            <a:r>
              <a:rPr dirty="0" sz="1200">
                <a:latin typeface="SimSun-ExtB"/>
                <a:cs typeface="SimSun-ExtB"/>
              </a:rPr>
              <a:t>”</a:t>
            </a:r>
            <a:r>
              <a:rPr dirty="0" sz="1200" spc="-25">
                <a:latin typeface="SimSun-ExtB"/>
                <a:cs typeface="SimSun-ExtB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McGraw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600">
                <a:latin typeface="SimSun-ExtB"/>
                <a:cs typeface="SimSun-ExtB"/>
              </a:rPr>
              <a:t>–</a:t>
            </a:r>
            <a:r>
              <a:rPr dirty="0" sz="1200" spc="10">
                <a:latin typeface="SimSun-ExtB"/>
                <a:cs typeface="SimSun-ExtB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Hill </a:t>
            </a:r>
            <a:r>
              <a:rPr dirty="0" sz="1200">
                <a:latin typeface="Times New Roman"/>
                <a:cs typeface="Times New Roman"/>
              </a:rPr>
              <a:t>Book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York,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800">
                <a:latin typeface="Times New Roman"/>
                <a:cs typeface="Times New Roman"/>
              </a:rPr>
              <a:t>th</a:t>
            </a:r>
            <a:r>
              <a:rPr dirty="0" sz="8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Ed.,</a:t>
            </a:r>
            <a:r>
              <a:rPr dirty="0" sz="1200" spc="-10">
                <a:latin typeface="Times New Roman"/>
                <a:cs typeface="Times New Roman"/>
              </a:rPr>
              <a:t> 2017.</a:t>
            </a:r>
            <a:endParaRPr sz="1200">
              <a:latin typeface="Times New Roman"/>
              <a:cs typeface="Times New Roman"/>
            </a:endParaRPr>
          </a:p>
          <a:p>
            <a:pPr algn="r" marR="594360">
              <a:lnSpc>
                <a:spcPct val="100000"/>
              </a:lnSpc>
              <a:spcBef>
                <a:spcPts val="1235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6872568" y="289864"/>
            <a:ext cx="603250" cy="58419"/>
          </a:xfrm>
          <a:custGeom>
            <a:avLst/>
            <a:gdLst/>
            <a:ahLst/>
            <a:cxnLst/>
            <a:rect l="l" t="t" r="r" b="b"/>
            <a:pathLst>
              <a:path w="603250" h="58420">
                <a:moveTo>
                  <a:pt x="281145" y="58242"/>
                </a:moveTo>
                <a:lnTo>
                  <a:pt x="233073" y="58242"/>
                </a:lnTo>
                <a:lnTo>
                  <a:pt x="218682" y="53378"/>
                </a:lnTo>
                <a:lnTo>
                  <a:pt x="182612" y="43713"/>
                </a:lnTo>
                <a:lnTo>
                  <a:pt x="141791" y="33985"/>
                </a:lnTo>
                <a:lnTo>
                  <a:pt x="98532" y="24257"/>
                </a:lnTo>
                <a:lnTo>
                  <a:pt x="60074" y="19405"/>
                </a:lnTo>
                <a:lnTo>
                  <a:pt x="2438" y="19405"/>
                </a:lnTo>
                <a:lnTo>
                  <a:pt x="0" y="14541"/>
                </a:lnTo>
                <a:lnTo>
                  <a:pt x="2438" y="9677"/>
                </a:lnTo>
                <a:lnTo>
                  <a:pt x="16815" y="4864"/>
                </a:lnTo>
                <a:lnTo>
                  <a:pt x="45646" y="0"/>
                </a:lnTo>
                <a:lnTo>
                  <a:pt x="314777" y="0"/>
                </a:lnTo>
                <a:lnTo>
                  <a:pt x="302775" y="0"/>
                </a:lnTo>
                <a:lnTo>
                  <a:pt x="271518" y="4864"/>
                </a:lnTo>
                <a:lnTo>
                  <a:pt x="230685" y="9677"/>
                </a:lnTo>
                <a:lnTo>
                  <a:pt x="192239" y="14541"/>
                </a:lnTo>
                <a:lnTo>
                  <a:pt x="165796" y="21831"/>
                </a:lnTo>
                <a:lnTo>
                  <a:pt x="151356" y="24257"/>
                </a:lnTo>
                <a:lnTo>
                  <a:pt x="141791" y="29121"/>
                </a:lnTo>
                <a:lnTo>
                  <a:pt x="122537" y="38849"/>
                </a:lnTo>
                <a:lnTo>
                  <a:pt x="115348" y="46139"/>
                </a:lnTo>
                <a:lnTo>
                  <a:pt x="112961" y="50952"/>
                </a:lnTo>
                <a:lnTo>
                  <a:pt x="112961" y="55816"/>
                </a:lnTo>
                <a:lnTo>
                  <a:pt x="124963" y="58242"/>
                </a:lnTo>
                <a:lnTo>
                  <a:pt x="603099" y="58242"/>
                </a:lnTo>
              </a:path>
            </a:pathLst>
          </a:custGeom>
          <a:ln w="109796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6786095" y="9787915"/>
            <a:ext cx="161925" cy="30480"/>
          </a:xfrm>
          <a:custGeom>
            <a:avLst/>
            <a:gdLst/>
            <a:ahLst/>
            <a:cxnLst/>
            <a:rect l="l" t="t" r="r" b="b"/>
            <a:pathLst>
              <a:path w="161925" h="30479">
                <a:moveTo>
                  <a:pt x="50006" y="0"/>
                </a:moveTo>
                <a:lnTo>
                  <a:pt x="11904" y="9982"/>
                </a:lnTo>
                <a:lnTo>
                  <a:pt x="0" y="22479"/>
                </a:lnTo>
                <a:lnTo>
                  <a:pt x="14292" y="27444"/>
                </a:lnTo>
                <a:lnTo>
                  <a:pt x="40477" y="29972"/>
                </a:lnTo>
                <a:lnTo>
                  <a:pt x="161923" y="29972"/>
                </a:lnTo>
                <a:lnTo>
                  <a:pt x="11904" y="29972"/>
                </a:lnTo>
              </a:path>
            </a:pathLst>
          </a:custGeom>
          <a:ln w="112653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82567" y="9713467"/>
            <a:ext cx="88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843082" y="579120"/>
          <a:ext cx="6187440" cy="34588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04890"/>
              </a:tblGrid>
              <a:tr h="1129030">
                <a:tc>
                  <a:txBody>
                    <a:bodyPr/>
                    <a:lstStyle/>
                    <a:p>
                      <a:pPr marL="220345" indent="-152400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Times New Roman"/>
                        <a:buAutoNum type="arabicPeriod" startAt="5"/>
                        <a:tabLst>
                          <a:tab pos="220345" algn="l"/>
                        </a:tabLst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Gupta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C.B,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Sing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S.R</a:t>
                      </a:r>
                      <a:r>
                        <a:rPr dirty="0" sz="1200" spc="-3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Mukesh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Kumar:</a:t>
                      </a:r>
                      <a:r>
                        <a:rPr dirty="0" sz="12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SimSun-ExtB"/>
                          <a:cs typeface="SimSun-ExtB"/>
                        </a:rPr>
                        <a:t>“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Engineering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Mathematic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for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Semester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and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II</a:t>
                      </a:r>
                      <a:r>
                        <a:rPr dirty="0" sz="1200">
                          <a:latin typeface="SimSun-ExtB"/>
                          <a:cs typeface="SimSun-ExtB"/>
                        </a:rPr>
                        <a:t>”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Mc-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Graw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Hill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Education(India)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Pvt.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Ltd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2015.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 marR="633730" indent="152400">
                        <a:lnSpc>
                          <a:spcPts val="1430"/>
                        </a:lnSpc>
                        <a:spcBef>
                          <a:spcPts val="180"/>
                        </a:spcBef>
                        <a:buFont typeface="Times New Roman"/>
                        <a:buAutoNum type="arabicPeriod" startAt="6"/>
                        <a:tabLst>
                          <a:tab pos="220345" algn="l"/>
                        </a:tabLst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H.K.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Dass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200" spc="-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Er.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Rajnish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Verma: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imSun-ExtB"/>
                          <a:cs typeface="SimSun-ExtB"/>
                        </a:rPr>
                        <a:t>“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Higher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Engineering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Mathematics</a:t>
                      </a:r>
                      <a:r>
                        <a:rPr dirty="0" sz="1200">
                          <a:latin typeface="SimSun-ExtB"/>
                          <a:cs typeface="SimSun-ExtB"/>
                        </a:rPr>
                        <a:t>”</a:t>
                      </a:r>
                      <a:r>
                        <a:rPr dirty="0" sz="1200" spc="-30">
                          <a:latin typeface="SimSun-ExtB"/>
                          <a:cs typeface="SimSun-ExtB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S.Chand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Publication,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rd</a:t>
                      </a:r>
                      <a:r>
                        <a:rPr dirty="0" sz="8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Ed.,2014.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0345" indent="-152400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Times New Roman"/>
                        <a:buAutoNum type="arabicPeriod" startAt="6"/>
                        <a:tabLst>
                          <a:tab pos="220345" algn="l"/>
                        </a:tabLst>
                      </a:pPr>
                      <a:r>
                        <a:rPr dirty="0" sz="1200" b="1">
                          <a:latin typeface="Times New Roman"/>
                          <a:cs typeface="Times New Roman"/>
                        </a:rPr>
                        <a:t>James</a:t>
                      </a:r>
                      <a:r>
                        <a:rPr dirty="0" sz="1200" spc="-3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Stewart:</a:t>
                      </a:r>
                      <a:r>
                        <a:rPr dirty="0" sz="1200" spc="-3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b="1">
                          <a:latin typeface="Arial"/>
                          <a:cs typeface="Arial"/>
                        </a:rPr>
                        <a:t>“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Calculus</a:t>
                      </a:r>
                      <a:r>
                        <a:rPr dirty="0" sz="1200">
                          <a:latin typeface="SimSun-ExtB"/>
                          <a:cs typeface="SimSun-ExtB"/>
                        </a:rPr>
                        <a:t>”</a:t>
                      </a:r>
                      <a:r>
                        <a:rPr dirty="0" sz="1200" spc="-55">
                          <a:latin typeface="SimSun-ExtB"/>
                          <a:cs typeface="SimSun-ExtB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Cengage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Publications,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dirty="0" sz="800">
                          <a:latin typeface="Times New Roman"/>
                          <a:cs typeface="Times New Roman"/>
                        </a:rPr>
                        <a:t>th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Ed.,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2019.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54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859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mbria"/>
                          <a:cs typeface="Cambria"/>
                        </a:rPr>
                        <a:t>Web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links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and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Video</a:t>
                      </a:r>
                      <a:r>
                        <a:rPr dirty="0" sz="10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Lectures</a:t>
                      </a:r>
                      <a:r>
                        <a:rPr dirty="0" sz="10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(e-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Resources):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9175">
                <a:tc>
                  <a:txBody>
                    <a:bodyPr/>
                    <a:lstStyle/>
                    <a:p>
                      <a:pPr marL="67945">
                        <a:lnSpc>
                          <a:spcPts val="134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  <a:hlinkClick r:id="rId2"/>
                        </a:rPr>
                        <a:t>http://nptel.ac.in/courses.php?disciplineID=111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5895" indent="-107950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Symbol"/>
                        <a:buChar char=""/>
                        <a:tabLst>
                          <a:tab pos="17589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  <a:hlinkClick r:id="rId3"/>
                        </a:rPr>
                        <a:t>http://www.class-central.com/subject/math(MOOCs)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5895" indent="-107950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Symbol"/>
                        <a:buChar char=""/>
                        <a:tabLst>
                          <a:tab pos="17589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  <a:hlinkClick r:id="rId4"/>
                        </a:rPr>
                        <a:t>http://academicearth.org/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7945" marR="4262755" indent="107950">
                        <a:lnSpc>
                          <a:spcPts val="138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175895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VTU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e-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Shikshana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Program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VTU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EDUSAT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Program</a:t>
                      </a:r>
                      <a:r>
                        <a:rPr dirty="0" sz="1000" spc="-10">
                          <a:latin typeface="Cambria"/>
                          <a:cs typeface="Cambria"/>
                        </a:rPr>
                        <a:t>.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122045">
                <a:tc>
                  <a:txBody>
                    <a:bodyPr/>
                    <a:lstStyle/>
                    <a:p>
                      <a:pPr marL="67945">
                        <a:lnSpc>
                          <a:spcPts val="1185"/>
                        </a:lnSpc>
                      </a:pPr>
                      <a:r>
                        <a:rPr dirty="0" sz="1000" spc="-10" b="1">
                          <a:latin typeface="Cambria"/>
                          <a:cs typeface="Cambria"/>
                        </a:rPr>
                        <a:t>Activity</a:t>
                      </a: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Based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Learning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(Suggested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Activities</a:t>
                      </a: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Cambria"/>
                          <a:cs typeface="Cambria"/>
                        </a:rPr>
                        <a:t>in</a:t>
                      </a:r>
                      <a:r>
                        <a:rPr dirty="0" sz="10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Class)/</a:t>
                      </a:r>
                      <a:r>
                        <a:rPr dirty="0" sz="10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Practical</a:t>
                      </a: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Based</a:t>
                      </a: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Cambria"/>
                          <a:cs typeface="Cambria"/>
                        </a:rPr>
                        <a:t>Learning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Activity-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Based Learning (Suggested Activities in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Class)/Practical-</a:t>
                      </a:r>
                      <a:r>
                        <a:rPr dirty="0" sz="1200" b="1">
                          <a:latin typeface="Times New Roman"/>
                          <a:cs typeface="Times New Roman"/>
                        </a:rPr>
                        <a:t>Based </a:t>
                      </a:r>
                      <a:r>
                        <a:rPr dirty="0" sz="1200" spc="-10" b="1">
                          <a:latin typeface="Times New Roman"/>
                          <a:cs typeface="Times New Roman"/>
                        </a:rPr>
                        <a:t>Learning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 indent="-228600">
                        <a:lnSpc>
                          <a:spcPct val="100000"/>
                        </a:lnSpc>
                        <a:spcBef>
                          <a:spcPts val="15"/>
                        </a:spcBef>
                        <a:buFont typeface="Symbol"/>
                        <a:buChar char=""/>
                        <a:tabLst>
                          <a:tab pos="52514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Quizzes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 indent="-228600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Symbol"/>
                        <a:buChar char=""/>
                        <a:tabLst>
                          <a:tab pos="52514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Assignments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25145" indent="-228600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525145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Seminar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6927342" y="255016"/>
            <a:ext cx="5340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 b="1">
                <a:solidFill>
                  <a:srgbClr val="0000AA"/>
                </a:solidFill>
                <a:latin typeface="Arial"/>
                <a:cs typeface="Arial"/>
              </a:rPr>
              <a:t>14.08.2023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6925075" y="271640"/>
            <a:ext cx="527050" cy="94615"/>
          </a:xfrm>
          <a:custGeom>
            <a:avLst/>
            <a:gdLst/>
            <a:ahLst/>
            <a:cxnLst/>
            <a:rect l="l" t="t" r="r" b="b"/>
            <a:pathLst>
              <a:path w="527050" h="94614">
                <a:moveTo>
                  <a:pt x="401678" y="21767"/>
                </a:moveTo>
                <a:lnTo>
                  <a:pt x="0" y="21767"/>
                </a:lnTo>
                <a:lnTo>
                  <a:pt x="341557" y="21767"/>
                </a:lnTo>
                <a:lnTo>
                  <a:pt x="331935" y="24155"/>
                </a:lnTo>
                <a:lnTo>
                  <a:pt x="307866" y="26581"/>
                </a:lnTo>
                <a:lnTo>
                  <a:pt x="274238" y="31445"/>
                </a:lnTo>
                <a:lnTo>
                  <a:pt x="235736" y="36258"/>
                </a:lnTo>
                <a:lnTo>
                  <a:pt x="202058" y="41122"/>
                </a:lnTo>
                <a:lnTo>
                  <a:pt x="175615" y="45935"/>
                </a:lnTo>
                <a:lnTo>
                  <a:pt x="153933" y="48361"/>
                </a:lnTo>
                <a:lnTo>
                  <a:pt x="139550" y="50800"/>
                </a:lnTo>
                <a:lnTo>
                  <a:pt x="125116" y="53174"/>
                </a:lnTo>
                <a:lnTo>
                  <a:pt x="110670" y="55613"/>
                </a:lnTo>
                <a:lnTo>
                  <a:pt x="93812" y="58039"/>
                </a:lnTo>
                <a:lnTo>
                  <a:pt x="76991" y="60464"/>
                </a:lnTo>
                <a:lnTo>
                  <a:pt x="62558" y="60464"/>
                </a:lnTo>
                <a:lnTo>
                  <a:pt x="50549" y="62852"/>
                </a:lnTo>
                <a:lnTo>
                  <a:pt x="48112" y="65278"/>
                </a:lnTo>
                <a:lnTo>
                  <a:pt x="60171" y="67716"/>
                </a:lnTo>
                <a:lnTo>
                  <a:pt x="91425" y="70142"/>
                </a:lnTo>
                <a:lnTo>
                  <a:pt x="336746" y="70142"/>
                </a:lnTo>
                <a:lnTo>
                  <a:pt x="358428" y="67716"/>
                </a:lnTo>
                <a:lnTo>
                  <a:pt x="392056" y="62852"/>
                </a:lnTo>
                <a:lnTo>
                  <a:pt x="404116" y="60464"/>
                </a:lnTo>
                <a:lnTo>
                  <a:pt x="495491" y="60464"/>
                </a:lnTo>
                <a:lnTo>
                  <a:pt x="507550" y="58039"/>
                </a:lnTo>
                <a:lnTo>
                  <a:pt x="517173" y="53174"/>
                </a:lnTo>
                <a:lnTo>
                  <a:pt x="524371" y="45935"/>
                </a:lnTo>
                <a:lnTo>
                  <a:pt x="526795" y="36258"/>
                </a:lnTo>
                <a:lnTo>
                  <a:pt x="526795" y="0"/>
                </a:lnTo>
                <a:lnTo>
                  <a:pt x="526795" y="94297"/>
                </a:lnTo>
              </a:path>
            </a:pathLst>
          </a:custGeom>
          <a:ln w="10938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6607150" y="9777907"/>
            <a:ext cx="383540" cy="69215"/>
          </a:xfrm>
          <a:custGeom>
            <a:avLst/>
            <a:gdLst/>
            <a:ahLst/>
            <a:cxnLst/>
            <a:rect l="l" t="t" r="r" b="b"/>
            <a:pathLst>
              <a:path w="383540" h="69215">
                <a:moveTo>
                  <a:pt x="333372" y="0"/>
                </a:moveTo>
                <a:lnTo>
                  <a:pt x="317501" y="3276"/>
                </a:lnTo>
                <a:lnTo>
                  <a:pt x="302425" y="4914"/>
                </a:lnTo>
                <a:lnTo>
                  <a:pt x="271466" y="7391"/>
                </a:lnTo>
                <a:lnTo>
                  <a:pt x="233368" y="9880"/>
                </a:lnTo>
                <a:lnTo>
                  <a:pt x="78585" y="9880"/>
                </a:lnTo>
                <a:lnTo>
                  <a:pt x="50014" y="14795"/>
                </a:lnTo>
                <a:lnTo>
                  <a:pt x="28583" y="22225"/>
                </a:lnTo>
                <a:lnTo>
                  <a:pt x="11903" y="32105"/>
                </a:lnTo>
                <a:lnTo>
                  <a:pt x="0" y="41973"/>
                </a:lnTo>
                <a:lnTo>
                  <a:pt x="11903" y="46888"/>
                </a:lnTo>
                <a:lnTo>
                  <a:pt x="40486" y="49364"/>
                </a:lnTo>
                <a:lnTo>
                  <a:pt x="383386" y="49364"/>
                </a:lnTo>
                <a:lnTo>
                  <a:pt x="307189" y="49364"/>
                </a:lnTo>
                <a:lnTo>
                  <a:pt x="245271" y="51841"/>
                </a:lnTo>
                <a:lnTo>
                  <a:pt x="178601" y="56807"/>
                </a:lnTo>
                <a:lnTo>
                  <a:pt x="135739" y="61722"/>
                </a:lnTo>
                <a:lnTo>
                  <a:pt x="126211" y="66675"/>
                </a:lnTo>
                <a:lnTo>
                  <a:pt x="140491" y="69113"/>
                </a:lnTo>
                <a:lnTo>
                  <a:pt x="180977" y="69113"/>
                </a:lnTo>
                <a:lnTo>
                  <a:pt x="240507" y="64198"/>
                </a:lnTo>
                <a:lnTo>
                  <a:pt x="288134" y="59245"/>
                </a:lnTo>
                <a:lnTo>
                  <a:pt x="338136" y="49364"/>
                </a:lnTo>
              </a:path>
            </a:pathLst>
          </a:custGeom>
          <a:ln w="111558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91159" y="1580134"/>
            <a:ext cx="6750050" cy="4318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5" b="1">
                <a:solidFill>
                  <a:srgbClr val="FF0000"/>
                </a:solidFill>
                <a:latin typeface="Cambria"/>
                <a:cs typeface="Cambria"/>
              </a:rPr>
              <a:t>Module-</a:t>
            </a:r>
            <a:r>
              <a:rPr dirty="0" sz="2000" spc="-20" b="1">
                <a:solidFill>
                  <a:srgbClr val="FF0000"/>
                </a:solidFill>
                <a:latin typeface="Cambria"/>
                <a:cs typeface="Cambria"/>
              </a:rPr>
              <a:t>1</a:t>
            </a:r>
            <a:r>
              <a:rPr dirty="0" sz="2000" spc="-105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2000" b="1">
                <a:solidFill>
                  <a:srgbClr val="FF0000"/>
                </a:solidFill>
                <a:latin typeface="Cambria"/>
                <a:cs typeface="Cambria"/>
              </a:rPr>
              <a:t>–</a:t>
            </a:r>
            <a:r>
              <a:rPr dirty="0" sz="2000" spc="-11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Ordinary</a:t>
            </a:r>
            <a:r>
              <a:rPr dirty="0" sz="1800" spc="-2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Differential</a:t>
            </a:r>
            <a:r>
              <a:rPr dirty="0" sz="1800" spc="-2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Equations</a:t>
            </a:r>
            <a:r>
              <a:rPr dirty="0" sz="1800" spc="-5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of</a:t>
            </a:r>
            <a:r>
              <a:rPr dirty="0" sz="1800" spc="-2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Higher</a:t>
            </a:r>
            <a:r>
              <a:rPr dirty="0" sz="1800" spc="-2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spc="-10" b="1">
                <a:solidFill>
                  <a:srgbClr val="FF0000"/>
                </a:solidFill>
                <a:latin typeface="Cambria"/>
                <a:cs typeface="Cambria"/>
              </a:rPr>
              <a:t>Order</a:t>
            </a:r>
            <a:endParaRPr sz="1800">
              <a:latin typeface="Cambria"/>
              <a:cs typeface="Cambria"/>
            </a:endParaRPr>
          </a:p>
          <a:p>
            <a:pPr marL="469900" marR="6985" indent="-229235">
              <a:lnSpc>
                <a:spcPct val="152800"/>
              </a:lnSpc>
              <a:spcBef>
                <a:spcPts val="1340"/>
              </a:spcBef>
              <a:buSzPct val="77777"/>
              <a:buFont typeface="Wingdings"/>
              <a:buChar char=""/>
              <a:tabLst>
                <a:tab pos="469900" algn="l"/>
                <a:tab pos="1698625" algn="l"/>
                <a:tab pos="2022475" algn="l"/>
                <a:tab pos="3354704" algn="l"/>
                <a:tab pos="4291330" algn="l"/>
                <a:tab pos="5483225" algn="l"/>
                <a:tab pos="6557009" algn="l"/>
              </a:tabLst>
            </a:pPr>
            <a:r>
              <a:rPr dirty="0" sz="1800" spc="-10" b="1">
                <a:latin typeface="Calibri"/>
                <a:cs typeface="Calibri"/>
              </a:rPr>
              <a:t>Importance</a:t>
            </a:r>
            <a:r>
              <a:rPr dirty="0" sz="1800" b="1">
                <a:latin typeface="Calibri"/>
                <a:cs typeface="Calibri"/>
              </a:rPr>
              <a:t>	</a:t>
            </a:r>
            <a:r>
              <a:rPr dirty="0" sz="1800" spc="-25" b="1">
                <a:latin typeface="Calibri"/>
                <a:cs typeface="Calibri"/>
              </a:rPr>
              <a:t>of</a:t>
            </a:r>
            <a:r>
              <a:rPr dirty="0" sz="1800" b="1">
                <a:latin typeface="Calibri"/>
                <a:cs typeface="Calibri"/>
              </a:rPr>
              <a:t>	higher-</a:t>
            </a:r>
            <a:r>
              <a:rPr dirty="0" sz="1800" spc="-10" b="1">
                <a:latin typeface="Calibri"/>
                <a:cs typeface="Calibri"/>
              </a:rPr>
              <a:t>order</a:t>
            </a:r>
            <a:r>
              <a:rPr dirty="0" sz="1800" b="1">
                <a:latin typeface="Calibri"/>
                <a:cs typeface="Calibri"/>
              </a:rPr>
              <a:t>	</a:t>
            </a:r>
            <a:r>
              <a:rPr dirty="0" sz="1800" spc="-10" b="1">
                <a:latin typeface="Calibri"/>
                <a:cs typeface="Calibri"/>
              </a:rPr>
              <a:t>ordinary</a:t>
            </a:r>
            <a:r>
              <a:rPr dirty="0" sz="1800" b="1">
                <a:latin typeface="Calibri"/>
                <a:cs typeface="Calibri"/>
              </a:rPr>
              <a:t>	</a:t>
            </a:r>
            <a:r>
              <a:rPr dirty="0" sz="1800" spc="-10" b="1">
                <a:latin typeface="Calibri"/>
                <a:cs typeface="Calibri"/>
              </a:rPr>
              <a:t>differential</a:t>
            </a:r>
            <a:r>
              <a:rPr dirty="0" sz="1800" b="1">
                <a:latin typeface="Calibri"/>
                <a:cs typeface="Calibri"/>
              </a:rPr>
              <a:t>	</a:t>
            </a:r>
            <a:r>
              <a:rPr dirty="0" sz="1800" spc="-10" b="1">
                <a:latin typeface="Calibri"/>
                <a:cs typeface="Calibri"/>
              </a:rPr>
              <a:t>equations</a:t>
            </a:r>
            <a:r>
              <a:rPr dirty="0" sz="1800" b="1">
                <a:latin typeface="Calibri"/>
                <a:cs typeface="Calibri"/>
              </a:rPr>
              <a:t>	</a:t>
            </a:r>
            <a:r>
              <a:rPr dirty="0" sz="1800" spc="-25" b="1">
                <a:latin typeface="Calibri"/>
                <a:cs typeface="Calibri"/>
              </a:rPr>
              <a:t>in </a:t>
            </a:r>
            <a:r>
              <a:rPr dirty="0" sz="1800" b="1">
                <a:latin typeface="Calibri"/>
                <a:cs typeface="Calibri"/>
              </a:rPr>
              <a:t>Electrical</a:t>
            </a:r>
            <a:r>
              <a:rPr dirty="0" sz="1800" spc="-30" b="1">
                <a:latin typeface="Calibri"/>
                <a:cs typeface="Calibri"/>
              </a:rPr>
              <a:t> </a:t>
            </a:r>
            <a:r>
              <a:rPr dirty="0" sz="1800" b="1">
                <a:latin typeface="Calibri"/>
                <a:cs typeface="Calibri"/>
              </a:rPr>
              <a:t>&amp;</a:t>
            </a:r>
            <a:r>
              <a:rPr dirty="0" sz="1800" spc="-15" b="1">
                <a:latin typeface="Calibri"/>
                <a:cs typeface="Calibri"/>
              </a:rPr>
              <a:t> </a:t>
            </a:r>
            <a:r>
              <a:rPr dirty="0" sz="1800" b="1">
                <a:latin typeface="Calibri"/>
                <a:cs typeface="Calibri"/>
              </a:rPr>
              <a:t>Electronics</a:t>
            </a:r>
            <a:r>
              <a:rPr dirty="0" sz="1800" spc="-15" b="1">
                <a:latin typeface="Calibri"/>
                <a:cs typeface="Calibri"/>
              </a:rPr>
              <a:t> </a:t>
            </a:r>
            <a:r>
              <a:rPr dirty="0" sz="1800" b="1">
                <a:latin typeface="Calibri"/>
                <a:cs typeface="Calibri"/>
              </a:rPr>
              <a:t>Engineering</a:t>
            </a:r>
            <a:r>
              <a:rPr dirty="0" sz="1800" spc="-20" b="1">
                <a:latin typeface="Calibri"/>
                <a:cs typeface="Calibri"/>
              </a:rPr>
              <a:t> </a:t>
            </a:r>
            <a:r>
              <a:rPr dirty="0" sz="1800" spc="-10" b="1">
                <a:latin typeface="Calibri"/>
                <a:cs typeface="Calibri"/>
              </a:rPr>
              <a:t>applications.</a:t>
            </a:r>
            <a:endParaRPr sz="1800">
              <a:latin typeface="Calibri"/>
              <a:cs typeface="Calibri"/>
            </a:endParaRPr>
          </a:p>
          <a:p>
            <a:pPr algn="just" marL="469900" marR="5715">
              <a:lnSpc>
                <a:spcPct val="152900"/>
              </a:lnSpc>
              <a:spcBef>
                <a:spcPts val="270"/>
              </a:spcBef>
            </a:pPr>
            <a:r>
              <a:rPr dirty="0" sz="1400" spc="-10">
                <a:latin typeface="Calibri"/>
                <a:cs typeface="Calibri"/>
              </a:rPr>
              <a:t>Higher-</a:t>
            </a:r>
            <a:r>
              <a:rPr dirty="0" sz="1400">
                <a:latin typeface="Calibri"/>
                <a:cs typeface="Calibri"/>
              </a:rPr>
              <a:t>order</a:t>
            </a:r>
            <a:r>
              <a:rPr dirty="0" sz="1400" spc="23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linear</a:t>
            </a:r>
            <a:r>
              <a:rPr dirty="0" sz="1400" spc="229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ODEs</a:t>
            </a:r>
            <a:r>
              <a:rPr dirty="0" sz="1400" spc="229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with</a:t>
            </a:r>
            <a:r>
              <a:rPr dirty="0" sz="1400" spc="24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constant</a:t>
            </a:r>
            <a:r>
              <a:rPr dirty="0" sz="1400" spc="22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coefficients</a:t>
            </a:r>
            <a:r>
              <a:rPr dirty="0" sz="1400" spc="27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-</a:t>
            </a:r>
            <a:r>
              <a:rPr dirty="0" sz="1400" spc="24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Inverse</a:t>
            </a:r>
            <a:r>
              <a:rPr dirty="0" sz="1400" spc="23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differential</a:t>
            </a:r>
            <a:r>
              <a:rPr dirty="0" sz="1400" spc="240">
                <a:latin typeface="Calibri"/>
                <a:cs typeface="Calibri"/>
              </a:rPr>
              <a:t> </a:t>
            </a:r>
            <a:r>
              <a:rPr dirty="0" sz="1400" spc="-10">
                <a:latin typeface="Calibri"/>
                <a:cs typeface="Calibri"/>
              </a:rPr>
              <a:t>operator, </a:t>
            </a:r>
            <a:r>
              <a:rPr dirty="0" sz="1400">
                <a:latin typeface="Calibri"/>
                <a:cs typeface="Calibri"/>
              </a:rPr>
              <a:t>problems.Linear</a:t>
            </a:r>
            <a:r>
              <a:rPr dirty="0" sz="1400" spc="210">
                <a:latin typeface="Calibri"/>
                <a:cs typeface="Calibri"/>
              </a:rPr>
              <a:t>  </a:t>
            </a:r>
            <a:r>
              <a:rPr dirty="0" sz="1400">
                <a:latin typeface="Calibri"/>
                <a:cs typeface="Calibri"/>
              </a:rPr>
              <a:t>differential</a:t>
            </a:r>
            <a:r>
              <a:rPr dirty="0" sz="1400" spc="220">
                <a:latin typeface="Calibri"/>
                <a:cs typeface="Calibri"/>
              </a:rPr>
              <a:t>  </a:t>
            </a:r>
            <a:r>
              <a:rPr dirty="0" sz="1400">
                <a:latin typeface="Calibri"/>
                <a:cs typeface="Calibri"/>
              </a:rPr>
              <a:t>equations</a:t>
            </a:r>
            <a:r>
              <a:rPr dirty="0" sz="1400" spc="215">
                <a:latin typeface="Calibri"/>
                <a:cs typeface="Calibri"/>
              </a:rPr>
              <a:t>  </a:t>
            </a:r>
            <a:r>
              <a:rPr dirty="0" sz="1400">
                <a:latin typeface="Calibri"/>
                <a:cs typeface="Calibri"/>
              </a:rPr>
              <a:t>with</a:t>
            </a:r>
            <a:r>
              <a:rPr dirty="0" sz="1400" spc="220">
                <a:latin typeface="Calibri"/>
                <a:cs typeface="Calibri"/>
              </a:rPr>
              <a:t>  </a:t>
            </a:r>
            <a:r>
              <a:rPr dirty="0" sz="1400">
                <a:latin typeface="Calibri"/>
                <a:cs typeface="Calibri"/>
              </a:rPr>
              <a:t>variable</a:t>
            </a:r>
            <a:r>
              <a:rPr dirty="0" sz="1400" spc="215">
                <a:latin typeface="Calibri"/>
                <a:cs typeface="Calibri"/>
              </a:rPr>
              <a:t>  </a:t>
            </a:r>
            <a:r>
              <a:rPr dirty="0" sz="1400" spc="-10">
                <a:latin typeface="Calibri"/>
                <a:cs typeface="Calibri"/>
              </a:rPr>
              <a:t>Coefficients-</a:t>
            </a:r>
            <a:r>
              <a:rPr dirty="0" sz="1400">
                <a:latin typeface="Calibri"/>
                <a:cs typeface="Calibri"/>
              </a:rPr>
              <a:t>Cauchy’s</a:t>
            </a:r>
            <a:r>
              <a:rPr dirty="0" sz="1400" spc="210">
                <a:latin typeface="Calibri"/>
                <a:cs typeface="Calibri"/>
              </a:rPr>
              <a:t>  </a:t>
            </a:r>
            <a:r>
              <a:rPr dirty="0" sz="1400" spc="-25">
                <a:latin typeface="Calibri"/>
                <a:cs typeface="Calibri"/>
              </a:rPr>
              <a:t>and </a:t>
            </a:r>
            <a:r>
              <a:rPr dirty="0" sz="1400">
                <a:latin typeface="Calibri"/>
                <a:cs typeface="Calibri"/>
              </a:rPr>
              <a:t>Legendre’s</a:t>
            </a:r>
            <a:r>
              <a:rPr dirty="0" sz="1400" spc="-30">
                <a:latin typeface="Calibri"/>
                <a:cs typeface="Calibri"/>
              </a:rPr>
              <a:t> </a:t>
            </a:r>
            <a:r>
              <a:rPr dirty="0" sz="1400" spc="-10">
                <a:latin typeface="Calibri"/>
                <a:cs typeface="Calibri"/>
              </a:rPr>
              <a:t>differential</a:t>
            </a:r>
            <a:r>
              <a:rPr dirty="0" sz="1400" spc="-2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equations</a:t>
            </a:r>
            <a:r>
              <a:rPr dirty="0" sz="1400" spc="-1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-</a:t>
            </a:r>
            <a:r>
              <a:rPr dirty="0" sz="1400" spc="-20">
                <a:latin typeface="Calibri"/>
                <a:cs typeface="Calibri"/>
              </a:rPr>
              <a:t> </a:t>
            </a:r>
            <a:r>
              <a:rPr dirty="0" sz="1400" spc="-10">
                <a:latin typeface="Calibri"/>
                <a:cs typeface="Calibri"/>
              </a:rPr>
              <a:t>Problems.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50"/>
              </a:spcBef>
            </a:pPr>
            <a:endParaRPr sz="1400">
              <a:latin typeface="Calibri"/>
              <a:cs typeface="Calibri"/>
            </a:endParaRPr>
          </a:p>
          <a:p>
            <a:pPr marL="469900" marR="5080" indent="-229235">
              <a:lnSpc>
                <a:spcPct val="152900"/>
              </a:lnSpc>
              <a:buFont typeface="Wingdings"/>
              <a:buChar char=""/>
              <a:tabLst>
                <a:tab pos="469900" algn="l"/>
              </a:tabLst>
            </a:pPr>
            <a:r>
              <a:rPr dirty="0" sz="1400" b="1">
                <a:latin typeface="Calibri"/>
                <a:cs typeface="Calibri"/>
              </a:rPr>
              <a:t>Applications:</a:t>
            </a:r>
            <a:r>
              <a:rPr dirty="0" sz="1400" spc="375" b="1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Application</a:t>
            </a:r>
            <a:r>
              <a:rPr dirty="0" sz="1400" spc="37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of</a:t>
            </a:r>
            <a:r>
              <a:rPr dirty="0" sz="1400" spc="38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linear</a:t>
            </a:r>
            <a:r>
              <a:rPr dirty="0" sz="1400" spc="36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differential</a:t>
            </a:r>
            <a:r>
              <a:rPr dirty="0" sz="1400" spc="37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equations</a:t>
            </a:r>
            <a:r>
              <a:rPr dirty="0" sz="1400" spc="38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to</a:t>
            </a:r>
            <a:r>
              <a:rPr dirty="0" sz="1400" spc="36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L-C</a:t>
            </a:r>
            <a:r>
              <a:rPr dirty="0" sz="1400" spc="37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circuit</a:t>
            </a:r>
            <a:r>
              <a:rPr dirty="0" sz="1400" spc="37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and</a:t>
            </a:r>
            <a:r>
              <a:rPr dirty="0" sz="1400" spc="38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L-</a:t>
            </a:r>
            <a:r>
              <a:rPr dirty="0" sz="1400" spc="-25">
                <a:latin typeface="Calibri"/>
                <a:cs typeface="Calibri"/>
              </a:rPr>
              <a:t>C-</a:t>
            </a:r>
            <a:r>
              <a:rPr dirty="0" sz="1400" spc="-50">
                <a:latin typeface="Calibri"/>
                <a:cs typeface="Calibri"/>
              </a:rPr>
              <a:t>R </a:t>
            </a:r>
            <a:r>
              <a:rPr dirty="0" sz="1400" spc="-10">
                <a:latin typeface="Calibri"/>
                <a:cs typeface="Calibri"/>
              </a:rPr>
              <a:t>circuit.</a:t>
            </a:r>
            <a:endParaRPr sz="1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940"/>
              </a:spcBef>
              <a:buFont typeface="Wingdings"/>
              <a:buChar char=""/>
            </a:pPr>
            <a:endParaRPr sz="1400">
              <a:latin typeface="Calibri"/>
              <a:cs typeface="Calibri"/>
            </a:endParaRPr>
          </a:p>
          <a:p>
            <a:pPr marL="468630" marR="11430" indent="-227965">
              <a:lnSpc>
                <a:spcPct val="152900"/>
              </a:lnSpc>
              <a:spcBef>
                <a:spcPts val="5"/>
              </a:spcBef>
              <a:buSzPct val="114285"/>
              <a:buFont typeface="Wingdings"/>
              <a:buChar char=""/>
              <a:tabLst>
                <a:tab pos="469900" algn="l"/>
              </a:tabLst>
            </a:pPr>
            <a:r>
              <a:rPr dirty="0" sz="1400" spc="-10" b="1">
                <a:latin typeface="Calibri"/>
                <a:cs typeface="Calibri"/>
              </a:rPr>
              <a:t>Self-</a:t>
            </a:r>
            <a:r>
              <a:rPr dirty="0" sz="1400" b="1">
                <a:latin typeface="Calibri"/>
                <a:cs typeface="Calibri"/>
              </a:rPr>
              <a:t>Study:</a:t>
            </a:r>
            <a:r>
              <a:rPr dirty="0" sz="1400" spc="295" b="1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Finding</a:t>
            </a:r>
            <a:r>
              <a:rPr dirty="0" sz="1400" spc="30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the</a:t>
            </a:r>
            <a:r>
              <a:rPr dirty="0" sz="1400" spc="29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solution</a:t>
            </a:r>
            <a:r>
              <a:rPr dirty="0" sz="1400" spc="31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by</a:t>
            </a:r>
            <a:r>
              <a:rPr dirty="0" sz="1400" spc="30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the</a:t>
            </a:r>
            <a:r>
              <a:rPr dirty="0" sz="1400" spc="28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method</a:t>
            </a:r>
            <a:r>
              <a:rPr dirty="0" sz="1400" spc="31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of</a:t>
            </a:r>
            <a:r>
              <a:rPr dirty="0" sz="1400" spc="30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undetermined</a:t>
            </a:r>
            <a:r>
              <a:rPr dirty="0" sz="1400" spc="290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coefficients</a:t>
            </a:r>
            <a:r>
              <a:rPr dirty="0" sz="1400" spc="305">
                <a:latin typeface="Calibri"/>
                <a:cs typeface="Calibri"/>
              </a:rPr>
              <a:t> </a:t>
            </a:r>
            <a:r>
              <a:rPr dirty="0" sz="1400" spc="-25">
                <a:latin typeface="Calibri"/>
                <a:cs typeface="Calibri"/>
              </a:rPr>
              <a:t>and </a:t>
            </a:r>
            <a:r>
              <a:rPr dirty="0" sz="1400" spc="-25">
                <a:latin typeface="Calibri"/>
                <a:cs typeface="Calibri"/>
              </a:rPr>
              <a:t>	</a:t>
            </a:r>
            <a:r>
              <a:rPr dirty="0" sz="1400">
                <a:latin typeface="Calibri"/>
                <a:cs typeface="Calibri"/>
              </a:rPr>
              <a:t>method</a:t>
            </a:r>
            <a:r>
              <a:rPr dirty="0" sz="1400" spc="-1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of</a:t>
            </a:r>
            <a:r>
              <a:rPr dirty="0" sz="1400" spc="-10">
                <a:latin typeface="Calibri"/>
                <a:cs typeface="Calibri"/>
              </a:rPr>
              <a:t> variation</a:t>
            </a:r>
            <a:r>
              <a:rPr dirty="0" sz="1400" spc="-25">
                <a:latin typeface="Calibri"/>
                <a:cs typeface="Calibri"/>
              </a:rPr>
              <a:t> </a:t>
            </a:r>
            <a:r>
              <a:rPr dirty="0" sz="1400">
                <a:latin typeface="Calibri"/>
                <a:cs typeface="Calibri"/>
              </a:rPr>
              <a:t>of</a:t>
            </a:r>
            <a:r>
              <a:rPr dirty="0" sz="1400" spc="-15">
                <a:latin typeface="Calibri"/>
                <a:cs typeface="Calibri"/>
              </a:rPr>
              <a:t> </a:t>
            </a:r>
            <a:r>
              <a:rPr dirty="0" sz="1400" spc="-10">
                <a:latin typeface="Calibri"/>
                <a:cs typeface="Calibri"/>
              </a:rPr>
              <a:t>parameters.</a:t>
            </a:r>
            <a:endParaRPr sz="14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1535938"/>
            <a:ext cx="5970905" cy="1769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8382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latin typeface="Cambria"/>
                <a:cs typeface="Cambria"/>
              </a:rPr>
              <a:t>Ordinary</a:t>
            </a:r>
            <a:r>
              <a:rPr dirty="0" sz="1600" spc="-35" b="1">
                <a:latin typeface="Cambria"/>
                <a:cs typeface="Cambria"/>
              </a:rPr>
              <a:t> </a:t>
            </a:r>
            <a:r>
              <a:rPr dirty="0" sz="1600" spc="-10" b="1">
                <a:latin typeface="Cambria"/>
                <a:cs typeface="Cambria"/>
              </a:rPr>
              <a:t>Differential</a:t>
            </a:r>
            <a:r>
              <a:rPr dirty="0" sz="1600" spc="-40" b="1">
                <a:latin typeface="Cambria"/>
                <a:cs typeface="Cambria"/>
              </a:rPr>
              <a:t> </a:t>
            </a:r>
            <a:r>
              <a:rPr dirty="0" sz="1600" b="1">
                <a:latin typeface="Cambria"/>
                <a:cs typeface="Cambria"/>
              </a:rPr>
              <a:t>Equations</a:t>
            </a:r>
            <a:r>
              <a:rPr dirty="0" sz="1600" spc="-35" b="1">
                <a:latin typeface="Cambria"/>
                <a:cs typeface="Cambria"/>
              </a:rPr>
              <a:t> </a:t>
            </a:r>
            <a:r>
              <a:rPr dirty="0" sz="1600" b="1">
                <a:latin typeface="Cambria"/>
                <a:cs typeface="Cambria"/>
              </a:rPr>
              <a:t>of</a:t>
            </a:r>
            <a:r>
              <a:rPr dirty="0" sz="1600" spc="-50" b="1">
                <a:latin typeface="Cambria"/>
                <a:cs typeface="Cambria"/>
              </a:rPr>
              <a:t> </a:t>
            </a:r>
            <a:r>
              <a:rPr dirty="0" sz="1600" b="1">
                <a:latin typeface="Cambria"/>
                <a:cs typeface="Cambria"/>
              </a:rPr>
              <a:t>higher</a:t>
            </a:r>
            <a:r>
              <a:rPr dirty="0" sz="1600" spc="-35" b="1">
                <a:latin typeface="Cambria"/>
                <a:cs typeface="Cambria"/>
              </a:rPr>
              <a:t> </a:t>
            </a:r>
            <a:r>
              <a:rPr dirty="0" sz="1600" spc="-10" b="1">
                <a:latin typeface="Cambria"/>
                <a:cs typeface="Cambria"/>
              </a:rPr>
              <a:t>order</a:t>
            </a:r>
            <a:endParaRPr sz="16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864"/>
              </a:spcBef>
            </a:pPr>
            <a:endParaRPr sz="16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u="heavy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INTRODUCTION:</a:t>
            </a:r>
            <a:endParaRPr sz="1400">
              <a:latin typeface="Cambria"/>
              <a:cs typeface="Cambria"/>
            </a:endParaRPr>
          </a:p>
          <a:p>
            <a:pPr algn="just" marL="12700" marR="5080">
              <a:lnSpc>
                <a:spcPct val="117600"/>
              </a:lnSpc>
              <a:spcBef>
                <a:spcPts val="1315"/>
              </a:spcBef>
            </a:pP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this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module,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we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study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differential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equations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30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second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3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higher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orders.</a:t>
            </a:r>
            <a:r>
              <a:rPr dirty="0" sz="1200" spc="3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Differential </a:t>
            </a:r>
            <a:r>
              <a:rPr dirty="0" sz="1200">
                <a:latin typeface="Calibri"/>
                <a:cs typeface="Calibri"/>
              </a:rPr>
              <a:t>equations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second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order</a:t>
            </a:r>
            <a:r>
              <a:rPr dirty="0" sz="1200" spc="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arise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very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often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physical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problems,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especially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connection</a:t>
            </a:r>
            <a:r>
              <a:rPr dirty="0" sz="1200" spc="6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with </a:t>
            </a:r>
            <a:r>
              <a:rPr dirty="0" sz="1200">
                <a:latin typeface="Calibri"/>
                <a:cs typeface="Calibri"/>
              </a:rPr>
              <a:t>mechanical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vibrations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electric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circuits.</a:t>
            </a:r>
            <a:endParaRPr sz="1200">
              <a:latin typeface="Calibri"/>
              <a:cs typeface="Calibri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5825" y="3681729"/>
            <a:ext cx="5204333" cy="3968750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940967"/>
            <a:ext cx="5064760" cy="577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3100"/>
              </a:lnSpc>
              <a:spcBef>
                <a:spcPts val="100"/>
              </a:spcBef>
            </a:pPr>
            <a:r>
              <a:rPr dirty="0" u="heavy" sz="16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SOLUTION</a:t>
            </a:r>
            <a:r>
              <a:rPr dirty="0" u="heavy" sz="1600" spc="-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6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OF</a:t>
            </a:r>
            <a:r>
              <a:rPr dirty="0" u="heavy" sz="1600" spc="-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6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A</a:t>
            </a:r>
            <a:r>
              <a:rPr dirty="0" u="heavy" sz="1600" spc="-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6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HOMOGENEOUS</a:t>
            </a:r>
            <a:r>
              <a:rPr dirty="0" u="heavy" sz="160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6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SECOND</a:t>
            </a:r>
            <a:r>
              <a:rPr dirty="0" u="heavy" sz="16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6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ORDER</a:t>
            </a:r>
            <a:r>
              <a:rPr dirty="0" u="heavy" sz="1600" spc="-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6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LINEAR</a:t>
            </a:r>
            <a:r>
              <a:rPr dirty="0" sz="1600" spc="-10">
                <a:latin typeface="Cambria"/>
                <a:cs typeface="Cambria"/>
              </a:rPr>
              <a:t> </a:t>
            </a:r>
            <a:r>
              <a:rPr dirty="0" u="heavy" sz="16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DIFFERENTIAL EQUATION</a:t>
            </a:r>
            <a:endParaRPr sz="1600">
              <a:latin typeface="Cambria"/>
              <a:cs typeface="Cambria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500" y="3675379"/>
            <a:ext cx="5636767" cy="5088890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1230" y="1834514"/>
            <a:ext cx="3136772" cy="1647825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692742" y="7959317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 h="0">
                <a:moveTo>
                  <a:pt x="0" y="0"/>
                </a:moveTo>
                <a:lnTo>
                  <a:pt x="2606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216891" y="5747042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444" y="0"/>
                </a:lnTo>
              </a:path>
            </a:pathLst>
          </a:custGeom>
          <a:ln w="3175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94952" y="2672861"/>
            <a:ext cx="1038923" cy="109415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04379" y="3696676"/>
            <a:ext cx="585859" cy="125046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085658" y="8409353"/>
            <a:ext cx="1038923" cy="156307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288757" y="8628184"/>
            <a:ext cx="835825" cy="132861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59126" y="1563076"/>
            <a:ext cx="460876" cy="70338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405928" y="1375507"/>
            <a:ext cx="1023300" cy="234461"/>
          </a:xfrm>
          <a:prstGeom prst="rect">
            <a:avLst/>
          </a:prstGeom>
        </p:spPr>
      </p:pic>
      <p:grpSp>
        <p:nvGrpSpPr>
          <p:cNvPr id="10" name="object 10" descr=""/>
          <p:cNvGrpSpPr/>
          <p:nvPr/>
        </p:nvGrpSpPr>
        <p:grpSpPr>
          <a:xfrm>
            <a:off x="1117038" y="3563815"/>
            <a:ext cx="1132840" cy="344170"/>
            <a:chOff x="1117038" y="3563815"/>
            <a:chExt cx="1132840" cy="344170"/>
          </a:xfrm>
        </p:grpSpPr>
        <p:pic>
          <p:nvPicPr>
            <p:cNvPr id="11" name="object 1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17038" y="3563815"/>
              <a:ext cx="734276" cy="257907"/>
            </a:xfrm>
            <a:prstGeom prst="rect">
              <a:avLst/>
            </a:prstGeom>
          </p:spPr>
        </p:pic>
        <p:pic>
          <p:nvPicPr>
            <p:cNvPr id="12" name="object 1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59126" y="3751384"/>
              <a:ext cx="390572" cy="156307"/>
            </a:xfrm>
            <a:prstGeom prst="rect">
              <a:avLst/>
            </a:prstGeom>
          </p:spPr>
        </p:pic>
      </p:grpSp>
      <p:sp>
        <p:nvSpPr>
          <p:cNvPr id="13" name="object 13" descr=""/>
          <p:cNvSpPr txBox="1"/>
          <p:nvPr/>
        </p:nvSpPr>
        <p:spPr>
          <a:xfrm>
            <a:off x="1171891" y="826693"/>
            <a:ext cx="2530475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50">
                <a:solidFill>
                  <a:srgbClr val="2A2A2A"/>
                </a:solidFill>
                <a:latin typeface="Times New Roman"/>
                <a:cs typeface="Times New Roman"/>
              </a:rPr>
              <a:t>.</a:t>
            </a:r>
            <a:r>
              <a:rPr dirty="0" sz="1150" spc="200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A0A0A"/>
                </a:solidFill>
                <a:latin typeface="Times New Roman"/>
                <a:cs typeface="Times New Roman"/>
              </a:rPr>
              <a:t>'ltte</a:t>
            </a:r>
            <a:r>
              <a:rPr dirty="0" sz="1150" spc="185">
                <a:solidFill>
                  <a:srgbClr val="0A0A0A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F0F0F"/>
                </a:solidFill>
                <a:latin typeface="Times New Roman"/>
                <a:cs typeface="Times New Roman"/>
              </a:rPr>
              <a:t>general</a:t>
            </a:r>
            <a:r>
              <a:rPr dirty="0" sz="1150" spc="204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A0A0A"/>
                </a:solidFill>
                <a:latin typeface="Times New Roman"/>
                <a:cs typeface="Times New Roman"/>
              </a:rPr>
              <a:t>sotution</a:t>
            </a:r>
            <a:r>
              <a:rPr dirty="0" sz="1150" spc="165">
                <a:solidFill>
                  <a:srgbClr val="0A0A0A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32323"/>
                </a:solidFill>
                <a:latin typeface="Times New Roman"/>
                <a:cs typeface="Times New Roman"/>
              </a:rPr>
              <a:t>or</a:t>
            </a:r>
            <a:r>
              <a:rPr dirty="0" sz="1150" spc="235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62626"/>
                </a:solidFill>
                <a:latin typeface="Times New Roman"/>
                <a:cs typeface="Times New Roman"/>
              </a:rPr>
              <a:t>the</a:t>
            </a:r>
            <a:r>
              <a:rPr dirty="0" sz="1150" spc="12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equation</a:t>
            </a:r>
            <a:r>
              <a:rPr dirty="0" sz="1150" spc="290"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D1D1D"/>
                </a:solidFill>
                <a:latin typeface="Times New Roman"/>
                <a:cs typeface="Times New Roman"/>
              </a:rPr>
              <a:t>is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76022" y="1320908"/>
            <a:ext cx="1177925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7515" algn="l"/>
                <a:tab pos="955675" algn="l"/>
                <a:tab pos="1164590" algn="l"/>
              </a:tabLst>
            </a:pPr>
            <a:r>
              <a:rPr dirty="0" u="sng" sz="1200" i="1"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d’</a:t>
            </a:r>
            <a:r>
              <a:rPr dirty="0" u="sng" sz="1200" spc="220" i="1"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150" spc="-50" i="1">
                <a:uFill>
                  <a:solidFill>
                    <a:srgbClr val="030303"/>
                  </a:solidFill>
                </a:uFill>
                <a:latin typeface="Times New Roman"/>
                <a:cs typeface="Times New Roman"/>
              </a:rPr>
              <a:t>v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u="sng" sz="1150" i="1">
                <a:solidFill>
                  <a:srgbClr val="2D2D2D"/>
                </a:solidFill>
                <a:uFill>
                  <a:solidFill>
                    <a:srgbClr val="030303"/>
                  </a:solidFill>
                </a:uFill>
                <a:latin typeface="Times New Roman"/>
                <a:cs typeface="Times New Roman"/>
              </a:rPr>
              <a:t>d’y</a:t>
            </a:r>
            <a:r>
              <a:rPr dirty="0" u="sng" sz="1150" spc="500" i="1">
                <a:solidFill>
                  <a:srgbClr val="2D2D2D"/>
                </a:solidFill>
                <a:uFill>
                  <a:solidFill>
                    <a:srgbClr val="030303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2D2D2D"/>
                </a:solidFill>
                <a:latin typeface="Times New Roman"/>
                <a:cs typeface="Times New Roman"/>
              </a:rPr>
              <a:t>	</a:t>
            </a:r>
            <a:r>
              <a:rPr dirty="0" u="sng" sz="1150" i="1">
                <a:solidFill>
                  <a:srgbClr val="2D2D2D"/>
                </a:solidFill>
                <a:uFill>
                  <a:solidFill>
                    <a:srgbClr val="030303"/>
                  </a:solidFill>
                </a:uFill>
                <a:latin typeface="Times New Roman"/>
                <a:cs typeface="Times New Roman"/>
              </a:rPr>
              <a:t>	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95694" y="1424788"/>
            <a:ext cx="506730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solidFill>
                  <a:srgbClr val="131313"/>
                </a:solidFill>
                <a:latin typeface="Cambria"/>
                <a:cs typeface="Cambria"/>
              </a:rPr>
              <a:t>2.</a:t>
            </a:r>
            <a:r>
              <a:rPr dirty="0" sz="1050" spc="36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 spc="-10" i="1">
                <a:solidFill>
                  <a:srgbClr val="212121"/>
                </a:solidFill>
                <a:latin typeface="Cambria"/>
                <a:cs typeface="Cambria"/>
              </a:rPr>
              <a:t>Solve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97159" y="1698384"/>
            <a:ext cx="3152140" cy="45847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  <a:tabLst>
                <a:tab pos="2380615" algn="l"/>
                <a:tab pos="2889250" algn="l"/>
              </a:tabLst>
            </a:pPr>
            <a:r>
              <a:rPr dirty="0" sz="1000" spc="60">
                <a:solidFill>
                  <a:srgbClr val="111111"/>
                </a:solidFill>
                <a:latin typeface="Cambria"/>
                <a:cs typeface="Cambria"/>
              </a:rPr>
              <a:t>Solution.</a:t>
            </a:r>
            <a:r>
              <a:rPr dirty="0" sz="1000" spc="32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Given</a:t>
            </a:r>
            <a:r>
              <a:rPr dirty="0" sz="1000" spc="254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equation</a:t>
            </a:r>
            <a:r>
              <a:rPr dirty="0" sz="1000" spc="310"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F1F1F"/>
                </a:solidFill>
                <a:latin typeface="Cambria"/>
                <a:cs typeface="Cambria"/>
              </a:rPr>
              <a:t>is</a:t>
            </a:r>
            <a:r>
              <a:rPr dirty="0" sz="1000" spc="320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81818"/>
                </a:solidFill>
                <a:latin typeface="Cambria"/>
                <a:cs typeface="Cambria"/>
              </a:rPr>
              <a:t>(D'</a:t>
            </a:r>
            <a:r>
              <a:rPr dirty="0" sz="1000" spc="145">
                <a:solidFill>
                  <a:srgbClr val="181818"/>
                </a:solidFill>
                <a:latin typeface="Cambria"/>
                <a:cs typeface="Cambria"/>
              </a:rPr>
              <a:t>  </a:t>
            </a:r>
            <a:r>
              <a:rPr dirty="0" sz="1000" spc="-350">
                <a:solidFill>
                  <a:srgbClr val="4F4F4F"/>
                </a:solidFill>
                <a:latin typeface="Cambria"/>
                <a:cs typeface="Cambria"/>
              </a:rPr>
              <a:t>—</a:t>
            </a:r>
            <a:r>
              <a:rPr dirty="0" sz="1000" spc="260">
                <a:solidFill>
                  <a:srgbClr val="4F4F4F"/>
                </a:solidFill>
                <a:latin typeface="Cambria"/>
                <a:cs typeface="Cambria"/>
              </a:rPr>
              <a:t> </a:t>
            </a:r>
            <a:r>
              <a:rPr dirty="0" sz="1000" spc="-25">
                <a:solidFill>
                  <a:srgbClr val="1A1A1A"/>
                </a:solidFill>
                <a:latin typeface="Cambria"/>
                <a:cs typeface="Cambria"/>
              </a:rPr>
              <a:t>D"</a:t>
            </a:r>
            <a:r>
              <a:rPr dirty="0" sz="1000">
                <a:solidFill>
                  <a:srgbClr val="1A1A1A"/>
                </a:solidFill>
                <a:latin typeface="Cambria"/>
                <a:cs typeface="Cambria"/>
              </a:rPr>
              <a:t>	</a:t>
            </a:r>
            <a:r>
              <a:rPr dirty="0" sz="1000" spc="-350">
                <a:solidFill>
                  <a:srgbClr val="1F1F1F"/>
                </a:solidFill>
                <a:latin typeface="Cambria"/>
                <a:cs typeface="Cambria"/>
              </a:rPr>
              <a:t>—</a:t>
            </a:r>
            <a:r>
              <a:rPr dirty="0" sz="1000" spc="17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00" spc="-25">
                <a:solidFill>
                  <a:srgbClr val="232323"/>
                </a:solidFill>
                <a:latin typeface="Cambria"/>
                <a:cs typeface="Cambria"/>
              </a:rPr>
              <a:t>4D</a:t>
            </a:r>
            <a:r>
              <a:rPr dirty="0" sz="1000">
                <a:solidFill>
                  <a:srgbClr val="232323"/>
                </a:solidFill>
                <a:latin typeface="Cambria"/>
                <a:cs typeface="Cambria"/>
              </a:rPr>
              <a:t>	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4)</a:t>
            </a:r>
            <a:r>
              <a:rPr dirty="0" sz="1000" spc="19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 spc="-50">
                <a:solidFill>
                  <a:srgbClr val="1A1A1A"/>
                </a:solidFill>
                <a:latin typeface="Cambria"/>
                <a:cs typeface="Cambria"/>
              </a:rPr>
              <a:t>1</a:t>
            </a:r>
            <a:endParaRPr sz="1000">
              <a:latin typeface="Cambria"/>
              <a:cs typeface="Cambria"/>
            </a:endParaRPr>
          </a:p>
          <a:p>
            <a:pPr marL="19050">
              <a:lnSpc>
                <a:spcPct val="100000"/>
              </a:lnSpc>
              <a:spcBef>
                <a:spcPts val="434"/>
              </a:spcBef>
              <a:tabLst>
                <a:tab pos="1478915" algn="l"/>
              </a:tabLst>
            </a:pPr>
            <a:r>
              <a:rPr dirty="0" sz="1150">
                <a:solidFill>
                  <a:srgbClr val="0E0E0E"/>
                </a:solidFill>
                <a:latin typeface="Cambria"/>
                <a:cs typeface="Cambria"/>
              </a:rPr>
              <a:t>A.E.</a:t>
            </a:r>
            <a:r>
              <a:rPr dirty="0" sz="1150" spc="315">
                <a:solidFill>
                  <a:srgbClr val="0E0E0E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2A2A2A"/>
                </a:solidFill>
                <a:latin typeface="Cambria"/>
                <a:cs typeface="Cambria"/>
              </a:rPr>
              <a:t>is</a:t>
            </a:r>
            <a:r>
              <a:rPr dirty="0" sz="1150" spc="160">
                <a:solidFill>
                  <a:srgbClr val="2A2A2A"/>
                </a:solidFill>
                <a:latin typeface="Cambria"/>
                <a:cs typeface="Cambria"/>
              </a:rPr>
              <a:t>  </a:t>
            </a:r>
            <a:r>
              <a:rPr dirty="0" sz="1150">
                <a:solidFill>
                  <a:srgbClr val="161616"/>
                </a:solidFill>
                <a:latin typeface="Cambria"/>
                <a:cs typeface="Cambria"/>
              </a:rPr>
              <a:t>m’</a:t>
            </a:r>
            <a:r>
              <a:rPr dirty="0" sz="1150" spc="17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50" spc="-440">
                <a:solidFill>
                  <a:srgbClr val="727272"/>
                </a:solidFill>
                <a:latin typeface="Cambria"/>
                <a:cs typeface="Cambria"/>
              </a:rPr>
              <a:t>—</a:t>
            </a:r>
            <a:r>
              <a:rPr dirty="0" sz="1150" spc="155">
                <a:solidFill>
                  <a:srgbClr val="727272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0F0F0F"/>
                </a:solidFill>
                <a:latin typeface="Cambria"/>
                <a:cs typeface="Cambria"/>
              </a:rPr>
              <a:t>m’</a:t>
            </a:r>
            <a:r>
              <a:rPr dirty="0" sz="1150" spc="17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150" spc="-509">
                <a:solidFill>
                  <a:srgbClr val="212121"/>
                </a:solidFill>
                <a:latin typeface="Cambria"/>
                <a:cs typeface="Cambria"/>
              </a:rPr>
              <a:t>—</a:t>
            </a:r>
            <a:r>
              <a:rPr dirty="0" sz="1150" spc="175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150" spc="-285">
                <a:solidFill>
                  <a:srgbClr val="1F1F1F"/>
                </a:solidFill>
                <a:latin typeface="Cambria"/>
                <a:cs typeface="Cambria"/>
              </a:rPr>
              <a:t>4s</a:t>
            </a:r>
            <a:r>
              <a:rPr dirty="0" sz="1150">
                <a:solidFill>
                  <a:srgbClr val="1F1F1F"/>
                </a:solidFill>
                <a:latin typeface="Cambria"/>
                <a:cs typeface="Cambria"/>
              </a:rPr>
              <a:t>	</a:t>
            </a:r>
            <a:r>
              <a:rPr dirty="0" sz="1150" spc="-285">
                <a:solidFill>
                  <a:srgbClr val="707070"/>
                </a:solidFill>
                <a:latin typeface="Cambria"/>
                <a:cs typeface="Cambria"/>
              </a:rPr>
              <a:t>+</a:t>
            </a:r>
            <a:r>
              <a:rPr dirty="0" sz="1150" spc="125">
                <a:solidFill>
                  <a:srgbClr val="707070"/>
                </a:solidFill>
                <a:latin typeface="Cambria"/>
                <a:cs typeface="Cambria"/>
              </a:rPr>
              <a:t>  </a:t>
            </a:r>
            <a:r>
              <a:rPr dirty="0" sz="1150">
                <a:solidFill>
                  <a:srgbClr val="494949"/>
                </a:solidFill>
                <a:latin typeface="Cambria"/>
                <a:cs typeface="Cambria"/>
              </a:rPr>
              <a:t>4</a:t>
            </a:r>
            <a:r>
              <a:rPr dirty="0" sz="1150" spc="310">
                <a:solidFill>
                  <a:srgbClr val="494949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343434"/>
                </a:solidFill>
                <a:latin typeface="Cambria"/>
                <a:cs typeface="Cambria"/>
              </a:rPr>
              <a:t>=</a:t>
            </a:r>
            <a:r>
              <a:rPr dirty="0" sz="1150" spc="455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150" spc="10">
                <a:solidFill>
                  <a:srgbClr val="363636"/>
                </a:solidFill>
                <a:latin typeface="Cambria"/>
                <a:cs typeface="Cambria"/>
              </a:rPr>
              <a:t>0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03942" y="2170940"/>
            <a:ext cx="455295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50" spc="55">
                <a:solidFill>
                  <a:srgbClr val="0E0E0E"/>
                </a:solidFill>
                <a:latin typeface="Courier New"/>
                <a:cs typeface="Courier New"/>
              </a:rPr>
              <a:t>m</a:t>
            </a:r>
            <a:r>
              <a:rPr dirty="0" baseline="26315" sz="1425" spc="82">
                <a:solidFill>
                  <a:srgbClr val="0E0E0E"/>
                </a:solidFill>
                <a:latin typeface="Courier New"/>
                <a:cs typeface="Courier New"/>
              </a:rPr>
              <a:t>2</a:t>
            </a:r>
            <a:r>
              <a:rPr dirty="0" sz="1150" spc="55">
                <a:solidFill>
                  <a:srgbClr val="0E0E0E"/>
                </a:solidFill>
                <a:latin typeface="Courier New"/>
                <a:cs typeface="Courier New"/>
              </a:rPr>
              <a:t>(’</a:t>
            </a:r>
            <a:endParaRPr sz="115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714093" y="2114323"/>
            <a:ext cx="1469390" cy="468630"/>
          </a:xfrm>
          <a:prstGeom prst="rect">
            <a:avLst/>
          </a:prstGeom>
        </p:spPr>
        <p:txBody>
          <a:bodyPr wrap="square" lIns="0" tIns="72390" rIns="0" bIns="0" rtlCol="0" vert="horz">
            <a:spAutoFit/>
          </a:bodyPr>
          <a:lstStyle/>
          <a:p>
            <a:pPr marL="175260">
              <a:lnSpc>
                <a:spcPct val="100000"/>
              </a:lnSpc>
              <a:spcBef>
                <a:spcPts val="570"/>
              </a:spcBef>
            </a:pPr>
            <a:r>
              <a:rPr dirty="0" sz="1150" spc="155">
                <a:solidFill>
                  <a:srgbClr val="131313"/>
                </a:solidFill>
                <a:latin typeface="Courier New"/>
                <a:cs typeface="Courier New"/>
              </a:rPr>
              <a:t>1}—4(m—</a:t>
            </a:r>
            <a:r>
              <a:rPr dirty="0" sz="1150" spc="155">
                <a:solidFill>
                  <a:srgbClr val="232323"/>
                </a:solidFill>
                <a:latin typeface="Courier New"/>
                <a:cs typeface="Courier New"/>
              </a:rPr>
              <a:t>1)</a:t>
            </a:r>
            <a:r>
              <a:rPr dirty="0" sz="1150" spc="155">
                <a:solidFill>
                  <a:srgbClr val="4B4B4B"/>
                </a:solidFill>
                <a:latin typeface="Courier New"/>
                <a:cs typeface="Courier New"/>
              </a:rPr>
              <a:t>=</a:t>
            </a:r>
            <a:r>
              <a:rPr dirty="0" sz="1150" spc="-110">
                <a:solidFill>
                  <a:srgbClr val="4B4B4B"/>
                </a:solidFill>
                <a:latin typeface="Courier New"/>
                <a:cs typeface="Courier New"/>
              </a:rPr>
              <a:t> </a:t>
            </a:r>
            <a:r>
              <a:rPr dirty="0" sz="1150" spc="105">
                <a:solidFill>
                  <a:srgbClr val="444444"/>
                </a:solidFill>
                <a:latin typeface="Courier New"/>
                <a:cs typeface="Courier New"/>
              </a:rPr>
              <a:t>0</a:t>
            </a:r>
            <a:endParaRPr sz="115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430"/>
              </a:spcBef>
            </a:pPr>
            <a:r>
              <a:rPr dirty="0" sz="1000">
                <a:solidFill>
                  <a:srgbClr val="0F0F0F"/>
                </a:solidFill>
                <a:latin typeface="Times New Roman"/>
                <a:cs typeface="Times New Roman"/>
              </a:rPr>
              <a:t>(ni</a:t>
            </a:r>
            <a:r>
              <a:rPr dirty="0" sz="1000" spc="19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00" spc="-360">
                <a:solidFill>
                  <a:srgbClr val="A1A1A1"/>
                </a:solidFill>
                <a:latin typeface="Times New Roman"/>
                <a:cs typeface="Times New Roman"/>
              </a:rPr>
              <a:t>—</a:t>
            </a:r>
            <a:r>
              <a:rPr dirty="0" sz="1000" spc="220">
                <a:solidFill>
                  <a:srgbClr val="A1A1A1"/>
                </a:solidFill>
                <a:latin typeface="Times New Roman"/>
                <a:cs typeface="Times New Roman"/>
              </a:rPr>
              <a:t> </a:t>
            </a:r>
            <a:r>
              <a:rPr dirty="0" sz="1000" spc="-50">
                <a:solidFill>
                  <a:srgbClr val="282828"/>
                </a:solidFill>
                <a:latin typeface="Times New Roman"/>
                <a:cs typeface="Times New Roman"/>
              </a:rPr>
              <a:t>1</a:t>
            </a:r>
            <a:r>
              <a:rPr dirty="0" sz="1000" spc="-10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4B4B4B"/>
                </a:solidFill>
                <a:latin typeface="Times New Roman"/>
                <a:cs typeface="Times New Roman"/>
              </a:rPr>
              <a:t>j</a:t>
            </a:r>
            <a:r>
              <a:rPr dirty="0" sz="1000" spc="195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000" spc="60">
                <a:latin typeface="Times New Roman"/>
                <a:cs typeface="Times New Roman"/>
              </a:rPr>
              <a:t>(w</a:t>
            </a:r>
            <a:r>
              <a:rPr dirty="0" baseline="33333" sz="1125" spc="89">
                <a:latin typeface="Times New Roman"/>
                <a:cs typeface="Times New Roman"/>
              </a:rPr>
              <a:t>2</a:t>
            </a:r>
            <a:r>
              <a:rPr dirty="0" baseline="33333" sz="1125" spc="405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32323"/>
                </a:solidFill>
                <a:latin typeface="Times New Roman"/>
                <a:cs typeface="Times New Roman"/>
              </a:rPr>
              <a:t>-</a:t>
            </a:r>
            <a:r>
              <a:rPr dirty="0" sz="1000" spc="459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000" spc="55">
                <a:solidFill>
                  <a:srgbClr val="2D2D2D"/>
                </a:solidFill>
                <a:latin typeface="Times New Roman"/>
                <a:cs typeface="Times New Roman"/>
              </a:rPr>
              <a:t>4)</a:t>
            </a:r>
            <a:r>
              <a:rPr dirty="0" sz="1000" spc="409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000" spc="80">
                <a:solidFill>
                  <a:srgbClr val="363636"/>
                </a:solidFill>
                <a:latin typeface="Times New Roman"/>
                <a:cs typeface="Times New Roman"/>
              </a:rPr>
              <a:t>=</a:t>
            </a:r>
            <a:r>
              <a:rPr dirty="0" sz="1000" spc="459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000" spc="20">
                <a:solidFill>
                  <a:srgbClr val="3D3D3D"/>
                </a:solidFill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82314" y="2793288"/>
            <a:ext cx="3272154" cy="157670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556385">
              <a:lnSpc>
                <a:spcPct val="100000"/>
              </a:lnSpc>
              <a:spcBef>
                <a:spcPts val="495"/>
              </a:spcBef>
            </a:pPr>
            <a:r>
              <a:rPr dirty="0" sz="1050" spc="-85">
                <a:solidFill>
                  <a:srgbClr val="444444"/>
                </a:solidFill>
                <a:latin typeface="Times New Roman"/>
                <a:cs typeface="Times New Roman"/>
              </a:rPr>
              <a:t>m</a:t>
            </a:r>
            <a:r>
              <a:rPr dirty="0" sz="1050" spc="-60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565656"/>
                </a:solidFill>
                <a:latin typeface="Times New Roman"/>
                <a:cs typeface="Times New Roman"/>
              </a:rPr>
              <a:t>,</a:t>
            </a:r>
            <a:r>
              <a:rPr dirty="0" sz="1050" spc="475">
                <a:solidFill>
                  <a:srgbClr val="565656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444444"/>
                </a:solidFill>
                <a:latin typeface="Times New Roman"/>
                <a:cs typeface="Times New Roman"/>
              </a:rPr>
              <a:t>=</a:t>
            </a:r>
            <a:r>
              <a:rPr dirty="0" sz="1050" spc="165">
                <a:solidFill>
                  <a:srgbClr val="444444"/>
                </a:solidFill>
                <a:latin typeface="Times New Roman"/>
                <a:cs typeface="Times New Roman"/>
              </a:rPr>
              <a:t>  </a:t>
            </a:r>
            <a:r>
              <a:rPr dirty="0" sz="1050">
                <a:solidFill>
                  <a:srgbClr val="242424"/>
                </a:solidFill>
                <a:latin typeface="Times New Roman"/>
                <a:cs typeface="Times New Roman"/>
              </a:rPr>
              <a:t>1.</a:t>
            </a:r>
            <a:r>
              <a:rPr dirty="0" sz="1050" spc="145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50" spc="65">
                <a:solidFill>
                  <a:srgbClr val="131313"/>
                </a:solidFill>
                <a:latin typeface="Times New Roman"/>
                <a:cs typeface="Times New Roman"/>
              </a:rPr>
              <a:t>ri</a:t>
            </a:r>
            <a:r>
              <a:rPr dirty="0" baseline="-24305" sz="1200" spc="97">
                <a:solidFill>
                  <a:srgbClr val="131313"/>
                </a:solidFill>
                <a:latin typeface="Times New Roman"/>
                <a:cs typeface="Times New Roman"/>
              </a:rPr>
              <a:t>2</a:t>
            </a:r>
            <a:r>
              <a:rPr dirty="0" baseline="-24305" sz="1200" spc="30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50" spc="125">
                <a:solidFill>
                  <a:srgbClr val="4D4D4D"/>
                </a:solidFill>
                <a:latin typeface="Times New Roman"/>
                <a:cs typeface="Times New Roman"/>
              </a:rPr>
              <a:t>=</a:t>
            </a:r>
            <a:r>
              <a:rPr dirty="0" sz="1050" spc="185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E0E0E"/>
                </a:solidFill>
                <a:latin typeface="Times New Roman"/>
                <a:cs typeface="Times New Roman"/>
              </a:rPr>
              <a:t>2,</a:t>
            </a:r>
            <a:r>
              <a:rPr dirty="0" sz="1050" spc="245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333333"/>
                </a:solidFill>
                <a:latin typeface="Times New Roman"/>
                <a:cs typeface="Times New Roman"/>
              </a:rPr>
              <a:t>m</a:t>
            </a:r>
            <a:r>
              <a:rPr dirty="0" baseline="-24305" sz="1200">
                <a:solidFill>
                  <a:srgbClr val="333333"/>
                </a:solidFill>
                <a:latin typeface="Times New Roman"/>
                <a:cs typeface="Times New Roman"/>
              </a:rPr>
              <a:t>3</a:t>
            </a:r>
            <a:r>
              <a:rPr dirty="0" baseline="-24305" sz="1200" spc="390">
                <a:solidFill>
                  <a:srgbClr val="333333"/>
                </a:solidFill>
                <a:latin typeface="Times New Roman"/>
                <a:cs typeface="Times New Roman"/>
              </a:rPr>
              <a:t> </a:t>
            </a:r>
            <a:r>
              <a:rPr dirty="0" sz="1050" spc="50">
                <a:solidFill>
                  <a:srgbClr val="6E6E6E"/>
                </a:solidFill>
                <a:latin typeface="Times New Roman"/>
                <a:cs typeface="Times New Roman"/>
              </a:rPr>
              <a:t>=</a:t>
            </a:r>
            <a:r>
              <a:rPr dirty="0" sz="1050" spc="235">
                <a:solidFill>
                  <a:srgbClr val="6E6E6E"/>
                </a:solidFill>
                <a:latin typeface="Times New Roman"/>
                <a:cs typeface="Times New Roman"/>
              </a:rPr>
              <a:t> </a:t>
            </a:r>
            <a:r>
              <a:rPr dirty="0" sz="1050" spc="-475">
                <a:solidFill>
                  <a:srgbClr val="212121"/>
                </a:solidFill>
                <a:latin typeface="Times New Roman"/>
                <a:cs typeface="Times New Roman"/>
              </a:rPr>
              <a:t>—</a:t>
            </a:r>
            <a:r>
              <a:rPr dirty="0" sz="1050" spc="65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  <a:p>
            <a:pPr marL="110489">
              <a:lnSpc>
                <a:spcPct val="100000"/>
              </a:lnSpc>
              <a:spcBef>
                <a:spcPts val="409"/>
              </a:spcBef>
            </a:pPr>
            <a:r>
              <a:rPr dirty="0" sz="1100">
                <a:solidFill>
                  <a:srgbClr val="2F2F2F"/>
                </a:solidFill>
                <a:latin typeface="Times New Roman"/>
                <a:cs typeface="Times New Roman"/>
              </a:rPr>
              <a:t>.</a:t>
            </a:r>
            <a:r>
              <a:rPr dirty="0" sz="1100" spc="290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'rhe</a:t>
            </a:r>
            <a:r>
              <a:rPr dirty="0" sz="1100" spc="254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general</a:t>
            </a:r>
            <a:r>
              <a:rPr dirty="0" sz="1100" spc="345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0C0C0C"/>
                </a:solidFill>
                <a:latin typeface="Times New Roman"/>
                <a:cs typeface="Times New Roman"/>
              </a:rPr>
              <a:t>solution</a:t>
            </a:r>
            <a:r>
              <a:rPr dirty="0" sz="1100" spc="24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Of</a:t>
            </a:r>
            <a:r>
              <a:rPr dirty="0" sz="1100" spc="3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0C0C0C"/>
                </a:solidFill>
                <a:latin typeface="Times New Roman"/>
                <a:cs typeface="Times New Roman"/>
              </a:rPr>
              <a:t>given</a:t>
            </a:r>
            <a:r>
              <a:rPr dirty="0" sz="1100" spc="30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0E0E0E"/>
                </a:solidFill>
                <a:latin typeface="Times New Roman"/>
                <a:cs typeface="Times New Roman"/>
              </a:rPr>
              <a:t>equation</a:t>
            </a:r>
            <a:r>
              <a:rPr dirty="0" sz="1100" spc="330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0F0F0F"/>
                </a:solidFill>
                <a:latin typeface="Times New Roman"/>
                <a:cs typeface="Times New Roman"/>
              </a:rPr>
              <a:t>is</a:t>
            </a:r>
            <a:endParaRPr sz="1100">
              <a:latin typeface="Times New Roman"/>
              <a:cs typeface="Times New Roman"/>
            </a:endParaRPr>
          </a:p>
          <a:p>
            <a:pPr marL="1642745">
              <a:lnSpc>
                <a:spcPct val="100000"/>
              </a:lnSpc>
              <a:spcBef>
                <a:spcPts val="390"/>
              </a:spcBef>
              <a:tabLst>
                <a:tab pos="2498090" algn="l"/>
              </a:tabLst>
            </a:pPr>
            <a:r>
              <a:rPr dirty="0" sz="1050">
                <a:solidFill>
                  <a:srgbClr val="3B3B3B"/>
                </a:solidFill>
                <a:latin typeface="Times New Roman"/>
                <a:cs typeface="Times New Roman"/>
              </a:rPr>
              <a:t>y</a:t>
            </a:r>
            <a:r>
              <a:rPr dirty="0" sz="1050" spc="405">
                <a:solidFill>
                  <a:srgbClr val="3B3B3B"/>
                </a:solidFill>
                <a:latin typeface="Times New Roman"/>
                <a:cs typeface="Times New Roman"/>
              </a:rPr>
              <a:t> </a:t>
            </a:r>
            <a:r>
              <a:rPr dirty="0" sz="1050" spc="50">
                <a:solidFill>
                  <a:srgbClr val="C1C1C1"/>
                </a:solidFill>
                <a:latin typeface="Times New Roman"/>
                <a:cs typeface="Times New Roman"/>
              </a:rPr>
              <a:t>=</a:t>
            </a:r>
            <a:r>
              <a:rPr dirty="0" sz="1050" spc="495">
                <a:solidFill>
                  <a:srgbClr val="C1C1C1"/>
                </a:solidFill>
                <a:latin typeface="Times New Roman"/>
                <a:cs typeface="Times New Roman"/>
              </a:rPr>
              <a:t> </a:t>
            </a:r>
            <a:r>
              <a:rPr dirty="0" sz="1050" spc="60">
                <a:latin typeface="Times New Roman"/>
                <a:cs typeface="Times New Roman"/>
              </a:rPr>
              <a:t>C</a:t>
            </a:r>
            <a:r>
              <a:rPr dirty="0" sz="1050" spc="170">
                <a:latin typeface="Times New Roman"/>
                <a:cs typeface="Times New Roman"/>
              </a:rPr>
              <a:t>  </a:t>
            </a:r>
            <a:r>
              <a:rPr dirty="0" sz="1050" spc="10">
                <a:solidFill>
                  <a:srgbClr val="424242"/>
                </a:solidFill>
                <a:latin typeface="Times New Roman"/>
                <a:cs typeface="Times New Roman"/>
              </a:rPr>
              <a:t>H</a:t>
            </a:r>
            <a:r>
              <a:rPr dirty="0" sz="1050">
                <a:solidFill>
                  <a:srgbClr val="424242"/>
                </a:solidFill>
                <a:latin typeface="Times New Roman"/>
                <a:cs typeface="Times New Roman"/>
              </a:rPr>
              <a:t>	</a:t>
            </a:r>
            <a:r>
              <a:rPr dirty="0" sz="1050">
                <a:solidFill>
                  <a:srgbClr val="343434"/>
                </a:solidFill>
                <a:latin typeface="Times New Roman"/>
                <a:cs typeface="Times New Roman"/>
              </a:rPr>
              <a:t>C,</a:t>
            </a:r>
            <a:r>
              <a:rPr dirty="0" sz="1050" spc="340">
                <a:solidFill>
                  <a:srgbClr val="343434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latin typeface="Times New Roman"/>
                <a:cs typeface="Times New Roman"/>
              </a:rPr>
              <a:t>e'•</a:t>
            </a:r>
            <a:r>
              <a:rPr dirty="0" sz="1050" spc="380" i="1">
                <a:latin typeface="Times New Roman"/>
                <a:cs typeface="Times New Roman"/>
              </a:rPr>
              <a:t> </a:t>
            </a:r>
            <a:r>
              <a:rPr dirty="0" sz="1050" spc="50">
                <a:solidFill>
                  <a:srgbClr val="1A1A1A"/>
                </a:solidFill>
                <a:latin typeface="Times New Roman"/>
                <a:cs typeface="Times New Roman"/>
              </a:rPr>
              <a:t>+</a:t>
            </a:r>
            <a:r>
              <a:rPr dirty="0" sz="1050" spc="28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161616"/>
                </a:solidFill>
                <a:latin typeface="Times New Roman"/>
                <a:cs typeface="Times New Roman"/>
              </a:rPr>
              <a:t>Cj</a:t>
            </a:r>
            <a:endParaRPr sz="1050">
              <a:latin typeface="Times New Roman"/>
              <a:cs typeface="Times New Roman"/>
            </a:endParaRPr>
          </a:p>
          <a:p>
            <a:pPr marL="610235">
              <a:lnSpc>
                <a:spcPct val="100000"/>
              </a:lnSpc>
              <a:spcBef>
                <a:spcPts val="810"/>
              </a:spcBef>
              <a:tabLst>
                <a:tab pos="781050" algn="l"/>
                <a:tab pos="1023619" algn="l"/>
              </a:tabLst>
            </a:pPr>
            <a:r>
              <a:rPr dirty="0" u="sng" sz="1200" i="1">
                <a:solidFill>
                  <a:srgbClr val="0A0A0A"/>
                </a:solidFill>
                <a:uFill>
                  <a:solidFill>
                    <a:srgbClr val="030303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 i="1">
                <a:solidFill>
                  <a:srgbClr val="0A0A0A"/>
                </a:solidFill>
                <a:uFill>
                  <a:solidFill>
                    <a:srgbClr val="030303"/>
                  </a:solidFill>
                </a:uFill>
                <a:latin typeface="Times New Roman"/>
                <a:cs typeface="Times New Roman"/>
              </a:rPr>
              <a:t>v</a:t>
            </a:r>
            <a:r>
              <a:rPr dirty="0" sz="1200" i="1">
                <a:solidFill>
                  <a:srgbClr val="0A0A0A"/>
                </a:solidFill>
                <a:latin typeface="Times New Roman"/>
                <a:cs typeface="Times New Roman"/>
              </a:rPr>
              <a:t>	</a:t>
            </a:r>
            <a:r>
              <a:rPr dirty="0" sz="1200" spc="-25" i="1">
                <a:solidFill>
                  <a:srgbClr val="0F0F0F"/>
                </a:solidFill>
                <a:latin typeface="Times New Roman"/>
                <a:cs typeface="Times New Roman"/>
              </a:rPr>
              <a:t>dv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150">
                <a:latin typeface="Times New Roman"/>
                <a:cs typeface="Times New Roman"/>
              </a:rPr>
              <a:t>Solution.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62626"/>
                </a:solidFill>
                <a:latin typeface="Times New Roman"/>
                <a:cs typeface="Times New Roman"/>
              </a:rPr>
              <a:t>The</a:t>
            </a:r>
            <a:r>
              <a:rPr dirty="0" sz="1150" spc="215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31313"/>
                </a:solidFill>
                <a:latin typeface="Times New Roman"/>
                <a:cs typeface="Times New Roman"/>
              </a:rPr>
              <a:t>D.R.</a:t>
            </a:r>
            <a:r>
              <a:rPr dirty="0" sz="1150" spc="15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can</a:t>
            </a:r>
            <a:r>
              <a:rPr dirty="0" sz="115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be</a:t>
            </a:r>
            <a:r>
              <a:rPr dirty="0" sz="1150" spc="210"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E0E0E"/>
                </a:solidFill>
                <a:latin typeface="Times New Roman"/>
                <a:cs typeface="Times New Roman"/>
              </a:rPr>
              <a:t>written</a:t>
            </a:r>
            <a:r>
              <a:rPr dirty="0" sz="1150" spc="229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262626"/>
                </a:solidFill>
                <a:latin typeface="Times New Roman"/>
                <a:cs typeface="Times New Roman"/>
              </a:rPr>
              <a:t>as</a:t>
            </a:r>
            <a:endParaRPr sz="1150">
              <a:latin typeface="Times New Roman"/>
              <a:cs typeface="Times New Roman"/>
            </a:endParaRPr>
          </a:p>
          <a:p>
            <a:pPr marL="754380">
              <a:lnSpc>
                <a:spcPct val="100000"/>
              </a:lnSpc>
              <a:spcBef>
                <a:spcPts val="290"/>
              </a:spcBef>
            </a:pPr>
            <a:r>
              <a:rPr dirty="0" sz="1200" spc="160">
                <a:solidFill>
                  <a:srgbClr val="1C1C1C"/>
                </a:solidFill>
                <a:latin typeface="Courier New"/>
                <a:cs typeface="Courier New"/>
              </a:rPr>
              <a:t>(D'—D—6)</a:t>
            </a:r>
            <a:r>
              <a:rPr dirty="0" sz="1200" spc="305">
                <a:solidFill>
                  <a:srgbClr val="1C1C1C"/>
                </a:solidFill>
                <a:latin typeface="Courier New"/>
                <a:cs typeface="Courier New"/>
              </a:rPr>
              <a:t> </a:t>
            </a:r>
            <a:r>
              <a:rPr dirty="0" sz="1200" spc="65">
                <a:solidFill>
                  <a:srgbClr val="2A2A2A"/>
                </a:solidFill>
                <a:latin typeface="Courier New"/>
                <a:cs typeface="Courier New"/>
              </a:rPr>
              <a:t>=</a:t>
            </a:r>
            <a:r>
              <a:rPr dirty="0" sz="1200" spc="-229">
                <a:solidFill>
                  <a:srgbClr val="2A2A2A"/>
                </a:solidFill>
                <a:latin typeface="Courier New"/>
                <a:cs typeface="Courier New"/>
              </a:rPr>
              <a:t> </a:t>
            </a:r>
            <a:r>
              <a:rPr dirty="0" sz="1200" spc="15">
                <a:solidFill>
                  <a:srgbClr val="383838"/>
                </a:solidFill>
                <a:latin typeface="Courier New"/>
                <a:cs typeface="Courier New"/>
              </a:rPr>
              <a:t>0</a:t>
            </a:r>
            <a:endParaRPr sz="12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03219" y="4388664"/>
            <a:ext cx="45212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A.E.</a:t>
            </a:r>
            <a:r>
              <a:rPr dirty="0" sz="1100" spc="315"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1F1F1F"/>
                </a:solidFill>
                <a:latin typeface="Times New Roman"/>
                <a:cs typeface="Times New Roman"/>
              </a:rPr>
              <a:t>is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85627" y="4336649"/>
            <a:ext cx="1356995" cy="46990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281940">
              <a:lnSpc>
                <a:spcPct val="100000"/>
              </a:lnSpc>
              <a:spcBef>
                <a:spcPts val="434"/>
              </a:spcBef>
            </a:pPr>
            <a:r>
              <a:rPr dirty="0" sz="1200" spc="229">
                <a:solidFill>
                  <a:srgbClr val="1C1C1C"/>
                </a:solidFill>
                <a:latin typeface="Courier New"/>
                <a:cs typeface="Courier New"/>
              </a:rPr>
              <a:t>e'—»—</a:t>
            </a:r>
            <a:r>
              <a:rPr dirty="0" sz="1200" spc="235">
                <a:solidFill>
                  <a:srgbClr val="1C1C1C"/>
                </a:solidFill>
                <a:latin typeface="Courier New"/>
                <a:cs typeface="Courier New"/>
              </a:rPr>
              <a:t>6</a:t>
            </a:r>
            <a:r>
              <a:rPr dirty="0" sz="1200" spc="-170">
                <a:solidFill>
                  <a:srgbClr val="1C1C1C"/>
                </a:solidFill>
                <a:latin typeface="Courier New"/>
                <a:cs typeface="Courier New"/>
              </a:rPr>
              <a:t> </a:t>
            </a:r>
            <a:r>
              <a:rPr dirty="0" sz="1200">
                <a:solidFill>
                  <a:srgbClr val="3F3F3F"/>
                </a:solidFill>
                <a:latin typeface="Courier New"/>
                <a:cs typeface="Courier New"/>
              </a:rPr>
              <a:t>=</a:t>
            </a:r>
            <a:r>
              <a:rPr dirty="0" sz="1200" spc="-155">
                <a:solidFill>
                  <a:srgbClr val="3F3F3F"/>
                </a:solidFill>
                <a:latin typeface="Courier New"/>
                <a:cs typeface="Courier New"/>
              </a:rPr>
              <a:t> </a:t>
            </a:r>
            <a:r>
              <a:rPr dirty="0" sz="1200" spc="-50">
                <a:solidFill>
                  <a:srgbClr val="3F3F3F"/>
                </a:solidFill>
                <a:latin typeface="Courier New"/>
                <a:cs typeface="Courier New"/>
              </a:rPr>
              <a:t>0</a:t>
            </a:r>
            <a:endParaRPr sz="12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150">
                <a:solidFill>
                  <a:srgbClr val="161616"/>
                </a:solidFill>
                <a:latin typeface="Times New Roman"/>
                <a:cs typeface="Times New Roman"/>
              </a:rPr>
              <a:t>(ri</a:t>
            </a:r>
            <a:r>
              <a:rPr dirty="0" sz="1150" spc="16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 spc="-575">
                <a:solidFill>
                  <a:srgbClr val="1F1F1F"/>
                </a:solidFill>
                <a:latin typeface="Times New Roman"/>
                <a:cs typeface="Times New Roman"/>
              </a:rPr>
              <a:t>—</a:t>
            </a:r>
            <a:r>
              <a:rPr dirty="0" sz="1150" spc="18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32323"/>
                </a:solidFill>
                <a:latin typeface="Times New Roman"/>
                <a:cs typeface="Times New Roman"/>
              </a:rPr>
              <a:t>3)</a:t>
            </a:r>
            <a:r>
              <a:rPr dirty="0" sz="1150" spc="160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81818"/>
                </a:solidFill>
                <a:latin typeface="Times New Roman"/>
                <a:cs typeface="Times New Roman"/>
              </a:rPr>
              <a:t>(m</a:t>
            </a:r>
            <a:r>
              <a:rPr dirty="0" sz="1150" spc="19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+</a:t>
            </a:r>
            <a:r>
              <a:rPr dirty="0" sz="1150" spc="2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305">
                <a:latin typeface="Times New Roman"/>
                <a:cs typeface="Times New Roman"/>
              </a:rPr>
              <a:t> </a:t>
            </a:r>
            <a:r>
              <a:rPr dirty="0" sz="1150" spc="55">
                <a:solidFill>
                  <a:srgbClr val="545454"/>
                </a:solidFill>
                <a:latin typeface="Times New Roman"/>
                <a:cs typeface="Times New Roman"/>
              </a:rPr>
              <a:t>=</a:t>
            </a:r>
            <a:r>
              <a:rPr dirty="0" sz="1150" spc="305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150" spc="5">
                <a:solidFill>
                  <a:srgbClr val="3B3B3B"/>
                </a:solidFill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71891" y="4780627"/>
            <a:ext cx="2266950" cy="46355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517650">
              <a:lnSpc>
                <a:spcPct val="100000"/>
              </a:lnSpc>
              <a:spcBef>
                <a:spcPts val="434"/>
              </a:spcBef>
              <a:tabLst>
                <a:tab pos="1884045" algn="l"/>
              </a:tabLst>
            </a:pPr>
            <a:r>
              <a:rPr dirty="0" sz="1150" spc="-25">
                <a:solidFill>
                  <a:srgbClr val="3B3B3B"/>
                </a:solidFill>
                <a:latin typeface="Times New Roman"/>
                <a:cs typeface="Times New Roman"/>
              </a:rPr>
              <a:t>or</a:t>
            </a:r>
            <a:r>
              <a:rPr dirty="0" sz="1150">
                <a:solidFill>
                  <a:srgbClr val="3B3B3B"/>
                </a:solidFill>
                <a:latin typeface="Times New Roman"/>
                <a:cs typeface="Times New Roman"/>
              </a:rPr>
              <a:t>	</a:t>
            </a:r>
            <a:r>
              <a:rPr dirty="0" sz="1150">
                <a:solidFill>
                  <a:srgbClr val="161616"/>
                </a:solidFill>
                <a:latin typeface="Times New Roman"/>
                <a:cs typeface="Times New Roman"/>
              </a:rPr>
              <a:t>3.</a:t>
            </a:r>
            <a:r>
              <a:rPr dirty="0" sz="1150" spc="130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 spc="-575">
                <a:solidFill>
                  <a:srgbClr val="131313"/>
                </a:solidFill>
                <a:latin typeface="Times New Roman"/>
                <a:cs typeface="Times New Roman"/>
              </a:rPr>
              <a:t>—</a:t>
            </a:r>
            <a:r>
              <a:rPr dirty="0" sz="1150" spc="204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150">
                <a:solidFill>
                  <a:srgbClr val="313131"/>
                </a:solidFill>
                <a:latin typeface="Times New Roman"/>
                <a:cs typeface="Times New Roman"/>
              </a:rPr>
              <a:t>.</a:t>
            </a:r>
            <a:r>
              <a:rPr dirty="0" sz="1150" spc="254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31313"/>
                </a:solidFill>
                <a:latin typeface="Times New Roman"/>
                <a:cs typeface="Times New Roman"/>
              </a:rPr>
              <a:t>The</a:t>
            </a:r>
            <a:r>
              <a:rPr dirty="0" sz="1150" spc="16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31313"/>
                </a:solidFill>
                <a:latin typeface="Times New Roman"/>
                <a:cs typeface="Times New Roman"/>
              </a:rPr>
              <a:t>general</a:t>
            </a:r>
            <a:r>
              <a:rPr dirty="0" sz="1150" spc="17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31313"/>
                </a:solidFill>
                <a:latin typeface="Times New Roman"/>
                <a:cs typeface="Times New Roman"/>
              </a:rPr>
              <a:t>solution</a:t>
            </a:r>
            <a:r>
              <a:rPr dirty="0" sz="1150" spc="204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A1A1A"/>
                </a:solidFill>
                <a:latin typeface="Times New Roman"/>
                <a:cs typeface="Times New Roman"/>
              </a:rPr>
              <a:t>is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39144" y="5258016"/>
            <a:ext cx="422275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50" i="1">
                <a:solidFill>
                  <a:srgbClr val="545454"/>
                </a:solidFill>
                <a:latin typeface="Times New Roman"/>
                <a:cs typeface="Times New Roman"/>
              </a:rPr>
              <a:t>j'</a:t>
            </a:r>
            <a:r>
              <a:rPr dirty="0" sz="1150" spc="170" i="1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150" spc="-705" i="1">
                <a:solidFill>
                  <a:srgbClr val="2A2A2A"/>
                </a:solidFill>
                <a:latin typeface="Times New Roman"/>
                <a:cs typeface="Times New Roman"/>
              </a:rPr>
              <a:t>—</a:t>
            </a:r>
            <a:r>
              <a:rPr dirty="0" sz="1150" spc="-700" i="1">
                <a:solidFill>
                  <a:srgbClr val="2A2A2A"/>
                </a:solidFill>
                <a:latin typeface="Times New Roman"/>
                <a:cs typeface="Times New Roman"/>
              </a:rPr>
              <a:t>—</a:t>
            </a:r>
            <a:r>
              <a:rPr dirty="0" sz="1150" spc="365" i="1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150" spc="-50" i="1">
                <a:solidFill>
                  <a:srgbClr val="3A3A3A"/>
                </a:solidFill>
                <a:latin typeface="Times New Roman"/>
                <a:cs typeface="Times New Roman"/>
              </a:rPr>
              <a:t>C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65139" y="5258016"/>
            <a:ext cx="643255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50" i="1">
                <a:solidFill>
                  <a:srgbClr val="282828"/>
                </a:solidFill>
                <a:latin typeface="Times New Roman"/>
                <a:cs typeface="Times New Roman"/>
              </a:rPr>
              <a:t>+</a:t>
            </a:r>
            <a:r>
              <a:rPr dirty="0" sz="1150" spc="140" i="1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1C1C1C"/>
                </a:solidFill>
                <a:latin typeface="Times New Roman"/>
                <a:cs typeface="Times New Roman"/>
              </a:rPr>
              <a:t>C</a:t>
            </a:r>
            <a:r>
              <a:rPr dirty="0" sz="1150" spc="155" i="1">
                <a:solidFill>
                  <a:srgbClr val="1C1C1C"/>
                </a:solidFill>
                <a:latin typeface="Times New Roman"/>
                <a:cs typeface="Times New Roman"/>
              </a:rPr>
              <a:t>  </a:t>
            </a:r>
            <a:r>
              <a:rPr dirty="0" sz="1150" i="1">
                <a:solidFill>
                  <a:srgbClr val="1C1C1C"/>
                </a:solidFill>
                <a:latin typeface="Times New Roman"/>
                <a:cs typeface="Times New Roman"/>
              </a:rPr>
              <a:t>e</a:t>
            </a:r>
            <a:r>
              <a:rPr dirty="0" sz="1150" spc="-30" i="1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1C1C1C"/>
                </a:solidFill>
                <a:latin typeface="Times New Roman"/>
                <a:cs typeface="Times New Roman"/>
              </a:rPr>
              <a:t>’</a:t>
            </a:r>
            <a:r>
              <a:rPr dirty="0" sz="1150" spc="235" i="1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50" spc="-50" i="1">
                <a:solidFill>
                  <a:srgbClr val="1C1C1C"/>
                </a:solidFill>
                <a:latin typeface="Times New Roman"/>
                <a:cs typeface="Times New Roman"/>
              </a:rPr>
              <a:t>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95014" y="5587674"/>
            <a:ext cx="2434590" cy="18681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5875">
              <a:lnSpc>
                <a:spcPct val="100000"/>
              </a:lnSpc>
              <a:spcBef>
                <a:spcPts val="110"/>
              </a:spcBef>
              <a:tabLst>
                <a:tab pos="1309370" algn="l"/>
              </a:tabLst>
            </a:pPr>
            <a:r>
              <a:rPr dirty="0" sz="1400" i="1">
                <a:latin typeface="Times New Roman"/>
                <a:cs typeface="Times New Roman"/>
              </a:rPr>
              <a:t>4.</a:t>
            </a:r>
            <a:r>
              <a:rPr dirty="0" sz="1400" spc="-85" i="1">
                <a:latin typeface="Times New Roman"/>
                <a:cs typeface="Times New Roman"/>
              </a:rPr>
              <a:t> </a:t>
            </a:r>
            <a:r>
              <a:rPr dirty="0" sz="1400" spc="-65" i="1">
                <a:solidFill>
                  <a:srgbClr val="1A1A1A"/>
                </a:solidFill>
                <a:latin typeface="Times New Roman"/>
                <a:cs typeface="Times New Roman"/>
              </a:rPr>
              <a:t>Some</a:t>
            </a:r>
            <a:r>
              <a:rPr dirty="0" sz="1400" spc="229" i="1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400" spc="35" i="1" strike="sngStrike">
                <a:latin typeface="Times New Roman"/>
                <a:cs typeface="Times New Roman"/>
              </a:rPr>
              <a:t> </a:t>
            </a:r>
            <a:r>
              <a:rPr dirty="0" sz="1400" spc="-165" i="1" strike="sngStrike">
                <a:latin typeface="Times New Roman"/>
                <a:cs typeface="Times New Roman"/>
              </a:rPr>
              <a:t>“’'</a:t>
            </a:r>
            <a:r>
              <a:rPr dirty="0" sz="1400" spc="200" i="1" strike="sngStrike">
                <a:latin typeface="Times New Roman"/>
                <a:cs typeface="Times New Roman"/>
              </a:rPr>
              <a:t> </a:t>
            </a:r>
            <a:r>
              <a:rPr dirty="0" sz="1400" spc="-110" i="1" strike="noStrike">
                <a:latin typeface="Times New Roman"/>
                <a:cs typeface="Times New Roman"/>
              </a:rPr>
              <a:t>+</a:t>
            </a:r>
            <a:r>
              <a:rPr dirty="0" sz="1400" spc="-200" i="1" strike="noStrike">
                <a:latin typeface="Times New Roman"/>
                <a:cs typeface="Times New Roman"/>
              </a:rPr>
              <a:t> </a:t>
            </a:r>
            <a:r>
              <a:rPr dirty="0" sz="1400" spc="-50" i="1" strike="noStrike">
                <a:solidFill>
                  <a:srgbClr val="1F1F1F"/>
                </a:solidFill>
                <a:latin typeface="Times New Roman"/>
                <a:cs typeface="Times New Roman"/>
              </a:rPr>
              <a:t>8</a:t>
            </a:r>
            <a:r>
              <a:rPr dirty="0" sz="1400" i="1" strike="noStrike">
                <a:solidFill>
                  <a:srgbClr val="1F1F1F"/>
                </a:solidFill>
                <a:latin typeface="Times New Roman"/>
                <a:cs typeface="Times New Roman"/>
              </a:rPr>
              <a:t>	</a:t>
            </a:r>
            <a:r>
              <a:rPr dirty="0" sz="1400" spc="-110" i="1" strike="noStrike">
                <a:solidFill>
                  <a:srgbClr val="7C7C7C"/>
                </a:solidFill>
                <a:latin typeface="Times New Roman"/>
                <a:cs typeface="Times New Roman"/>
              </a:rPr>
              <a:t>+</a:t>
            </a:r>
            <a:r>
              <a:rPr dirty="0" sz="1400" spc="-40" i="1" strike="noStrike">
                <a:solidFill>
                  <a:srgbClr val="7C7C7C"/>
                </a:solidFill>
                <a:latin typeface="Times New Roman"/>
                <a:cs typeface="Times New Roman"/>
              </a:rPr>
              <a:t> </a:t>
            </a:r>
            <a:r>
              <a:rPr dirty="0" sz="1400" spc="-40" i="1" strike="noStrike">
                <a:latin typeface="Times New Roman"/>
                <a:cs typeface="Times New Roman"/>
              </a:rPr>
              <a:t>I6v</a:t>
            </a:r>
            <a:r>
              <a:rPr dirty="0" sz="1400" spc="155" i="1" strike="noStrike">
                <a:latin typeface="Times New Roman"/>
                <a:cs typeface="Times New Roman"/>
              </a:rPr>
              <a:t> </a:t>
            </a:r>
            <a:r>
              <a:rPr dirty="0" sz="1400" spc="-919" i="1" strike="noStrike">
                <a:solidFill>
                  <a:srgbClr val="0F0F0F"/>
                </a:solidFill>
                <a:latin typeface="Times New Roman"/>
                <a:cs typeface="Times New Roman"/>
              </a:rPr>
              <a:t>—</a:t>
            </a:r>
            <a:r>
              <a:rPr dirty="0" sz="1400" spc="-915" i="1" strike="noStrike">
                <a:solidFill>
                  <a:srgbClr val="0F0F0F"/>
                </a:solidFill>
                <a:latin typeface="Times New Roman"/>
                <a:cs typeface="Times New Roman"/>
              </a:rPr>
              <a:t>—</a:t>
            </a:r>
            <a:r>
              <a:rPr dirty="0" sz="1400" spc="165" i="1" strike="noStrike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400" spc="-25" i="1" strike="noStrike">
                <a:solidFill>
                  <a:srgbClr val="1A1A1A"/>
                </a:solidFill>
                <a:latin typeface="Times New Roman"/>
                <a:cs typeface="Times New Roman"/>
              </a:rPr>
              <a:t>0.</a:t>
            </a:r>
            <a:endParaRPr sz="1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90"/>
              </a:spcBef>
            </a:pPr>
            <a:r>
              <a:rPr dirty="0" sz="1150">
                <a:latin typeface="Times New Roman"/>
                <a:cs typeface="Times New Roman"/>
              </a:rPr>
              <a:t>Solution.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E0E0E"/>
                </a:solidFill>
                <a:latin typeface="Times New Roman"/>
                <a:cs typeface="Times New Roman"/>
              </a:rPr>
              <a:t>Tbe</a:t>
            </a:r>
            <a:r>
              <a:rPr dirty="0" sz="1150" spc="225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C1C1C"/>
                </a:solidFill>
                <a:latin typeface="Times New Roman"/>
                <a:cs typeface="Times New Roman"/>
              </a:rPr>
              <a:t>D.E.</a:t>
            </a:r>
            <a:r>
              <a:rPr dirty="0" sz="1150" spc="16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C0C0C"/>
                </a:solidFill>
                <a:latin typeface="Times New Roman"/>
                <a:cs typeface="Times New Roman"/>
              </a:rPr>
              <a:t>can</a:t>
            </a:r>
            <a:r>
              <a:rPr dirty="0" sz="1150" spc="27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707070"/>
                </a:solidFill>
                <a:latin typeface="Times New Roman"/>
                <a:cs typeface="Times New Roman"/>
              </a:rPr>
              <a:t>be</a:t>
            </a:r>
            <a:r>
              <a:rPr dirty="0" sz="1150" spc="220">
                <a:solidFill>
                  <a:srgbClr val="70707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A0A0A"/>
                </a:solidFill>
                <a:latin typeface="Times New Roman"/>
                <a:cs typeface="Times New Roman"/>
              </a:rPr>
              <a:t>writien</a:t>
            </a:r>
            <a:r>
              <a:rPr dirty="0" sz="1150" spc="240">
                <a:solidFill>
                  <a:srgbClr val="0A0A0A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C1C1C"/>
                </a:solidFill>
                <a:latin typeface="Times New Roman"/>
                <a:cs typeface="Times New Roman"/>
              </a:rPr>
              <a:t>as</a:t>
            </a:r>
            <a:endParaRPr sz="1150">
              <a:latin typeface="Times New Roman"/>
              <a:cs typeface="Times New Roman"/>
            </a:endParaRPr>
          </a:p>
          <a:p>
            <a:pPr algn="r" marR="408305">
              <a:lnSpc>
                <a:spcPct val="100000"/>
              </a:lnSpc>
              <a:spcBef>
                <a:spcPts val="445"/>
              </a:spcBef>
            </a:pPr>
            <a:r>
              <a:rPr dirty="0" sz="1050">
                <a:solidFill>
                  <a:srgbClr val="262626"/>
                </a:solidFill>
                <a:latin typeface="Times New Roman"/>
                <a:cs typeface="Times New Roman"/>
              </a:rPr>
              <a:t>(D'</a:t>
            </a:r>
            <a:r>
              <a:rPr dirty="0" sz="1050" spc="165">
                <a:solidFill>
                  <a:srgbClr val="262626"/>
                </a:solidFill>
                <a:latin typeface="Times New Roman"/>
                <a:cs typeface="Times New Roman"/>
              </a:rPr>
              <a:t>  </a:t>
            </a:r>
            <a:r>
              <a:rPr dirty="0" sz="1050" spc="50">
                <a:solidFill>
                  <a:srgbClr val="414141"/>
                </a:solidFill>
                <a:latin typeface="Times New Roman"/>
                <a:cs typeface="Times New Roman"/>
              </a:rPr>
              <a:t>+</a:t>
            </a:r>
            <a:r>
              <a:rPr dirty="0" sz="1050" spc="150">
                <a:solidFill>
                  <a:srgbClr val="414141"/>
                </a:solidFill>
                <a:latin typeface="Times New Roman"/>
                <a:cs typeface="Times New Roman"/>
              </a:rPr>
              <a:t> </a:t>
            </a:r>
            <a:r>
              <a:rPr dirty="0" sz="1050" spc="65">
                <a:latin typeface="Times New Roman"/>
                <a:cs typeface="Times New Roman"/>
              </a:rPr>
              <a:t>8D</a:t>
            </a:r>
            <a:r>
              <a:rPr dirty="0" sz="1050" spc="185">
                <a:latin typeface="Times New Roman"/>
                <a:cs typeface="Times New Roman"/>
              </a:rPr>
              <a:t> </a:t>
            </a:r>
            <a:r>
              <a:rPr dirty="0" sz="1050" spc="75">
                <a:latin typeface="Times New Roman"/>
                <a:cs typeface="Times New Roman"/>
              </a:rPr>
              <a:t>+</a:t>
            </a:r>
            <a:r>
              <a:rPr dirty="0" sz="1050" spc="254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51515"/>
                </a:solidFill>
                <a:latin typeface="Times New Roman"/>
                <a:cs typeface="Times New Roman"/>
              </a:rPr>
              <a:t>16) </a:t>
            </a:r>
            <a:r>
              <a:rPr dirty="0" sz="1050">
                <a:solidFill>
                  <a:srgbClr val="4B4B4B"/>
                </a:solidFill>
                <a:latin typeface="Times New Roman"/>
                <a:cs typeface="Times New Roman"/>
              </a:rPr>
              <a:t>v</a:t>
            </a:r>
            <a:r>
              <a:rPr dirty="0" sz="1050" spc="395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3D3D3D"/>
                </a:solidFill>
                <a:latin typeface="Times New Roman"/>
                <a:cs typeface="Times New Roman"/>
              </a:rPr>
              <a:t>=</a:t>
            </a:r>
            <a:r>
              <a:rPr dirty="0" sz="1050" spc="125">
                <a:solidFill>
                  <a:srgbClr val="3D3D3D"/>
                </a:solidFill>
                <a:latin typeface="Times New Roman"/>
                <a:cs typeface="Times New Roman"/>
              </a:rPr>
              <a:t>  </a:t>
            </a:r>
            <a:r>
              <a:rPr dirty="0" sz="1050" spc="-50">
                <a:solidFill>
                  <a:srgbClr val="363636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  <a:p>
            <a:pPr algn="r" marR="399415">
              <a:lnSpc>
                <a:spcPct val="100000"/>
              </a:lnSpc>
              <a:spcBef>
                <a:spcPts val="475"/>
              </a:spcBef>
              <a:tabLst>
                <a:tab pos="795020" algn="l"/>
                <a:tab pos="1159510" algn="l"/>
              </a:tabLst>
            </a:pPr>
            <a:r>
              <a:rPr dirty="0" sz="1100">
                <a:solidFill>
                  <a:srgbClr val="1C1C1C"/>
                </a:solidFill>
                <a:latin typeface="Times New Roman"/>
                <a:cs typeface="Times New Roman"/>
              </a:rPr>
              <a:t>A.E.</a:t>
            </a:r>
            <a:r>
              <a:rPr dirty="0" sz="1100" spc="315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1A1A1A"/>
                </a:solidFill>
                <a:latin typeface="Times New Roman"/>
                <a:cs typeface="Times New Roman"/>
              </a:rPr>
              <a:t>is</a:t>
            </a:r>
            <a:r>
              <a:rPr dirty="0" sz="1100">
                <a:solidFill>
                  <a:srgbClr val="1A1A1A"/>
                </a:solidFill>
                <a:latin typeface="Times New Roman"/>
                <a:cs typeface="Times New Roman"/>
              </a:rPr>
              <a:t>	</a:t>
            </a:r>
            <a:r>
              <a:rPr dirty="0" sz="1100" spc="-25" i="1">
                <a:solidFill>
                  <a:srgbClr val="1F1F1F"/>
                </a:solidFill>
                <a:latin typeface="Times New Roman"/>
                <a:cs typeface="Times New Roman"/>
              </a:rPr>
              <a:t>m’</a:t>
            </a:r>
            <a:r>
              <a:rPr dirty="0" sz="1100" i="1">
                <a:solidFill>
                  <a:srgbClr val="1F1F1F"/>
                </a:solidFill>
                <a:latin typeface="Times New Roman"/>
                <a:cs typeface="Times New Roman"/>
              </a:rPr>
              <a:t>	</a:t>
            </a:r>
            <a:r>
              <a:rPr dirty="0" sz="1100" i="1">
                <a:solidFill>
                  <a:srgbClr val="313131"/>
                </a:solidFill>
                <a:latin typeface="Times New Roman"/>
                <a:cs typeface="Times New Roman"/>
              </a:rPr>
              <a:t>8m</a:t>
            </a:r>
            <a:r>
              <a:rPr dirty="0" sz="1100" spc="105" i="1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131313"/>
                </a:solidFill>
                <a:latin typeface="Times New Roman"/>
                <a:cs typeface="Times New Roman"/>
              </a:rPr>
              <a:t>+</a:t>
            </a:r>
            <a:r>
              <a:rPr dirty="0" sz="1100" spc="229" i="1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16</a:t>
            </a:r>
            <a:r>
              <a:rPr dirty="0" sz="1100" spc="375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4D4D4D"/>
                </a:solidFill>
                <a:latin typeface="Times New Roman"/>
                <a:cs typeface="Times New Roman"/>
              </a:rPr>
              <a:t>=</a:t>
            </a:r>
            <a:r>
              <a:rPr dirty="0" sz="1100" spc="440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3B3B3B"/>
                </a:solidFill>
                <a:latin typeface="Times New Roman"/>
                <a:cs typeface="Times New Roman"/>
              </a:rPr>
              <a:t>0</a:t>
            </a:r>
            <a:endParaRPr sz="1100">
              <a:latin typeface="Times New Roman"/>
              <a:cs typeface="Times New Roman"/>
            </a:endParaRPr>
          </a:p>
          <a:p>
            <a:pPr algn="r" marR="391795">
              <a:lnSpc>
                <a:spcPct val="100000"/>
              </a:lnSpc>
              <a:spcBef>
                <a:spcPts val="290"/>
              </a:spcBef>
              <a:tabLst>
                <a:tab pos="781685" algn="l"/>
              </a:tabLst>
            </a:pPr>
            <a:r>
              <a:rPr dirty="0" sz="1150">
                <a:solidFill>
                  <a:srgbClr val="1D1D1D"/>
                </a:solidFill>
                <a:latin typeface="Times New Roman"/>
                <a:cs typeface="Times New Roman"/>
              </a:rPr>
              <a:t>(m</a:t>
            </a:r>
            <a:r>
              <a:rPr dirty="0" sz="1150" spc="145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646464"/>
                </a:solidFill>
                <a:latin typeface="Times New Roman"/>
                <a:cs typeface="Times New Roman"/>
              </a:rPr>
              <a:t>+</a:t>
            </a:r>
            <a:r>
              <a:rPr dirty="0" sz="1150" spc="120">
                <a:solidFill>
                  <a:srgbClr val="646464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C1C1C"/>
                </a:solidFill>
                <a:latin typeface="Times New Roman"/>
                <a:cs typeface="Times New Roman"/>
              </a:rPr>
              <a:t>4)</a:t>
            </a:r>
            <a:r>
              <a:rPr dirty="0" sz="700" spc="-25">
                <a:solidFill>
                  <a:srgbClr val="1C1C1C"/>
                </a:solidFill>
                <a:latin typeface="Times New Roman"/>
                <a:cs typeface="Times New Roman"/>
              </a:rPr>
              <a:t>"</a:t>
            </a:r>
            <a:r>
              <a:rPr dirty="0" sz="700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150" spc="5">
                <a:solidFill>
                  <a:srgbClr val="343434"/>
                </a:solidFill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algn="r" marR="391795">
              <a:lnSpc>
                <a:spcPct val="100000"/>
              </a:lnSpc>
              <a:spcBef>
                <a:spcPts val="345"/>
              </a:spcBef>
            </a:pPr>
            <a:r>
              <a:rPr dirty="0" sz="1150" i="1">
                <a:solidFill>
                  <a:srgbClr val="363636"/>
                </a:solidFill>
                <a:latin typeface="Times New Roman"/>
                <a:cs typeface="Times New Roman"/>
              </a:rPr>
              <a:t>(m</a:t>
            </a:r>
            <a:r>
              <a:rPr dirty="0" sz="1150" spc="-30" i="1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151515"/>
                </a:solidFill>
                <a:latin typeface="Times New Roman"/>
                <a:cs typeface="Times New Roman"/>
              </a:rPr>
              <a:t>+</a:t>
            </a:r>
            <a:r>
              <a:rPr dirty="0" sz="1150" spc="85" i="1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70707"/>
                </a:solidFill>
                <a:latin typeface="Times New Roman"/>
                <a:cs typeface="Times New Roman"/>
              </a:rPr>
              <a:t>41</a:t>
            </a:r>
            <a:r>
              <a:rPr dirty="0" sz="1150" spc="110" i="1">
                <a:solidFill>
                  <a:srgbClr val="070707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F1F1F"/>
                </a:solidFill>
                <a:latin typeface="Times New Roman"/>
                <a:cs typeface="Times New Roman"/>
              </a:rPr>
              <a:t>(in</a:t>
            </a:r>
            <a:r>
              <a:rPr dirty="0" sz="1150" spc="155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+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31313"/>
                </a:solidFill>
                <a:latin typeface="Times New Roman"/>
                <a:cs typeface="Times New Roman"/>
              </a:rPr>
              <a:t>4)</a:t>
            </a:r>
            <a:r>
              <a:rPr dirty="0" sz="1150" spc="30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 spc="-509">
                <a:solidFill>
                  <a:srgbClr val="505050"/>
                </a:solidFill>
                <a:latin typeface="Times New Roman"/>
                <a:cs typeface="Times New Roman"/>
              </a:rPr>
              <a:t>—</a:t>
            </a:r>
            <a:r>
              <a:rPr dirty="0" sz="1150" spc="360">
                <a:solidFill>
                  <a:srgbClr val="505050"/>
                </a:solidFill>
                <a:latin typeface="Times New Roman"/>
                <a:cs typeface="Times New Roman"/>
              </a:rPr>
              <a:t> </a:t>
            </a:r>
            <a:r>
              <a:rPr dirty="0" sz="1150" spc="5">
                <a:solidFill>
                  <a:srgbClr val="3F3F3F"/>
                </a:solidFill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marL="1593215">
              <a:lnSpc>
                <a:spcPct val="100000"/>
              </a:lnSpc>
              <a:spcBef>
                <a:spcPts val="440"/>
              </a:spcBef>
              <a:tabLst>
                <a:tab pos="1952625" algn="l"/>
              </a:tabLst>
            </a:pPr>
            <a:r>
              <a:rPr dirty="0" sz="1050" spc="-25">
                <a:solidFill>
                  <a:srgbClr val="282828"/>
                </a:solidFill>
                <a:latin typeface="Times New Roman"/>
                <a:cs typeface="Times New Roman"/>
              </a:rPr>
              <a:t>si</a:t>
            </a:r>
            <a:r>
              <a:rPr dirty="0" sz="1050">
                <a:solidFill>
                  <a:srgbClr val="282828"/>
                </a:solidFill>
                <a:latin typeface="Times New Roman"/>
                <a:cs typeface="Times New Roman"/>
              </a:rPr>
              <a:t>	</a:t>
            </a:r>
            <a:r>
              <a:rPr dirty="0" sz="1050" spc="-420">
                <a:solidFill>
                  <a:srgbClr val="575757"/>
                </a:solidFill>
                <a:latin typeface="Times New Roman"/>
                <a:cs typeface="Times New Roman"/>
              </a:rPr>
              <a:t>—</a:t>
            </a:r>
            <a:r>
              <a:rPr dirty="0" sz="1050" spc="-5">
                <a:solidFill>
                  <a:srgbClr val="575757"/>
                </a:solidFill>
                <a:latin typeface="Times New Roman"/>
                <a:cs typeface="Times New Roman"/>
              </a:rPr>
              <a:t> </a:t>
            </a:r>
            <a:r>
              <a:rPr dirty="0" sz="1050" spc="50">
                <a:solidFill>
                  <a:srgbClr val="262626"/>
                </a:solidFill>
                <a:latin typeface="Times New Roman"/>
                <a:cs typeface="Times New Roman"/>
              </a:rPr>
              <a:t>4.</a:t>
            </a:r>
            <a:r>
              <a:rPr dirty="0" sz="1050" spc="165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050" spc="-80">
                <a:solidFill>
                  <a:srgbClr val="595959"/>
                </a:solidFill>
                <a:latin typeface="Times New Roman"/>
                <a:cs typeface="Times New Roman"/>
              </a:rPr>
              <a:t>—</a:t>
            </a:r>
            <a:r>
              <a:rPr dirty="0" sz="1050" spc="-50">
                <a:solidFill>
                  <a:srgbClr val="595959"/>
                </a:solidFill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  <a:p>
            <a:pPr marL="89535">
              <a:lnSpc>
                <a:spcPct val="100000"/>
              </a:lnSpc>
              <a:spcBef>
                <a:spcPts val="365"/>
              </a:spcBef>
            </a:pPr>
            <a:r>
              <a:rPr dirty="0" sz="1150">
                <a:solidFill>
                  <a:srgbClr val="343434"/>
                </a:solidFill>
                <a:latin typeface="Times New Roman"/>
                <a:cs typeface="Times New Roman"/>
              </a:rPr>
              <a:t>.</a:t>
            </a:r>
            <a:r>
              <a:rPr dirty="0" sz="1150" spc="275">
                <a:solidFill>
                  <a:srgbClr val="343434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A1A1A"/>
                </a:solidFill>
                <a:latin typeface="Times New Roman"/>
                <a:cs typeface="Times New Roman"/>
              </a:rPr>
              <a:t>The</a:t>
            </a:r>
            <a:r>
              <a:rPr dirty="0" sz="1150" spc="114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general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solution</a:t>
            </a:r>
            <a:r>
              <a:rPr dirty="0" sz="1150" spc="21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is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687259" y="7464018"/>
            <a:ext cx="62357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5050" sz="1650">
                <a:solidFill>
                  <a:srgbClr val="424242"/>
                </a:solidFill>
                <a:latin typeface="Times New Roman"/>
                <a:cs typeface="Times New Roman"/>
              </a:rPr>
              <a:t>y</a:t>
            </a:r>
            <a:r>
              <a:rPr dirty="0" baseline="-5050" sz="1650" spc="569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dirty="0" baseline="-5050" sz="1650">
                <a:solidFill>
                  <a:srgbClr val="545454"/>
                </a:solidFill>
                <a:latin typeface="Times New Roman"/>
                <a:cs typeface="Times New Roman"/>
              </a:rPr>
              <a:t>=</a:t>
            </a:r>
            <a:r>
              <a:rPr dirty="0" baseline="-5050" sz="1650" spc="637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100" spc="30">
                <a:solidFill>
                  <a:srgbClr val="1D1D1D"/>
                </a:solidFill>
                <a:latin typeface="Times New Roman"/>
                <a:cs typeface="Times New Roman"/>
              </a:rPr>
              <a:t>(C</a:t>
            </a:r>
            <a:r>
              <a:rPr dirty="0" baseline="-17676" sz="1650" spc="44">
                <a:solidFill>
                  <a:srgbClr val="1D1D1D"/>
                </a:solidFill>
                <a:latin typeface="Times New Roman"/>
                <a:cs typeface="Times New Roman"/>
              </a:rPr>
              <a:t>e</a:t>
            </a:r>
            <a:endParaRPr baseline="-17676" sz="16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404500" y="7479648"/>
            <a:ext cx="74803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621665" algn="l"/>
              </a:tabLst>
            </a:pPr>
            <a:r>
              <a:rPr dirty="0" sz="1100" spc="-30">
                <a:solidFill>
                  <a:srgbClr val="161616"/>
                </a:solidFill>
                <a:latin typeface="Times New Roman"/>
                <a:cs typeface="Times New Roman"/>
              </a:rPr>
              <a:t>C'</a:t>
            </a:r>
            <a:r>
              <a:rPr dirty="0" baseline="-21604" sz="1350" spc="-44">
                <a:solidFill>
                  <a:srgbClr val="161616"/>
                </a:solidFill>
                <a:latin typeface="Times New Roman"/>
                <a:cs typeface="Times New Roman"/>
              </a:rPr>
              <a:t>2</a:t>
            </a:r>
            <a:r>
              <a:rPr dirty="0" baseline="-21604" sz="1350" spc="52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13131"/>
                </a:solidFill>
                <a:latin typeface="Times New Roman"/>
                <a:cs typeface="Times New Roman"/>
              </a:rPr>
              <a:t>a)</a:t>
            </a:r>
            <a:r>
              <a:rPr dirty="0" sz="1100" spc="315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dirty="0" sz="1100" spc="-50" i="1">
                <a:solidFill>
                  <a:srgbClr val="2D2D2D"/>
                </a:solidFill>
                <a:latin typeface="Times New Roman"/>
                <a:cs typeface="Times New Roman"/>
              </a:rPr>
              <a:t>e</a:t>
            </a:r>
            <a:r>
              <a:rPr dirty="0" sz="1100" i="1">
                <a:solidFill>
                  <a:srgbClr val="2D2D2D"/>
                </a:solidFill>
                <a:latin typeface="Times New Roman"/>
                <a:cs typeface="Times New Roman"/>
              </a:rPr>
              <a:t>	</a:t>
            </a:r>
            <a:r>
              <a:rPr dirty="0" sz="1100" spc="-25" i="1">
                <a:solidFill>
                  <a:srgbClr val="181818"/>
                </a:solidFill>
                <a:latin typeface="Times New Roman"/>
                <a:cs typeface="Times New Roman"/>
              </a:rPr>
              <a:t>^.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95387" y="7835248"/>
            <a:ext cx="2303145" cy="96329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S.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181818"/>
                </a:solidFill>
                <a:latin typeface="Times New Roman"/>
                <a:cs typeface="Times New Roman"/>
              </a:rPr>
              <a:t>Soive</a:t>
            </a:r>
            <a:r>
              <a:rPr dirty="0" sz="1100" spc="135" i="1">
                <a:solidFill>
                  <a:srgbClr val="181818"/>
                </a:solidFill>
                <a:latin typeface="Times New Roman"/>
                <a:cs typeface="Times New Roman"/>
              </a:rPr>
              <a:t>  </a:t>
            </a:r>
            <a:r>
              <a:rPr dirty="0" sz="1100" spc="130" strike="sngStrike">
                <a:latin typeface="Times New Roman"/>
                <a:cs typeface="Times New Roman"/>
              </a:rPr>
              <a:t> </a:t>
            </a:r>
            <a:r>
              <a:rPr dirty="0" sz="1100" spc="75" strike="sngStrike">
                <a:latin typeface="Times New Roman"/>
                <a:cs typeface="Times New Roman"/>
              </a:rPr>
              <a:t>'</a:t>
            </a:r>
            <a:r>
              <a:rPr dirty="0" sz="1100" spc="75" strike="noStrike">
                <a:solidFill>
                  <a:srgbClr val="828282"/>
                </a:solidFill>
                <a:latin typeface="Times New Roman"/>
                <a:cs typeface="Times New Roman"/>
              </a:rPr>
              <a:t>},</a:t>
            </a:r>
            <a:r>
              <a:rPr dirty="0" sz="1100" spc="350" strike="noStrike">
                <a:solidFill>
                  <a:srgbClr val="828282"/>
                </a:solidFill>
                <a:latin typeface="Times New Roman"/>
                <a:cs typeface="Times New Roman"/>
              </a:rPr>
              <a:t> </a:t>
            </a:r>
            <a:r>
              <a:rPr dirty="0" sz="1100" spc="135" strike="noStrike">
                <a:latin typeface="Times New Roman"/>
                <a:cs typeface="Times New Roman"/>
              </a:rPr>
              <a:t>+</a:t>
            </a:r>
            <a:r>
              <a:rPr dirty="0" sz="1100" spc="-35" strike="noStrike">
                <a:latin typeface="Times New Roman"/>
                <a:cs typeface="Times New Roman"/>
              </a:rPr>
              <a:t> </a:t>
            </a:r>
            <a:r>
              <a:rPr dirty="0" sz="1100" spc="55" strike="noStrike">
                <a:latin typeface="Times New Roman"/>
                <a:cs typeface="Times New Roman"/>
              </a:rPr>
              <a:t>u'’</a:t>
            </a:r>
            <a:r>
              <a:rPr dirty="0" sz="1100" spc="55" strike="noStrike">
                <a:solidFill>
                  <a:srgbClr val="4F4F4F"/>
                </a:solidFill>
                <a:latin typeface="Times New Roman"/>
                <a:cs typeface="Times New Roman"/>
              </a:rPr>
              <a:t>y</a:t>
            </a:r>
            <a:r>
              <a:rPr dirty="0" sz="1100" spc="260" strike="noStrike">
                <a:solidFill>
                  <a:srgbClr val="4F4F4F"/>
                </a:solidFill>
                <a:latin typeface="Times New Roman"/>
                <a:cs typeface="Times New Roman"/>
              </a:rPr>
              <a:t> </a:t>
            </a:r>
            <a:r>
              <a:rPr dirty="0" sz="1100" spc="75" strike="noStrike">
                <a:solidFill>
                  <a:srgbClr val="181818"/>
                </a:solidFill>
                <a:latin typeface="Times New Roman"/>
                <a:cs typeface="Times New Roman"/>
              </a:rPr>
              <a:t>=</a:t>
            </a:r>
            <a:r>
              <a:rPr dirty="0" sz="1100" spc="315" strike="noStrike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00" spc="-25" strike="noStrike">
                <a:latin typeface="Times New Roman"/>
                <a:cs typeface="Times New Roman"/>
              </a:rPr>
              <a:t>D.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05"/>
              </a:spcBef>
            </a:pPr>
            <a:r>
              <a:rPr dirty="0" sz="1100">
                <a:latin typeface="Times New Roman"/>
                <a:cs typeface="Times New Roman"/>
              </a:rPr>
              <a:t>Solution.</a:t>
            </a:r>
            <a:r>
              <a:rPr dirty="0" sz="1100" spc="340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61616"/>
                </a:solidFill>
                <a:latin typeface="Times New Roman"/>
                <a:cs typeface="Times New Roman"/>
              </a:rPr>
              <a:t>Equation</a:t>
            </a:r>
            <a:r>
              <a:rPr dirty="0" sz="1100" spc="35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11111"/>
                </a:solidFill>
                <a:latin typeface="Times New Roman"/>
                <a:cs typeface="Times New Roman"/>
              </a:rPr>
              <a:t>can</a:t>
            </a:r>
            <a:r>
              <a:rPr dirty="0" sz="1100" spc="425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0E0E0E"/>
                </a:solidFill>
                <a:latin typeface="Times New Roman"/>
                <a:cs typeface="Times New Roman"/>
              </a:rPr>
              <a:t>be</a:t>
            </a:r>
            <a:r>
              <a:rPr dirty="0" sz="1100" spc="370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written</a:t>
            </a:r>
            <a:r>
              <a:rPr dirty="0" sz="1100" spc="395"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2F2F2F"/>
                </a:solidFill>
                <a:latin typeface="Times New Roman"/>
                <a:cs typeface="Times New Roman"/>
              </a:rPr>
              <a:t>as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19"/>
              </a:spcBef>
            </a:pPr>
            <a:endParaRPr sz="1100">
              <a:latin typeface="Times New Roman"/>
              <a:cs typeface="Times New Roman"/>
            </a:endParaRPr>
          </a:p>
          <a:p>
            <a:pPr marL="2794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solidFill>
                  <a:srgbClr val="131313"/>
                </a:solidFill>
                <a:latin typeface="Times New Roman"/>
                <a:cs typeface="Times New Roman"/>
              </a:rPr>
              <a:t>A.E.</a:t>
            </a:r>
            <a:r>
              <a:rPr dirty="0" sz="1100" spc="254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282828"/>
                </a:solidFill>
                <a:latin typeface="Times New Roman"/>
                <a:cs typeface="Times New Roman"/>
              </a:rPr>
              <a:t>is</a:t>
            </a:r>
            <a:endParaRPr sz="1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4747386"/>
            <a:ext cx="5121910" cy="2393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INVERSE</a:t>
            </a:r>
            <a:r>
              <a:rPr dirty="0" u="heavy" sz="1400" spc="-3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DIFFERENTIAL</a:t>
            </a:r>
            <a:r>
              <a:rPr dirty="0" u="heavy" sz="140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OPERATOR</a:t>
            </a:r>
            <a:r>
              <a:rPr dirty="0" u="heavy" sz="1400" spc="-4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AND</a:t>
            </a:r>
            <a:r>
              <a:rPr dirty="0" u="heavy" sz="1400" spc="-4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PARTICULAR</a:t>
            </a:r>
            <a:r>
              <a:rPr dirty="0" u="heavy" sz="140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INTEGRAL</a:t>
            </a:r>
            <a:endParaRPr sz="1400">
              <a:latin typeface="Cambria"/>
              <a:cs typeface="Cambria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996696"/>
            <a:ext cx="3809365" cy="3620389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13130" y="5208904"/>
            <a:ext cx="5565775" cy="3521455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973582"/>
            <a:ext cx="379602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SPECIAL</a:t>
            </a:r>
            <a:r>
              <a:rPr dirty="0" u="heavy" sz="1400" spc="-6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FORMS</a:t>
            </a:r>
            <a:r>
              <a:rPr dirty="0" u="heavy" sz="1400" spc="-4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OF</a:t>
            </a:r>
            <a:r>
              <a:rPr dirty="0" u="heavy" sz="1400" spc="-6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THE</a:t>
            </a:r>
            <a:r>
              <a:rPr dirty="0" u="heavy" sz="1400" spc="-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PARTICULAR</a:t>
            </a:r>
            <a:r>
              <a:rPr dirty="0" u="heavy" sz="1400" spc="-3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heavy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INTEGRAL</a:t>
            </a:r>
            <a:endParaRPr sz="1400">
              <a:latin typeface="Cambria"/>
              <a:cs typeface="Cambria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9150" y="1408430"/>
            <a:ext cx="5613400" cy="7311263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683770" y="7469999"/>
            <a:ext cx="339090" cy="0"/>
          </a:xfrm>
          <a:custGeom>
            <a:avLst/>
            <a:gdLst/>
            <a:ahLst/>
            <a:cxnLst/>
            <a:rect l="l" t="t" r="r" b="b"/>
            <a:pathLst>
              <a:path w="339089" h="0">
                <a:moveTo>
                  <a:pt x="0" y="0"/>
                </a:moveTo>
                <a:lnTo>
                  <a:pt x="3385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909090" y="7038543"/>
            <a:ext cx="482600" cy="0"/>
          </a:xfrm>
          <a:custGeom>
            <a:avLst/>
            <a:gdLst/>
            <a:ahLst/>
            <a:cxnLst/>
            <a:rect l="l" t="t" r="r" b="b"/>
            <a:pathLst>
              <a:path w="482600" h="0">
                <a:moveTo>
                  <a:pt x="0" y="0"/>
                </a:moveTo>
                <a:lnTo>
                  <a:pt x="4820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914828" y="6598515"/>
            <a:ext cx="490855" cy="0"/>
          </a:xfrm>
          <a:custGeom>
            <a:avLst/>
            <a:gdLst/>
            <a:ahLst/>
            <a:cxnLst/>
            <a:rect l="l" t="t" r="r" b="b"/>
            <a:pathLst>
              <a:path w="490855" h="0">
                <a:moveTo>
                  <a:pt x="0" y="0"/>
                </a:moveTo>
                <a:lnTo>
                  <a:pt x="4906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679556" y="5895614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 h="0">
                <a:moveTo>
                  <a:pt x="0" y="0"/>
                </a:moveTo>
                <a:lnTo>
                  <a:pt x="3959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033811" y="5904186"/>
            <a:ext cx="462280" cy="0"/>
          </a:xfrm>
          <a:custGeom>
            <a:avLst/>
            <a:gdLst/>
            <a:ahLst/>
            <a:cxnLst/>
            <a:rect l="l" t="t" r="r" b="b"/>
            <a:pathLst>
              <a:path w="462279" h="0">
                <a:moveTo>
                  <a:pt x="0" y="0"/>
                </a:moveTo>
                <a:lnTo>
                  <a:pt x="46193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977951" y="4804118"/>
            <a:ext cx="399415" cy="0"/>
          </a:xfrm>
          <a:custGeom>
            <a:avLst/>
            <a:gdLst/>
            <a:ahLst/>
            <a:cxnLst/>
            <a:rect l="l" t="t" r="r" b="b"/>
            <a:pathLst>
              <a:path w="399414" h="0">
                <a:moveTo>
                  <a:pt x="0" y="0"/>
                </a:moveTo>
                <a:lnTo>
                  <a:pt x="3988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1986558" y="4189793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 h="0">
                <a:moveTo>
                  <a:pt x="0" y="0"/>
                </a:moveTo>
                <a:lnTo>
                  <a:pt x="3902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033811" y="4189793"/>
            <a:ext cx="496570" cy="0"/>
          </a:xfrm>
          <a:custGeom>
            <a:avLst/>
            <a:gdLst/>
            <a:ahLst/>
            <a:cxnLst/>
            <a:rect l="l" t="t" r="r" b="b"/>
            <a:pathLst>
              <a:path w="496570" h="0">
                <a:moveTo>
                  <a:pt x="0" y="0"/>
                </a:moveTo>
                <a:lnTo>
                  <a:pt x="4963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986558" y="3312596"/>
            <a:ext cx="419100" cy="0"/>
          </a:xfrm>
          <a:custGeom>
            <a:avLst/>
            <a:gdLst/>
            <a:ahLst/>
            <a:cxnLst/>
            <a:rect l="l" t="t" r="r" b="b"/>
            <a:pathLst>
              <a:path w="419100" h="0">
                <a:moveTo>
                  <a:pt x="0" y="0"/>
                </a:moveTo>
                <a:lnTo>
                  <a:pt x="4189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025203" y="3312596"/>
            <a:ext cx="499745" cy="0"/>
          </a:xfrm>
          <a:custGeom>
            <a:avLst/>
            <a:gdLst/>
            <a:ahLst/>
            <a:cxnLst/>
            <a:rect l="l" t="t" r="r" b="b"/>
            <a:pathLst>
              <a:path w="499745" h="0">
                <a:moveTo>
                  <a:pt x="0" y="0"/>
                </a:moveTo>
                <a:lnTo>
                  <a:pt x="49923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59722" y="2253959"/>
            <a:ext cx="968350" cy="264302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86300" y="2211099"/>
            <a:ext cx="35864" cy="92862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530181" y="2261102"/>
            <a:ext cx="781853" cy="192869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644948" y="2703987"/>
            <a:ext cx="35864" cy="92862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152971" y="4675537"/>
            <a:ext cx="35864" cy="92862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858879" y="5761320"/>
            <a:ext cx="35864" cy="92862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236089" y="5297006"/>
            <a:ext cx="35864" cy="92862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243262" y="5761320"/>
            <a:ext cx="35864" cy="92862"/>
          </a:xfrm>
          <a:prstGeom prst="rect">
            <a:avLst/>
          </a:prstGeom>
        </p:spPr>
      </p:pic>
      <p:pic>
        <p:nvPicPr>
          <p:cNvPr id="20" name="object 20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119887" y="2345392"/>
            <a:ext cx="390209" cy="237157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336511" y="2803993"/>
            <a:ext cx="954004" cy="264302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995166" y="3250449"/>
            <a:ext cx="1491976" cy="296447"/>
          </a:xfrm>
          <a:prstGeom prst="rect">
            <a:avLst/>
          </a:prstGeom>
        </p:spPr>
      </p:pic>
      <p:grpSp>
        <p:nvGrpSpPr>
          <p:cNvPr id="23" name="object 23" descr=""/>
          <p:cNvGrpSpPr/>
          <p:nvPr/>
        </p:nvGrpSpPr>
        <p:grpSpPr>
          <a:xfrm>
            <a:off x="1987993" y="4161221"/>
            <a:ext cx="1506855" cy="443230"/>
            <a:chOff x="1987993" y="4161221"/>
            <a:chExt cx="1506855" cy="443230"/>
          </a:xfrm>
        </p:grpSpPr>
        <p:pic>
          <p:nvPicPr>
            <p:cNvPr id="24" name="object 24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87993" y="4161221"/>
              <a:ext cx="1506322" cy="250015"/>
            </a:xfrm>
            <a:prstGeom prst="rect">
              <a:avLst/>
            </a:prstGeom>
          </p:spPr>
        </p:pic>
        <p:pic>
          <p:nvPicPr>
            <p:cNvPr id="25" name="object 25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360987" y="4454095"/>
              <a:ext cx="702950" cy="150009"/>
            </a:xfrm>
            <a:prstGeom prst="rect">
              <a:avLst/>
            </a:prstGeom>
          </p:spPr>
        </p:pic>
      </p:grpSp>
      <p:pic>
        <p:nvPicPr>
          <p:cNvPr id="26" name="object 26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685293" y="5297006"/>
            <a:ext cx="418901" cy="371451"/>
          </a:xfrm>
          <a:prstGeom prst="rect">
            <a:avLst/>
          </a:prstGeom>
        </p:spPr>
      </p:pic>
      <p:pic>
        <p:nvPicPr>
          <p:cNvPr id="27" name="object 27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2181663" y="5361296"/>
            <a:ext cx="559491" cy="164295"/>
          </a:xfrm>
          <a:prstGeom prst="rect">
            <a:avLst/>
          </a:prstGeom>
        </p:spPr>
      </p:pic>
      <p:pic>
        <p:nvPicPr>
          <p:cNvPr id="28" name="object 28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2059722" y="5825610"/>
            <a:ext cx="860755" cy="157152"/>
          </a:xfrm>
          <a:prstGeom prst="rect">
            <a:avLst/>
          </a:prstGeom>
        </p:spPr>
      </p:pic>
      <p:pic>
        <p:nvPicPr>
          <p:cNvPr id="29" name="object 29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3025203" y="5431299"/>
            <a:ext cx="470546" cy="237157"/>
          </a:xfrm>
          <a:prstGeom prst="rect">
            <a:avLst/>
          </a:prstGeom>
        </p:spPr>
      </p:pic>
      <p:pic>
        <p:nvPicPr>
          <p:cNvPr id="30" name="object 30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3042418" y="5875613"/>
            <a:ext cx="659912" cy="257158"/>
          </a:xfrm>
          <a:prstGeom prst="rect">
            <a:avLst/>
          </a:prstGeom>
        </p:spPr>
      </p:pic>
      <p:pic>
        <p:nvPicPr>
          <p:cNvPr id="31" name="object 31" descr="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923436" y="6932821"/>
            <a:ext cx="2567922" cy="278588"/>
          </a:xfrm>
          <a:prstGeom prst="rect">
            <a:avLst/>
          </a:prstGeom>
        </p:spPr>
      </p:pic>
      <p:pic>
        <p:nvPicPr>
          <p:cNvPr id="32" name="object 32" descr="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719635" y="7275700"/>
            <a:ext cx="243880" cy="185725"/>
          </a:xfrm>
          <a:prstGeom prst="rect">
            <a:avLst/>
          </a:prstGeom>
        </p:spPr>
      </p:pic>
      <p:pic>
        <p:nvPicPr>
          <p:cNvPr id="33" name="object 33" descr="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919220" y="8068607"/>
            <a:ext cx="3923612" cy="164295"/>
          </a:xfrm>
          <a:prstGeom prst="rect">
            <a:avLst/>
          </a:prstGeom>
        </p:spPr>
      </p:pic>
      <p:pic>
        <p:nvPicPr>
          <p:cNvPr id="34" name="object 34" descr="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3028073" y="4816976"/>
            <a:ext cx="496369" cy="237156"/>
          </a:xfrm>
          <a:prstGeom prst="rect">
            <a:avLst/>
          </a:prstGeom>
        </p:spPr>
      </p:pic>
      <p:pic>
        <p:nvPicPr>
          <p:cNvPr id="35" name="object 35" descr="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3702331" y="5825610"/>
            <a:ext cx="459069" cy="157152"/>
          </a:xfrm>
          <a:prstGeom prst="rect">
            <a:avLst/>
          </a:prstGeom>
        </p:spPr>
      </p:pic>
      <p:sp>
        <p:nvSpPr>
          <p:cNvPr id="36" name="object 36" descr=""/>
          <p:cNvSpPr txBox="1"/>
          <p:nvPr/>
        </p:nvSpPr>
        <p:spPr>
          <a:xfrm>
            <a:off x="902668" y="4428299"/>
            <a:ext cx="100965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25">
                <a:solidFill>
                  <a:srgbClr val="1A1A1A"/>
                </a:solidFill>
                <a:latin typeface="Times New Roman"/>
                <a:cs typeface="Times New Roman"/>
              </a:rPr>
              <a:t>if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901190" y="5056910"/>
            <a:ext cx="107314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25">
                <a:solidFill>
                  <a:srgbClr val="1A1A1A"/>
                </a:solidFill>
                <a:latin typeface="Cambria"/>
                <a:cs typeface="Cambria"/>
              </a:rPr>
              <a:t>if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10613" y="5859898"/>
            <a:ext cx="203835" cy="108585"/>
          </a:xfrm>
          <a:prstGeom prst="rect">
            <a:avLst/>
          </a:prstGeom>
          <a:solidFill>
            <a:srgbClr val="EDEDED"/>
          </a:solidFill>
        </p:spPr>
        <p:txBody>
          <a:bodyPr wrap="square" lIns="0" tIns="0" rIns="0" bIns="0" rtlCol="0" vert="horz">
            <a:spAutoFit/>
          </a:bodyPr>
          <a:lstStyle/>
          <a:p>
            <a:pPr marL="3175">
              <a:lnSpc>
                <a:spcPts val="855"/>
              </a:lnSpc>
            </a:pPr>
            <a:r>
              <a:rPr dirty="0" sz="1000" spc="-30">
                <a:solidFill>
                  <a:srgbClr val="161616"/>
                </a:solidFill>
                <a:latin typeface="Cambria"/>
                <a:cs typeface="Cambria"/>
              </a:rPr>
              <a:t>and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85576" y="1100164"/>
            <a:ext cx="3244215" cy="103251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127125">
              <a:lnSpc>
                <a:spcPct val="100000"/>
              </a:lnSpc>
              <a:spcBef>
                <a:spcPts val="395"/>
              </a:spcBef>
              <a:tabLst>
                <a:tab pos="1807210" algn="l"/>
              </a:tabLst>
            </a:pPr>
            <a:r>
              <a:rPr dirty="0" sz="900">
                <a:solidFill>
                  <a:srgbClr val="212121"/>
                </a:solidFill>
                <a:latin typeface="Courier New"/>
                <a:cs typeface="Courier New"/>
              </a:rPr>
              <a:t>(SM</a:t>
            </a:r>
            <a:r>
              <a:rPr dirty="0" sz="900" spc="55">
                <a:solidFill>
                  <a:srgbClr val="212121"/>
                </a:solidFill>
                <a:latin typeface="Courier New"/>
                <a:cs typeface="Courier New"/>
              </a:rPr>
              <a:t> </a:t>
            </a:r>
            <a:r>
              <a:rPr dirty="0" sz="900" spc="-25">
                <a:solidFill>
                  <a:srgbClr val="181818"/>
                </a:solidFill>
                <a:latin typeface="Courier New"/>
                <a:cs typeface="Courier New"/>
              </a:rPr>
              <a:t>AI)</a:t>
            </a:r>
            <a:r>
              <a:rPr dirty="0" sz="900">
                <a:solidFill>
                  <a:srgbClr val="181818"/>
                </a:solidFill>
                <a:latin typeface="Courier New"/>
                <a:cs typeface="Courier New"/>
              </a:rPr>
              <a:t>	</a:t>
            </a:r>
            <a:r>
              <a:rPr dirty="0" sz="900" spc="-40">
                <a:solidFill>
                  <a:srgbClr val="4B4B4B"/>
                </a:solidFill>
                <a:latin typeface="Courier New"/>
                <a:cs typeface="Courier New"/>
              </a:rPr>
              <a:t>—</a:t>
            </a:r>
            <a:r>
              <a:rPr dirty="0" sz="900" spc="-390">
                <a:solidFill>
                  <a:srgbClr val="4B4B4B"/>
                </a:solidFill>
                <a:latin typeface="Courier New"/>
                <a:cs typeface="Courier New"/>
              </a:rPr>
              <a:t> </a:t>
            </a:r>
            <a:r>
              <a:rPr dirty="0" baseline="21604" sz="1350" spc="262">
                <a:solidFill>
                  <a:srgbClr val="282828"/>
                </a:solidFill>
                <a:latin typeface="Courier New"/>
                <a:cs typeface="Courier New"/>
              </a:rPr>
              <a:t>0</a:t>
            </a:r>
            <a:r>
              <a:rPr dirty="0" baseline="22875" sz="1275" spc="262">
                <a:solidFill>
                  <a:srgbClr val="282828"/>
                </a:solidFill>
                <a:latin typeface="Courier New"/>
                <a:cs typeface="Courier New"/>
              </a:rPr>
              <a:t>2</a:t>
            </a:r>
            <a:r>
              <a:rPr dirty="0" baseline="22875" sz="1275" spc="-434">
                <a:solidFill>
                  <a:srgbClr val="282828"/>
                </a:solidFill>
                <a:latin typeface="Courier New"/>
                <a:cs typeface="Courier New"/>
              </a:rPr>
              <a:t> </a:t>
            </a:r>
            <a:r>
              <a:rPr dirty="0" sz="900" spc="-145">
                <a:solidFill>
                  <a:srgbClr val="242424"/>
                </a:solidFill>
                <a:latin typeface="Courier New"/>
                <a:cs typeface="Courier New"/>
              </a:rPr>
              <a:t>SlR</a:t>
            </a:r>
            <a:r>
              <a:rPr dirty="0" sz="900" spc="-135">
                <a:solidFill>
                  <a:srgbClr val="242424"/>
                </a:solidFill>
                <a:latin typeface="Courier New"/>
                <a:cs typeface="Courier New"/>
              </a:rPr>
              <a:t> </a:t>
            </a:r>
            <a:r>
              <a:rPr dirty="0" sz="900" spc="-25">
                <a:solidFill>
                  <a:srgbClr val="0E0E0E"/>
                </a:solidFill>
                <a:latin typeface="Courier New"/>
                <a:cs typeface="Courier New"/>
              </a:rPr>
              <a:t>8I</a:t>
            </a:r>
            <a:endParaRPr sz="900">
              <a:latin typeface="Courier New"/>
              <a:cs typeface="Courier New"/>
            </a:endParaRPr>
          </a:p>
          <a:p>
            <a:pPr marL="949325">
              <a:lnSpc>
                <a:spcPct val="100000"/>
              </a:lnSpc>
              <a:spcBef>
                <a:spcPts val="405"/>
              </a:spcBef>
            </a:pPr>
            <a:r>
              <a:rPr dirty="0" sz="1100" spc="210">
                <a:solidFill>
                  <a:srgbClr val="131313"/>
                </a:solidFill>
                <a:latin typeface="Courier New"/>
                <a:cs typeface="Courier New"/>
              </a:rPr>
              <a:t>bsinm)</a:t>
            </a:r>
            <a:r>
              <a:rPr dirty="0" sz="1100" spc="-440">
                <a:solidFill>
                  <a:srgbClr val="131313"/>
                </a:solidFill>
                <a:latin typeface="Courier New"/>
                <a:cs typeface="Courier New"/>
              </a:rPr>
              <a:t> </a:t>
            </a:r>
            <a:r>
              <a:rPr dirty="0" sz="1100" spc="55">
                <a:solidFill>
                  <a:srgbClr val="1C1C1C"/>
                </a:solidFill>
                <a:latin typeface="Courier New"/>
                <a:cs typeface="Courier New"/>
              </a:rPr>
              <a:t>=</a:t>
            </a:r>
            <a:r>
              <a:rPr dirty="0" sz="1100" spc="-50">
                <a:solidFill>
                  <a:srgbClr val="1C1C1C"/>
                </a:solidFill>
                <a:latin typeface="Courier New"/>
                <a:cs typeface="Courier New"/>
              </a:rPr>
              <a:t> </a:t>
            </a:r>
            <a:r>
              <a:rPr dirty="0" sz="1100" spc="-30">
                <a:latin typeface="Courier New"/>
                <a:cs typeface="Courier New"/>
              </a:rPr>
              <a:t>—</a:t>
            </a:r>
            <a:r>
              <a:rPr dirty="0" sz="1100" spc="-10">
                <a:latin typeface="Courier New"/>
                <a:cs typeface="Courier New"/>
              </a:rPr>
              <a:t>a'cosnr</a:t>
            </a:r>
            <a:endParaRPr sz="1100">
              <a:latin typeface="Courier New"/>
              <a:cs typeface="Courier New"/>
            </a:endParaRPr>
          </a:p>
          <a:p>
            <a:pPr marL="956944">
              <a:lnSpc>
                <a:spcPct val="100000"/>
              </a:lnSpc>
              <a:spcBef>
                <a:spcPts val="409"/>
              </a:spcBef>
            </a:pPr>
            <a:r>
              <a:rPr dirty="0" sz="1000" i="1">
                <a:solidFill>
                  <a:srgbClr val="212121"/>
                </a:solidFill>
                <a:latin typeface="Times New Roman"/>
                <a:cs typeface="Times New Roman"/>
              </a:rPr>
              <a:t>D</a:t>
            </a:r>
            <a:r>
              <a:rPr dirty="0" sz="1000" spc="190" i="1">
                <a:solidFill>
                  <a:srgbClr val="212121"/>
                </a:solidFill>
                <a:latin typeface="Times New Roman"/>
                <a:cs typeface="Times New Roman"/>
              </a:rPr>
              <a:t>  </a:t>
            </a:r>
            <a:r>
              <a:rPr dirty="0" sz="1000">
                <a:latin typeface="Times New Roman"/>
                <a:cs typeface="Times New Roman"/>
              </a:rPr>
              <a:t>(sin</a:t>
            </a:r>
            <a:r>
              <a:rPr dirty="0" sz="1000" spc="185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A2A2A"/>
                </a:solidFill>
                <a:latin typeface="Times New Roman"/>
                <a:cs typeface="Times New Roman"/>
              </a:rPr>
              <a:t>‹zr)</a:t>
            </a:r>
            <a:r>
              <a:rPr dirty="0" sz="1000" spc="430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C1C1C"/>
                </a:solidFill>
                <a:latin typeface="Times New Roman"/>
                <a:cs typeface="Times New Roman"/>
              </a:rPr>
              <a:t>=</a:t>
            </a:r>
            <a:r>
              <a:rPr dirty="0" sz="1000" spc="35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1C1C1C"/>
                </a:solidFill>
                <a:latin typeface="Times New Roman"/>
                <a:cs typeface="Times New Roman"/>
              </a:rPr>
              <a:t>a!</a:t>
            </a:r>
            <a:r>
              <a:rPr dirty="0" sz="1000" spc="160" i="1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sin</a:t>
            </a:r>
            <a:r>
              <a:rPr dirty="0" sz="1000" spc="190">
                <a:latin typeface="Times New Roman"/>
                <a:cs typeface="Times New Roman"/>
              </a:rPr>
              <a:t> </a:t>
            </a:r>
            <a:r>
              <a:rPr dirty="0" sz="1000" spc="-25">
                <a:solidFill>
                  <a:srgbClr val="232323"/>
                </a:solidFill>
                <a:latin typeface="Times New Roman"/>
                <a:cs typeface="Times New Roman"/>
              </a:rPr>
              <a:t>er</a:t>
            </a:r>
            <a:endParaRPr sz="1000">
              <a:latin typeface="Times New Roman"/>
              <a:cs typeface="Times New Roman"/>
            </a:endParaRPr>
          </a:p>
          <a:p>
            <a:pPr marL="1664335">
              <a:lnSpc>
                <a:spcPct val="100000"/>
              </a:lnSpc>
              <a:spcBef>
                <a:spcPts val="425"/>
              </a:spcBef>
            </a:pPr>
            <a:r>
              <a:rPr dirty="0" baseline="2923" sz="1425" spc="-630">
                <a:solidFill>
                  <a:srgbClr val="212121"/>
                </a:solidFill>
                <a:latin typeface="Times New Roman"/>
                <a:cs typeface="Times New Roman"/>
              </a:rPr>
              <a:t>—</a:t>
            </a:r>
            <a:r>
              <a:rPr dirty="0" baseline="2923" sz="1425" spc="719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950" spc="-40">
                <a:latin typeface="Times New Roman"/>
                <a:cs typeface="Times New Roman"/>
              </a:rPr>
              <a:t>(—</a:t>
            </a:r>
            <a:r>
              <a:rPr dirty="0" baseline="23391" sz="1425">
                <a:latin typeface="Times New Roman"/>
                <a:cs typeface="Times New Roman"/>
              </a:rPr>
              <a:t>.</a:t>
            </a:r>
            <a:r>
              <a:rPr dirty="0" sz="950">
                <a:latin typeface="Times New Roman"/>
                <a:cs typeface="Times New Roman"/>
              </a:rPr>
              <a:t>a’</a:t>
            </a:r>
            <a:r>
              <a:rPr dirty="0" baseline="23391" sz="1425">
                <a:latin typeface="Times New Roman"/>
                <a:cs typeface="Times New Roman"/>
              </a:rPr>
              <a:t>)2.</a:t>
            </a:r>
            <a:r>
              <a:rPr dirty="0" baseline="2923" sz="1425">
                <a:latin typeface="Times New Roman"/>
                <a:cs typeface="Times New Roman"/>
              </a:rPr>
              <a:t>sin</a:t>
            </a:r>
            <a:r>
              <a:rPr dirty="0" baseline="2923" sz="1425" spc="104">
                <a:latin typeface="Times New Roman"/>
                <a:cs typeface="Times New Roman"/>
              </a:rPr>
              <a:t> </a:t>
            </a:r>
            <a:r>
              <a:rPr dirty="0" baseline="2923" sz="1425">
                <a:solidFill>
                  <a:srgbClr val="161616"/>
                </a:solidFill>
                <a:latin typeface="Times New Roman"/>
                <a:cs typeface="Times New Roman"/>
              </a:rPr>
              <a:t>.er</a:t>
            </a:r>
            <a:r>
              <a:rPr dirty="0" baseline="2923" sz="1425" spc="52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baseline="2923" sz="1425" spc="75">
                <a:solidFill>
                  <a:srgbClr val="1F1F1F"/>
                </a:solidFill>
                <a:latin typeface="Times New Roman"/>
                <a:cs typeface="Times New Roman"/>
              </a:rPr>
              <a:t>and</a:t>
            </a:r>
            <a:r>
              <a:rPr dirty="0" baseline="2923" sz="1425" spc="352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baseline="2923" sz="1425">
                <a:solidFill>
                  <a:srgbClr val="282828"/>
                </a:solidFill>
                <a:latin typeface="Times New Roman"/>
                <a:cs typeface="Times New Roman"/>
              </a:rPr>
              <a:t>so</a:t>
            </a:r>
            <a:r>
              <a:rPr dirty="0" baseline="2923" sz="1425" spc="352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baseline="2923" sz="1425" spc="-37">
                <a:latin typeface="Times New Roman"/>
                <a:cs typeface="Times New Roman"/>
              </a:rPr>
              <a:t>on.</a:t>
            </a:r>
            <a:endParaRPr baseline="2923" sz="1425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45"/>
              </a:spcBef>
            </a:pPr>
            <a:r>
              <a:rPr dirty="0" sz="1000">
                <a:latin typeface="Times New Roman"/>
                <a:cs typeface="Times New Roman"/>
              </a:rPr>
              <a:t>Therefnre,</a:t>
            </a:r>
            <a:r>
              <a:rPr dirty="0" sz="1000" spc="245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D1D1D"/>
                </a:solidFill>
                <a:latin typeface="Times New Roman"/>
                <a:cs typeface="Times New Roman"/>
              </a:rPr>
              <a:t>if</a:t>
            </a:r>
            <a:r>
              <a:rPr dirty="0" sz="1000" spc="120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000" spc="204">
                <a:solidFill>
                  <a:srgbClr val="181818"/>
                </a:solidFill>
                <a:latin typeface="Times New Roman"/>
                <a:cs typeface="Times New Roman"/>
              </a:rPr>
              <a:t>/(H)</a:t>
            </a:r>
            <a:r>
              <a:rPr dirty="0" sz="1000" spc="229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42424"/>
                </a:solidFill>
                <a:latin typeface="Times New Roman"/>
                <a:cs typeface="Times New Roman"/>
              </a:rPr>
              <a:t>is</a:t>
            </a:r>
            <a:r>
              <a:rPr dirty="0" sz="1000" spc="235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F2F2F"/>
                </a:solidFill>
                <a:latin typeface="Times New Roman"/>
                <a:cs typeface="Times New Roman"/>
              </a:rPr>
              <a:t>a</a:t>
            </a:r>
            <a:r>
              <a:rPr dirty="0" sz="1000" spc="235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0F0F0F"/>
                </a:solidFill>
                <a:latin typeface="Times New Roman"/>
                <a:cs typeface="Times New Roman"/>
              </a:rPr>
              <a:t>rational</a:t>
            </a:r>
            <a:r>
              <a:rPr dirty="0" sz="1000" spc="31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12121"/>
                </a:solidFill>
                <a:latin typeface="Times New Roman"/>
                <a:cs typeface="Times New Roman"/>
              </a:rPr>
              <a:t>integral</a:t>
            </a:r>
            <a:r>
              <a:rPr dirty="0" sz="1000" spc="295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0E0E0E"/>
                </a:solidFill>
                <a:latin typeface="Times New Roman"/>
                <a:cs typeface="Times New Roman"/>
              </a:rPr>
              <a:t>function</a:t>
            </a:r>
            <a:r>
              <a:rPr dirty="0" sz="1000" spc="370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00" spc="-25">
                <a:solidFill>
                  <a:srgbClr val="232323"/>
                </a:solidFill>
                <a:latin typeface="Times New Roman"/>
                <a:cs typeface="Times New Roman"/>
              </a:rPr>
              <a:t>nf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384125" y="1949575"/>
            <a:ext cx="404495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>
                <a:solidFill>
                  <a:srgbClr val="262626"/>
                </a:solidFill>
                <a:latin typeface="Times New Roman"/>
                <a:cs typeface="Times New Roman"/>
              </a:rPr>
              <a:t>then</a:t>
            </a:r>
            <a:r>
              <a:rPr dirty="0" sz="1000" spc="24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000" spc="-35" i="1">
                <a:solidFill>
                  <a:srgbClr val="242424"/>
                </a:solidFill>
                <a:latin typeface="Times New Roman"/>
                <a:cs typeface="Times New Roman"/>
              </a:rPr>
              <a:t>f[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952047" y="1949575"/>
            <a:ext cx="1398270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20" i="1">
                <a:solidFill>
                  <a:srgbClr val="4B4B4B"/>
                </a:solidFill>
                <a:latin typeface="Times New Roman"/>
                <a:cs typeface="Times New Roman"/>
              </a:rPr>
              <a:t>)</a:t>
            </a:r>
            <a:r>
              <a:rPr dirty="0" sz="1000" spc="120" i="1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A1A1A"/>
                </a:solidFill>
                <a:latin typeface="Times New Roman"/>
                <a:cs typeface="Times New Roman"/>
              </a:rPr>
              <a:t>sin</a:t>
            </a:r>
            <a:r>
              <a:rPr dirty="0" sz="1000" spc="170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31313"/>
                </a:solidFill>
                <a:latin typeface="Times New Roman"/>
                <a:cs typeface="Times New Roman"/>
              </a:rPr>
              <a:t>er</a:t>
            </a:r>
            <a:r>
              <a:rPr dirty="0" sz="1000" spc="42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F1F1F"/>
                </a:solidFill>
                <a:latin typeface="Times New Roman"/>
                <a:cs typeface="Times New Roman"/>
              </a:rPr>
              <a:t>=</a:t>
            </a:r>
            <a:r>
              <a:rPr dirty="0" sz="1000" spc="15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545454"/>
                </a:solidFill>
                <a:latin typeface="Times New Roman"/>
                <a:cs typeface="Times New Roman"/>
              </a:rPr>
              <a:t>/(—</a:t>
            </a:r>
            <a:r>
              <a:rPr dirty="0" sz="1000" spc="5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31313"/>
                </a:solidFill>
                <a:latin typeface="Times New Roman"/>
                <a:cs typeface="Times New Roman"/>
              </a:rPr>
              <a:t>À)</a:t>
            </a:r>
            <a:r>
              <a:rPr dirty="0" sz="1000" spc="34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sin</a:t>
            </a:r>
            <a:r>
              <a:rPr dirty="0" sz="1000" spc="17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er.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07189" y="2271023"/>
            <a:ext cx="368300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10">
                <a:solidFill>
                  <a:srgbClr val="1F1F1F"/>
                </a:solidFill>
                <a:latin typeface="Cambria"/>
                <a:cs typeface="Cambria"/>
              </a:rPr>
              <a:t>Hence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09051" y="2743671"/>
            <a:ext cx="224154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 spc="-10" i="1">
                <a:latin typeface="Times New Roman"/>
                <a:cs typeface="Times New Roman"/>
              </a:rPr>
              <a:t>i.e.,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206739" y="3215130"/>
            <a:ext cx="1871345" cy="9613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4604">
              <a:lnSpc>
                <a:spcPct val="100000"/>
              </a:lnSpc>
              <a:spcBef>
                <a:spcPts val="125"/>
              </a:spcBef>
            </a:pPr>
            <a:r>
              <a:rPr dirty="0" sz="1050" spc="-10" i="1">
                <a:solidFill>
                  <a:srgbClr val="161616"/>
                </a:solidFill>
                <a:latin typeface="Times New Roman"/>
                <a:cs typeface="Times New Roman"/>
              </a:rPr>
              <a:t>i.e.,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 marR="5080" indent="5715">
              <a:lnSpc>
                <a:spcPct val="135900"/>
              </a:lnSpc>
              <a:spcBef>
                <a:spcPts val="5"/>
              </a:spcBef>
              <a:tabLst>
                <a:tab pos="1160780" algn="l"/>
                <a:tab pos="1786889" algn="l"/>
              </a:tabLst>
            </a:pPr>
            <a:r>
              <a:rPr dirty="0" sz="1000" spc="-10">
                <a:solidFill>
                  <a:srgbClr val="1D1D1D"/>
                </a:solidFill>
                <a:latin typeface="Times New Roman"/>
                <a:cs typeface="Times New Roman"/>
              </a:rPr>
              <a:t>Pmvided</a:t>
            </a:r>
            <a:r>
              <a:rPr dirty="0" sz="1000">
                <a:solidFill>
                  <a:srgbClr val="1D1D1D"/>
                </a:solidFill>
                <a:latin typeface="Times New Roman"/>
                <a:cs typeface="Times New Roman"/>
              </a:rPr>
              <a:t>	</a:t>
            </a:r>
            <a:r>
              <a:rPr dirty="0" sz="1000">
                <a:solidFill>
                  <a:srgbClr val="464646"/>
                </a:solidFill>
                <a:latin typeface="Times New Roman"/>
                <a:cs typeface="Times New Roman"/>
              </a:rPr>
              <a:t>/(—</a:t>
            </a:r>
            <a:r>
              <a:rPr dirty="0" sz="1000" spc="-20">
                <a:solidFill>
                  <a:srgbClr val="464646"/>
                </a:solidFill>
                <a:latin typeface="Times New Roman"/>
                <a:cs typeface="Times New Roman"/>
              </a:rPr>
              <a:t> </a:t>
            </a:r>
            <a:r>
              <a:rPr dirty="0" sz="1000" spc="-20">
                <a:solidFill>
                  <a:srgbClr val="1C1C1C"/>
                </a:solidFill>
                <a:latin typeface="Times New Roman"/>
                <a:cs typeface="Times New Roman"/>
              </a:rPr>
              <a:t>n.*)</a:t>
            </a:r>
            <a:r>
              <a:rPr dirty="0" sz="1000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000" spc="-50">
                <a:solidFill>
                  <a:srgbClr val="1D1D1D"/>
                </a:solidFill>
                <a:latin typeface="Times New Roman"/>
                <a:cs typeface="Times New Roman"/>
              </a:rPr>
              <a:t>fi</a:t>
            </a:r>
            <a:r>
              <a:rPr dirty="0" sz="1000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Similarly,</a:t>
            </a:r>
            <a:r>
              <a:rPr dirty="0" sz="1000" spc="360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42424"/>
                </a:solidFill>
                <a:latin typeface="Times New Roman"/>
                <a:cs typeface="Times New Roman"/>
              </a:rPr>
              <a:t>we</a:t>
            </a:r>
            <a:r>
              <a:rPr dirty="0" sz="1000" spc="225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11111"/>
                </a:solidFill>
                <a:latin typeface="Times New Roman"/>
                <a:cs typeface="Times New Roman"/>
              </a:rPr>
              <a:t>can</a:t>
            </a:r>
            <a:r>
              <a:rPr dirty="0" sz="1000" spc="30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31313"/>
                </a:solidFill>
                <a:latin typeface="Times New Roman"/>
                <a:cs typeface="Times New Roman"/>
              </a:rPr>
              <a:t>prove</a:t>
            </a:r>
            <a:r>
              <a:rPr dirty="0" sz="1000" spc="33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that</a:t>
            </a:r>
            <a:endParaRPr sz="1000">
              <a:latin typeface="Times New Roman"/>
              <a:cs typeface="Times New Roman"/>
            </a:endParaRPr>
          </a:p>
          <a:p>
            <a:pPr marL="929640">
              <a:lnSpc>
                <a:spcPct val="100000"/>
              </a:lnSpc>
              <a:spcBef>
                <a:spcPts val="265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643801" y="2166934"/>
            <a:ext cx="407670" cy="408305"/>
          </a:xfrm>
          <a:prstGeom prst="rect">
            <a:avLst/>
          </a:prstGeom>
        </p:spPr>
        <p:txBody>
          <a:bodyPr wrap="square" lIns="0" tIns="2793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  <a:tabLst>
                <a:tab pos="394335" algn="l"/>
              </a:tabLst>
            </a:pPr>
            <a:r>
              <a:rPr dirty="0" u="sng" sz="1000" spc="395"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  </a:t>
            </a:r>
            <a:r>
              <a:rPr dirty="0" u="sng" sz="1000" spc="-50"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1</a:t>
            </a:r>
            <a:r>
              <a:rPr dirty="0" u="sng" sz="1000"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00" spc="45" i="1">
                <a:latin typeface="Times New Roman"/>
                <a:cs typeface="Times New Roman"/>
              </a:rPr>
              <a:t>/(D')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414254" y="2755576"/>
            <a:ext cx="34290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>
                <a:solidFill>
                  <a:srgbClr val="161616"/>
                </a:solidFill>
                <a:latin typeface="Cambria"/>
                <a:cs typeface="Cambria"/>
              </a:rPr>
              <a:t>sin</a:t>
            </a:r>
            <a:r>
              <a:rPr dirty="0" sz="950" spc="21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950" spc="10">
                <a:solidFill>
                  <a:srgbClr val="161616"/>
                </a:solidFill>
                <a:latin typeface="Cambria"/>
                <a:cs typeface="Cambria"/>
              </a:rPr>
              <a:t>m</a:t>
            </a:r>
            <a:endParaRPr sz="95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03048" y="2705573"/>
            <a:ext cx="19431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3391" sz="1425">
                <a:solidFill>
                  <a:srgbClr val="1F1F1F"/>
                </a:solidFill>
                <a:latin typeface="Cambria"/>
                <a:cs typeface="Cambria"/>
              </a:rPr>
              <a:t>=</a:t>
            </a:r>
            <a:r>
              <a:rPr dirty="0" baseline="-23391" sz="1425" spc="-7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950" spc="-50" i="1">
                <a:solidFill>
                  <a:srgbClr val="696969"/>
                </a:solidFill>
                <a:latin typeface="Cambria"/>
                <a:cs typeface="Cambria"/>
              </a:rPr>
              <a:t>f</a:t>
            </a:r>
            <a:endParaRPr sz="95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65693" y="2705573"/>
            <a:ext cx="65532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41985" algn="l"/>
              </a:tabLst>
            </a:pPr>
            <a:r>
              <a:rPr dirty="0" sz="950">
                <a:solidFill>
                  <a:srgbClr val="262626"/>
                </a:solidFill>
                <a:latin typeface="Cambria"/>
                <a:cs typeface="Cambria"/>
              </a:rPr>
              <a:t>2</a:t>
            </a:r>
            <a:r>
              <a:rPr dirty="0" sz="950" spc="770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u="sng" sz="950">
                <a:solidFill>
                  <a:srgbClr val="262626"/>
                </a:solidFill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endParaRPr sz="95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075230" y="3986606"/>
            <a:ext cx="37084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>
                <a:latin typeface="Times New Roman"/>
                <a:cs typeface="Times New Roman"/>
              </a:rPr>
              <a:t>cos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sz="1050" spc="-25" i="1">
                <a:latin typeface="Times New Roman"/>
                <a:cs typeface="Times New Roman"/>
              </a:rPr>
              <a:t>az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209136" y="4786656"/>
            <a:ext cx="358775" cy="2209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33679">
              <a:lnSpc>
                <a:spcPts val="520"/>
              </a:lnSpc>
              <a:spcBef>
                <a:spcPts val="114"/>
              </a:spcBef>
            </a:pPr>
            <a:r>
              <a:rPr dirty="0" sz="500" spc="175">
                <a:solidFill>
                  <a:srgbClr val="111111"/>
                </a:solidFill>
                <a:latin typeface="Cambria"/>
                <a:cs typeface="Cambria"/>
              </a:rPr>
              <a:t>e</a:t>
            </a:r>
            <a:endParaRPr sz="500">
              <a:latin typeface="Cambria"/>
              <a:cs typeface="Cambria"/>
            </a:endParaRPr>
          </a:p>
          <a:p>
            <a:pPr marL="12700">
              <a:lnSpc>
                <a:spcPts val="1000"/>
              </a:lnSpc>
            </a:pPr>
            <a:r>
              <a:rPr dirty="0" sz="900">
                <a:solidFill>
                  <a:srgbClr val="1C1C1C"/>
                </a:solidFill>
                <a:latin typeface="Cambria"/>
                <a:cs typeface="Cambria"/>
              </a:rPr>
              <a:t>“</a:t>
            </a:r>
            <a:r>
              <a:rPr dirty="0" sz="900" spc="300">
                <a:solidFill>
                  <a:srgbClr val="1C1C1C"/>
                </a:solidFill>
                <a:latin typeface="Cambria"/>
                <a:cs typeface="Cambria"/>
              </a:rPr>
              <a:t>  </a:t>
            </a:r>
            <a:r>
              <a:rPr dirty="0" sz="900" spc="185">
                <a:solidFill>
                  <a:srgbClr val="111111"/>
                </a:solidFill>
                <a:latin typeface="Cambria"/>
                <a:cs typeface="Cambria"/>
              </a:rPr>
              <a:t>'</a:t>
            </a:r>
            <a:r>
              <a:rPr dirty="0" sz="900" spc="29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900" spc="135">
                <a:solidFill>
                  <a:srgbClr val="111111"/>
                </a:solidFill>
                <a:latin typeface="Cambria"/>
                <a:cs typeface="Cambria"/>
              </a:rPr>
              <a:t>'</a:t>
            </a:r>
            <a:endParaRPr sz="9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734327" y="4742605"/>
            <a:ext cx="764540" cy="26479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80"/>
              </a:lnSpc>
              <a:tabLst>
                <a:tab pos="656590" algn="l"/>
              </a:tabLst>
            </a:pPr>
            <a:r>
              <a:rPr dirty="0" baseline="-5555" sz="1500" spc="-75">
                <a:solidFill>
                  <a:srgbClr val="111111"/>
                </a:solidFill>
                <a:latin typeface="Cambria"/>
                <a:cs typeface="Cambria"/>
              </a:rPr>
              <a:t>1</a:t>
            </a:r>
            <a:r>
              <a:rPr dirty="0" baseline="-5555" sz="1500">
                <a:solidFill>
                  <a:srgbClr val="111111"/>
                </a:solidFill>
                <a:latin typeface="Cambria"/>
                <a:cs typeface="Cambria"/>
              </a:rPr>
              <a:t>	</a:t>
            </a:r>
            <a:r>
              <a:rPr dirty="0" sz="750" spc="30">
                <a:latin typeface="Cambria"/>
                <a:cs typeface="Cambria"/>
              </a:rPr>
              <a:t>C</a:t>
            </a:r>
            <a:endParaRPr sz="750">
              <a:latin typeface="Cambria"/>
              <a:cs typeface="Cambria"/>
            </a:endParaRPr>
          </a:p>
          <a:p>
            <a:pPr marL="66040">
              <a:lnSpc>
                <a:spcPts val="1010"/>
              </a:lnSpc>
              <a:tabLst>
                <a:tab pos="267970" algn="l"/>
                <a:tab pos="721360" algn="l"/>
              </a:tabLst>
            </a:pPr>
            <a:r>
              <a:rPr dirty="0" sz="900" spc="-50">
                <a:solidFill>
                  <a:srgbClr val="111111"/>
                </a:solidFill>
                <a:latin typeface="Cambria"/>
                <a:cs typeface="Cambria"/>
              </a:rPr>
              <a:t>’</a:t>
            </a:r>
            <a:r>
              <a:rPr dirty="0" sz="900">
                <a:solidFill>
                  <a:srgbClr val="111111"/>
                </a:solidFill>
                <a:latin typeface="Cambria"/>
                <a:cs typeface="Cambria"/>
              </a:rPr>
              <a:t>	</a:t>
            </a:r>
            <a:r>
              <a:rPr dirty="0" sz="900" i="1">
                <a:solidFill>
                  <a:srgbClr val="4B4B4B"/>
                </a:solidFill>
                <a:latin typeface="Cambria"/>
                <a:cs typeface="Cambria"/>
              </a:rPr>
              <a:t>f</a:t>
            </a:r>
            <a:r>
              <a:rPr dirty="0" sz="900" spc="210" i="1">
                <a:solidFill>
                  <a:srgbClr val="4B4B4B"/>
                </a:solidFill>
                <a:latin typeface="Cambria"/>
                <a:cs typeface="Cambria"/>
              </a:rPr>
              <a:t> </a:t>
            </a:r>
            <a:r>
              <a:rPr dirty="0" sz="900" spc="30" i="1">
                <a:solidFill>
                  <a:srgbClr val="414141"/>
                </a:solidFill>
                <a:latin typeface="Cambria"/>
                <a:cs typeface="Cambria"/>
              </a:rPr>
              <a:t>p</a:t>
            </a:r>
            <a:r>
              <a:rPr dirty="0" sz="900" spc="30" i="1">
                <a:latin typeface="Cambria"/>
                <a:cs typeface="Cambria"/>
              </a:rPr>
              <a:t>D</a:t>
            </a:r>
            <a:r>
              <a:rPr dirty="0" sz="550" spc="30" i="1">
                <a:latin typeface="Cambria"/>
                <a:cs typeface="Cambria"/>
              </a:rPr>
              <a:t>y</a:t>
            </a:r>
            <a:r>
              <a:rPr dirty="0" sz="550" i="1">
                <a:latin typeface="Cambria"/>
                <a:cs typeface="Cambria"/>
              </a:rPr>
              <a:t>	</a:t>
            </a:r>
            <a:r>
              <a:rPr dirty="0" sz="900" spc="-50">
                <a:latin typeface="Cambria"/>
                <a:cs typeface="Cambria"/>
              </a:rPr>
              <a:t>‘</a:t>
            </a:r>
            <a:endParaRPr sz="9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210795" y="5822433"/>
            <a:ext cx="3008630" cy="539750"/>
          </a:xfrm>
          <a:prstGeom prst="rect">
            <a:avLst/>
          </a:prstGeom>
        </p:spPr>
        <p:txBody>
          <a:bodyPr wrap="square" lIns="0" tIns="109220" rIns="0" bIns="0" rtlCol="0" vert="horz">
            <a:spAutoFit/>
          </a:bodyPr>
          <a:lstStyle/>
          <a:p>
            <a:pPr marL="506730">
              <a:lnSpc>
                <a:spcPct val="100000"/>
              </a:lnSpc>
              <a:spcBef>
                <a:spcPts val="860"/>
              </a:spcBef>
            </a:pPr>
            <a:r>
              <a:rPr dirty="0" sz="1050" i="1">
                <a:solidFill>
                  <a:srgbClr val="626262"/>
                </a:solidFill>
                <a:latin typeface="Times New Roman"/>
                <a:cs typeface="Times New Roman"/>
              </a:rPr>
              <a:t>f</a:t>
            </a:r>
            <a:r>
              <a:rPr dirty="0" sz="1050" spc="105" i="1">
                <a:solidFill>
                  <a:srgbClr val="626262"/>
                </a:solidFill>
                <a:latin typeface="Times New Roman"/>
                <a:cs typeface="Times New Roman"/>
              </a:rPr>
              <a:t> </a:t>
            </a:r>
            <a:r>
              <a:rPr dirty="0" sz="1050" spc="-25" i="1">
                <a:solidFill>
                  <a:srgbClr val="232323"/>
                </a:solidFill>
                <a:latin typeface="Times New Roman"/>
                <a:cs typeface="Times New Roman"/>
              </a:rPr>
              <a:t>p</a:t>
            </a:r>
            <a:r>
              <a:rPr dirty="0" sz="1050" spc="-25" i="1">
                <a:latin typeface="Times New Roman"/>
                <a:cs typeface="Times New Roman"/>
              </a:rPr>
              <a:t>D’</a:t>
            </a: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65"/>
              </a:spcBef>
            </a:pPr>
            <a:r>
              <a:rPr dirty="0" sz="1050">
                <a:solidFill>
                  <a:srgbClr val="242424"/>
                </a:solidFill>
                <a:latin typeface="Times New Roman"/>
                <a:cs typeface="Times New Roman"/>
              </a:rPr>
              <a:t>Thèse</a:t>
            </a:r>
            <a:r>
              <a:rPr dirty="0" sz="1050" spc="125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formula</a:t>
            </a:r>
            <a:r>
              <a:rPr dirty="0" sz="1050" spc="17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C1C1C"/>
                </a:solidFill>
                <a:latin typeface="Times New Roman"/>
                <a:cs typeface="Times New Roman"/>
              </a:rPr>
              <a:t>can</a:t>
            </a:r>
            <a:r>
              <a:rPr dirty="0" sz="1050" spc="175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be</a:t>
            </a:r>
            <a:r>
              <a:rPr dirty="0" sz="1050" spc="11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easily</a:t>
            </a:r>
            <a:r>
              <a:rPr dirty="0" sz="1050" spc="2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remembered</a:t>
            </a:r>
            <a:r>
              <a:rPr dirty="0" sz="1050" spc="28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363636"/>
                </a:solidFill>
                <a:latin typeface="Times New Roman"/>
                <a:cs typeface="Times New Roman"/>
              </a:rPr>
              <a:t>as</a:t>
            </a:r>
            <a:r>
              <a:rPr dirty="0" sz="1050" spc="150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2A2A2A"/>
                </a:solidFill>
                <a:latin typeface="Times New Roman"/>
                <a:cs typeface="Times New Roman"/>
              </a:rPr>
              <a:t>follows.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084829" y="4646170"/>
            <a:ext cx="359410" cy="1612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900" spc="-10" b="1">
                <a:latin typeface="Courier New"/>
                <a:cs typeface="Courier New"/>
              </a:rPr>
              <a:t>OOSAI</a:t>
            </a:r>
            <a:endParaRPr sz="900">
              <a:latin typeface="Courier New"/>
              <a:cs typeface="Courier New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44305" y="5056910"/>
            <a:ext cx="732790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65">
                <a:solidFill>
                  <a:srgbClr val="424242"/>
                </a:solidFill>
                <a:latin typeface="Cambria"/>
                <a:cs typeface="Cambria"/>
              </a:rPr>
              <a:t>/(—</a:t>
            </a:r>
            <a:r>
              <a:rPr dirty="0" sz="1000" spc="-30">
                <a:solidFill>
                  <a:srgbClr val="424242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31313"/>
                </a:solidFill>
                <a:latin typeface="Cambria"/>
                <a:cs typeface="Cambria"/>
              </a:rPr>
              <a:t>ri')</a:t>
            </a:r>
            <a:r>
              <a:rPr dirty="0" sz="1000" spc="380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595959"/>
                </a:solidFill>
                <a:latin typeface="Cambria"/>
                <a:cs typeface="Cambria"/>
              </a:rPr>
              <a:t>z</a:t>
            </a:r>
            <a:r>
              <a:rPr dirty="0" sz="1000" spc="145">
                <a:solidFill>
                  <a:srgbClr val="595959"/>
                </a:solidFill>
                <a:latin typeface="Cambria"/>
                <a:cs typeface="Cambria"/>
              </a:rPr>
              <a:t>  </a:t>
            </a:r>
            <a:r>
              <a:rPr dirty="0" sz="1000" spc="-50">
                <a:solidFill>
                  <a:srgbClr val="111111"/>
                </a:solidFill>
                <a:latin typeface="Cambria"/>
                <a:cs typeface="Cambria"/>
              </a:rPr>
              <a:t>0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510767" y="5322403"/>
            <a:ext cx="650240" cy="1898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050">
                <a:latin typeface="Times New Roman"/>
                <a:cs typeface="Times New Roman"/>
              </a:rPr>
              <a:t>sin</a:t>
            </a:r>
            <a:r>
              <a:rPr dirty="0" sz="1050" spc="1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2323"/>
                </a:solidFill>
                <a:latin typeface="Times New Roman"/>
                <a:cs typeface="Times New Roman"/>
              </a:rPr>
              <a:t>(cx</a:t>
            </a:r>
            <a:r>
              <a:rPr dirty="0" sz="1050" spc="25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050" spc="60">
                <a:latin typeface="Times New Roman"/>
                <a:cs typeface="Times New Roman"/>
              </a:rPr>
              <a:t>+</a:t>
            </a:r>
            <a:r>
              <a:rPr dirty="0" sz="1050" spc="-75">
                <a:latin typeface="Times New Roman"/>
                <a:cs typeface="Times New Roman"/>
              </a:rPr>
              <a:t> </a:t>
            </a:r>
            <a:r>
              <a:rPr dirty="0" sz="1050" spc="-25" i="1">
                <a:solidFill>
                  <a:srgbClr val="161616"/>
                </a:solidFill>
                <a:latin typeface="Times New Roman"/>
                <a:cs typeface="Times New Roman"/>
              </a:rPr>
              <a:t>b)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928820" y="6609388"/>
            <a:ext cx="49466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i="1">
                <a:latin typeface="Times New Roman"/>
                <a:cs typeface="Times New Roman"/>
              </a:rPr>
              <a:t>D’</a:t>
            </a:r>
            <a:r>
              <a:rPr dirty="0" sz="950" spc="125" i="1">
                <a:latin typeface="Times New Roman"/>
                <a:cs typeface="Times New Roman"/>
              </a:rPr>
              <a:t> </a:t>
            </a:r>
            <a:r>
              <a:rPr dirty="0" sz="950" i="1">
                <a:latin typeface="Times New Roman"/>
                <a:cs typeface="Times New Roman"/>
              </a:rPr>
              <a:t>+</a:t>
            </a:r>
            <a:r>
              <a:rPr dirty="0" sz="950" spc="20" i="1">
                <a:latin typeface="Times New Roman"/>
                <a:cs typeface="Times New Roman"/>
              </a:rPr>
              <a:t> </a:t>
            </a:r>
            <a:r>
              <a:rPr dirty="0" sz="950" i="1">
                <a:latin typeface="Times New Roman"/>
                <a:cs typeface="Times New Roman"/>
              </a:rPr>
              <a:t>a</a:t>
            </a:r>
            <a:r>
              <a:rPr dirty="0" sz="950" spc="140" i="1">
                <a:latin typeface="Times New Roman"/>
                <a:cs typeface="Times New Roman"/>
              </a:rPr>
              <a:t>  </a:t>
            </a:r>
            <a:r>
              <a:rPr dirty="0" sz="950" spc="-50">
                <a:latin typeface="Times New Roman"/>
                <a:cs typeface="Times New Roman"/>
              </a:rPr>
              <a:t>'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27022" y="6528430"/>
            <a:ext cx="357505" cy="256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0185">
              <a:lnSpc>
                <a:spcPts val="785"/>
              </a:lnSpc>
              <a:spcBef>
                <a:spcPts val="100"/>
              </a:spcBef>
            </a:pPr>
            <a:r>
              <a:rPr dirty="0" sz="750" spc="85">
                <a:latin typeface="Times New Roman"/>
                <a:cs typeface="Times New Roman"/>
              </a:rPr>
              <a:t>S</a:t>
            </a:r>
            <a:r>
              <a:rPr dirty="0" sz="750" spc="25">
                <a:latin typeface="Times New Roman"/>
                <a:cs typeface="Times New Roman"/>
              </a:rPr>
              <a:t> </a:t>
            </a:r>
            <a:r>
              <a:rPr dirty="0" sz="550" spc="10">
                <a:latin typeface="Times New Roman"/>
                <a:cs typeface="Times New Roman"/>
              </a:rPr>
              <a:t>n</a:t>
            </a: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ts val="1025"/>
              </a:lnSpc>
              <a:tabLst>
                <a:tab pos="273685" algn="l"/>
              </a:tabLst>
            </a:pPr>
            <a:r>
              <a:rPr dirty="0" sz="950" spc="-50">
                <a:solidFill>
                  <a:srgbClr val="0A0A0A"/>
                </a:solidFill>
                <a:latin typeface="Times New Roman"/>
                <a:cs typeface="Times New Roman"/>
              </a:rPr>
              <a:t>2</a:t>
            </a:r>
            <a:r>
              <a:rPr dirty="0" sz="950">
                <a:solidFill>
                  <a:srgbClr val="0A0A0A"/>
                </a:solidFill>
                <a:latin typeface="Times New Roman"/>
                <a:cs typeface="Times New Roman"/>
              </a:rPr>
              <a:t>	</a:t>
            </a:r>
            <a:r>
              <a:rPr dirty="0" sz="950" spc="-50">
                <a:latin typeface="Times New Roman"/>
                <a:cs typeface="Times New Roman"/>
              </a:rPr>
              <a:t>'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959508" y="6528430"/>
            <a:ext cx="484505" cy="256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6700">
              <a:lnSpc>
                <a:spcPts val="785"/>
              </a:lnSpc>
              <a:spcBef>
                <a:spcPts val="100"/>
              </a:spcBef>
            </a:pPr>
            <a:r>
              <a:rPr dirty="0" sz="750" spc="315">
                <a:latin typeface="Times New Roman"/>
                <a:cs typeface="Times New Roman"/>
              </a:rPr>
              <a:t>S</a:t>
            </a: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ts val="1025"/>
              </a:lnSpc>
            </a:pPr>
            <a:r>
              <a:rPr dirty="0" sz="950" spc="105">
                <a:latin typeface="Times New Roman"/>
                <a:cs typeface="Times New Roman"/>
              </a:rPr>
              <a:t>2a</a:t>
            </a:r>
            <a:r>
              <a:rPr dirty="0" sz="950" spc="-114">
                <a:latin typeface="Times New Roman"/>
                <a:cs typeface="Times New Roman"/>
              </a:rPr>
              <a:t> </a:t>
            </a:r>
            <a:r>
              <a:rPr dirty="0" sz="950" spc="360">
                <a:latin typeface="Times New Roman"/>
                <a:cs typeface="Times New Roman"/>
              </a:rPr>
              <a:t>"</a:t>
            </a:r>
            <a:r>
              <a:rPr dirty="0" sz="950" spc="155">
                <a:latin typeface="Times New Roman"/>
                <a:cs typeface="Times New Roman"/>
              </a:rPr>
              <a:t>  </a:t>
            </a:r>
            <a:r>
              <a:rPr dirty="0" sz="950" spc="335">
                <a:latin typeface="Times New Roman"/>
                <a:cs typeface="Times New Roman"/>
              </a:rPr>
              <a:t>“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210719" y="7364197"/>
            <a:ext cx="1398905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>
                <a:solidFill>
                  <a:srgbClr val="131313"/>
                </a:solidFill>
                <a:latin typeface="Cambria"/>
                <a:cs typeface="Cambria"/>
              </a:rPr>
              <a:t>Type</a:t>
            </a:r>
            <a:r>
              <a:rPr dirty="0" sz="1000" spc="12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3:</a:t>
            </a:r>
            <a:r>
              <a:rPr dirty="0" sz="1000" spc="265">
                <a:latin typeface="Cambria"/>
                <a:cs typeface="Cambria"/>
              </a:rPr>
              <a:t> </a:t>
            </a:r>
            <a:r>
              <a:rPr dirty="0" sz="1000" spc="50">
                <a:solidFill>
                  <a:srgbClr val="151515"/>
                </a:solidFill>
                <a:latin typeface="Cambria"/>
                <a:cs typeface="Cambria"/>
              </a:rPr>
              <a:t>P.I.</a:t>
            </a:r>
            <a:r>
              <a:rPr dirty="0" sz="1000" spc="170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A2A2A"/>
                </a:solidFill>
                <a:latin typeface="Cambria"/>
                <a:cs typeface="Cambria"/>
              </a:rPr>
              <a:t>of</a:t>
            </a:r>
            <a:r>
              <a:rPr dirty="0" sz="1000" spc="225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11111"/>
                </a:solidFill>
                <a:latin typeface="Cambria"/>
                <a:cs typeface="Cambria"/>
              </a:rPr>
              <a:t>the</a:t>
            </a:r>
            <a:r>
              <a:rPr dirty="0" sz="1000" spc="17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00" spc="-20">
                <a:solidFill>
                  <a:srgbClr val="313131"/>
                </a:solidFill>
                <a:latin typeface="Cambria"/>
                <a:cs typeface="Cambria"/>
              </a:rPr>
              <a:t>form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703250" y="7459441"/>
            <a:ext cx="295910" cy="1968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50" i="1">
                <a:solidFill>
                  <a:srgbClr val="646464"/>
                </a:solidFill>
                <a:latin typeface="Times New Roman"/>
                <a:cs typeface="Times New Roman"/>
              </a:rPr>
              <a:t>f</a:t>
            </a:r>
            <a:r>
              <a:rPr dirty="0" sz="1100" spc="50" i="1">
                <a:latin typeface="Times New Roman"/>
                <a:cs typeface="Times New Roman"/>
              </a:rPr>
              <a:t>(D)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198032" y="3592533"/>
            <a:ext cx="287655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10">
                <a:solidFill>
                  <a:srgbClr val="262626"/>
                </a:solidFill>
                <a:latin typeface="Times New Roman"/>
                <a:cs typeface="Times New Roman"/>
              </a:rPr>
              <a:t>...(1)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6198032" y="5056910"/>
            <a:ext cx="287655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10">
                <a:solidFill>
                  <a:srgbClr val="1C1C1C"/>
                </a:solidFill>
                <a:latin typeface="Times New Roman"/>
                <a:cs typeface="Times New Roman"/>
              </a:rPr>
              <a:t>...(2)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086268" y="7364197"/>
            <a:ext cx="346710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 spc="-10">
                <a:latin typeface="Times New Roman"/>
                <a:cs typeface="Times New Roman"/>
              </a:rPr>
              <a:t>where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562298" y="7364197"/>
            <a:ext cx="2911475" cy="1828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000">
                <a:solidFill>
                  <a:srgbClr val="2F2F2F"/>
                </a:solidFill>
                <a:latin typeface="Times New Roman"/>
                <a:cs typeface="Times New Roman"/>
              </a:rPr>
              <a:t>(z)</a:t>
            </a:r>
            <a:r>
              <a:rPr dirty="0" sz="1000" spc="235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42424"/>
                </a:solidFill>
                <a:latin typeface="Times New Roman"/>
                <a:cs typeface="Times New Roman"/>
              </a:rPr>
              <a:t>is</a:t>
            </a:r>
            <a:r>
              <a:rPr dirty="0" sz="1000" spc="160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0E0E0E"/>
                </a:solidFill>
                <a:latin typeface="Times New Roman"/>
                <a:cs typeface="Times New Roman"/>
              </a:rPr>
              <a:t>a</a:t>
            </a:r>
            <a:r>
              <a:rPr dirty="0" sz="1000" spc="185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polynomial</a:t>
            </a:r>
            <a:r>
              <a:rPr dirty="0" sz="1000" spc="340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2A2A2A"/>
                </a:solidFill>
                <a:latin typeface="Times New Roman"/>
                <a:cs typeface="Times New Roman"/>
              </a:rPr>
              <a:t>in</a:t>
            </a:r>
            <a:r>
              <a:rPr dirty="0" sz="1000" spc="100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363636"/>
                </a:solidFill>
                <a:latin typeface="Times New Roman"/>
                <a:cs typeface="Times New Roman"/>
              </a:rPr>
              <a:t>z,</a:t>
            </a:r>
            <a:r>
              <a:rPr dirty="0" sz="1000" spc="240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A1A1A"/>
                </a:solidFill>
                <a:latin typeface="Times New Roman"/>
                <a:cs typeface="Times New Roman"/>
              </a:rPr>
              <a:t>we</a:t>
            </a:r>
            <a:r>
              <a:rPr dirty="0" sz="1000" spc="17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51515"/>
                </a:solidFill>
                <a:latin typeface="Times New Roman"/>
                <a:cs typeface="Times New Roman"/>
              </a:rPr>
              <a:t>seeking</a:t>
            </a:r>
            <a:r>
              <a:rPr dirty="0" sz="1000" spc="270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31313"/>
                </a:solidFill>
                <a:latin typeface="Times New Roman"/>
                <a:cs typeface="Times New Roman"/>
              </a:rPr>
              <a:t>the</a:t>
            </a:r>
            <a:r>
              <a:rPr dirty="0" sz="1000" spc="24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00" spc="-10">
                <a:solidFill>
                  <a:srgbClr val="1F1F1F"/>
                </a:solidFill>
                <a:latin typeface="Times New Roman"/>
                <a:cs typeface="Times New Roman"/>
              </a:rPr>
              <a:t>polynomial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96527" y="7608258"/>
            <a:ext cx="5586095" cy="115443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050">
                <a:latin typeface="Times New Roman"/>
                <a:cs typeface="Times New Roman"/>
              </a:rPr>
              <a:t>Eqn.</a:t>
            </a:r>
            <a:r>
              <a:rPr dirty="0" sz="1050" spc="20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as</a:t>
            </a:r>
            <a:r>
              <a:rPr dirty="0" sz="1050" spc="135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the</a:t>
            </a:r>
            <a:r>
              <a:rPr dirty="0" sz="1050" spc="17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particular</a:t>
            </a:r>
            <a:r>
              <a:rPr dirty="0" sz="1050" spc="19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solution</a:t>
            </a:r>
            <a:r>
              <a:rPr dirty="0" sz="1050" spc="250"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1A1A1A"/>
                </a:solidFill>
                <a:latin typeface="Times New Roman"/>
                <a:cs typeface="Times New Roman"/>
              </a:rPr>
              <a:t>of</a:t>
            </a:r>
            <a:endParaRPr sz="1050">
              <a:latin typeface="Times New Roman"/>
              <a:cs typeface="Times New Roman"/>
            </a:endParaRPr>
          </a:p>
          <a:p>
            <a:pPr marL="1552575">
              <a:lnSpc>
                <a:spcPct val="100000"/>
              </a:lnSpc>
              <a:spcBef>
                <a:spcPts val="260"/>
              </a:spcBef>
              <a:tabLst>
                <a:tab pos="2200910" algn="l"/>
              </a:tabLst>
            </a:pPr>
            <a:r>
              <a:rPr dirty="0" sz="1050" i="1">
                <a:solidFill>
                  <a:srgbClr val="4F4F4F"/>
                </a:solidFill>
                <a:latin typeface="Times New Roman"/>
                <a:cs typeface="Times New Roman"/>
              </a:rPr>
              <a:t>f</a:t>
            </a:r>
            <a:r>
              <a:rPr dirty="0" sz="1050" spc="-5" i="1">
                <a:solidFill>
                  <a:srgbClr val="4F4F4F"/>
                </a:solidFill>
                <a:latin typeface="Times New Roman"/>
                <a:cs typeface="Times New Roman"/>
              </a:rPr>
              <a:t> </a:t>
            </a:r>
            <a:r>
              <a:rPr dirty="0" sz="1050" spc="-60" i="1">
                <a:solidFill>
                  <a:srgbClr val="525252"/>
                </a:solidFill>
                <a:latin typeface="Times New Roman"/>
                <a:cs typeface="Times New Roman"/>
              </a:rPr>
              <a:t>t</a:t>
            </a:r>
            <a:r>
              <a:rPr dirty="0" sz="1050" spc="-85" i="1">
                <a:solidFill>
                  <a:srgbClr val="525252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latin typeface="Times New Roman"/>
                <a:cs typeface="Times New Roman"/>
              </a:rPr>
              <a:t>D</a:t>
            </a:r>
            <a:r>
              <a:rPr dirty="0" sz="1050" i="1">
                <a:solidFill>
                  <a:srgbClr val="444444"/>
                </a:solidFill>
                <a:latin typeface="Times New Roman"/>
                <a:cs typeface="Times New Roman"/>
              </a:rPr>
              <a:t>)y</a:t>
            </a:r>
            <a:r>
              <a:rPr dirty="0" sz="1050" spc="345" i="1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1050" spc="-520" i="1">
                <a:solidFill>
                  <a:srgbClr val="1C1C1C"/>
                </a:solidFill>
                <a:latin typeface="Times New Roman"/>
                <a:cs typeface="Times New Roman"/>
              </a:rPr>
              <a:t>—</a:t>
            </a:r>
            <a:r>
              <a:rPr dirty="0" sz="1050" spc="-50" i="1">
                <a:solidFill>
                  <a:srgbClr val="1C1C1C"/>
                </a:solidFill>
                <a:latin typeface="Times New Roman"/>
                <a:cs typeface="Times New Roman"/>
              </a:rPr>
              <a:t>-</a:t>
            </a:r>
            <a:r>
              <a:rPr dirty="0" sz="1050" i="1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050" spc="-25" i="1">
                <a:solidFill>
                  <a:srgbClr val="242424"/>
                </a:solidFill>
                <a:latin typeface="Times New Roman"/>
                <a:cs typeface="Times New Roman"/>
              </a:rPr>
              <a:t>{x</a:t>
            </a: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050">
              <a:latin typeface="Times New Roman"/>
              <a:cs typeface="Times New Roman"/>
            </a:endParaRPr>
          </a:p>
          <a:p>
            <a:pPr algn="just" marL="17780" marR="5080" indent="310515">
              <a:lnSpc>
                <a:spcPct val="102699"/>
              </a:lnSpc>
            </a:pPr>
            <a:r>
              <a:rPr dirty="0" sz="1050">
                <a:solidFill>
                  <a:srgbClr val="131313"/>
                </a:solidFill>
                <a:latin typeface="Times New Roman"/>
                <a:cs typeface="Times New Roman"/>
              </a:rPr>
              <a:t>Hence</a:t>
            </a:r>
            <a:r>
              <a:rPr dirty="0" sz="1050" spc="29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A1A1A"/>
                </a:solidFill>
                <a:latin typeface="Times New Roman"/>
                <a:cs typeface="Times New Roman"/>
              </a:rPr>
              <a:t>P.I.</a:t>
            </a:r>
            <a:r>
              <a:rPr dirty="0" sz="1050" spc="270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62626"/>
                </a:solidFill>
                <a:latin typeface="Times New Roman"/>
                <a:cs typeface="Times New Roman"/>
              </a:rPr>
              <a:t>is</a:t>
            </a:r>
            <a:r>
              <a:rPr dirty="0" sz="1050" spc="22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found</a:t>
            </a:r>
            <a:r>
              <a:rPr dirty="0" sz="1050" spc="34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C1C1C"/>
                </a:solidFill>
                <a:latin typeface="Times New Roman"/>
                <a:cs typeface="Times New Roman"/>
              </a:rPr>
              <a:t>by</a:t>
            </a:r>
            <a:r>
              <a:rPr dirty="0" sz="1050" spc="325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divisor.</a:t>
            </a:r>
            <a:r>
              <a:rPr dirty="0" sz="1050" spc="37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61616"/>
                </a:solidFill>
                <a:latin typeface="Times New Roman"/>
                <a:cs typeface="Times New Roman"/>
              </a:rPr>
              <a:t>By</a:t>
            </a:r>
            <a:r>
              <a:rPr dirty="0" sz="1050" spc="24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writing</a:t>
            </a:r>
            <a:r>
              <a:rPr dirty="0" sz="1050" spc="28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32323"/>
                </a:solidFill>
                <a:latin typeface="Times New Roman"/>
                <a:cs typeface="Times New Roman"/>
              </a:rPr>
              <a:t>$</a:t>
            </a:r>
            <a:r>
              <a:rPr dirty="0" sz="1050" spc="60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F1F1F"/>
                </a:solidFill>
                <a:latin typeface="Times New Roman"/>
                <a:cs typeface="Times New Roman"/>
              </a:rPr>
              <a:t>(z)</a:t>
            </a:r>
            <a:r>
              <a:rPr dirty="0" sz="1050" spc="229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in</a:t>
            </a:r>
            <a:r>
              <a:rPr dirty="0" sz="1050" spc="27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descending</a:t>
            </a:r>
            <a:r>
              <a:rPr dirty="0" sz="1050" spc="355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F1F1F"/>
                </a:solidFill>
                <a:latin typeface="Times New Roman"/>
                <a:cs typeface="Times New Roman"/>
              </a:rPr>
              <a:t>powers</a:t>
            </a:r>
            <a:r>
              <a:rPr dirty="0" sz="1050" spc="29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62626"/>
                </a:solidFill>
                <a:latin typeface="Times New Roman"/>
                <a:cs typeface="Times New Roman"/>
              </a:rPr>
              <a:t>of </a:t>
            </a:r>
            <a:r>
              <a:rPr dirty="0" sz="1050">
                <a:solidFill>
                  <a:srgbClr val="CDCDCD"/>
                </a:solidFill>
                <a:latin typeface="Times New Roman"/>
                <a:cs typeface="Times New Roman"/>
              </a:rPr>
              <a:t>.</a:t>
            </a:r>
            <a:r>
              <a:rPr dirty="0" sz="1050">
                <a:solidFill>
                  <a:srgbClr val="0C0C0C"/>
                </a:solidFill>
                <a:latin typeface="Times New Roman"/>
                <a:cs typeface="Times New Roman"/>
              </a:rPr>
              <a:t>z</a:t>
            </a:r>
            <a:r>
              <a:rPr dirty="0" sz="1050" spc="140">
                <a:solidFill>
                  <a:srgbClr val="0C0C0C"/>
                </a:solidFill>
                <a:latin typeface="Times New Roman"/>
                <a:cs typeface="Times New Roman"/>
              </a:rPr>
              <a:t>  </a:t>
            </a:r>
            <a:r>
              <a:rPr dirty="0" sz="1050">
                <a:solidFill>
                  <a:srgbClr val="1A1A1A"/>
                </a:solidFill>
                <a:latin typeface="Times New Roman"/>
                <a:cs typeface="Times New Roman"/>
              </a:rPr>
              <a:t>an</a:t>
            </a:r>
            <a:r>
              <a:rPr dirty="0" sz="1050" i="1">
                <a:solidFill>
                  <a:srgbClr val="1A1A1A"/>
                </a:solidFill>
                <a:latin typeface="Times New Roman"/>
                <a:cs typeface="Times New Roman"/>
              </a:rPr>
              <a:t>d</a:t>
            </a:r>
            <a:r>
              <a:rPr dirty="0" sz="1050" spc="290" i="1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50" spc="55" i="1">
                <a:latin typeface="Times New Roman"/>
                <a:cs typeface="Times New Roman"/>
              </a:rPr>
              <a:t>f</a:t>
            </a:r>
            <a:r>
              <a:rPr dirty="0" sz="1050" spc="55" i="1">
                <a:solidFill>
                  <a:srgbClr val="131313"/>
                </a:solidFill>
                <a:latin typeface="Times New Roman"/>
                <a:cs typeface="Times New Roman"/>
              </a:rPr>
              <a:t>{D</a:t>
            </a:r>
            <a:r>
              <a:rPr dirty="0" sz="1050" spc="55" i="1">
                <a:solidFill>
                  <a:srgbClr val="444444"/>
                </a:solidFill>
                <a:latin typeface="Times New Roman"/>
                <a:cs typeface="Times New Roman"/>
              </a:rPr>
              <a:t>)</a:t>
            </a:r>
            <a:r>
              <a:rPr dirty="0" sz="1050" spc="185" i="1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latin typeface="Times New Roman"/>
                <a:cs typeface="Times New Roman"/>
              </a:rPr>
              <a:t>in </a:t>
            </a:r>
            <a:r>
              <a:rPr dirty="0" sz="1050">
                <a:latin typeface="Times New Roman"/>
                <a:cs typeface="Times New Roman"/>
              </a:rPr>
              <a:t>ascending</a:t>
            </a:r>
            <a:r>
              <a:rPr dirty="0" sz="1050" spc="1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powers</a:t>
            </a:r>
            <a:r>
              <a:rPr dirty="0" sz="1050" spc="125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of</a:t>
            </a:r>
            <a:r>
              <a:rPr dirty="0" sz="1050" spc="120"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151515"/>
                </a:solidFill>
                <a:latin typeface="Times New Roman"/>
                <a:cs typeface="Times New Roman"/>
              </a:rPr>
              <a:t>D.</a:t>
            </a:r>
            <a:r>
              <a:rPr dirty="0" sz="1050" spc="-35" i="1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12121"/>
                </a:solidFill>
                <a:latin typeface="Times New Roman"/>
                <a:cs typeface="Times New Roman"/>
              </a:rPr>
              <a:t>The</a:t>
            </a:r>
            <a:r>
              <a:rPr dirty="0" sz="1050" spc="6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division</a:t>
            </a:r>
            <a:r>
              <a:rPr dirty="0" sz="1050" spc="12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C1C1C"/>
                </a:solidFill>
                <a:latin typeface="Times New Roman"/>
                <a:cs typeface="Times New Roman"/>
              </a:rPr>
              <a:t>get</a:t>
            </a:r>
            <a:r>
              <a:rPr dirty="0" sz="1050" spc="8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completed</a:t>
            </a:r>
            <a:r>
              <a:rPr dirty="0" sz="1050" spc="17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E0E0E"/>
                </a:solidFill>
                <a:latin typeface="Times New Roman"/>
                <a:cs typeface="Times New Roman"/>
              </a:rPr>
              <a:t>without</a:t>
            </a:r>
            <a:r>
              <a:rPr dirty="0" sz="1050" spc="110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D2D2D"/>
                </a:solidFill>
                <a:latin typeface="Times New Roman"/>
                <a:cs typeface="Times New Roman"/>
              </a:rPr>
              <a:t>any</a:t>
            </a:r>
            <a:r>
              <a:rPr dirty="0" sz="1050" spc="100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remainder.</a:t>
            </a:r>
            <a:r>
              <a:rPr dirty="0" sz="1050" spc="1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12121"/>
                </a:solidFill>
                <a:latin typeface="Times New Roman"/>
                <a:cs typeface="Times New Roman"/>
              </a:rPr>
              <a:t>The</a:t>
            </a:r>
            <a:r>
              <a:rPr dirty="0" sz="1050" spc="6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quotient</a:t>
            </a:r>
            <a:r>
              <a:rPr dirty="0" sz="1050" spc="13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484848"/>
                </a:solidFill>
                <a:latin typeface="Times New Roman"/>
                <a:cs typeface="Times New Roman"/>
              </a:rPr>
              <a:t>io</a:t>
            </a:r>
            <a:r>
              <a:rPr dirty="0" sz="1050" spc="165">
                <a:solidFill>
                  <a:srgbClr val="484848"/>
                </a:solidFill>
                <a:latin typeface="Times New Roman"/>
                <a:cs typeface="Times New Roman"/>
              </a:rPr>
              <a:t> </a:t>
            </a:r>
            <a:r>
              <a:rPr dirty="0" sz="1050" spc="-10">
                <a:solidFill>
                  <a:srgbClr val="0C0C0C"/>
                </a:solidFill>
                <a:latin typeface="Times New Roman"/>
                <a:cs typeface="Times New Roman"/>
              </a:rPr>
              <a:t>öbtained </a:t>
            </a:r>
            <a:r>
              <a:rPr dirty="0" sz="1050">
                <a:solidFill>
                  <a:srgbClr val="1A1A1A"/>
                </a:solidFill>
                <a:latin typeface="Times New Roman"/>
                <a:cs typeface="Times New Roman"/>
              </a:rPr>
              <a:t>in</a:t>
            </a:r>
            <a:r>
              <a:rPr dirty="0" sz="1050" spc="14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the</a:t>
            </a:r>
            <a:r>
              <a:rPr dirty="0" sz="1050" spc="14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process</a:t>
            </a:r>
            <a:r>
              <a:rPr dirty="0" sz="1050" spc="18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A2A2A"/>
                </a:solidFill>
                <a:latin typeface="Times New Roman"/>
                <a:cs typeface="Times New Roman"/>
              </a:rPr>
              <a:t>of</a:t>
            </a:r>
            <a:r>
              <a:rPr dirty="0" sz="1050" spc="165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division</a:t>
            </a:r>
            <a:r>
              <a:rPr dirty="0" sz="1050" spc="23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will</a:t>
            </a:r>
            <a:r>
              <a:rPr dirty="0" sz="1050" spc="15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62626"/>
                </a:solidFill>
                <a:latin typeface="Times New Roman"/>
                <a:cs typeface="Times New Roman"/>
              </a:rPr>
              <a:t>be</a:t>
            </a:r>
            <a:r>
              <a:rPr dirty="0" sz="1050" spc="14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particiilar</a:t>
            </a:r>
            <a:r>
              <a:rPr dirty="0" sz="1050" spc="170">
                <a:latin typeface="Times New Roman"/>
                <a:cs typeface="Times New Roman"/>
              </a:rPr>
              <a:t> </a:t>
            </a:r>
            <a:r>
              <a:rPr dirty="0" sz="1050" spc="-10">
                <a:latin typeface="Times New Roman"/>
                <a:cs typeface="Times New Roman"/>
              </a:rPr>
              <a:t>integral.</a:t>
            </a:r>
            <a:endParaRPr sz="1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91293" y="7941637"/>
            <a:ext cx="398289" cy="127913"/>
          </a:xfrm>
          <a:prstGeom prst="rect">
            <a:avLst/>
          </a:prstGeom>
        </p:spPr>
      </p:pic>
      <p:pic>
        <p:nvPicPr>
          <p:cNvPr id="3" name="object 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16219" y="7204254"/>
            <a:ext cx="105208" cy="52670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40399" y="5789682"/>
            <a:ext cx="232961" cy="97816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916219" y="4698655"/>
            <a:ext cx="97693" cy="52670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49853" y="3329228"/>
            <a:ext cx="157812" cy="75243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916219" y="2388688"/>
            <a:ext cx="105208" cy="52670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916219" y="1989899"/>
            <a:ext cx="97693" cy="52670"/>
          </a:xfrm>
          <a:prstGeom prst="rect">
            <a:avLst/>
          </a:prstGeom>
        </p:spPr>
      </p:pic>
      <p:sp>
        <p:nvSpPr>
          <p:cNvPr id="9" name="object 9" descr=""/>
          <p:cNvSpPr/>
          <p:nvPr/>
        </p:nvSpPr>
        <p:spPr>
          <a:xfrm>
            <a:off x="3111607" y="7699919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4" h="0">
                <a:moveTo>
                  <a:pt x="0" y="0"/>
                </a:moveTo>
                <a:lnTo>
                  <a:pt x="370108" y="0"/>
                </a:lnTo>
              </a:path>
            </a:pathLst>
          </a:custGeom>
          <a:ln w="169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111607" y="7225887"/>
            <a:ext cx="791210" cy="0"/>
          </a:xfrm>
          <a:custGeom>
            <a:avLst/>
            <a:gdLst/>
            <a:ahLst/>
            <a:cxnLst/>
            <a:rect l="l" t="t" r="r" b="b"/>
            <a:pathLst>
              <a:path w="791210" h="0">
                <a:moveTo>
                  <a:pt x="0" y="0"/>
                </a:moveTo>
                <a:lnTo>
                  <a:pt x="790942" y="0"/>
                </a:lnTo>
              </a:path>
            </a:pathLst>
          </a:custGeom>
          <a:ln w="169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119122" y="6774427"/>
            <a:ext cx="746125" cy="0"/>
          </a:xfrm>
          <a:custGeom>
            <a:avLst/>
            <a:gdLst/>
            <a:ahLst/>
            <a:cxnLst/>
            <a:rect l="l" t="t" r="r" b="b"/>
            <a:pathLst>
              <a:path w="746125" h="0">
                <a:moveTo>
                  <a:pt x="0" y="0"/>
                </a:moveTo>
                <a:lnTo>
                  <a:pt x="745853" y="0"/>
                </a:lnTo>
              </a:path>
            </a:pathLst>
          </a:custGeom>
          <a:ln w="169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254910" y="5149174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 h="0">
                <a:moveTo>
                  <a:pt x="0" y="0"/>
                </a:moveTo>
                <a:lnTo>
                  <a:pt x="174721" y="0"/>
                </a:lnTo>
              </a:path>
            </a:pathLst>
          </a:custGeom>
          <a:ln w="16929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216295" y="4705239"/>
            <a:ext cx="212725" cy="0"/>
          </a:xfrm>
          <a:custGeom>
            <a:avLst/>
            <a:gdLst/>
            <a:ahLst/>
            <a:cxnLst/>
            <a:rect l="l" t="t" r="r" b="b"/>
            <a:pathLst>
              <a:path w="212725" h="0">
                <a:moveTo>
                  <a:pt x="0" y="0"/>
                </a:moveTo>
                <a:lnTo>
                  <a:pt x="212295" y="0"/>
                </a:lnTo>
              </a:path>
            </a:pathLst>
          </a:custGeom>
          <a:ln w="16929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2847140" y="3640190"/>
          <a:ext cx="1763395" cy="363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4160"/>
                <a:gridCol w="782955"/>
                <a:gridCol w="433704"/>
                <a:gridCol w="204469"/>
              </a:tblGrid>
              <a:tr h="1771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905">
                        <a:lnSpc>
                          <a:spcPts val="1245"/>
                        </a:lnSpc>
                      </a:pPr>
                      <a:r>
                        <a:rPr dirty="0" sz="1150" spc="-50">
                          <a:solidFill>
                            <a:srgbClr val="181818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ts val="1245"/>
                        </a:lnSpc>
                      </a:pPr>
                      <a:r>
                        <a:rPr dirty="0" sz="1150" spc="-50">
                          <a:solidFill>
                            <a:srgbClr val="1A1A1A"/>
                          </a:solidFill>
                          <a:latin typeface="Times New Roman"/>
                          <a:cs typeface="Times New Roman"/>
                        </a:rPr>
                        <a:t>„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73660">
                        <a:lnSpc>
                          <a:spcPts val="1245"/>
                        </a:lnSpc>
                      </a:pPr>
                      <a:r>
                        <a:rPr dirty="0" sz="1150" spc="-35">
                          <a:latin typeface="Times New Roman"/>
                          <a:cs typeface="Times New Roman"/>
                        </a:rPr>
                        <a:t>e"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6055">
                <a:tc>
                  <a:txBody>
                    <a:bodyPr/>
                    <a:lstStyle/>
                    <a:p>
                      <a:pPr marL="31750">
                        <a:lnSpc>
                          <a:spcPts val="1295"/>
                        </a:lnSpc>
                        <a:spcBef>
                          <a:spcPts val="70"/>
                        </a:spcBef>
                      </a:pPr>
                      <a:r>
                        <a:rPr dirty="0" sz="1150" spc="-50">
                          <a:solidFill>
                            <a:srgbClr val="212121"/>
                          </a:solidFill>
                          <a:latin typeface="Times New Roman"/>
                          <a:cs typeface="Times New Roman"/>
                        </a:rPr>
                        <a:t>‘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 marR="2540">
                        <a:lnSpc>
                          <a:spcPts val="1295"/>
                        </a:lnSpc>
                        <a:spcBef>
                          <a:spcPts val="70"/>
                        </a:spcBef>
                      </a:pPr>
                      <a:r>
                        <a:rPr dirty="0" sz="1150">
                          <a:latin typeface="Times New Roman"/>
                          <a:cs typeface="Times New Roman"/>
                        </a:rPr>
                        <a:t>5'</a:t>
                      </a:r>
                      <a:r>
                        <a:rPr dirty="0" sz="1150" spc="2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45">
                          <a:solidFill>
                            <a:srgbClr val="1C1C1C"/>
                          </a:solidFill>
                          <a:latin typeface="Times New Roman"/>
                          <a:cs typeface="Times New Roman"/>
                        </a:rPr>
                        <a:t>—</a:t>
                      </a:r>
                      <a:r>
                        <a:rPr dirty="0" sz="1150" spc="-75">
                          <a:solidFill>
                            <a:srgbClr val="1C1C1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solidFill>
                            <a:srgbClr val="0E0E0E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dirty="0" sz="1150" spc="-130">
                          <a:solidFill>
                            <a:srgbClr val="0E0E0E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solidFill>
                            <a:srgbClr val="646464"/>
                          </a:solidFill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-40">
                          <a:solidFill>
                            <a:srgbClr val="646464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dirty="0" sz="1150" spc="-1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150" spc="-1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solidFill>
                            <a:srgbClr val="3B3B3B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89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65405">
                        <a:lnSpc>
                          <a:spcPts val="1295"/>
                        </a:lnSpc>
                        <a:spcBef>
                          <a:spcPts val="70"/>
                        </a:spcBef>
                      </a:pPr>
                      <a:r>
                        <a:rPr dirty="0" sz="1150" spc="-50">
                          <a:solidFill>
                            <a:srgbClr val="5E5E5E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89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15" name="object 15" descr=""/>
          <p:cNvSpPr/>
          <p:nvPr/>
        </p:nvSpPr>
        <p:spPr>
          <a:xfrm>
            <a:off x="3119122" y="3343337"/>
            <a:ext cx="738505" cy="0"/>
          </a:xfrm>
          <a:custGeom>
            <a:avLst/>
            <a:gdLst/>
            <a:ahLst/>
            <a:cxnLst/>
            <a:rect l="l" t="t" r="r" b="b"/>
            <a:pathLst>
              <a:path w="738504" h="0">
                <a:moveTo>
                  <a:pt x="0" y="0"/>
                </a:moveTo>
                <a:lnTo>
                  <a:pt x="738338" y="0"/>
                </a:lnTo>
              </a:path>
            </a:pathLst>
          </a:custGeom>
          <a:ln w="169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1773957" y="1311769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 h="0">
                <a:moveTo>
                  <a:pt x="0" y="0"/>
                </a:moveTo>
                <a:lnTo>
                  <a:pt x="257385" y="0"/>
                </a:lnTo>
              </a:path>
            </a:pathLst>
          </a:custGeom>
          <a:ln w="16929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" name="object 17" descr=""/>
          <p:cNvGrpSpPr/>
          <p:nvPr/>
        </p:nvGrpSpPr>
        <p:grpSpPr>
          <a:xfrm>
            <a:off x="1796501" y="1303304"/>
            <a:ext cx="655955" cy="167640"/>
            <a:chOff x="1796501" y="1303304"/>
            <a:chExt cx="655955" cy="167640"/>
          </a:xfrm>
        </p:grpSpPr>
        <p:sp>
          <p:nvSpPr>
            <p:cNvPr id="18" name="object 18" descr=""/>
            <p:cNvSpPr/>
            <p:nvPr/>
          </p:nvSpPr>
          <p:spPr>
            <a:xfrm>
              <a:off x="2284970" y="1311769"/>
              <a:ext cx="167640" cy="0"/>
            </a:xfrm>
            <a:custGeom>
              <a:avLst/>
              <a:gdLst/>
              <a:ahLst/>
              <a:cxnLst/>
              <a:rect l="l" t="t" r="r" b="b"/>
              <a:pathLst>
                <a:path w="167639" h="0">
                  <a:moveTo>
                    <a:pt x="0" y="0"/>
                  </a:moveTo>
                  <a:lnTo>
                    <a:pt x="167206" y="0"/>
                  </a:lnTo>
                </a:path>
              </a:pathLst>
            </a:custGeom>
            <a:ln w="16929">
              <a:solidFill>
                <a:srgbClr val="03030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796501" y="1335283"/>
              <a:ext cx="638765" cy="135437"/>
            </a:xfrm>
            <a:prstGeom prst="rect">
              <a:avLst/>
            </a:prstGeom>
          </p:spPr>
        </p:pic>
      </p:grpSp>
      <p:pic>
        <p:nvPicPr>
          <p:cNvPr id="20" name="object 20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923735" y="8468341"/>
            <a:ext cx="653795" cy="165535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472841" y="1222419"/>
            <a:ext cx="646280" cy="158010"/>
          </a:xfrm>
          <a:prstGeom prst="rect">
            <a:avLst/>
          </a:prstGeom>
        </p:spPr>
      </p:pic>
      <p:pic>
        <p:nvPicPr>
          <p:cNvPr id="22" name="object 22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232885" y="5089920"/>
            <a:ext cx="458408" cy="120389"/>
          </a:xfrm>
          <a:prstGeom prst="rect">
            <a:avLst/>
          </a:prstGeom>
        </p:spPr>
      </p:pic>
      <p:pic>
        <p:nvPicPr>
          <p:cNvPr id="23" name="object 23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781472" y="5112492"/>
            <a:ext cx="249870" cy="218205"/>
          </a:xfrm>
          <a:prstGeom prst="rect">
            <a:avLst/>
          </a:prstGeom>
        </p:spPr>
      </p:pic>
      <p:pic>
        <p:nvPicPr>
          <p:cNvPr id="24" name="object 24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645164" y="8490914"/>
            <a:ext cx="135267" cy="154248"/>
          </a:xfrm>
          <a:prstGeom prst="rect">
            <a:avLst/>
          </a:prstGeom>
        </p:spPr>
      </p:pic>
      <p:pic>
        <p:nvPicPr>
          <p:cNvPr id="25" name="object 25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096577" y="4638461"/>
            <a:ext cx="1375224" cy="218205"/>
          </a:xfrm>
          <a:prstGeom prst="rect">
            <a:avLst/>
          </a:prstGeom>
        </p:spPr>
      </p:pic>
      <p:pic>
        <p:nvPicPr>
          <p:cNvPr id="26" name="object 26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2450297" y="5052298"/>
            <a:ext cx="713914" cy="165535"/>
          </a:xfrm>
          <a:prstGeom prst="rect">
            <a:avLst/>
          </a:prstGeom>
        </p:spPr>
      </p:pic>
      <p:pic>
        <p:nvPicPr>
          <p:cNvPr id="27" name="object 27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255429" y="7941638"/>
            <a:ext cx="368229" cy="97816"/>
          </a:xfrm>
          <a:prstGeom prst="rect">
            <a:avLst/>
          </a:prstGeom>
        </p:spPr>
      </p:pic>
      <p:pic>
        <p:nvPicPr>
          <p:cNvPr id="28" name="object 28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3840551" y="8490914"/>
            <a:ext cx="240476" cy="97816"/>
          </a:xfrm>
          <a:prstGeom prst="rect">
            <a:avLst/>
          </a:prstGeom>
        </p:spPr>
      </p:pic>
      <p:pic>
        <p:nvPicPr>
          <p:cNvPr id="29" name="object 29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163691" y="8355476"/>
            <a:ext cx="370108" cy="188107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884315" y="800271"/>
            <a:ext cx="487680" cy="2324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50">
                <a:latin typeface="Times New Roman"/>
                <a:cs typeface="Times New Roman"/>
              </a:rPr>
              <a:t>Type</a:t>
            </a:r>
            <a:r>
              <a:rPr dirty="0" sz="1350" spc="140">
                <a:latin typeface="Times New Roman"/>
                <a:cs typeface="Times New Roman"/>
              </a:rPr>
              <a:t> </a:t>
            </a:r>
            <a:r>
              <a:rPr dirty="0" sz="1350" spc="-50">
                <a:solidFill>
                  <a:srgbClr val="161616"/>
                </a:solidFill>
                <a:latin typeface="Times New Roman"/>
                <a:cs typeface="Times New Roman"/>
              </a:rPr>
              <a:t>t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11187" y="1207838"/>
            <a:ext cx="49022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00">
                <a:latin typeface="Times New Roman"/>
                <a:cs typeface="Times New Roman"/>
              </a:rPr>
              <a:t>1.</a:t>
            </a:r>
            <a:r>
              <a:rPr dirty="0" sz="1100" spc="195">
                <a:latin typeface="Times New Roman"/>
                <a:cs typeface="Times New Roman"/>
              </a:rPr>
              <a:t> </a:t>
            </a:r>
            <a:r>
              <a:rPr dirty="0" sz="1100" spc="-10" i="1">
                <a:solidFill>
                  <a:srgbClr val="151515"/>
                </a:solidFill>
                <a:latin typeface="Times New Roman"/>
                <a:cs typeface="Times New Roman"/>
              </a:rPr>
              <a:t>Solve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73528" y="1098579"/>
            <a:ext cx="665480" cy="200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 spc="409" i="1"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333333"/>
                </a:solidFill>
                <a:latin typeface="Times New Roman"/>
                <a:cs typeface="Times New Roman"/>
              </a:rPr>
              <a:t>y</a:t>
            </a:r>
            <a:r>
              <a:rPr dirty="0" sz="1150" spc="114" i="1">
                <a:solidFill>
                  <a:srgbClr val="333333"/>
                </a:solidFill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$</a:t>
            </a:r>
            <a:r>
              <a:rPr dirty="0" sz="1150" spc="105" i="1">
                <a:latin typeface="Times New Roman"/>
                <a:cs typeface="Times New Roman"/>
              </a:rPr>
              <a:t>  </a:t>
            </a:r>
            <a:r>
              <a:rPr dirty="0" sz="1150" spc="-25" i="1">
                <a:latin typeface="Times New Roman"/>
                <a:cs typeface="Times New Roman"/>
              </a:rPr>
              <a:t>dy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73278" y="1452378"/>
            <a:ext cx="2125345" cy="83820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75"/>
              </a:spcBef>
            </a:pPr>
            <a:r>
              <a:rPr dirty="0" sz="1100">
                <a:latin typeface="Times New Roman"/>
                <a:cs typeface="Times New Roman"/>
              </a:rPr>
              <a:t>Solution.</a:t>
            </a:r>
            <a:r>
              <a:rPr dirty="0" sz="1100" spc="330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C1C1C"/>
                </a:solidFill>
                <a:latin typeface="Times New Roman"/>
                <a:cs typeface="Times New Roman"/>
              </a:rPr>
              <a:t>We</a:t>
            </a:r>
            <a:r>
              <a:rPr dirty="0" sz="1100" spc="37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00" spc="-20">
                <a:solidFill>
                  <a:srgbClr val="111111"/>
                </a:solidFill>
                <a:latin typeface="Times New Roman"/>
                <a:cs typeface="Times New Roman"/>
              </a:rPr>
              <a:t>have</a:t>
            </a:r>
            <a:endParaRPr sz="1100">
              <a:latin typeface="Times New Roman"/>
              <a:cs typeface="Times New Roman"/>
            </a:endParaRPr>
          </a:p>
          <a:p>
            <a:pPr marL="692150">
              <a:lnSpc>
                <a:spcPct val="100000"/>
              </a:lnSpc>
              <a:spcBef>
                <a:spcPts val="280"/>
              </a:spcBef>
            </a:pPr>
            <a:r>
              <a:rPr dirty="0" sz="1100">
                <a:solidFill>
                  <a:srgbClr val="2A2A2A"/>
                </a:solidFill>
                <a:latin typeface="Times New Roman"/>
                <a:cs typeface="Times New Roman"/>
              </a:rPr>
              <a:t>(ff</a:t>
            </a:r>
            <a:r>
              <a:rPr dirty="0" sz="1100" spc="155">
                <a:solidFill>
                  <a:srgbClr val="2A2A2A"/>
                </a:solidFill>
                <a:latin typeface="Times New Roman"/>
                <a:cs typeface="Times New Roman"/>
              </a:rPr>
              <a:t>  </a:t>
            </a:r>
            <a:r>
              <a:rPr dirty="0" sz="1100" spc="-484">
                <a:solidFill>
                  <a:srgbClr val="3A3A3A"/>
                </a:solidFill>
                <a:latin typeface="Times New Roman"/>
                <a:cs typeface="Times New Roman"/>
              </a:rPr>
              <a:t>—</a:t>
            </a:r>
            <a:r>
              <a:rPr dirty="0" sz="1100" spc="110">
                <a:solidFill>
                  <a:srgbClr val="3A3A3A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F1F1F"/>
                </a:solidFill>
                <a:latin typeface="Times New Roman"/>
                <a:cs typeface="Times New Roman"/>
              </a:rPr>
              <a:t>5D</a:t>
            </a:r>
            <a:r>
              <a:rPr dirty="0" sz="1100" spc="145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212121"/>
                </a:solidFill>
                <a:latin typeface="Times New Roman"/>
                <a:cs typeface="Times New Roman"/>
              </a:rPr>
              <a:t>+</a:t>
            </a:r>
            <a:r>
              <a:rPr dirty="0" sz="1100" spc="135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B3B3B"/>
                </a:solidFill>
                <a:latin typeface="Times New Roman"/>
                <a:cs typeface="Times New Roman"/>
              </a:rPr>
              <a:t>6)</a:t>
            </a:r>
            <a:r>
              <a:rPr dirty="0" sz="1100" spc="215">
                <a:solidFill>
                  <a:srgbClr val="3B3B3B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757575"/>
                </a:solidFill>
                <a:latin typeface="Times New Roman"/>
                <a:cs typeface="Times New Roman"/>
              </a:rPr>
              <a:t>y</a:t>
            </a:r>
            <a:r>
              <a:rPr dirty="0" sz="1100" spc="295">
                <a:solidFill>
                  <a:srgbClr val="757575"/>
                </a:solidFill>
                <a:latin typeface="Times New Roman"/>
                <a:cs typeface="Times New Roman"/>
              </a:rPr>
              <a:t> </a:t>
            </a:r>
            <a:r>
              <a:rPr dirty="0" sz="1100" spc="55">
                <a:solidFill>
                  <a:srgbClr val="565656"/>
                </a:solidFill>
                <a:latin typeface="Times New Roman"/>
                <a:cs typeface="Times New Roman"/>
              </a:rPr>
              <a:t>=</a:t>
            </a:r>
            <a:r>
              <a:rPr dirty="0" sz="1100" spc="310">
                <a:solidFill>
                  <a:srgbClr val="565656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2F2F2F"/>
                </a:solidFill>
                <a:latin typeface="Times New Roman"/>
                <a:cs typeface="Times New Roman"/>
              </a:rPr>
              <a:t>e</a:t>
            </a:r>
            <a:r>
              <a:rPr dirty="0" baseline="27777" sz="1200" spc="-37">
                <a:solidFill>
                  <a:srgbClr val="2F2F2F"/>
                </a:solidFill>
                <a:latin typeface="Times New Roman"/>
                <a:cs typeface="Times New Roman"/>
              </a:rPr>
              <a:t>5</a:t>
            </a:r>
            <a:r>
              <a:rPr dirty="0" sz="1100" spc="-25">
                <a:solidFill>
                  <a:srgbClr val="2F2F2F"/>
                </a:solidFill>
                <a:latin typeface="Times New Roman"/>
                <a:cs typeface="Times New Roman"/>
              </a:rPr>
              <a:t>‘</a:t>
            </a:r>
            <a:endParaRPr sz="1100">
              <a:latin typeface="Times New Roman"/>
              <a:cs typeface="Times New Roman"/>
            </a:endParaRPr>
          </a:p>
          <a:p>
            <a:pPr marL="59055">
              <a:lnSpc>
                <a:spcPct val="100000"/>
              </a:lnSpc>
              <a:spcBef>
                <a:spcPts val="280"/>
              </a:spcBef>
              <a:tabLst>
                <a:tab pos="902969" algn="l"/>
                <a:tab pos="1906270" algn="l"/>
              </a:tabLst>
            </a:pPr>
            <a:r>
              <a:rPr dirty="0" sz="1100">
                <a:solidFill>
                  <a:srgbClr val="161616"/>
                </a:solidFill>
                <a:latin typeface="Cambria"/>
                <a:cs typeface="Cambria"/>
              </a:rPr>
              <a:t>A.E.</a:t>
            </a:r>
            <a:r>
              <a:rPr dirty="0" sz="1100" spc="45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151515"/>
                </a:solidFill>
                <a:latin typeface="Cambria"/>
                <a:cs typeface="Cambria"/>
              </a:rPr>
              <a:t>is</a:t>
            </a:r>
            <a:r>
              <a:rPr dirty="0" sz="1100">
                <a:solidFill>
                  <a:srgbClr val="151515"/>
                </a:solidFill>
                <a:latin typeface="Cambria"/>
                <a:cs typeface="Cambria"/>
              </a:rPr>
              <a:t>	</a:t>
            </a:r>
            <a:r>
              <a:rPr dirty="0" sz="1100">
                <a:solidFill>
                  <a:srgbClr val="282828"/>
                </a:solidFill>
                <a:latin typeface="Cambria"/>
                <a:cs typeface="Cambria"/>
              </a:rPr>
              <a:t>m’—5m</a:t>
            </a:r>
            <a:r>
              <a:rPr dirty="0" sz="1100" spc="325">
                <a:solidFill>
                  <a:srgbClr val="282828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32323"/>
                </a:solidFill>
                <a:latin typeface="Cambria"/>
                <a:cs typeface="Cambria"/>
              </a:rPr>
              <a:t>+</a:t>
            </a:r>
            <a:r>
              <a:rPr dirty="0" sz="1100" spc="254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100" spc="-60">
                <a:solidFill>
                  <a:srgbClr val="232323"/>
                </a:solidFill>
                <a:latin typeface="Cambria"/>
                <a:cs typeface="Cambria"/>
              </a:rPr>
              <a:t>6</a:t>
            </a:r>
            <a:r>
              <a:rPr dirty="0" sz="1100">
                <a:solidFill>
                  <a:srgbClr val="232323"/>
                </a:solidFill>
                <a:latin typeface="Cambria"/>
                <a:cs typeface="Cambria"/>
              </a:rPr>
              <a:t>	</a:t>
            </a:r>
            <a:r>
              <a:rPr dirty="0" sz="1100" spc="10">
                <a:solidFill>
                  <a:srgbClr val="1F1F1F"/>
                </a:solidFill>
                <a:latin typeface="Cambria"/>
                <a:cs typeface="Cambria"/>
              </a:rPr>
              <a:t>0</a:t>
            </a:r>
            <a:endParaRPr sz="1100">
              <a:latin typeface="Cambria"/>
              <a:cs typeface="Cambria"/>
            </a:endParaRPr>
          </a:p>
          <a:p>
            <a:pPr marL="53340">
              <a:lnSpc>
                <a:spcPct val="100000"/>
              </a:lnSpc>
              <a:spcBef>
                <a:spcPts val="280"/>
              </a:spcBef>
              <a:tabLst>
                <a:tab pos="715645" algn="l"/>
              </a:tabLst>
            </a:pPr>
            <a:r>
              <a:rPr dirty="0" sz="1100" spc="-10" i="1">
                <a:latin typeface="Cambria"/>
                <a:cs typeface="Cambria"/>
              </a:rPr>
              <a:t>i.e.,</a:t>
            </a:r>
            <a:r>
              <a:rPr dirty="0" sz="1100" i="1">
                <a:latin typeface="Cambria"/>
                <a:cs typeface="Cambria"/>
              </a:rPr>
              <a:t>	</a:t>
            </a:r>
            <a:r>
              <a:rPr dirty="0" sz="1100" spc="-30">
                <a:solidFill>
                  <a:srgbClr val="161616"/>
                </a:solidFill>
                <a:latin typeface="Cambria"/>
                <a:cs typeface="Cambria"/>
              </a:rPr>
              <a:t>(m</a:t>
            </a:r>
            <a:r>
              <a:rPr dirty="0" sz="1100" spc="3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00" spc="-420">
                <a:solidFill>
                  <a:srgbClr val="2D2D2D"/>
                </a:solidFill>
                <a:latin typeface="Cambria"/>
                <a:cs typeface="Cambria"/>
              </a:rPr>
              <a:t>—</a:t>
            </a:r>
            <a:r>
              <a:rPr dirty="0" sz="1100" spc="110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100">
                <a:latin typeface="Cambria"/>
                <a:cs typeface="Cambria"/>
              </a:rPr>
              <a:t>2)</a:t>
            </a:r>
            <a:r>
              <a:rPr dirty="0" sz="1100" spc="60"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1C1C1C"/>
                </a:solidFill>
                <a:latin typeface="Cambria"/>
                <a:cs typeface="Cambria"/>
              </a:rPr>
              <a:t>(in</a:t>
            </a:r>
            <a:r>
              <a:rPr dirty="0" sz="1100" spc="114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100" spc="-420">
                <a:solidFill>
                  <a:srgbClr val="424242"/>
                </a:solidFill>
                <a:latin typeface="Cambria"/>
                <a:cs typeface="Cambria"/>
              </a:rPr>
              <a:t>—</a:t>
            </a:r>
            <a:r>
              <a:rPr dirty="0" sz="1100" spc="105">
                <a:solidFill>
                  <a:srgbClr val="424242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363636"/>
                </a:solidFill>
                <a:latin typeface="Cambria"/>
                <a:cs typeface="Cambria"/>
              </a:rPr>
              <a:t>3)</a:t>
            </a:r>
            <a:r>
              <a:rPr dirty="0" sz="1100" spc="240">
                <a:solidFill>
                  <a:srgbClr val="363636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12121"/>
                </a:solidFill>
                <a:latin typeface="Cambria"/>
                <a:cs typeface="Cambria"/>
              </a:rPr>
              <a:t>=</a:t>
            </a:r>
            <a:r>
              <a:rPr dirty="0" sz="1100" spc="320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100" spc="-50">
                <a:solidFill>
                  <a:srgbClr val="131313"/>
                </a:solidFill>
                <a:latin typeface="Cambria"/>
                <a:cs typeface="Cambria"/>
              </a:rPr>
              <a:t>0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17575" y="2274989"/>
            <a:ext cx="2233295" cy="828040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algn="r" marR="181610">
              <a:lnSpc>
                <a:spcPct val="100000"/>
              </a:lnSpc>
              <a:spcBef>
                <a:spcPts val="295"/>
              </a:spcBef>
              <a:tabLst>
                <a:tab pos="342265" algn="l"/>
              </a:tabLst>
            </a:pPr>
            <a:r>
              <a:rPr dirty="0" sz="1100" spc="-50" i="1">
                <a:solidFill>
                  <a:srgbClr val="181818"/>
                </a:solidFill>
                <a:latin typeface="Cambria"/>
                <a:cs typeface="Cambria"/>
              </a:rPr>
              <a:t>m</a:t>
            </a:r>
            <a:r>
              <a:rPr dirty="0" sz="1100" i="1">
                <a:solidFill>
                  <a:srgbClr val="181818"/>
                </a:solidFill>
                <a:latin typeface="Cambria"/>
                <a:cs typeface="Cambria"/>
              </a:rPr>
              <a:t>	</a:t>
            </a:r>
            <a:r>
              <a:rPr dirty="0" sz="1100" spc="-25">
                <a:solidFill>
                  <a:srgbClr val="161616"/>
                </a:solidFill>
                <a:latin typeface="Cambria"/>
                <a:cs typeface="Cambria"/>
              </a:rPr>
              <a:t>2,5</a:t>
            </a:r>
            <a:endParaRPr sz="11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dirty="0" sz="1200" spc="-40">
                <a:latin typeface="Times New Roman"/>
                <a:cs typeface="Times New Roman"/>
              </a:rPr>
              <a:t>Hence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10">
                <a:solidFill>
                  <a:srgbClr val="0C0C0C"/>
                </a:solidFill>
                <a:latin typeface="Times New Roman"/>
                <a:cs typeface="Times New Roman"/>
              </a:rPr>
              <a:t>the</a:t>
            </a:r>
            <a:r>
              <a:rPr dirty="0" sz="1200" spc="6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complementary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40">
                <a:solidFill>
                  <a:srgbClr val="131313"/>
                </a:solidFill>
                <a:latin typeface="Times New Roman"/>
                <a:cs typeface="Times New Roman"/>
              </a:rPr>
              <a:t>function</a:t>
            </a:r>
            <a:r>
              <a:rPr dirty="0" sz="1200" spc="13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200" spc="-25">
                <a:solidFill>
                  <a:srgbClr val="0E0E0E"/>
                </a:solidFill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377950">
              <a:lnSpc>
                <a:spcPct val="100000"/>
              </a:lnSpc>
              <a:spcBef>
                <a:spcPts val="280"/>
              </a:spcBef>
            </a:pPr>
            <a:r>
              <a:rPr dirty="0" sz="1050">
                <a:latin typeface="Times New Roman"/>
                <a:cs typeface="Times New Roman"/>
              </a:rPr>
              <a:t>C.F.</a:t>
            </a:r>
            <a:r>
              <a:rPr dirty="0" sz="1050" spc="365">
                <a:latin typeface="Times New Roman"/>
                <a:cs typeface="Times New Roman"/>
              </a:rPr>
              <a:t> </a:t>
            </a:r>
            <a:r>
              <a:rPr dirty="0" sz="1050" spc="55">
                <a:solidFill>
                  <a:srgbClr val="414141"/>
                </a:solidFill>
                <a:latin typeface="Times New Roman"/>
                <a:cs typeface="Times New Roman"/>
              </a:rPr>
              <a:t>=</a:t>
            </a:r>
            <a:r>
              <a:rPr dirty="0" sz="1050" spc="495">
                <a:solidFill>
                  <a:srgbClr val="414141"/>
                </a:solidFill>
                <a:latin typeface="Times New Roman"/>
                <a:cs typeface="Times New Roman"/>
              </a:rPr>
              <a:t> </a:t>
            </a:r>
            <a:r>
              <a:rPr dirty="0" sz="1050" spc="60">
                <a:solidFill>
                  <a:srgbClr val="232323"/>
                </a:solidFill>
                <a:latin typeface="Times New Roman"/>
                <a:cs typeface="Times New Roman"/>
              </a:rPr>
              <a:t>C,</a:t>
            </a:r>
            <a:r>
              <a:rPr dirty="0" sz="1050" spc="235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282828"/>
                </a:solidFill>
                <a:latin typeface="Times New Roman"/>
                <a:cs typeface="Times New Roman"/>
              </a:rPr>
              <a:t>e</a:t>
            </a: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1100">
                <a:latin typeface="Times New Roman"/>
                <a:cs typeface="Times New Roman"/>
              </a:rPr>
              <a:t>Particular</a:t>
            </a:r>
            <a:r>
              <a:rPr dirty="0" sz="1100" spc="19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Integral</a:t>
            </a:r>
            <a:r>
              <a:rPr dirty="0" sz="1100" spc="220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11111"/>
                </a:solidFill>
                <a:latin typeface="Times New Roman"/>
                <a:cs typeface="Times New Roman"/>
              </a:rPr>
              <a:t>IP.I.)</a:t>
            </a:r>
            <a:r>
              <a:rPr dirty="0" sz="1100" spc="125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232323"/>
                </a:solidFill>
                <a:latin typeface="Times New Roman"/>
                <a:cs typeface="Times New Roman"/>
              </a:rPr>
              <a:t>is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469322" y="2709097"/>
            <a:ext cx="52387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050">
                <a:solidFill>
                  <a:srgbClr val="333333"/>
                </a:solidFill>
                <a:latin typeface="Times New Roman"/>
                <a:cs typeface="Times New Roman"/>
              </a:rPr>
              <a:t>+</a:t>
            </a:r>
            <a:r>
              <a:rPr dirty="0" sz="1050" spc="245">
                <a:solidFill>
                  <a:srgbClr val="333333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62626"/>
                </a:solidFill>
                <a:latin typeface="Times New Roman"/>
                <a:cs typeface="Times New Roman"/>
              </a:rPr>
              <a:t>C</a:t>
            </a:r>
            <a:r>
              <a:rPr dirty="0" baseline="-24305" sz="1200">
                <a:solidFill>
                  <a:srgbClr val="262626"/>
                </a:solidFill>
                <a:latin typeface="Times New Roman"/>
                <a:cs typeface="Times New Roman"/>
              </a:rPr>
              <a:t>2</a:t>
            </a:r>
            <a:r>
              <a:rPr dirty="0" baseline="-24305" sz="1200" spc="367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050" spc="40">
                <a:solidFill>
                  <a:srgbClr val="2A2A2A"/>
                </a:solidFill>
                <a:latin typeface="Times New Roman"/>
                <a:cs typeface="Times New Roman"/>
              </a:rPr>
              <a:t>H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638289" y="3254767"/>
            <a:ext cx="22161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>
                <a:solidFill>
                  <a:srgbClr val="151515"/>
                </a:solidFill>
                <a:latin typeface="Times New Roman"/>
                <a:cs typeface="Times New Roman"/>
              </a:rPr>
              <a:t>P.I.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93777" y="3292387"/>
            <a:ext cx="255904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3809" sz="1575" spc="52">
                <a:solidFill>
                  <a:srgbClr val="1A1A1A"/>
                </a:solidFill>
                <a:latin typeface="Times New Roman"/>
                <a:cs typeface="Times New Roman"/>
              </a:rPr>
              <a:t>D</a:t>
            </a:r>
            <a:r>
              <a:rPr dirty="0" sz="1050" spc="35">
                <a:solidFill>
                  <a:srgbClr val="1A1A1A"/>
                </a:solidFill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436166" y="3287059"/>
            <a:ext cx="608965" cy="2438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117475">
              <a:lnSpc>
                <a:spcPts val="580"/>
              </a:lnSpc>
              <a:spcBef>
                <a:spcPts val="114"/>
              </a:spcBef>
            </a:pPr>
            <a:r>
              <a:rPr dirty="0" sz="600" spc="30" i="1">
                <a:latin typeface="Times New Roman"/>
                <a:cs typeface="Times New Roman"/>
              </a:rPr>
              <a:t>e</a:t>
            </a:r>
            <a:endParaRPr sz="600">
              <a:latin typeface="Times New Roman"/>
              <a:cs typeface="Times New Roman"/>
            </a:endParaRPr>
          </a:p>
          <a:p>
            <a:pPr marL="12700">
              <a:lnSpc>
                <a:spcPts val="1120"/>
              </a:lnSpc>
              <a:tabLst>
                <a:tab pos="325120" algn="l"/>
              </a:tabLst>
            </a:pPr>
            <a:r>
              <a:rPr dirty="0" sz="1050" spc="-25" i="1">
                <a:latin typeface="Times New Roman"/>
                <a:cs typeface="Times New Roman"/>
              </a:rPr>
              <a:t>SD</a:t>
            </a:r>
            <a:r>
              <a:rPr dirty="0" sz="1050" i="1">
                <a:latin typeface="Times New Roman"/>
                <a:cs typeface="Times New Roman"/>
              </a:rPr>
              <a:t>	</a:t>
            </a:r>
            <a:r>
              <a:rPr dirty="0" sz="1050" i="1">
                <a:solidFill>
                  <a:srgbClr val="363636"/>
                </a:solidFill>
                <a:latin typeface="Times New Roman"/>
                <a:cs typeface="Times New Roman"/>
              </a:rPr>
              <a:t>b</a:t>
            </a:r>
            <a:r>
              <a:rPr dirty="0" sz="1050" spc="450" i="1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050" spc="65" i="1">
                <a:latin typeface="Times New Roman"/>
                <a:cs typeface="Times New Roman"/>
              </a:rPr>
              <a:t>’!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85081" y="3996382"/>
            <a:ext cx="2447290" cy="44704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1150">
                <a:solidFill>
                  <a:srgbClr val="1F1F1F"/>
                </a:solidFill>
                <a:latin typeface="Times New Roman"/>
                <a:cs typeface="Times New Roman"/>
              </a:rPr>
              <a:t>.</a:t>
            </a:r>
            <a:r>
              <a:rPr dirty="0" sz="1150" spc="155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C1C1C"/>
                </a:solidFill>
                <a:latin typeface="Times New Roman"/>
                <a:cs typeface="Times New Roman"/>
              </a:rPr>
              <a:t>The</a:t>
            </a:r>
            <a:r>
              <a:rPr dirty="0" sz="1150" spc="75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50" spc="-10">
                <a:solidFill>
                  <a:srgbClr val="0F0F0F"/>
                </a:solidFill>
                <a:latin typeface="Times New Roman"/>
                <a:cs typeface="Times New Roman"/>
              </a:rPr>
              <a:t>general</a:t>
            </a:r>
            <a:r>
              <a:rPr dirty="0" sz="1150" spc="14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150" spc="-20">
                <a:solidFill>
                  <a:srgbClr val="181818"/>
                </a:solidFill>
                <a:latin typeface="Times New Roman"/>
                <a:cs typeface="Times New Roman"/>
              </a:rPr>
              <a:t>solution</a:t>
            </a:r>
            <a:r>
              <a:rPr dirty="0" sz="1150" spc="12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32323"/>
                </a:solidFill>
                <a:latin typeface="Times New Roman"/>
                <a:cs typeface="Times New Roman"/>
              </a:rPr>
              <a:t>is</a:t>
            </a:r>
            <a:r>
              <a:rPr dirty="0" sz="1150" spc="55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given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by</a:t>
            </a:r>
            <a:endParaRPr sz="1150">
              <a:latin typeface="Times New Roman"/>
              <a:cs typeface="Times New Roman"/>
            </a:endParaRPr>
          </a:p>
          <a:p>
            <a:pPr marL="1501775">
              <a:lnSpc>
                <a:spcPct val="100000"/>
              </a:lnSpc>
              <a:spcBef>
                <a:spcPts val="280"/>
              </a:spcBef>
            </a:pPr>
            <a:r>
              <a:rPr dirty="0" sz="1150">
                <a:solidFill>
                  <a:srgbClr val="2F2F2F"/>
                </a:solidFill>
                <a:latin typeface="Times New Roman"/>
                <a:cs typeface="Times New Roman"/>
              </a:rPr>
              <a:t>v</a:t>
            </a:r>
            <a:r>
              <a:rPr dirty="0" sz="1150" spc="254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61616"/>
                </a:solidFill>
                <a:latin typeface="Times New Roman"/>
                <a:cs typeface="Times New Roman"/>
              </a:rPr>
              <a:t>=</a:t>
            </a:r>
            <a:r>
              <a:rPr dirty="0" sz="1150" spc="27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42424"/>
                </a:solidFill>
                <a:latin typeface="Times New Roman"/>
                <a:cs typeface="Times New Roman"/>
              </a:rPr>
              <a:t>C.F.</a:t>
            </a:r>
            <a:r>
              <a:rPr dirty="0" sz="1150" spc="145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12121"/>
                </a:solidFill>
                <a:latin typeface="Times New Roman"/>
                <a:cs typeface="Times New Roman"/>
              </a:rPr>
              <a:t>+</a:t>
            </a:r>
            <a:r>
              <a:rPr dirty="0" sz="1150" spc="13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50" spc="-20">
                <a:solidFill>
                  <a:srgbClr val="0F0F0F"/>
                </a:solidFill>
                <a:latin typeface="Times New Roman"/>
                <a:cs typeface="Times New Roman"/>
              </a:rPr>
              <a:t>P.I.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60578" y="4931749"/>
            <a:ext cx="2250440" cy="99314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622935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d'v</a:t>
            </a:r>
            <a:r>
              <a:rPr dirty="0" sz="1200" spc="459">
                <a:latin typeface="Times New Roman"/>
                <a:cs typeface="Times New Roman"/>
              </a:rPr>
              <a:t> </a:t>
            </a:r>
            <a:r>
              <a:rPr dirty="0" baseline="-31400" sz="1725" spc="-615" i="1">
                <a:solidFill>
                  <a:srgbClr val="181818"/>
                </a:solidFill>
                <a:latin typeface="Times New Roman"/>
                <a:cs typeface="Times New Roman"/>
              </a:rPr>
              <a:t>—</a:t>
            </a:r>
            <a:r>
              <a:rPr dirty="0" baseline="-31400" sz="1725" spc="-104" i="1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baseline="-31400" sz="1725" spc="-44" i="1">
                <a:solidFill>
                  <a:srgbClr val="131313"/>
                </a:solidFill>
                <a:latin typeface="Times New Roman"/>
                <a:cs typeface="Times New Roman"/>
              </a:rPr>
              <a:t>3</a:t>
            </a:r>
            <a:r>
              <a:rPr dirty="0" baseline="-31400" sz="1725" spc="-89" i="1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baseline="2415" sz="1725" spc="-37" i="1">
                <a:solidFill>
                  <a:srgbClr val="131313"/>
                </a:solidFill>
                <a:latin typeface="Times New Roman"/>
                <a:cs typeface="Times New Roman"/>
              </a:rPr>
              <a:t>dy</a:t>
            </a:r>
            <a:endParaRPr baseline="2415" sz="1725">
              <a:latin typeface="Times New Roman"/>
              <a:cs typeface="Times New Roman"/>
            </a:endParaRPr>
          </a:p>
          <a:p>
            <a:pPr algn="ctr" marL="106680">
              <a:lnSpc>
                <a:spcPct val="100000"/>
              </a:lnSpc>
              <a:spcBef>
                <a:spcPts val="90"/>
              </a:spcBef>
            </a:pPr>
            <a:r>
              <a:rPr dirty="0" sz="1150" spc="-2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  <a:p>
            <a:pPr algn="ctr" marR="996315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Times New Roman"/>
                <a:cs typeface="Times New Roman"/>
              </a:rPr>
              <a:t>Solution.</a:t>
            </a:r>
            <a:r>
              <a:rPr dirty="0" sz="1100" spc="330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31313"/>
                </a:solidFill>
                <a:latin typeface="Times New Roman"/>
                <a:cs typeface="Times New Roman"/>
              </a:rPr>
              <a:t>We</a:t>
            </a:r>
            <a:r>
              <a:rPr dirty="0" sz="1100" spc="37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hnve</a:t>
            </a:r>
            <a:endParaRPr sz="1100">
              <a:latin typeface="Times New Roman"/>
              <a:cs typeface="Times New Roman"/>
            </a:endParaRPr>
          </a:p>
          <a:p>
            <a:pPr algn="ctr" marL="665480">
              <a:lnSpc>
                <a:spcPct val="100000"/>
              </a:lnSpc>
              <a:spcBef>
                <a:spcPts val="280"/>
              </a:spcBef>
              <a:tabLst>
                <a:tab pos="1875789" algn="l"/>
              </a:tabLst>
            </a:pPr>
            <a:r>
              <a:rPr dirty="0" sz="1100" i="1">
                <a:solidFill>
                  <a:srgbClr val="212121"/>
                </a:solidFill>
                <a:latin typeface="Times New Roman"/>
                <a:cs typeface="Times New Roman"/>
              </a:rPr>
              <a:t>(D</a:t>
            </a:r>
            <a:r>
              <a:rPr dirty="0" baseline="27777" sz="1200" i="1">
                <a:solidFill>
                  <a:srgbClr val="212121"/>
                </a:solidFill>
                <a:latin typeface="Times New Roman"/>
                <a:cs typeface="Times New Roman"/>
              </a:rPr>
              <a:t>2</a:t>
            </a:r>
            <a:r>
              <a:rPr dirty="0" baseline="27777" sz="1200" spc="284" i="1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00" spc="-365" i="1">
                <a:solidFill>
                  <a:srgbClr val="494949"/>
                </a:solidFill>
                <a:latin typeface="Times New Roman"/>
                <a:cs typeface="Times New Roman"/>
              </a:rPr>
              <a:t>—</a:t>
            </a:r>
            <a:r>
              <a:rPr dirty="0" sz="1100" spc="235" i="1">
                <a:solidFill>
                  <a:srgbClr val="494949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1A1A1A"/>
                </a:solidFill>
                <a:latin typeface="Times New Roman"/>
                <a:cs typeface="Times New Roman"/>
              </a:rPr>
              <a:t>sD</a:t>
            </a:r>
            <a:r>
              <a:rPr dirty="0" sz="1100" spc="100" i="1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282828"/>
                </a:solidFill>
                <a:latin typeface="Times New Roman"/>
                <a:cs typeface="Times New Roman"/>
              </a:rPr>
              <a:t>+</a:t>
            </a:r>
            <a:r>
              <a:rPr dirty="0" sz="1100" spc="195" i="1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0F0F0F"/>
                </a:solidFill>
                <a:latin typeface="Times New Roman"/>
                <a:cs typeface="Times New Roman"/>
              </a:rPr>
              <a:t>2)</a:t>
            </a:r>
            <a:r>
              <a:rPr dirty="0" sz="1100" spc="-1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414141"/>
                </a:solidFill>
                <a:latin typeface="Times New Roman"/>
                <a:cs typeface="Times New Roman"/>
              </a:rPr>
              <a:t>y</a:t>
            </a:r>
            <a:r>
              <a:rPr dirty="0" sz="1100">
                <a:solidFill>
                  <a:srgbClr val="414141"/>
                </a:solidFill>
                <a:latin typeface="Times New Roman"/>
                <a:cs typeface="Times New Roman"/>
              </a:rPr>
              <a:t>	</a:t>
            </a:r>
            <a:r>
              <a:rPr dirty="0" sz="1100">
                <a:solidFill>
                  <a:srgbClr val="0E0E0E"/>
                </a:solidFill>
                <a:latin typeface="Times New Roman"/>
                <a:cs typeface="Times New Roman"/>
              </a:rPr>
              <a:t>10</a:t>
            </a:r>
            <a:r>
              <a:rPr dirty="0" sz="1100" spc="229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1C1C1C"/>
                </a:solidFill>
                <a:latin typeface="Times New Roman"/>
                <a:cs typeface="Times New Roman"/>
              </a:rPr>
              <a:t>e</a:t>
            </a:r>
            <a:endParaRPr sz="1100">
              <a:latin typeface="Times New Roman"/>
              <a:cs typeface="Times New Roman"/>
            </a:endParaRPr>
          </a:p>
          <a:p>
            <a:pPr marL="374650">
              <a:lnSpc>
                <a:spcPct val="100000"/>
              </a:lnSpc>
              <a:spcBef>
                <a:spcPts val="280"/>
              </a:spcBef>
            </a:pPr>
            <a:r>
              <a:rPr dirty="0" sz="1100">
                <a:solidFill>
                  <a:srgbClr val="242424"/>
                </a:solidFill>
                <a:latin typeface="Cambria"/>
                <a:cs typeface="Cambria"/>
              </a:rPr>
              <a:t>is</a:t>
            </a:r>
            <a:r>
              <a:rPr dirty="0" sz="1100" spc="125">
                <a:solidFill>
                  <a:srgbClr val="242424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81818"/>
                </a:solidFill>
                <a:latin typeface="Cambria"/>
                <a:cs typeface="Cambria"/>
              </a:rPr>
              <a:t>W</a:t>
            </a:r>
            <a:r>
              <a:rPr dirty="0" sz="1100" spc="24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100" spc="-420">
                <a:solidFill>
                  <a:srgbClr val="4F4F4F"/>
                </a:solidFill>
                <a:latin typeface="Cambria"/>
                <a:cs typeface="Cambria"/>
              </a:rPr>
              <a:t>—</a:t>
            </a:r>
            <a:r>
              <a:rPr dirty="0" sz="1100" spc="155">
                <a:solidFill>
                  <a:srgbClr val="4F4F4F"/>
                </a:solidFill>
                <a:latin typeface="Cambria"/>
                <a:cs typeface="Cambria"/>
              </a:rPr>
              <a:t> </a:t>
            </a:r>
            <a:r>
              <a:rPr dirty="0" sz="1100" spc="-45">
                <a:solidFill>
                  <a:srgbClr val="131313"/>
                </a:solidFill>
                <a:latin typeface="Cambria"/>
                <a:cs typeface="Cambria"/>
              </a:rPr>
              <a:t>3m</a:t>
            </a:r>
            <a:r>
              <a:rPr dirty="0" sz="1100" spc="13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F1F1F"/>
                </a:solidFill>
                <a:latin typeface="Cambria"/>
                <a:cs typeface="Cambria"/>
              </a:rPr>
              <a:t>+</a:t>
            </a:r>
            <a:r>
              <a:rPr dirty="0" sz="1100" spc="31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51515"/>
                </a:solidFill>
                <a:latin typeface="Cambria"/>
                <a:cs typeface="Cambria"/>
              </a:rPr>
              <a:t>2</a:t>
            </a:r>
            <a:r>
              <a:rPr dirty="0" sz="1100" spc="65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C1C1C"/>
                </a:solidFill>
                <a:latin typeface="Cambria"/>
                <a:cs typeface="Cambria"/>
              </a:rPr>
              <a:t>=</a:t>
            </a:r>
            <a:r>
              <a:rPr dirty="0" sz="1100" spc="165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100" spc="10">
                <a:solidFill>
                  <a:srgbClr val="1A1A1A"/>
                </a:solidFill>
                <a:latin typeface="Cambria"/>
                <a:cs typeface="Cambria"/>
              </a:rPr>
              <a:t>0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13962" y="5929193"/>
            <a:ext cx="232410" cy="200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150" spc="-10" i="1">
                <a:solidFill>
                  <a:srgbClr val="161616"/>
                </a:solidFill>
                <a:latin typeface="Times New Roman"/>
                <a:cs typeface="Times New Roman"/>
              </a:rPr>
              <a:t>i.e.,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880340" y="5903980"/>
            <a:ext cx="2061845" cy="63119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i="1">
                <a:solidFill>
                  <a:srgbClr val="262626"/>
                </a:solidFill>
                <a:latin typeface="Cambria"/>
                <a:cs typeface="Cambria"/>
              </a:rPr>
              <a:t>tm</a:t>
            </a:r>
            <a:r>
              <a:rPr dirty="0" sz="1100" spc="5" i="1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100" spc="-484" i="1">
                <a:solidFill>
                  <a:srgbClr val="363636"/>
                </a:solidFill>
                <a:latin typeface="Cambria"/>
                <a:cs typeface="Cambria"/>
              </a:rPr>
              <a:t>—</a:t>
            </a:r>
            <a:r>
              <a:rPr dirty="0" sz="1100" spc="170" i="1">
                <a:solidFill>
                  <a:srgbClr val="363636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0C0C0C"/>
                </a:solidFill>
                <a:latin typeface="Cambria"/>
                <a:cs typeface="Cambria"/>
              </a:rPr>
              <a:t>2)</a:t>
            </a:r>
            <a:r>
              <a:rPr dirty="0" sz="1100" spc="25">
                <a:solidFill>
                  <a:srgbClr val="0C0C0C"/>
                </a:solidFill>
                <a:latin typeface="Cambria"/>
                <a:cs typeface="Cambria"/>
              </a:rPr>
              <a:t> </a:t>
            </a:r>
            <a:r>
              <a:rPr dirty="0" sz="1100" spc="-10" i="1">
                <a:solidFill>
                  <a:srgbClr val="1D1D1D"/>
                </a:solidFill>
                <a:latin typeface="Cambria"/>
                <a:cs typeface="Cambria"/>
              </a:rPr>
              <a:t>{m</a:t>
            </a:r>
            <a:r>
              <a:rPr dirty="0" sz="1100" spc="75" i="1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00" spc="-484" i="1">
                <a:solidFill>
                  <a:srgbClr val="363636"/>
                </a:solidFill>
                <a:latin typeface="Cambria"/>
                <a:cs typeface="Cambria"/>
              </a:rPr>
              <a:t>—</a:t>
            </a:r>
            <a:r>
              <a:rPr dirty="0" sz="1100" spc="200" i="1">
                <a:solidFill>
                  <a:srgbClr val="363636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F1F1F"/>
                </a:solidFill>
                <a:latin typeface="Cambria"/>
                <a:cs typeface="Cambria"/>
              </a:rPr>
              <a:t>1)</a:t>
            </a:r>
            <a:r>
              <a:rPr dirty="0" sz="1100" spc="270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100" spc="-484">
                <a:solidFill>
                  <a:srgbClr val="161616"/>
                </a:solidFill>
                <a:latin typeface="Cambria"/>
                <a:cs typeface="Cambria"/>
              </a:rPr>
              <a:t>—</a:t>
            </a:r>
            <a:r>
              <a:rPr dirty="0" sz="1100" spc="35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00" spc="10">
                <a:solidFill>
                  <a:srgbClr val="0F0F0F"/>
                </a:solidFill>
                <a:latin typeface="Cambria"/>
                <a:cs typeface="Cambria"/>
              </a:rPr>
              <a:t>0</a:t>
            </a:r>
            <a:endParaRPr sz="1100">
              <a:latin typeface="Cambria"/>
              <a:cs typeface="Cambria"/>
            </a:endParaRPr>
          </a:p>
          <a:p>
            <a:pPr marL="860425">
              <a:lnSpc>
                <a:spcPct val="100000"/>
              </a:lnSpc>
              <a:spcBef>
                <a:spcPts val="229"/>
              </a:spcBef>
            </a:pPr>
            <a:r>
              <a:rPr dirty="0" sz="1150" i="1">
                <a:solidFill>
                  <a:srgbClr val="5E5E5E"/>
                </a:solidFill>
                <a:latin typeface="Times New Roman"/>
                <a:cs typeface="Times New Roman"/>
              </a:rPr>
              <a:t>m</a:t>
            </a:r>
            <a:r>
              <a:rPr dirty="0" sz="1150" spc="305" i="1">
                <a:solidFill>
                  <a:srgbClr val="5E5E5E"/>
                </a:solidFill>
                <a:latin typeface="Times New Roman"/>
                <a:cs typeface="Times New Roman"/>
              </a:rPr>
              <a:t> </a:t>
            </a:r>
            <a:r>
              <a:rPr dirty="0" sz="1150" spc="-220" i="1">
                <a:solidFill>
                  <a:srgbClr val="414141"/>
                </a:solidFill>
                <a:latin typeface="Times New Roman"/>
                <a:cs typeface="Times New Roman"/>
              </a:rPr>
              <a:t>-</a:t>
            </a:r>
            <a:r>
              <a:rPr dirty="0" sz="1150" spc="-555" i="1">
                <a:solidFill>
                  <a:srgbClr val="414141"/>
                </a:solidFill>
                <a:latin typeface="Times New Roman"/>
                <a:cs typeface="Times New Roman"/>
              </a:rPr>
              <a:t>—</a:t>
            </a:r>
            <a:r>
              <a:rPr dirty="0" sz="1150" spc="370" i="1">
                <a:solidFill>
                  <a:srgbClr val="414141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2,</a:t>
            </a:r>
            <a:r>
              <a:rPr dirty="0" sz="1150" spc="235">
                <a:latin typeface="Times New Roman"/>
                <a:cs typeface="Times New Roman"/>
              </a:rPr>
              <a:t> </a:t>
            </a:r>
            <a:r>
              <a:rPr dirty="0" sz="1150" spc="-50">
                <a:solidFill>
                  <a:srgbClr val="2F2F2F"/>
                </a:solidFill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  <a:p>
            <a:pPr marL="715010">
              <a:lnSpc>
                <a:spcPct val="100000"/>
              </a:lnSpc>
              <a:spcBef>
                <a:spcPts val="219"/>
              </a:spcBef>
              <a:tabLst>
                <a:tab pos="1608455" algn="l"/>
              </a:tabLst>
            </a:pPr>
            <a:r>
              <a:rPr dirty="0" sz="1150">
                <a:latin typeface="Times New Roman"/>
                <a:cs typeface="Times New Roman"/>
              </a:rPr>
              <a:t>C.F.</a:t>
            </a:r>
            <a:r>
              <a:rPr dirty="0" sz="1150" spc="350"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F1F1F"/>
                </a:solidFill>
                <a:latin typeface="Times New Roman"/>
                <a:cs typeface="Times New Roman"/>
              </a:rPr>
              <a:t>=</a:t>
            </a:r>
            <a:r>
              <a:rPr dirty="0" sz="1150" spc="345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1A1A1A"/>
                </a:solidFill>
                <a:latin typeface="Times New Roman"/>
                <a:cs typeface="Times New Roman"/>
              </a:rPr>
              <a:t>C</a:t>
            </a:r>
            <a:r>
              <a:rPr dirty="0" sz="1150" i="1">
                <a:solidFill>
                  <a:srgbClr val="545454"/>
                </a:solidFill>
                <a:latin typeface="Times New Roman"/>
                <a:cs typeface="Times New Roman"/>
              </a:rPr>
              <a:t>,</a:t>
            </a:r>
            <a:r>
              <a:rPr dirty="0" sz="1150" spc="170" i="1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150" spc="-50" i="1">
                <a:solidFill>
                  <a:srgbClr val="1C1C1C"/>
                </a:solidFill>
                <a:latin typeface="Times New Roman"/>
                <a:cs typeface="Times New Roman"/>
              </a:rPr>
              <a:t>e</a:t>
            </a:r>
            <a:r>
              <a:rPr dirty="0" sz="1150" i="1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150" i="1">
                <a:solidFill>
                  <a:srgbClr val="282828"/>
                </a:solidFill>
                <a:latin typeface="Times New Roman"/>
                <a:cs typeface="Times New Roman"/>
              </a:rPr>
              <a:t>+</a:t>
            </a:r>
            <a:r>
              <a:rPr dirty="0" sz="1150" spc="105" i="1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181818"/>
                </a:solidFill>
                <a:latin typeface="Times New Roman"/>
                <a:cs typeface="Times New Roman"/>
              </a:rPr>
              <a:t>C</a:t>
            </a:r>
            <a:r>
              <a:rPr dirty="0" sz="1150" spc="130" i="1">
                <a:solidFill>
                  <a:srgbClr val="181818"/>
                </a:solidFill>
                <a:latin typeface="Times New Roman"/>
                <a:cs typeface="Times New Roman"/>
              </a:rPr>
              <a:t>  </a:t>
            </a:r>
            <a:r>
              <a:rPr dirty="0" sz="1150" spc="-25">
                <a:solidFill>
                  <a:srgbClr val="313131"/>
                </a:solidFill>
                <a:latin typeface="Times New Roman"/>
                <a:cs typeface="Times New Roman"/>
              </a:rPr>
              <a:t>e'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638158" y="6678020"/>
            <a:ext cx="382905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00">
                <a:solidFill>
                  <a:srgbClr val="0F0F0F"/>
                </a:solidFill>
                <a:latin typeface="Times New Roman"/>
                <a:cs typeface="Times New Roman"/>
              </a:rPr>
              <a:t>P</a:t>
            </a:r>
            <a:r>
              <a:rPr dirty="0" sz="1100" spc="-6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C1C1C"/>
                </a:solidFill>
                <a:latin typeface="Times New Roman"/>
                <a:cs typeface="Times New Roman"/>
              </a:rPr>
              <a:t>L</a:t>
            </a:r>
            <a:r>
              <a:rPr dirty="0" sz="1100" spc="34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00" spc="-5">
                <a:solidFill>
                  <a:srgbClr val="414141"/>
                </a:solidFill>
                <a:latin typeface="Times New Roman"/>
                <a:cs typeface="Times New Roman"/>
              </a:rPr>
              <a:t>=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077785" y="6678020"/>
            <a:ext cx="116205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00" spc="-25">
                <a:latin typeface="Times New Roman"/>
                <a:cs typeface="Times New Roman"/>
              </a:rPr>
              <a:t>'"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100132" y="6772230"/>
            <a:ext cx="782955" cy="1905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050" i="1">
                <a:latin typeface="Times New Roman"/>
                <a:cs typeface="Times New Roman"/>
              </a:rPr>
              <a:t>D</a:t>
            </a:r>
            <a:r>
              <a:rPr dirty="0" baseline="31250" sz="1200" i="1">
                <a:latin typeface="Times New Roman"/>
                <a:cs typeface="Times New Roman"/>
              </a:rPr>
              <a:t>2</a:t>
            </a:r>
            <a:r>
              <a:rPr dirty="0" baseline="31250" sz="1200" spc="247" i="1">
                <a:latin typeface="Times New Roman"/>
                <a:cs typeface="Times New Roman"/>
              </a:rPr>
              <a:t> </a:t>
            </a:r>
            <a:r>
              <a:rPr dirty="0" sz="1050" spc="-330" i="1">
                <a:solidFill>
                  <a:srgbClr val="505050"/>
                </a:solidFill>
                <a:latin typeface="Times New Roman"/>
                <a:cs typeface="Times New Roman"/>
              </a:rPr>
              <a:t>—</a:t>
            </a:r>
            <a:r>
              <a:rPr dirty="0" sz="1050" spc="50" i="1">
                <a:solidFill>
                  <a:srgbClr val="505050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latin typeface="Times New Roman"/>
                <a:cs typeface="Times New Roman"/>
              </a:rPr>
              <a:t>3D</a:t>
            </a:r>
            <a:r>
              <a:rPr dirty="0" sz="1050" spc="55" i="1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727272"/>
                </a:solidFill>
                <a:latin typeface="Times New Roman"/>
                <a:cs typeface="Times New Roman"/>
              </a:rPr>
              <a:t>+</a:t>
            </a:r>
            <a:r>
              <a:rPr dirty="0" sz="1050" spc="100">
                <a:solidFill>
                  <a:srgbClr val="727272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145150" y="7603511"/>
            <a:ext cx="875030" cy="47370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5459">
              <a:lnSpc>
                <a:spcPct val="100000"/>
              </a:lnSpc>
              <a:spcBef>
                <a:spcPts val="110"/>
              </a:spcBef>
            </a:pPr>
            <a:r>
              <a:rPr dirty="0" sz="1100">
                <a:latin typeface="Times New Roman"/>
                <a:cs typeface="Times New Roman"/>
              </a:rPr>
              <a:t>P.I.</a:t>
            </a:r>
            <a:r>
              <a:rPr dirty="0" sz="1100" spc="385"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1F1F1F"/>
                </a:solidFill>
                <a:latin typeface="Times New Roman"/>
                <a:cs typeface="Times New Roman"/>
              </a:rPr>
              <a:t>=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9"/>
              </a:spcBef>
            </a:pPr>
            <a:r>
              <a:rPr dirty="0" sz="1100">
                <a:solidFill>
                  <a:srgbClr val="181818"/>
                </a:solidFill>
                <a:latin typeface="Times New Roman"/>
                <a:cs typeface="Times New Roman"/>
              </a:rPr>
              <a:t>solution</a:t>
            </a:r>
            <a:r>
              <a:rPr dirty="0" sz="1100" spc="16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is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079539" y="7144824"/>
            <a:ext cx="843915" cy="541020"/>
          </a:xfrm>
          <a:prstGeom prst="rect">
            <a:avLst/>
          </a:prstGeom>
        </p:spPr>
        <p:txBody>
          <a:bodyPr wrap="square" lIns="0" tIns="102870" rIns="0" bIns="0" rtlCol="0" vert="horz">
            <a:spAutoFit/>
          </a:bodyPr>
          <a:lstStyle/>
          <a:p>
            <a:pPr marL="48895">
              <a:lnSpc>
                <a:spcPct val="100000"/>
              </a:lnSpc>
              <a:spcBef>
                <a:spcPts val="810"/>
              </a:spcBef>
            </a:pP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3</a:t>
            </a:r>
            <a:r>
              <a:rPr dirty="0" baseline="31250" sz="1200">
                <a:solidFill>
                  <a:srgbClr val="0F0F0F"/>
                </a:solidFill>
                <a:latin typeface="Times New Roman"/>
                <a:cs typeface="Times New Roman"/>
              </a:rPr>
              <a:t>2</a:t>
            </a:r>
            <a:r>
              <a:rPr dirty="0" baseline="31250" sz="1200" spc="22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 spc="-505">
                <a:latin typeface="Times New Roman"/>
                <a:cs typeface="Times New Roman"/>
              </a:rPr>
              <a:t>—</a:t>
            </a:r>
            <a:r>
              <a:rPr dirty="0" sz="1050" spc="40">
                <a:latin typeface="Times New Roman"/>
                <a:cs typeface="Times New Roman"/>
              </a:rPr>
              <a:t> </a:t>
            </a:r>
            <a:r>
              <a:rPr dirty="0" sz="1050" spc="-254">
                <a:solidFill>
                  <a:srgbClr val="131313"/>
                </a:solidFill>
                <a:latin typeface="Times New Roman"/>
                <a:cs typeface="Times New Roman"/>
              </a:rPr>
              <a:t>3</a:t>
            </a:r>
            <a:r>
              <a:rPr dirty="0" sz="1050" spc="30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C1C1C"/>
                </a:solidFill>
                <a:latin typeface="Times New Roman"/>
                <a:cs typeface="Times New Roman"/>
              </a:rPr>
              <a:t>x.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3</a:t>
            </a:r>
            <a:r>
              <a:rPr dirty="0" sz="1050" spc="-55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898989"/>
                </a:solidFill>
                <a:latin typeface="Times New Roman"/>
                <a:cs typeface="Times New Roman"/>
              </a:rPr>
              <a:t>+</a:t>
            </a:r>
            <a:r>
              <a:rPr dirty="0" sz="1050" spc="25">
                <a:solidFill>
                  <a:srgbClr val="898989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60"/>
              </a:spcBef>
            </a:pPr>
            <a:r>
              <a:rPr dirty="0" sz="1100" spc="-10">
                <a:latin typeface="Times New Roman"/>
                <a:cs typeface="Times New Roman"/>
              </a:rPr>
              <a:t>10</a:t>
            </a:r>
            <a:r>
              <a:rPr dirty="0" sz="1100" spc="-100">
                <a:latin typeface="Times New Roman"/>
                <a:cs typeface="Times New Roman"/>
              </a:rPr>
              <a:t> </a:t>
            </a:r>
            <a:r>
              <a:rPr dirty="0" sz="1100" spc="-35">
                <a:latin typeface="Times New Roman"/>
                <a:cs typeface="Times New Roman"/>
              </a:rPr>
              <a:t>e"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38809" y="7689884"/>
            <a:ext cx="112395" cy="200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150" spc="-50">
                <a:latin typeface="Consolas"/>
                <a:cs typeface="Consolas"/>
              </a:rPr>
              <a:t>2</a:t>
            </a:r>
            <a:endParaRPr sz="1150">
              <a:latin typeface="Consolas"/>
              <a:cs typeface="Consolas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09145" y="8081149"/>
            <a:ext cx="1482725" cy="6426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150">
                <a:solidFill>
                  <a:srgbClr val="1F1F1F"/>
                </a:solidFill>
                <a:latin typeface="Consolas"/>
                <a:cs typeface="Consolas"/>
              </a:rPr>
              <a:t>=</a:t>
            </a:r>
            <a:r>
              <a:rPr dirty="0" sz="1150" spc="-15">
                <a:solidFill>
                  <a:srgbClr val="1F1F1F"/>
                </a:solidFill>
                <a:latin typeface="Consolas"/>
                <a:cs typeface="Consolas"/>
              </a:rPr>
              <a:t> </a:t>
            </a:r>
            <a:r>
              <a:rPr dirty="0" sz="1150" spc="-10">
                <a:solidFill>
                  <a:srgbClr val="0C0C0C"/>
                </a:solidFill>
                <a:latin typeface="Consolas"/>
                <a:cs typeface="Consolas"/>
              </a:rPr>
              <a:t>Cf.+P.I.</a:t>
            </a:r>
            <a:endParaRPr sz="1150">
              <a:latin typeface="Consolas"/>
              <a:cs typeface="Consolas"/>
            </a:endParaRPr>
          </a:p>
          <a:p>
            <a:pPr>
              <a:lnSpc>
                <a:spcPct val="100000"/>
              </a:lnSpc>
              <a:spcBef>
                <a:spcPts val="819"/>
              </a:spcBef>
            </a:pPr>
            <a:endParaRPr sz="1150">
              <a:latin typeface="Consolas"/>
              <a:cs typeface="Consolas"/>
            </a:endParaRPr>
          </a:p>
          <a:p>
            <a:pPr algn="r" marR="5080">
              <a:lnSpc>
                <a:spcPct val="100000"/>
              </a:lnSpc>
            </a:pPr>
            <a:r>
              <a:rPr dirty="0" sz="1100" spc="-50">
                <a:latin typeface="Times New Roman"/>
                <a:cs typeface="Times New Roman"/>
              </a:rPr>
              <a:t>2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532130" y="3246930"/>
            <a:ext cx="551180" cy="1949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13384" algn="l"/>
              </a:tabLst>
            </a:pPr>
            <a:r>
              <a:rPr dirty="0" sz="1100" spc="-25" i="1">
                <a:solidFill>
                  <a:srgbClr val="181818"/>
                </a:solidFill>
                <a:latin typeface="Times New Roman"/>
                <a:cs typeface="Times New Roman"/>
              </a:rPr>
              <a:t>{D</a:t>
            </a:r>
            <a:r>
              <a:rPr dirty="0" sz="1100" i="1">
                <a:solidFill>
                  <a:srgbClr val="181818"/>
                </a:solidFill>
                <a:latin typeface="Times New Roman"/>
                <a:cs typeface="Times New Roman"/>
              </a:rPr>
              <a:t>	</a:t>
            </a:r>
            <a:r>
              <a:rPr dirty="0" sz="1100" spc="-25">
                <a:solidFill>
                  <a:srgbClr val="2D2D2D"/>
                </a:solidFill>
                <a:latin typeface="Times New Roman"/>
                <a:cs typeface="Times New Roman"/>
              </a:rPr>
              <a:t>5)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743447" y="6666263"/>
            <a:ext cx="5632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solidFill>
                  <a:srgbClr val="1A1A1A"/>
                </a:solidFill>
                <a:latin typeface="Times New Roman"/>
                <a:cs typeface="Times New Roman"/>
              </a:rPr>
              <a:t>\D</a:t>
            </a:r>
            <a:r>
              <a:rPr dirty="0" sz="1200" spc="190" i="1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200" spc="-400">
                <a:solidFill>
                  <a:srgbClr val="0F0F0F"/>
                </a:solidFill>
                <a:latin typeface="Times New Roman"/>
                <a:cs typeface="Times New Roman"/>
              </a:rPr>
              <a:t>—</a:t>
            </a:r>
            <a:r>
              <a:rPr dirty="0" sz="1200">
                <a:solidFill>
                  <a:srgbClr val="0F0F0F"/>
                </a:solidFill>
                <a:latin typeface="Times New Roman"/>
                <a:cs typeface="Times New Roman"/>
              </a:rPr>
              <a:t>›</a:t>
            </a:r>
            <a:r>
              <a:rPr dirty="0" sz="1200" spc="12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200" spc="-25">
                <a:solidFill>
                  <a:srgbClr val="2D2D2D"/>
                </a:solidFill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1299718"/>
            <a:ext cx="508634" cy="539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Cambria"/>
                <a:cs typeface="Cambria"/>
              </a:rPr>
              <a:t>Type2:</a:t>
            </a:r>
            <a:endParaRPr sz="1200">
              <a:latin typeface="Cambria"/>
              <a:cs typeface="Cambria"/>
            </a:endParaRPr>
          </a:p>
          <a:p>
            <a:pPr marL="241300">
              <a:lnSpc>
                <a:spcPct val="100000"/>
              </a:lnSpc>
              <a:spcBef>
                <a:spcPts val="1160"/>
              </a:spcBef>
            </a:pPr>
            <a:r>
              <a:rPr dirty="0" sz="1200" spc="-25" b="1">
                <a:latin typeface="Arial"/>
                <a:cs typeface="Arial"/>
              </a:rPr>
              <a:t>1.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32535" y="2084704"/>
            <a:ext cx="4963160" cy="6474079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54785" y="1660677"/>
            <a:ext cx="2532379" cy="180314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132162" y="5755759"/>
            <a:ext cx="191135" cy="81915"/>
          </a:xfrm>
          <a:custGeom>
            <a:avLst/>
            <a:gdLst/>
            <a:ahLst/>
            <a:cxnLst/>
            <a:rect l="l" t="t" r="r" b="b"/>
            <a:pathLst>
              <a:path w="191135" h="81914">
                <a:moveTo>
                  <a:pt x="190998" y="81434"/>
                </a:moveTo>
                <a:lnTo>
                  <a:pt x="0" y="81434"/>
                </a:lnTo>
                <a:lnTo>
                  <a:pt x="0" y="0"/>
                </a:lnTo>
                <a:lnTo>
                  <a:pt x="190998" y="0"/>
                </a:lnTo>
                <a:lnTo>
                  <a:pt x="190998" y="81434"/>
                </a:lnTo>
                <a:close/>
              </a:path>
            </a:pathLst>
          </a:custGeom>
          <a:solidFill>
            <a:srgbClr val="E8E8E8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63132" y="1834227"/>
            <a:ext cx="683956" cy="202681"/>
          </a:xfrm>
          <a:prstGeom prst="rect">
            <a:avLst/>
          </a:prstGeom>
        </p:spPr>
      </p:pic>
      <p:sp>
        <p:nvSpPr>
          <p:cNvPr id="4" name="object 4" descr=""/>
          <p:cNvSpPr/>
          <p:nvPr/>
        </p:nvSpPr>
        <p:spPr>
          <a:xfrm>
            <a:off x="3270410" y="8601447"/>
            <a:ext cx="765810" cy="0"/>
          </a:xfrm>
          <a:custGeom>
            <a:avLst/>
            <a:gdLst/>
            <a:ahLst/>
            <a:cxnLst/>
            <a:rect l="l" t="t" r="r" b="b"/>
            <a:pathLst>
              <a:path w="765810" h="0">
                <a:moveTo>
                  <a:pt x="0" y="0"/>
                </a:moveTo>
                <a:lnTo>
                  <a:pt x="765813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245411" y="8601447"/>
            <a:ext cx="387985" cy="0"/>
          </a:xfrm>
          <a:custGeom>
            <a:avLst/>
            <a:gdLst/>
            <a:ahLst/>
            <a:cxnLst/>
            <a:rect l="l" t="t" r="r" b="b"/>
            <a:pathLst>
              <a:path w="387985" h="0">
                <a:moveTo>
                  <a:pt x="0" y="0"/>
                </a:moveTo>
                <a:lnTo>
                  <a:pt x="387454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263132" y="8152651"/>
            <a:ext cx="729615" cy="0"/>
          </a:xfrm>
          <a:custGeom>
            <a:avLst/>
            <a:gdLst/>
            <a:ahLst/>
            <a:cxnLst/>
            <a:rect l="l" t="t" r="r" b="b"/>
            <a:pathLst>
              <a:path w="729614" h="0">
                <a:moveTo>
                  <a:pt x="0" y="0"/>
                </a:moveTo>
                <a:lnTo>
                  <a:pt x="729432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121717" y="7551846"/>
            <a:ext cx="722630" cy="0"/>
          </a:xfrm>
          <a:custGeom>
            <a:avLst/>
            <a:gdLst/>
            <a:ahLst/>
            <a:cxnLst/>
            <a:rect l="l" t="t" r="r" b="b"/>
            <a:pathLst>
              <a:path w="722629" h="0">
                <a:moveTo>
                  <a:pt x="0" y="0"/>
                </a:moveTo>
                <a:lnTo>
                  <a:pt x="722156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263132" y="7544606"/>
            <a:ext cx="715010" cy="0"/>
          </a:xfrm>
          <a:custGeom>
            <a:avLst/>
            <a:gdLst/>
            <a:ahLst/>
            <a:cxnLst/>
            <a:rect l="l" t="t" r="r" b="b"/>
            <a:pathLst>
              <a:path w="715010" h="0">
                <a:moveTo>
                  <a:pt x="0" y="0"/>
                </a:moveTo>
                <a:lnTo>
                  <a:pt x="714880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263132" y="7103050"/>
            <a:ext cx="693420" cy="0"/>
          </a:xfrm>
          <a:custGeom>
            <a:avLst/>
            <a:gdLst/>
            <a:ahLst/>
            <a:cxnLst/>
            <a:rect l="l" t="t" r="r" b="b"/>
            <a:pathLst>
              <a:path w="693420" h="0">
                <a:moveTo>
                  <a:pt x="0" y="0"/>
                </a:moveTo>
                <a:lnTo>
                  <a:pt x="693052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314066" y="4967652"/>
            <a:ext cx="751840" cy="0"/>
          </a:xfrm>
          <a:custGeom>
            <a:avLst/>
            <a:gdLst/>
            <a:ahLst/>
            <a:cxnLst/>
            <a:rect l="l" t="t" r="r" b="b"/>
            <a:pathLst>
              <a:path w="751839" h="0">
                <a:moveTo>
                  <a:pt x="0" y="0"/>
                </a:moveTo>
                <a:lnTo>
                  <a:pt x="751261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274516" y="496765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 h="0">
                <a:moveTo>
                  <a:pt x="0" y="0"/>
                </a:moveTo>
                <a:lnTo>
                  <a:pt x="190998" y="0"/>
                </a:lnTo>
              </a:path>
            </a:pathLst>
          </a:custGeom>
          <a:ln w="16286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263132" y="4533333"/>
            <a:ext cx="795020" cy="0"/>
          </a:xfrm>
          <a:custGeom>
            <a:avLst/>
            <a:gdLst/>
            <a:ahLst/>
            <a:cxnLst/>
            <a:rect l="l" t="t" r="r" b="b"/>
            <a:pathLst>
              <a:path w="795020" h="0">
                <a:moveTo>
                  <a:pt x="0" y="0"/>
                </a:moveTo>
                <a:lnTo>
                  <a:pt x="794917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270410" y="3903572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 h="0">
                <a:moveTo>
                  <a:pt x="0" y="0"/>
                </a:moveTo>
                <a:lnTo>
                  <a:pt x="329245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263132" y="3490969"/>
            <a:ext cx="715010" cy="0"/>
          </a:xfrm>
          <a:custGeom>
            <a:avLst/>
            <a:gdLst/>
            <a:ahLst/>
            <a:cxnLst/>
            <a:rect l="l" t="t" r="r" b="b"/>
            <a:pathLst>
              <a:path w="715010" h="0">
                <a:moveTo>
                  <a:pt x="0" y="0"/>
                </a:moveTo>
                <a:lnTo>
                  <a:pt x="714880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263132" y="3085606"/>
            <a:ext cx="649605" cy="0"/>
          </a:xfrm>
          <a:custGeom>
            <a:avLst/>
            <a:gdLst/>
            <a:ahLst/>
            <a:cxnLst/>
            <a:rect l="l" t="t" r="r" b="b"/>
            <a:pathLst>
              <a:path w="649604" h="0">
                <a:moveTo>
                  <a:pt x="0" y="0"/>
                </a:moveTo>
                <a:lnTo>
                  <a:pt x="649395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762017" y="2658526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 h="0">
                <a:moveTo>
                  <a:pt x="0" y="0"/>
                </a:moveTo>
                <a:lnTo>
                  <a:pt x="183722" y="0"/>
                </a:lnTo>
              </a:path>
            </a:pathLst>
          </a:custGeom>
          <a:ln w="16286">
            <a:solidFill>
              <a:srgbClr val="70707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172649" y="2028765"/>
            <a:ext cx="562610" cy="0"/>
          </a:xfrm>
          <a:custGeom>
            <a:avLst/>
            <a:gdLst/>
            <a:ahLst/>
            <a:cxnLst/>
            <a:rect l="l" t="t" r="r" b="b"/>
            <a:pathLst>
              <a:path w="562610" h="0">
                <a:moveTo>
                  <a:pt x="0" y="0"/>
                </a:moveTo>
                <a:lnTo>
                  <a:pt x="562081" y="0"/>
                </a:lnTo>
              </a:path>
            </a:pathLst>
          </a:custGeom>
          <a:ln w="1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8" name="object 1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49143" y="5236386"/>
            <a:ext cx="50932" cy="405363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12013" y="3035841"/>
            <a:ext cx="349254" cy="94102"/>
          </a:xfrm>
          <a:prstGeom prst="rect">
            <a:avLst/>
          </a:prstGeom>
        </p:spPr>
      </p:pic>
      <p:pic>
        <p:nvPicPr>
          <p:cNvPr id="20" name="object 20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518735" y="3014125"/>
            <a:ext cx="582090" cy="130295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906603" y="2022431"/>
            <a:ext cx="254664" cy="65147"/>
          </a:xfrm>
          <a:prstGeom prst="rect">
            <a:avLst/>
          </a:prstGeom>
        </p:spPr>
      </p:pic>
      <p:grpSp>
        <p:nvGrpSpPr>
          <p:cNvPr id="22" name="object 22" descr=""/>
          <p:cNvGrpSpPr/>
          <p:nvPr/>
        </p:nvGrpSpPr>
        <p:grpSpPr>
          <a:xfrm>
            <a:off x="3583283" y="2478465"/>
            <a:ext cx="931544" cy="340360"/>
            <a:chOff x="3583283" y="2478465"/>
            <a:chExt cx="931544" cy="340360"/>
          </a:xfrm>
        </p:grpSpPr>
        <p:pic>
          <p:nvPicPr>
            <p:cNvPr id="23" name="object 23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47089" y="2478465"/>
              <a:ext cx="190998" cy="188204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83283" y="2608761"/>
              <a:ext cx="931345" cy="209920"/>
            </a:xfrm>
            <a:prstGeom prst="rect">
              <a:avLst/>
            </a:prstGeom>
          </p:spPr>
        </p:pic>
      </p:grpSp>
      <p:pic>
        <p:nvPicPr>
          <p:cNvPr id="25" name="object 25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631047" y="2478465"/>
            <a:ext cx="298321" cy="144772"/>
          </a:xfrm>
          <a:prstGeom prst="rect">
            <a:avLst/>
          </a:prstGeom>
        </p:spPr>
      </p:pic>
      <p:pic>
        <p:nvPicPr>
          <p:cNvPr id="26" name="object 26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383659" y="5410113"/>
            <a:ext cx="232836" cy="72386"/>
          </a:xfrm>
          <a:prstGeom prst="rect">
            <a:avLst/>
          </a:prstGeom>
        </p:spPr>
      </p:pic>
      <p:pic>
        <p:nvPicPr>
          <p:cNvPr id="27" name="object 27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667427" y="5388397"/>
            <a:ext cx="181903" cy="195443"/>
          </a:xfrm>
          <a:prstGeom prst="rect">
            <a:avLst/>
          </a:prstGeom>
        </p:spPr>
      </p:pic>
      <p:pic>
        <p:nvPicPr>
          <p:cNvPr id="28" name="object 28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819289" y="7038807"/>
            <a:ext cx="2022765" cy="231636"/>
          </a:xfrm>
          <a:prstGeom prst="rect">
            <a:avLst/>
          </a:prstGeom>
        </p:spPr>
      </p:pic>
      <p:pic>
        <p:nvPicPr>
          <p:cNvPr id="29" name="object 29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365936" y="8081171"/>
            <a:ext cx="633023" cy="144772"/>
          </a:xfrm>
          <a:prstGeom prst="rect">
            <a:avLst/>
          </a:prstGeom>
        </p:spPr>
      </p:pic>
      <p:sp>
        <p:nvSpPr>
          <p:cNvPr id="30" name="object 30" descr=""/>
          <p:cNvSpPr txBox="1"/>
          <p:nvPr/>
        </p:nvSpPr>
        <p:spPr>
          <a:xfrm>
            <a:off x="1112501" y="1931765"/>
            <a:ext cx="22732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10" i="1">
                <a:solidFill>
                  <a:srgbClr val="1D1D1D"/>
                </a:solidFill>
                <a:latin typeface="Times New Roman"/>
                <a:cs typeface="Times New Roman"/>
              </a:rPr>
              <a:t>i.</a:t>
            </a:r>
            <a:r>
              <a:rPr dirty="0" sz="1100" spc="-10" i="1">
                <a:solidFill>
                  <a:srgbClr val="242424"/>
                </a:solidFill>
                <a:latin typeface="Times New Roman"/>
                <a:cs typeface="Times New Roman"/>
              </a:rPr>
              <a:t>e.,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428388" y="1121038"/>
            <a:ext cx="202057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7455" algn="l"/>
                <a:tab pos="1638935" algn="l"/>
              </a:tabLst>
            </a:pPr>
            <a:r>
              <a:rPr dirty="0" sz="1100">
                <a:solidFill>
                  <a:srgbClr val="181818"/>
                </a:solidFill>
                <a:latin typeface="Times New Roman"/>
                <a:cs typeface="Times New Roman"/>
              </a:rPr>
              <a:t>2.</a:t>
            </a:r>
            <a:r>
              <a:rPr dirty="0" sz="1100" spc="6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161616"/>
                </a:solidFill>
                <a:latin typeface="Times New Roman"/>
                <a:cs typeface="Times New Roman"/>
              </a:rPr>
              <a:t>Solve</a:t>
            </a:r>
            <a:r>
              <a:rPr dirty="0" sz="1100" spc="150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(O</a:t>
            </a:r>
            <a:r>
              <a:rPr dirty="0" sz="1100" spc="450" i="1"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565656"/>
                </a:solidFill>
                <a:latin typeface="Times New Roman"/>
                <a:cs typeface="Times New Roman"/>
              </a:rPr>
              <a:t>+</a:t>
            </a:r>
            <a:r>
              <a:rPr dirty="0" sz="1100" spc="175" i="1">
                <a:solidFill>
                  <a:srgbClr val="565656"/>
                </a:solidFill>
                <a:latin typeface="Times New Roman"/>
                <a:cs typeface="Times New Roman"/>
              </a:rPr>
              <a:t> </a:t>
            </a:r>
            <a:r>
              <a:rPr dirty="0" sz="1100" spc="-50" i="1">
                <a:latin typeface="Times New Roman"/>
                <a:cs typeface="Times New Roman"/>
              </a:rPr>
              <a:t>D</a:t>
            </a:r>
            <a:r>
              <a:rPr dirty="0" sz="1100" i="1">
                <a:latin typeface="Times New Roman"/>
                <a:cs typeface="Times New Roman"/>
              </a:rPr>
              <a:t>	</a:t>
            </a:r>
            <a:r>
              <a:rPr dirty="0" sz="1100" i="1">
                <a:solidFill>
                  <a:srgbClr val="212121"/>
                </a:solidFill>
                <a:latin typeface="Times New Roman"/>
                <a:cs typeface="Times New Roman"/>
              </a:rPr>
              <a:t>I</a:t>
            </a:r>
            <a:r>
              <a:rPr dirty="0" sz="1100" spc="15" i="1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00" spc="-30" i="1">
                <a:solidFill>
                  <a:srgbClr val="131313"/>
                </a:solidFill>
                <a:latin typeface="Times New Roman"/>
                <a:cs typeface="Times New Roman"/>
              </a:rPr>
              <a:t>j</a:t>
            </a:r>
            <a:r>
              <a:rPr dirty="0" sz="1100" spc="-5" i="1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 spc="-50" i="1">
                <a:solidFill>
                  <a:srgbClr val="1C1C1C"/>
                </a:solidFill>
                <a:latin typeface="Times New Roman"/>
                <a:cs typeface="Times New Roman"/>
              </a:rPr>
              <a:t>v</a:t>
            </a:r>
            <a:r>
              <a:rPr dirty="0" sz="1100" i="1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100" i="1">
                <a:solidFill>
                  <a:srgbClr val="262626"/>
                </a:solidFill>
                <a:latin typeface="Times New Roman"/>
                <a:cs typeface="Times New Roman"/>
              </a:rPr>
              <a:t>sin</a:t>
            </a:r>
            <a:r>
              <a:rPr dirty="0" sz="1100" spc="114" i="1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00" spc="-35">
                <a:solidFill>
                  <a:srgbClr val="1C1C1C"/>
                </a:solidFill>
                <a:latin typeface="Times New Roman"/>
                <a:cs typeface="Times New Roman"/>
              </a:rPr>
              <a:t>2x.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004362" y="1390860"/>
            <a:ext cx="227965" cy="110489"/>
          </a:xfrm>
          <a:prstGeom prst="rect">
            <a:avLst/>
          </a:prstGeom>
          <a:solidFill>
            <a:srgbClr val="EDEDED"/>
          </a:solidFill>
        </p:spPr>
        <p:txBody>
          <a:bodyPr wrap="square" lIns="0" tIns="0" rIns="0" bIns="0" rtlCol="0" vert="horz">
            <a:spAutoFit/>
          </a:bodyPr>
          <a:lstStyle/>
          <a:p>
            <a:pPr marL="10160">
              <a:lnSpc>
                <a:spcPts val="869"/>
              </a:lnSpc>
            </a:pPr>
            <a:r>
              <a:rPr dirty="0" sz="1050" spc="-25">
                <a:latin typeface="Times New Roman"/>
                <a:cs typeface="Times New Roman"/>
              </a:rPr>
              <a:t>The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274365" y="1287679"/>
            <a:ext cx="1050290" cy="445770"/>
          </a:xfrm>
          <a:prstGeom prst="rect">
            <a:avLst/>
          </a:prstGeom>
        </p:spPr>
        <p:txBody>
          <a:bodyPr wrap="square" lIns="0" tIns="6222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89"/>
              </a:spcBef>
            </a:pPr>
            <a:r>
              <a:rPr dirty="0" sz="1050">
                <a:solidFill>
                  <a:srgbClr val="161616"/>
                </a:solidFill>
                <a:latin typeface="Times New Roman"/>
                <a:cs typeface="Times New Roman"/>
              </a:rPr>
              <a:t>A.E.</a:t>
            </a:r>
            <a:r>
              <a:rPr dirty="0" sz="1050" spc="24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111111"/>
                </a:solidFill>
                <a:latin typeface="Times New Roman"/>
                <a:cs typeface="Times New Roman"/>
              </a:rPr>
              <a:t>is</a:t>
            </a:r>
            <a:endParaRPr sz="1050">
              <a:latin typeface="Times New Roman"/>
              <a:cs typeface="Times New Roman"/>
            </a:endParaRPr>
          </a:p>
          <a:p>
            <a:pPr marL="48895">
              <a:lnSpc>
                <a:spcPct val="100000"/>
              </a:lnSpc>
              <a:spcBef>
                <a:spcPts val="390"/>
              </a:spcBef>
            </a:pPr>
            <a:r>
              <a:rPr dirty="0" sz="1050" spc="60">
                <a:solidFill>
                  <a:srgbClr val="1C1C1C"/>
                </a:solidFill>
                <a:latin typeface="Times New Roman"/>
                <a:cs typeface="Times New Roman"/>
              </a:rPr>
              <a:t>m'</a:t>
            </a:r>
            <a:r>
              <a:rPr dirty="0" sz="1050" spc="125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50" spc="70">
                <a:solidFill>
                  <a:srgbClr val="0C0C0C"/>
                </a:solidFill>
                <a:latin typeface="Times New Roman"/>
                <a:cs typeface="Times New Roman"/>
              </a:rPr>
              <a:t>+ </a:t>
            </a:r>
            <a:r>
              <a:rPr dirty="0" sz="1050" i="1">
                <a:latin typeface="Times New Roman"/>
                <a:cs typeface="Times New Roman"/>
              </a:rPr>
              <a:t>tn</a:t>
            </a:r>
            <a:r>
              <a:rPr dirty="0" sz="1050" spc="190" i="1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+</a:t>
            </a:r>
            <a:r>
              <a:rPr dirty="0" sz="1050" spc="16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82828"/>
                </a:solidFill>
                <a:latin typeface="Times New Roman"/>
                <a:cs typeface="Times New Roman"/>
              </a:rPr>
              <a:t>1</a:t>
            </a:r>
            <a:r>
              <a:rPr dirty="0" sz="1050" spc="425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=</a:t>
            </a:r>
            <a:r>
              <a:rPr dirty="0" sz="1050" spc="30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 spc="10">
                <a:solidFill>
                  <a:srgbClr val="181818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29067" y="2217843"/>
            <a:ext cx="1035685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>
                <a:solidFill>
                  <a:srgbClr val="1C1C1C"/>
                </a:solidFill>
                <a:latin typeface="Times New Roman"/>
                <a:cs typeface="Times New Roman"/>
              </a:rPr>
              <a:t>Hence</a:t>
            </a:r>
            <a:r>
              <a:rPr dirty="0" sz="1050" spc="26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the</a:t>
            </a:r>
            <a:r>
              <a:rPr dirty="0" sz="1050" spc="15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C.F.</a:t>
            </a:r>
            <a:r>
              <a:rPr dirty="0" sz="1050" spc="17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131313"/>
                </a:solidFill>
                <a:latin typeface="Times New Roman"/>
                <a:cs typeface="Times New Roman"/>
              </a:rPr>
              <a:t>is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50863" y="2558209"/>
            <a:ext cx="71882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506730" algn="l"/>
              </a:tabLst>
            </a:pPr>
            <a:r>
              <a:rPr dirty="0" sz="1000" spc="30">
                <a:solidFill>
                  <a:srgbClr val="1F1F1F"/>
                </a:solidFill>
                <a:latin typeface="Times New Roman"/>
                <a:cs typeface="Times New Roman"/>
              </a:rPr>
              <a:t>C.F.</a:t>
            </a:r>
            <a:r>
              <a:rPr dirty="0" sz="1000">
                <a:solidFill>
                  <a:srgbClr val="1F1F1F"/>
                </a:solidFill>
                <a:latin typeface="Times New Roman"/>
                <a:cs typeface="Times New Roman"/>
              </a:rPr>
              <a:t>	</a:t>
            </a:r>
            <a:r>
              <a:rPr dirty="0" sz="1000">
                <a:latin typeface="Times New Roman"/>
                <a:cs typeface="Times New Roman"/>
              </a:rPr>
              <a:t>e</a:t>
            </a:r>
            <a:r>
              <a:rPr dirty="0" sz="1000" spc="325">
                <a:latin typeface="Times New Roman"/>
                <a:cs typeface="Times New Roman"/>
              </a:rPr>
              <a:t> </a:t>
            </a:r>
            <a:r>
              <a:rPr dirty="0" sz="1000" spc="-25">
                <a:solidFill>
                  <a:srgbClr val="1F1F1F"/>
                </a:solidFill>
                <a:latin typeface="Times New Roman"/>
                <a:cs typeface="Times New Roman"/>
              </a:rPr>
              <a:t>’'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560376" y="2022399"/>
            <a:ext cx="91440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-50">
                <a:solidFill>
                  <a:srgbClr val="111111"/>
                </a:solidFill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389997" y="2018629"/>
            <a:ext cx="10985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10">
                <a:latin typeface="Consolas"/>
                <a:cs typeface="Consolas"/>
              </a:rPr>
              <a:t>2</a:t>
            </a:r>
            <a:endParaRPr sz="1100">
              <a:latin typeface="Consolas"/>
              <a:cs typeface="Consolas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544502" y="2887567"/>
            <a:ext cx="65405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00" spc="-185">
                <a:latin typeface="Cambria"/>
                <a:cs typeface="Cambria"/>
              </a:rPr>
              <a:t>1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269541" y="3090248"/>
            <a:ext cx="784860" cy="1841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000" spc="50" i="1">
                <a:latin typeface="Cambria"/>
                <a:cs typeface="Cambria"/>
              </a:rPr>
              <a:t>D"</a:t>
            </a:r>
            <a:r>
              <a:rPr dirty="0" sz="1000" spc="90" i="1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sz="1000" spc="70" i="1">
                <a:solidFill>
                  <a:srgbClr val="080808"/>
                </a:solidFill>
                <a:latin typeface="Cambria"/>
                <a:cs typeface="Cambria"/>
              </a:rPr>
              <a:t>D</a:t>
            </a:r>
            <a:r>
              <a:rPr dirty="0" sz="1000" spc="10" i="1">
                <a:solidFill>
                  <a:srgbClr val="080808"/>
                </a:solidFill>
                <a:latin typeface="Cambria"/>
                <a:cs typeface="Cambria"/>
              </a:rPr>
              <a:t> </a:t>
            </a:r>
            <a:r>
              <a:rPr dirty="0" sz="1000" spc="60" i="1">
                <a:latin typeface="Cambria"/>
                <a:cs typeface="Cambria"/>
              </a:rPr>
              <a:t>+</a:t>
            </a:r>
            <a:r>
              <a:rPr dirty="0" sz="1000" spc="50" i="1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1</a:t>
            </a:r>
            <a:r>
              <a:rPr dirty="0" sz="1000" spc="155">
                <a:latin typeface="Cambria"/>
                <a:cs typeface="Cambria"/>
              </a:rPr>
              <a:t>  </a:t>
            </a:r>
            <a:r>
              <a:rPr dirty="0" sz="1000" spc="-50">
                <a:solidFill>
                  <a:srgbClr val="0E0E0E"/>
                </a:solidFill>
                <a:latin typeface="Cambria"/>
                <a:cs typeface="Cambria"/>
              </a:rPr>
              <a:t>"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921725" y="2970661"/>
            <a:ext cx="358775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03835" algn="l"/>
              </a:tabLst>
            </a:pPr>
            <a:r>
              <a:rPr dirty="0" sz="750" spc="-50">
                <a:solidFill>
                  <a:srgbClr val="0E0E0E"/>
                </a:solidFill>
                <a:latin typeface="Cambria"/>
                <a:cs typeface="Cambria"/>
              </a:rPr>
              <a:t>S</a:t>
            </a:r>
            <a:r>
              <a:rPr dirty="0" sz="750">
                <a:solidFill>
                  <a:srgbClr val="0E0E0E"/>
                </a:solidFill>
                <a:latin typeface="Cambria"/>
                <a:cs typeface="Cambria"/>
              </a:rPr>
              <a:t>	</a:t>
            </a:r>
            <a:r>
              <a:rPr dirty="0" sz="1050" spc="25">
                <a:latin typeface="Times New Roman"/>
                <a:cs typeface="Times New Roman"/>
              </a:rPr>
              <a:t>2z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75806" y="3379492"/>
            <a:ext cx="831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0">
                <a:solidFill>
                  <a:srgbClr val="131313"/>
                </a:solidFill>
                <a:latin typeface="Cambria"/>
                <a:cs typeface="Cambria"/>
              </a:rPr>
              <a:t>_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33422" y="3488072"/>
            <a:ext cx="11487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100" spc="-430">
                <a:solidFill>
                  <a:srgbClr val="3F3F3F"/>
                </a:solidFill>
                <a:latin typeface="Cambria"/>
                <a:cs typeface="Cambria"/>
              </a:rPr>
              <a:t>—</a:t>
            </a:r>
            <a:r>
              <a:rPr dirty="0" sz="1100" spc="-25">
                <a:solidFill>
                  <a:srgbClr val="3F3F3F"/>
                </a:solidFill>
                <a:latin typeface="Cambria"/>
                <a:cs typeface="Cambria"/>
              </a:rPr>
              <a:t> </a:t>
            </a:r>
            <a:r>
              <a:rPr dirty="0" sz="1100" spc="-30">
                <a:latin typeface="Cambria"/>
                <a:cs typeface="Cambria"/>
              </a:rPr>
              <a:t>2* </a:t>
            </a:r>
            <a:r>
              <a:rPr dirty="0" sz="1100" i="1">
                <a:solidFill>
                  <a:srgbClr val="808080"/>
                </a:solidFill>
                <a:latin typeface="Cambria"/>
                <a:cs typeface="Cambria"/>
              </a:rPr>
              <a:t>+</a:t>
            </a:r>
            <a:r>
              <a:rPr dirty="0" sz="1100" spc="145" i="1">
                <a:solidFill>
                  <a:srgbClr val="808080"/>
                </a:solidFill>
                <a:latin typeface="Cambria"/>
                <a:cs typeface="Cambria"/>
              </a:rPr>
              <a:t> </a:t>
            </a:r>
            <a:r>
              <a:rPr dirty="0" sz="1100" i="1">
                <a:latin typeface="Cambria"/>
                <a:cs typeface="Cambria"/>
              </a:rPr>
              <a:t>D</a:t>
            </a:r>
            <a:r>
              <a:rPr dirty="0" sz="1100" spc="65" i="1">
                <a:latin typeface="Cambria"/>
                <a:cs typeface="Cambria"/>
              </a:rPr>
              <a:t> </a:t>
            </a:r>
            <a:r>
              <a:rPr dirty="0" sz="1100" i="1">
                <a:latin typeface="Cambria"/>
                <a:cs typeface="Cambria"/>
              </a:rPr>
              <a:t>+</a:t>
            </a:r>
            <a:r>
              <a:rPr dirty="0" sz="1100" spc="80" i="1">
                <a:latin typeface="Cambria"/>
                <a:cs typeface="Cambria"/>
              </a:rPr>
              <a:t> </a:t>
            </a:r>
            <a:r>
              <a:rPr dirty="0" sz="1100" spc="-310">
                <a:solidFill>
                  <a:srgbClr val="0F0F0F"/>
                </a:solidFill>
                <a:latin typeface="Cambria"/>
                <a:cs typeface="Cambria"/>
              </a:rPr>
              <a:t>1</a:t>
            </a:r>
            <a:r>
              <a:rPr dirty="0" sz="1100" spc="170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baseline="42929" sz="1650" spc="-89">
                <a:solidFill>
                  <a:srgbClr val="131313"/>
                </a:solidFill>
                <a:latin typeface="Cambria"/>
                <a:cs typeface="Cambria"/>
              </a:rPr>
              <a:t>sin</a:t>
            </a:r>
            <a:r>
              <a:rPr dirty="0" baseline="42929" sz="1650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baseline="42929" sz="1650" spc="-37">
                <a:latin typeface="Cambria"/>
                <a:cs typeface="Cambria"/>
              </a:rPr>
              <a:t>2z</a:t>
            </a:r>
            <a:endParaRPr baseline="42929" sz="165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430105" y="3788626"/>
            <a:ext cx="2575560" cy="9366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36830">
              <a:lnSpc>
                <a:spcPts val="1055"/>
              </a:lnSpc>
              <a:spcBef>
                <a:spcPts val="114"/>
              </a:spcBef>
            </a:pPr>
            <a:r>
              <a:rPr dirty="0" sz="1050">
                <a:latin typeface="Times New Roman"/>
                <a:cs typeface="Times New Roman"/>
              </a:rPr>
              <a:t>sin</a:t>
            </a:r>
            <a:r>
              <a:rPr dirty="0" sz="1050" spc="25">
                <a:latin typeface="Times New Roman"/>
                <a:cs typeface="Times New Roman"/>
              </a:rPr>
              <a:t> 2x</a:t>
            </a:r>
            <a:endParaRPr sz="1050">
              <a:latin typeface="Times New Roman"/>
              <a:cs typeface="Times New Roman"/>
            </a:endParaRPr>
          </a:p>
          <a:p>
            <a:pPr marL="1858645">
              <a:lnSpc>
                <a:spcPts val="1055"/>
              </a:lnSpc>
            </a:pPr>
            <a:r>
              <a:rPr dirty="0" sz="1050" i="1">
                <a:latin typeface="Times New Roman"/>
                <a:cs typeface="Times New Roman"/>
              </a:rPr>
              <a:t>D</a:t>
            </a:r>
            <a:r>
              <a:rPr dirty="0" sz="1050" spc="-25" i="1">
                <a:latin typeface="Times New Roman"/>
                <a:cs typeface="Times New Roman"/>
              </a:rPr>
              <a:t> </a:t>
            </a:r>
            <a:r>
              <a:rPr dirty="0" sz="1050" spc="-455">
                <a:solidFill>
                  <a:srgbClr val="2F2F2F"/>
                </a:solidFill>
                <a:latin typeface="Times New Roman"/>
                <a:cs typeface="Times New Roman"/>
              </a:rPr>
              <a:t>—</a:t>
            </a:r>
            <a:r>
              <a:rPr dirty="0" sz="1050" spc="-55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solidFill>
                  <a:srgbClr val="111111"/>
                </a:solidFill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1000" spc="-10">
                <a:solidFill>
                  <a:srgbClr val="0F0F0F"/>
                </a:solidFill>
                <a:latin typeface="Trebuchet MS"/>
                <a:cs typeface="Trebuchet MS"/>
              </a:rPr>
              <a:t>Multiplying.</a:t>
            </a:r>
            <a:r>
              <a:rPr dirty="0" sz="1000" spc="-30">
                <a:solidFill>
                  <a:srgbClr val="0F0F0F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latin typeface="Trebuchet MS"/>
                <a:cs typeface="Trebuchet MS"/>
              </a:rPr>
              <a:t>and</a:t>
            </a:r>
            <a:r>
              <a:rPr dirty="0" sz="1000" spc="114"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151515"/>
                </a:solidFill>
                <a:latin typeface="Trebuchet MS"/>
                <a:cs typeface="Trebuchet MS"/>
              </a:rPr>
              <a:t>dividing</a:t>
            </a:r>
            <a:r>
              <a:rPr dirty="0" sz="1000" spc="170">
                <a:solidFill>
                  <a:srgbClr val="151515"/>
                </a:solidFill>
                <a:latin typeface="Trebuchet MS"/>
                <a:cs typeface="Trebuchet MS"/>
              </a:rPr>
              <a:t> </a:t>
            </a:r>
            <a:r>
              <a:rPr dirty="0" sz="1000">
                <a:solidFill>
                  <a:srgbClr val="232323"/>
                </a:solidFill>
                <a:latin typeface="Trebuchet MS"/>
                <a:cs typeface="Trebuchet MS"/>
              </a:rPr>
              <a:t>by</a:t>
            </a:r>
            <a:r>
              <a:rPr dirty="0" sz="1000" spc="110">
                <a:solidFill>
                  <a:srgbClr val="232323"/>
                </a:solidFill>
                <a:latin typeface="Trebuchet MS"/>
                <a:cs typeface="Trebuchet MS"/>
              </a:rPr>
              <a:t> </a:t>
            </a:r>
            <a:r>
              <a:rPr dirty="0" sz="1000" i="1">
                <a:solidFill>
                  <a:srgbClr val="262626"/>
                </a:solidFill>
                <a:latin typeface="Trebuchet MS"/>
                <a:cs typeface="Trebuchet MS"/>
              </a:rPr>
              <a:t>(D</a:t>
            </a:r>
            <a:r>
              <a:rPr dirty="0" sz="1000" spc="225" i="1">
                <a:solidFill>
                  <a:srgbClr val="262626"/>
                </a:solidFill>
                <a:latin typeface="Trebuchet MS"/>
                <a:cs typeface="Trebuchet MS"/>
              </a:rPr>
              <a:t> </a:t>
            </a:r>
            <a:r>
              <a:rPr dirty="0" sz="1000" i="1">
                <a:solidFill>
                  <a:srgbClr val="0F0F0F"/>
                </a:solidFill>
                <a:latin typeface="Trebuchet MS"/>
                <a:cs typeface="Trebuchet MS"/>
              </a:rPr>
              <a:t>+</a:t>
            </a:r>
            <a:r>
              <a:rPr dirty="0" sz="1000" spc="215" i="1">
                <a:solidFill>
                  <a:srgbClr val="0F0F0F"/>
                </a:solidFill>
                <a:latin typeface="Trebuchet MS"/>
                <a:cs typeface="Trebuchet MS"/>
              </a:rPr>
              <a:t> </a:t>
            </a:r>
            <a:r>
              <a:rPr dirty="0" sz="1000" spc="-25">
                <a:solidFill>
                  <a:srgbClr val="131313"/>
                </a:solidFill>
                <a:latin typeface="Trebuchet MS"/>
                <a:cs typeface="Trebuchet MS"/>
              </a:rPr>
              <a:t>3)</a:t>
            </a:r>
            <a:endParaRPr sz="1000">
              <a:latin typeface="Trebuchet MS"/>
              <a:cs typeface="Trebuchet MS"/>
            </a:endParaRPr>
          </a:p>
          <a:p>
            <a:pPr marL="1836420">
              <a:lnSpc>
                <a:spcPct val="100000"/>
              </a:lnSpc>
              <a:spcBef>
                <a:spcPts val="150"/>
              </a:spcBef>
            </a:pPr>
            <a:r>
              <a:rPr dirty="0" sz="1250" i="1">
                <a:latin typeface="Times New Roman"/>
                <a:cs typeface="Times New Roman"/>
              </a:rPr>
              <a:t>(D</a:t>
            </a:r>
            <a:r>
              <a:rPr dirty="0" sz="1250" i="1">
                <a:solidFill>
                  <a:srgbClr val="3A3A3A"/>
                </a:solidFill>
                <a:latin typeface="Times New Roman"/>
                <a:cs typeface="Times New Roman"/>
              </a:rPr>
              <a:t>+</a:t>
            </a:r>
            <a:r>
              <a:rPr dirty="0" sz="1250" spc="-105" i="1">
                <a:solidFill>
                  <a:srgbClr val="3A3A3A"/>
                </a:solidFill>
                <a:latin typeface="Times New Roman"/>
                <a:cs typeface="Times New Roman"/>
              </a:rPr>
              <a:t> </a:t>
            </a:r>
            <a:r>
              <a:rPr dirty="0" sz="1250">
                <a:solidFill>
                  <a:srgbClr val="161616"/>
                </a:solidFill>
                <a:latin typeface="Times New Roman"/>
                <a:cs typeface="Times New Roman"/>
              </a:rPr>
              <a:t>3)</a:t>
            </a:r>
            <a:r>
              <a:rPr dirty="0" sz="1250" spc="16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250" spc="-105">
                <a:latin typeface="Times New Roman"/>
                <a:cs typeface="Times New Roman"/>
              </a:rPr>
              <a:t>i»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z‹</a:t>
            </a:r>
            <a:endParaRPr sz="1250">
              <a:latin typeface="Times New Roman"/>
              <a:cs typeface="Times New Roman"/>
            </a:endParaRPr>
          </a:p>
          <a:p>
            <a:pPr marL="1607185">
              <a:lnSpc>
                <a:spcPct val="100000"/>
              </a:lnSpc>
              <a:spcBef>
                <a:spcPts val="309"/>
              </a:spcBef>
              <a:tabLst>
                <a:tab pos="2047875" algn="l"/>
              </a:tabLst>
            </a:pPr>
            <a:r>
              <a:rPr dirty="0" sz="1150" spc="-50" i="1">
                <a:solidFill>
                  <a:srgbClr val="1F1F1F"/>
                </a:solidFill>
                <a:latin typeface="Times New Roman"/>
                <a:cs typeface="Times New Roman"/>
              </a:rPr>
              <a:t>"</a:t>
            </a:r>
            <a:r>
              <a:rPr dirty="0" sz="1150" i="1">
                <a:solidFill>
                  <a:srgbClr val="1F1F1F"/>
                </a:solidFill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D’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 spc="-434" i="1">
                <a:solidFill>
                  <a:srgbClr val="8E8E8E"/>
                </a:solidFill>
                <a:latin typeface="Times New Roman"/>
                <a:cs typeface="Times New Roman"/>
              </a:rPr>
              <a:t>—</a:t>
            </a:r>
            <a:r>
              <a:rPr dirty="0" sz="1150" spc="-20" i="1">
                <a:solidFill>
                  <a:srgbClr val="8E8E8E"/>
                </a:solidFill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9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255142" y="4751063"/>
            <a:ext cx="79184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55" i="1">
                <a:latin typeface="Times New Roman"/>
                <a:cs typeface="Times New Roman"/>
              </a:rPr>
              <a:t>(D</a:t>
            </a:r>
            <a:r>
              <a:rPr dirty="0" sz="1100" spc="-95" i="1">
                <a:latin typeface="Times New Roman"/>
                <a:cs typeface="Times New Roman"/>
              </a:rPr>
              <a:t> </a:t>
            </a:r>
            <a:r>
              <a:rPr dirty="0" sz="1100" spc="-30" i="1">
                <a:solidFill>
                  <a:srgbClr val="2F2F2F"/>
                </a:solidFill>
                <a:latin typeface="Times New Roman"/>
                <a:cs typeface="Times New Roman"/>
              </a:rPr>
              <a:t>+</a:t>
            </a:r>
            <a:r>
              <a:rPr dirty="0" sz="1100" spc="-80" i="1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100" spc="-30">
                <a:latin typeface="Times New Roman"/>
                <a:cs typeface="Times New Roman"/>
              </a:rPr>
              <a:t>3)</a:t>
            </a:r>
            <a:r>
              <a:rPr dirty="0" sz="1100" spc="-6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sin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2z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025110" y="4971992"/>
            <a:ext cx="87376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6400" algn="l"/>
              </a:tabLst>
            </a:pPr>
            <a:r>
              <a:rPr dirty="0" sz="1100" spc="-50">
                <a:solidFill>
                  <a:srgbClr val="161616"/>
                </a:solidFill>
                <a:latin typeface="Times New Roman"/>
                <a:cs typeface="Times New Roman"/>
              </a:rPr>
              <a:t>“</a:t>
            </a:r>
            <a:r>
              <a:rPr dirty="0" sz="1100">
                <a:solidFill>
                  <a:srgbClr val="161616"/>
                </a:solidFill>
                <a:latin typeface="Times New Roman"/>
                <a:cs typeface="Times New Roman"/>
              </a:rPr>
              <a:t>	</a:t>
            </a:r>
            <a:r>
              <a:rPr dirty="0" sz="1100" spc="-110">
                <a:latin typeface="Times New Roman"/>
                <a:cs typeface="Times New Roman"/>
              </a:rPr>
              <a:t>—</a:t>
            </a:r>
            <a:r>
              <a:rPr dirty="0" sz="1100">
                <a:latin typeface="Times New Roman"/>
                <a:cs typeface="Times New Roman"/>
              </a:rPr>
              <a:t>2’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 spc="-509">
                <a:solidFill>
                  <a:srgbClr val="282828"/>
                </a:solidFill>
                <a:latin typeface="Times New Roman"/>
                <a:cs typeface="Times New Roman"/>
              </a:rPr>
              <a:t>—</a:t>
            </a:r>
            <a:r>
              <a:rPr dirty="0" sz="1100" spc="-10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00" spc="-60">
                <a:solidFill>
                  <a:srgbClr val="0C0C0C"/>
                </a:solidFill>
                <a:latin typeface="Times New Roman"/>
                <a:cs typeface="Times New Roman"/>
              </a:rPr>
              <a:t>9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58756" y="5397112"/>
            <a:ext cx="76200" cy="1435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50" spc="-50">
                <a:latin typeface="Times New Roman"/>
                <a:cs typeface="Times New Roman"/>
              </a:rPr>
              <a:t>2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84773" y="5619318"/>
            <a:ext cx="2522855" cy="659130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470"/>
              </a:spcBef>
              <a:tabLst>
                <a:tab pos="802640" algn="l"/>
                <a:tab pos="2447925" algn="l"/>
              </a:tabLst>
            </a:pPr>
            <a:r>
              <a:rPr dirty="0" sz="1100" i="1">
                <a:solidFill>
                  <a:srgbClr val="111111"/>
                </a:solidFill>
                <a:latin typeface="Times New Roman"/>
                <a:cs typeface="Times New Roman"/>
              </a:rPr>
              <a:t>?.</a:t>
            </a:r>
            <a:r>
              <a:rPr dirty="0" sz="1100" spc="125" i="1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1A1A1A"/>
                </a:solidFill>
                <a:latin typeface="Times New Roman"/>
                <a:cs typeface="Times New Roman"/>
              </a:rPr>
              <a:t>Solve</a:t>
            </a:r>
            <a:r>
              <a:rPr dirty="0" sz="1100" spc="135" i="1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00" spc="-50" i="1">
                <a:solidFill>
                  <a:srgbClr val="3F3F3F"/>
                </a:solidFill>
                <a:latin typeface="Times New Roman"/>
                <a:cs typeface="Times New Roman"/>
              </a:rPr>
              <a:t>[</a:t>
            </a:r>
            <a:r>
              <a:rPr dirty="0" sz="1100" i="1">
                <a:solidFill>
                  <a:srgbClr val="3F3F3F"/>
                </a:solidFill>
                <a:latin typeface="Times New Roman"/>
                <a:cs typeface="Times New Roman"/>
              </a:rPr>
              <a:t>	</a:t>
            </a:r>
            <a:r>
              <a:rPr dirty="0" sz="1100" i="1">
                <a:solidFill>
                  <a:srgbClr val="595959"/>
                </a:solidFill>
                <a:latin typeface="Times New Roman"/>
                <a:cs typeface="Times New Roman"/>
              </a:rPr>
              <a:t>+</a:t>
            </a:r>
            <a:r>
              <a:rPr dirty="0" sz="1100" spc="105" i="1">
                <a:solidFill>
                  <a:srgbClr val="595959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282828"/>
                </a:solidFill>
                <a:latin typeface="Times New Roman"/>
                <a:cs typeface="Times New Roman"/>
              </a:rPr>
              <a:t>5D</a:t>
            </a:r>
            <a:r>
              <a:rPr dirty="0" sz="1100" spc="120" i="1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4B4B4B"/>
                </a:solidFill>
                <a:latin typeface="Times New Roman"/>
                <a:cs typeface="Times New Roman"/>
              </a:rPr>
              <a:t>+</a:t>
            </a:r>
            <a:r>
              <a:rPr dirty="0" sz="1100" spc="105" i="1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464646"/>
                </a:solidFill>
                <a:latin typeface="Times New Roman"/>
                <a:cs typeface="Times New Roman"/>
              </a:rPr>
              <a:t>6</a:t>
            </a:r>
            <a:r>
              <a:rPr dirty="0" sz="1100" spc="-5" i="1">
                <a:solidFill>
                  <a:srgbClr val="464646"/>
                </a:solidFill>
                <a:latin typeface="Times New Roman"/>
                <a:cs typeface="Times New Roman"/>
              </a:rPr>
              <a:t> </a:t>
            </a:r>
            <a:r>
              <a:rPr dirty="0" sz="1100" spc="-10" i="1">
                <a:solidFill>
                  <a:srgbClr val="646464"/>
                </a:solidFill>
                <a:latin typeface="Times New Roman"/>
                <a:cs typeface="Times New Roman"/>
              </a:rPr>
              <a:t>j</a:t>
            </a:r>
            <a:r>
              <a:rPr dirty="0" sz="1100" spc="60" i="1">
                <a:solidFill>
                  <a:srgbClr val="646464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4D4D4D"/>
                </a:solidFill>
                <a:latin typeface="Times New Roman"/>
                <a:cs typeface="Times New Roman"/>
              </a:rPr>
              <a:t>v</a:t>
            </a:r>
            <a:r>
              <a:rPr dirty="0" sz="1100" spc="229" i="1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dirty="0" sz="1100" spc="-700" i="1">
                <a:solidFill>
                  <a:srgbClr val="333333"/>
                </a:solidFill>
                <a:latin typeface="Times New Roman"/>
                <a:cs typeface="Times New Roman"/>
              </a:rPr>
              <a:t>—</a:t>
            </a:r>
            <a:r>
              <a:rPr dirty="0" sz="1100" spc="-695" i="1">
                <a:solidFill>
                  <a:srgbClr val="333333"/>
                </a:solidFill>
                <a:latin typeface="Times New Roman"/>
                <a:cs typeface="Times New Roman"/>
              </a:rPr>
              <a:t>—</a:t>
            </a:r>
            <a:r>
              <a:rPr dirty="0" sz="1100" spc="200" i="1">
                <a:solidFill>
                  <a:srgbClr val="333333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1C1C1C"/>
                </a:solidFill>
                <a:latin typeface="Times New Roman"/>
                <a:cs typeface="Times New Roman"/>
              </a:rPr>
              <a:t>cos</a:t>
            </a:r>
            <a:r>
              <a:rPr dirty="0" sz="1100" spc="90" i="1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383838"/>
                </a:solidFill>
                <a:latin typeface="Times New Roman"/>
                <a:cs typeface="Times New Roman"/>
              </a:rPr>
              <a:t>x</a:t>
            </a:r>
            <a:r>
              <a:rPr dirty="0" sz="1100" spc="70" i="1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+</a:t>
            </a:r>
            <a:r>
              <a:rPr dirty="0" sz="1100" spc="190" i="1">
                <a:latin typeface="Times New Roman"/>
                <a:cs typeface="Times New Roman"/>
              </a:rPr>
              <a:t> </a:t>
            </a:r>
            <a:r>
              <a:rPr dirty="0" sz="1100" spc="-50" i="1">
                <a:solidFill>
                  <a:srgbClr val="363636"/>
                </a:solidFill>
                <a:latin typeface="Times New Roman"/>
                <a:cs typeface="Times New Roman"/>
              </a:rPr>
              <a:t>e</a:t>
            </a:r>
            <a:r>
              <a:rPr dirty="0" sz="1100" i="1">
                <a:solidFill>
                  <a:srgbClr val="363636"/>
                </a:solidFill>
                <a:latin typeface="Times New Roman"/>
                <a:cs typeface="Times New Roman"/>
              </a:rPr>
              <a:t>	</a:t>
            </a:r>
            <a:r>
              <a:rPr dirty="0" sz="1100" spc="-50" i="1">
                <a:solidFill>
                  <a:srgbClr val="363636"/>
                </a:solidFill>
                <a:latin typeface="Times New Roman"/>
                <a:cs typeface="Times New Roman"/>
              </a:rPr>
              <a:t>.</a:t>
            </a: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85"/>
              </a:spcBef>
            </a:pPr>
            <a:r>
              <a:rPr dirty="0" sz="1050">
                <a:latin typeface="Times New Roman"/>
                <a:cs typeface="Times New Roman"/>
              </a:rPr>
              <a:t>Solution.</a:t>
            </a:r>
            <a:r>
              <a:rPr dirty="0" sz="1050" spc="28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The</a:t>
            </a:r>
            <a:r>
              <a:rPr dirty="0" sz="1050" spc="29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31313"/>
                </a:solidFill>
                <a:latin typeface="Times New Roman"/>
                <a:cs typeface="Times New Roman"/>
              </a:rPr>
              <a:t>A.E.</a:t>
            </a:r>
            <a:r>
              <a:rPr dirty="0" sz="1050" spc="35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232323"/>
                </a:solidFill>
                <a:latin typeface="Times New Roman"/>
                <a:cs typeface="Times New Roman"/>
              </a:rPr>
              <a:t>is</a:t>
            </a:r>
            <a:endParaRPr sz="1050">
              <a:latin typeface="Times New Roman"/>
              <a:cs typeface="Times New Roman"/>
            </a:endParaRPr>
          </a:p>
          <a:p>
            <a:pPr marL="864235">
              <a:lnSpc>
                <a:spcPct val="100000"/>
              </a:lnSpc>
              <a:spcBef>
                <a:spcPts val="440"/>
              </a:spcBef>
            </a:pPr>
            <a:r>
              <a:rPr dirty="0" sz="1000" i="1">
                <a:solidFill>
                  <a:srgbClr val="232323"/>
                </a:solidFill>
                <a:latin typeface="Times New Roman"/>
                <a:cs typeface="Times New Roman"/>
              </a:rPr>
              <a:t>m</a:t>
            </a:r>
            <a:r>
              <a:rPr dirty="0" baseline="33333" sz="1125" i="1">
                <a:solidFill>
                  <a:srgbClr val="232323"/>
                </a:solidFill>
                <a:latin typeface="Times New Roman"/>
                <a:cs typeface="Times New Roman"/>
              </a:rPr>
              <a:t>2</a:t>
            </a:r>
            <a:r>
              <a:rPr dirty="0" baseline="33333" sz="1125" spc="262" i="1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727272"/>
                </a:solidFill>
                <a:latin typeface="Times New Roman"/>
                <a:cs typeface="Times New Roman"/>
              </a:rPr>
              <a:t>+</a:t>
            </a:r>
            <a:r>
              <a:rPr dirty="0" sz="1000" spc="165" i="1">
                <a:solidFill>
                  <a:srgbClr val="727272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0E0E0E"/>
                </a:solidFill>
                <a:latin typeface="Times New Roman"/>
                <a:cs typeface="Times New Roman"/>
              </a:rPr>
              <a:t>5m</a:t>
            </a:r>
            <a:r>
              <a:rPr dirty="0" sz="1000" spc="185" i="1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+</a:t>
            </a:r>
            <a:r>
              <a:rPr dirty="0" sz="1000" spc="155" i="1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11111"/>
                </a:solidFill>
                <a:latin typeface="Times New Roman"/>
                <a:cs typeface="Times New Roman"/>
              </a:rPr>
              <a:t>6</a:t>
            </a:r>
            <a:r>
              <a:rPr dirty="0" sz="1000" spc="459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151515"/>
                </a:solidFill>
                <a:latin typeface="Times New Roman"/>
                <a:cs typeface="Times New Roman"/>
              </a:rPr>
              <a:t>=</a:t>
            </a:r>
            <a:r>
              <a:rPr dirty="0" sz="1000" spc="405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000" spc="-50">
                <a:solidFill>
                  <a:srgbClr val="2B2B2B"/>
                </a:solidFill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69102" y="5319448"/>
            <a:ext cx="28936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497965" algn="l"/>
              </a:tabLst>
            </a:pP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.</a:t>
            </a:r>
            <a:r>
              <a:rPr dirty="0" sz="1050" spc="33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12121"/>
                </a:solidFill>
                <a:latin typeface="Times New Roman"/>
                <a:cs typeface="Times New Roman"/>
              </a:rPr>
              <a:t>v</a:t>
            </a:r>
            <a:r>
              <a:rPr dirty="0" sz="1050" spc="12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050" spc="70">
                <a:solidFill>
                  <a:srgbClr val="545454"/>
                </a:solidFill>
                <a:latin typeface="Times New Roman"/>
                <a:cs typeface="Times New Roman"/>
              </a:rPr>
              <a:t>=</a:t>
            </a:r>
            <a:r>
              <a:rPr dirty="0" sz="1050" spc="8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A1A1A"/>
                </a:solidFill>
                <a:latin typeface="Times New Roman"/>
                <a:cs typeface="Times New Roman"/>
              </a:rPr>
              <a:t>C.F.</a:t>
            </a:r>
            <a:r>
              <a:rPr dirty="0" sz="1050" spc="19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E0E0E"/>
                </a:solidFill>
                <a:latin typeface="Times New Roman"/>
                <a:cs typeface="Times New Roman"/>
              </a:rPr>
              <a:t>+</a:t>
            </a:r>
            <a:r>
              <a:rPr dirty="0" sz="1050" spc="160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P.I.</a:t>
            </a:r>
            <a:r>
              <a:rPr dirty="0" sz="1050" spc="19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42424"/>
                </a:solidFill>
                <a:latin typeface="Times New Roman"/>
                <a:cs typeface="Times New Roman"/>
              </a:rPr>
              <a:t>=</a:t>
            </a:r>
            <a:r>
              <a:rPr dirty="0" sz="1050" spc="315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161616"/>
                </a:solidFill>
                <a:latin typeface="Times New Roman"/>
                <a:cs typeface="Times New Roman"/>
              </a:rPr>
              <a:t>e</a:t>
            </a:r>
            <a:r>
              <a:rPr dirty="0" sz="1050" spc="45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050" spc="-50" i="1">
                <a:latin typeface="Times New Roman"/>
                <a:cs typeface="Times New Roman"/>
              </a:rPr>
              <a:t>!</a:t>
            </a:r>
            <a:r>
              <a:rPr dirty="0" sz="1050" i="1">
                <a:latin typeface="Times New Roman"/>
                <a:cs typeface="Times New Roman"/>
              </a:rPr>
              <a:t>	</a:t>
            </a:r>
            <a:r>
              <a:rPr dirty="0" sz="1050">
                <a:latin typeface="Times New Roman"/>
                <a:cs typeface="Times New Roman"/>
              </a:rPr>
              <a:t>C,</a:t>
            </a:r>
            <a:r>
              <a:rPr dirty="0" sz="1050" spc="140"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cos</a:t>
            </a:r>
            <a:r>
              <a:rPr dirty="0" sz="1050" spc="25">
                <a:latin typeface="Times New Roman"/>
                <a:cs typeface="Times New Roman"/>
              </a:rPr>
              <a:t> </a:t>
            </a:r>
            <a:r>
              <a:rPr dirty="0" u="heavy" baseline="35353" sz="1650" spc="195">
                <a:solidFill>
                  <a:srgbClr val="262626"/>
                </a:solidFill>
                <a:uFill>
                  <a:solidFill>
                    <a:srgbClr val="000000"/>
                  </a:solidFill>
                </a:uFill>
                <a:latin typeface="Consolas"/>
                <a:cs typeface="Consolas"/>
              </a:rPr>
              <a:t> </a:t>
            </a:r>
            <a:r>
              <a:rPr dirty="0" u="heavy" baseline="35353" sz="1650">
                <a:solidFill>
                  <a:srgbClr val="262626"/>
                </a:solidFill>
                <a:uFill>
                  <a:solidFill>
                    <a:srgbClr val="000000"/>
                  </a:solidFill>
                </a:uFill>
                <a:latin typeface="Consolas"/>
                <a:cs typeface="Consolas"/>
              </a:rPr>
              <a:t>3</a:t>
            </a:r>
            <a:r>
              <a:rPr dirty="0" baseline="35353" sz="1650" spc="-337">
                <a:solidFill>
                  <a:srgbClr val="262626"/>
                </a:solidFill>
                <a:latin typeface="Consolas"/>
                <a:cs typeface="Consolas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z</a:t>
            </a:r>
            <a:r>
              <a:rPr dirty="0" sz="1000" spc="7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+</a:t>
            </a:r>
            <a:r>
              <a:rPr dirty="0" sz="1000" spc="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</a:t>
            </a:r>
            <a:r>
              <a:rPr dirty="0" sz="1000" spc="49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sin</a:t>
            </a:r>
            <a:r>
              <a:rPr dirty="0" sz="1000" spc="60">
                <a:latin typeface="Times New Roman"/>
                <a:cs typeface="Times New Roman"/>
              </a:rPr>
              <a:t> </a:t>
            </a:r>
            <a:r>
              <a:rPr dirty="0" u="heavy" baseline="35353" sz="1650" spc="284">
                <a:uFill>
                  <a:solidFill>
                    <a:srgbClr val="000000"/>
                  </a:solidFill>
                </a:uFill>
                <a:latin typeface="Consolas"/>
                <a:cs typeface="Consolas"/>
              </a:rPr>
              <a:t> </a:t>
            </a:r>
            <a:r>
              <a:rPr dirty="0" u="heavy" baseline="35353" sz="1650" spc="-75">
                <a:uFill>
                  <a:solidFill>
                    <a:srgbClr val="000000"/>
                  </a:solidFill>
                </a:uFill>
                <a:latin typeface="Consolas"/>
                <a:cs typeface="Consolas"/>
              </a:rPr>
              <a:t>3</a:t>
            </a:r>
            <a:endParaRPr baseline="35353" sz="1650">
              <a:latin typeface="Consolas"/>
              <a:cs typeface="Consolas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385891" y="5428026"/>
            <a:ext cx="91566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7405" algn="l"/>
              </a:tabLst>
            </a:pPr>
            <a:r>
              <a:rPr dirty="0" sz="1100" spc="10">
                <a:latin typeface="Consolas"/>
                <a:cs typeface="Consolas"/>
              </a:rPr>
              <a:t>2</a:t>
            </a:r>
            <a:r>
              <a:rPr dirty="0" sz="1100">
                <a:latin typeface="Consolas"/>
                <a:cs typeface="Consolas"/>
              </a:rPr>
              <a:t>	</a:t>
            </a:r>
            <a:r>
              <a:rPr dirty="0" sz="1100" spc="-50">
                <a:latin typeface="Consolas"/>
                <a:cs typeface="Consolas"/>
              </a:rPr>
              <a:t>2</a:t>
            </a:r>
            <a:endParaRPr sz="1100">
              <a:latin typeface="Consolas"/>
              <a:cs typeface="Consolas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32813" y="6300433"/>
            <a:ext cx="218440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-10" i="1">
                <a:solidFill>
                  <a:srgbClr val="181818"/>
                </a:solidFill>
                <a:latin typeface="Times New Roman"/>
                <a:cs typeface="Times New Roman"/>
              </a:rPr>
              <a:t>i.e.,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30882" y="6260620"/>
            <a:ext cx="2248535" cy="63881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30"/>
              </a:spcBef>
            </a:pPr>
            <a:r>
              <a:rPr dirty="0" sz="1050" i="1">
                <a:solidFill>
                  <a:srgbClr val="111111"/>
                </a:solidFill>
                <a:latin typeface="Times New Roman"/>
                <a:cs typeface="Times New Roman"/>
              </a:rPr>
              <a:t>[m.</a:t>
            </a:r>
            <a:r>
              <a:rPr dirty="0" sz="1050" i="1">
                <a:solidFill>
                  <a:srgbClr val="666666"/>
                </a:solidFill>
                <a:latin typeface="Times New Roman"/>
                <a:cs typeface="Times New Roman"/>
              </a:rPr>
              <a:t>+</a:t>
            </a:r>
            <a:r>
              <a:rPr dirty="0" sz="1050" spc="155" i="1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42424"/>
                </a:solidFill>
                <a:latin typeface="Times New Roman"/>
                <a:cs typeface="Times New Roman"/>
              </a:rPr>
              <a:t>2)</a:t>
            </a:r>
            <a:r>
              <a:rPr dirty="0" sz="1050" spc="160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545454"/>
                </a:solidFill>
                <a:latin typeface="Times New Roman"/>
                <a:cs typeface="Times New Roman"/>
              </a:rPr>
              <a:t>(m</a:t>
            </a:r>
            <a:r>
              <a:rPr dirty="0" sz="1050" spc="175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050" spc="70">
                <a:latin typeface="Times New Roman"/>
                <a:cs typeface="Times New Roman"/>
              </a:rPr>
              <a:t>+</a:t>
            </a:r>
            <a:r>
              <a:rPr dirty="0" sz="1050" spc="114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F1F1F"/>
                </a:solidFill>
                <a:latin typeface="Times New Roman"/>
                <a:cs typeface="Times New Roman"/>
              </a:rPr>
              <a:t>3)</a:t>
            </a:r>
            <a:r>
              <a:rPr dirty="0" sz="1050" spc="35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=</a:t>
            </a:r>
            <a:r>
              <a:rPr dirty="0" sz="1050" spc="29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 spc="10">
                <a:solidFill>
                  <a:srgbClr val="111111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  <a:p>
            <a:pPr marL="873125">
              <a:lnSpc>
                <a:spcPct val="100000"/>
              </a:lnSpc>
              <a:spcBef>
                <a:spcPts val="335"/>
              </a:spcBef>
            </a:pPr>
            <a:r>
              <a:rPr dirty="0" sz="1050" i="1">
                <a:solidFill>
                  <a:srgbClr val="2D2D2D"/>
                </a:solidFill>
                <a:latin typeface="Times New Roman"/>
                <a:cs typeface="Times New Roman"/>
              </a:rPr>
              <a:t>m</a:t>
            </a:r>
            <a:r>
              <a:rPr dirty="0" sz="1050" spc="390" i="1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B2B2B"/>
                </a:solidFill>
                <a:latin typeface="Times New Roman"/>
                <a:cs typeface="Times New Roman"/>
              </a:rPr>
              <a:t>=</a:t>
            </a:r>
            <a:r>
              <a:rPr dirty="0" sz="1050" spc="335">
                <a:solidFill>
                  <a:srgbClr val="2B2B2B"/>
                </a:solidFill>
                <a:latin typeface="Times New Roman"/>
                <a:cs typeface="Times New Roman"/>
              </a:rPr>
              <a:t> </a:t>
            </a:r>
            <a:r>
              <a:rPr dirty="0" sz="1050" spc="-455">
                <a:solidFill>
                  <a:srgbClr val="4B4B4B"/>
                </a:solidFill>
                <a:latin typeface="Times New Roman"/>
                <a:cs typeface="Times New Roman"/>
              </a:rPr>
              <a:t>—</a:t>
            </a:r>
            <a:r>
              <a:rPr dirty="0" sz="1050" spc="25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2.</a:t>
            </a:r>
            <a:r>
              <a:rPr dirty="0" sz="1050" spc="16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 spc="-455">
                <a:solidFill>
                  <a:srgbClr val="AFAFAF"/>
                </a:solidFill>
                <a:latin typeface="Times New Roman"/>
                <a:cs typeface="Times New Roman"/>
              </a:rPr>
              <a:t>—</a:t>
            </a:r>
            <a:r>
              <a:rPr dirty="0" sz="1050" spc="-55">
                <a:solidFill>
                  <a:srgbClr val="AFAFAF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solidFill>
                  <a:srgbClr val="777777"/>
                </a:solidFill>
                <a:latin typeface="Times New Roman"/>
                <a:cs typeface="Times New Roman"/>
              </a:rPr>
              <a:t>3</a:t>
            </a:r>
            <a:endParaRPr sz="1050">
              <a:latin typeface="Times New Roman"/>
              <a:cs typeface="Times New Roman"/>
            </a:endParaRPr>
          </a:p>
          <a:p>
            <a:pPr marL="732790">
              <a:lnSpc>
                <a:spcPct val="100000"/>
              </a:lnSpc>
              <a:spcBef>
                <a:spcPts val="495"/>
              </a:spcBef>
              <a:tabLst>
                <a:tab pos="1666239" algn="l"/>
              </a:tabLst>
            </a:pPr>
            <a:r>
              <a:rPr dirty="0" sz="950" spc="65">
                <a:solidFill>
                  <a:srgbClr val="111111"/>
                </a:solidFill>
                <a:latin typeface="Times New Roman"/>
                <a:cs typeface="Times New Roman"/>
              </a:rPr>
              <a:t>C.F.</a:t>
            </a:r>
            <a:r>
              <a:rPr dirty="0" sz="950" spc="39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950" spc="55">
                <a:solidFill>
                  <a:srgbClr val="161616"/>
                </a:solidFill>
                <a:latin typeface="Times New Roman"/>
                <a:cs typeface="Times New Roman"/>
              </a:rPr>
              <a:t>=</a:t>
            </a:r>
            <a:r>
              <a:rPr dirty="0" sz="950" spc="380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950" spc="110" i="1">
                <a:latin typeface="Times New Roman"/>
                <a:cs typeface="Times New Roman"/>
              </a:rPr>
              <a:t>C</a:t>
            </a:r>
            <a:r>
              <a:rPr dirty="0" sz="950" spc="110" i="1">
                <a:solidFill>
                  <a:srgbClr val="606060"/>
                </a:solidFill>
                <a:latin typeface="Times New Roman"/>
                <a:cs typeface="Times New Roman"/>
              </a:rPr>
              <a:t>,</a:t>
            </a:r>
            <a:r>
              <a:rPr dirty="0" sz="950" spc="150" i="1">
                <a:solidFill>
                  <a:srgbClr val="606060"/>
                </a:solidFill>
                <a:latin typeface="Times New Roman"/>
                <a:cs typeface="Times New Roman"/>
              </a:rPr>
              <a:t> </a:t>
            </a:r>
            <a:r>
              <a:rPr dirty="0" sz="950" spc="85">
                <a:latin typeface="Times New Roman"/>
                <a:cs typeface="Times New Roman"/>
              </a:rPr>
              <a:t>1"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spc="60">
                <a:latin typeface="Times New Roman"/>
                <a:cs typeface="Times New Roman"/>
              </a:rPr>
              <a:t>+</a:t>
            </a:r>
            <a:r>
              <a:rPr dirty="0" sz="950" spc="290">
                <a:latin typeface="Times New Roman"/>
                <a:cs typeface="Times New Roman"/>
              </a:rPr>
              <a:t> </a:t>
            </a:r>
            <a:r>
              <a:rPr dirty="0" sz="950">
                <a:solidFill>
                  <a:srgbClr val="151515"/>
                </a:solidFill>
                <a:latin typeface="Times New Roman"/>
                <a:cs typeface="Times New Roman"/>
              </a:rPr>
              <a:t>C</a:t>
            </a:r>
            <a:r>
              <a:rPr dirty="0" baseline="-25925" sz="1125">
                <a:solidFill>
                  <a:srgbClr val="151515"/>
                </a:solidFill>
                <a:latin typeface="Times New Roman"/>
                <a:cs typeface="Times New Roman"/>
              </a:rPr>
              <a:t>2</a:t>
            </a:r>
            <a:r>
              <a:rPr dirty="0" baseline="-25925" sz="1125" spc="-67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950" spc="190">
                <a:solidFill>
                  <a:srgbClr val="363636"/>
                </a:solidFill>
                <a:latin typeface="Times New Roman"/>
                <a:cs typeface="Times New Roman"/>
              </a:rPr>
              <a:t>1</a:t>
            </a:r>
            <a:r>
              <a:rPr dirty="0" baseline="29629" sz="1125" spc="284">
                <a:solidFill>
                  <a:srgbClr val="363636"/>
                </a:solidFill>
                <a:latin typeface="Times New Roman"/>
                <a:cs typeface="Times New Roman"/>
              </a:rPr>
              <a:t>3</a:t>
            </a:r>
            <a:r>
              <a:rPr dirty="0" sz="950" spc="190">
                <a:solidFill>
                  <a:srgbClr val="363636"/>
                </a:solidFill>
                <a:latin typeface="Times New Roman"/>
                <a:cs typeface="Times New Roman"/>
              </a:rPr>
              <a:t>*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554030" y="2562129"/>
            <a:ext cx="49403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23545" algn="l"/>
              </a:tabLst>
            </a:pPr>
            <a:r>
              <a:rPr dirty="0" sz="950" spc="-25">
                <a:latin typeface="Times New Roman"/>
                <a:cs typeface="Times New Roman"/>
              </a:rPr>
              <a:t>sin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spc="-50">
                <a:solidFill>
                  <a:srgbClr val="232323"/>
                </a:solidFill>
                <a:latin typeface="Times New Roman"/>
                <a:cs typeface="Times New Roman"/>
              </a:rPr>
              <a:t>z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804595" y="2652160"/>
            <a:ext cx="91440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-50">
                <a:latin typeface="Times New Roman"/>
                <a:cs typeface="Times New Roman"/>
              </a:rPr>
              <a:t>2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234178" y="4852404"/>
            <a:ext cx="133794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52095" algn="l"/>
              </a:tabLst>
            </a:pPr>
            <a:r>
              <a:rPr dirty="0" sz="1100" spc="-50">
                <a:latin typeface="Times New Roman"/>
                <a:cs typeface="Times New Roman"/>
              </a:rPr>
              <a:t>t</a:t>
            </a:r>
            <a:r>
              <a:rPr dirty="0" sz="1100">
                <a:latin typeface="Times New Roman"/>
                <a:cs typeface="Times New Roman"/>
              </a:rPr>
              <a:t>	</a:t>
            </a:r>
            <a:r>
              <a:rPr dirty="0" sz="1100" spc="-35">
                <a:latin typeface="Times New Roman"/>
                <a:cs typeface="Times New Roman"/>
              </a:rPr>
              <a:t>(2 </a:t>
            </a:r>
            <a:r>
              <a:rPr dirty="0" sz="1100">
                <a:solidFill>
                  <a:srgbClr val="0E0E0E"/>
                </a:solidFill>
                <a:latin typeface="Times New Roman"/>
                <a:cs typeface="Times New Roman"/>
              </a:rPr>
              <a:t>cos</a:t>
            </a:r>
            <a:r>
              <a:rPr dirty="0" sz="1100" spc="-65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2z</a:t>
            </a:r>
            <a:r>
              <a:rPr dirty="0" sz="1100" spc="-55"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5B5B5B"/>
                </a:solidFill>
                <a:latin typeface="Times New Roman"/>
                <a:cs typeface="Times New Roman"/>
              </a:rPr>
              <a:t>+</a:t>
            </a:r>
            <a:r>
              <a:rPr dirty="0" sz="1100" spc="-35">
                <a:solidFill>
                  <a:srgbClr val="5B5B5B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63636"/>
                </a:solidFill>
                <a:latin typeface="Times New Roman"/>
                <a:cs typeface="Times New Roman"/>
              </a:rPr>
              <a:t>3</a:t>
            </a:r>
            <a:r>
              <a:rPr dirty="0" sz="1100" spc="-125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31313"/>
                </a:solidFill>
                <a:latin typeface="Times New Roman"/>
                <a:cs typeface="Times New Roman"/>
              </a:rPr>
              <a:t>sio</a:t>
            </a:r>
            <a:r>
              <a:rPr dirty="0" sz="1100" spc="6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2‹)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646015" y="5236354"/>
            <a:ext cx="80010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-50">
                <a:latin typeface="Times New Roman"/>
                <a:cs typeface="Times New Roman"/>
              </a:rPr>
              <a:t>1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42800" y="8153524"/>
            <a:ext cx="335915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95">
                <a:solidFill>
                  <a:srgbClr val="131313"/>
                </a:solidFill>
                <a:latin typeface="Times New Roman"/>
                <a:cs typeface="Times New Roman"/>
              </a:rPr>
              <a:t>’’'’</a:t>
            </a:r>
            <a:r>
              <a:rPr dirty="0" sz="1050" spc="95">
                <a:solidFill>
                  <a:srgbClr val="444444"/>
                </a:solidFill>
                <a:latin typeface="Times New Roman"/>
                <a:cs typeface="Times New Roman"/>
              </a:rPr>
              <a:t>'</a:t>
            </a:r>
            <a:r>
              <a:rPr dirty="0" sz="1050" spc="60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solidFill>
                  <a:srgbClr val="131313"/>
                </a:solidFill>
                <a:latin typeface="Times New Roman"/>
                <a:cs typeface="Times New Roman"/>
              </a:rPr>
              <a:t>'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26201" y="7777417"/>
            <a:ext cx="1042035" cy="10121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0"/>
              </a:spcBef>
            </a:pPr>
            <a:r>
              <a:rPr dirty="0" sz="1000" spc="-470">
                <a:solidFill>
                  <a:srgbClr val="161616"/>
                </a:solidFill>
                <a:latin typeface="Times New Roman"/>
                <a:cs typeface="Times New Roman"/>
              </a:rPr>
              <a:t>—</a:t>
            </a:r>
            <a:r>
              <a:rPr dirty="0" sz="1000" spc="470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0C0C0C"/>
                </a:solidFill>
                <a:latin typeface="Times New Roman"/>
                <a:cs typeface="Times New Roman"/>
              </a:rPr>
              <a:t>P.I.</a:t>
            </a:r>
            <a:r>
              <a:rPr dirty="0" sz="1000" spc="190">
                <a:solidFill>
                  <a:srgbClr val="0C0C0C"/>
                </a:solidFill>
                <a:latin typeface="Times New Roman"/>
                <a:cs typeface="Times New Roman"/>
              </a:rPr>
              <a:t>  </a:t>
            </a:r>
            <a:r>
              <a:rPr dirty="0" sz="1000">
                <a:solidFill>
                  <a:srgbClr val="565656"/>
                </a:solidFill>
                <a:latin typeface="Times New Roman"/>
                <a:cs typeface="Times New Roman"/>
              </a:rPr>
              <a:t>+</a:t>
            </a:r>
            <a:r>
              <a:rPr dirty="0" sz="1000" spc="254">
                <a:solidFill>
                  <a:srgbClr val="565656"/>
                </a:solidFill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P.1.</a:t>
            </a:r>
            <a:r>
              <a:rPr dirty="0" baseline="-29629" sz="1125" spc="-15">
                <a:latin typeface="Times New Roman"/>
                <a:cs typeface="Times New Roman"/>
              </a:rPr>
              <a:t>2</a:t>
            </a:r>
            <a:endParaRPr baseline="-29629" sz="1125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000">
              <a:latin typeface="Times New Roman"/>
              <a:cs typeface="Times New Roman"/>
            </a:endParaRPr>
          </a:p>
          <a:p>
            <a:pPr algn="ctr" marL="167640">
              <a:lnSpc>
                <a:spcPct val="100000"/>
              </a:lnSpc>
              <a:tabLst>
                <a:tab pos="783590" algn="l"/>
              </a:tabLst>
            </a:pPr>
            <a:r>
              <a:rPr dirty="0" sz="1050" i="1">
                <a:latin typeface="Times New Roman"/>
                <a:cs typeface="Times New Roman"/>
              </a:rPr>
              <a:t>D'</a:t>
            </a:r>
            <a:r>
              <a:rPr dirty="0" sz="1050" spc="110" i="1">
                <a:latin typeface="Times New Roman"/>
                <a:cs typeface="Times New Roman"/>
              </a:rPr>
              <a:t> </a:t>
            </a:r>
            <a:r>
              <a:rPr dirty="0" sz="1050" spc="70" i="1">
                <a:latin typeface="Times New Roman"/>
                <a:cs typeface="Times New Roman"/>
              </a:rPr>
              <a:t>+</a:t>
            </a:r>
            <a:r>
              <a:rPr dirty="0" sz="1050" spc="-5" i="1">
                <a:latin typeface="Times New Roman"/>
                <a:cs typeface="Times New Roman"/>
              </a:rPr>
              <a:t> </a:t>
            </a:r>
            <a:r>
              <a:rPr dirty="0" sz="1050" spc="-25" i="1">
                <a:latin typeface="Times New Roman"/>
                <a:cs typeface="Times New Roman"/>
              </a:rPr>
              <a:t>SD</a:t>
            </a:r>
            <a:r>
              <a:rPr dirty="0" sz="1050" i="1">
                <a:latin typeface="Times New Roman"/>
                <a:cs typeface="Times New Roman"/>
              </a:rPr>
              <a:t>	</a:t>
            </a:r>
            <a:r>
              <a:rPr dirty="0" sz="1050" spc="-50">
                <a:solidFill>
                  <a:srgbClr val="383838"/>
                </a:solidFill>
                <a:latin typeface="Times New Roman"/>
                <a:cs typeface="Times New Roman"/>
              </a:rPr>
              <a:t>6</a:t>
            </a:r>
            <a:endParaRPr sz="1050">
              <a:latin typeface="Times New Roman"/>
              <a:cs typeface="Times New Roman"/>
            </a:endParaRPr>
          </a:p>
          <a:p>
            <a:pPr algn="ctr" marL="198755">
              <a:lnSpc>
                <a:spcPct val="100000"/>
              </a:lnSpc>
              <a:spcBef>
                <a:spcPts val="675"/>
              </a:spcBef>
            </a:pPr>
            <a:r>
              <a:rPr dirty="0" sz="1050">
                <a:latin typeface="Times New Roman"/>
                <a:cs typeface="Times New Roman"/>
              </a:rPr>
              <a:t>cos</a:t>
            </a:r>
            <a:r>
              <a:rPr dirty="0" sz="1050" spc="-55">
                <a:latin typeface="Times New Roman"/>
                <a:cs typeface="Times New Roman"/>
              </a:rPr>
              <a:t> </a:t>
            </a:r>
            <a:r>
              <a:rPr dirty="0" sz="1050" spc="10">
                <a:solidFill>
                  <a:srgbClr val="282828"/>
                </a:solidFill>
                <a:latin typeface="Times New Roman"/>
                <a:cs typeface="Times New Roman"/>
              </a:rPr>
              <a:t>x</a:t>
            </a:r>
            <a:endParaRPr sz="1050">
              <a:latin typeface="Times New Roman"/>
              <a:cs typeface="Times New Roman"/>
            </a:endParaRPr>
          </a:p>
          <a:p>
            <a:pPr algn="ctr" marL="201295">
              <a:lnSpc>
                <a:spcPct val="100000"/>
              </a:lnSpc>
              <a:spcBef>
                <a:spcPts val="390"/>
              </a:spcBef>
              <a:tabLst>
                <a:tab pos="871219" algn="l"/>
              </a:tabLst>
            </a:pPr>
            <a:r>
              <a:rPr dirty="0" sz="1000" spc="-470">
                <a:solidFill>
                  <a:srgbClr val="1A1A1A"/>
                </a:solidFill>
                <a:latin typeface="Times New Roman"/>
                <a:cs typeface="Times New Roman"/>
              </a:rPr>
              <a:t>—</a:t>
            </a:r>
            <a:r>
              <a:rPr dirty="0" sz="1000" spc="1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050505"/>
                </a:solidFill>
                <a:latin typeface="Times New Roman"/>
                <a:cs typeface="Times New Roman"/>
              </a:rPr>
              <a:t>1</a:t>
            </a:r>
            <a:r>
              <a:rPr dirty="0" baseline="33333" sz="1125">
                <a:solidFill>
                  <a:srgbClr val="050505"/>
                </a:solidFill>
                <a:latin typeface="Times New Roman"/>
                <a:cs typeface="Times New Roman"/>
              </a:rPr>
              <a:t>2</a:t>
            </a:r>
            <a:r>
              <a:rPr dirty="0" baseline="33333" sz="1125" spc="67">
                <a:solidFill>
                  <a:srgbClr val="050505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878787"/>
                </a:solidFill>
                <a:latin typeface="Times New Roman"/>
                <a:cs typeface="Times New Roman"/>
              </a:rPr>
              <a:t>+</a:t>
            </a:r>
            <a:r>
              <a:rPr dirty="0" sz="1000" spc="-40" i="1">
                <a:solidFill>
                  <a:srgbClr val="878787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5</a:t>
            </a:r>
            <a:r>
              <a:rPr dirty="0" sz="1000" spc="-110" i="1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D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>
                <a:solidFill>
                  <a:srgbClr val="383838"/>
                </a:solidFill>
                <a:latin typeface="Times New Roman"/>
                <a:cs typeface="Times New Roman"/>
              </a:rPr>
              <a:t>6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241097" y="8602621"/>
            <a:ext cx="395605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Times New Roman"/>
                <a:cs typeface="Times New Roman"/>
              </a:rPr>
              <a:t>5D</a:t>
            </a:r>
            <a:r>
              <a:rPr dirty="0" sz="1000" spc="70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444444"/>
                </a:solidFill>
                <a:latin typeface="Times New Roman"/>
                <a:cs typeface="Times New Roman"/>
              </a:rPr>
              <a:t>+</a:t>
            </a:r>
            <a:r>
              <a:rPr dirty="0" sz="1000" spc="30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841545" y="5349609"/>
            <a:ext cx="445770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solidFill>
                  <a:srgbClr val="181818"/>
                </a:solidFill>
                <a:latin typeface="Times New Roman"/>
                <a:cs typeface="Times New Roman"/>
              </a:rPr>
              <a:t>2</a:t>
            </a:r>
            <a:r>
              <a:rPr dirty="0" sz="850" spc="229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850" spc="-35">
                <a:latin typeface="Times New Roman"/>
                <a:cs typeface="Times New Roman"/>
              </a:rPr>
              <a:t>CDS</a:t>
            </a:r>
            <a:r>
              <a:rPr dirty="0" sz="850" spc="204">
                <a:latin typeface="Times New Roman"/>
                <a:cs typeface="Times New Roman"/>
              </a:rPr>
              <a:t> </a:t>
            </a:r>
            <a:r>
              <a:rPr dirty="0" sz="850" spc="-50">
                <a:solidFill>
                  <a:srgbClr val="1D1D1D"/>
                </a:solidFill>
                <a:latin typeface="Times New Roman"/>
                <a:cs typeface="Times New Roman"/>
              </a:rPr>
              <a:t>L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380356" y="5349609"/>
            <a:ext cx="701675" cy="1568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50">
                <a:solidFill>
                  <a:srgbClr val="0F0F0F"/>
                </a:solidFill>
                <a:latin typeface="Times New Roman"/>
                <a:cs typeface="Times New Roman"/>
              </a:rPr>
              <a:t>+</a:t>
            </a:r>
            <a:r>
              <a:rPr dirty="0" sz="850" spc="38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850">
                <a:solidFill>
                  <a:srgbClr val="464646"/>
                </a:solidFill>
                <a:latin typeface="Times New Roman"/>
                <a:cs typeface="Times New Roman"/>
              </a:rPr>
              <a:t>3</a:t>
            </a:r>
            <a:r>
              <a:rPr dirty="0" sz="850" spc="325">
                <a:solidFill>
                  <a:srgbClr val="464646"/>
                </a:solidFill>
                <a:latin typeface="Times New Roman"/>
                <a:cs typeface="Times New Roman"/>
              </a:rPr>
              <a:t> </a:t>
            </a:r>
            <a:r>
              <a:rPr dirty="0" sz="850">
                <a:solidFill>
                  <a:srgbClr val="181818"/>
                </a:solidFill>
                <a:latin typeface="Times New Roman"/>
                <a:cs typeface="Times New Roman"/>
              </a:rPr>
              <a:t>Siil</a:t>
            </a:r>
            <a:r>
              <a:rPr dirty="0" sz="850" spc="21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850" spc="-10">
                <a:solidFill>
                  <a:srgbClr val="0F0F0F"/>
                </a:solidFill>
                <a:latin typeface="Times New Roman"/>
                <a:cs typeface="Times New Roman"/>
              </a:rPr>
              <a:t>*in).</a:t>
            </a:r>
            <a:endParaRPr sz="8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999232" y="5978652"/>
            <a:ext cx="536575" cy="0"/>
          </a:xfrm>
          <a:custGeom>
            <a:avLst/>
            <a:gdLst/>
            <a:ahLst/>
            <a:cxnLst/>
            <a:rect l="l" t="t" r="r" b="b"/>
            <a:pathLst>
              <a:path w="536575" h="0">
                <a:moveTo>
                  <a:pt x="0" y="0"/>
                </a:moveTo>
                <a:lnTo>
                  <a:pt x="5364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752088" y="5978652"/>
            <a:ext cx="341630" cy="0"/>
          </a:xfrm>
          <a:custGeom>
            <a:avLst/>
            <a:gdLst/>
            <a:ahLst/>
            <a:cxnLst/>
            <a:rect l="l" t="t" r="r" b="b"/>
            <a:pathLst>
              <a:path w="341629" h="0">
                <a:moveTo>
                  <a:pt x="0" y="0"/>
                </a:moveTo>
                <a:lnTo>
                  <a:pt x="3413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993135" y="4594859"/>
            <a:ext cx="1051560" cy="0"/>
          </a:xfrm>
          <a:custGeom>
            <a:avLst/>
            <a:gdLst/>
            <a:ahLst/>
            <a:cxnLst/>
            <a:rect l="l" t="t" r="r" b="b"/>
            <a:pathLst>
              <a:path w="1051560" h="0">
                <a:moveTo>
                  <a:pt x="0" y="0"/>
                </a:moveTo>
                <a:lnTo>
                  <a:pt x="10515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999232" y="4018788"/>
            <a:ext cx="692150" cy="0"/>
          </a:xfrm>
          <a:custGeom>
            <a:avLst/>
            <a:gdLst/>
            <a:ahLst/>
            <a:cxnLst/>
            <a:rect l="l" t="t" r="r" b="b"/>
            <a:pathLst>
              <a:path w="692150" h="0">
                <a:moveTo>
                  <a:pt x="0" y="0"/>
                </a:moveTo>
                <a:lnTo>
                  <a:pt x="6918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249167" y="2961132"/>
            <a:ext cx="683260" cy="0"/>
          </a:xfrm>
          <a:custGeom>
            <a:avLst/>
            <a:gdLst/>
            <a:ahLst/>
            <a:cxnLst/>
            <a:rect l="l" t="t" r="r" b="b"/>
            <a:pathLst>
              <a:path w="683260" h="0">
                <a:moveTo>
                  <a:pt x="0" y="0"/>
                </a:moveTo>
                <a:lnTo>
                  <a:pt x="6827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151632" y="2421635"/>
            <a:ext cx="780415" cy="0"/>
          </a:xfrm>
          <a:custGeom>
            <a:avLst/>
            <a:gdLst/>
            <a:ahLst/>
            <a:cxnLst/>
            <a:rect l="l" t="t" r="r" b="b"/>
            <a:pathLst>
              <a:path w="780414" h="0">
                <a:moveTo>
                  <a:pt x="0" y="0"/>
                </a:moveTo>
                <a:lnTo>
                  <a:pt x="78028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148583" y="1872995"/>
            <a:ext cx="685800" cy="0"/>
          </a:xfrm>
          <a:custGeom>
            <a:avLst/>
            <a:gdLst/>
            <a:ahLst/>
            <a:cxnLst/>
            <a:rect l="l" t="t" r="r" b="b"/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148583" y="1296924"/>
            <a:ext cx="798830" cy="0"/>
          </a:xfrm>
          <a:custGeom>
            <a:avLst/>
            <a:gdLst/>
            <a:ahLst/>
            <a:cxnLst/>
            <a:rect l="l" t="t" r="r" b="b"/>
            <a:pathLst>
              <a:path w="798829" h="0">
                <a:moveTo>
                  <a:pt x="0" y="0"/>
                </a:moveTo>
                <a:lnTo>
                  <a:pt x="798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0" name="object 10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03452" y="2454812"/>
            <a:ext cx="724486" cy="154744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96419" y="1667021"/>
            <a:ext cx="815926" cy="411480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982351" y="3319975"/>
            <a:ext cx="928467" cy="358726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00996" y="3812344"/>
            <a:ext cx="970670" cy="411480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993135" y="5205046"/>
            <a:ext cx="396239" cy="407963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101926" y="5767753"/>
            <a:ext cx="1512276" cy="189913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127673" y="3960055"/>
            <a:ext cx="583809" cy="147710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127673" y="4529796"/>
            <a:ext cx="478301" cy="140676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127673" y="5366824"/>
            <a:ext cx="583809" cy="147710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679895" y="7350369"/>
            <a:ext cx="2982351" cy="344658"/>
          </a:xfrm>
          <a:prstGeom prst="rect">
            <a:avLst/>
          </a:prstGeom>
        </p:spPr>
      </p:pic>
      <p:sp>
        <p:nvSpPr>
          <p:cNvPr id="20" name="object 20" descr=""/>
          <p:cNvSpPr txBox="1"/>
          <p:nvPr/>
        </p:nvSpPr>
        <p:spPr>
          <a:xfrm>
            <a:off x="2502674" y="3898314"/>
            <a:ext cx="1052195" cy="676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20">
                <a:solidFill>
                  <a:srgbClr val="1C1C1C"/>
                </a:solidFill>
                <a:latin typeface="Times New Roman"/>
                <a:cs typeface="Times New Roman"/>
              </a:rPr>
              <a:t>P.I.</a:t>
            </a: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3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</a:pPr>
            <a:r>
              <a:rPr dirty="0" sz="1150" spc="-100">
                <a:latin typeface="Cambria"/>
                <a:cs typeface="Cambria"/>
              </a:rPr>
              <a:t>e-</a:t>
            </a:r>
            <a:r>
              <a:rPr dirty="0" sz="1150" spc="-50">
                <a:latin typeface="Cambria"/>
                <a:cs typeface="Cambria"/>
              </a:rPr>
              <a:t>“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70228" y="996913"/>
            <a:ext cx="970280" cy="52641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405"/>
              </a:spcBef>
              <a:tabLst>
                <a:tab pos="221615" algn="l"/>
              </a:tabLst>
            </a:pPr>
            <a:r>
              <a:rPr dirty="0" sz="1300" spc="-50">
                <a:latin typeface="Cambria"/>
                <a:cs typeface="Cambria"/>
              </a:rPr>
              <a:t>¡</a:t>
            </a:r>
            <a:r>
              <a:rPr dirty="0" sz="1300">
                <a:latin typeface="Cambria"/>
                <a:cs typeface="Cambria"/>
              </a:rPr>
              <a:t>	</a:t>
            </a:r>
            <a:r>
              <a:rPr dirty="0" sz="1300" spc="-155">
                <a:latin typeface="Cambria"/>
                <a:cs typeface="Cambria"/>
              </a:rPr>
              <a:t>cos</a:t>
            </a:r>
            <a:r>
              <a:rPr dirty="0" sz="1300" spc="35">
                <a:latin typeface="Cambria"/>
                <a:cs typeface="Cambria"/>
              </a:rPr>
              <a:t> </a:t>
            </a:r>
            <a:r>
              <a:rPr dirty="0" sz="1300" spc="-120" i="1">
                <a:solidFill>
                  <a:srgbClr val="909090"/>
                </a:solidFill>
                <a:latin typeface="Cambria"/>
                <a:cs typeface="Cambria"/>
              </a:rPr>
              <a:t>x</a:t>
            </a:r>
            <a:r>
              <a:rPr dirty="0" sz="1300" spc="-120" i="1">
                <a:solidFill>
                  <a:srgbClr val="131313"/>
                </a:solidFill>
                <a:latin typeface="Cambria"/>
                <a:cs typeface="Cambria"/>
              </a:rPr>
              <a:t>!D</a:t>
            </a:r>
            <a:r>
              <a:rPr dirty="0" sz="1300" spc="-120" i="1">
                <a:solidFill>
                  <a:srgbClr val="545454"/>
                </a:solidFill>
                <a:latin typeface="Cambria"/>
                <a:cs typeface="Cambria"/>
              </a:rPr>
              <a:t>—</a:t>
            </a:r>
            <a:r>
              <a:rPr dirty="0" sz="1300" spc="15" i="1">
                <a:solidFill>
                  <a:srgbClr val="545454"/>
                </a:solidFill>
                <a:latin typeface="Cambria"/>
                <a:cs typeface="Cambria"/>
              </a:rPr>
              <a:t> </a:t>
            </a:r>
            <a:r>
              <a:rPr dirty="0" sz="1300" spc="-25" i="1">
                <a:solidFill>
                  <a:srgbClr val="080808"/>
                </a:solidFill>
                <a:latin typeface="Cambria"/>
                <a:cs typeface="Cambria"/>
              </a:rPr>
              <a:t>I)</a:t>
            </a:r>
            <a:endParaRPr sz="13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450">
                <a:latin typeface="Cambria"/>
                <a:cs typeface="Cambria"/>
              </a:rPr>
              <a:t>5</a:t>
            </a:r>
            <a:r>
              <a:rPr dirty="0" sz="1450" spc="180">
                <a:latin typeface="Cambria"/>
                <a:cs typeface="Cambria"/>
              </a:rPr>
              <a:t> </a:t>
            </a:r>
            <a:r>
              <a:rPr dirty="0" sz="1450" spc="-65" i="1">
                <a:solidFill>
                  <a:srgbClr val="0A0A0A"/>
                </a:solidFill>
                <a:latin typeface="Cambria"/>
                <a:cs typeface="Cambria"/>
              </a:rPr>
              <a:t>(D+</a:t>
            </a:r>
            <a:r>
              <a:rPr dirty="0" sz="1450" spc="-105" i="1">
                <a:solidFill>
                  <a:srgbClr val="0A0A0A"/>
                </a:solidFill>
                <a:latin typeface="Cambria"/>
                <a:cs typeface="Cambria"/>
              </a:rPr>
              <a:t> </a:t>
            </a:r>
            <a:r>
              <a:rPr dirty="0" sz="1450" spc="-105" i="1">
                <a:latin typeface="Cambria"/>
                <a:cs typeface="Cambria"/>
              </a:rPr>
              <a:t>l)(D</a:t>
            </a:r>
            <a:r>
              <a:rPr dirty="0" sz="1450" spc="-100" i="1">
                <a:latin typeface="Cambria"/>
                <a:cs typeface="Cambria"/>
              </a:rPr>
              <a:t> </a:t>
            </a:r>
            <a:r>
              <a:rPr dirty="0" sz="1450" spc="-550">
                <a:solidFill>
                  <a:srgbClr val="212121"/>
                </a:solidFill>
                <a:latin typeface="Cambria"/>
                <a:cs typeface="Cambria"/>
              </a:rPr>
              <a:t>—</a:t>
            </a:r>
            <a:r>
              <a:rPr dirty="0" sz="1450" spc="-70">
                <a:solidFill>
                  <a:srgbClr val="0C0C0C"/>
                </a:solidFill>
                <a:latin typeface="Cambria"/>
                <a:cs typeface="Cambria"/>
              </a:rPr>
              <a:t>l)</a:t>
            </a:r>
            <a:endParaRPr sz="145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992285" y="2207455"/>
            <a:ext cx="932815" cy="980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mbria"/>
                <a:cs typeface="Cambria"/>
              </a:rPr>
              <a:t>I</a:t>
            </a:r>
            <a:r>
              <a:rPr dirty="0" sz="1100" spc="465"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32323"/>
                </a:solidFill>
                <a:latin typeface="Cambria"/>
                <a:cs typeface="Cambria"/>
              </a:rPr>
              <a:t>-</a:t>
            </a:r>
            <a:r>
              <a:rPr dirty="0" sz="1100" spc="225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100" spc="-95">
                <a:latin typeface="Cambria"/>
                <a:cs typeface="Cambria"/>
              </a:rPr>
              <a:t>Sin</a:t>
            </a:r>
            <a:r>
              <a:rPr dirty="0" sz="1100" spc="-10">
                <a:latin typeface="Cambria"/>
                <a:cs typeface="Cambria"/>
              </a:rPr>
              <a:t> </a:t>
            </a:r>
            <a:r>
              <a:rPr dirty="0" sz="1100" spc="-20">
                <a:solidFill>
                  <a:srgbClr val="626262"/>
                </a:solidFill>
                <a:latin typeface="Cambria"/>
                <a:cs typeface="Cambria"/>
              </a:rPr>
              <a:t>Z</a:t>
            </a:r>
            <a:r>
              <a:rPr dirty="0" sz="1100" spc="-50">
                <a:solidFill>
                  <a:srgbClr val="626262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F1F1F"/>
                </a:solidFill>
                <a:latin typeface="Cambria"/>
                <a:cs typeface="Cambria"/>
              </a:rPr>
              <a:t>-</a:t>
            </a:r>
            <a:r>
              <a:rPr dirty="0" sz="1100" spc="21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100" spc="-185">
                <a:latin typeface="Cambria"/>
                <a:cs typeface="Cambria"/>
              </a:rPr>
              <a:t>COS</a:t>
            </a:r>
            <a:r>
              <a:rPr dirty="0" sz="1100" spc="-70">
                <a:latin typeface="Cambria"/>
                <a:cs typeface="Cambria"/>
              </a:rPr>
              <a:t> </a:t>
            </a:r>
            <a:r>
              <a:rPr dirty="0" sz="1100" spc="-50">
                <a:solidFill>
                  <a:srgbClr val="0F0F0F"/>
                </a:solidFill>
                <a:latin typeface="Cambria"/>
                <a:cs typeface="Cambria"/>
              </a:rPr>
              <a:t>I</a:t>
            </a:r>
            <a:endParaRPr sz="11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1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1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300" spc="-585">
                <a:solidFill>
                  <a:srgbClr val="2D2D2D"/>
                </a:solidFill>
                <a:latin typeface="Times New Roman"/>
                <a:cs typeface="Times New Roman"/>
              </a:rPr>
              <a:t>—</a:t>
            </a:r>
            <a:r>
              <a:rPr dirty="0" sz="1300">
                <a:solidFill>
                  <a:srgbClr val="0A0A0A"/>
                </a:solidFill>
                <a:latin typeface="Times New Roman"/>
                <a:cs typeface="Times New Roman"/>
              </a:rPr>
              <a:t>1</a:t>
            </a:r>
            <a:r>
              <a:rPr dirty="0" sz="1300" spc="220">
                <a:solidFill>
                  <a:srgbClr val="0A0A0A"/>
                </a:solidFill>
                <a:latin typeface="Times New Roman"/>
                <a:cs typeface="Times New Roman"/>
              </a:rPr>
              <a:t> </a:t>
            </a:r>
            <a:r>
              <a:rPr dirty="0" sz="1300" spc="-100">
                <a:latin typeface="Times New Roman"/>
                <a:cs typeface="Times New Roman"/>
              </a:rPr>
              <a:t>sin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80">
                <a:latin typeface="Times New Roman"/>
                <a:cs typeface="Times New Roman"/>
              </a:rPr>
              <a:t>x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170">
                <a:solidFill>
                  <a:srgbClr val="8C8C8C"/>
                </a:solidFill>
                <a:latin typeface="Times New Roman"/>
                <a:cs typeface="Times New Roman"/>
              </a:rPr>
              <a:t>+</a:t>
            </a:r>
            <a:r>
              <a:rPr dirty="0" sz="1300" spc="-95">
                <a:solidFill>
                  <a:srgbClr val="8C8C8C"/>
                </a:solidFill>
                <a:latin typeface="Times New Roman"/>
                <a:cs typeface="Times New Roman"/>
              </a:rPr>
              <a:t> </a:t>
            </a:r>
            <a:r>
              <a:rPr dirty="0" sz="1300" spc="-130">
                <a:latin typeface="Times New Roman"/>
                <a:cs typeface="Times New Roman"/>
              </a:rPr>
              <a:t>cos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50">
                <a:solidFill>
                  <a:srgbClr val="1D1D1D"/>
                </a:solidFill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  <a:p>
            <a:pPr marL="45085">
              <a:lnSpc>
                <a:spcPct val="100000"/>
              </a:lnSpc>
              <a:spcBef>
                <a:spcPts val="270"/>
              </a:spcBef>
              <a:tabLst>
                <a:tab pos="496570" algn="l"/>
              </a:tabLst>
            </a:pPr>
            <a:r>
              <a:rPr dirty="0" sz="1350" spc="-50">
                <a:solidFill>
                  <a:srgbClr val="494949"/>
                </a:solidFill>
                <a:latin typeface="Consolas"/>
                <a:cs typeface="Consolas"/>
              </a:rPr>
              <a:t>5</a:t>
            </a:r>
            <a:r>
              <a:rPr dirty="0" sz="1350">
                <a:solidFill>
                  <a:srgbClr val="494949"/>
                </a:solidFill>
                <a:latin typeface="Consolas"/>
                <a:cs typeface="Consolas"/>
              </a:rPr>
              <a:t>	</a:t>
            </a:r>
            <a:r>
              <a:rPr dirty="0" sz="1350" spc="-40">
                <a:solidFill>
                  <a:srgbClr val="383838"/>
                </a:solidFill>
                <a:latin typeface="Consolas"/>
                <a:cs typeface="Consolas"/>
              </a:rPr>
              <a:t>—</a:t>
            </a:r>
            <a:r>
              <a:rPr dirty="0" sz="1350" spc="-50">
                <a:solidFill>
                  <a:srgbClr val="383838"/>
                </a:solidFill>
                <a:latin typeface="Consolas"/>
                <a:cs typeface="Consolas"/>
              </a:rPr>
              <a:t>2</a:t>
            </a:r>
            <a:endParaRPr sz="1350">
              <a:latin typeface="Consolas"/>
              <a:cs typeface="Consolas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15292" y="4904837"/>
            <a:ext cx="157734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50" spc="-114">
                <a:solidFill>
                  <a:srgbClr val="1C1C1C"/>
                </a:solidFill>
                <a:latin typeface="Times New Roman"/>
                <a:cs typeface="Times New Roman"/>
              </a:rPr>
              <a:t>Differentid</a:t>
            </a:r>
            <a:r>
              <a:rPr dirty="0" sz="1350" spc="8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350" spc="-130">
                <a:solidFill>
                  <a:srgbClr val="181818"/>
                </a:solidFill>
                <a:latin typeface="Times New Roman"/>
                <a:cs typeface="Times New Roman"/>
              </a:rPr>
              <a:t>and</a:t>
            </a:r>
            <a:r>
              <a:rPr dirty="0" sz="1350" spc="6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350" spc="-135">
                <a:solidFill>
                  <a:srgbClr val="0F0F0F"/>
                </a:solidFill>
                <a:latin typeface="Times New Roman"/>
                <a:cs typeface="Times New Roman"/>
              </a:rPr>
              <a:t>multiply</a:t>
            </a:r>
            <a:r>
              <a:rPr dirty="0" sz="1350" spc="10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350" spc="-30">
                <a:solidFill>
                  <a:srgbClr val="161616"/>
                </a:solidFill>
                <a:latin typeface="Times New Roman"/>
                <a:cs typeface="Times New Roman"/>
              </a:rPr>
              <a:t>‘z'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76241" y="4629833"/>
            <a:ext cx="33718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254">
                <a:latin typeface="Cambria"/>
                <a:cs typeface="Cambria"/>
              </a:rPr>
              <a:t>(—</a:t>
            </a:r>
            <a:r>
              <a:rPr dirty="0" sz="1300" spc="-120">
                <a:latin typeface="Cambria"/>
                <a:cs typeface="Cambria"/>
              </a:rPr>
              <a:t>2)'</a:t>
            </a:r>
            <a:endParaRPr sz="13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445615" y="4629833"/>
            <a:ext cx="59245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Cambria"/>
                <a:cs typeface="Cambria"/>
              </a:rPr>
              <a:t>J</a:t>
            </a:r>
            <a:r>
              <a:rPr dirty="0" sz="1300" spc="80">
                <a:latin typeface="Cambria"/>
                <a:cs typeface="Cambria"/>
              </a:rPr>
              <a:t> </a:t>
            </a:r>
            <a:r>
              <a:rPr dirty="0" sz="1300" spc="-70">
                <a:solidFill>
                  <a:srgbClr val="707070"/>
                </a:solidFill>
                <a:latin typeface="Cambria"/>
                <a:cs typeface="Cambria"/>
              </a:rPr>
              <a:t>x</a:t>
            </a:r>
            <a:r>
              <a:rPr dirty="0" sz="1300" spc="-120">
                <a:solidFill>
                  <a:srgbClr val="707070"/>
                </a:solidFill>
                <a:latin typeface="Cambria"/>
                <a:cs typeface="Cambria"/>
              </a:rPr>
              <a:t> </a:t>
            </a:r>
            <a:r>
              <a:rPr dirty="0" sz="1300" spc="-409">
                <a:solidFill>
                  <a:srgbClr val="414141"/>
                </a:solidFill>
                <a:latin typeface="Cambria"/>
                <a:cs typeface="Cambria"/>
              </a:rPr>
              <a:t>—</a:t>
            </a:r>
            <a:r>
              <a:rPr dirty="0" sz="1300" spc="-229">
                <a:solidFill>
                  <a:srgbClr val="414141"/>
                </a:solidFill>
                <a:latin typeface="Cambria"/>
                <a:cs typeface="Cambria"/>
              </a:rPr>
              <a:t>2</a:t>
            </a:r>
            <a:r>
              <a:rPr dirty="0" sz="1300" spc="-114">
                <a:solidFill>
                  <a:srgbClr val="414141"/>
                </a:solidFill>
                <a:latin typeface="Cambria"/>
                <a:cs typeface="Cambria"/>
              </a:rPr>
              <a:t> </a:t>
            </a:r>
            <a:r>
              <a:rPr dirty="0" sz="1300">
                <a:latin typeface="Cambria"/>
                <a:cs typeface="Cambria"/>
              </a:rPr>
              <a:t>+</a:t>
            </a:r>
            <a:r>
              <a:rPr dirty="0" sz="1300" spc="-170">
                <a:latin typeface="Cambria"/>
                <a:cs typeface="Cambria"/>
              </a:rPr>
              <a:t> </a:t>
            </a:r>
            <a:r>
              <a:rPr dirty="0" sz="1300" spc="-110">
                <a:solidFill>
                  <a:srgbClr val="282828"/>
                </a:solidFill>
                <a:latin typeface="Cambria"/>
                <a:cs typeface="Cambria"/>
              </a:rPr>
              <a:t>6</a:t>
            </a:r>
            <a:endParaRPr sz="13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976970" y="5948582"/>
            <a:ext cx="1289050" cy="694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100"/>
              </a:spcBef>
              <a:tabLst>
                <a:tab pos="909319" algn="l"/>
              </a:tabLst>
            </a:pPr>
            <a:r>
              <a:rPr dirty="0" sz="1550" spc="-310">
                <a:latin typeface="Cambria"/>
                <a:cs typeface="Cambria"/>
              </a:rPr>
              <a:t>2(—</a:t>
            </a:r>
            <a:r>
              <a:rPr dirty="0" sz="1550" spc="-20">
                <a:latin typeface="Cambria"/>
                <a:cs typeface="Cambria"/>
              </a:rPr>
              <a:t>I)+1</a:t>
            </a:r>
            <a:r>
              <a:rPr dirty="0" sz="1550">
                <a:latin typeface="Cambria"/>
                <a:cs typeface="Cambria"/>
              </a:rPr>
              <a:t>	</a:t>
            </a:r>
            <a:r>
              <a:rPr dirty="0" sz="1550" spc="-525">
                <a:latin typeface="Cambria"/>
                <a:cs typeface="Cambria"/>
              </a:rPr>
              <a:t>1</a:t>
            </a:r>
            <a:endParaRPr sz="155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1720"/>
              </a:spcBef>
            </a:pPr>
            <a:r>
              <a:rPr dirty="0" sz="1400" spc="-335">
                <a:latin typeface="Courier New"/>
                <a:cs typeface="Courier New"/>
              </a:rPr>
              <a:t>0</a:t>
            </a:r>
            <a:r>
              <a:rPr dirty="0" sz="1400" spc="10">
                <a:latin typeface="Courier New"/>
                <a:cs typeface="Courier New"/>
              </a:rPr>
              <a:t> </a:t>
            </a:r>
            <a:r>
              <a:rPr dirty="0" sz="1400" spc="-60">
                <a:latin typeface="Courier New"/>
                <a:cs typeface="Courier New"/>
              </a:rPr>
              <a:t>(üni+coi)+i</a:t>
            </a:r>
            <a:endParaRPr sz="14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80113" y="6403731"/>
            <a:ext cx="1437640" cy="572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1400" spc="-450">
                <a:solidFill>
                  <a:srgbClr val="0E0E0E"/>
                </a:solidFill>
                <a:latin typeface="Courier New"/>
                <a:cs typeface="Courier New"/>
              </a:rPr>
              <a:t>P.I</a:t>
            </a:r>
            <a:endParaRPr sz="14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125"/>
              </a:spcBef>
            </a:pPr>
            <a:r>
              <a:rPr dirty="0" sz="1250">
                <a:solidFill>
                  <a:srgbClr val="212121"/>
                </a:solidFill>
                <a:latin typeface="Cambria"/>
                <a:cs typeface="Cambria"/>
              </a:rPr>
              <a:t>.</a:t>
            </a:r>
            <a:r>
              <a:rPr dirty="0" sz="1250" spc="120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250" spc="-90">
                <a:solidFill>
                  <a:srgbClr val="0F0F0F"/>
                </a:solidFill>
                <a:latin typeface="Cambria"/>
                <a:cs typeface="Cambria"/>
              </a:rPr>
              <a:t>The</a:t>
            </a:r>
            <a:r>
              <a:rPr dirty="0" sz="1250" spc="9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250" spc="-135">
                <a:solidFill>
                  <a:srgbClr val="0F0F0F"/>
                </a:solidFill>
                <a:latin typeface="Cambria"/>
                <a:cs typeface="Cambria"/>
              </a:rPr>
              <a:t>general</a:t>
            </a:r>
            <a:r>
              <a:rPr dirty="0" sz="1250" spc="12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250" spc="-130">
                <a:solidFill>
                  <a:srgbClr val="1D1D1D"/>
                </a:solidFill>
                <a:latin typeface="Cambria"/>
                <a:cs typeface="Cambria"/>
              </a:rPr>
              <a:t>solution</a:t>
            </a:r>
            <a:r>
              <a:rPr dirty="0" sz="1250" spc="120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250" spc="-25">
                <a:latin typeface="Cambria"/>
                <a:cs typeface="Cambria"/>
              </a:rPr>
              <a:t>is</a:t>
            </a:r>
            <a:endParaRPr sz="125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72697" y="7007273"/>
            <a:ext cx="89471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30">
                <a:solidFill>
                  <a:srgbClr val="2D2D2D"/>
                </a:solidFill>
                <a:latin typeface="Cambria"/>
                <a:cs typeface="Cambria"/>
              </a:rPr>
              <a:t>v</a:t>
            </a:r>
            <a:r>
              <a:rPr dirty="0" sz="1300" spc="135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300">
                <a:latin typeface="Cambria"/>
                <a:cs typeface="Cambria"/>
              </a:rPr>
              <a:t>=</a:t>
            </a:r>
            <a:r>
              <a:rPr dirty="0" sz="1300" spc="80">
                <a:latin typeface="Cambria"/>
                <a:cs typeface="Cambria"/>
              </a:rPr>
              <a:t> </a:t>
            </a:r>
            <a:r>
              <a:rPr dirty="0" sz="1300" spc="-10">
                <a:latin typeface="Cambria"/>
                <a:cs typeface="Cambria"/>
              </a:rPr>
              <a:t>C.F.</a:t>
            </a:r>
            <a:r>
              <a:rPr dirty="0" sz="1300" spc="55">
                <a:latin typeface="Cambria"/>
                <a:cs typeface="Cambria"/>
              </a:rPr>
              <a:t> </a:t>
            </a:r>
            <a:r>
              <a:rPr dirty="0" sz="1300">
                <a:solidFill>
                  <a:srgbClr val="161616"/>
                </a:solidFill>
                <a:latin typeface="Cambria"/>
                <a:cs typeface="Cambria"/>
              </a:rPr>
              <a:t>+</a:t>
            </a:r>
            <a:r>
              <a:rPr dirty="0" sz="1300" spc="-4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300" spc="-50">
                <a:solidFill>
                  <a:srgbClr val="0F0F0F"/>
                </a:solidFill>
                <a:latin typeface="Cambria"/>
                <a:cs typeface="Cambria"/>
              </a:rPr>
              <a:t>P.I.</a:t>
            </a:r>
            <a:endParaRPr sz="13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04907" y="3544186"/>
            <a:ext cx="1509134" cy="1651590"/>
          </a:xfrm>
          <a:prstGeom prst="rect">
            <a:avLst/>
          </a:prstGeom>
        </p:spPr>
      </p:pic>
      <p:sp>
        <p:nvSpPr>
          <p:cNvPr id="3" name="object 3" descr=""/>
          <p:cNvSpPr/>
          <p:nvPr/>
        </p:nvSpPr>
        <p:spPr>
          <a:xfrm>
            <a:off x="1946996" y="6427735"/>
            <a:ext cx="235585" cy="0"/>
          </a:xfrm>
          <a:custGeom>
            <a:avLst/>
            <a:gdLst/>
            <a:ahLst/>
            <a:cxnLst/>
            <a:rect l="l" t="t" r="r" b="b"/>
            <a:pathLst>
              <a:path w="235585" h="0">
                <a:moveTo>
                  <a:pt x="0" y="0"/>
                </a:moveTo>
                <a:lnTo>
                  <a:pt x="235226" y="0"/>
                </a:lnTo>
              </a:path>
            </a:pathLst>
          </a:custGeom>
          <a:ln w="3175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208152" y="2801324"/>
            <a:ext cx="725805" cy="0"/>
          </a:xfrm>
          <a:custGeom>
            <a:avLst/>
            <a:gdLst/>
            <a:ahLst/>
            <a:cxnLst/>
            <a:rect l="l" t="t" r="r" b="b"/>
            <a:pathLst>
              <a:path w="725804" h="0">
                <a:moveTo>
                  <a:pt x="0" y="0"/>
                </a:moveTo>
                <a:lnTo>
                  <a:pt x="72551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5" name="object 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90737" y="5947144"/>
            <a:ext cx="2168053" cy="170120"/>
          </a:xfrm>
          <a:prstGeom prst="rect">
            <a:avLst/>
          </a:prstGeom>
        </p:spPr>
      </p:pic>
      <p:pic>
        <p:nvPicPr>
          <p:cNvPr id="6" name="object 6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24113" y="6329916"/>
            <a:ext cx="1998009" cy="191386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095099" y="914266"/>
            <a:ext cx="2751455" cy="1180465"/>
          </a:xfrm>
          <a:prstGeom prst="rect">
            <a:avLst/>
          </a:prstGeom>
        </p:spPr>
        <p:txBody>
          <a:bodyPr wrap="square" lIns="0" tIns="1047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100">
                <a:latin typeface="Cambria"/>
                <a:cs typeface="Cambria"/>
              </a:rPr>
              <a:t>Type</a:t>
            </a:r>
            <a:r>
              <a:rPr dirty="0" sz="1100" spc="340">
                <a:latin typeface="Cambria"/>
                <a:cs typeface="Cambria"/>
              </a:rPr>
              <a:t> </a:t>
            </a:r>
            <a:r>
              <a:rPr dirty="0" sz="1100" spc="-50">
                <a:latin typeface="Cambria"/>
                <a:cs typeface="Cambria"/>
              </a:rPr>
              <a:t>3</a:t>
            </a:r>
            <a:endParaRPr sz="1100">
              <a:latin typeface="Cambria"/>
              <a:cs typeface="Cambria"/>
            </a:endParaRPr>
          </a:p>
          <a:p>
            <a:pPr marL="327660">
              <a:lnSpc>
                <a:spcPct val="100000"/>
              </a:lnSpc>
              <a:spcBef>
                <a:spcPts val="680"/>
              </a:spcBef>
              <a:tabLst>
                <a:tab pos="2048510" algn="l"/>
              </a:tabLst>
            </a:pPr>
            <a:r>
              <a:rPr dirty="0" sz="1000">
                <a:latin typeface="Times New Roman"/>
                <a:cs typeface="Times New Roman"/>
              </a:rPr>
              <a:t>1.</a:t>
            </a:r>
            <a:r>
              <a:rPr dirty="0" sz="1000" spc="75"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0E0E0E"/>
                </a:solidFill>
                <a:latin typeface="Times New Roman"/>
                <a:cs typeface="Times New Roman"/>
              </a:rPr>
              <a:t>Solve</a:t>
            </a:r>
            <a:r>
              <a:rPr dirty="0" sz="1000" spc="285" i="1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000" spc="-40" i="1">
                <a:solidFill>
                  <a:srgbClr val="212121"/>
                </a:solidFill>
                <a:latin typeface="Times New Roman"/>
                <a:cs typeface="Times New Roman"/>
              </a:rPr>
              <a:t>y”</a:t>
            </a:r>
            <a:r>
              <a:rPr dirty="0" sz="1000" spc="140" i="1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545454"/>
                </a:solidFill>
                <a:latin typeface="Times New Roman"/>
                <a:cs typeface="Times New Roman"/>
              </a:rPr>
              <a:t>+</a:t>
            </a:r>
            <a:r>
              <a:rPr dirty="0" sz="1000" spc="150" i="1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2F2F2F"/>
                </a:solidFill>
                <a:latin typeface="Times New Roman"/>
                <a:cs typeface="Times New Roman"/>
              </a:rPr>
              <a:t>3y’</a:t>
            </a:r>
            <a:r>
              <a:rPr dirty="0" sz="1000" spc="175" i="1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383838"/>
                </a:solidFill>
                <a:latin typeface="Times New Roman"/>
                <a:cs typeface="Times New Roman"/>
              </a:rPr>
              <a:t>+</a:t>
            </a:r>
            <a:r>
              <a:rPr dirty="0" sz="1000" spc="165" i="1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2</a:t>
            </a:r>
            <a:r>
              <a:rPr dirty="0" sz="1000" spc="-100" i="1"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3D3D3D"/>
                </a:solidFill>
                <a:latin typeface="Times New Roman"/>
                <a:cs typeface="Times New Roman"/>
              </a:rPr>
              <a:t>j'</a:t>
            </a:r>
            <a:r>
              <a:rPr dirty="0" sz="1000" spc="235" i="1">
                <a:solidFill>
                  <a:srgbClr val="3D3D3D"/>
                </a:solidFill>
                <a:latin typeface="Times New Roman"/>
                <a:cs typeface="Times New Roman"/>
              </a:rPr>
              <a:t> </a:t>
            </a:r>
            <a:r>
              <a:rPr dirty="0" sz="1000" spc="-625" i="1">
                <a:latin typeface="Times New Roman"/>
                <a:cs typeface="Times New Roman"/>
              </a:rPr>
              <a:t>——</a:t>
            </a:r>
            <a:r>
              <a:rPr dirty="0" sz="1000" spc="305" i="1">
                <a:latin typeface="Times New Roman"/>
                <a:cs typeface="Times New Roman"/>
              </a:rPr>
              <a:t> </a:t>
            </a:r>
            <a:r>
              <a:rPr dirty="0" sz="1000" spc="-25">
                <a:solidFill>
                  <a:srgbClr val="0E0E0E"/>
                </a:solidFill>
                <a:latin typeface="Times New Roman"/>
                <a:cs typeface="Times New Roman"/>
              </a:rPr>
              <a:t>ï2i</a:t>
            </a:r>
            <a:r>
              <a:rPr dirty="0" sz="1000">
                <a:solidFill>
                  <a:srgbClr val="0E0E0E"/>
                </a:solidFill>
                <a:latin typeface="Times New Roman"/>
                <a:cs typeface="Times New Roman"/>
              </a:rPr>
              <a:t>	</a:t>
            </a:r>
            <a:r>
              <a:rPr dirty="0" sz="1000" spc="-50">
                <a:solidFill>
                  <a:srgbClr val="0E0E0E"/>
                </a:solidFill>
                <a:latin typeface="Times New Roman"/>
                <a:cs typeface="Times New Roman"/>
              </a:rPr>
              <a:t>.</a:t>
            </a:r>
            <a:endParaRPr sz="1000">
              <a:latin typeface="Times New Roman"/>
              <a:cs typeface="Times New Roman"/>
            </a:endParaRPr>
          </a:p>
          <a:p>
            <a:pPr marL="320040">
              <a:lnSpc>
                <a:spcPct val="100000"/>
              </a:lnSpc>
              <a:spcBef>
                <a:spcPts val="480"/>
              </a:spcBef>
            </a:pPr>
            <a:r>
              <a:rPr dirty="0" sz="1050">
                <a:latin typeface="Times New Roman"/>
                <a:cs typeface="Times New Roman"/>
              </a:rPr>
              <a:t>Solution.</a:t>
            </a:r>
            <a:r>
              <a:rPr dirty="0" sz="1050" spc="220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31313"/>
                </a:solidFill>
                <a:latin typeface="Times New Roman"/>
                <a:cs typeface="Times New Roman"/>
              </a:rPr>
              <a:t>We</a:t>
            </a:r>
            <a:r>
              <a:rPr dirty="0" sz="1050" spc="16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have</a:t>
            </a:r>
            <a:r>
              <a:rPr dirty="0" sz="1050" spc="155"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51515"/>
                </a:solidFill>
                <a:latin typeface="Times New Roman"/>
                <a:cs typeface="Times New Roman"/>
              </a:rPr>
              <a:t>(Œ</a:t>
            </a:r>
            <a:r>
              <a:rPr dirty="0" sz="1050" spc="300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latin typeface="Times New Roman"/>
                <a:cs typeface="Times New Roman"/>
              </a:rPr>
              <a:t>+</a:t>
            </a:r>
            <a:r>
              <a:rPr dirty="0" sz="1050" spc="185"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161616"/>
                </a:solidFill>
                <a:latin typeface="Times New Roman"/>
                <a:cs typeface="Times New Roman"/>
              </a:rPr>
              <a:t>3D</a:t>
            </a:r>
            <a:r>
              <a:rPr dirty="0" sz="1050" spc="220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+</a:t>
            </a:r>
            <a:r>
              <a:rPr dirty="0" sz="1050" spc="15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A1A1A"/>
                </a:solidFill>
                <a:latin typeface="Times New Roman"/>
                <a:cs typeface="Times New Roman"/>
              </a:rPr>
              <a:t>2)</a:t>
            </a:r>
            <a:r>
              <a:rPr dirty="0" sz="1050" spc="4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D2D2D"/>
                </a:solidFill>
                <a:latin typeface="Times New Roman"/>
                <a:cs typeface="Times New Roman"/>
              </a:rPr>
              <a:t>¿'</a:t>
            </a:r>
            <a:r>
              <a:rPr dirty="0" sz="1050" spc="140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7E7E7E"/>
                </a:solidFill>
                <a:latin typeface="Times New Roman"/>
                <a:cs typeface="Times New Roman"/>
              </a:rPr>
              <a:t>=</a:t>
            </a:r>
            <a:r>
              <a:rPr dirty="0" sz="1050" spc="355">
                <a:solidFill>
                  <a:srgbClr val="7E7E7E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161616"/>
                </a:solidFill>
                <a:latin typeface="Times New Roman"/>
                <a:cs typeface="Times New Roman"/>
              </a:rPr>
              <a:t>lW</a:t>
            </a:r>
            <a:endParaRPr sz="1050">
              <a:latin typeface="Times New Roman"/>
              <a:cs typeface="Times New Roman"/>
            </a:endParaRPr>
          </a:p>
          <a:p>
            <a:pPr marL="327660">
              <a:lnSpc>
                <a:spcPct val="100000"/>
              </a:lnSpc>
              <a:spcBef>
                <a:spcPts val="310"/>
              </a:spcBef>
              <a:tabLst>
                <a:tab pos="1112520" algn="l"/>
              </a:tabLst>
            </a:pPr>
            <a:r>
              <a:rPr dirty="0" sz="1150" spc="-20">
                <a:solidFill>
                  <a:srgbClr val="0C0C0C"/>
                </a:solidFill>
                <a:latin typeface="Times New Roman"/>
                <a:cs typeface="Times New Roman"/>
              </a:rPr>
              <a:t>A.E.</a:t>
            </a:r>
            <a:r>
              <a:rPr dirty="0" sz="1150" spc="5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81818"/>
                </a:solidFill>
                <a:latin typeface="Times New Roman"/>
                <a:cs typeface="Times New Roman"/>
              </a:rPr>
              <a:t>is</a:t>
            </a:r>
            <a:r>
              <a:rPr dirty="0" sz="1150">
                <a:solidFill>
                  <a:srgbClr val="181818"/>
                </a:solidFill>
                <a:latin typeface="Times New Roman"/>
                <a:cs typeface="Times New Roman"/>
              </a:rPr>
              <a:t>	</a:t>
            </a:r>
            <a:r>
              <a:rPr dirty="0" sz="1150" i="1">
                <a:solidFill>
                  <a:srgbClr val="2F2F2F"/>
                </a:solidFill>
                <a:latin typeface="Times New Roman"/>
                <a:cs typeface="Times New Roman"/>
              </a:rPr>
              <a:t>m'</a:t>
            </a:r>
            <a:r>
              <a:rPr dirty="0" sz="1150" spc="140" i="1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696969"/>
                </a:solidFill>
                <a:latin typeface="Times New Roman"/>
                <a:cs typeface="Times New Roman"/>
              </a:rPr>
              <a:t>+</a:t>
            </a:r>
            <a:r>
              <a:rPr dirty="0" sz="1150" spc="100">
                <a:solidFill>
                  <a:srgbClr val="696969"/>
                </a:solidFill>
                <a:latin typeface="Times New Roman"/>
                <a:cs typeface="Times New Roman"/>
              </a:rPr>
              <a:t> </a:t>
            </a:r>
            <a:r>
              <a:rPr dirty="0" sz="1150" spc="-70">
                <a:solidFill>
                  <a:srgbClr val="131313"/>
                </a:solidFill>
                <a:latin typeface="Times New Roman"/>
                <a:cs typeface="Times New Roman"/>
              </a:rPr>
              <a:t>3m</a:t>
            </a:r>
            <a:r>
              <a:rPr dirty="0" sz="1150" spc="15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C0C0C"/>
                </a:solidFill>
                <a:latin typeface="Times New Roman"/>
                <a:cs typeface="Times New Roman"/>
              </a:rPr>
              <a:t>+</a:t>
            </a:r>
            <a:r>
              <a:rPr dirty="0" sz="1150" spc="65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D1D1D"/>
                </a:solidFill>
                <a:latin typeface="Times New Roman"/>
                <a:cs typeface="Times New Roman"/>
              </a:rPr>
              <a:t>2</a:t>
            </a:r>
            <a:r>
              <a:rPr dirty="0" sz="1150" spc="245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F1F1F"/>
                </a:solidFill>
                <a:latin typeface="Times New Roman"/>
                <a:cs typeface="Times New Roman"/>
              </a:rPr>
              <a:t>=</a:t>
            </a:r>
            <a:r>
              <a:rPr dirty="0" sz="1150" spc="195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marL="322580">
              <a:lnSpc>
                <a:spcPct val="100000"/>
              </a:lnSpc>
              <a:spcBef>
                <a:spcPts val="355"/>
              </a:spcBef>
              <a:tabLst>
                <a:tab pos="939165" algn="l"/>
                <a:tab pos="1749425" algn="l"/>
              </a:tabLst>
            </a:pPr>
            <a:r>
              <a:rPr dirty="0" sz="1150" spc="-10" i="1">
                <a:solidFill>
                  <a:srgbClr val="1C1C1C"/>
                </a:solidFill>
                <a:latin typeface="Times New Roman"/>
                <a:cs typeface="Times New Roman"/>
              </a:rPr>
              <a:t>i.e.,</a:t>
            </a:r>
            <a:r>
              <a:rPr dirty="0" sz="1150" i="1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150">
                <a:solidFill>
                  <a:srgbClr val="232323"/>
                </a:solidFill>
                <a:latin typeface="Times New Roman"/>
                <a:cs typeface="Times New Roman"/>
              </a:rPr>
              <a:t>(ri</a:t>
            </a:r>
            <a:r>
              <a:rPr dirty="0" sz="1150" spc="60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626262"/>
                </a:solidFill>
                <a:latin typeface="Times New Roman"/>
                <a:cs typeface="Times New Roman"/>
              </a:rPr>
              <a:t>+</a:t>
            </a:r>
            <a:r>
              <a:rPr dirty="0" sz="1150" spc="100">
                <a:solidFill>
                  <a:srgbClr val="626262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F0F0F"/>
                </a:solidFill>
                <a:latin typeface="Times New Roman"/>
                <a:cs typeface="Times New Roman"/>
              </a:rPr>
              <a:t>1)</a:t>
            </a:r>
            <a:r>
              <a:rPr dirty="0" sz="1150" spc="10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150" spc="-25" i="1">
                <a:solidFill>
                  <a:srgbClr val="1A1A1A"/>
                </a:solidFill>
                <a:latin typeface="Times New Roman"/>
                <a:cs typeface="Times New Roman"/>
              </a:rPr>
              <a:t>mn</a:t>
            </a:r>
            <a:r>
              <a:rPr dirty="0" sz="1150" i="1">
                <a:solidFill>
                  <a:srgbClr val="1A1A1A"/>
                </a:solidFill>
                <a:latin typeface="Times New Roman"/>
                <a:cs typeface="Times New Roman"/>
              </a:rPr>
              <a:t>	</a:t>
            </a:r>
            <a:r>
              <a:rPr dirty="0" sz="1150">
                <a:solidFill>
                  <a:srgbClr val="111111"/>
                </a:solidFill>
                <a:latin typeface="Times New Roman"/>
                <a:cs typeface="Times New Roman"/>
              </a:rPr>
              <a:t>2)</a:t>
            </a:r>
            <a:r>
              <a:rPr dirty="0" sz="1150" spc="22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A1A1A"/>
                </a:solidFill>
                <a:latin typeface="Times New Roman"/>
                <a:cs typeface="Times New Roman"/>
              </a:rPr>
              <a:t>=</a:t>
            </a:r>
            <a:r>
              <a:rPr dirty="0" sz="1150" spc="175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50" spc="-50">
                <a:solidFill>
                  <a:srgbClr val="161616"/>
                </a:solidFill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38287" y="2111448"/>
            <a:ext cx="763270" cy="2032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4170" algn="l"/>
              </a:tabLst>
            </a:pPr>
            <a:r>
              <a:rPr dirty="0" sz="1150" spc="-25">
                <a:solidFill>
                  <a:srgbClr val="2A2A2A"/>
                </a:solidFill>
                <a:latin typeface="Times New Roman"/>
                <a:cs typeface="Times New Roman"/>
              </a:rPr>
              <a:t>in</a:t>
            </a:r>
            <a:r>
              <a:rPr dirty="0" sz="1150">
                <a:solidFill>
                  <a:srgbClr val="2A2A2A"/>
                </a:solidFill>
                <a:latin typeface="Times New Roman"/>
                <a:cs typeface="Times New Roman"/>
              </a:rPr>
              <a:t>	</a:t>
            </a:r>
            <a:r>
              <a:rPr dirty="0" sz="1150" spc="-430">
                <a:solidFill>
                  <a:srgbClr val="131313"/>
                </a:solidFill>
                <a:latin typeface="Times New Roman"/>
                <a:cs typeface="Times New Roman"/>
              </a:rPr>
              <a:t>—</a:t>
            </a:r>
            <a:r>
              <a:rPr dirty="0" sz="1150" spc="-150">
                <a:solidFill>
                  <a:srgbClr val="131313"/>
                </a:solidFill>
                <a:latin typeface="Times New Roman"/>
                <a:cs typeface="Times New Roman"/>
              </a:rPr>
              <a:t>1.</a:t>
            </a:r>
            <a:r>
              <a:rPr dirty="0" sz="1150" spc="8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 spc="-575">
                <a:solidFill>
                  <a:srgbClr val="4B4B4B"/>
                </a:solidFill>
                <a:latin typeface="Times New Roman"/>
                <a:cs typeface="Times New Roman"/>
              </a:rPr>
              <a:t>—</a:t>
            </a:r>
            <a:r>
              <a:rPr dirty="0" sz="1150" spc="150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150" spc="-50">
                <a:solidFill>
                  <a:srgbClr val="1A1A1A"/>
                </a:solidFill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02659" y="2231951"/>
            <a:ext cx="1301115" cy="564515"/>
          </a:xfrm>
          <a:prstGeom prst="rect">
            <a:avLst/>
          </a:prstGeom>
        </p:spPr>
        <p:txBody>
          <a:bodyPr wrap="square" lIns="0" tIns="1060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35"/>
              </a:spcBef>
            </a:pPr>
            <a:r>
              <a:rPr dirty="0" sz="1150">
                <a:solidFill>
                  <a:srgbClr val="0F0F0F"/>
                </a:solidFill>
                <a:latin typeface="Times New Roman"/>
                <a:cs typeface="Times New Roman"/>
              </a:rPr>
              <a:t>C.F.</a:t>
            </a:r>
            <a:r>
              <a:rPr dirty="0" sz="1150" spc="18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150" spc="-610">
                <a:solidFill>
                  <a:srgbClr val="212121"/>
                </a:solidFill>
                <a:latin typeface="Times New Roman"/>
                <a:cs typeface="Times New Roman"/>
              </a:rPr>
              <a:t>—</a:t>
            </a:r>
            <a:r>
              <a:rPr dirty="0" sz="1150" spc="335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61616"/>
                </a:solidFill>
                <a:latin typeface="Times New Roman"/>
                <a:cs typeface="Times New Roman"/>
              </a:rPr>
              <a:t>C,N*</a:t>
            </a:r>
            <a:r>
              <a:rPr dirty="0" sz="1150" spc="110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878787"/>
                </a:solidFill>
                <a:latin typeface="Times New Roman"/>
                <a:cs typeface="Times New Roman"/>
              </a:rPr>
              <a:t>+</a:t>
            </a:r>
            <a:r>
              <a:rPr dirty="0" sz="1150" spc="120">
                <a:solidFill>
                  <a:srgbClr val="878787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161616"/>
                </a:solidFill>
                <a:latin typeface="Times New Roman"/>
                <a:cs typeface="Times New Roman"/>
              </a:rPr>
              <a:t>C</a:t>
            </a:r>
            <a:r>
              <a:rPr dirty="0" sz="1150" spc="35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 spc="-55" i="1">
                <a:solidFill>
                  <a:srgbClr val="161616"/>
                </a:solidFill>
                <a:latin typeface="Times New Roman"/>
                <a:cs typeface="Times New Roman"/>
              </a:rPr>
              <a:t>r°"’</a:t>
            </a:r>
            <a:endParaRPr sz="1150">
              <a:latin typeface="Times New Roman"/>
              <a:cs typeface="Times New Roman"/>
            </a:endParaRPr>
          </a:p>
          <a:p>
            <a:pPr marL="716280">
              <a:lnSpc>
                <a:spcPct val="100000"/>
              </a:lnSpc>
              <a:spcBef>
                <a:spcPts val="745"/>
              </a:spcBef>
            </a:pPr>
            <a:r>
              <a:rPr dirty="0" sz="1150" spc="35">
                <a:latin typeface="Times New Roman"/>
                <a:cs typeface="Times New Roman"/>
              </a:rPr>
              <a:t>12a'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84066" y="2756444"/>
            <a:ext cx="2677795" cy="755650"/>
          </a:xfrm>
          <a:prstGeom prst="rect">
            <a:avLst/>
          </a:prstGeom>
        </p:spPr>
        <p:txBody>
          <a:bodyPr wrap="square" lIns="0" tIns="69850" rIns="0" bIns="0" rtlCol="0" vert="horz">
            <a:spAutoFit/>
          </a:bodyPr>
          <a:lstStyle/>
          <a:p>
            <a:pPr marL="1459230">
              <a:lnSpc>
                <a:spcPct val="100000"/>
              </a:lnSpc>
              <a:spcBef>
                <a:spcPts val="550"/>
              </a:spcBef>
              <a:tabLst>
                <a:tab pos="1836420" algn="l"/>
                <a:tab pos="2446655" algn="l"/>
              </a:tabLst>
            </a:pPr>
            <a:r>
              <a:rPr dirty="0" sz="1100" spc="-25">
                <a:solidFill>
                  <a:srgbClr val="161616"/>
                </a:solidFill>
                <a:latin typeface="Cambria"/>
                <a:cs typeface="Cambria"/>
              </a:rPr>
              <a:t>”!”</a:t>
            </a:r>
            <a:r>
              <a:rPr dirty="0" sz="1100">
                <a:solidFill>
                  <a:srgbClr val="161616"/>
                </a:solidFill>
                <a:latin typeface="Cambria"/>
                <a:cs typeface="Cambria"/>
              </a:rPr>
              <a:t>	</a:t>
            </a:r>
            <a:r>
              <a:rPr dirty="0" sz="1100" spc="60" i="1">
                <a:latin typeface="Cambria"/>
                <a:cs typeface="Cambria"/>
              </a:rPr>
              <a:t>D</a:t>
            </a:r>
            <a:r>
              <a:rPr dirty="0" baseline="37037" sz="1125" spc="89" i="1">
                <a:latin typeface="Cambria"/>
                <a:cs typeface="Cambria"/>
              </a:rPr>
              <a:t>2</a:t>
            </a:r>
            <a:r>
              <a:rPr dirty="0" baseline="37037" sz="1125" spc="15" i="1">
                <a:latin typeface="Cambria"/>
                <a:cs typeface="Cambria"/>
              </a:rPr>
              <a:t> </a:t>
            </a:r>
            <a:r>
              <a:rPr dirty="0" sz="1100" spc="-85">
                <a:solidFill>
                  <a:srgbClr val="7C7C7C"/>
                </a:solidFill>
                <a:latin typeface="Cambria"/>
                <a:cs typeface="Cambria"/>
              </a:rPr>
              <a:t>-</a:t>
            </a:r>
            <a:r>
              <a:rPr dirty="0" sz="1100" spc="-90">
                <a:solidFill>
                  <a:srgbClr val="7C7C7C"/>
                </a:solidFill>
                <a:latin typeface="Cambria"/>
                <a:cs typeface="Cambria"/>
              </a:rPr>
              <a:t>r</a:t>
            </a:r>
            <a:r>
              <a:rPr dirty="0" sz="1100" spc="-45">
                <a:solidFill>
                  <a:srgbClr val="7C7C7C"/>
                </a:solidFill>
                <a:latin typeface="Cambria"/>
                <a:cs typeface="Cambria"/>
              </a:rPr>
              <a:t> </a:t>
            </a:r>
            <a:r>
              <a:rPr dirty="0" sz="1100" i="1">
                <a:latin typeface="Cambria"/>
                <a:cs typeface="Cambria"/>
              </a:rPr>
              <a:t>?</a:t>
            </a:r>
            <a:r>
              <a:rPr dirty="0" sz="1100" spc="50" i="1">
                <a:latin typeface="Cambria"/>
                <a:cs typeface="Cambria"/>
              </a:rPr>
              <a:t> </a:t>
            </a:r>
            <a:r>
              <a:rPr dirty="0" sz="1100" spc="5" i="1">
                <a:latin typeface="Cambria"/>
                <a:cs typeface="Cambria"/>
              </a:rPr>
              <a:t>D</a:t>
            </a:r>
            <a:r>
              <a:rPr dirty="0" sz="1100" i="1">
                <a:latin typeface="Cambria"/>
                <a:cs typeface="Cambria"/>
              </a:rPr>
              <a:t>	</a:t>
            </a:r>
            <a:r>
              <a:rPr dirty="0" sz="1100" spc="-50">
                <a:solidFill>
                  <a:srgbClr val="464646"/>
                </a:solidFill>
                <a:latin typeface="Cambria"/>
                <a:cs typeface="Cambria"/>
              </a:rPr>
              <a:t>2</a:t>
            </a:r>
            <a:endParaRPr sz="11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475"/>
              </a:spcBef>
            </a:pPr>
            <a:r>
              <a:rPr dirty="0" sz="1150" spc="-25">
                <a:latin typeface="Times New Roman"/>
                <a:cs typeface="Times New Roman"/>
              </a:rPr>
              <a:t>We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need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to </a:t>
            </a:r>
            <a:r>
              <a:rPr dirty="0" sz="1150" spc="-25">
                <a:solidFill>
                  <a:srgbClr val="0C0C0C"/>
                </a:solidFill>
                <a:latin typeface="Times New Roman"/>
                <a:cs typeface="Times New Roman"/>
              </a:rPr>
              <a:t>divide</a:t>
            </a:r>
            <a:r>
              <a:rPr dirty="0" sz="1150" spc="10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for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45">
                <a:solidFill>
                  <a:srgbClr val="0C0C0C"/>
                </a:solidFill>
                <a:latin typeface="Times New Roman"/>
                <a:cs typeface="Times New Roman"/>
              </a:rPr>
              <a:t>obtaining</a:t>
            </a:r>
            <a:r>
              <a:rPr dirty="0" sz="1150" spc="9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 spc="-10">
                <a:solidFill>
                  <a:srgbClr val="0E0E0E"/>
                </a:solidFill>
                <a:latin typeface="Times New Roman"/>
                <a:cs typeface="Times New Roman"/>
              </a:rPr>
              <a:t>the</a:t>
            </a:r>
            <a:r>
              <a:rPr dirty="0" sz="1150" spc="70">
                <a:solidFill>
                  <a:srgbClr val="0E0E0E"/>
                </a:solidFill>
                <a:latin typeface="Times New Roman"/>
                <a:cs typeface="Times New Roman"/>
              </a:rPr>
              <a:t> </a:t>
            </a:r>
            <a:r>
              <a:rPr dirty="0" sz="1150" spc="-20">
                <a:solidFill>
                  <a:srgbClr val="0F0F0F"/>
                </a:solidFill>
                <a:latin typeface="Times New Roman"/>
                <a:cs typeface="Times New Roman"/>
              </a:rPr>
              <a:t>P.I.</a:t>
            </a:r>
            <a:endParaRPr sz="1150">
              <a:latin typeface="Times New Roman"/>
              <a:cs typeface="Times New Roman"/>
            </a:endParaRPr>
          </a:p>
          <a:p>
            <a:pPr marL="1776730">
              <a:lnSpc>
                <a:spcPct val="100000"/>
              </a:lnSpc>
              <a:spcBef>
                <a:spcPts val="740"/>
              </a:spcBef>
            </a:pPr>
            <a:r>
              <a:rPr dirty="0" sz="1150">
                <a:solidFill>
                  <a:srgbClr val="3D3D3D"/>
                </a:solidFill>
                <a:latin typeface="Times New Roman"/>
                <a:cs typeface="Times New Roman"/>
              </a:rPr>
              <a:t>fit'</a:t>
            </a:r>
            <a:r>
              <a:rPr dirty="0" sz="1150" spc="100">
                <a:solidFill>
                  <a:srgbClr val="3D3D3D"/>
                </a:solidFill>
                <a:latin typeface="Times New Roman"/>
                <a:cs typeface="Times New Roman"/>
              </a:rPr>
              <a:t> </a:t>
            </a:r>
            <a:r>
              <a:rPr dirty="0" sz="1150" spc="-610">
                <a:solidFill>
                  <a:srgbClr val="0C0C0C"/>
                </a:solidFill>
                <a:latin typeface="Times New Roman"/>
                <a:cs typeface="Times New Roman"/>
              </a:rPr>
              <a:t>—</a:t>
            </a:r>
            <a:r>
              <a:rPr dirty="0" sz="1150" spc="285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32323"/>
                </a:solidFill>
                <a:latin typeface="Times New Roman"/>
                <a:cs typeface="Times New Roman"/>
              </a:rPr>
              <a:t>l8r</a:t>
            </a:r>
            <a:r>
              <a:rPr dirty="0" sz="1150" spc="220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3B3B3B"/>
                </a:solidFill>
                <a:latin typeface="Times New Roman"/>
                <a:cs typeface="Times New Roman"/>
              </a:rPr>
              <a:t>+</a:t>
            </a:r>
            <a:r>
              <a:rPr dirty="0" sz="1150" spc="229">
                <a:solidFill>
                  <a:srgbClr val="3B3B3B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F1F1F"/>
                </a:solidFill>
                <a:latin typeface="Times New Roman"/>
                <a:cs typeface="Times New Roman"/>
              </a:rPr>
              <a:t>21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00969" y="3564564"/>
            <a:ext cx="567690" cy="2032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solidFill>
                  <a:srgbClr val="1D1D1D"/>
                </a:solidFill>
                <a:latin typeface="Times New Roman"/>
                <a:cs typeface="Times New Roman"/>
              </a:rPr>
              <a:t>2</a:t>
            </a:r>
            <a:r>
              <a:rPr dirty="0" sz="1150" spc="75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31313"/>
                </a:solidFill>
                <a:latin typeface="Times New Roman"/>
                <a:cs typeface="Times New Roman"/>
              </a:rPr>
              <a:t>+</a:t>
            </a:r>
            <a:r>
              <a:rPr dirty="0" sz="1150" spc="8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262626"/>
                </a:solidFill>
                <a:latin typeface="Times New Roman"/>
                <a:cs typeface="Times New Roman"/>
              </a:rPr>
              <a:t>3D</a:t>
            </a:r>
            <a:r>
              <a:rPr dirty="0" sz="1150" spc="65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50" spc="-50">
                <a:solidFill>
                  <a:srgbClr val="6B6B6B"/>
                </a:solidFill>
                <a:latin typeface="Times New Roman"/>
                <a:cs typeface="Times New Roman"/>
              </a:rPr>
              <a:t>+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488729" y="4039486"/>
            <a:ext cx="641350" cy="2032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 spc="-610">
                <a:solidFill>
                  <a:srgbClr val="212121"/>
                </a:solidFill>
                <a:latin typeface="Times New Roman"/>
                <a:cs typeface="Times New Roman"/>
              </a:rPr>
              <a:t>—</a:t>
            </a:r>
            <a:r>
              <a:rPr dirty="0" sz="1150" spc="165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50" spc="-30">
                <a:solidFill>
                  <a:srgbClr val="262626"/>
                </a:solidFill>
                <a:latin typeface="Times New Roman"/>
                <a:cs typeface="Times New Roman"/>
              </a:rPr>
              <a:t>36a</a:t>
            </a:r>
            <a:r>
              <a:rPr dirty="0" sz="1150" spc="1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50" spc="-610">
                <a:solidFill>
                  <a:srgbClr val="424242"/>
                </a:solidFill>
                <a:latin typeface="Times New Roman"/>
                <a:cs typeface="Times New Roman"/>
              </a:rPr>
              <a:t>—</a:t>
            </a:r>
            <a:r>
              <a:rPr dirty="0" sz="1150" spc="135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dirty="0" sz="1150" spc="-45">
                <a:solidFill>
                  <a:srgbClr val="1D1D1D"/>
                </a:solidFill>
                <a:latin typeface="Times New Roman"/>
                <a:cs typeface="Times New Roman"/>
              </a:rPr>
              <a:t>12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03390" y="4727057"/>
            <a:ext cx="2729230" cy="115887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10"/>
              </a:spcBef>
            </a:pPr>
            <a:r>
              <a:rPr dirty="0" sz="1150" spc="-25">
                <a:solidFill>
                  <a:srgbClr val="131313"/>
                </a:solidFill>
                <a:latin typeface="Times New Roman"/>
                <a:cs typeface="Times New Roman"/>
              </a:rPr>
              <a:t>42</a:t>
            </a: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4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50">
                <a:latin typeface="Cambria"/>
                <a:cs typeface="Cambria"/>
              </a:rPr>
              <a:t>Hence,</a:t>
            </a:r>
            <a:r>
              <a:rPr dirty="0" sz="1050" spc="125"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C1C1C"/>
                </a:solidFill>
                <a:latin typeface="Cambria"/>
                <a:cs typeface="Cambria"/>
              </a:rPr>
              <a:t>P.I.</a:t>
            </a:r>
            <a:r>
              <a:rPr dirty="0" sz="1050" spc="135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424242"/>
                </a:solidFill>
                <a:latin typeface="Cambria"/>
                <a:cs typeface="Cambria"/>
              </a:rPr>
              <a:t>=</a:t>
            </a:r>
            <a:r>
              <a:rPr dirty="0" sz="1050" spc="170">
                <a:solidFill>
                  <a:srgbClr val="424242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444444"/>
                </a:solidFill>
                <a:latin typeface="Cambria"/>
                <a:cs typeface="Cambria"/>
              </a:rPr>
              <a:t>6P</a:t>
            </a:r>
            <a:r>
              <a:rPr dirty="0" sz="1050" spc="290">
                <a:solidFill>
                  <a:srgbClr val="444444"/>
                </a:solidFill>
                <a:latin typeface="Cambria"/>
                <a:cs typeface="Cambria"/>
              </a:rPr>
              <a:t> </a:t>
            </a:r>
            <a:r>
              <a:rPr dirty="0" sz="1050" spc="-465">
                <a:solidFill>
                  <a:srgbClr val="131313"/>
                </a:solidFill>
                <a:latin typeface="Cambria"/>
                <a:cs typeface="Cambria"/>
              </a:rPr>
              <a:t>—</a:t>
            </a:r>
            <a:r>
              <a:rPr dirty="0" sz="1050" spc="240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 spc="-60">
                <a:solidFill>
                  <a:srgbClr val="161616"/>
                </a:solidFill>
                <a:latin typeface="Cambria"/>
                <a:cs typeface="Cambria"/>
              </a:rPr>
              <a:t>18a</a:t>
            </a:r>
            <a:r>
              <a:rPr dirty="0" sz="1050" spc="13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+</a:t>
            </a:r>
            <a:r>
              <a:rPr dirty="0" sz="1050" spc="280"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1A1A1A"/>
                </a:solidFill>
                <a:latin typeface="Cambria"/>
                <a:cs typeface="Cambria"/>
              </a:rPr>
              <a:t>21</a:t>
            </a:r>
            <a:endParaRPr sz="1050">
              <a:latin typeface="Cambria"/>
              <a:cs typeface="Cambria"/>
            </a:endParaRPr>
          </a:p>
          <a:p>
            <a:pPr marL="55244">
              <a:lnSpc>
                <a:spcPct val="100000"/>
              </a:lnSpc>
              <a:spcBef>
                <a:spcPts val="420"/>
              </a:spcBef>
            </a:pPr>
            <a:r>
              <a:rPr dirty="0" sz="1100" spc="-85">
                <a:solidFill>
                  <a:srgbClr val="262626"/>
                </a:solidFill>
                <a:latin typeface="Cambria"/>
                <a:cs typeface="Cambria"/>
              </a:rPr>
              <a:t>-</a:t>
            </a:r>
            <a:r>
              <a:rPr dirty="0" sz="1100">
                <a:solidFill>
                  <a:srgbClr val="262626"/>
                </a:solidFill>
                <a:latin typeface="Cambria"/>
                <a:cs typeface="Cambria"/>
              </a:rPr>
              <a:t>.</a:t>
            </a:r>
            <a:r>
              <a:rPr dirty="0" sz="1100" spc="200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1F1F1F"/>
                </a:solidFill>
                <a:latin typeface="Cambria"/>
                <a:cs typeface="Cambria"/>
              </a:rPr>
              <a:t>The</a:t>
            </a:r>
            <a:r>
              <a:rPr dirty="0" sz="1100" spc="130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100" spc="-65">
                <a:solidFill>
                  <a:srgbClr val="111111"/>
                </a:solidFill>
                <a:latin typeface="Cambria"/>
                <a:cs typeface="Cambria"/>
              </a:rPr>
              <a:t>general</a:t>
            </a:r>
            <a:r>
              <a:rPr dirty="0" sz="1100" spc="16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100" spc="-60">
                <a:latin typeface="Cambria"/>
                <a:cs typeface="Cambria"/>
              </a:rPr>
              <a:t>solution</a:t>
            </a:r>
            <a:r>
              <a:rPr dirty="0" sz="1100" spc="160"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181818"/>
                </a:solidFill>
                <a:latin typeface="Cambria"/>
                <a:cs typeface="Cambria"/>
              </a:rPr>
              <a:t>is</a:t>
            </a:r>
            <a:endParaRPr sz="1100">
              <a:latin typeface="Cambria"/>
              <a:cs typeface="Cambria"/>
            </a:endParaRPr>
          </a:p>
          <a:p>
            <a:pPr marL="1481455">
              <a:lnSpc>
                <a:spcPct val="100000"/>
              </a:lnSpc>
              <a:spcBef>
                <a:spcPts val="355"/>
              </a:spcBef>
            </a:pPr>
            <a:r>
              <a:rPr dirty="0" sz="1100">
                <a:solidFill>
                  <a:srgbClr val="242424"/>
                </a:solidFill>
                <a:latin typeface="Cambria"/>
                <a:cs typeface="Cambria"/>
              </a:rPr>
              <a:t>i</a:t>
            </a:r>
            <a:r>
              <a:rPr dirty="0" sz="1100" spc="170">
                <a:solidFill>
                  <a:srgbClr val="242424"/>
                </a:solidFill>
                <a:latin typeface="Cambria"/>
                <a:cs typeface="Cambria"/>
              </a:rPr>
              <a:t>  </a:t>
            </a:r>
            <a:r>
              <a:rPr dirty="0" sz="1100">
                <a:solidFill>
                  <a:srgbClr val="1A1A1A"/>
                </a:solidFill>
                <a:latin typeface="Cambria"/>
                <a:cs typeface="Cambria"/>
              </a:rPr>
              <a:t>=</a:t>
            </a:r>
            <a:r>
              <a:rPr dirty="0" sz="1100" spc="400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D1D1D"/>
                </a:solidFill>
                <a:latin typeface="Cambria"/>
                <a:cs typeface="Cambria"/>
              </a:rPr>
              <a:t>C.F.</a:t>
            </a:r>
            <a:r>
              <a:rPr dirty="0" sz="1100" spc="145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00" spc="55">
                <a:solidFill>
                  <a:srgbClr val="343434"/>
                </a:solidFill>
                <a:latin typeface="Cambria"/>
                <a:cs typeface="Cambria"/>
              </a:rPr>
              <a:t>+</a:t>
            </a:r>
            <a:r>
              <a:rPr dirty="0" sz="1100" spc="260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100" spc="-20">
                <a:solidFill>
                  <a:srgbClr val="161616"/>
                </a:solidFill>
                <a:latin typeface="Cambria"/>
                <a:cs typeface="Cambria"/>
              </a:rPr>
              <a:t>P.I.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03663" y="6668090"/>
            <a:ext cx="2511425" cy="1955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494790" algn="l"/>
              </a:tabLst>
            </a:pPr>
            <a:r>
              <a:rPr dirty="0" sz="1100" spc="-10">
                <a:latin typeface="Cambria"/>
                <a:cs typeface="Cambria"/>
              </a:rPr>
              <a:t>Solution.</a:t>
            </a:r>
            <a:r>
              <a:rPr dirty="0" sz="1100" spc="110">
                <a:latin typeface="Cambria"/>
                <a:cs typeface="Cambria"/>
              </a:rPr>
              <a:t> </a:t>
            </a:r>
            <a:r>
              <a:rPr dirty="0" sz="1100" spc="-10">
                <a:solidFill>
                  <a:srgbClr val="1D1D1D"/>
                </a:solidFill>
                <a:latin typeface="Cambria"/>
                <a:cs typeface="Cambria"/>
              </a:rPr>
              <a:t>We</a:t>
            </a:r>
            <a:r>
              <a:rPr dirty="0" sz="1100" spc="35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00" spc="-45">
                <a:solidFill>
                  <a:srgbClr val="181818"/>
                </a:solidFill>
                <a:latin typeface="Cambria"/>
                <a:cs typeface="Cambria"/>
              </a:rPr>
              <a:t>have</a:t>
            </a:r>
            <a:r>
              <a:rPr dirty="0" sz="1100" spc="45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1C1C1C"/>
                </a:solidFill>
                <a:latin typeface="Cambria"/>
                <a:cs typeface="Cambria"/>
              </a:rPr>
              <a:t>(fi</a:t>
            </a:r>
            <a:r>
              <a:rPr dirty="0" sz="1100">
                <a:solidFill>
                  <a:srgbClr val="1C1C1C"/>
                </a:solidFill>
                <a:latin typeface="Cambria"/>
                <a:cs typeface="Cambria"/>
              </a:rPr>
              <a:t>	</a:t>
            </a:r>
            <a:r>
              <a:rPr dirty="0" sz="1100" i="1">
                <a:solidFill>
                  <a:srgbClr val="0F0F0F"/>
                </a:solidFill>
                <a:latin typeface="Cambria"/>
                <a:cs typeface="Cambria"/>
              </a:rPr>
              <a:t>2D</a:t>
            </a:r>
            <a:r>
              <a:rPr dirty="0" sz="1100" spc="10" i="1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100" i="1">
                <a:solidFill>
                  <a:srgbClr val="757575"/>
                </a:solidFill>
                <a:latin typeface="Cambria"/>
                <a:cs typeface="Cambria"/>
              </a:rPr>
              <a:t>+</a:t>
            </a:r>
            <a:r>
              <a:rPr dirty="0" sz="1100" spc="220" i="1">
                <a:solidFill>
                  <a:srgbClr val="757575"/>
                </a:solidFill>
                <a:latin typeface="Cambria"/>
                <a:cs typeface="Cambria"/>
              </a:rPr>
              <a:t> </a:t>
            </a:r>
            <a:r>
              <a:rPr dirty="0" sz="1100" spc="-30">
                <a:solidFill>
                  <a:srgbClr val="0A0A0A"/>
                </a:solidFill>
                <a:latin typeface="Cambria"/>
                <a:cs typeface="Cambria"/>
              </a:rPr>
              <a:t>1)</a:t>
            </a:r>
            <a:r>
              <a:rPr dirty="0" sz="1100" spc="80">
                <a:solidFill>
                  <a:srgbClr val="0A0A0A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3F3F3F"/>
                </a:solidFill>
                <a:latin typeface="Cambria"/>
                <a:cs typeface="Cambria"/>
              </a:rPr>
              <a:t>v</a:t>
            </a:r>
            <a:r>
              <a:rPr dirty="0" sz="1100" spc="105">
                <a:solidFill>
                  <a:srgbClr val="3F3F3F"/>
                </a:solidFill>
                <a:latin typeface="Cambria"/>
                <a:cs typeface="Cambria"/>
              </a:rPr>
              <a:t> </a:t>
            </a:r>
            <a:r>
              <a:rPr dirty="0" sz="1100" spc="-465">
                <a:solidFill>
                  <a:srgbClr val="4F4F4F"/>
                </a:solidFill>
                <a:latin typeface="Cambria"/>
                <a:cs typeface="Cambria"/>
              </a:rPr>
              <a:t>—</a:t>
            </a:r>
            <a:r>
              <a:rPr dirty="0" sz="1100" spc="195">
                <a:solidFill>
                  <a:srgbClr val="4F4F4F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464646"/>
                </a:solidFill>
                <a:latin typeface="Cambria"/>
                <a:cs typeface="Cambria"/>
              </a:rPr>
              <a:t>2r</a:t>
            </a:r>
            <a:r>
              <a:rPr dirty="0" sz="1100" spc="40">
                <a:solidFill>
                  <a:srgbClr val="464646"/>
                </a:solidFill>
                <a:latin typeface="Cambria"/>
                <a:cs typeface="Cambria"/>
              </a:rPr>
              <a:t> </a:t>
            </a:r>
            <a:r>
              <a:rPr dirty="0" sz="1100" spc="-50">
                <a:solidFill>
                  <a:srgbClr val="6B6B6B"/>
                </a:solidFill>
                <a:latin typeface="Cambria"/>
                <a:cs typeface="Cambria"/>
              </a:rPr>
              <a:t>+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05895" y="6831466"/>
            <a:ext cx="417195" cy="675005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509"/>
              </a:spcBef>
            </a:pPr>
            <a:r>
              <a:rPr dirty="0" sz="1150">
                <a:solidFill>
                  <a:srgbClr val="111111"/>
                </a:solidFill>
                <a:latin typeface="Cambria"/>
                <a:cs typeface="Cambria"/>
              </a:rPr>
              <a:t>A.E.</a:t>
            </a:r>
            <a:r>
              <a:rPr dirty="0" sz="1150" spc="225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150" spc="-35">
                <a:solidFill>
                  <a:srgbClr val="0F0F0F"/>
                </a:solidFill>
                <a:latin typeface="Cambria"/>
                <a:cs typeface="Cambria"/>
              </a:rPr>
              <a:t>is</a:t>
            </a:r>
            <a:endParaRPr sz="1150">
              <a:latin typeface="Cambria"/>
              <a:cs typeface="Cambria"/>
            </a:endParaRPr>
          </a:p>
          <a:p>
            <a:pPr marL="19050">
              <a:lnSpc>
                <a:spcPct val="100000"/>
              </a:lnSpc>
              <a:spcBef>
                <a:spcPts val="400"/>
              </a:spcBef>
            </a:pPr>
            <a:r>
              <a:rPr dirty="0" sz="1100" spc="-10" i="1">
                <a:solidFill>
                  <a:srgbClr val="232323"/>
                </a:solidFill>
                <a:latin typeface="Cambria"/>
                <a:cs typeface="Cambria"/>
              </a:rPr>
              <a:t>i.e..</a:t>
            </a:r>
            <a:endParaRPr sz="11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1000" spc="-10" i="1">
                <a:solidFill>
                  <a:srgbClr val="131313"/>
                </a:solidFill>
                <a:latin typeface="Cambria"/>
                <a:cs typeface="Cambria"/>
              </a:rPr>
              <a:t>i.</a:t>
            </a:r>
            <a:r>
              <a:rPr dirty="0" sz="1000" spc="-10" i="1">
                <a:latin typeface="Cambria"/>
                <a:cs typeface="Cambria"/>
              </a:rPr>
              <a:t>e.,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009319" y="6831466"/>
            <a:ext cx="1256665" cy="675005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509"/>
              </a:spcBef>
            </a:pPr>
            <a:r>
              <a:rPr dirty="0" sz="1150">
                <a:solidFill>
                  <a:srgbClr val="212121"/>
                </a:solidFill>
                <a:latin typeface="Cambria"/>
                <a:cs typeface="Cambria"/>
              </a:rPr>
              <a:t>in</a:t>
            </a:r>
            <a:r>
              <a:rPr dirty="0" sz="1150" spc="470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150" spc="60">
                <a:solidFill>
                  <a:srgbClr val="606060"/>
                </a:solidFill>
                <a:latin typeface="Cambria"/>
                <a:cs typeface="Cambria"/>
              </a:rPr>
              <a:t>+</a:t>
            </a:r>
            <a:r>
              <a:rPr dirty="0" sz="1150" spc="15">
                <a:solidFill>
                  <a:srgbClr val="606060"/>
                </a:solidFill>
                <a:latin typeface="Cambria"/>
                <a:cs typeface="Cambria"/>
              </a:rPr>
              <a:t> </a:t>
            </a:r>
            <a:r>
              <a:rPr dirty="0" sz="1150" spc="-90">
                <a:solidFill>
                  <a:srgbClr val="1A1A1A"/>
                </a:solidFill>
                <a:latin typeface="Cambria"/>
                <a:cs typeface="Cambria"/>
              </a:rPr>
              <a:t>2m</a:t>
            </a:r>
            <a:r>
              <a:rPr dirty="0" sz="1150" spc="13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150" spc="60">
                <a:solidFill>
                  <a:srgbClr val="0E0E0E"/>
                </a:solidFill>
                <a:latin typeface="Cambria"/>
                <a:cs typeface="Cambria"/>
              </a:rPr>
              <a:t>+</a:t>
            </a:r>
            <a:r>
              <a:rPr dirty="0" sz="1150" spc="90">
                <a:solidFill>
                  <a:srgbClr val="0E0E0E"/>
                </a:solidFill>
                <a:latin typeface="Cambria"/>
                <a:cs typeface="Cambria"/>
              </a:rPr>
              <a:t> </a:t>
            </a:r>
            <a:r>
              <a:rPr dirty="0" sz="1150" spc="-330">
                <a:solidFill>
                  <a:srgbClr val="111111"/>
                </a:solidFill>
                <a:latin typeface="Cambria"/>
                <a:cs typeface="Cambria"/>
              </a:rPr>
              <a:t>1</a:t>
            </a:r>
            <a:r>
              <a:rPr dirty="0" sz="1150" spc="38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150" spc="60">
                <a:solidFill>
                  <a:srgbClr val="1D1D1D"/>
                </a:solidFill>
                <a:latin typeface="Cambria"/>
                <a:cs typeface="Cambria"/>
              </a:rPr>
              <a:t>=</a:t>
            </a:r>
            <a:r>
              <a:rPr dirty="0" sz="1150" spc="160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50" spc="-50">
                <a:solidFill>
                  <a:srgbClr val="0E0E0E"/>
                </a:solidFill>
                <a:latin typeface="Cambria"/>
                <a:cs typeface="Cambria"/>
              </a:rPr>
              <a:t>0</a:t>
            </a:r>
            <a:endParaRPr sz="1150">
              <a:latin typeface="Cambria"/>
              <a:cs typeface="Cambria"/>
            </a:endParaRPr>
          </a:p>
          <a:p>
            <a:pPr algn="r" marR="5080">
              <a:lnSpc>
                <a:spcPct val="100000"/>
              </a:lnSpc>
              <a:spcBef>
                <a:spcPts val="400"/>
              </a:spcBef>
            </a:pPr>
            <a:r>
              <a:rPr dirty="0" sz="1100" spc="-30">
                <a:solidFill>
                  <a:srgbClr val="2B2B2B"/>
                </a:solidFill>
                <a:latin typeface="Cambria"/>
                <a:cs typeface="Cambria"/>
              </a:rPr>
              <a:t>(m</a:t>
            </a:r>
            <a:r>
              <a:rPr dirty="0" sz="1100" spc="85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363636"/>
                </a:solidFill>
                <a:latin typeface="Cambria"/>
                <a:cs typeface="Cambria"/>
              </a:rPr>
              <a:t>+</a:t>
            </a:r>
            <a:r>
              <a:rPr dirty="0" sz="1100" spc="175">
                <a:solidFill>
                  <a:srgbClr val="363636"/>
                </a:solidFill>
                <a:latin typeface="Cambria"/>
                <a:cs typeface="Cambria"/>
              </a:rPr>
              <a:t> </a:t>
            </a:r>
            <a:r>
              <a:rPr dirty="0" sz="1100" spc="-40">
                <a:solidFill>
                  <a:srgbClr val="343434"/>
                </a:solidFill>
                <a:latin typeface="Cambria"/>
                <a:cs typeface="Cambria"/>
              </a:rPr>
              <a:t>1)°</a:t>
            </a:r>
            <a:r>
              <a:rPr dirty="0" sz="1100" spc="210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D1D1D"/>
                </a:solidFill>
                <a:latin typeface="Cambria"/>
                <a:cs typeface="Cambria"/>
              </a:rPr>
              <a:t>=</a:t>
            </a:r>
            <a:r>
              <a:rPr dirty="0" sz="1100" spc="260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00" spc="-50">
                <a:latin typeface="Cambria"/>
                <a:cs typeface="Cambria"/>
              </a:rPr>
              <a:t>0</a:t>
            </a:r>
            <a:endParaRPr sz="1100">
              <a:latin typeface="Cambria"/>
              <a:cs typeface="Cambria"/>
            </a:endParaRPr>
          </a:p>
          <a:p>
            <a:pPr algn="r" marR="24130">
              <a:lnSpc>
                <a:spcPct val="100000"/>
              </a:lnSpc>
              <a:spcBef>
                <a:spcPts val="395"/>
              </a:spcBef>
            </a:pPr>
            <a:r>
              <a:rPr dirty="0" sz="1000" spc="-45">
                <a:solidFill>
                  <a:srgbClr val="1C1C1C"/>
                </a:solidFill>
                <a:latin typeface="Cambria"/>
                <a:cs typeface="Cambria"/>
              </a:rPr>
              <a:t>(or</a:t>
            </a:r>
            <a:r>
              <a:rPr dirty="0" sz="1000" spc="170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6B6B6B"/>
                </a:solidFill>
                <a:latin typeface="Cambria"/>
                <a:cs typeface="Cambria"/>
              </a:rPr>
              <a:t>+</a:t>
            </a:r>
            <a:r>
              <a:rPr dirty="0" sz="1000" spc="360">
                <a:solidFill>
                  <a:srgbClr val="6B6B6B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A1A1A"/>
                </a:solidFill>
                <a:latin typeface="Cambria"/>
                <a:cs typeface="Cambria"/>
              </a:rPr>
              <a:t>1)</a:t>
            </a:r>
            <a:r>
              <a:rPr dirty="0" sz="1000" spc="13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00" i="1">
                <a:solidFill>
                  <a:srgbClr val="161616"/>
                </a:solidFill>
                <a:latin typeface="Cambria"/>
                <a:cs typeface="Cambria"/>
              </a:rPr>
              <a:t>[in</a:t>
            </a:r>
            <a:r>
              <a:rPr dirty="0" sz="1000" spc="65" i="1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 i="1">
                <a:solidFill>
                  <a:srgbClr val="161616"/>
                </a:solidFill>
                <a:latin typeface="Cambria"/>
                <a:cs typeface="Cambria"/>
              </a:rPr>
              <a:t>+</a:t>
            </a:r>
            <a:r>
              <a:rPr dirty="0" sz="1000" spc="325" i="1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D1D1D"/>
                </a:solidFill>
                <a:latin typeface="Cambria"/>
                <a:cs typeface="Cambria"/>
              </a:rPr>
              <a:t>1)</a:t>
            </a:r>
            <a:r>
              <a:rPr dirty="0" sz="1000" spc="245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A1A1A"/>
                </a:solidFill>
                <a:latin typeface="Cambria"/>
                <a:cs typeface="Cambria"/>
              </a:rPr>
              <a:t>=</a:t>
            </a:r>
            <a:r>
              <a:rPr dirty="0" sz="1000" spc="35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00" spc="-50">
                <a:solidFill>
                  <a:srgbClr val="151515"/>
                </a:solidFill>
                <a:latin typeface="Cambria"/>
                <a:cs typeface="Cambria"/>
              </a:rPr>
              <a:t>0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99759" y="7483253"/>
            <a:ext cx="1391285" cy="465455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149225">
              <a:lnSpc>
                <a:spcPct val="100000"/>
              </a:lnSpc>
              <a:spcBef>
                <a:spcPts val="505"/>
              </a:spcBef>
              <a:tabLst>
                <a:tab pos="474980" algn="l"/>
              </a:tabLst>
            </a:pPr>
            <a:r>
              <a:rPr dirty="0" sz="1100" spc="-25" i="1">
                <a:solidFill>
                  <a:srgbClr val="3B3B3B"/>
                </a:solidFill>
                <a:latin typeface="Cambria"/>
                <a:cs typeface="Cambria"/>
              </a:rPr>
              <a:t>in</a:t>
            </a:r>
            <a:r>
              <a:rPr dirty="0" sz="1100" i="1">
                <a:solidFill>
                  <a:srgbClr val="3B3B3B"/>
                </a:solidFill>
                <a:latin typeface="Cambria"/>
                <a:cs typeface="Cambria"/>
              </a:rPr>
              <a:t>	</a:t>
            </a:r>
            <a:r>
              <a:rPr dirty="0" sz="1100" spc="-530" i="1">
                <a:latin typeface="Cambria"/>
                <a:cs typeface="Cambria"/>
              </a:rPr>
              <a:t>—</a:t>
            </a:r>
            <a:r>
              <a:rPr dirty="0" sz="1100" spc="75" i="1"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32323"/>
                </a:solidFill>
                <a:latin typeface="Cambria"/>
                <a:cs typeface="Cambria"/>
              </a:rPr>
              <a:t>1.</a:t>
            </a:r>
            <a:r>
              <a:rPr dirty="0" sz="1100" spc="10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100" spc="-520">
                <a:solidFill>
                  <a:srgbClr val="2D2D2D"/>
                </a:solidFill>
                <a:latin typeface="Cambria"/>
                <a:cs typeface="Cambria"/>
              </a:rPr>
              <a:t>—</a:t>
            </a:r>
            <a:r>
              <a:rPr dirty="0" sz="1100" spc="10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100" spc="-50">
                <a:solidFill>
                  <a:srgbClr val="343434"/>
                </a:solidFill>
                <a:latin typeface="Cambria"/>
                <a:cs typeface="Cambria"/>
              </a:rPr>
              <a:t>1</a:t>
            </a:r>
            <a:endParaRPr sz="11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  <a:tabLst>
                <a:tab pos="841375" algn="l"/>
              </a:tabLst>
            </a:pPr>
            <a:r>
              <a:rPr dirty="0" sz="1100" spc="50">
                <a:latin typeface="Cambria"/>
                <a:cs typeface="Cambria"/>
              </a:rPr>
              <a:t>C.F.</a:t>
            </a:r>
            <a:r>
              <a:rPr dirty="0" sz="1100" spc="325">
                <a:latin typeface="Cambria"/>
                <a:cs typeface="Cambria"/>
              </a:rPr>
              <a:t> </a:t>
            </a:r>
            <a:r>
              <a:rPr dirty="0" sz="1100" spc="-520">
                <a:solidFill>
                  <a:srgbClr val="212121"/>
                </a:solidFill>
                <a:latin typeface="Cambria"/>
                <a:cs typeface="Cambria"/>
              </a:rPr>
              <a:t>—</a:t>
            </a:r>
            <a:r>
              <a:rPr dirty="0" sz="1100" spc="345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100" spc="-25">
                <a:latin typeface="Cambria"/>
                <a:cs typeface="Cambria"/>
              </a:rPr>
              <a:t>(C,</a:t>
            </a:r>
            <a:r>
              <a:rPr dirty="0" sz="1100">
                <a:latin typeface="Cambria"/>
                <a:cs typeface="Cambria"/>
              </a:rPr>
              <a:t>	</a:t>
            </a:r>
            <a:r>
              <a:rPr dirty="0" sz="1100">
                <a:solidFill>
                  <a:srgbClr val="161616"/>
                </a:solidFill>
                <a:latin typeface="Cambria"/>
                <a:cs typeface="Cambria"/>
              </a:rPr>
              <a:t>C',</a:t>
            </a:r>
            <a:r>
              <a:rPr dirty="0" sz="1100" spc="14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F1F1F"/>
                </a:solidFill>
                <a:latin typeface="Cambria"/>
                <a:cs typeface="Cambria"/>
              </a:rPr>
              <a:t>xl</a:t>
            </a:r>
            <a:r>
              <a:rPr dirty="0" sz="1100" spc="21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100" spc="-70">
                <a:solidFill>
                  <a:srgbClr val="383838"/>
                </a:solidFill>
                <a:latin typeface="Cambria"/>
                <a:cs typeface="Cambria"/>
              </a:rPr>
              <a:t>W^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49567" y="8183820"/>
            <a:ext cx="216535" cy="1885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50" spc="-20">
                <a:solidFill>
                  <a:srgbClr val="161616"/>
                </a:solidFill>
                <a:latin typeface="Cambria"/>
                <a:cs typeface="Cambria"/>
              </a:rPr>
              <a:t>P.I.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70052" y="8013323"/>
            <a:ext cx="788035" cy="457200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25"/>
              </a:spcBef>
              <a:tabLst>
                <a:tab pos="462280" algn="l"/>
                <a:tab pos="749300" algn="l"/>
              </a:tabLst>
            </a:pPr>
            <a:r>
              <a:rPr dirty="0" u="sng" sz="1150" spc="229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2x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x'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150">
              <a:latin typeface="Times New Roman"/>
              <a:cs typeface="Times New Roman"/>
            </a:endParaRPr>
          </a:p>
          <a:p>
            <a:pPr marL="57150">
              <a:lnSpc>
                <a:spcPct val="100000"/>
              </a:lnSpc>
              <a:spcBef>
                <a:spcPts val="385"/>
              </a:spcBef>
            </a:pPr>
            <a:r>
              <a:rPr dirty="0" sz="1000" i="1">
                <a:solidFill>
                  <a:srgbClr val="131313"/>
                </a:solidFill>
                <a:latin typeface="Times New Roman"/>
                <a:cs typeface="Times New Roman"/>
              </a:rPr>
              <a:t>D</a:t>
            </a:r>
            <a:r>
              <a:rPr dirty="0" baseline="31250" sz="1200" i="1">
                <a:solidFill>
                  <a:srgbClr val="131313"/>
                </a:solidFill>
                <a:latin typeface="Times New Roman"/>
                <a:cs typeface="Times New Roman"/>
              </a:rPr>
              <a:t>2</a:t>
            </a:r>
            <a:r>
              <a:rPr dirty="0" baseline="31250" sz="1200" spc="-37" i="1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000" i="1">
                <a:solidFill>
                  <a:srgbClr val="919191"/>
                </a:solidFill>
                <a:latin typeface="Times New Roman"/>
                <a:cs typeface="Times New Roman"/>
              </a:rPr>
              <a:t>+</a:t>
            </a:r>
            <a:r>
              <a:rPr dirty="0" sz="1000" spc="20" i="1">
                <a:solidFill>
                  <a:srgbClr val="919191"/>
                </a:solidFill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-1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</a:t>
            </a:r>
            <a:r>
              <a:rPr dirty="0" sz="1000" spc="30" i="1">
                <a:latin typeface="Times New Roman"/>
                <a:cs typeface="Times New Roman"/>
              </a:rPr>
              <a:t> </a:t>
            </a:r>
            <a:r>
              <a:rPr dirty="0" sz="1000">
                <a:solidFill>
                  <a:srgbClr val="8E8E8E"/>
                </a:solidFill>
                <a:latin typeface="Times New Roman"/>
                <a:cs typeface="Times New Roman"/>
              </a:rPr>
              <a:t>+</a:t>
            </a:r>
            <a:r>
              <a:rPr dirty="0" sz="1000" spc="-25">
                <a:solidFill>
                  <a:srgbClr val="8E8E8E"/>
                </a:solidFill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110851" y="8013323"/>
            <a:ext cx="728345" cy="457200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5"/>
              </a:spcBef>
              <a:tabLst>
                <a:tab pos="715010" algn="l"/>
              </a:tabLst>
            </a:pPr>
            <a:r>
              <a:rPr dirty="0" u="sng" sz="1150" spc="254">
                <a:solidFill>
                  <a:srgbClr val="2A2A2A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>
                <a:solidFill>
                  <a:srgbClr val="2A2A2A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x’</a:t>
            </a:r>
            <a:r>
              <a:rPr dirty="0" u="sng" sz="1150" spc="5">
                <a:solidFill>
                  <a:srgbClr val="2A2A2A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solidFill>
                  <a:srgbClr val="898989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+</a:t>
            </a:r>
            <a:r>
              <a:rPr dirty="0" u="sng" sz="1150" spc="-95">
                <a:solidFill>
                  <a:srgbClr val="898989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2.r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150">
              <a:latin typeface="Times New Roman"/>
              <a:cs typeface="Times New Roman"/>
            </a:endParaRPr>
          </a:p>
          <a:p>
            <a:pPr marL="30480">
              <a:lnSpc>
                <a:spcPct val="100000"/>
              </a:lnSpc>
              <a:spcBef>
                <a:spcPts val="385"/>
              </a:spcBef>
            </a:pPr>
            <a:r>
              <a:rPr dirty="0" sz="1000" spc="-135" i="1">
                <a:latin typeface="Times New Roman"/>
                <a:cs typeface="Times New Roman"/>
              </a:rPr>
              <a:t>I</a:t>
            </a:r>
            <a:r>
              <a:rPr dirty="0" sz="1000" spc="-25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+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D</a:t>
            </a:r>
            <a:r>
              <a:rPr dirty="0" sz="1000" spc="-5" i="1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+</a:t>
            </a:r>
            <a:r>
              <a:rPr dirty="0" sz="1000" spc="13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D‘’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51358" y="3620091"/>
            <a:ext cx="942340" cy="64389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100" spc="-10">
                <a:latin typeface="Cambria"/>
                <a:cs typeface="Cambria"/>
              </a:rPr>
              <a:t>Note:</a:t>
            </a:r>
            <a:endParaRPr sz="1100">
              <a:latin typeface="Cambria"/>
              <a:cs typeface="Cambria"/>
            </a:endParaRPr>
          </a:p>
          <a:p>
            <a:pPr marL="160655">
              <a:lnSpc>
                <a:spcPct val="100000"/>
              </a:lnSpc>
              <a:spcBef>
                <a:spcPts val="240"/>
              </a:spcBef>
            </a:pPr>
            <a:r>
              <a:rPr dirty="0" sz="1100" spc="-185" i="1">
                <a:solidFill>
                  <a:srgbClr val="1F1F1F"/>
                </a:solidFill>
                <a:latin typeface="Cambria"/>
                <a:cs typeface="Cambria"/>
              </a:rPr>
              <a:t>3</a:t>
            </a:r>
            <a:r>
              <a:rPr dirty="0" sz="1100" spc="-185" i="1">
                <a:solidFill>
                  <a:srgbClr val="0F0F0F"/>
                </a:solidFill>
                <a:latin typeface="Cambria"/>
                <a:cs typeface="Cambria"/>
              </a:rPr>
              <a:t>Dt6x—</a:t>
            </a:r>
            <a:r>
              <a:rPr dirty="0" sz="1100" spc="-40" i="1">
                <a:solidFill>
                  <a:srgbClr val="0F0F0F"/>
                </a:solidFill>
                <a:latin typeface="Cambria"/>
                <a:cs typeface="Cambria"/>
              </a:rPr>
              <a:t>’)</a:t>
            </a:r>
            <a:r>
              <a:rPr dirty="0" sz="1100" spc="60" i="1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100" spc="-815" i="1">
                <a:latin typeface="Cambria"/>
                <a:cs typeface="Cambria"/>
              </a:rPr>
              <a:t>—</a:t>
            </a:r>
            <a:r>
              <a:rPr dirty="0" sz="1100" spc="-555" i="1">
                <a:latin typeface="Cambria"/>
                <a:cs typeface="Cambria"/>
              </a:rPr>
              <a:t>—</a:t>
            </a:r>
            <a:r>
              <a:rPr dirty="0" sz="1100" spc="-25" i="1">
                <a:solidFill>
                  <a:srgbClr val="2F2F2F"/>
                </a:solidFill>
                <a:latin typeface="Cambria"/>
                <a:cs typeface="Cambria"/>
              </a:rPr>
              <a:t>?6x</a:t>
            </a:r>
            <a:endParaRPr sz="1100">
              <a:latin typeface="Cambria"/>
              <a:cs typeface="Cambria"/>
            </a:endParaRPr>
          </a:p>
          <a:p>
            <a:pPr marL="173355">
              <a:lnSpc>
                <a:spcPct val="100000"/>
              </a:lnSpc>
              <a:spcBef>
                <a:spcPts val="360"/>
              </a:spcBef>
              <a:tabLst>
                <a:tab pos="567690" algn="l"/>
              </a:tabLst>
            </a:pPr>
            <a:r>
              <a:rPr dirty="0" sz="1150" spc="-10" i="1">
                <a:latin typeface="Times New Roman"/>
                <a:cs typeface="Times New Roman"/>
              </a:rPr>
              <a:t>D"‘tb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10" i="1">
                <a:solidFill>
                  <a:srgbClr val="424242"/>
                </a:solidFill>
                <a:latin typeface="Times New Roman"/>
                <a:cs typeface="Times New Roman"/>
              </a:rPr>
              <a:t>)</a:t>
            </a:r>
            <a:r>
              <a:rPr dirty="0" sz="1150" spc="-80" i="1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4D4D4D"/>
                </a:solidFill>
                <a:latin typeface="Times New Roman"/>
                <a:cs typeface="Times New Roman"/>
              </a:rPr>
              <a:t>-</a:t>
            </a:r>
            <a:r>
              <a:rPr dirty="0" sz="1150" spc="280" i="1">
                <a:solidFill>
                  <a:srgbClr val="4D4D4D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131313"/>
                </a:solidFill>
                <a:latin typeface="Times New Roman"/>
                <a:cs typeface="Times New Roman"/>
              </a:rPr>
              <a:t>12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58708" y="1304451"/>
            <a:ext cx="1084008" cy="1697111"/>
          </a:xfrm>
          <a:prstGeom prst="rect">
            <a:avLst/>
          </a:prstGeom>
        </p:spPr>
      </p:pic>
      <p:sp>
        <p:nvSpPr>
          <p:cNvPr id="3" name="object 3" descr=""/>
          <p:cNvSpPr txBox="1"/>
          <p:nvPr/>
        </p:nvSpPr>
        <p:spPr>
          <a:xfrm>
            <a:off x="1688829" y="949269"/>
            <a:ext cx="1873885" cy="786130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 marL="1083310">
              <a:lnSpc>
                <a:spcPct val="100000"/>
              </a:lnSpc>
              <a:spcBef>
                <a:spcPts val="905"/>
              </a:spcBef>
            </a:pPr>
            <a:r>
              <a:rPr dirty="0" sz="1250" spc="420">
                <a:latin typeface="Courier New"/>
                <a:cs typeface="Courier New"/>
              </a:rPr>
              <a:t>/—</a:t>
            </a:r>
            <a:r>
              <a:rPr dirty="0" sz="1250" spc="395">
                <a:latin typeface="Courier New"/>
                <a:cs typeface="Courier New"/>
              </a:rPr>
              <a:t>L+2</a:t>
            </a:r>
            <a:endParaRPr sz="1250">
              <a:latin typeface="Courier New"/>
              <a:cs typeface="Courier New"/>
            </a:endParaRPr>
          </a:p>
          <a:p>
            <a:pPr marL="63500">
              <a:lnSpc>
                <a:spcPct val="100000"/>
              </a:lnSpc>
              <a:spcBef>
                <a:spcPts val="705"/>
              </a:spcBef>
            </a:pPr>
            <a:r>
              <a:rPr dirty="0" sz="1050">
                <a:solidFill>
                  <a:srgbClr val="2D2D2D"/>
                </a:solidFill>
                <a:latin typeface="Times New Roman"/>
                <a:cs typeface="Times New Roman"/>
              </a:rPr>
              <a:t>1</a:t>
            </a:r>
            <a:r>
              <a:rPr dirty="0" sz="1050" spc="260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82828"/>
                </a:solidFill>
                <a:latin typeface="Times New Roman"/>
                <a:cs typeface="Times New Roman"/>
              </a:rPr>
              <a:t>+</a:t>
            </a:r>
            <a:r>
              <a:rPr dirty="0" sz="1050" spc="275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42424"/>
                </a:solidFill>
                <a:latin typeface="Times New Roman"/>
                <a:cs typeface="Times New Roman"/>
              </a:rPr>
              <a:t>2D</a:t>
            </a:r>
            <a:r>
              <a:rPr dirty="0" sz="1050" spc="204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777777"/>
                </a:solidFill>
                <a:latin typeface="Times New Roman"/>
                <a:cs typeface="Times New Roman"/>
              </a:rPr>
              <a:t>+</a:t>
            </a:r>
            <a:r>
              <a:rPr dirty="0" sz="1050" spc="215">
                <a:solidFill>
                  <a:srgbClr val="777777"/>
                </a:solidFill>
                <a:latin typeface="Times New Roman"/>
                <a:cs typeface="Times New Roman"/>
              </a:rPr>
              <a:t> </a:t>
            </a:r>
            <a:r>
              <a:rPr dirty="0" sz="1050" spc="30">
                <a:solidFill>
                  <a:srgbClr val="1A1A1A"/>
                </a:solidFill>
                <a:latin typeface="Times New Roman"/>
                <a:cs typeface="Times New Roman"/>
              </a:rPr>
              <a:t>D</a:t>
            </a:r>
            <a:r>
              <a:rPr dirty="0" baseline="37037" sz="1125" spc="44">
                <a:solidFill>
                  <a:srgbClr val="1A1A1A"/>
                </a:solidFill>
                <a:latin typeface="Times New Roman"/>
                <a:cs typeface="Times New Roman"/>
              </a:rPr>
              <a:t>2</a:t>
            </a:r>
            <a:endParaRPr baseline="37037" sz="1125">
              <a:latin typeface="Times New Roman"/>
              <a:cs typeface="Times New Roman"/>
            </a:endParaRPr>
          </a:p>
          <a:p>
            <a:pPr marL="1096010">
              <a:lnSpc>
                <a:spcPct val="100000"/>
              </a:lnSpc>
              <a:spcBef>
                <a:spcPts val="395"/>
              </a:spcBef>
            </a:pPr>
            <a:r>
              <a:rPr dirty="0" sz="1100" spc="285">
                <a:solidFill>
                  <a:srgbClr val="3D3D3D"/>
                </a:solidFill>
                <a:latin typeface="Times New Roman"/>
                <a:cs typeface="Times New Roman"/>
              </a:rPr>
              <a:t>a</a:t>
            </a:r>
            <a:r>
              <a:rPr dirty="0" sz="1100" spc="400">
                <a:solidFill>
                  <a:srgbClr val="3D3D3D"/>
                </a:solidFill>
                <a:latin typeface="Times New Roman"/>
                <a:cs typeface="Times New Roman"/>
              </a:rPr>
              <a:t> </a:t>
            </a:r>
            <a:r>
              <a:rPr dirty="0" sz="1100" spc="360">
                <a:solidFill>
                  <a:srgbClr val="2F2F2F"/>
                </a:solidFill>
                <a:latin typeface="Times New Roman"/>
                <a:cs typeface="Times New Roman"/>
              </a:rPr>
              <a:t>+</a:t>
            </a:r>
            <a:r>
              <a:rPr dirty="0" sz="1100" spc="-160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D1D1D"/>
                </a:solidFill>
                <a:latin typeface="Times New Roman"/>
                <a:cs typeface="Times New Roman"/>
              </a:rPr>
              <a:t>4x</a:t>
            </a:r>
            <a:r>
              <a:rPr dirty="0" sz="1100" spc="155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707070"/>
                </a:solidFill>
                <a:latin typeface="Times New Roman"/>
                <a:cs typeface="Times New Roman"/>
              </a:rPr>
              <a:t>+</a:t>
            </a:r>
            <a:r>
              <a:rPr dirty="0" sz="1100" spc="65">
                <a:solidFill>
                  <a:srgbClr val="707070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0A0A0A"/>
                </a:solidFill>
                <a:latin typeface="Times New Roman"/>
                <a:cs typeface="Times New Roman"/>
              </a:rPr>
              <a:t>2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308533" y="3051862"/>
            <a:ext cx="2494915" cy="688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0815" marR="1303655" indent="-133350">
              <a:lnSpc>
                <a:spcPct val="133400"/>
              </a:lnSpc>
              <a:spcBef>
                <a:spcPts val="95"/>
              </a:spcBef>
              <a:tabLst>
                <a:tab pos="483870" algn="l"/>
                <a:tab pos="661035" algn="l"/>
              </a:tabLst>
            </a:pPr>
            <a:r>
              <a:rPr dirty="0" sz="1100">
                <a:solidFill>
                  <a:srgbClr val="111111"/>
                </a:solidFill>
                <a:latin typeface="Times New Roman"/>
                <a:cs typeface="Times New Roman"/>
              </a:rPr>
              <a:t>P.I.</a:t>
            </a:r>
            <a:r>
              <a:rPr dirty="0" sz="1100" spc="434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262626"/>
                </a:solidFill>
                <a:latin typeface="Times New Roman"/>
                <a:cs typeface="Times New Roman"/>
              </a:rPr>
              <a:t>=</a:t>
            </a:r>
            <a:r>
              <a:rPr dirty="0" sz="1100">
                <a:solidFill>
                  <a:srgbClr val="262626"/>
                </a:solidFill>
                <a:latin typeface="Times New Roman"/>
                <a:cs typeface="Times New Roman"/>
              </a:rPr>
              <a:t>		</a:t>
            </a:r>
            <a:r>
              <a:rPr dirty="0" sz="1100" spc="-475">
                <a:solidFill>
                  <a:srgbClr val="464646"/>
                </a:solidFill>
                <a:latin typeface="Times New Roman"/>
                <a:cs typeface="Times New Roman"/>
              </a:rPr>
              <a:t>—</a:t>
            </a:r>
            <a:r>
              <a:rPr dirty="0" sz="1100" spc="-35">
                <a:solidFill>
                  <a:srgbClr val="464646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1A1A1A"/>
                </a:solidFill>
                <a:latin typeface="Times New Roman"/>
                <a:cs typeface="Times New Roman"/>
              </a:rPr>
              <a:t>2r</a:t>
            </a:r>
            <a:r>
              <a:rPr dirty="0" sz="1100" spc="490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13131"/>
                </a:solidFill>
                <a:latin typeface="Times New Roman"/>
                <a:cs typeface="Times New Roman"/>
              </a:rPr>
              <a:t>+</a:t>
            </a:r>
            <a:r>
              <a:rPr dirty="0" sz="1100" spc="145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1A1A1A"/>
                </a:solidFill>
                <a:latin typeface="Times New Roman"/>
                <a:cs typeface="Times New Roman"/>
              </a:rPr>
              <a:t>2 </a:t>
            </a:r>
            <a:r>
              <a:rPr dirty="0" sz="1100" spc="-50">
                <a:solidFill>
                  <a:srgbClr val="232323"/>
                </a:solidFill>
                <a:latin typeface="Times New Roman"/>
                <a:cs typeface="Times New Roman"/>
              </a:rPr>
              <a:t>y</a:t>
            </a:r>
            <a:r>
              <a:rPr dirty="0" sz="1100">
                <a:solidFill>
                  <a:srgbClr val="232323"/>
                </a:solidFill>
                <a:latin typeface="Times New Roman"/>
                <a:cs typeface="Times New Roman"/>
              </a:rPr>
              <a:t>	</a:t>
            </a:r>
            <a:r>
              <a:rPr dirty="0" sz="1100">
                <a:solidFill>
                  <a:srgbClr val="131313"/>
                </a:solidFill>
                <a:latin typeface="Times New Roman"/>
                <a:cs typeface="Times New Roman"/>
              </a:rPr>
              <a:t>C.F.</a:t>
            </a:r>
            <a:r>
              <a:rPr dirty="0" sz="1100" spc="24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31313"/>
                </a:solidFill>
                <a:latin typeface="Times New Roman"/>
                <a:cs typeface="Times New Roman"/>
              </a:rPr>
              <a:t>+</a:t>
            </a:r>
            <a:r>
              <a:rPr dirty="0" sz="1100" spc="285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P.I.</a:t>
            </a:r>
            <a:endParaRPr sz="1100">
              <a:latin typeface="Times New Roman"/>
              <a:cs typeface="Times New Roman"/>
            </a:endParaRPr>
          </a:p>
          <a:p>
            <a:pPr marL="323850">
              <a:lnSpc>
                <a:spcPct val="100000"/>
              </a:lnSpc>
              <a:spcBef>
                <a:spcPts val="380"/>
              </a:spcBef>
            </a:pPr>
            <a:r>
              <a:rPr dirty="0" sz="1100">
                <a:solidFill>
                  <a:srgbClr val="262626"/>
                </a:solidFill>
                <a:latin typeface="Times New Roman"/>
                <a:cs typeface="Times New Roman"/>
              </a:rPr>
              <a:t>=</a:t>
            </a:r>
            <a:r>
              <a:rPr dirty="0" sz="1100" spc="385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0F0F0F"/>
                </a:solidFill>
                <a:latin typeface="Times New Roman"/>
                <a:cs typeface="Times New Roman"/>
              </a:rPr>
              <a:t>(C</a:t>
            </a:r>
            <a:r>
              <a:rPr dirty="0" sz="1100" spc="165" i="1">
                <a:solidFill>
                  <a:srgbClr val="0F0F0F"/>
                </a:solidFill>
                <a:latin typeface="Times New Roman"/>
                <a:cs typeface="Times New Roman"/>
              </a:rPr>
              <a:t>  </a:t>
            </a:r>
            <a:r>
              <a:rPr dirty="0" sz="1100">
                <a:solidFill>
                  <a:srgbClr val="6E6E6E"/>
                </a:solidFill>
                <a:latin typeface="Times New Roman"/>
                <a:cs typeface="Times New Roman"/>
              </a:rPr>
              <a:t>x</a:t>
            </a:r>
            <a:r>
              <a:rPr dirty="0" sz="1100" spc="385">
                <a:solidFill>
                  <a:srgbClr val="6E6E6E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81818"/>
                </a:solidFill>
                <a:latin typeface="Times New Roman"/>
                <a:cs typeface="Times New Roman"/>
              </a:rPr>
              <a:t>C</a:t>
            </a:r>
            <a:r>
              <a:rPr dirty="0" baseline="-29411" sz="1275">
                <a:solidFill>
                  <a:srgbClr val="181818"/>
                </a:solidFill>
                <a:latin typeface="Times New Roman"/>
                <a:cs typeface="Times New Roman"/>
              </a:rPr>
              <a:t>2</a:t>
            </a:r>
            <a:r>
              <a:rPr dirty="0" baseline="-29411" sz="1275" spc="1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D1D1D"/>
                </a:solidFill>
                <a:latin typeface="Times New Roman"/>
                <a:cs typeface="Times New Roman"/>
              </a:rPr>
              <a:t>z)</a:t>
            </a:r>
            <a:r>
              <a:rPr dirty="0" sz="1100" spc="245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232323"/>
                </a:solidFill>
                <a:latin typeface="Times New Roman"/>
                <a:cs typeface="Times New Roman"/>
              </a:rPr>
              <a:t>v°</a:t>
            </a:r>
            <a:r>
              <a:rPr dirty="0" sz="1100" spc="385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707070"/>
                </a:solidFill>
                <a:latin typeface="Times New Roman"/>
                <a:cs typeface="Times New Roman"/>
              </a:rPr>
              <a:t>+</a:t>
            </a:r>
            <a:r>
              <a:rPr dirty="0" sz="1100" spc="185">
                <a:solidFill>
                  <a:srgbClr val="707070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43434"/>
                </a:solidFill>
                <a:latin typeface="Times New Roman"/>
                <a:cs typeface="Times New Roman"/>
              </a:rPr>
              <a:t>lb</a:t>
            </a:r>
            <a:r>
              <a:rPr dirty="0" sz="1100" spc="170">
                <a:solidFill>
                  <a:srgbClr val="343434"/>
                </a:solidFill>
                <a:latin typeface="Times New Roman"/>
                <a:cs typeface="Times New Roman"/>
              </a:rPr>
              <a:t>  </a:t>
            </a:r>
            <a:r>
              <a:rPr dirty="0" sz="1100" spc="-475">
                <a:solidFill>
                  <a:srgbClr val="3F3F3F"/>
                </a:solidFill>
                <a:latin typeface="Times New Roman"/>
                <a:cs typeface="Times New Roman"/>
              </a:rPr>
              <a:t>—</a:t>
            </a:r>
            <a:r>
              <a:rPr dirty="0" sz="1100" spc="165">
                <a:solidFill>
                  <a:srgbClr val="3F3F3F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262626"/>
                </a:solidFill>
                <a:latin typeface="Times New Roman"/>
                <a:cs typeface="Times New Roman"/>
              </a:rPr>
              <a:t>2x</a:t>
            </a:r>
            <a:r>
              <a:rPr dirty="0" sz="1100" spc="15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242424"/>
                </a:solidFill>
                <a:latin typeface="Times New Roman"/>
                <a:cs typeface="Times New Roman"/>
              </a:rPr>
              <a:t>+</a:t>
            </a:r>
            <a:r>
              <a:rPr dirty="0" sz="1100" spc="254">
                <a:solidFill>
                  <a:srgbClr val="242424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181818"/>
                </a:solidFill>
                <a:latin typeface="Times New Roman"/>
                <a:cs typeface="Times New Roman"/>
              </a:rPr>
              <a:t>2).</a:t>
            </a:r>
            <a:endParaRPr sz="1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6210680"/>
            <a:ext cx="5639435" cy="436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2500"/>
              </a:lnSpc>
              <a:spcBef>
                <a:spcPts val="100"/>
              </a:spcBef>
            </a:pP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SOLUTION</a:t>
            </a:r>
            <a:r>
              <a:rPr dirty="0" u="sng" sz="1200" spc="1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OF</a:t>
            </a:r>
            <a:r>
              <a:rPr dirty="0" u="sng" sz="1200" spc="2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5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CAUCHY’SHOMOGENEOUS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LINEAREQUATION</a:t>
            </a:r>
            <a:r>
              <a:rPr dirty="0" u="sng" sz="1200" spc="4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ANDLEGENDRE’S</a:t>
            </a:r>
            <a:r>
              <a:rPr dirty="0" u="sng" sz="1200" spc="4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LINEAR</a:t>
            </a:r>
            <a:r>
              <a:rPr dirty="0" sz="1200" spc="-10" b="1">
                <a:latin typeface="Cambria"/>
                <a:cs typeface="Cambria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EQUATION</a:t>
            </a:r>
            <a:endParaRPr sz="1200">
              <a:latin typeface="Cambria"/>
              <a:cs typeface="Cambria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996696"/>
            <a:ext cx="4285615" cy="2371344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79450" y="3566159"/>
            <a:ext cx="5678170" cy="2381885"/>
          </a:xfrm>
          <a:prstGeom prst="rect">
            <a:avLst/>
          </a:prstGeom>
        </p:spPr>
      </p:pic>
      <p:pic>
        <p:nvPicPr>
          <p:cNvPr id="5" name="object 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14400" y="6846544"/>
            <a:ext cx="5272405" cy="2007742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054095" y="6950964"/>
            <a:ext cx="356870" cy="0"/>
          </a:xfrm>
          <a:custGeom>
            <a:avLst/>
            <a:gdLst/>
            <a:ahLst/>
            <a:cxnLst/>
            <a:rect l="l" t="t" r="r" b="b"/>
            <a:pathLst>
              <a:path w="356870" h="0">
                <a:moveTo>
                  <a:pt x="0" y="0"/>
                </a:moveTo>
                <a:lnTo>
                  <a:pt x="3566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441191" y="6146291"/>
            <a:ext cx="250190" cy="0"/>
          </a:xfrm>
          <a:custGeom>
            <a:avLst/>
            <a:gdLst/>
            <a:ahLst/>
            <a:cxnLst/>
            <a:rect l="l" t="t" r="r" b="b"/>
            <a:pathLst>
              <a:path w="250189" h="0">
                <a:moveTo>
                  <a:pt x="0" y="0"/>
                </a:moveTo>
                <a:lnTo>
                  <a:pt x="24993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352544" y="6146291"/>
            <a:ext cx="259079" cy="0"/>
          </a:xfrm>
          <a:custGeom>
            <a:avLst/>
            <a:gdLst/>
            <a:ahLst/>
            <a:cxnLst/>
            <a:rect l="l" t="t" r="r" b="b"/>
            <a:pathLst>
              <a:path w="259079" h="0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993135" y="6146291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 h="0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508504" y="4137659"/>
            <a:ext cx="259079" cy="0"/>
          </a:xfrm>
          <a:custGeom>
            <a:avLst/>
            <a:gdLst/>
            <a:ahLst/>
            <a:cxnLst/>
            <a:rect l="l" t="t" r="r" b="b"/>
            <a:pathLst>
              <a:path w="259080" h="0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063239" y="4137659"/>
            <a:ext cx="256540" cy="0"/>
          </a:xfrm>
          <a:custGeom>
            <a:avLst/>
            <a:gdLst/>
            <a:ahLst/>
            <a:cxnLst/>
            <a:rect l="l" t="t" r="r" b="b"/>
            <a:pathLst>
              <a:path w="256539" h="0">
                <a:moveTo>
                  <a:pt x="0" y="0"/>
                </a:moveTo>
                <a:lnTo>
                  <a:pt x="2560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252215" y="3707891"/>
            <a:ext cx="265430" cy="0"/>
          </a:xfrm>
          <a:custGeom>
            <a:avLst/>
            <a:gdLst/>
            <a:ahLst/>
            <a:cxnLst/>
            <a:rect l="l" t="t" r="r" b="b"/>
            <a:pathLst>
              <a:path w="265429" h="0">
                <a:moveTo>
                  <a:pt x="0" y="0"/>
                </a:moveTo>
                <a:lnTo>
                  <a:pt x="265176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843528" y="3707891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 h="0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2462783" y="3268979"/>
            <a:ext cx="259079" cy="0"/>
          </a:xfrm>
          <a:custGeom>
            <a:avLst/>
            <a:gdLst/>
            <a:ahLst/>
            <a:cxnLst/>
            <a:rect l="l" t="t" r="r" b="b"/>
            <a:pathLst>
              <a:path w="259080" h="0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3136392" y="2526792"/>
            <a:ext cx="241300" cy="113030"/>
            <a:chOff x="3136392" y="2526792"/>
            <a:chExt cx="241300" cy="113030"/>
          </a:xfrm>
        </p:grpSpPr>
        <p:sp>
          <p:nvSpPr>
            <p:cNvPr id="12" name="object 12" descr=""/>
            <p:cNvSpPr/>
            <p:nvPr/>
          </p:nvSpPr>
          <p:spPr>
            <a:xfrm>
              <a:off x="3136392" y="2634996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 h="0">
                  <a:moveTo>
                    <a:pt x="0" y="0"/>
                  </a:moveTo>
                  <a:lnTo>
                    <a:pt x="240792" y="0"/>
                  </a:lnTo>
                </a:path>
              </a:pathLst>
            </a:custGeom>
            <a:ln w="9144">
              <a:solidFill>
                <a:srgbClr val="03030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91840" y="2526792"/>
              <a:ext cx="51815" cy="76200"/>
            </a:xfrm>
            <a:prstGeom prst="rect">
              <a:avLst/>
            </a:prstGeom>
          </p:spPr>
        </p:pic>
      </p:grpSp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389376" y="1505711"/>
            <a:ext cx="161544" cy="124968"/>
          </a:xfrm>
          <a:prstGeom prst="rect">
            <a:avLst/>
          </a:prstGeom>
        </p:spPr>
      </p:pic>
      <p:grpSp>
        <p:nvGrpSpPr>
          <p:cNvPr id="15" name="object 15" descr=""/>
          <p:cNvGrpSpPr/>
          <p:nvPr/>
        </p:nvGrpSpPr>
        <p:grpSpPr>
          <a:xfrm>
            <a:off x="2322576" y="4005071"/>
            <a:ext cx="1316990" cy="299085"/>
            <a:chOff x="2322576" y="4005071"/>
            <a:chExt cx="1316990" cy="299085"/>
          </a:xfrm>
        </p:grpSpPr>
        <p:pic>
          <p:nvPicPr>
            <p:cNvPr id="16" name="object 1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22576" y="4111751"/>
              <a:ext cx="1100327" cy="192024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5576" y="4005071"/>
              <a:ext cx="173736" cy="137160"/>
            </a:xfrm>
            <a:prstGeom prst="rect">
              <a:avLst/>
            </a:prstGeom>
          </p:spPr>
        </p:pic>
      </p:grpSp>
      <p:pic>
        <p:nvPicPr>
          <p:cNvPr id="18" name="object 18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035807" y="4514088"/>
            <a:ext cx="1569720" cy="140208"/>
          </a:xfrm>
          <a:prstGeom prst="rect">
            <a:avLst/>
          </a:prstGeom>
        </p:spPr>
      </p:pic>
      <p:grpSp>
        <p:nvGrpSpPr>
          <p:cNvPr id="19" name="object 19" descr=""/>
          <p:cNvGrpSpPr/>
          <p:nvPr/>
        </p:nvGrpSpPr>
        <p:grpSpPr>
          <a:xfrm>
            <a:off x="3596640" y="6044184"/>
            <a:ext cx="67310" cy="198120"/>
            <a:chOff x="3596640" y="6044184"/>
            <a:chExt cx="67310" cy="198120"/>
          </a:xfrm>
        </p:grpSpPr>
        <p:pic>
          <p:nvPicPr>
            <p:cNvPr id="20" name="object 20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96640" y="6044184"/>
              <a:ext cx="67055" cy="91439"/>
            </a:xfrm>
            <a:prstGeom prst="rect">
              <a:avLst/>
            </a:prstGeom>
          </p:spPr>
        </p:pic>
        <p:pic>
          <p:nvPicPr>
            <p:cNvPr id="21" name="object 21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96640" y="6178296"/>
              <a:ext cx="45720" cy="64008"/>
            </a:xfrm>
            <a:prstGeom prst="rect">
              <a:avLst/>
            </a:prstGeom>
          </p:spPr>
        </p:pic>
      </p:grpSp>
      <p:grpSp>
        <p:nvGrpSpPr>
          <p:cNvPr id="22" name="object 22" descr=""/>
          <p:cNvGrpSpPr/>
          <p:nvPr/>
        </p:nvGrpSpPr>
        <p:grpSpPr>
          <a:xfrm>
            <a:off x="3066288" y="6912864"/>
            <a:ext cx="1146175" cy="204470"/>
            <a:chOff x="3066288" y="6912864"/>
            <a:chExt cx="1146175" cy="204470"/>
          </a:xfrm>
        </p:grpSpPr>
        <p:pic>
          <p:nvPicPr>
            <p:cNvPr id="23" name="object 2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66288" y="6934200"/>
              <a:ext cx="448056" cy="182880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50920" y="6912864"/>
              <a:ext cx="661415" cy="118872"/>
            </a:xfrm>
            <a:prstGeom prst="rect">
              <a:avLst/>
            </a:prstGeom>
          </p:spPr>
        </p:pic>
      </p:grpSp>
      <p:pic>
        <p:nvPicPr>
          <p:cNvPr id="25" name="object 25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609088" y="8442959"/>
            <a:ext cx="131063" cy="97535"/>
          </a:xfrm>
          <a:prstGeom prst="rect">
            <a:avLst/>
          </a:prstGeom>
        </p:spPr>
      </p:pic>
      <p:grpSp>
        <p:nvGrpSpPr>
          <p:cNvPr id="26" name="object 26" descr=""/>
          <p:cNvGrpSpPr/>
          <p:nvPr/>
        </p:nvGrpSpPr>
        <p:grpSpPr>
          <a:xfrm>
            <a:off x="2093976" y="996696"/>
            <a:ext cx="1369060" cy="311150"/>
            <a:chOff x="2093976" y="996696"/>
            <a:chExt cx="1369060" cy="311150"/>
          </a:xfrm>
        </p:grpSpPr>
        <p:pic>
          <p:nvPicPr>
            <p:cNvPr id="27" name="object 27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093976" y="1130808"/>
              <a:ext cx="1368552" cy="176783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093976" y="996696"/>
              <a:ext cx="1353312" cy="128016"/>
            </a:xfrm>
            <a:prstGeom prst="rect">
              <a:avLst/>
            </a:prstGeom>
          </p:spPr>
        </p:pic>
      </p:grpSp>
      <p:pic>
        <p:nvPicPr>
          <p:cNvPr id="29" name="object 29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161288" y="3243072"/>
            <a:ext cx="179831" cy="106679"/>
          </a:xfrm>
          <a:prstGeom prst="rect">
            <a:avLst/>
          </a:prstGeom>
        </p:spPr>
      </p:pic>
      <p:pic>
        <p:nvPicPr>
          <p:cNvPr id="30" name="object 30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152144" y="4105655"/>
            <a:ext cx="188975" cy="103632"/>
          </a:xfrm>
          <a:prstGeom prst="rect">
            <a:avLst/>
          </a:prstGeom>
        </p:spPr>
      </p:pic>
      <p:grpSp>
        <p:nvGrpSpPr>
          <p:cNvPr id="31" name="object 31" descr=""/>
          <p:cNvGrpSpPr/>
          <p:nvPr/>
        </p:nvGrpSpPr>
        <p:grpSpPr>
          <a:xfrm>
            <a:off x="2005583" y="2462783"/>
            <a:ext cx="356870" cy="338455"/>
            <a:chOff x="2005583" y="2462783"/>
            <a:chExt cx="356870" cy="338455"/>
          </a:xfrm>
        </p:grpSpPr>
        <p:pic>
          <p:nvPicPr>
            <p:cNvPr id="32" name="object 32" descr="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112263" y="2462783"/>
              <a:ext cx="249936" cy="176784"/>
            </a:xfrm>
            <a:prstGeom prst="rect">
              <a:avLst/>
            </a:prstGeom>
          </p:spPr>
        </p:pic>
        <p:pic>
          <p:nvPicPr>
            <p:cNvPr id="33" name="object 33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005583" y="2615183"/>
              <a:ext cx="301751" cy="185927"/>
            </a:xfrm>
            <a:prstGeom prst="rect">
              <a:avLst/>
            </a:prstGeom>
          </p:spPr>
        </p:pic>
      </p:grpSp>
      <p:pic>
        <p:nvPicPr>
          <p:cNvPr id="34" name="object 34" descr="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2307335" y="3252215"/>
            <a:ext cx="1487424" cy="182879"/>
          </a:xfrm>
          <a:prstGeom prst="rect">
            <a:avLst/>
          </a:prstGeom>
        </p:spPr>
      </p:pic>
      <p:pic>
        <p:nvPicPr>
          <p:cNvPr id="35" name="object 35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3066288" y="3541776"/>
            <a:ext cx="908303" cy="338327"/>
          </a:xfrm>
          <a:prstGeom prst="rect">
            <a:avLst/>
          </a:prstGeom>
        </p:spPr>
      </p:pic>
      <p:pic>
        <p:nvPicPr>
          <p:cNvPr id="36" name="object 36" descr="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2404872" y="3971544"/>
            <a:ext cx="880872" cy="140208"/>
          </a:xfrm>
          <a:prstGeom prst="rect">
            <a:avLst/>
          </a:prstGeom>
        </p:spPr>
      </p:pic>
      <p:pic>
        <p:nvPicPr>
          <p:cNvPr id="37" name="object 37" descr="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328672" y="4980432"/>
            <a:ext cx="387095" cy="182879"/>
          </a:xfrm>
          <a:prstGeom prst="rect">
            <a:avLst/>
          </a:prstGeom>
        </p:spPr>
      </p:pic>
      <p:grpSp>
        <p:nvGrpSpPr>
          <p:cNvPr id="38" name="object 38" descr=""/>
          <p:cNvGrpSpPr/>
          <p:nvPr/>
        </p:nvGrpSpPr>
        <p:grpSpPr>
          <a:xfrm>
            <a:off x="1789176" y="6812280"/>
            <a:ext cx="1216660" cy="234950"/>
            <a:chOff x="1789176" y="6812280"/>
            <a:chExt cx="1216660" cy="234950"/>
          </a:xfrm>
        </p:grpSpPr>
        <p:pic>
          <p:nvPicPr>
            <p:cNvPr id="39" name="object 39" descr="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89176" y="6812280"/>
              <a:ext cx="256032" cy="143256"/>
            </a:xfrm>
            <a:prstGeom prst="rect">
              <a:avLst/>
            </a:prstGeom>
          </p:spPr>
        </p:pic>
        <p:pic>
          <p:nvPicPr>
            <p:cNvPr id="40" name="object 40" descr="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069592" y="6864096"/>
              <a:ext cx="935736" cy="182880"/>
            </a:xfrm>
            <a:prstGeom prst="rect">
              <a:avLst/>
            </a:prstGeom>
          </p:spPr>
        </p:pic>
      </p:grpSp>
      <p:pic>
        <p:nvPicPr>
          <p:cNvPr id="41" name="object 41" descr="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3057144" y="6790943"/>
            <a:ext cx="326135" cy="134112"/>
          </a:xfrm>
          <a:prstGeom prst="rect">
            <a:avLst/>
          </a:prstGeom>
        </p:spPr>
      </p:pic>
      <p:pic>
        <p:nvPicPr>
          <p:cNvPr id="42" name="object 42" descr="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6434328" y="6925056"/>
            <a:ext cx="222503" cy="112775"/>
          </a:xfrm>
          <a:prstGeom prst="rect">
            <a:avLst/>
          </a:prstGeom>
        </p:spPr>
      </p:pic>
      <p:pic>
        <p:nvPicPr>
          <p:cNvPr id="43" name="object 43" descr="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2063495" y="8513064"/>
            <a:ext cx="493775" cy="155447"/>
          </a:xfrm>
          <a:prstGeom prst="rect">
            <a:avLst/>
          </a:prstGeom>
        </p:spPr>
      </p:pic>
      <p:pic>
        <p:nvPicPr>
          <p:cNvPr id="44" name="object 44" descr="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2609088" y="8549640"/>
            <a:ext cx="713232" cy="173735"/>
          </a:xfrm>
          <a:prstGeom prst="rect">
            <a:avLst/>
          </a:prstGeom>
        </p:spPr>
      </p:pic>
      <p:pic>
        <p:nvPicPr>
          <p:cNvPr id="45" name="object 45" descr="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2511551" y="2676144"/>
            <a:ext cx="1091184" cy="131064"/>
          </a:xfrm>
          <a:prstGeom prst="rect">
            <a:avLst/>
          </a:prstGeom>
        </p:spPr>
      </p:pic>
      <p:pic>
        <p:nvPicPr>
          <p:cNvPr id="46" name="object 46" descr="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2517648" y="4605528"/>
            <a:ext cx="192024" cy="128015"/>
          </a:xfrm>
          <a:prstGeom prst="rect">
            <a:avLst/>
          </a:prstGeom>
        </p:spPr>
      </p:pic>
      <p:sp>
        <p:nvSpPr>
          <p:cNvPr id="47" name="object 47" descr=""/>
          <p:cNvSpPr txBox="1"/>
          <p:nvPr/>
        </p:nvSpPr>
        <p:spPr>
          <a:xfrm>
            <a:off x="1220087" y="1054861"/>
            <a:ext cx="5238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Cambria"/>
                <a:cs typeface="Cambria"/>
              </a:rPr>
              <a:t>Consider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23230" y="1745233"/>
            <a:ext cx="151765" cy="421640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31750">
              <a:lnSpc>
                <a:spcPct val="100000"/>
              </a:lnSpc>
              <a:spcBef>
                <a:spcPts val="400"/>
              </a:spcBef>
            </a:pPr>
            <a:r>
              <a:rPr dirty="0" sz="1050" spc="-50" i="1">
                <a:solidFill>
                  <a:srgbClr val="3B3B3B"/>
                </a:solidFill>
                <a:latin typeface="Times New Roman"/>
                <a:cs typeface="Times New Roman"/>
              </a:rPr>
              <a:t>d</a:t>
            </a: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1050" spc="-25">
                <a:solidFill>
                  <a:srgbClr val="363636"/>
                </a:solidFill>
                <a:latin typeface="Times New Roman"/>
                <a:cs typeface="Times New Roman"/>
              </a:rPr>
              <a:t>rte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09957" y="1886711"/>
            <a:ext cx="64579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solidFill>
                  <a:srgbClr val="2A2A2A"/>
                </a:solidFill>
                <a:latin typeface="Times New Roman"/>
                <a:cs typeface="Times New Roman"/>
              </a:rPr>
              <a:t>where</a:t>
            </a:r>
            <a:r>
              <a:rPr dirty="0" sz="1100" spc="90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100" i="1">
                <a:solidFill>
                  <a:srgbClr val="0A0A0A"/>
                </a:solidFill>
                <a:latin typeface="Times New Roman"/>
                <a:cs typeface="Times New Roman"/>
              </a:rPr>
              <a:t>D</a:t>
            </a:r>
            <a:r>
              <a:rPr dirty="0" sz="1100" spc="135" i="1">
                <a:solidFill>
                  <a:srgbClr val="0A0A0A"/>
                </a:solidFill>
                <a:latin typeface="Times New Roman"/>
                <a:cs typeface="Times New Roman"/>
              </a:rPr>
              <a:t> </a:t>
            </a:r>
            <a:r>
              <a:rPr dirty="0" sz="1100" spc="-700" i="1">
                <a:solidFill>
                  <a:srgbClr val="161616"/>
                </a:solidFill>
                <a:latin typeface="Times New Roman"/>
                <a:cs typeface="Times New Roman"/>
              </a:rPr>
              <a:t>—</a:t>
            </a:r>
            <a:r>
              <a:rPr dirty="0" sz="1100" spc="-750" i="1">
                <a:solidFill>
                  <a:srgbClr val="161616"/>
                </a:solidFill>
                <a:latin typeface="Times New Roman"/>
                <a:cs typeface="Times New Roman"/>
              </a:rPr>
              <a:t>—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626973" y="1330197"/>
            <a:ext cx="158115" cy="421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2999"/>
              </a:lnSpc>
              <a:spcBef>
                <a:spcPts val="100"/>
              </a:spcBef>
            </a:pPr>
            <a:r>
              <a:rPr dirty="0" sz="1150" spc="-70" i="1">
                <a:latin typeface="Cambria"/>
                <a:cs typeface="Cambria"/>
              </a:rPr>
              <a:t>dv</a:t>
            </a:r>
            <a:r>
              <a:rPr dirty="0" sz="1150" spc="500" i="1">
                <a:latin typeface="Cambria"/>
                <a:cs typeface="Cambria"/>
              </a:rPr>
              <a:t> </a:t>
            </a:r>
            <a:r>
              <a:rPr dirty="0" sz="1150" spc="-60" i="1">
                <a:latin typeface="Cambria"/>
                <a:cs typeface="Cambria"/>
              </a:rPr>
              <a:t>dx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75029" y="1330197"/>
            <a:ext cx="161925" cy="421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590" marR="5080" indent="-9525">
              <a:lnSpc>
                <a:spcPct val="112999"/>
              </a:lnSpc>
              <a:spcBef>
                <a:spcPts val="100"/>
              </a:spcBef>
            </a:pPr>
            <a:r>
              <a:rPr dirty="0" sz="1150" spc="-50" i="1">
                <a:latin typeface="Cambria"/>
                <a:cs typeface="Cambria"/>
              </a:rPr>
              <a:t>dy</a:t>
            </a:r>
            <a:r>
              <a:rPr dirty="0" sz="1150" spc="500" i="1">
                <a:latin typeface="Cambria"/>
                <a:cs typeface="Cambria"/>
              </a:rPr>
              <a:t> </a:t>
            </a:r>
            <a:r>
              <a:rPr dirty="0" sz="1150" spc="-130" i="1">
                <a:solidFill>
                  <a:srgbClr val="595959"/>
                </a:solidFill>
                <a:latin typeface="Cambria"/>
                <a:cs typeface="Cambria"/>
              </a:rPr>
              <a:t>dz.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220022" y="2104897"/>
            <a:ext cx="1874520" cy="629285"/>
          </a:xfrm>
          <a:prstGeom prst="rect">
            <a:avLst/>
          </a:prstGeom>
        </p:spPr>
        <p:txBody>
          <a:bodyPr wrap="square" lIns="0" tIns="869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dirty="0" sz="1050" spc="-10">
                <a:solidFill>
                  <a:srgbClr val="0E0E0E"/>
                </a:solidFill>
                <a:latin typeface="Cambria"/>
                <a:cs typeface="Cambria"/>
              </a:rPr>
              <a:t>Differentiating</a:t>
            </a:r>
            <a:r>
              <a:rPr dirty="0" sz="1050" spc="180">
                <a:solidFill>
                  <a:srgbClr val="0E0E0E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w.r.t.</a:t>
            </a:r>
            <a:r>
              <a:rPr dirty="0" sz="1050" spc="265"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D2D2D"/>
                </a:solidFill>
                <a:latin typeface="Cambria"/>
                <a:cs typeface="Cambria"/>
              </a:rPr>
              <a:t>‘z’</a:t>
            </a:r>
            <a:r>
              <a:rPr dirty="0" sz="1050" spc="395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61616"/>
                </a:solidFill>
                <a:latin typeface="Cambria"/>
                <a:cs typeface="Cambria"/>
              </a:rPr>
              <a:t>we</a:t>
            </a:r>
            <a:r>
              <a:rPr dirty="0" sz="1050" spc="114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50" spc="-20">
                <a:solidFill>
                  <a:srgbClr val="2A2A2A"/>
                </a:solidFill>
                <a:latin typeface="Cambria"/>
                <a:cs typeface="Cambria"/>
              </a:rPr>
              <a:t>get,</a:t>
            </a:r>
            <a:endParaRPr sz="1050">
              <a:latin typeface="Cambria"/>
              <a:cs typeface="Cambria"/>
            </a:endParaRPr>
          </a:p>
          <a:p>
            <a:pPr marL="1162685">
              <a:lnSpc>
                <a:spcPct val="100000"/>
              </a:lnSpc>
              <a:spcBef>
                <a:spcPts val="925"/>
              </a:spcBef>
            </a:pPr>
            <a:r>
              <a:rPr dirty="0" sz="1650" spc="85">
                <a:solidFill>
                  <a:srgbClr val="2D2D2D"/>
                </a:solidFill>
                <a:latin typeface="Times New Roman"/>
                <a:cs typeface="Times New Roman"/>
              </a:rPr>
              <a:t>+*</a:t>
            </a:r>
            <a:r>
              <a:rPr dirty="0" sz="1650" spc="495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650" spc="-50">
                <a:solidFill>
                  <a:srgbClr val="0E0E0E"/>
                </a:solidFill>
                <a:latin typeface="Times New Roman"/>
                <a:cs typeface="Times New Roman"/>
              </a:rPr>
              <a:t>i</a:t>
            </a:r>
            <a:endParaRPr sz="16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34318" y="4490465"/>
            <a:ext cx="230504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50" spc="50" i="1">
                <a:solidFill>
                  <a:srgbClr val="111111"/>
                </a:solidFill>
                <a:latin typeface="Cambria"/>
                <a:cs typeface="Cambria"/>
              </a:rPr>
              <a:t>i.e.,</a:t>
            </a:r>
            <a:endParaRPr sz="95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32498" y="4919979"/>
            <a:ext cx="5899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latin typeface="Cambria"/>
                <a:cs typeface="Cambria"/>
              </a:rPr>
              <a:t>Siniilarly,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088204" y="2310638"/>
            <a:ext cx="268605" cy="276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5151" sz="2475" spc="-67" i="1">
                <a:latin typeface="Times New Roman"/>
                <a:cs typeface="Times New Roman"/>
              </a:rPr>
              <a:t>d</a:t>
            </a:r>
            <a:r>
              <a:rPr dirty="0" sz="900" spc="-45">
                <a:solidFill>
                  <a:srgbClr val="777777"/>
                </a:solidFill>
                <a:latin typeface="Courier New"/>
                <a:cs typeface="Courier New"/>
              </a:rPr>
              <a:t>2,</a:t>
            </a:r>
            <a:endParaRPr sz="900">
              <a:latin typeface="Courier New"/>
              <a:cs typeface="Courier New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449412" y="2419350"/>
            <a:ext cx="19050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50" spc="-25" i="1">
                <a:solidFill>
                  <a:srgbClr val="111111"/>
                </a:solidFill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dz</a:t>
            </a:r>
            <a:r>
              <a:rPr dirty="0" u="sng" sz="1250" spc="500" i="1">
                <a:solidFill>
                  <a:srgbClr val="111111"/>
                </a:solidFill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 </a:t>
            </a:r>
            <a:endParaRPr sz="125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22262" y="3081781"/>
            <a:ext cx="29464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50" spc="60" i="1">
                <a:solidFill>
                  <a:srgbClr val="0C0C0C"/>
                </a:solidFill>
                <a:latin typeface="Cambria"/>
                <a:cs typeface="Cambria"/>
              </a:rPr>
              <a:t>d</a:t>
            </a:r>
            <a:r>
              <a:rPr dirty="0" baseline="33333" sz="1125" spc="89" i="1">
                <a:solidFill>
                  <a:srgbClr val="0C0C0C"/>
                </a:solidFill>
                <a:latin typeface="Cambria"/>
                <a:cs typeface="Cambria"/>
              </a:rPr>
              <a:t>2</a:t>
            </a:r>
            <a:r>
              <a:rPr dirty="0" sz="1050" spc="60" i="1">
                <a:solidFill>
                  <a:srgbClr val="0C0C0C"/>
                </a:solidFill>
                <a:latin typeface="Cambria"/>
                <a:cs typeface="Cambria"/>
              </a:rPr>
              <a:t>y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048118" y="3081781"/>
            <a:ext cx="78740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08330" algn="l"/>
              </a:tabLst>
            </a:pPr>
            <a:r>
              <a:rPr dirty="0" u="sng" sz="1050" spc="70" i="1">
                <a:solidFill>
                  <a:srgbClr val="0E0E0E"/>
                </a:solidFill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d’</a:t>
            </a:r>
            <a:r>
              <a:rPr dirty="0" u="sng" sz="1050" spc="220" i="1">
                <a:solidFill>
                  <a:srgbClr val="0E0E0E"/>
                </a:solidFill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50" i="1">
                <a:solidFill>
                  <a:srgbClr val="242424"/>
                </a:solidFill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y</a:t>
            </a:r>
            <a:r>
              <a:rPr dirty="0" sz="1050" spc="229" i="1">
                <a:solidFill>
                  <a:srgbClr val="242424"/>
                </a:solidFill>
                <a:latin typeface="Cambria"/>
                <a:cs typeface="Cambria"/>
              </a:rPr>
              <a:t>  </a:t>
            </a:r>
            <a:r>
              <a:rPr dirty="0" sz="1050" spc="-50">
                <a:solidFill>
                  <a:srgbClr val="181818"/>
                </a:solidFill>
                <a:latin typeface="Cambria"/>
                <a:cs typeface="Cambria"/>
              </a:rPr>
              <a:t>1</a:t>
            </a:r>
            <a:r>
              <a:rPr dirty="0" sz="1050">
                <a:solidFill>
                  <a:srgbClr val="181818"/>
                </a:solidFill>
                <a:latin typeface="Cambria"/>
                <a:cs typeface="Cambria"/>
              </a:rPr>
              <a:t>	</a:t>
            </a:r>
            <a:r>
              <a:rPr dirty="0" u="sng" sz="105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d'y</a:t>
            </a:r>
            <a:r>
              <a:rPr dirty="0" u="sng" sz="1050" spc="5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358373" y="4386326"/>
            <a:ext cx="4476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08940" algn="l"/>
              </a:tabLst>
            </a:pPr>
            <a:r>
              <a:rPr dirty="0" baseline="-7936" sz="1575" spc="-82">
                <a:latin typeface="Cambria"/>
                <a:cs typeface="Cambria"/>
              </a:rPr>
              <a:t>2</a:t>
            </a:r>
            <a:r>
              <a:rPr dirty="0" baseline="-7936" sz="1575" spc="127">
                <a:latin typeface="Cambria"/>
                <a:cs typeface="Cambria"/>
              </a:rPr>
              <a:t> </a:t>
            </a:r>
            <a:r>
              <a:rPr dirty="0" u="sng" sz="1050" spc="-25" i="1">
                <a:solidFill>
                  <a:srgbClr val="0C0C0C"/>
                </a:solidFill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d'y</a:t>
            </a:r>
            <a:r>
              <a:rPr dirty="0" u="sng" sz="1050" i="1">
                <a:solidFill>
                  <a:srgbClr val="0C0C0C"/>
                </a:solidFill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	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499738" y="4822444"/>
            <a:ext cx="2806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7335" algn="l"/>
              </a:tabLst>
            </a:pPr>
            <a:r>
              <a:rPr dirty="0" u="sng" sz="1000" spc="-25" i="1">
                <a:solidFill>
                  <a:srgbClr val="1F1F1F"/>
                </a:solidFill>
                <a:uFill>
                  <a:solidFill>
                    <a:srgbClr val="080808"/>
                  </a:solidFill>
                </a:uFill>
                <a:latin typeface="Cambria"/>
                <a:cs typeface="Cambria"/>
              </a:rPr>
              <a:t>d’y</a:t>
            </a:r>
            <a:r>
              <a:rPr dirty="0" u="sng" sz="1000" i="1">
                <a:solidFill>
                  <a:srgbClr val="1F1F1F"/>
                </a:solidFill>
                <a:uFill>
                  <a:solidFill>
                    <a:srgbClr val="080808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456550" y="4139438"/>
            <a:ext cx="14986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 i="1">
                <a:latin typeface="Cambria"/>
                <a:cs typeface="Cambria"/>
              </a:rPr>
              <a:t>dz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011228" y="4913629"/>
            <a:ext cx="126492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2B2B2B"/>
                </a:solidFill>
                <a:latin typeface="Cambria"/>
                <a:cs typeface="Cambria"/>
              </a:rPr>
              <a:t>D</a:t>
            </a:r>
            <a:r>
              <a:rPr dirty="0" sz="1050" spc="285" i="1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050" i="1">
                <a:solidFill>
                  <a:srgbClr val="2B2B2B"/>
                </a:solidFill>
                <a:latin typeface="Cambria"/>
                <a:cs typeface="Cambria"/>
              </a:rPr>
              <a:t>{D</a:t>
            </a:r>
            <a:r>
              <a:rPr dirty="0" sz="1050" spc="260" i="1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050" spc="-420" i="1">
                <a:solidFill>
                  <a:srgbClr val="1C1C1C"/>
                </a:solidFill>
                <a:latin typeface="Cambria"/>
                <a:cs typeface="Cambria"/>
              </a:rPr>
              <a:t>—</a:t>
            </a:r>
            <a:r>
              <a:rPr dirty="0" sz="1050" spc="210" i="1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1)</a:t>
            </a:r>
            <a:r>
              <a:rPr dirty="0" sz="1050" spc="155">
                <a:latin typeface="Cambria"/>
                <a:cs typeface="Cambria"/>
              </a:rPr>
              <a:t> </a:t>
            </a:r>
            <a:r>
              <a:rPr dirty="0" sz="1050" i="1">
                <a:solidFill>
                  <a:srgbClr val="1A1A1A"/>
                </a:solidFill>
                <a:latin typeface="Cambria"/>
                <a:cs typeface="Cambria"/>
              </a:rPr>
              <a:t>(D</a:t>
            </a:r>
            <a:r>
              <a:rPr dirty="0" sz="1050" spc="295" i="1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50" spc="-455" i="1">
                <a:solidFill>
                  <a:srgbClr val="808080"/>
                </a:solidFill>
                <a:latin typeface="Cambria"/>
                <a:cs typeface="Cambria"/>
              </a:rPr>
              <a:t>—</a:t>
            </a:r>
            <a:r>
              <a:rPr dirty="0" sz="1050" spc="195" i="1">
                <a:solidFill>
                  <a:srgbClr val="808080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F2F2F"/>
                </a:solidFill>
                <a:latin typeface="Cambria"/>
                <a:cs typeface="Cambria"/>
              </a:rPr>
              <a:t>2)</a:t>
            </a:r>
            <a:r>
              <a:rPr dirty="0" sz="1050" spc="90">
                <a:solidFill>
                  <a:srgbClr val="2F2F2F"/>
                </a:solidFill>
                <a:latin typeface="Cambria"/>
                <a:cs typeface="Cambria"/>
              </a:rPr>
              <a:t> </a:t>
            </a:r>
            <a:r>
              <a:rPr dirty="0" sz="1050" spc="-50">
                <a:solidFill>
                  <a:srgbClr val="161616"/>
                </a:solidFill>
                <a:latin typeface="Cambria"/>
                <a:cs typeface="Cambria"/>
              </a:rPr>
              <a:t>y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493382" y="5529326"/>
            <a:ext cx="28702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3685" algn="l"/>
              </a:tabLst>
            </a:pPr>
            <a:r>
              <a:rPr dirty="0" u="sng" sz="1050" spc="-25" i="1">
                <a:solidFill>
                  <a:srgbClr val="151515"/>
                </a:solidFill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d"</a:t>
            </a:r>
            <a:r>
              <a:rPr dirty="0" u="sng" sz="1050" i="1">
                <a:solidFill>
                  <a:srgbClr val="151515"/>
                </a:solidFill>
                <a:uFill>
                  <a:solidFill>
                    <a:srgbClr val="030303"/>
                  </a:solidFill>
                </a:uFill>
                <a:latin typeface="Cambria"/>
                <a:cs typeface="Cambria"/>
              </a:rPr>
              <a:t>	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011228" y="5611621"/>
            <a:ext cx="169100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i="1">
                <a:solidFill>
                  <a:srgbClr val="161616"/>
                </a:solidFill>
                <a:latin typeface="Cambria"/>
                <a:cs typeface="Cambria"/>
              </a:rPr>
              <a:t>D</a:t>
            </a:r>
            <a:r>
              <a:rPr dirty="0" sz="1050" spc="180" i="1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50" i="1">
                <a:solidFill>
                  <a:srgbClr val="212121"/>
                </a:solidFill>
                <a:latin typeface="Cambria"/>
                <a:cs typeface="Cambria"/>
              </a:rPr>
              <a:t>9D</a:t>
            </a:r>
            <a:r>
              <a:rPr dirty="0" sz="1050" spc="40" i="1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050" spc="-350" i="1">
                <a:solidFill>
                  <a:srgbClr val="5D5D5D"/>
                </a:solidFill>
                <a:latin typeface="Cambria"/>
                <a:cs typeface="Cambria"/>
              </a:rPr>
              <a:t>—</a:t>
            </a:r>
            <a:r>
              <a:rPr dirty="0" sz="1050" spc="210" i="1">
                <a:solidFill>
                  <a:srgbClr val="5D5D5D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43434"/>
                </a:solidFill>
                <a:latin typeface="Cambria"/>
                <a:cs typeface="Cambria"/>
              </a:rPr>
              <a:t>1)</a:t>
            </a:r>
            <a:r>
              <a:rPr dirty="0" sz="1050" spc="145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B3B3B"/>
                </a:solidFill>
                <a:latin typeface="Cambria"/>
                <a:cs typeface="Cambria"/>
              </a:rPr>
              <a:t>...</a:t>
            </a:r>
            <a:r>
              <a:rPr dirty="0" sz="1050" spc="290">
                <a:solidFill>
                  <a:srgbClr val="3B3B3B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(D</a:t>
            </a:r>
            <a:r>
              <a:rPr dirty="0" sz="1050" spc="265">
                <a:latin typeface="Cambria"/>
                <a:cs typeface="Cambria"/>
              </a:rPr>
              <a:t> </a:t>
            </a:r>
            <a:r>
              <a:rPr dirty="0" sz="1050" spc="-409">
                <a:solidFill>
                  <a:srgbClr val="3F3F3F"/>
                </a:solidFill>
                <a:latin typeface="Cambria"/>
                <a:cs typeface="Cambria"/>
              </a:rPr>
              <a:t>—</a:t>
            </a:r>
            <a:r>
              <a:rPr dirty="0" sz="1050" spc="130">
                <a:solidFill>
                  <a:srgbClr val="3F3F3F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707070"/>
                </a:solidFill>
                <a:latin typeface="Cambria"/>
                <a:cs typeface="Cambria"/>
              </a:rPr>
              <a:t>ri</a:t>
            </a:r>
            <a:r>
              <a:rPr dirty="0" sz="1050" spc="114">
                <a:solidFill>
                  <a:srgbClr val="707070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31313"/>
                </a:solidFill>
                <a:latin typeface="Cambria"/>
                <a:cs typeface="Cambria"/>
              </a:rPr>
              <a:t>+</a:t>
            </a:r>
            <a:r>
              <a:rPr dirty="0" sz="1050" spc="400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F2F2F"/>
                </a:solidFill>
                <a:latin typeface="Cambria"/>
                <a:cs typeface="Cambria"/>
              </a:rPr>
              <a:t>1)</a:t>
            </a:r>
            <a:r>
              <a:rPr dirty="0" sz="1050" spc="130">
                <a:solidFill>
                  <a:srgbClr val="2F2F2F"/>
                </a:solidFill>
                <a:latin typeface="Cambria"/>
                <a:cs typeface="Cambria"/>
              </a:rPr>
              <a:t> </a:t>
            </a:r>
            <a:r>
              <a:rPr dirty="0" sz="1050" spc="-50">
                <a:solidFill>
                  <a:srgbClr val="313131"/>
                </a:solidFill>
                <a:latin typeface="Cambria"/>
                <a:cs typeface="Cambria"/>
              </a:rPr>
              <a:t>v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06797" y="5989827"/>
            <a:ext cx="5909945" cy="1057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325120">
              <a:lnSpc>
                <a:spcPct val="148000"/>
              </a:lnSpc>
              <a:spcBef>
                <a:spcPts val="100"/>
              </a:spcBef>
              <a:tabLst>
                <a:tab pos="2385695" algn="l"/>
                <a:tab pos="3246120" algn="l"/>
                <a:tab pos="3630929" algn="l"/>
                <a:tab pos="3878579" algn="l"/>
              </a:tabLst>
            </a:pPr>
            <a:r>
              <a:rPr dirty="0" sz="1000">
                <a:latin typeface="Cambria"/>
                <a:cs typeface="Cambria"/>
              </a:rPr>
              <a:t>Substituting</a:t>
            </a:r>
            <a:r>
              <a:rPr dirty="0" sz="1000" spc="475"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343434"/>
                </a:solidFill>
                <a:latin typeface="Cambria"/>
                <a:cs typeface="Cambria"/>
              </a:rPr>
              <a:t>thèse</a:t>
            </a:r>
            <a:r>
              <a:rPr dirty="0" sz="1000" spc="325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51515"/>
                </a:solidFill>
                <a:latin typeface="Cambria"/>
                <a:cs typeface="Cambria"/>
              </a:rPr>
              <a:t>values</a:t>
            </a:r>
            <a:r>
              <a:rPr dirty="0" sz="1000" spc="310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31313"/>
                </a:solidFill>
                <a:latin typeface="Cambria"/>
                <a:cs typeface="Cambria"/>
              </a:rPr>
              <a:t>of</a:t>
            </a:r>
            <a:r>
              <a:rPr dirty="0" sz="1000" spc="140">
                <a:solidFill>
                  <a:srgbClr val="131313"/>
                </a:solidFill>
                <a:latin typeface="Cambria"/>
                <a:cs typeface="Cambria"/>
              </a:rPr>
              <a:t>  </a:t>
            </a:r>
            <a:r>
              <a:rPr dirty="0" sz="1000" spc="-50">
                <a:solidFill>
                  <a:srgbClr val="909090"/>
                </a:solidFill>
                <a:latin typeface="Cambria"/>
                <a:cs typeface="Cambria"/>
              </a:rPr>
              <a:t>N</a:t>
            </a:r>
            <a:r>
              <a:rPr dirty="0" sz="1000">
                <a:solidFill>
                  <a:srgbClr val="909090"/>
                </a:solidFill>
                <a:latin typeface="Cambria"/>
                <a:cs typeface="Cambria"/>
              </a:rPr>
              <a:t>	</a:t>
            </a:r>
            <a:r>
              <a:rPr dirty="0" sz="1000" spc="-40">
                <a:solidFill>
                  <a:srgbClr val="262626"/>
                </a:solidFill>
                <a:latin typeface="Cambria"/>
                <a:cs typeface="Cambria"/>
              </a:rPr>
              <a:t>,</a:t>
            </a:r>
            <a:r>
              <a:rPr dirty="0" sz="1000" spc="-25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N*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75">
                <a:solidFill>
                  <a:srgbClr val="5D5D5D"/>
                </a:solidFill>
                <a:latin typeface="Cambria"/>
                <a:cs typeface="Cambria"/>
              </a:rPr>
              <a:t>-</a:t>
            </a:r>
            <a:r>
              <a:rPr dirty="0" sz="1000" spc="20">
                <a:solidFill>
                  <a:srgbClr val="5D5D5D"/>
                </a:solidFill>
                <a:latin typeface="Cambria"/>
                <a:cs typeface="Cambria"/>
              </a:rPr>
              <a:t> </a:t>
            </a:r>
            <a:r>
              <a:rPr dirty="0" sz="1000" spc="-175">
                <a:solidFill>
                  <a:srgbClr val="626262"/>
                </a:solidFill>
                <a:latin typeface="Cambria"/>
                <a:cs typeface="Cambria"/>
              </a:rPr>
              <a:t>-</a:t>
            </a:r>
            <a:r>
              <a:rPr dirty="0" sz="1000" spc="10">
                <a:solidFill>
                  <a:srgbClr val="626262"/>
                </a:solidFill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1“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solidFill>
                  <a:srgbClr val="232323"/>
                </a:solidFill>
                <a:latin typeface="Cambria"/>
                <a:cs typeface="Cambria"/>
              </a:rPr>
              <a:t>"</a:t>
            </a:r>
            <a:r>
              <a:rPr dirty="0" sz="1000">
                <a:solidFill>
                  <a:srgbClr val="232323"/>
                </a:solidFill>
                <a:latin typeface="Cambria"/>
                <a:cs typeface="Cambria"/>
              </a:rPr>
              <a:t>	</a:t>
            </a:r>
            <a:r>
              <a:rPr dirty="0" sz="1000">
                <a:solidFill>
                  <a:srgbClr val="424242"/>
                </a:solidFill>
                <a:latin typeface="Cambria"/>
                <a:cs typeface="Cambria"/>
              </a:rPr>
              <a:t>in</a:t>
            </a:r>
            <a:r>
              <a:rPr dirty="0" sz="1000" spc="310">
                <a:solidFill>
                  <a:srgbClr val="424242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C1C1C"/>
                </a:solidFill>
                <a:latin typeface="Cambria"/>
                <a:cs typeface="Cambria"/>
              </a:rPr>
              <a:t>Eqn.</a:t>
            </a:r>
            <a:r>
              <a:rPr dirty="0" sz="1000" spc="320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(1),</a:t>
            </a:r>
            <a:r>
              <a:rPr dirty="0" sz="1000" spc="38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3D3D3D"/>
                </a:solidFill>
                <a:latin typeface="Cambria"/>
                <a:cs typeface="Cambria"/>
              </a:rPr>
              <a:t>it</a:t>
            </a:r>
            <a:r>
              <a:rPr dirty="0" sz="1000" spc="265">
                <a:solidFill>
                  <a:srgbClr val="3D3D3D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81818"/>
                </a:solidFill>
                <a:latin typeface="Cambria"/>
                <a:cs typeface="Cambria"/>
              </a:rPr>
              <a:t>ieduces</a:t>
            </a:r>
            <a:r>
              <a:rPr dirty="0" sz="1000" spc="37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82828"/>
                </a:solidFill>
                <a:latin typeface="Cambria"/>
                <a:cs typeface="Cambria"/>
              </a:rPr>
              <a:t>to</a:t>
            </a:r>
            <a:r>
              <a:rPr dirty="0" sz="1000" spc="290">
                <a:solidFill>
                  <a:srgbClr val="282828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31313"/>
                </a:solidFill>
                <a:latin typeface="Cambria"/>
                <a:cs typeface="Cambria"/>
              </a:rPr>
              <a:t>a</a:t>
            </a:r>
            <a:r>
              <a:rPr dirty="0" sz="1000" spc="310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00" spc="-10">
                <a:solidFill>
                  <a:srgbClr val="181818"/>
                </a:solidFill>
                <a:latin typeface="Cambria"/>
                <a:cs typeface="Cambria"/>
              </a:rPr>
              <a:t>)inear 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differential</a:t>
            </a:r>
            <a:r>
              <a:rPr dirty="0" sz="1000" spc="28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11111"/>
                </a:solidFill>
                <a:latin typeface="Cambria"/>
                <a:cs typeface="Cambria"/>
              </a:rPr>
              <a:t>equation</a:t>
            </a:r>
            <a:r>
              <a:rPr dirty="0" sz="1000" spc="36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11111"/>
                </a:solidFill>
                <a:latin typeface="Cambria"/>
                <a:cs typeface="Cambria"/>
              </a:rPr>
              <a:t>with</a:t>
            </a:r>
            <a:r>
              <a:rPr dirty="0" sz="1000" spc="28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constant</a:t>
            </a:r>
            <a:r>
              <a:rPr dirty="0" sz="1000" spc="385"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coefficient</a:t>
            </a:r>
            <a:r>
              <a:rPr dirty="0" sz="1000" spc="36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32323"/>
                </a:solidFill>
                <a:latin typeface="Cambria"/>
                <a:cs typeface="Cambria"/>
              </a:rPr>
              <a:t>can</a:t>
            </a:r>
            <a:r>
              <a:rPr dirty="0" sz="1000" spc="300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0F0F0F"/>
                </a:solidFill>
                <a:latin typeface="Cambria"/>
                <a:cs typeface="Cambria"/>
              </a:rPr>
              <a:t>be</a:t>
            </a:r>
            <a:r>
              <a:rPr dirty="0" sz="1000" spc="190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81818"/>
                </a:solidFill>
                <a:latin typeface="Cambria"/>
                <a:cs typeface="Cambria"/>
              </a:rPr>
              <a:t>solved</a:t>
            </a:r>
            <a:r>
              <a:rPr dirty="0" sz="1000" spc="325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A1A1A"/>
                </a:solidFill>
                <a:latin typeface="Cambria"/>
                <a:cs typeface="Cambria"/>
              </a:rPr>
              <a:t>by</a:t>
            </a:r>
            <a:r>
              <a:rPr dirty="0" sz="1000" spc="42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the</a:t>
            </a:r>
            <a:r>
              <a:rPr dirty="0" sz="1000" spc="24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F1F1F"/>
                </a:solidFill>
                <a:latin typeface="Cambria"/>
                <a:cs typeface="Cambria"/>
              </a:rPr>
              <a:t>method</a:t>
            </a:r>
            <a:r>
              <a:rPr dirty="0" sz="1000" spc="370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62626"/>
                </a:solidFill>
                <a:latin typeface="Cambria"/>
                <a:cs typeface="Cambria"/>
              </a:rPr>
              <a:t>used</a:t>
            </a:r>
            <a:r>
              <a:rPr dirty="0" sz="1000" spc="240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000" spc="-10">
                <a:solidFill>
                  <a:srgbClr val="181818"/>
                </a:solidFill>
                <a:latin typeface="Cambria"/>
                <a:cs typeface="Cambria"/>
              </a:rPr>
              <a:t>earlier.</a:t>
            </a:r>
            <a:endParaRPr sz="1000">
              <a:latin typeface="Cambria"/>
              <a:cs typeface="Cambria"/>
            </a:endParaRPr>
          </a:p>
          <a:p>
            <a:pPr marL="344805">
              <a:lnSpc>
                <a:spcPct val="100000"/>
              </a:lnSpc>
              <a:spcBef>
                <a:spcPts val="310"/>
              </a:spcBef>
            </a:pPr>
            <a:r>
              <a:rPr dirty="0" sz="1000">
                <a:solidFill>
                  <a:srgbClr val="151515"/>
                </a:solidFill>
                <a:latin typeface="Cambria"/>
                <a:cs typeface="Cambria"/>
              </a:rPr>
              <a:t>A)so.</a:t>
            </a:r>
            <a:r>
              <a:rPr dirty="0" sz="1000" spc="310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464646"/>
                </a:solidFill>
                <a:latin typeface="Cambria"/>
                <a:cs typeface="Cambria"/>
              </a:rPr>
              <a:t>an</a:t>
            </a:r>
            <a:r>
              <a:rPr dirty="0" sz="1000" spc="210">
                <a:solidFill>
                  <a:srgbClr val="46464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A1A1A"/>
                </a:solidFill>
                <a:latin typeface="Cambria"/>
                <a:cs typeface="Cambria"/>
              </a:rPr>
              <a:t>equation</a:t>
            </a:r>
            <a:r>
              <a:rPr dirty="0" sz="1000" spc="360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333333"/>
                </a:solidFill>
                <a:latin typeface="Cambria"/>
                <a:cs typeface="Cambria"/>
              </a:rPr>
              <a:t>of</a:t>
            </a:r>
            <a:r>
              <a:rPr dirty="0" sz="1000" spc="375">
                <a:solidFill>
                  <a:srgbClr val="333333"/>
                </a:solidFill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sz="1000" spc="-10">
                <a:solidFill>
                  <a:srgbClr val="363636"/>
                </a:solidFill>
                <a:latin typeface="Cambria"/>
                <a:cs typeface="Cambria"/>
              </a:rPr>
              <a:t>form.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000">
              <a:latin typeface="Cambria"/>
              <a:cs typeface="Cambria"/>
            </a:endParaRPr>
          </a:p>
          <a:p>
            <a:pPr marL="360045">
              <a:lnSpc>
                <a:spcPct val="100000"/>
              </a:lnSpc>
              <a:spcBef>
                <a:spcPts val="5"/>
              </a:spcBef>
              <a:tabLst>
                <a:tab pos="568960" algn="l"/>
              </a:tabLst>
            </a:pPr>
            <a:r>
              <a:rPr dirty="0" sz="1300" spc="-50" i="1">
                <a:solidFill>
                  <a:srgbClr val="181818"/>
                </a:solidFill>
                <a:latin typeface="Cambria"/>
                <a:cs typeface="Cambria"/>
              </a:rPr>
              <a:t>(</a:t>
            </a:r>
            <a:r>
              <a:rPr dirty="0" sz="1300" i="1">
                <a:solidFill>
                  <a:srgbClr val="181818"/>
                </a:solidFill>
                <a:latin typeface="Cambria"/>
                <a:cs typeface="Cambria"/>
              </a:rPr>
              <a:t>	</a:t>
            </a:r>
            <a:r>
              <a:rPr dirty="0" sz="1300" spc="-325" i="1">
                <a:solidFill>
                  <a:srgbClr val="4D4D4D"/>
                </a:solidFill>
                <a:latin typeface="Cambria"/>
                <a:cs typeface="Cambria"/>
              </a:rPr>
              <a:t>+</a:t>
            </a:r>
            <a:r>
              <a:rPr dirty="0" sz="1300" spc="285" i="1">
                <a:solidFill>
                  <a:srgbClr val="4D4D4D"/>
                </a:solidFill>
                <a:latin typeface="Cambria"/>
                <a:cs typeface="Cambria"/>
              </a:rPr>
              <a:t> </a:t>
            </a:r>
            <a:r>
              <a:rPr dirty="0" sz="1300" spc="-25" i="1">
                <a:solidFill>
                  <a:srgbClr val="111111"/>
                </a:solidFill>
                <a:latin typeface="Cambria"/>
                <a:cs typeface="Cambria"/>
              </a:rPr>
              <a:t>b)’</a:t>
            </a:r>
            <a:endParaRPr sz="13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786246" y="6967982"/>
            <a:ext cx="20129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0" i="1">
                <a:solidFill>
                  <a:srgbClr val="5D5D5D"/>
                </a:solidFill>
                <a:latin typeface="Cambria"/>
                <a:cs typeface="Cambria"/>
              </a:rPr>
              <a:t>d:r‘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747920" y="7187438"/>
            <a:ext cx="6008370" cy="1120140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71120" marR="55880" indent="4445">
              <a:lnSpc>
                <a:spcPct val="101000"/>
              </a:lnSpc>
              <a:spcBef>
                <a:spcPts val="85"/>
              </a:spcBef>
              <a:tabLst>
                <a:tab pos="830580" algn="l"/>
              </a:tabLst>
            </a:pPr>
            <a:r>
              <a:rPr dirty="0" sz="1050" spc="-25">
                <a:latin typeface="Cambria"/>
                <a:cs typeface="Cambria"/>
              </a:rPr>
              <a:t>where</a:t>
            </a:r>
            <a:r>
              <a:rPr dirty="0" sz="1050" spc="-10">
                <a:latin typeface="Cambria"/>
                <a:cs typeface="Cambria"/>
              </a:rPr>
              <a:t> </a:t>
            </a:r>
            <a:r>
              <a:rPr dirty="0" sz="1050" spc="55">
                <a:solidFill>
                  <a:srgbClr val="0F0F0F"/>
                </a:solidFill>
                <a:latin typeface="Cambria"/>
                <a:cs typeface="Cambria"/>
              </a:rPr>
              <a:t>n</a:t>
            </a:r>
            <a:r>
              <a:rPr dirty="0" baseline="-27777" sz="1050" spc="82">
                <a:solidFill>
                  <a:srgbClr val="1A1A1A"/>
                </a:solidFill>
                <a:latin typeface="Cambria"/>
                <a:cs typeface="Cambria"/>
              </a:rPr>
              <a:t>i</a:t>
            </a:r>
            <a:r>
              <a:rPr dirty="0" sz="1050" spc="55">
                <a:solidFill>
                  <a:srgbClr val="1A1A1A"/>
                </a:solidFill>
                <a:latin typeface="Cambria"/>
                <a:cs typeface="Cambria"/>
              </a:rPr>
              <a:t>,</a:t>
            </a:r>
            <a:r>
              <a:rPr dirty="0" sz="1050">
                <a:solidFill>
                  <a:srgbClr val="1A1A1A"/>
                </a:solidFill>
                <a:latin typeface="Cambria"/>
                <a:cs typeface="Cambria"/>
              </a:rPr>
              <a:t>	</a:t>
            </a:r>
            <a:r>
              <a:rPr dirty="0" sz="1050" i="1">
                <a:solidFill>
                  <a:srgbClr val="181818"/>
                </a:solidFill>
                <a:latin typeface="Cambria"/>
                <a:cs typeface="Cambria"/>
              </a:rPr>
              <a:t>.....a</a:t>
            </a:r>
            <a:r>
              <a:rPr dirty="0" sz="1050" spc="409" i="1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latin typeface="Cambria"/>
                <a:cs typeface="Cambria"/>
              </a:rPr>
              <a:t>are</a:t>
            </a:r>
            <a:r>
              <a:rPr dirty="0" sz="1050" spc="45">
                <a:latin typeface="Cambria"/>
                <a:cs typeface="Cambria"/>
              </a:rPr>
              <a:t> </a:t>
            </a:r>
            <a:r>
              <a:rPr dirty="0" sz="1050" spc="-25">
                <a:latin typeface="Cambria"/>
                <a:cs typeface="Cambria"/>
              </a:rPr>
              <a:t>constants</a:t>
            </a:r>
            <a:r>
              <a:rPr dirty="0" sz="1050" spc="170">
                <a:latin typeface="Cambria"/>
                <a:cs typeface="Cambria"/>
              </a:rPr>
              <a:t> </a:t>
            </a:r>
            <a:r>
              <a:rPr dirty="0" sz="1050" spc="-30">
                <a:solidFill>
                  <a:srgbClr val="313131"/>
                </a:solidFill>
                <a:latin typeface="Cambria"/>
                <a:cs typeface="Cambria"/>
              </a:rPr>
              <a:t>and</a:t>
            </a:r>
            <a:r>
              <a:rPr dirty="0" sz="1050" spc="85">
                <a:solidFill>
                  <a:srgbClr val="313131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43434"/>
                </a:solidFill>
                <a:latin typeface="Cambria"/>
                <a:cs typeface="Cambria"/>
              </a:rPr>
              <a:t>Q</a:t>
            </a:r>
            <a:r>
              <a:rPr dirty="0" sz="1050" spc="80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494949"/>
                </a:solidFill>
                <a:latin typeface="Cambria"/>
                <a:cs typeface="Cambria"/>
              </a:rPr>
              <a:t>(x)</a:t>
            </a:r>
            <a:r>
              <a:rPr dirty="0" sz="1050" spc="70">
                <a:solidFill>
                  <a:srgbClr val="494949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is</a:t>
            </a:r>
            <a:r>
              <a:rPr dirty="0" sz="1050" spc="90"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13131"/>
                </a:solidFill>
                <a:latin typeface="Cambria"/>
                <a:cs typeface="Cambria"/>
              </a:rPr>
              <a:t>a</a:t>
            </a:r>
            <a:r>
              <a:rPr dirty="0" sz="1050" spc="50">
                <a:solidFill>
                  <a:srgbClr val="313131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0F0F0F"/>
                </a:solidFill>
                <a:latin typeface="Cambria"/>
                <a:cs typeface="Cambria"/>
              </a:rPr>
              <a:t>function</a:t>
            </a:r>
            <a:r>
              <a:rPr dirty="0" sz="1050" spc="5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A1A1A"/>
                </a:solidFill>
                <a:latin typeface="Cambria"/>
                <a:cs typeface="Cambria"/>
              </a:rPr>
              <a:t>of</a:t>
            </a:r>
            <a:r>
              <a:rPr dirty="0" sz="1050" spc="2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979797"/>
                </a:solidFill>
                <a:latin typeface="Cambria"/>
                <a:cs typeface="Cambria"/>
              </a:rPr>
              <a:t>z</a:t>
            </a:r>
            <a:r>
              <a:rPr dirty="0" sz="1050" spc="130">
                <a:solidFill>
                  <a:srgbClr val="979797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82828"/>
                </a:solidFill>
                <a:latin typeface="Cambria"/>
                <a:cs typeface="Cambria"/>
              </a:rPr>
              <a:t>is</a:t>
            </a:r>
            <a:r>
              <a:rPr dirty="0" sz="1050" spc="15">
                <a:solidFill>
                  <a:srgbClr val="282828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0C0C0C"/>
                </a:solidFill>
                <a:latin typeface="Cambria"/>
                <a:cs typeface="Cambria"/>
              </a:rPr>
              <a:t>called</a:t>
            </a:r>
            <a:r>
              <a:rPr dirty="0" sz="1050" spc="105">
                <a:solidFill>
                  <a:srgbClr val="0C0C0C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33333"/>
                </a:solidFill>
                <a:latin typeface="Cambria"/>
                <a:cs typeface="Cambria"/>
              </a:rPr>
              <a:t>a</a:t>
            </a:r>
            <a:r>
              <a:rPr dirty="0" sz="1050" spc="55">
                <a:solidFill>
                  <a:srgbClr val="333333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181818"/>
                </a:solidFill>
                <a:latin typeface="Cambria"/>
                <a:cs typeface="Cambria"/>
              </a:rPr>
              <a:t>homogeneous</a:t>
            </a:r>
            <a:r>
              <a:rPr dirty="0" sz="1050" spc="155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50" spc="-20">
                <a:solidFill>
                  <a:srgbClr val="212121"/>
                </a:solidFill>
                <a:latin typeface="Cambria"/>
                <a:cs typeface="Cambria"/>
              </a:rPr>
              <a:t>linear</a:t>
            </a:r>
            <a:r>
              <a:rPr dirty="0" sz="1050" spc="20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111111"/>
                </a:solidFill>
                <a:latin typeface="Cambria"/>
                <a:cs typeface="Cambria"/>
              </a:rPr>
              <a:t>differential </a:t>
            </a:r>
            <a:r>
              <a:rPr dirty="0" sz="1050" spc="-10">
                <a:solidFill>
                  <a:srgbClr val="1C1C1C"/>
                </a:solidFill>
                <a:latin typeface="Cambria"/>
                <a:cs typeface="Cambria"/>
              </a:rPr>
              <a:t>equation</a:t>
            </a:r>
            <a:r>
              <a:rPr dirty="0" sz="1050" spc="240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545454"/>
                </a:solidFill>
                <a:latin typeface="Cambria"/>
                <a:cs typeface="Cambria"/>
              </a:rPr>
              <a:t>of</a:t>
            </a:r>
            <a:r>
              <a:rPr dirty="0" sz="1050" spc="175">
                <a:solidFill>
                  <a:srgbClr val="545454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5D5D5D"/>
                </a:solidFill>
                <a:latin typeface="Cambria"/>
                <a:cs typeface="Cambria"/>
              </a:rPr>
              <a:t>order</a:t>
            </a:r>
            <a:r>
              <a:rPr dirty="0" sz="1050" spc="195">
                <a:solidFill>
                  <a:srgbClr val="5D5D5D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D2D2D"/>
                </a:solidFill>
                <a:latin typeface="Cambria"/>
                <a:cs typeface="Cambria"/>
              </a:rPr>
              <a:t>n.</a:t>
            </a:r>
            <a:r>
              <a:rPr dirty="0" sz="1050" spc="170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C1C1C"/>
                </a:solidFill>
                <a:latin typeface="Cambria"/>
                <a:cs typeface="Cambria"/>
              </a:rPr>
              <a:t>It</a:t>
            </a:r>
            <a:r>
              <a:rPr dirty="0" sz="1050" spc="225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A1A1A"/>
                </a:solidFill>
                <a:latin typeface="Cambria"/>
                <a:cs typeface="Cambria"/>
              </a:rPr>
              <a:t>is</a:t>
            </a:r>
            <a:r>
              <a:rPr dirty="0" sz="1050" spc="190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31313"/>
                </a:solidFill>
                <a:latin typeface="Cambria"/>
                <a:cs typeface="Cambria"/>
              </a:rPr>
              <a:t>also</a:t>
            </a:r>
            <a:r>
              <a:rPr dirty="0" sz="1050" spc="13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82828"/>
                </a:solidFill>
                <a:latin typeface="Cambria"/>
                <a:cs typeface="Cambria"/>
              </a:rPr>
              <a:t>called</a:t>
            </a:r>
            <a:r>
              <a:rPr dirty="0" sz="1050" spc="170">
                <a:solidFill>
                  <a:srgbClr val="282828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51515"/>
                </a:solidFill>
                <a:latin typeface="Cambria"/>
                <a:cs typeface="Cambria"/>
              </a:rPr>
              <a:t>“Legendre's</a:t>
            </a:r>
            <a:r>
              <a:rPr dirty="0" sz="1050" spc="290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31313"/>
                </a:solidFill>
                <a:latin typeface="Cambria"/>
                <a:cs typeface="Cambria"/>
              </a:rPr>
              <a:t>linear</a:t>
            </a:r>
            <a:r>
              <a:rPr dirty="0" sz="1050" spc="114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81818"/>
                </a:solidFill>
                <a:latin typeface="Cambria"/>
                <a:cs typeface="Cambria"/>
              </a:rPr>
              <a:t>differential</a:t>
            </a:r>
            <a:r>
              <a:rPr dirty="0" sz="1050" spc="27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151515"/>
                </a:solidFill>
                <a:latin typeface="Cambria"/>
                <a:cs typeface="Cambria"/>
              </a:rPr>
              <a:t>equation”.</a:t>
            </a:r>
            <a:endParaRPr sz="1050">
              <a:latin typeface="Cambria"/>
              <a:cs typeface="Cambria"/>
            </a:endParaRPr>
          </a:p>
          <a:p>
            <a:pPr marL="399415">
              <a:lnSpc>
                <a:spcPct val="100000"/>
              </a:lnSpc>
              <a:spcBef>
                <a:spcPts val="350"/>
              </a:spcBef>
            </a:pPr>
            <a:r>
              <a:rPr dirty="0" sz="1050">
                <a:solidFill>
                  <a:srgbClr val="2A2A2A"/>
                </a:solidFill>
                <a:latin typeface="Cambria"/>
                <a:cs typeface="Cambria"/>
              </a:rPr>
              <a:t>This</a:t>
            </a:r>
            <a:r>
              <a:rPr dirty="0" sz="1050" spc="70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2A2A2A"/>
                </a:solidFill>
                <a:latin typeface="Cambria"/>
                <a:cs typeface="Cambria"/>
              </a:rPr>
              <a:t>equation</a:t>
            </a:r>
            <a:r>
              <a:rPr dirty="0" sz="1050" spc="15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31313"/>
                </a:solidFill>
                <a:latin typeface="Cambria"/>
                <a:cs typeface="Cambria"/>
              </a:rPr>
              <a:t>can</a:t>
            </a:r>
            <a:r>
              <a:rPr dirty="0" sz="1050" spc="50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43434"/>
                </a:solidFill>
                <a:latin typeface="Cambria"/>
                <a:cs typeface="Cambria"/>
              </a:rPr>
              <a:t>be</a:t>
            </a:r>
            <a:r>
              <a:rPr dirty="0" sz="1050" spc="70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131313"/>
                </a:solidFill>
                <a:latin typeface="Cambria"/>
                <a:cs typeface="Cambria"/>
              </a:rPr>
              <a:t>reduced</a:t>
            </a:r>
            <a:r>
              <a:rPr dirty="0" sz="1050" spc="10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4B4B4B"/>
                </a:solidFill>
                <a:latin typeface="Cambria"/>
                <a:cs typeface="Cambria"/>
              </a:rPr>
              <a:t>to</a:t>
            </a:r>
            <a:r>
              <a:rPr dirty="0" sz="1050" spc="60">
                <a:solidFill>
                  <a:srgbClr val="4B4B4B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62626"/>
                </a:solidFill>
                <a:latin typeface="Cambria"/>
                <a:cs typeface="Cambria"/>
              </a:rPr>
              <a:t>a</a:t>
            </a:r>
            <a:r>
              <a:rPr dirty="0" sz="1050" spc="40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050" spc="-20">
                <a:latin typeface="Cambria"/>
                <a:cs typeface="Cambria"/>
              </a:rPr>
              <a:t>linear</a:t>
            </a:r>
            <a:r>
              <a:rPr dirty="0" sz="1050" spc="70"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161616"/>
                </a:solidFill>
                <a:latin typeface="Cambria"/>
                <a:cs typeface="Cambria"/>
              </a:rPr>
              <a:t>differential</a:t>
            </a:r>
            <a:r>
              <a:rPr dirty="0" sz="1050" spc="8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50" spc="-35">
                <a:solidFill>
                  <a:srgbClr val="181818"/>
                </a:solidFill>
                <a:latin typeface="Cambria"/>
                <a:cs typeface="Cambria"/>
              </a:rPr>
              <a:t>equatÎOll</a:t>
            </a:r>
            <a:r>
              <a:rPr dirty="0" sz="1050" spc="19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50" spc="-55">
                <a:solidFill>
                  <a:srgbClr val="111111"/>
                </a:solidFill>
                <a:latin typeface="Cambria"/>
                <a:cs typeface="Cambria"/>
              </a:rPr>
              <a:t>With</a:t>
            </a:r>
            <a:r>
              <a:rPr dirty="0" sz="1050" spc="114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0F0F0F"/>
                </a:solidFill>
                <a:latin typeface="Cambria"/>
                <a:cs typeface="Cambria"/>
              </a:rPr>
              <a:t>constant</a:t>
            </a:r>
            <a:r>
              <a:rPr dirty="0" sz="1050" spc="13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0E0E0E"/>
                </a:solidFill>
                <a:latin typeface="Cambria"/>
                <a:cs typeface="Cambria"/>
              </a:rPr>
              <a:t>coefficients</a:t>
            </a:r>
            <a:r>
              <a:rPr dirty="0" sz="1050" spc="80">
                <a:solidFill>
                  <a:srgbClr val="0E0E0E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A3A3A"/>
                </a:solidFill>
                <a:latin typeface="Cambria"/>
                <a:cs typeface="Cambria"/>
              </a:rPr>
              <a:t>by</a:t>
            </a:r>
            <a:r>
              <a:rPr dirty="0" sz="1050" spc="110">
                <a:solidFill>
                  <a:srgbClr val="3A3A3A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151515"/>
                </a:solidFill>
                <a:latin typeface="Cambria"/>
                <a:cs typeface="Cambria"/>
              </a:rPr>
              <a:t>using</a:t>
            </a:r>
            <a:endParaRPr sz="1050">
              <a:latin typeface="Cambria"/>
              <a:cs typeface="Cambria"/>
            </a:endParaRPr>
          </a:p>
          <a:p>
            <a:pPr marL="75565">
              <a:lnSpc>
                <a:spcPct val="100000"/>
              </a:lnSpc>
              <a:spcBef>
                <a:spcPts val="60"/>
              </a:spcBef>
            </a:pPr>
            <a:r>
              <a:rPr dirty="0" sz="1000">
                <a:solidFill>
                  <a:srgbClr val="131313"/>
                </a:solidFill>
                <a:latin typeface="Cambria"/>
                <a:cs typeface="Cambria"/>
              </a:rPr>
              <a:t>the</a:t>
            </a:r>
            <a:r>
              <a:rPr dirty="0" sz="1000" spc="28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00" spc="-10">
                <a:solidFill>
                  <a:srgbClr val="0F0F0F"/>
                </a:solidFill>
                <a:latin typeface="Cambria"/>
                <a:cs typeface="Cambria"/>
              </a:rPr>
              <a:t>substitution.</a:t>
            </a:r>
            <a:endParaRPr sz="1000">
              <a:latin typeface="Cambria"/>
              <a:cs typeface="Cambria"/>
            </a:endParaRPr>
          </a:p>
          <a:p>
            <a:pPr marL="1636395">
              <a:lnSpc>
                <a:spcPct val="100000"/>
              </a:lnSpc>
              <a:spcBef>
                <a:spcPts val="409"/>
              </a:spcBef>
            </a:pPr>
            <a:r>
              <a:rPr dirty="0" sz="1000">
                <a:solidFill>
                  <a:srgbClr val="2D2D2D"/>
                </a:solidFill>
                <a:latin typeface="Cambria"/>
                <a:cs typeface="Cambria"/>
              </a:rPr>
              <a:t>nr</a:t>
            </a:r>
            <a:r>
              <a:rPr dirty="0" sz="1000" spc="250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707070"/>
                </a:solidFill>
                <a:latin typeface="Cambria"/>
                <a:cs typeface="Cambria"/>
              </a:rPr>
              <a:t>+</a:t>
            </a:r>
            <a:r>
              <a:rPr dirty="0" sz="1000" spc="335">
                <a:solidFill>
                  <a:srgbClr val="707070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343434"/>
                </a:solidFill>
                <a:latin typeface="Cambria"/>
                <a:cs typeface="Cambria"/>
              </a:rPr>
              <a:t>ö</a:t>
            </a:r>
            <a:r>
              <a:rPr dirty="0" sz="1000" spc="484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D2D2D"/>
                </a:solidFill>
                <a:latin typeface="Cambria"/>
                <a:cs typeface="Cambria"/>
              </a:rPr>
              <a:t>=</a:t>
            </a:r>
            <a:r>
              <a:rPr dirty="0" sz="1000" spc="150">
                <a:solidFill>
                  <a:srgbClr val="2D2D2D"/>
                </a:solidFill>
                <a:latin typeface="Cambria"/>
                <a:cs typeface="Cambria"/>
              </a:rPr>
              <a:t>  </a:t>
            </a:r>
            <a:r>
              <a:rPr dirty="0" sz="1000">
                <a:latin typeface="Cambria"/>
                <a:cs typeface="Cambria"/>
              </a:rPr>
              <a:t>e-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3F3F3F"/>
                </a:solidFill>
                <a:latin typeface="Cambria"/>
                <a:cs typeface="Cambria"/>
              </a:rPr>
              <a:t>or</a:t>
            </a:r>
            <a:r>
              <a:rPr dirty="0" sz="1000" spc="215">
                <a:solidFill>
                  <a:srgbClr val="3F3F3F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5D5D5D"/>
                </a:solidFill>
                <a:latin typeface="Cambria"/>
                <a:cs typeface="Cambria"/>
              </a:rPr>
              <a:t>z</a:t>
            </a:r>
            <a:r>
              <a:rPr dirty="0" sz="1000" spc="215">
                <a:solidFill>
                  <a:srgbClr val="5D5D5D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=</a:t>
            </a:r>
            <a:r>
              <a:rPr dirty="0" sz="1000" spc="42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D2D2D"/>
                </a:solidFill>
                <a:latin typeface="Cambria"/>
                <a:cs typeface="Cambria"/>
              </a:rPr>
              <a:t>log</a:t>
            </a:r>
            <a:r>
              <a:rPr dirty="0" sz="1000" spc="235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81818"/>
                </a:solidFill>
                <a:latin typeface="Cambria"/>
                <a:cs typeface="Cambria"/>
              </a:rPr>
              <a:t>(or</a:t>
            </a:r>
            <a:r>
              <a:rPr dirty="0" sz="1000" spc="185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A8A8A8"/>
                </a:solidFill>
                <a:latin typeface="Cambria"/>
                <a:cs typeface="Cambria"/>
              </a:rPr>
              <a:t>+</a:t>
            </a:r>
            <a:r>
              <a:rPr dirty="0" sz="1000" spc="430">
                <a:solidFill>
                  <a:srgbClr val="A8A8A8"/>
                </a:solidFill>
                <a:latin typeface="Cambria"/>
                <a:cs typeface="Cambria"/>
              </a:rPr>
              <a:t> </a:t>
            </a:r>
            <a:r>
              <a:rPr dirty="0" sz="1000" spc="-25" i="1">
                <a:solidFill>
                  <a:srgbClr val="525252"/>
                </a:solidFill>
                <a:latin typeface="Cambria"/>
                <a:cs typeface="Cambria"/>
              </a:rPr>
              <a:t>b)</a:t>
            </a:r>
            <a:endParaRPr sz="1000">
              <a:latin typeface="Cambria"/>
              <a:cs typeface="Cambria"/>
            </a:endParaRPr>
          </a:p>
          <a:p>
            <a:pPr marL="403225">
              <a:lnSpc>
                <a:spcPct val="100000"/>
              </a:lnSpc>
              <a:spcBef>
                <a:spcPts val="405"/>
              </a:spcBef>
            </a:pPr>
            <a:r>
              <a:rPr dirty="0" sz="1000">
                <a:solidFill>
                  <a:srgbClr val="363636"/>
                </a:solidFill>
                <a:latin typeface="Cambria"/>
                <a:cs typeface="Cambria"/>
              </a:rPr>
              <a:t>As</a:t>
            </a:r>
            <a:r>
              <a:rPr dirty="0" sz="1000" spc="415">
                <a:solidFill>
                  <a:srgbClr val="36363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F2F2F"/>
                </a:solidFill>
                <a:latin typeface="Cambria"/>
                <a:cs typeface="Cambria"/>
              </a:rPr>
              <a:t>above</a:t>
            </a:r>
            <a:r>
              <a:rPr dirty="0" sz="1000" spc="340">
                <a:solidFill>
                  <a:srgbClr val="2F2F2F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42424"/>
                </a:solidFill>
                <a:latin typeface="Cambria"/>
                <a:cs typeface="Cambria"/>
              </a:rPr>
              <a:t>we</a:t>
            </a:r>
            <a:r>
              <a:rPr dirty="0" sz="1000" spc="215">
                <a:solidFill>
                  <a:srgbClr val="242424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858585"/>
                </a:solidFill>
                <a:latin typeface="Cambria"/>
                <a:cs typeface="Cambria"/>
              </a:rPr>
              <a:t>can</a:t>
            </a:r>
            <a:r>
              <a:rPr dirty="0" sz="1000" spc="280">
                <a:solidFill>
                  <a:srgbClr val="858585"/>
                </a:solidFill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pzove</a:t>
            </a:r>
            <a:r>
              <a:rPr dirty="0" sz="1000" spc="340">
                <a:latin typeface="Cambria"/>
                <a:cs typeface="Cambria"/>
              </a:rPr>
              <a:t> </a:t>
            </a:r>
            <a:r>
              <a:rPr dirty="0" sz="1000" spc="-20">
                <a:solidFill>
                  <a:srgbClr val="2D2D2D"/>
                </a:solidFill>
                <a:latin typeface="Cambria"/>
                <a:cs typeface="Cambria"/>
              </a:rPr>
              <a:t>that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2575306"/>
            <a:ext cx="941069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PROBLEMS:</a:t>
            </a:r>
            <a:endParaRPr sz="1400">
              <a:latin typeface="Cambria"/>
              <a:cs typeface="Cambria"/>
            </a:endParaRPr>
          </a:p>
        </p:txBody>
      </p:sp>
      <p:pic>
        <p:nvPicPr>
          <p:cNvPr id="3" name="object 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4400" y="996696"/>
            <a:ext cx="5477256" cy="1449324"/>
          </a:xfrm>
          <a:prstGeom prst="rect">
            <a:avLst/>
          </a:prstGeom>
        </p:spPr>
      </p:pic>
      <p:pic>
        <p:nvPicPr>
          <p:cNvPr id="4" name="object 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00125" y="2961004"/>
            <a:ext cx="5558028" cy="5765165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038855" y="7999476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 h="0">
                <a:moveTo>
                  <a:pt x="0" y="0"/>
                </a:moveTo>
                <a:lnTo>
                  <a:pt x="47548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038855" y="7542276"/>
            <a:ext cx="521334" cy="0"/>
          </a:xfrm>
          <a:custGeom>
            <a:avLst/>
            <a:gdLst/>
            <a:ahLst/>
            <a:cxnLst/>
            <a:rect l="l" t="t" r="r" b="b"/>
            <a:pathLst>
              <a:path w="521335" h="0">
                <a:moveTo>
                  <a:pt x="0" y="0"/>
                </a:moveTo>
                <a:lnTo>
                  <a:pt x="52120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517903" y="3732276"/>
            <a:ext cx="250190" cy="0"/>
          </a:xfrm>
          <a:custGeom>
            <a:avLst/>
            <a:gdLst/>
            <a:ahLst/>
            <a:cxnLst/>
            <a:rect l="l" t="t" r="r" b="b"/>
            <a:pathLst>
              <a:path w="250189" h="0">
                <a:moveTo>
                  <a:pt x="0" y="0"/>
                </a:moveTo>
                <a:lnTo>
                  <a:pt x="249936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688592" y="3116579"/>
            <a:ext cx="256540" cy="0"/>
          </a:xfrm>
          <a:custGeom>
            <a:avLst/>
            <a:gdLst/>
            <a:ahLst/>
            <a:cxnLst/>
            <a:rect l="l" t="t" r="r" b="b"/>
            <a:pathLst>
              <a:path w="256539" h="0">
                <a:moveTo>
                  <a:pt x="0" y="0"/>
                </a:moveTo>
                <a:lnTo>
                  <a:pt x="256032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90216" y="1941576"/>
            <a:ext cx="1844039" cy="277368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84120" y="1399032"/>
            <a:ext cx="1688592" cy="240791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72311" y="2956560"/>
            <a:ext cx="2401824" cy="313943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38072" y="3569208"/>
            <a:ext cx="1901952" cy="265175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484120" y="3962400"/>
            <a:ext cx="1328928" cy="128015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374392" y="4392167"/>
            <a:ext cx="131063" cy="97536"/>
          </a:xfrm>
          <a:prstGeom prst="rect">
            <a:avLst/>
          </a:prstGeom>
        </p:spPr>
      </p:pic>
      <p:pic>
        <p:nvPicPr>
          <p:cNvPr id="12" name="object 12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325367" y="4184903"/>
            <a:ext cx="249936" cy="173736"/>
          </a:xfrm>
          <a:prstGeom prst="rect">
            <a:avLst/>
          </a:prstGeom>
        </p:spPr>
      </p:pic>
      <p:pic>
        <p:nvPicPr>
          <p:cNvPr id="13" name="object 13" descr="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49096" y="5666232"/>
            <a:ext cx="179831" cy="100584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514600" y="5867400"/>
            <a:ext cx="1365503" cy="347472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176016" y="7839456"/>
            <a:ext cx="158495" cy="121919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255520" y="4206240"/>
            <a:ext cx="243839" cy="185927"/>
          </a:xfrm>
          <a:prstGeom prst="rect">
            <a:avLst/>
          </a:prstGeom>
        </p:spPr>
      </p:pic>
      <p:sp>
        <p:nvSpPr>
          <p:cNvPr id="17" name="object 17" descr=""/>
          <p:cNvSpPr txBox="1"/>
          <p:nvPr/>
        </p:nvSpPr>
        <p:spPr>
          <a:xfrm>
            <a:off x="1025667" y="852169"/>
            <a:ext cx="2388870" cy="40957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050">
                <a:solidFill>
                  <a:srgbClr val="9A9A9A"/>
                </a:solidFill>
                <a:latin typeface="Cambria"/>
                <a:cs typeface="Cambria"/>
              </a:rPr>
              <a:t>.</a:t>
            </a:r>
            <a:r>
              <a:rPr dirty="0" sz="1050" spc="275">
                <a:solidFill>
                  <a:srgbClr val="9A9A9A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12121"/>
                </a:solidFill>
                <a:latin typeface="Cambria"/>
                <a:cs typeface="Cambria"/>
              </a:rPr>
              <a:t>The</a:t>
            </a:r>
            <a:r>
              <a:rPr dirty="0" sz="1050" spc="135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151515"/>
                </a:solidFill>
                <a:latin typeface="Cambria"/>
                <a:cs typeface="Cambria"/>
              </a:rPr>
              <a:t>general</a:t>
            </a:r>
            <a:r>
              <a:rPr dirty="0" sz="1050" spc="265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050" spc="-20">
                <a:solidFill>
                  <a:srgbClr val="161616"/>
                </a:solidFill>
                <a:latin typeface="Cambria"/>
                <a:cs typeface="Cambria"/>
              </a:rPr>
              <a:t>solution</a:t>
            </a:r>
            <a:r>
              <a:rPr dirty="0" sz="1050" spc="16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0C0C0C"/>
                </a:solidFill>
                <a:latin typeface="Cambria"/>
                <a:cs typeface="Cambria"/>
              </a:rPr>
              <a:t>of</a:t>
            </a:r>
            <a:r>
              <a:rPr dirty="0" sz="1050" spc="125">
                <a:solidFill>
                  <a:srgbClr val="0C0C0C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505050"/>
                </a:solidFill>
                <a:latin typeface="Cambria"/>
                <a:cs typeface="Cambria"/>
              </a:rPr>
              <a:t>(2)</a:t>
            </a:r>
            <a:r>
              <a:rPr dirty="0" sz="1050" spc="140">
                <a:solidFill>
                  <a:srgbClr val="505050"/>
                </a:solidFill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343434"/>
                </a:solidFill>
                <a:latin typeface="Cambria"/>
                <a:cs typeface="Cambria"/>
              </a:rPr>
              <a:t>is</a:t>
            </a:r>
            <a:endParaRPr sz="1050">
              <a:latin typeface="Cambria"/>
              <a:cs typeface="Cambria"/>
            </a:endParaRPr>
          </a:p>
          <a:p>
            <a:pPr marL="1463040">
              <a:lnSpc>
                <a:spcPct val="100000"/>
              </a:lnSpc>
              <a:spcBef>
                <a:spcPts val="250"/>
              </a:spcBef>
            </a:pPr>
            <a:r>
              <a:rPr dirty="0" sz="1050">
                <a:solidFill>
                  <a:srgbClr val="2D2D2D"/>
                </a:solidFill>
                <a:latin typeface="Cambria"/>
                <a:cs typeface="Cambria"/>
              </a:rPr>
              <a:t>v</a:t>
            </a:r>
            <a:r>
              <a:rPr dirty="0" sz="1050" spc="305">
                <a:solidFill>
                  <a:srgbClr val="2D2D2D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0F0F0F"/>
                </a:solidFill>
                <a:latin typeface="Cambria"/>
                <a:cs typeface="Cambria"/>
              </a:rPr>
              <a:t>=</a:t>
            </a:r>
            <a:r>
              <a:rPr dirty="0" sz="1050" spc="41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050" spc="70">
                <a:solidFill>
                  <a:srgbClr val="1F1F1F"/>
                </a:solidFill>
                <a:latin typeface="Cambria"/>
                <a:cs typeface="Cambria"/>
              </a:rPr>
              <a:t>C.F.</a:t>
            </a:r>
            <a:r>
              <a:rPr dirty="0" sz="1050" spc="22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50" spc="95">
                <a:solidFill>
                  <a:srgbClr val="3B3B3B"/>
                </a:solidFill>
                <a:latin typeface="Cambria"/>
                <a:cs typeface="Cambria"/>
              </a:rPr>
              <a:t>+ </a:t>
            </a:r>
            <a:r>
              <a:rPr dirty="0" sz="1050" spc="-20">
                <a:solidFill>
                  <a:srgbClr val="0A0A0A"/>
                </a:solidFill>
                <a:latin typeface="Cambria"/>
                <a:cs typeface="Cambria"/>
              </a:rPr>
              <a:t>P.I.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50880" y="1655064"/>
            <a:ext cx="67437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0">
                <a:solidFill>
                  <a:srgbClr val="131313"/>
                </a:solidFill>
                <a:latin typeface="Times New Roman"/>
                <a:cs typeface="Times New Roman"/>
              </a:rPr>
              <a:t>Substituting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822720" y="1655064"/>
            <a:ext cx="144780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solidFill>
                  <a:srgbClr val="0C0C0C"/>
                </a:solidFill>
                <a:latin typeface="Times New Roman"/>
                <a:cs typeface="Times New Roman"/>
              </a:rPr>
              <a:t>=</a:t>
            </a:r>
            <a:r>
              <a:rPr dirty="0" sz="1100" spc="6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13131"/>
                </a:solidFill>
                <a:latin typeface="Times New Roman"/>
                <a:cs typeface="Times New Roman"/>
              </a:rPr>
              <a:t>z</a:t>
            </a:r>
            <a:r>
              <a:rPr dirty="0" sz="1100" spc="140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282828"/>
                </a:solidFill>
                <a:latin typeface="Times New Roman"/>
                <a:cs typeface="Times New Roman"/>
              </a:rPr>
              <a:t>or</a:t>
            </a:r>
            <a:r>
              <a:rPr dirty="0" sz="1100" spc="165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A0A0A0"/>
                </a:solidFill>
                <a:latin typeface="Times New Roman"/>
                <a:cs typeface="Times New Roman"/>
              </a:rPr>
              <a:t>*</a:t>
            </a:r>
            <a:r>
              <a:rPr dirty="0" sz="1100" spc="5">
                <a:solidFill>
                  <a:srgbClr val="A0A0A0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343434"/>
                </a:solidFill>
                <a:latin typeface="Times New Roman"/>
                <a:cs typeface="Times New Roman"/>
              </a:rPr>
              <a:t>=</a:t>
            </a:r>
            <a:r>
              <a:rPr dirty="0" sz="1100" spc="170">
                <a:solidFill>
                  <a:srgbClr val="343434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282828"/>
                </a:solidFill>
                <a:latin typeface="Times New Roman"/>
                <a:cs typeface="Times New Roman"/>
              </a:rPr>
              <a:t>log</a:t>
            </a:r>
            <a:r>
              <a:rPr dirty="0" sz="1100" spc="75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414141"/>
                </a:solidFill>
                <a:latin typeface="Times New Roman"/>
                <a:cs typeface="Times New Roman"/>
              </a:rPr>
              <a:t>x;</a:t>
            </a:r>
            <a:r>
              <a:rPr dirty="0" sz="1100" spc="204">
                <a:solidFill>
                  <a:srgbClr val="414141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181818"/>
                </a:solidFill>
                <a:latin typeface="Times New Roman"/>
                <a:cs typeface="Times New Roman"/>
              </a:rPr>
              <a:t>we</a:t>
            </a:r>
            <a:r>
              <a:rPr dirty="0" sz="1100" spc="11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get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73373" y="2347976"/>
            <a:ext cx="603250" cy="254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7025" algn="l"/>
              </a:tabLst>
            </a:pPr>
            <a:r>
              <a:rPr dirty="0" sz="1500" spc="-50" i="1">
                <a:solidFill>
                  <a:srgbClr val="363636"/>
                </a:solidFill>
                <a:latin typeface="Times New Roman"/>
                <a:cs typeface="Times New Roman"/>
              </a:rPr>
              <a:t>,</a:t>
            </a:r>
            <a:r>
              <a:rPr dirty="0" sz="1500" i="1">
                <a:solidFill>
                  <a:srgbClr val="363636"/>
                </a:solidFill>
                <a:latin typeface="Times New Roman"/>
                <a:cs typeface="Times New Roman"/>
              </a:rPr>
              <a:t>	</a:t>
            </a:r>
            <a:r>
              <a:rPr dirty="0" sz="1500" spc="-40" i="1">
                <a:latin typeface="Times New Roman"/>
                <a:cs typeface="Times New Roman"/>
              </a:rPr>
              <a:t>C,.-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534534" y="2347976"/>
            <a:ext cx="498475" cy="254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i="1">
                <a:solidFill>
                  <a:srgbClr val="232323"/>
                </a:solidFill>
                <a:latin typeface="Times New Roman"/>
                <a:cs typeface="Times New Roman"/>
              </a:rPr>
              <a:t>'’</a:t>
            </a:r>
            <a:r>
              <a:rPr dirty="0" sz="1500" spc="434" i="1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500" spc="-140">
                <a:latin typeface="Times New Roman"/>
                <a:cs typeface="Times New Roman"/>
              </a:rPr>
              <a:t>lngx</a:t>
            </a:r>
            <a:endParaRPr sz="1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231267" y="2262631"/>
            <a:ext cx="447675" cy="4419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670"/>
              </a:lnSpc>
              <a:spcBef>
                <a:spcPts val="100"/>
              </a:spcBef>
            </a:pPr>
            <a:r>
              <a:rPr dirty="0" sz="1500" spc="-25" i="1">
                <a:latin typeface="Times New Roman"/>
                <a:cs typeface="Times New Roman"/>
              </a:rPr>
              <a:t>c,</a:t>
            </a:r>
            <a:endParaRPr sz="1500">
              <a:latin typeface="Times New Roman"/>
              <a:cs typeface="Times New Roman"/>
            </a:endParaRPr>
          </a:p>
          <a:p>
            <a:pPr marL="60325">
              <a:lnSpc>
                <a:spcPts val="1610"/>
              </a:lnSpc>
              <a:tabLst>
                <a:tab pos="370840" algn="l"/>
              </a:tabLst>
            </a:pPr>
            <a:r>
              <a:rPr dirty="0" sz="1450" spc="-50" i="1">
                <a:solidFill>
                  <a:srgbClr val="2A2A2A"/>
                </a:solidFill>
                <a:latin typeface="Times New Roman"/>
                <a:cs typeface="Times New Roman"/>
              </a:rPr>
              <a:t>x</a:t>
            </a:r>
            <a:r>
              <a:rPr dirty="0" sz="1450" i="1">
                <a:solidFill>
                  <a:srgbClr val="2A2A2A"/>
                </a:solidFill>
                <a:latin typeface="Times New Roman"/>
                <a:cs typeface="Times New Roman"/>
              </a:rPr>
              <a:t>	</a:t>
            </a:r>
            <a:r>
              <a:rPr dirty="0" sz="1450" spc="-170" i="1">
                <a:solidFill>
                  <a:srgbClr val="606060"/>
                </a:solidFill>
                <a:latin typeface="Times New Roman"/>
                <a:cs typeface="Times New Roman"/>
              </a:rPr>
              <a:t>5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37472" y="2691892"/>
            <a:ext cx="225298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solidFill>
                  <a:srgbClr val="232323"/>
                </a:solidFill>
                <a:latin typeface="Cambria"/>
                <a:cs typeface="Cambria"/>
              </a:rPr>
              <a:t>is</a:t>
            </a:r>
            <a:r>
              <a:rPr dirty="0" sz="1000" spc="395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F1F1F"/>
                </a:solidFill>
                <a:latin typeface="Cambria"/>
                <a:cs typeface="Cambria"/>
              </a:rPr>
              <a:t>the</a:t>
            </a:r>
            <a:r>
              <a:rPr dirty="0" sz="1000" spc="21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00" spc="-10">
                <a:solidFill>
                  <a:srgbClr val="161616"/>
                </a:solidFill>
                <a:latin typeface="Cambria"/>
                <a:cs typeface="Cambria"/>
              </a:rPr>
              <a:t>general</a:t>
            </a:r>
            <a:r>
              <a:rPr dirty="0" sz="1000" spc="22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B2B2B"/>
                </a:solidFill>
                <a:latin typeface="Cambria"/>
                <a:cs typeface="Cambria"/>
              </a:rPr>
              <a:t>solution</a:t>
            </a:r>
            <a:r>
              <a:rPr dirty="0" sz="1000" spc="170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81818"/>
                </a:solidFill>
                <a:latin typeface="Cambria"/>
                <a:cs typeface="Cambria"/>
              </a:rPr>
              <a:t>of</a:t>
            </a:r>
            <a:r>
              <a:rPr dirty="0" sz="1000" spc="24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B2B2B"/>
                </a:solidFill>
                <a:latin typeface="Cambria"/>
                <a:cs typeface="Cambria"/>
              </a:rPr>
              <a:t>the</a:t>
            </a:r>
            <a:r>
              <a:rPr dirty="0" sz="1000" spc="130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212121"/>
                </a:solidFill>
                <a:latin typeface="Cambria"/>
                <a:cs typeface="Cambria"/>
              </a:rPr>
              <a:t>Eqn.</a:t>
            </a:r>
            <a:r>
              <a:rPr dirty="0" sz="1000" spc="195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000" spc="-20">
                <a:solidFill>
                  <a:srgbClr val="131313"/>
                </a:solidFill>
                <a:latin typeface="Cambria"/>
                <a:cs typeface="Cambria"/>
              </a:rPr>
              <a:t>(1).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52666" y="3298443"/>
            <a:ext cx="185991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Cambria"/>
                <a:cs typeface="Cambria"/>
              </a:rPr>
              <a:t>Solution.</a:t>
            </a:r>
            <a:r>
              <a:rPr dirty="0" sz="1000" spc="355"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0F0F0F"/>
                </a:solidFill>
                <a:latin typeface="Cambria"/>
                <a:cs typeface="Cambria"/>
              </a:rPr>
              <a:t>The</a:t>
            </a:r>
            <a:r>
              <a:rPr dirty="0" sz="1000" spc="22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000">
                <a:solidFill>
                  <a:srgbClr val="161616"/>
                </a:solidFill>
                <a:latin typeface="Cambria"/>
                <a:cs typeface="Cambria"/>
              </a:rPr>
              <a:t>given</a:t>
            </a:r>
            <a:r>
              <a:rPr dirty="0" sz="1000" spc="325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equation</a:t>
            </a:r>
            <a:r>
              <a:rPr dirty="0" sz="1000" spc="365">
                <a:latin typeface="Cambria"/>
                <a:cs typeface="Cambria"/>
              </a:rPr>
              <a:t> </a:t>
            </a:r>
            <a:r>
              <a:rPr dirty="0" sz="1000" spc="-25">
                <a:solidFill>
                  <a:srgbClr val="2F2F2F"/>
                </a:solidFill>
                <a:latin typeface="Cambria"/>
                <a:cs typeface="Cambria"/>
              </a:rPr>
              <a:t>is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51277" y="3913885"/>
            <a:ext cx="68326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Times New Roman"/>
                <a:cs typeface="Times New Roman"/>
              </a:rPr>
              <a:t>Substituting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55381" y="4258055"/>
            <a:ext cx="30099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0">
                <a:latin typeface="Times New Roman"/>
                <a:cs typeface="Times New Roman"/>
              </a:rPr>
              <a:t>Then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70892" y="4264405"/>
            <a:ext cx="167957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  <a:tab pos="703580" algn="l"/>
              </a:tabLst>
            </a:pPr>
            <a:r>
              <a:rPr dirty="0" sz="1050" spc="-25">
                <a:solidFill>
                  <a:srgbClr val="181818"/>
                </a:solidFill>
                <a:latin typeface="Times New Roman"/>
                <a:cs typeface="Times New Roman"/>
              </a:rPr>
              <a:t>Dr.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	</a:t>
            </a:r>
            <a:r>
              <a:rPr dirty="0" sz="1050" spc="-25">
                <a:latin typeface="Times New Roman"/>
                <a:cs typeface="Times New Roman"/>
              </a:rPr>
              <a:t>+“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50">
                <a:solidFill>
                  <a:srgbClr val="999999"/>
                </a:solidFill>
                <a:latin typeface="Times New Roman"/>
                <a:cs typeface="Times New Roman"/>
              </a:rPr>
              <a:t>;</a:t>
            </a:r>
            <a:r>
              <a:rPr dirty="0" sz="1050" spc="395">
                <a:solidFill>
                  <a:srgbClr val="999999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2D2D2D"/>
                </a:solidFill>
                <a:latin typeface="Times New Roman"/>
                <a:cs typeface="Times New Roman"/>
              </a:rPr>
              <a:t>=</a:t>
            </a:r>
            <a:r>
              <a:rPr dirty="0" sz="1050" spc="225">
                <a:solidFill>
                  <a:srgbClr val="2D2D2D"/>
                </a:solidFill>
                <a:latin typeface="Times New Roman"/>
                <a:cs typeface="Times New Roman"/>
              </a:rPr>
              <a:t> </a:t>
            </a:r>
            <a:r>
              <a:rPr dirty="0" sz="1050" i="1">
                <a:solidFill>
                  <a:srgbClr val="282828"/>
                </a:solidFill>
                <a:latin typeface="Times New Roman"/>
                <a:cs typeface="Times New Roman"/>
              </a:rPr>
              <a:t>D</a:t>
            </a:r>
            <a:r>
              <a:rPr dirty="0" sz="1050" spc="155" i="1">
                <a:solidFill>
                  <a:srgbClr val="28282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0F0F0F"/>
                </a:solidFill>
                <a:latin typeface="Times New Roman"/>
                <a:cs typeface="Times New Roman"/>
              </a:rPr>
              <a:t>ID</a:t>
            </a:r>
            <a:r>
              <a:rPr dirty="0" sz="1050" spc="12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50" spc="-465">
                <a:solidFill>
                  <a:srgbClr val="8C8C8C"/>
                </a:solidFill>
                <a:latin typeface="Times New Roman"/>
                <a:cs typeface="Times New Roman"/>
              </a:rPr>
              <a:t>—</a:t>
            </a:r>
            <a:r>
              <a:rPr dirty="0" sz="1050" spc="165">
                <a:solidFill>
                  <a:srgbClr val="8C8C8C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1)</a:t>
            </a:r>
            <a:r>
              <a:rPr dirty="0" sz="1050" spc="220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 spc="-50">
                <a:solidFill>
                  <a:srgbClr val="3D3D3D"/>
                </a:solidFill>
                <a:latin typeface="Times New Roman"/>
                <a:cs typeface="Times New Roman"/>
              </a:rPr>
              <a:t>v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94910" y="4543805"/>
            <a:ext cx="1268730" cy="427990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40"/>
              </a:spcBef>
            </a:pPr>
            <a:r>
              <a:rPr dirty="0" sz="950">
                <a:solidFill>
                  <a:srgbClr val="959595"/>
                </a:solidFill>
                <a:latin typeface="Times New Roman"/>
                <a:cs typeface="Times New Roman"/>
              </a:rPr>
              <a:t>.</a:t>
            </a:r>
            <a:r>
              <a:rPr dirty="0" sz="950" spc="430">
                <a:solidFill>
                  <a:srgbClr val="959595"/>
                </a:solidFill>
                <a:latin typeface="Times New Roman"/>
                <a:cs typeface="Times New Roman"/>
              </a:rPr>
              <a:t> </a:t>
            </a:r>
            <a:r>
              <a:rPr dirty="0" sz="950" spc="75">
                <a:solidFill>
                  <a:srgbClr val="2B2B2B"/>
                </a:solidFill>
                <a:latin typeface="Times New Roman"/>
                <a:cs typeface="Times New Roman"/>
              </a:rPr>
              <a:t>Eqn.</a:t>
            </a:r>
            <a:r>
              <a:rPr dirty="0" sz="950" spc="330">
                <a:solidFill>
                  <a:srgbClr val="2B2B2B"/>
                </a:solidFill>
                <a:latin typeface="Times New Roman"/>
                <a:cs typeface="Times New Roman"/>
              </a:rPr>
              <a:t> </a:t>
            </a:r>
            <a:r>
              <a:rPr dirty="0" sz="950" spc="-30">
                <a:solidFill>
                  <a:srgbClr val="3D3D3D"/>
                </a:solidFill>
                <a:latin typeface="Times New Roman"/>
                <a:cs typeface="Times New Roman"/>
              </a:rPr>
              <a:t>(</a:t>
            </a:r>
            <a:r>
              <a:rPr dirty="0" sz="950" spc="-20">
                <a:solidFill>
                  <a:srgbClr val="3D3D3D"/>
                </a:solidFill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l</a:t>
            </a:r>
            <a:r>
              <a:rPr dirty="0" sz="950" spc="-15">
                <a:latin typeface="Times New Roman"/>
                <a:cs typeface="Times New Roman"/>
              </a:rPr>
              <a:t> </a:t>
            </a:r>
            <a:r>
              <a:rPr dirty="0" sz="950">
                <a:solidFill>
                  <a:srgbClr val="444444"/>
                </a:solidFill>
                <a:latin typeface="Times New Roman"/>
                <a:cs typeface="Times New Roman"/>
              </a:rPr>
              <a:t>)</a:t>
            </a:r>
            <a:r>
              <a:rPr dirty="0" sz="950" spc="305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950">
                <a:solidFill>
                  <a:srgbClr val="1A1A1A"/>
                </a:solidFill>
                <a:latin typeface="Times New Roman"/>
                <a:cs typeface="Times New Roman"/>
              </a:rPr>
              <a:t>reduces</a:t>
            </a:r>
            <a:r>
              <a:rPr dirty="0" sz="950" spc="360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950" spc="-25">
                <a:solidFill>
                  <a:srgbClr val="2A2A2A"/>
                </a:solidFill>
                <a:latin typeface="Times New Roman"/>
                <a:cs typeface="Times New Roman"/>
              </a:rPr>
              <a:t>to</a:t>
            </a:r>
            <a:endParaRPr sz="950">
              <a:latin typeface="Times New Roman"/>
              <a:cs typeface="Times New Roman"/>
            </a:endParaRPr>
          </a:p>
          <a:p>
            <a:pPr marL="40005">
              <a:lnSpc>
                <a:spcPct val="100000"/>
              </a:lnSpc>
              <a:spcBef>
                <a:spcPts val="445"/>
              </a:spcBef>
              <a:tabLst>
                <a:tab pos="820419" algn="l"/>
              </a:tabLst>
            </a:pPr>
            <a:r>
              <a:rPr dirty="0" sz="950" spc="75" i="1">
                <a:solidFill>
                  <a:srgbClr val="161616"/>
                </a:solidFill>
                <a:latin typeface="Times New Roman"/>
                <a:cs typeface="Times New Roman"/>
              </a:rPr>
              <a:t>D</a:t>
            </a:r>
            <a:r>
              <a:rPr dirty="0" sz="950" spc="195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950" spc="60" i="1">
                <a:solidFill>
                  <a:srgbClr val="2F2F2F"/>
                </a:solidFill>
                <a:latin typeface="Times New Roman"/>
                <a:cs typeface="Times New Roman"/>
              </a:rPr>
              <a:t>{D</a:t>
            </a:r>
            <a:r>
              <a:rPr dirty="0" sz="950" spc="204" i="1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950" spc="-285" i="1">
                <a:solidFill>
                  <a:srgbClr val="2F2F2F"/>
                </a:solidFill>
                <a:latin typeface="Times New Roman"/>
                <a:cs typeface="Times New Roman"/>
              </a:rPr>
              <a:t>—</a:t>
            </a:r>
            <a:r>
              <a:rPr dirty="0" sz="950" spc="290" i="1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950">
                <a:solidFill>
                  <a:srgbClr val="2F2F2F"/>
                </a:solidFill>
                <a:latin typeface="Times New Roman"/>
                <a:cs typeface="Times New Roman"/>
              </a:rPr>
              <a:t>I</a:t>
            </a:r>
            <a:r>
              <a:rPr dirty="0" sz="950" spc="-35">
                <a:solidFill>
                  <a:srgbClr val="2F2F2F"/>
                </a:solidFill>
                <a:latin typeface="Times New Roman"/>
                <a:cs typeface="Times New Roman"/>
              </a:rPr>
              <a:t> </a:t>
            </a:r>
            <a:r>
              <a:rPr dirty="0" sz="950" spc="-50">
                <a:solidFill>
                  <a:srgbClr val="383838"/>
                </a:solidFill>
                <a:latin typeface="Times New Roman"/>
                <a:cs typeface="Times New Roman"/>
              </a:rPr>
              <a:t>)</a:t>
            </a:r>
            <a:r>
              <a:rPr dirty="0" sz="950">
                <a:solidFill>
                  <a:srgbClr val="383838"/>
                </a:solidFill>
                <a:latin typeface="Times New Roman"/>
                <a:cs typeface="Times New Roman"/>
              </a:rPr>
              <a:t>	</a:t>
            </a:r>
            <a:r>
              <a:rPr dirty="0" sz="950" spc="-380">
                <a:solidFill>
                  <a:srgbClr val="4B4B4B"/>
                </a:solidFill>
                <a:latin typeface="Times New Roman"/>
                <a:cs typeface="Times New Roman"/>
              </a:rPr>
              <a:t>—</a:t>
            </a:r>
            <a:r>
              <a:rPr dirty="0" sz="950" spc="220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950">
                <a:solidFill>
                  <a:srgbClr val="444444"/>
                </a:solidFill>
                <a:latin typeface="Times New Roman"/>
                <a:cs typeface="Times New Roman"/>
              </a:rPr>
              <a:t>3</a:t>
            </a:r>
            <a:r>
              <a:rPr dirty="0" sz="950" spc="225">
                <a:solidFill>
                  <a:srgbClr val="444444"/>
                </a:solidFill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0’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59080" y="4801361"/>
            <a:ext cx="1094105" cy="170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85445" algn="l"/>
              </a:tabLst>
            </a:pPr>
            <a:r>
              <a:rPr dirty="0" sz="950">
                <a:solidFill>
                  <a:srgbClr val="333333"/>
                </a:solidFill>
                <a:latin typeface="Times New Roman"/>
                <a:cs typeface="Times New Roman"/>
              </a:rPr>
              <a:t>+</a:t>
            </a:r>
            <a:r>
              <a:rPr dirty="0" sz="950" spc="225">
                <a:solidFill>
                  <a:srgbClr val="333333"/>
                </a:solidFill>
                <a:latin typeface="Times New Roman"/>
                <a:cs typeface="Times New Roman"/>
              </a:rPr>
              <a:t> </a:t>
            </a:r>
            <a:r>
              <a:rPr dirty="0" sz="950" spc="-25">
                <a:solidFill>
                  <a:srgbClr val="1C1C1C"/>
                </a:solidFill>
                <a:latin typeface="Times New Roman"/>
                <a:cs typeface="Times New Roman"/>
              </a:rPr>
              <a:t>4y</a:t>
            </a:r>
            <a:r>
              <a:rPr dirty="0" sz="950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950">
                <a:solidFill>
                  <a:srgbClr val="232323"/>
                </a:solidFill>
                <a:latin typeface="Times New Roman"/>
                <a:cs typeface="Times New Roman"/>
              </a:rPr>
              <a:t>=</a:t>
            </a:r>
            <a:r>
              <a:rPr dirty="0" sz="950" spc="210">
                <a:solidFill>
                  <a:srgbClr val="232323"/>
                </a:solidFill>
                <a:latin typeface="Times New Roman"/>
                <a:cs typeface="Times New Roman"/>
              </a:rPr>
              <a:t>  </a:t>
            </a:r>
            <a:r>
              <a:rPr dirty="0" sz="950">
                <a:solidFill>
                  <a:srgbClr val="343434"/>
                </a:solidFill>
                <a:latin typeface="Times New Roman"/>
                <a:cs typeface="Times New Roman"/>
              </a:rPr>
              <a:t>(e°</a:t>
            </a:r>
            <a:r>
              <a:rPr dirty="0" sz="950" spc="95">
                <a:solidFill>
                  <a:srgbClr val="343434"/>
                </a:solidFill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+</a:t>
            </a:r>
            <a:r>
              <a:rPr dirty="0" sz="950" spc="305">
                <a:latin typeface="Times New Roman"/>
                <a:cs typeface="Times New Roman"/>
              </a:rPr>
              <a:t> </a:t>
            </a:r>
            <a:r>
              <a:rPr dirty="0" sz="950" spc="25">
                <a:solidFill>
                  <a:srgbClr val="262626"/>
                </a:solidFill>
                <a:latin typeface="Times New Roman"/>
                <a:cs typeface="Times New Roman"/>
              </a:rPr>
              <a:t>1)</a:t>
            </a:r>
            <a:r>
              <a:rPr dirty="0" baseline="31746" sz="1050" spc="37">
                <a:solidFill>
                  <a:srgbClr val="262626"/>
                </a:solidFill>
                <a:latin typeface="Times New Roman"/>
                <a:cs typeface="Times New Roman"/>
              </a:rPr>
              <a:t>2</a:t>
            </a:r>
            <a:endParaRPr baseline="31746" sz="10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796180" y="4948682"/>
            <a:ext cx="3148965" cy="845819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337820">
              <a:lnSpc>
                <a:spcPct val="100000"/>
              </a:lnSpc>
              <a:spcBef>
                <a:spcPts val="470"/>
              </a:spcBef>
              <a:tabLst>
                <a:tab pos="974725" algn="l"/>
                <a:tab pos="1221740" algn="l"/>
                <a:tab pos="2410460" algn="l"/>
              </a:tabLst>
            </a:pPr>
            <a:r>
              <a:rPr dirty="0" sz="1050" spc="-20">
                <a:solidFill>
                  <a:srgbClr val="262626"/>
                </a:solidFill>
                <a:latin typeface="Cambria"/>
                <a:cs typeface="Cambria"/>
              </a:rPr>
              <a:t>i.</a:t>
            </a:r>
            <a:r>
              <a:rPr dirty="0" sz="1050" spc="-20">
                <a:latin typeface="Cambria"/>
                <a:cs typeface="Cambria"/>
              </a:rPr>
              <a:t>e.,</a:t>
            </a:r>
            <a:r>
              <a:rPr dirty="0" sz="1050">
                <a:latin typeface="Cambria"/>
                <a:cs typeface="Cambria"/>
              </a:rPr>
              <a:t>	</a:t>
            </a:r>
            <a:r>
              <a:rPr dirty="0" sz="1050" spc="-50">
                <a:latin typeface="Cambria"/>
                <a:cs typeface="Cambria"/>
              </a:rPr>
              <a:t>(</a:t>
            </a:r>
            <a:r>
              <a:rPr dirty="0" sz="1050">
                <a:latin typeface="Cambria"/>
                <a:cs typeface="Cambria"/>
              </a:rPr>
              <a:t>	</a:t>
            </a:r>
            <a:r>
              <a:rPr dirty="0" sz="1050" spc="-360">
                <a:solidFill>
                  <a:srgbClr val="333333"/>
                </a:solidFill>
                <a:latin typeface="Cambria"/>
                <a:cs typeface="Cambria"/>
              </a:rPr>
              <a:t>—</a:t>
            </a:r>
            <a:r>
              <a:rPr dirty="0" sz="1050" spc="130">
                <a:solidFill>
                  <a:srgbClr val="333333"/>
                </a:solidFill>
                <a:latin typeface="Cambria"/>
                <a:cs typeface="Cambria"/>
              </a:rPr>
              <a:t> </a:t>
            </a:r>
            <a:r>
              <a:rPr dirty="0" sz="1050" spc="-70">
                <a:solidFill>
                  <a:srgbClr val="111111"/>
                </a:solidFill>
                <a:latin typeface="Cambria"/>
                <a:cs typeface="Cambria"/>
              </a:rPr>
              <a:t>4D</a:t>
            </a:r>
            <a:r>
              <a:rPr dirty="0" sz="1050" spc="434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5D5D5D"/>
                </a:solidFill>
                <a:latin typeface="Cambria"/>
                <a:cs typeface="Cambria"/>
              </a:rPr>
              <a:t>+</a:t>
            </a:r>
            <a:r>
              <a:rPr dirty="0" sz="1050" spc="260">
                <a:solidFill>
                  <a:srgbClr val="5D5D5D"/>
                </a:solidFill>
                <a:latin typeface="Cambria"/>
                <a:cs typeface="Cambria"/>
              </a:rPr>
              <a:t> </a:t>
            </a:r>
            <a:r>
              <a:rPr dirty="0" sz="1050" spc="-30">
                <a:solidFill>
                  <a:srgbClr val="131313"/>
                </a:solidFill>
                <a:latin typeface="Cambria"/>
                <a:cs typeface="Cambria"/>
              </a:rPr>
              <a:t>41</a:t>
            </a:r>
            <a:r>
              <a:rPr dirty="0" sz="1050" spc="155">
                <a:solidFill>
                  <a:srgbClr val="13131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505050"/>
                </a:solidFill>
                <a:latin typeface="Cambria"/>
                <a:cs typeface="Cambria"/>
              </a:rPr>
              <a:t>v</a:t>
            </a:r>
            <a:r>
              <a:rPr dirty="0" sz="1050" spc="245">
                <a:solidFill>
                  <a:srgbClr val="505050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62626"/>
                </a:solidFill>
                <a:latin typeface="Cambria"/>
                <a:cs typeface="Cambria"/>
              </a:rPr>
              <a:t>=</a:t>
            </a:r>
            <a:r>
              <a:rPr dirty="0" sz="1050" spc="335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050" spc="-50" i="1">
                <a:latin typeface="Cambria"/>
                <a:cs typeface="Cambria"/>
              </a:rPr>
              <a:t>e</a:t>
            </a:r>
            <a:r>
              <a:rPr dirty="0" sz="1050" i="1">
                <a:latin typeface="Cambria"/>
                <a:cs typeface="Cambria"/>
              </a:rPr>
              <a:t>	</a:t>
            </a:r>
            <a:r>
              <a:rPr dirty="0" sz="1050" i="1">
                <a:solidFill>
                  <a:srgbClr val="696969"/>
                </a:solidFill>
                <a:latin typeface="Cambria"/>
                <a:cs typeface="Cambria"/>
              </a:rPr>
              <a:t>+</a:t>
            </a:r>
            <a:r>
              <a:rPr dirty="0" sz="1050" spc="310" i="1">
                <a:solidFill>
                  <a:srgbClr val="696969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latin typeface="Cambria"/>
                <a:cs typeface="Cambria"/>
              </a:rPr>
              <a:t>2e"</a:t>
            </a:r>
            <a:r>
              <a:rPr dirty="0" sz="1050" spc="100"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424242"/>
                </a:solidFill>
                <a:latin typeface="Cambria"/>
                <a:cs typeface="Cambria"/>
              </a:rPr>
              <a:t>+</a:t>
            </a:r>
            <a:r>
              <a:rPr dirty="0" sz="1050" spc="340">
                <a:solidFill>
                  <a:srgbClr val="424242"/>
                </a:solidFill>
                <a:latin typeface="Cambria"/>
                <a:cs typeface="Cambria"/>
              </a:rPr>
              <a:t> </a:t>
            </a:r>
            <a:r>
              <a:rPr dirty="0" sz="1050" spc="-310">
                <a:solidFill>
                  <a:srgbClr val="181818"/>
                </a:solidFill>
                <a:latin typeface="Cambria"/>
                <a:cs typeface="Cambria"/>
              </a:rPr>
              <a:t>1</a:t>
            </a:r>
            <a:endParaRPr sz="105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1050">
                <a:solidFill>
                  <a:srgbClr val="1A1A1A"/>
                </a:solidFill>
                <a:latin typeface="Cambria"/>
                <a:cs typeface="Cambria"/>
              </a:rPr>
              <a:t>which</a:t>
            </a:r>
            <a:r>
              <a:rPr dirty="0" sz="1050" spc="19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A1A1A"/>
                </a:solidFill>
                <a:latin typeface="Cambria"/>
                <a:cs typeface="Cambria"/>
              </a:rPr>
              <a:t>is</a:t>
            </a:r>
            <a:r>
              <a:rPr dirty="0" sz="1050" spc="140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83838"/>
                </a:solidFill>
                <a:latin typeface="Cambria"/>
                <a:cs typeface="Cambria"/>
              </a:rPr>
              <a:t>a</a:t>
            </a:r>
            <a:r>
              <a:rPr dirty="0" sz="1050" spc="120">
                <a:solidFill>
                  <a:srgbClr val="383838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0F0F0F"/>
                </a:solidFill>
                <a:latin typeface="Cambria"/>
                <a:cs typeface="Cambria"/>
              </a:rPr>
              <a:t>linear</a:t>
            </a:r>
            <a:r>
              <a:rPr dirty="0" sz="1050" spc="155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solidFill>
                  <a:srgbClr val="161616"/>
                </a:solidFill>
                <a:latin typeface="Cambria"/>
                <a:cs typeface="Cambria"/>
              </a:rPr>
              <a:t>equation</a:t>
            </a:r>
            <a:r>
              <a:rPr dirty="0" sz="1050" spc="22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with</a:t>
            </a:r>
            <a:r>
              <a:rPr dirty="0" sz="1050" spc="105">
                <a:latin typeface="Cambria"/>
                <a:cs typeface="Cambria"/>
              </a:rPr>
              <a:t> </a:t>
            </a:r>
            <a:r>
              <a:rPr dirty="0" sz="1050" spc="-20">
                <a:solidFill>
                  <a:srgbClr val="111111"/>
                </a:solidFill>
                <a:latin typeface="Cambria"/>
                <a:cs typeface="Cambria"/>
              </a:rPr>
              <a:t>constant</a:t>
            </a:r>
            <a:r>
              <a:rPr dirty="0" sz="1050" spc="25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050" spc="-10">
                <a:latin typeface="Cambria"/>
                <a:cs typeface="Cambria"/>
              </a:rPr>
              <a:t>coefficients.</a:t>
            </a:r>
            <a:endParaRPr sz="1050">
              <a:latin typeface="Cambria"/>
              <a:cs typeface="Cambria"/>
            </a:endParaRPr>
          </a:p>
          <a:p>
            <a:pPr marL="342900">
              <a:lnSpc>
                <a:spcPct val="100000"/>
              </a:lnSpc>
              <a:spcBef>
                <a:spcPts val="295"/>
              </a:spcBef>
              <a:tabLst>
                <a:tab pos="1182370" algn="l"/>
              </a:tabLst>
            </a:pPr>
            <a:r>
              <a:rPr dirty="0" sz="1050" spc="75">
                <a:latin typeface="Cambria"/>
                <a:cs typeface="Cambria"/>
              </a:rPr>
              <a:t>A.E.</a:t>
            </a:r>
            <a:r>
              <a:rPr dirty="0" sz="1050" spc="204"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212121"/>
                </a:solidFill>
                <a:latin typeface="Cambria"/>
                <a:cs typeface="Cambria"/>
              </a:rPr>
              <a:t>is</a:t>
            </a:r>
            <a:r>
              <a:rPr dirty="0" sz="1050">
                <a:solidFill>
                  <a:srgbClr val="212121"/>
                </a:solidFill>
                <a:latin typeface="Cambria"/>
                <a:cs typeface="Cambria"/>
              </a:rPr>
              <a:t>	</a:t>
            </a:r>
            <a:r>
              <a:rPr dirty="0" sz="1050">
                <a:solidFill>
                  <a:srgbClr val="1F1F1F"/>
                </a:solidFill>
                <a:latin typeface="Cambria"/>
                <a:cs typeface="Cambria"/>
              </a:rPr>
              <a:t>in’</a:t>
            </a:r>
            <a:r>
              <a:rPr dirty="0" sz="1050" spc="16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50" spc="-445">
                <a:solidFill>
                  <a:srgbClr val="232323"/>
                </a:solidFill>
                <a:latin typeface="Cambria"/>
                <a:cs typeface="Cambria"/>
              </a:rPr>
              <a:t>—</a:t>
            </a:r>
            <a:r>
              <a:rPr dirty="0" sz="1050" spc="165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F2F2F"/>
                </a:solidFill>
                <a:latin typeface="Cambria"/>
                <a:cs typeface="Cambria"/>
              </a:rPr>
              <a:t>4m</a:t>
            </a:r>
            <a:r>
              <a:rPr dirty="0" sz="1050" spc="215">
                <a:solidFill>
                  <a:srgbClr val="2F2F2F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B3B3B"/>
                </a:solidFill>
                <a:latin typeface="Cambria"/>
                <a:cs typeface="Cambria"/>
              </a:rPr>
              <a:t>+</a:t>
            </a:r>
            <a:r>
              <a:rPr dirty="0" sz="1050" spc="225">
                <a:solidFill>
                  <a:srgbClr val="3B3B3B"/>
                </a:solidFill>
                <a:latin typeface="Cambria"/>
                <a:cs typeface="Cambria"/>
              </a:rPr>
              <a:t> </a:t>
            </a:r>
            <a:r>
              <a:rPr dirty="0" sz="1050">
                <a:latin typeface="Cambria"/>
                <a:cs typeface="Cambria"/>
              </a:rPr>
              <a:t>4</a:t>
            </a:r>
            <a:r>
              <a:rPr dirty="0" sz="1050" spc="400"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1A1A1A"/>
                </a:solidFill>
                <a:latin typeface="Cambria"/>
                <a:cs typeface="Cambria"/>
              </a:rPr>
              <a:t>=</a:t>
            </a:r>
            <a:r>
              <a:rPr dirty="0" sz="1050" spc="395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050" spc="-50">
                <a:solidFill>
                  <a:srgbClr val="383838"/>
                </a:solidFill>
                <a:latin typeface="Cambria"/>
                <a:cs typeface="Cambria"/>
              </a:rPr>
              <a:t>0</a:t>
            </a:r>
            <a:endParaRPr sz="1050">
              <a:latin typeface="Cambria"/>
              <a:cs typeface="Cambria"/>
            </a:endParaRPr>
          </a:p>
          <a:p>
            <a:pPr marL="1462405">
              <a:lnSpc>
                <a:spcPct val="100000"/>
              </a:lnSpc>
              <a:spcBef>
                <a:spcPts val="375"/>
              </a:spcBef>
              <a:tabLst>
                <a:tab pos="2200910" algn="l"/>
              </a:tabLst>
            </a:pPr>
            <a:r>
              <a:rPr dirty="0" sz="1050" spc="-55">
                <a:solidFill>
                  <a:srgbClr val="262626"/>
                </a:solidFill>
                <a:latin typeface="Times New Roman"/>
                <a:cs typeface="Times New Roman"/>
              </a:rPr>
              <a:t>(rzr</a:t>
            </a:r>
            <a:r>
              <a:rPr dirty="0" sz="1050" spc="20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050" spc="-409">
                <a:solidFill>
                  <a:srgbClr val="AAAAAA"/>
                </a:solidFill>
                <a:latin typeface="Times New Roman"/>
                <a:cs typeface="Times New Roman"/>
              </a:rPr>
              <a:t>—</a:t>
            </a:r>
            <a:r>
              <a:rPr dirty="0" sz="1050" spc="140">
                <a:solidFill>
                  <a:srgbClr val="AAAAAA"/>
                </a:solidFill>
                <a:latin typeface="Times New Roman"/>
                <a:cs typeface="Times New Roman"/>
              </a:rPr>
              <a:t> </a:t>
            </a:r>
            <a:r>
              <a:rPr dirty="0" sz="1050" spc="-25">
                <a:solidFill>
                  <a:srgbClr val="1C1C1C"/>
                </a:solidFill>
                <a:latin typeface="Times New Roman"/>
                <a:cs typeface="Times New Roman"/>
              </a:rPr>
              <a:t>2)</a:t>
            </a:r>
            <a:r>
              <a:rPr dirty="0" sz="1050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050" spc="-50">
                <a:solidFill>
                  <a:srgbClr val="212121"/>
                </a:solidFill>
                <a:latin typeface="Times New Roman"/>
                <a:cs typeface="Times New Roman"/>
              </a:rPr>
              <a:t>0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541748" y="6453123"/>
            <a:ext cx="1733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solidFill>
                  <a:srgbClr val="161616"/>
                </a:solidFill>
                <a:latin typeface="Times New Roman"/>
                <a:cs typeface="Times New Roman"/>
              </a:rPr>
              <a:t>’"!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23994" y="6453123"/>
            <a:ext cx="4038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Times New Roman"/>
                <a:cs typeface="Times New Roman"/>
              </a:rPr>
              <a:t>(D</a:t>
            </a:r>
            <a:r>
              <a:rPr dirty="0" sz="1000" spc="185">
                <a:latin typeface="Times New Roman"/>
                <a:cs typeface="Times New Roman"/>
              </a:rPr>
              <a:t> </a:t>
            </a:r>
            <a:r>
              <a:rPr dirty="0" sz="1000" spc="-380">
                <a:solidFill>
                  <a:srgbClr val="0F0F0F"/>
                </a:solidFill>
                <a:latin typeface="Times New Roman"/>
                <a:cs typeface="Times New Roman"/>
              </a:rPr>
              <a:t>—</a:t>
            </a:r>
            <a:r>
              <a:rPr dirty="0" sz="1000" spc="65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017011" y="6296152"/>
            <a:ext cx="7213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61975" algn="l"/>
              </a:tabLst>
            </a:pPr>
            <a:r>
              <a:rPr dirty="0" u="sng" sz="700">
                <a:solidFill>
                  <a:srgbClr val="2B2B2B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700" spc="340">
                <a:solidFill>
                  <a:srgbClr val="2B2B2B"/>
                </a:solidFill>
                <a:latin typeface="Times New Roman"/>
                <a:cs typeface="Times New Roman"/>
              </a:rPr>
              <a:t> </a:t>
            </a:r>
            <a:r>
              <a:rPr dirty="0" sz="700" spc="185">
                <a:solidFill>
                  <a:srgbClr val="2B2B2B"/>
                </a:solidFill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377417" y="6325108"/>
            <a:ext cx="10553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2222" sz="1500">
                <a:latin typeface="Times New Roman"/>
                <a:cs typeface="Times New Roman"/>
              </a:rPr>
              <a:t>)2</a:t>
            </a:r>
            <a:r>
              <a:rPr dirty="0" baseline="-22222" sz="1500" spc="-232">
                <a:latin typeface="Times New Roman"/>
                <a:cs typeface="Times New Roman"/>
              </a:rPr>
              <a:t> </a:t>
            </a:r>
            <a:r>
              <a:rPr dirty="0" baseline="-22222" sz="1500" spc="232">
                <a:solidFill>
                  <a:srgbClr val="2B2B2B"/>
                </a:solidFill>
                <a:latin typeface="Times New Roman"/>
                <a:cs typeface="Times New Roman"/>
              </a:rPr>
              <a:t>(</a:t>
            </a:r>
            <a:r>
              <a:rPr dirty="0" sz="600" spc="155">
                <a:solidFill>
                  <a:srgbClr val="2B2B2B"/>
                </a:solidFill>
                <a:latin typeface="Times New Roman"/>
                <a:cs typeface="Times New Roman"/>
              </a:rPr>
              <a:t>e</a:t>
            </a:r>
            <a:r>
              <a:rPr dirty="0" sz="600" spc="420">
                <a:solidFill>
                  <a:srgbClr val="2B2B2B"/>
                </a:solidFill>
                <a:latin typeface="Times New Roman"/>
                <a:cs typeface="Times New Roman"/>
              </a:rPr>
              <a:t> </a:t>
            </a:r>
            <a:r>
              <a:rPr dirty="0" sz="1000" spc="165">
                <a:solidFill>
                  <a:srgbClr val="2B2B2B"/>
                </a:solidFill>
                <a:latin typeface="Times New Roman"/>
                <a:cs typeface="Times New Roman"/>
              </a:rPr>
              <a:t>‘</a:t>
            </a:r>
            <a:r>
              <a:rPr dirty="0" sz="1000" spc="145">
                <a:solidFill>
                  <a:srgbClr val="2B2B2B"/>
                </a:solidFill>
                <a:latin typeface="Times New Roman"/>
                <a:cs typeface="Times New Roman"/>
              </a:rPr>
              <a:t> </a:t>
            </a:r>
            <a:r>
              <a:rPr dirty="0" sz="1000" spc="90">
                <a:solidFill>
                  <a:srgbClr val="878787"/>
                </a:solidFill>
                <a:latin typeface="Times New Roman"/>
                <a:cs typeface="Times New Roman"/>
              </a:rPr>
              <a:t>+</a:t>
            </a:r>
            <a:r>
              <a:rPr dirty="0" sz="1000" spc="90">
                <a:latin typeface="Times New Roman"/>
                <a:cs typeface="Times New Roman"/>
              </a:rPr>
              <a:t>2e*</a:t>
            </a:r>
            <a:r>
              <a:rPr dirty="0" sz="1000" spc="11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+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 spc="-25">
                <a:solidFill>
                  <a:srgbClr val="0C0C0C"/>
                </a:solidFill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806322" y="6683247"/>
            <a:ext cx="1486535" cy="79311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222885">
              <a:lnSpc>
                <a:spcPct val="100000"/>
              </a:lnSpc>
              <a:spcBef>
                <a:spcPts val="275"/>
              </a:spcBef>
              <a:tabLst>
                <a:tab pos="389255" algn="l"/>
                <a:tab pos="753110" algn="l"/>
                <a:tab pos="896619" algn="l"/>
                <a:tab pos="1414780" algn="l"/>
              </a:tabLst>
            </a:pPr>
            <a:r>
              <a:rPr dirty="0" u="sng" sz="1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1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e’“”</a:t>
            </a:r>
            <a:r>
              <a:rPr dirty="0" u="sng" sz="1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00" i="1">
                <a:latin typeface="Times New Roman"/>
                <a:cs typeface="Times New Roman"/>
              </a:rPr>
              <a:t>	</a:t>
            </a:r>
            <a:r>
              <a:rPr dirty="0" u="sng" sz="11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2e'	</a:t>
            </a:r>
            <a:endParaRPr sz="1100">
              <a:latin typeface="Times New Roman"/>
              <a:cs typeface="Times New Roman"/>
            </a:endParaRPr>
          </a:p>
          <a:p>
            <a:pPr marL="228600">
              <a:lnSpc>
                <a:spcPct val="100000"/>
              </a:lnSpc>
              <a:spcBef>
                <a:spcPts val="204"/>
              </a:spcBef>
            </a:pPr>
            <a:r>
              <a:rPr dirty="0" sz="1300" spc="-40">
                <a:latin typeface="Times New Roman"/>
                <a:cs typeface="Times New Roman"/>
              </a:rPr>
              <a:t>(D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254">
                <a:solidFill>
                  <a:srgbClr val="2F2F2F"/>
                </a:solidFill>
                <a:latin typeface="Times New Roman"/>
                <a:cs typeface="Times New Roman"/>
              </a:rPr>
              <a:t>—</a:t>
            </a:r>
            <a:r>
              <a:rPr dirty="0" sz="1300" spc="-95">
                <a:solidFill>
                  <a:srgbClr val="6B6B6B"/>
                </a:solidFill>
                <a:latin typeface="Times New Roman"/>
                <a:cs typeface="Times New Roman"/>
              </a:rPr>
              <a:t>2)</a:t>
            </a:r>
            <a:r>
              <a:rPr dirty="0" baseline="41666" sz="1200" spc="-142">
                <a:latin typeface="Times New Roman"/>
                <a:cs typeface="Times New Roman"/>
              </a:rPr>
              <a:t>2</a:t>
            </a:r>
            <a:r>
              <a:rPr dirty="0" baseline="41666" sz="1200" spc="-52">
                <a:latin typeface="Times New Roman"/>
                <a:cs typeface="Times New Roman"/>
              </a:rPr>
              <a:t> </a:t>
            </a:r>
            <a:r>
              <a:rPr dirty="0" baseline="41666" sz="1200">
                <a:solidFill>
                  <a:srgbClr val="959595"/>
                </a:solidFill>
                <a:latin typeface="Times New Roman"/>
                <a:cs typeface="Times New Roman"/>
              </a:rPr>
              <a:t>”</a:t>
            </a:r>
            <a:r>
              <a:rPr dirty="0" baseline="41666" sz="1200" spc="419">
                <a:solidFill>
                  <a:srgbClr val="959595"/>
                </a:solidFill>
                <a:latin typeface="Times New Roman"/>
                <a:cs typeface="Times New Roman"/>
              </a:rPr>
              <a:t>  </a:t>
            </a:r>
            <a:r>
              <a:rPr dirty="0" sz="1300" spc="-135">
                <a:latin typeface="Times New Roman"/>
                <a:cs typeface="Times New Roman"/>
              </a:rPr>
              <a:t>(D—</a:t>
            </a:r>
            <a:r>
              <a:rPr dirty="0" sz="1300" spc="-85">
                <a:latin typeface="Times New Roman"/>
                <a:cs typeface="Times New Roman"/>
              </a:rPr>
              <a:t>2)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baseline="41666" sz="1200">
                <a:solidFill>
                  <a:srgbClr val="1F1F1F"/>
                </a:solidFill>
                <a:latin typeface="Times New Roman"/>
                <a:cs typeface="Times New Roman"/>
              </a:rPr>
              <a:t>2</a:t>
            </a:r>
            <a:r>
              <a:rPr dirty="0" baseline="41666" sz="1200" spc="6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baseline="41666" sz="1200" spc="-75">
                <a:solidFill>
                  <a:srgbClr val="A1A1A1"/>
                </a:solidFill>
                <a:latin typeface="Times New Roman"/>
                <a:cs typeface="Times New Roman"/>
              </a:rPr>
              <a:t>“</a:t>
            </a:r>
            <a:endParaRPr baseline="41666"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25"/>
              </a:spcBef>
            </a:pPr>
            <a:r>
              <a:rPr dirty="0" sz="1050">
                <a:solidFill>
                  <a:srgbClr val="181818"/>
                </a:solidFill>
                <a:latin typeface="Times New Roman"/>
                <a:cs typeface="Times New Roman"/>
              </a:rPr>
              <a:t>=</a:t>
            </a:r>
            <a:r>
              <a:rPr dirty="0" sz="1050" spc="434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D1D1D"/>
                </a:solidFill>
                <a:latin typeface="Times New Roman"/>
                <a:cs typeface="Times New Roman"/>
              </a:rPr>
              <a:t>P.I.</a:t>
            </a:r>
            <a:r>
              <a:rPr dirty="0" sz="1050" spc="180">
                <a:solidFill>
                  <a:srgbClr val="1D1D1D"/>
                </a:solidFill>
                <a:latin typeface="Times New Roman"/>
                <a:cs typeface="Times New Roman"/>
              </a:rPr>
              <a:t>  </a:t>
            </a:r>
            <a:r>
              <a:rPr dirty="0" sz="1050">
                <a:solidFill>
                  <a:srgbClr val="2A2A2A"/>
                </a:solidFill>
                <a:latin typeface="Times New Roman"/>
                <a:cs typeface="Times New Roman"/>
              </a:rPr>
              <a:t>+</a:t>
            </a:r>
            <a:r>
              <a:rPr dirty="0" sz="1050" spc="165">
                <a:solidFill>
                  <a:srgbClr val="2A2A2A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11111"/>
                </a:solidFill>
                <a:latin typeface="Times New Roman"/>
                <a:cs typeface="Times New Roman"/>
              </a:rPr>
              <a:t>P.I.g</a:t>
            </a:r>
            <a:r>
              <a:rPr dirty="0" sz="1050" spc="190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383838"/>
                </a:solidFill>
                <a:latin typeface="Times New Roman"/>
                <a:cs typeface="Times New Roman"/>
              </a:rPr>
              <a:t>+</a:t>
            </a:r>
            <a:r>
              <a:rPr dirty="0" sz="1050" spc="235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dirty="0" sz="1050" spc="-20">
                <a:solidFill>
                  <a:srgbClr val="111111"/>
                </a:solidFill>
                <a:latin typeface="Times New Roman"/>
                <a:cs typeface="Times New Roman"/>
              </a:rPr>
              <a:t>P.I.</a:t>
            </a:r>
            <a:endParaRPr sz="1050">
              <a:latin typeface="Times New Roman"/>
              <a:cs typeface="Times New Roman"/>
            </a:endParaRPr>
          </a:p>
          <a:p>
            <a:pPr marL="386080">
              <a:lnSpc>
                <a:spcPct val="100000"/>
              </a:lnSpc>
              <a:spcBef>
                <a:spcPts val="240"/>
              </a:spcBef>
            </a:pPr>
            <a:r>
              <a:rPr dirty="0" sz="800" spc="-25">
                <a:latin typeface="Consolas"/>
                <a:cs typeface="Consolas"/>
              </a:rPr>
              <a:t>p2z</a:t>
            </a:r>
            <a:endParaRPr sz="800">
              <a:latin typeface="Consolas"/>
              <a:cs typeface="Consolas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326635" y="6683247"/>
            <a:ext cx="607060" cy="44005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75"/>
              </a:spcBef>
              <a:tabLst>
                <a:tab pos="568325" algn="l"/>
              </a:tabLst>
            </a:pPr>
            <a:r>
              <a:rPr dirty="0" u="sng" sz="1100" spc="340">
                <a:solidFill>
                  <a:srgbClr val="3B3B3B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00" spc="-25">
                <a:solidFill>
                  <a:srgbClr val="3B3B3B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e"</a:t>
            </a:r>
            <a:r>
              <a:rPr dirty="0" u="sng" sz="1100">
                <a:solidFill>
                  <a:srgbClr val="3B3B3B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100">
              <a:latin typeface="Times New Roman"/>
              <a:cs typeface="Times New Roman"/>
            </a:endParaRPr>
          </a:p>
          <a:p>
            <a:pPr marL="43180">
              <a:lnSpc>
                <a:spcPct val="100000"/>
              </a:lnSpc>
              <a:spcBef>
                <a:spcPts val="204"/>
              </a:spcBef>
            </a:pPr>
            <a:r>
              <a:rPr dirty="0" sz="1300" spc="-70">
                <a:latin typeface="Times New Roman"/>
                <a:cs typeface="Times New Roman"/>
              </a:rPr>
              <a:t>(D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340">
                <a:solidFill>
                  <a:srgbClr val="2F2F2F"/>
                </a:solidFill>
                <a:latin typeface="Times New Roman"/>
                <a:cs typeface="Times New Roman"/>
              </a:rPr>
              <a:t>—</a:t>
            </a:r>
            <a:r>
              <a:rPr dirty="0" sz="1300" spc="-25">
                <a:solidFill>
                  <a:srgbClr val="2F2F2F"/>
                </a:solidFill>
                <a:latin typeface="Times New Roman"/>
                <a:cs typeface="Times New Roman"/>
              </a:rPr>
              <a:t>2)</a:t>
            </a:r>
            <a:r>
              <a:rPr dirty="0" baseline="41666" sz="1200" spc="-37">
                <a:solidFill>
                  <a:srgbClr val="A8A8A8"/>
                </a:solidFill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499368" y="7427467"/>
            <a:ext cx="262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131313"/>
                </a:solidFill>
                <a:latin typeface="Times New Roman"/>
                <a:cs typeface="Times New Roman"/>
              </a:rPr>
              <a:t>P.I.,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22953" y="7555483"/>
            <a:ext cx="4457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40">
                <a:solidFill>
                  <a:srgbClr val="464646"/>
                </a:solidFill>
                <a:latin typeface="Times New Roman"/>
                <a:cs typeface="Times New Roman"/>
              </a:rPr>
              <a:t>—</a:t>
            </a:r>
            <a:r>
              <a:rPr dirty="0" sz="1200" spc="-75">
                <a:solidFill>
                  <a:srgbClr val="464646"/>
                </a:solidFill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17011" y="7924072"/>
            <a:ext cx="592455" cy="724535"/>
          </a:xfrm>
          <a:prstGeom prst="rect">
            <a:avLst/>
          </a:prstGeom>
        </p:spPr>
        <p:txBody>
          <a:bodyPr wrap="square" lIns="0" tIns="94615" rIns="0" bIns="0" rtlCol="0" vert="horz">
            <a:spAutoFit/>
          </a:bodyPr>
          <a:lstStyle/>
          <a:p>
            <a:pPr marL="17780">
              <a:lnSpc>
                <a:spcPct val="100000"/>
              </a:lnSpc>
              <a:spcBef>
                <a:spcPts val="745"/>
              </a:spcBef>
            </a:pPr>
            <a:r>
              <a:rPr dirty="0" sz="1250" spc="-40">
                <a:latin typeface="Times New Roman"/>
                <a:cs typeface="Times New Roman"/>
              </a:rPr>
              <a:t>(2—</a:t>
            </a:r>
            <a:r>
              <a:rPr dirty="0" sz="1250" spc="-25">
                <a:latin typeface="Times New Roman"/>
                <a:cs typeface="Times New Roman"/>
              </a:rPr>
              <a:t>2)'</a:t>
            </a: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70"/>
              </a:spcBef>
              <a:tabLst>
                <a:tab pos="579120" algn="l"/>
              </a:tabLst>
            </a:pPr>
            <a:r>
              <a:rPr dirty="0" u="sng" sz="1100" spc="3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ze'“</a:t>
            </a:r>
            <a:r>
              <a:rPr dirty="0" u="sng" sz="11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100">
              <a:latin typeface="Times New Roman"/>
              <a:cs typeface="Times New Roman"/>
            </a:endParaRPr>
          </a:p>
          <a:p>
            <a:pPr marL="21590">
              <a:lnSpc>
                <a:spcPct val="100000"/>
              </a:lnSpc>
              <a:spcBef>
                <a:spcPts val="145"/>
              </a:spcBef>
            </a:pPr>
            <a:r>
              <a:rPr dirty="0" sz="1100">
                <a:solidFill>
                  <a:srgbClr val="545454"/>
                </a:solidFill>
                <a:latin typeface="Times New Roman"/>
                <a:cs typeface="Times New Roman"/>
              </a:rPr>
              <a:t>2</a:t>
            </a:r>
            <a:r>
              <a:rPr dirty="0" sz="1100" spc="-2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dirty="0" sz="1100">
                <a:solidFill>
                  <a:srgbClr val="4F4F4F"/>
                </a:solidFill>
                <a:latin typeface="Times New Roman"/>
                <a:cs typeface="Times New Roman"/>
              </a:rPr>
              <a:t>(O</a:t>
            </a:r>
            <a:r>
              <a:rPr dirty="0" sz="1100" spc="40">
                <a:solidFill>
                  <a:srgbClr val="4F4F4F"/>
                </a:solidFill>
                <a:latin typeface="Times New Roman"/>
                <a:cs typeface="Times New Roman"/>
              </a:rPr>
              <a:t> </a:t>
            </a:r>
            <a:r>
              <a:rPr dirty="0" sz="1100" spc="-530">
                <a:latin typeface="Times New Roman"/>
                <a:cs typeface="Times New Roman"/>
              </a:rPr>
              <a:t>—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1C1C1C"/>
                </a:solidFill>
                <a:latin typeface="Times New Roman"/>
                <a:cs typeface="Times New Roman"/>
              </a:rPr>
              <a:t>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647285" y="7440167"/>
            <a:ext cx="55372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135" i="1">
                <a:solidFill>
                  <a:srgbClr val="343434"/>
                </a:solidFill>
                <a:latin typeface="Times New Roman"/>
                <a:cs typeface="Times New Roman"/>
              </a:rPr>
              <a:t>(D”</a:t>
            </a:r>
            <a:r>
              <a:rPr dirty="0" sz="1100" spc="100" i="1">
                <a:solidFill>
                  <a:srgbClr val="343434"/>
                </a:solidFill>
                <a:latin typeface="Times New Roman"/>
                <a:cs typeface="Times New Roman"/>
              </a:rPr>
              <a:t> </a:t>
            </a:r>
            <a:r>
              <a:rPr dirty="0" sz="1100" spc="-415" i="1">
                <a:solidFill>
                  <a:srgbClr val="161616"/>
                </a:solidFill>
                <a:latin typeface="Times New Roman"/>
                <a:cs typeface="Times New Roman"/>
              </a:rPr>
              <a:t>—</a:t>
            </a:r>
            <a:r>
              <a:rPr dirty="0" sz="1100" spc="-310" i="1">
                <a:solidFill>
                  <a:srgbClr val="161616"/>
                </a:solidFill>
                <a:latin typeface="Times New Roman"/>
                <a:cs typeface="Times New Roman"/>
              </a:rPr>
              <a:t>+</a:t>
            </a:r>
            <a:r>
              <a:rPr dirty="0" sz="1100" spc="225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3D3D3D"/>
                </a:solidFill>
                <a:latin typeface="Times New Roman"/>
                <a:cs typeface="Times New Roman"/>
              </a:rPr>
              <a:t>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46852" y="7912607"/>
            <a:ext cx="554355" cy="636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2390">
              <a:lnSpc>
                <a:spcPct val="100000"/>
              </a:lnSpc>
              <a:spcBef>
                <a:spcPts val="100"/>
              </a:spcBef>
            </a:pPr>
            <a:r>
              <a:rPr dirty="0" sz="1100" i="1">
                <a:solidFill>
                  <a:srgbClr val="1A1A1A"/>
                </a:solidFill>
                <a:latin typeface="Times New Roman"/>
                <a:cs typeface="Times New Roman"/>
              </a:rPr>
              <a:t>Dr</a:t>
            </a:r>
            <a:r>
              <a:rPr dirty="0" sz="1100" spc="190" i="1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00" spc="-690" i="1">
                <a:latin typeface="Times New Roman"/>
                <a:cs typeface="Times New Roman"/>
              </a:rPr>
              <a:t>—</a:t>
            </a:r>
            <a:r>
              <a:rPr dirty="0" sz="1100" spc="-685" i="1">
                <a:latin typeface="Times New Roman"/>
                <a:cs typeface="Times New Roman"/>
              </a:rPr>
              <a:t>—</a:t>
            </a:r>
            <a:r>
              <a:rPr dirty="0" sz="1100" spc="140" i="1">
                <a:latin typeface="Times New Roman"/>
                <a:cs typeface="Times New Roman"/>
              </a:rPr>
              <a:t> </a:t>
            </a:r>
            <a:r>
              <a:rPr dirty="0" sz="1100" spc="-25">
                <a:solidFill>
                  <a:srgbClr val="3D3D3D"/>
                </a:solidFill>
                <a:latin typeface="Times New Roman"/>
                <a:cs typeface="Times New Roman"/>
              </a:rPr>
              <a:t>0)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44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27355" algn="l"/>
              </a:tabLst>
            </a:pPr>
            <a:r>
              <a:rPr dirty="0" sz="1150" spc="-25" i="1">
                <a:solidFill>
                  <a:srgbClr val="343434"/>
                </a:solidFill>
                <a:latin typeface="Times New Roman"/>
                <a:cs typeface="Times New Roman"/>
              </a:rPr>
              <a:t>(D”</a:t>
            </a:r>
            <a:r>
              <a:rPr dirty="0" sz="1150" i="1">
                <a:solidFill>
                  <a:srgbClr val="343434"/>
                </a:solidFill>
                <a:latin typeface="Times New Roman"/>
                <a:cs typeface="Times New Roman"/>
              </a:rPr>
              <a:t>	</a:t>
            </a:r>
            <a:r>
              <a:rPr dirty="0" sz="1150" spc="-25">
                <a:solidFill>
                  <a:srgbClr val="1C1C1C"/>
                </a:solidFill>
                <a:latin typeface="Times New Roman"/>
                <a:cs typeface="Times New Roman"/>
              </a:rPr>
              <a:t>2)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061217" y="3636264"/>
            <a:ext cx="29337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10">
                <a:solidFill>
                  <a:srgbClr val="151515"/>
                </a:solidFill>
                <a:latin typeface="Times New Roman"/>
                <a:cs typeface="Times New Roman"/>
              </a:rPr>
              <a:t>...(1)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6344462" y="6312408"/>
            <a:ext cx="32258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95">
                <a:latin typeface="Courier New"/>
                <a:cs typeface="Courier New"/>
              </a:rPr>
              <a:t>...(2)</a:t>
            </a:r>
            <a:endParaRPr sz="11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852671" y="7804404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5" h="0">
                <a:moveTo>
                  <a:pt x="0" y="0"/>
                </a:moveTo>
                <a:lnTo>
                  <a:pt x="277368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405127" y="7097268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4" h="0">
                <a:moveTo>
                  <a:pt x="0" y="0"/>
                </a:moveTo>
                <a:lnTo>
                  <a:pt x="277368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337816" y="6393179"/>
            <a:ext cx="195580" cy="0"/>
          </a:xfrm>
          <a:custGeom>
            <a:avLst/>
            <a:gdLst/>
            <a:ahLst/>
            <a:cxnLst/>
            <a:rect l="l" t="t" r="r" b="b"/>
            <a:pathLst>
              <a:path w="195580" h="0">
                <a:moveTo>
                  <a:pt x="0" y="0"/>
                </a:moveTo>
                <a:lnTo>
                  <a:pt x="195072" y="0"/>
                </a:lnTo>
              </a:path>
            </a:pathLst>
          </a:custGeom>
          <a:ln w="9144">
            <a:solidFill>
              <a:srgbClr val="03030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660391" y="5713476"/>
            <a:ext cx="670560" cy="0"/>
          </a:xfrm>
          <a:custGeom>
            <a:avLst/>
            <a:gdLst/>
            <a:ahLst/>
            <a:cxnLst/>
            <a:rect l="l" t="t" r="r" b="b"/>
            <a:pathLst>
              <a:path w="670560" h="0">
                <a:moveTo>
                  <a:pt x="0" y="0"/>
                </a:moveTo>
                <a:lnTo>
                  <a:pt x="6705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440935" y="5052059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 h="0">
                <a:moveTo>
                  <a:pt x="0" y="0"/>
                </a:moveTo>
                <a:lnTo>
                  <a:pt x="3596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410711" y="3784091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 h="0">
                <a:moveTo>
                  <a:pt x="0" y="0"/>
                </a:moveTo>
                <a:lnTo>
                  <a:pt x="23774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416808" y="3290315"/>
            <a:ext cx="558165" cy="0"/>
          </a:xfrm>
          <a:custGeom>
            <a:avLst/>
            <a:gdLst/>
            <a:ahLst/>
            <a:cxnLst/>
            <a:rect l="l" t="t" r="r" b="b"/>
            <a:pathLst>
              <a:path w="558164" h="0">
                <a:moveTo>
                  <a:pt x="0" y="0"/>
                </a:moveTo>
                <a:lnTo>
                  <a:pt x="55778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410711" y="2631948"/>
            <a:ext cx="399415" cy="0"/>
          </a:xfrm>
          <a:custGeom>
            <a:avLst/>
            <a:gdLst/>
            <a:ahLst/>
            <a:cxnLst/>
            <a:rect l="l" t="t" r="r" b="b"/>
            <a:pathLst>
              <a:path w="399414" h="0">
                <a:moveTo>
                  <a:pt x="0" y="0"/>
                </a:moveTo>
                <a:lnTo>
                  <a:pt x="39928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410711" y="2138172"/>
            <a:ext cx="579120" cy="0"/>
          </a:xfrm>
          <a:custGeom>
            <a:avLst/>
            <a:gdLst/>
            <a:ahLst/>
            <a:cxnLst/>
            <a:rect l="l" t="t" r="r" b="b"/>
            <a:pathLst>
              <a:path w="579120" h="0">
                <a:moveTo>
                  <a:pt x="0" y="0"/>
                </a:moveTo>
                <a:lnTo>
                  <a:pt x="57912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416808" y="1714500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 h="0">
                <a:moveTo>
                  <a:pt x="0" y="0"/>
                </a:moveTo>
                <a:lnTo>
                  <a:pt x="3596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410711" y="1251203"/>
            <a:ext cx="573405" cy="0"/>
          </a:xfrm>
          <a:custGeom>
            <a:avLst/>
            <a:gdLst/>
            <a:ahLst/>
            <a:cxnLst/>
            <a:rect l="l" t="t" r="r" b="b"/>
            <a:pathLst>
              <a:path w="573404" h="0">
                <a:moveTo>
                  <a:pt x="0" y="0"/>
                </a:moveTo>
                <a:lnTo>
                  <a:pt x="57302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3" name="object 13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22903" y="2676144"/>
            <a:ext cx="326136" cy="192024"/>
          </a:xfrm>
          <a:prstGeom prst="rect">
            <a:avLst/>
          </a:prstGeom>
        </p:spPr>
      </p:pic>
      <p:pic>
        <p:nvPicPr>
          <p:cNvPr id="14" name="object 14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49879" y="2919983"/>
            <a:ext cx="728471" cy="140207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856232" y="6425184"/>
            <a:ext cx="82295" cy="82296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07008" y="7065264"/>
            <a:ext cx="585216" cy="213359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352288" y="4916423"/>
            <a:ext cx="39624" cy="94487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422903" y="1767839"/>
            <a:ext cx="505968" cy="600455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907792" y="4072128"/>
            <a:ext cx="1520952" cy="198120"/>
          </a:xfrm>
          <a:prstGeom prst="rect">
            <a:avLst/>
          </a:prstGeom>
        </p:spPr>
      </p:pic>
      <p:grpSp>
        <p:nvGrpSpPr>
          <p:cNvPr id="20" name="object 20" descr=""/>
          <p:cNvGrpSpPr/>
          <p:nvPr/>
        </p:nvGrpSpPr>
        <p:grpSpPr>
          <a:xfrm>
            <a:off x="4157471" y="4873752"/>
            <a:ext cx="597535" cy="226060"/>
            <a:chOff x="4157471" y="4873752"/>
            <a:chExt cx="597535" cy="226060"/>
          </a:xfrm>
        </p:grpSpPr>
        <p:pic>
          <p:nvPicPr>
            <p:cNvPr id="21" name="object 21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57471" y="4943856"/>
              <a:ext cx="353567" cy="73151"/>
            </a:xfrm>
            <a:prstGeom prst="rect">
              <a:avLst/>
            </a:prstGeom>
          </p:spPr>
        </p:pic>
        <p:pic>
          <p:nvPicPr>
            <p:cNvPr id="22" name="object 22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57471" y="5017008"/>
              <a:ext cx="237744" cy="82296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17135" y="4873752"/>
              <a:ext cx="237743" cy="152400"/>
            </a:xfrm>
            <a:prstGeom prst="rect">
              <a:avLst/>
            </a:prstGeom>
          </p:spPr>
        </p:pic>
      </p:grpSp>
      <p:pic>
        <p:nvPicPr>
          <p:cNvPr id="24" name="object 24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3544" y="6336791"/>
            <a:ext cx="493775" cy="121920"/>
          </a:xfrm>
          <a:prstGeom prst="rect">
            <a:avLst/>
          </a:prstGeom>
        </p:spPr>
      </p:pic>
      <p:grpSp>
        <p:nvGrpSpPr>
          <p:cNvPr id="25" name="object 25" descr=""/>
          <p:cNvGrpSpPr/>
          <p:nvPr/>
        </p:nvGrpSpPr>
        <p:grpSpPr>
          <a:xfrm>
            <a:off x="1514855" y="6199632"/>
            <a:ext cx="2124710" cy="289560"/>
            <a:chOff x="1514855" y="6199632"/>
            <a:chExt cx="2124710" cy="289560"/>
          </a:xfrm>
        </p:grpSpPr>
        <p:pic>
          <p:nvPicPr>
            <p:cNvPr id="26" name="object 26" descr="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612391" y="6199632"/>
              <a:ext cx="393191" cy="198120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14855" y="6352032"/>
              <a:ext cx="131063" cy="88391"/>
            </a:xfrm>
            <a:prstGeom prst="rect">
              <a:avLst/>
            </a:prstGeom>
          </p:spPr>
        </p:pic>
        <p:pic>
          <p:nvPicPr>
            <p:cNvPr id="28" name="object 28" descr="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26919" y="6230112"/>
              <a:ext cx="1612392" cy="259079"/>
            </a:xfrm>
            <a:prstGeom prst="rect">
              <a:avLst/>
            </a:prstGeom>
          </p:spPr>
        </p:pic>
      </p:grpSp>
      <p:pic>
        <p:nvPicPr>
          <p:cNvPr id="29" name="object 29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304544" y="6909816"/>
            <a:ext cx="347471" cy="146304"/>
          </a:xfrm>
          <a:prstGeom prst="rect">
            <a:avLst/>
          </a:prstGeom>
        </p:spPr>
      </p:pic>
      <p:grpSp>
        <p:nvGrpSpPr>
          <p:cNvPr id="30" name="object 30" descr=""/>
          <p:cNvGrpSpPr/>
          <p:nvPr/>
        </p:nvGrpSpPr>
        <p:grpSpPr>
          <a:xfrm>
            <a:off x="2042160" y="7022592"/>
            <a:ext cx="1393190" cy="247015"/>
            <a:chOff x="2042160" y="7022592"/>
            <a:chExt cx="1393190" cy="247015"/>
          </a:xfrm>
        </p:grpSpPr>
        <p:pic>
          <p:nvPicPr>
            <p:cNvPr id="31" name="object 31" descr="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042160" y="7156704"/>
              <a:ext cx="161544" cy="112775"/>
            </a:xfrm>
            <a:prstGeom prst="rect">
              <a:avLst/>
            </a:prstGeom>
          </p:spPr>
        </p:pic>
        <p:pic>
          <p:nvPicPr>
            <p:cNvPr id="32" name="object 32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237232" y="7022592"/>
              <a:ext cx="1197864" cy="173736"/>
            </a:xfrm>
            <a:prstGeom prst="rect">
              <a:avLst/>
            </a:prstGeom>
          </p:spPr>
        </p:pic>
      </p:grpSp>
      <p:pic>
        <p:nvPicPr>
          <p:cNvPr id="33" name="object 33" descr="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2926079" y="7714488"/>
            <a:ext cx="859536" cy="188975"/>
          </a:xfrm>
          <a:prstGeom prst="rect">
            <a:avLst/>
          </a:prstGeom>
        </p:spPr>
      </p:pic>
      <p:pic>
        <p:nvPicPr>
          <p:cNvPr id="34" name="object 34" descr="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5187696" y="1216152"/>
            <a:ext cx="548639" cy="118872"/>
          </a:xfrm>
          <a:prstGeom prst="rect">
            <a:avLst/>
          </a:prstGeom>
        </p:spPr>
      </p:pic>
      <p:pic>
        <p:nvPicPr>
          <p:cNvPr id="35" name="object 35" descr="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5205984" y="5017008"/>
            <a:ext cx="219456" cy="82296"/>
          </a:xfrm>
          <a:prstGeom prst="rect">
            <a:avLst/>
          </a:prstGeom>
        </p:spPr>
      </p:pic>
      <p:pic>
        <p:nvPicPr>
          <p:cNvPr id="36" name="object 36" descr="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4925567" y="5516879"/>
            <a:ext cx="981456" cy="243840"/>
          </a:xfrm>
          <a:prstGeom prst="rect">
            <a:avLst/>
          </a:prstGeom>
        </p:spPr>
      </p:pic>
      <p:pic>
        <p:nvPicPr>
          <p:cNvPr id="37" name="object 37" descr="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3496055" y="2487167"/>
            <a:ext cx="195072" cy="115824"/>
          </a:xfrm>
          <a:prstGeom prst="rect">
            <a:avLst/>
          </a:prstGeom>
        </p:spPr>
      </p:pic>
      <p:sp>
        <p:nvSpPr>
          <p:cNvPr id="38" name="object 38" descr=""/>
          <p:cNvSpPr txBox="1"/>
          <p:nvPr/>
        </p:nvSpPr>
        <p:spPr>
          <a:xfrm>
            <a:off x="2822159" y="1012952"/>
            <a:ext cx="1162050" cy="798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6129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4D4D4D"/>
                </a:solidFill>
                <a:latin typeface="Courier New"/>
                <a:cs typeface="Courier New"/>
              </a:rPr>
              <a:t>2:</a:t>
            </a:r>
            <a:endParaRPr sz="900">
              <a:latin typeface="Courier New"/>
              <a:cs typeface="Courier New"/>
            </a:endParaRPr>
          </a:p>
          <a:p>
            <a:pPr marL="596900">
              <a:lnSpc>
                <a:spcPct val="100000"/>
              </a:lnSpc>
              <a:spcBef>
                <a:spcPts val="785"/>
              </a:spcBef>
            </a:pPr>
            <a:r>
              <a:rPr dirty="0" sz="1050">
                <a:solidFill>
                  <a:srgbClr val="3D3D3D"/>
                </a:solidFill>
                <a:latin typeface="Trebuchet MS"/>
                <a:cs typeface="Trebuchet MS"/>
              </a:rPr>
              <a:t>2</a:t>
            </a:r>
            <a:r>
              <a:rPr dirty="0" sz="1050" spc="-75">
                <a:solidFill>
                  <a:srgbClr val="3D3D3D"/>
                </a:solidFill>
                <a:latin typeface="Trebuchet MS"/>
                <a:cs typeface="Trebuchet MS"/>
              </a:rPr>
              <a:t> </a:t>
            </a:r>
            <a:r>
              <a:rPr dirty="0" sz="1050">
                <a:solidFill>
                  <a:srgbClr val="4F4F4F"/>
                </a:solidFill>
                <a:latin typeface="Trebuchet MS"/>
                <a:cs typeface="Trebuchet MS"/>
              </a:rPr>
              <a:t>(2</a:t>
            </a:r>
            <a:r>
              <a:rPr dirty="0" sz="1050" spc="100">
                <a:solidFill>
                  <a:srgbClr val="4F4F4F"/>
                </a:solidFill>
                <a:latin typeface="Trebuchet MS"/>
                <a:cs typeface="Trebuchet MS"/>
              </a:rPr>
              <a:t> </a:t>
            </a:r>
            <a:r>
              <a:rPr dirty="0" sz="1050" spc="-50">
                <a:solidFill>
                  <a:srgbClr val="727272"/>
                </a:solidFill>
                <a:latin typeface="Trebuchet MS"/>
                <a:cs typeface="Trebuchet MS"/>
              </a:rPr>
              <a:t>—</a:t>
            </a:r>
            <a:r>
              <a:rPr dirty="0" sz="1050" spc="-75">
                <a:solidFill>
                  <a:srgbClr val="727272"/>
                </a:solidFill>
                <a:latin typeface="Trebuchet MS"/>
                <a:cs typeface="Trebuchet MS"/>
              </a:rPr>
              <a:t> </a:t>
            </a:r>
            <a:r>
              <a:rPr dirty="0" sz="1050" spc="-25">
                <a:solidFill>
                  <a:srgbClr val="1D1D1D"/>
                </a:solidFill>
                <a:latin typeface="Trebuchet MS"/>
                <a:cs typeface="Trebuchet MS"/>
              </a:rPr>
              <a:t>2)</a:t>
            </a:r>
            <a:endParaRPr sz="1050">
              <a:latin typeface="Trebuchet MS"/>
              <a:cs typeface="Trebuchet MS"/>
            </a:endParaRPr>
          </a:p>
          <a:p>
            <a:pPr marL="666115">
              <a:lnSpc>
                <a:spcPct val="100000"/>
              </a:lnSpc>
              <a:spcBef>
                <a:spcPts val="620"/>
              </a:spcBef>
            </a:pPr>
            <a:r>
              <a:rPr dirty="0" sz="850" spc="30">
                <a:latin typeface="Consolas"/>
                <a:cs typeface="Consolas"/>
              </a:rPr>
              <a:t>2</a:t>
            </a:r>
            <a:r>
              <a:rPr dirty="0" baseline="-32679" sz="1275" spc="44">
                <a:latin typeface="Consolas"/>
                <a:cs typeface="Consolas"/>
              </a:rPr>
              <a:t>e</a:t>
            </a:r>
            <a:r>
              <a:rPr dirty="0" sz="850" spc="30">
                <a:latin typeface="Consolas"/>
                <a:cs typeface="Consolas"/>
              </a:rPr>
              <a:t>2?</a:t>
            </a:r>
            <a:endParaRPr sz="850">
              <a:latin typeface="Consolas"/>
              <a:cs typeface="Consolas"/>
            </a:endParaRPr>
          </a:p>
          <a:p>
            <a:pPr marL="25400">
              <a:lnSpc>
                <a:spcPct val="100000"/>
              </a:lnSpc>
            </a:pPr>
            <a:r>
              <a:rPr dirty="0" sz="1100" spc="-20">
                <a:solidFill>
                  <a:srgbClr val="111111"/>
                </a:solidFill>
                <a:latin typeface="Times New Roman"/>
                <a:cs typeface="Times New Roman"/>
              </a:rPr>
              <a:t>P.I.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823859" y="2038604"/>
            <a:ext cx="2952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20">
                <a:solidFill>
                  <a:srgbClr val="1F1F1F"/>
                </a:solidFill>
                <a:latin typeface="Courier New"/>
                <a:cs typeface="Courier New"/>
              </a:rPr>
              <a:t>P.I.„</a:t>
            </a:r>
            <a:endParaRPr sz="120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834965" y="3194557"/>
            <a:ext cx="29464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65">
                <a:solidFill>
                  <a:srgbClr val="1F1F1F"/>
                </a:solidFill>
                <a:latin typeface="Times New Roman"/>
                <a:cs typeface="Times New Roman"/>
              </a:rPr>
              <a:t>P.I.,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354925" y="3303269"/>
            <a:ext cx="571500" cy="671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0960">
              <a:lnSpc>
                <a:spcPct val="100000"/>
              </a:lnSpc>
              <a:spcBef>
                <a:spcPts val="100"/>
              </a:spcBef>
            </a:pPr>
            <a:r>
              <a:rPr dirty="0" sz="1250" spc="-35">
                <a:latin typeface="Times New Roman"/>
                <a:cs typeface="Times New Roman"/>
              </a:rPr>
              <a:t>(D—</a:t>
            </a:r>
            <a:r>
              <a:rPr dirty="0" sz="1250" spc="-25">
                <a:latin typeface="Times New Roman"/>
                <a:cs typeface="Times New Roman"/>
              </a:rPr>
              <a:t>2)</a:t>
            </a:r>
            <a:endParaRPr sz="125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65"/>
              </a:spcBef>
              <a:tabLst>
                <a:tab pos="452755" algn="l"/>
              </a:tabLst>
            </a:pPr>
            <a:r>
              <a:rPr dirty="0" sz="950" spc="-25">
                <a:solidFill>
                  <a:srgbClr val="181818"/>
                </a:solidFill>
                <a:latin typeface="Times New Roman"/>
                <a:cs typeface="Times New Roman"/>
              </a:rPr>
              <a:t>e</a:t>
            </a:r>
            <a:r>
              <a:rPr dirty="0" baseline="35714" sz="1050" spc="-37">
                <a:solidFill>
                  <a:srgbClr val="181818"/>
                </a:solidFill>
                <a:latin typeface="Times New Roman"/>
                <a:cs typeface="Times New Roman"/>
              </a:rPr>
              <a:t>O</a:t>
            </a:r>
            <a:r>
              <a:rPr dirty="0" sz="950" spc="-25">
                <a:solidFill>
                  <a:srgbClr val="181818"/>
                </a:solidFill>
                <a:latin typeface="Times New Roman"/>
                <a:cs typeface="Times New Roman"/>
              </a:rPr>
              <a:t>'</a:t>
            </a:r>
            <a:r>
              <a:rPr dirty="0" sz="950">
                <a:solidFill>
                  <a:srgbClr val="181818"/>
                </a:solidFill>
                <a:latin typeface="Times New Roman"/>
                <a:cs typeface="Times New Roman"/>
              </a:rPr>
              <a:t>	</a:t>
            </a:r>
            <a:r>
              <a:rPr dirty="0" sz="950" spc="5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  <a:p>
            <a:pPr marL="123189">
              <a:lnSpc>
                <a:spcPct val="100000"/>
              </a:lnSpc>
              <a:spcBef>
                <a:spcPts val="320"/>
              </a:spcBef>
              <a:tabLst>
                <a:tab pos="440690" algn="l"/>
              </a:tabLst>
            </a:pPr>
            <a:r>
              <a:rPr dirty="0" sz="1050" spc="10">
                <a:solidFill>
                  <a:srgbClr val="2D2D2D"/>
                </a:solidFill>
                <a:latin typeface="Times New Roman"/>
                <a:cs typeface="Times New Roman"/>
              </a:rPr>
              <a:t>4</a:t>
            </a:r>
            <a:r>
              <a:rPr dirty="0" sz="1050">
                <a:solidFill>
                  <a:srgbClr val="2D2D2D"/>
                </a:solidFill>
                <a:latin typeface="Times New Roman"/>
                <a:cs typeface="Times New Roman"/>
              </a:rPr>
              <a:t>	</a:t>
            </a:r>
            <a:r>
              <a:rPr dirty="0" sz="1050" spc="10">
                <a:latin typeface="Times New Roman"/>
                <a:cs typeface="Times New Roman"/>
              </a:rPr>
              <a:t>4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346804" y="4209288"/>
            <a:ext cx="10096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50">
                <a:latin typeface="Times New Roman"/>
                <a:cs typeface="Times New Roman"/>
              </a:rPr>
              <a:t>4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345252" y="4178808"/>
            <a:ext cx="2733675" cy="61404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algn="r" marR="535305">
              <a:lnSpc>
                <a:spcPct val="100000"/>
              </a:lnSpc>
              <a:spcBef>
                <a:spcPts val="340"/>
              </a:spcBef>
            </a:pPr>
            <a:r>
              <a:rPr dirty="0" sz="1100" spc="-50">
                <a:solidFill>
                  <a:srgbClr val="606060"/>
                </a:solidFill>
                <a:latin typeface="Times New Roman"/>
                <a:cs typeface="Times New Roman"/>
              </a:rPr>
              <a:t>2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solidFill>
                  <a:srgbClr val="282828"/>
                </a:solidFill>
                <a:latin typeface="Cambria"/>
                <a:cs typeface="Cambria"/>
              </a:rPr>
              <a:t>The</a:t>
            </a:r>
            <a:r>
              <a:rPr dirty="0" sz="1100" spc="270">
                <a:solidFill>
                  <a:srgbClr val="282828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D1D1D"/>
                </a:solidFill>
                <a:latin typeface="Cambria"/>
                <a:cs typeface="Cambria"/>
              </a:rPr>
              <a:t>general</a:t>
            </a:r>
            <a:r>
              <a:rPr dirty="0" sz="1100" spc="295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11111"/>
                </a:solidFill>
                <a:latin typeface="Cambria"/>
                <a:cs typeface="Cambria"/>
              </a:rPr>
              <a:t>solution</a:t>
            </a:r>
            <a:r>
              <a:rPr dirty="0" sz="1100" spc="29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3D3D3D"/>
                </a:solidFill>
                <a:latin typeface="Cambria"/>
                <a:cs typeface="Cambria"/>
              </a:rPr>
              <a:t>of</a:t>
            </a:r>
            <a:r>
              <a:rPr dirty="0" sz="1100" spc="365">
                <a:solidFill>
                  <a:srgbClr val="3D3D3D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A2A2A"/>
                </a:solidFill>
                <a:latin typeface="Cambria"/>
                <a:cs typeface="Cambria"/>
              </a:rPr>
              <a:t>Eqn.</a:t>
            </a:r>
            <a:r>
              <a:rPr dirty="0" sz="1100" spc="185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61616"/>
                </a:solidFill>
                <a:latin typeface="Cambria"/>
                <a:cs typeface="Cambria"/>
              </a:rPr>
              <a:t>(2)</a:t>
            </a:r>
            <a:r>
              <a:rPr dirty="0" sz="1100" spc="19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2A2A2A"/>
                </a:solidFill>
                <a:latin typeface="Cambria"/>
                <a:cs typeface="Cambria"/>
              </a:rPr>
              <a:t>is</a:t>
            </a:r>
            <a:endParaRPr sz="1100">
              <a:latin typeface="Cambria"/>
              <a:cs typeface="Cambria"/>
            </a:endParaRPr>
          </a:p>
          <a:p>
            <a:pPr marL="1697989">
              <a:lnSpc>
                <a:spcPct val="100000"/>
              </a:lnSpc>
              <a:spcBef>
                <a:spcPts val="190"/>
              </a:spcBef>
            </a:pPr>
            <a:r>
              <a:rPr dirty="0" sz="1100">
                <a:solidFill>
                  <a:srgbClr val="1A1A1A"/>
                </a:solidFill>
                <a:latin typeface="Cambria"/>
                <a:cs typeface="Cambria"/>
              </a:rPr>
              <a:t>v</a:t>
            </a:r>
            <a:r>
              <a:rPr dirty="0" sz="1100" spc="434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100" spc="-409">
                <a:solidFill>
                  <a:srgbClr val="151515"/>
                </a:solidFill>
                <a:latin typeface="Cambria"/>
                <a:cs typeface="Cambria"/>
              </a:rPr>
              <a:t>—</a:t>
            </a:r>
            <a:r>
              <a:rPr dirty="0" sz="1100" spc="390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100" spc="110">
                <a:solidFill>
                  <a:srgbClr val="1A1A1A"/>
                </a:solidFill>
                <a:latin typeface="Cambria"/>
                <a:cs typeface="Cambria"/>
              </a:rPr>
              <a:t>C.F.</a:t>
            </a:r>
            <a:r>
              <a:rPr dirty="0" sz="1100" spc="200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100" spc="170">
                <a:solidFill>
                  <a:srgbClr val="262626"/>
                </a:solidFill>
                <a:latin typeface="Cambria"/>
                <a:cs typeface="Cambria"/>
              </a:rPr>
              <a:t>+</a:t>
            </a:r>
            <a:r>
              <a:rPr dirty="0" sz="1100" spc="200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100" spc="-20">
                <a:solidFill>
                  <a:srgbClr val="0F0F0F"/>
                </a:solidFill>
                <a:latin typeface="Cambria"/>
                <a:cs typeface="Cambria"/>
              </a:rPr>
              <a:t>P.I.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342463" y="5236717"/>
            <a:ext cx="75374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10">
                <a:latin typeface="Cambria"/>
                <a:cs typeface="Cambria"/>
              </a:rPr>
              <a:t>Substituting</a:t>
            </a:r>
            <a:endParaRPr sz="105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63939" y="4927346"/>
            <a:ext cx="817244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50" i="1">
                <a:latin typeface="Times New Roman"/>
                <a:cs typeface="Times New Roman"/>
              </a:rPr>
              <a:t>(c,</a:t>
            </a:r>
            <a:r>
              <a:rPr dirty="0" sz="1350" spc="110" i="1">
                <a:latin typeface="Times New Roman"/>
                <a:cs typeface="Times New Roman"/>
              </a:rPr>
              <a:t> </a:t>
            </a:r>
            <a:r>
              <a:rPr dirty="0" sz="1350" spc="-25">
                <a:solidFill>
                  <a:srgbClr val="3D3D3D"/>
                </a:solidFill>
                <a:latin typeface="Times New Roman"/>
                <a:cs typeface="Times New Roman"/>
              </a:rPr>
              <a:t>+</a:t>
            </a:r>
            <a:r>
              <a:rPr dirty="0" sz="1350" spc="-60">
                <a:solidFill>
                  <a:srgbClr val="3D3D3D"/>
                </a:solidFill>
                <a:latin typeface="Times New Roman"/>
                <a:cs typeface="Times New Roman"/>
              </a:rPr>
              <a:t> </a:t>
            </a:r>
            <a:r>
              <a:rPr dirty="0" baseline="8230" sz="2025" spc="-15">
                <a:latin typeface="Times New Roman"/>
                <a:cs typeface="Times New Roman"/>
              </a:rPr>
              <a:t>c</a:t>
            </a:r>
            <a:r>
              <a:rPr dirty="0" baseline="-2057" sz="2025" spc="-15">
                <a:latin typeface="Times New Roman"/>
                <a:cs typeface="Times New Roman"/>
              </a:rPr>
              <a:t>z*)</a:t>
            </a:r>
            <a:r>
              <a:rPr dirty="0" baseline="-6172" sz="2025" spc="-15">
                <a:latin typeface="Times New Roman"/>
                <a:cs typeface="Times New Roman"/>
              </a:rPr>
              <a:t>^</a:t>
            </a:r>
            <a:endParaRPr baseline="-6172" sz="2025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549092" y="5028438"/>
            <a:ext cx="125095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50">
                <a:solidFill>
                  <a:srgbClr val="131313"/>
                </a:solidFill>
                <a:latin typeface="Courier New"/>
                <a:cs typeface="Courier New"/>
              </a:rPr>
              <a:t>2</a:t>
            </a:r>
            <a:endParaRPr sz="1250">
              <a:latin typeface="Courier New"/>
              <a:cs typeface="Courier New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987222" y="5236717"/>
            <a:ext cx="1833880" cy="563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79805" algn="l"/>
              </a:tabLst>
            </a:pPr>
            <a:r>
              <a:rPr dirty="0" sz="1050">
                <a:solidFill>
                  <a:srgbClr val="4D4D4D"/>
                </a:solidFill>
                <a:latin typeface="Cambria"/>
                <a:cs typeface="Cambria"/>
              </a:rPr>
              <a:t>r°</a:t>
            </a:r>
            <a:r>
              <a:rPr dirty="0" sz="1050" spc="470">
                <a:solidFill>
                  <a:srgbClr val="4D4D4D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6B6B6B"/>
                </a:solidFill>
                <a:latin typeface="Cambria"/>
                <a:cs typeface="Cambria"/>
              </a:rPr>
              <a:t>=</a:t>
            </a:r>
            <a:r>
              <a:rPr dirty="0" sz="1050" spc="455">
                <a:solidFill>
                  <a:srgbClr val="6B6B6B"/>
                </a:solidFill>
                <a:latin typeface="Cambria"/>
                <a:cs typeface="Cambria"/>
              </a:rPr>
              <a:t> </a:t>
            </a:r>
            <a:r>
              <a:rPr dirty="0" sz="1050" spc="-20">
                <a:solidFill>
                  <a:srgbClr val="343434"/>
                </a:solidFill>
                <a:latin typeface="Cambria"/>
                <a:cs typeface="Cambria"/>
              </a:rPr>
              <a:t>.T</a:t>
            </a:r>
            <a:r>
              <a:rPr dirty="0" sz="1050" spc="160">
                <a:solidFill>
                  <a:srgbClr val="343434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A2A2A"/>
                </a:solidFill>
                <a:latin typeface="Cambria"/>
                <a:cs typeface="Cambria"/>
              </a:rPr>
              <a:t>or</a:t>
            </a:r>
            <a:r>
              <a:rPr dirty="0" sz="1050" spc="170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050" spc="-50">
                <a:solidFill>
                  <a:srgbClr val="333333"/>
                </a:solidFill>
                <a:latin typeface="Cambria"/>
                <a:cs typeface="Cambria"/>
              </a:rPr>
              <a:t>¿</a:t>
            </a:r>
            <a:r>
              <a:rPr dirty="0" sz="1050">
                <a:solidFill>
                  <a:srgbClr val="333333"/>
                </a:solidFill>
                <a:latin typeface="Cambria"/>
                <a:cs typeface="Cambria"/>
              </a:rPr>
              <a:t>	</a:t>
            </a:r>
            <a:r>
              <a:rPr dirty="0" sz="1050">
                <a:solidFill>
                  <a:srgbClr val="1F1F1F"/>
                </a:solidFill>
                <a:latin typeface="Cambria"/>
                <a:cs typeface="Cambria"/>
              </a:rPr>
              <a:t>log</a:t>
            </a:r>
            <a:r>
              <a:rPr dirty="0" sz="1050" spc="200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262626"/>
                </a:solidFill>
                <a:latin typeface="Cambria"/>
                <a:cs typeface="Cambria"/>
              </a:rPr>
              <a:t>.v.</a:t>
            </a:r>
            <a:r>
              <a:rPr dirty="0" sz="1050" spc="320">
                <a:solidFill>
                  <a:srgbClr val="262626"/>
                </a:solidFill>
                <a:latin typeface="Cambria"/>
                <a:cs typeface="Cambria"/>
              </a:rPr>
              <a:t> </a:t>
            </a:r>
            <a:r>
              <a:rPr dirty="0" sz="1050">
                <a:solidFill>
                  <a:srgbClr val="383838"/>
                </a:solidFill>
                <a:latin typeface="Cambria"/>
                <a:cs typeface="Cambria"/>
              </a:rPr>
              <a:t>we</a:t>
            </a:r>
            <a:r>
              <a:rPr dirty="0" sz="1050" spc="270">
                <a:solidFill>
                  <a:srgbClr val="383838"/>
                </a:solidFill>
                <a:latin typeface="Cambria"/>
                <a:cs typeface="Cambria"/>
              </a:rPr>
              <a:t> </a:t>
            </a:r>
            <a:r>
              <a:rPr dirty="0" sz="1050" spc="-25">
                <a:solidFill>
                  <a:srgbClr val="0F0F0F"/>
                </a:solidFill>
                <a:latin typeface="Cambria"/>
                <a:cs typeface="Cambria"/>
              </a:rPr>
              <a:t>get</a:t>
            </a:r>
            <a:endParaRPr sz="105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1050">
              <a:latin typeface="Cambria"/>
              <a:cs typeface="Cambria"/>
            </a:endParaRPr>
          </a:p>
          <a:p>
            <a:pPr marL="52069">
              <a:lnSpc>
                <a:spcPct val="100000"/>
              </a:lnSpc>
              <a:tabLst>
                <a:tab pos="413384" algn="l"/>
                <a:tab pos="1775460" algn="l"/>
              </a:tabLst>
            </a:pPr>
            <a:r>
              <a:rPr dirty="0" sz="1150" spc="-50" i="1">
                <a:solidFill>
                  <a:srgbClr val="151515"/>
                </a:solidFill>
                <a:latin typeface="Cambria"/>
                <a:cs typeface="Cambria"/>
              </a:rPr>
              <a:t>v</a:t>
            </a:r>
            <a:r>
              <a:rPr dirty="0" sz="1150" i="1">
                <a:solidFill>
                  <a:srgbClr val="151515"/>
                </a:solidFill>
                <a:latin typeface="Cambria"/>
                <a:cs typeface="Cambria"/>
              </a:rPr>
              <a:t>	</a:t>
            </a:r>
            <a:r>
              <a:rPr dirty="0" sz="1150">
                <a:solidFill>
                  <a:srgbClr val="242424"/>
                </a:solidFill>
                <a:latin typeface="Cambria"/>
                <a:cs typeface="Cambria"/>
              </a:rPr>
              <a:t>(C,</a:t>
            </a:r>
            <a:r>
              <a:rPr dirty="0" sz="1150" spc="305">
                <a:solidFill>
                  <a:srgbClr val="242424"/>
                </a:solidFill>
                <a:latin typeface="Cambria"/>
                <a:cs typeface="Cambria"/>
              </a:rPr>
              <a:t> </a:t>
            </a:r>
            <a:r>
              <a:rPr dirty="0" sz="1150" spc="-190">
                <a:solidFill>
                  <a:srgbClr val="313131"/>
                </a:solidFill>
                <a:latin typeface="Cambria"/>
                <a:cs typeface="Cambria"/>
              </a:rPr>
              <a:t>-</a:t>
            </a:r>
            <a:r>
              <a:rPr dirty="0" sz="1150" spc="-250">
                <a:solidFill>
                  <a:srgbClr val="313131"/>
                </a:solidFill>
                <a:latin typeface="Cambria"/>
                <a:cs typeface="Cambria"/>
              </a:rPr>
              <a:t>+-</a:t>
            </a:r>
            <a:r>
              <a:rPr dirty="0" sz="1150" spc="15">
                <a:solidFill>
                  <a:srgbClr val="313131"/>
                </a:solidFill>
                <a:latin typeface="Cambria"/>
                <a:cs typeface="Cambria"/>
              </a:rPr>
              <a:t> </a:t>
            </a:r>
            <a:r>
              <a:rPr dirty="0" sz="1150" spc="60">
                <a:latin typeface="Cambria"/>
                <a:cs typeface="Cambria"/>
              </a:rPr>
              <a:t>C,.log</a:t>
            </a:r>
            <a:r>
              <a:rPr dirty="0" sz="1150" spc="-90">
                <a:latin typeface="Cambria"/>
                <a:cs typeface="Cambria"/>
              </a:rPr>
              <a:t> </a:t>
            </a:r>
            <a:r>
              <a:rPr dirty="0" sz="1150" spc="70">
                <a:solidFill>
                  <a:srgbClr val="2B2B2B"/>
                </a:solidFill>
                <a:latin typeface="Cambria"/>
                <a:cs typeface="Cambria"/>
              </a:rPr>
              <a:t>z)</a:t>
            </a:r>
            <a:r>
              <a:rPr dirty="0" sz="1150" spc="-65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150" spc="60">
                <a:latin typeface="Cambria"/>
                <a:cs typeface="Cambria"/>
              </a:rPr>
              <a:t>x'</a:t>
            </a:r>
            <a:r>
              <a:rPr dirty="0" sz="1150" spc="260">
                <a:latin typeface="Cambria"/>
                <a:cs typeface="Cambria"/>
              </a:rPr>
              <a:t> </a:t>
            </a:r>
            <a:r>
              <a:rPr dirty="0" sz="1150" spc="45">
                <a:solidFill>
                  <a:srgbClr val="646464"/>
                </a:solidFill>
                <a:latin typeface="Cambria"/>
                <a:cs typeface="Cambria"/>
              </a:rPr>
              <a:t>+</a:t>
            </a:r>
            <a:r>
              <a:rPr dirty="0" sz="1150">
                <a:solidFill>
                  <a:srgbClr val="646464"/>
                </a:solidFill>
                <a:latin typeface="Cambria"/>
                <a:cs typeface="Cambria"/>
              </a:rPr>
              <a:t>	</a:t>
            </a:r>
            <a:r>
              <a:rPr dirty="0" sz="1150" spc="-50">
                <a:latin typeface="Cambria"/>
                <a:cs typeface="Cambria"/>
              </a:rPr>
              <a:t>'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804169" y="4924805"/>
            <a:ext cx="37211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55">
                <a:latin typeface="Courier New"/>
                <a:cs typeface="Courier New"/>
              </a:rPr>
              <a:t>+2e'</a:t>
            </a:r>
            <a:endParaRPr sz="1250">
              <a:latin typeface="Courier New"/>
              <a:cs typeface="Courier New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91909" y="5891529"/>
            <a:ext cx="275272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solidFill>
                  <a:srgbClr val="1D1D1D"/>
                </a:solidFill>
                <a:latin typeface="Times New Roman"/>
                <a:cs typeface="Times New Roman"/>
              </a:rPr>
              <a:t>is</a:t>
            </a:r>
            <a:r>
              <a:rPr dirty="0" sz="1150" spc="240">
                <a:solidFill>
                  <a:srgbClr val="1D1D1D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62626"/>
                </a:solidFill>
                <a:latin typeface="Times New Roman"/>
                <a:cs typeface="Times New Roman"/>
              </a:rPr>
              <a:t>the</a:t>
            </a:r>
            <a:r>
              <a:rPr dirty="0" sz="1150" spc="245">
                <a:solidFill>
                  <a:srgbClr val="26262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C0C0C"/>
                </a:solidFill>
                <a:latin typeface="Times New Roman"/>
                <a:cs typeface="Times New Roman"/>
              </a:rPr>
              <a:t>general</a:t>
            </a:r>
            <a:r>
              <a:rPr dirty="0" sz="1150" spc="330">
                <a:solidFill>
                  <a:srgbClr val="0C0C0C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11111"/>
                </a:solidFill>
                <a:latin typeface="Times New Roman"/>
                <a:cs typeface="Times New Roman"/>
              </a:rPr>
              <a:t>solution</a:t>
            </a:r>
            <a:r>
              <a:rPr dirty="0" sz="1150" spc="265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61616"/>
                </a:solidFill>
                <a:latin typeface="Times New Roman"/>
                <a:cs typeface="Times New Roman"/>
              </a:rPr>
              <a:t>of</a:t>
            </a:r>
            <a:r>
              <a:rPr dirty="0" sz="1150" spc="325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C1C1C"/>
                </a:solidFill>
                <a:latin typeface="Times New Roman"/>
                <a:cs typeface="Times New Roman"/>
              </a:rPr>
              <a:t>the</a:t>
            </a:r>
            <a:r>
              <a:rPr dirty="0" sz="1150" spc="229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equation</a:t>
            </a:r>
            <a:r>
              <a:rPr dirty="0" sz="1150" spc="295">
                <a:latin typeface="Times New Roman"/>
                <a:cs typeface="Times New Roman"/>
              </a:rPr>
              <a:t> </a:t>
            </a:r>
            <a:r>
              <a:rPr dirty="0" sz="1150" spc="-20">
                <a:solidFill>
                  <a:srgbClr val="3A3A3A"/>
                </a:solidFill>
                <a:latin typeface="Times New Roman"/>
                <a:cs typeface="Times New Roman"/>
              </a:rPr>
              <a:t>(1</a:t>
            </a:r>
            <a:r>
              <a:rPr dirty="0" sz="1150" spc="-105">
                <a:solidFill>
                  <a:srgbClr val="3A3A3A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2B2B2B"/>
                </a:solidFill>
                <a:latin typeface="Times New Roman"/>
                <a:cs typeface="Times New Roman"/>
              </a:rPr>
              <a:t>).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00922" y="6585965"/>
            <a:ext cx="1812925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>
                <a:solidFill>
                  <a:srgbClr val="0F0F0F"/>
                </a:solidFill>
                <a:latin typeface="Times New Roman"/>
                <a:cs typeface="Times New Roman"/>
              </a:rPr>
              <a:t>Solution.</a:t>
            </a:r>
            <a:r>
              <a:rPr dirty="0" sz="1250" spc="70">
                <a:solidFill>
                  <a:srgbClr val="0F0F0F"/>
                </a:solidFill>
                <a:latin typeface="Times New Roman"/>
                <a:cs typeface="Times New Roman"/>
              </a:rPr>
              <a:t> </a:t>
            </a:r>
            <a:r>
              <a:rPr dirty="0" sz="1250">
                <a:solidFill>
                  <a:srgbClr val="3B3B3B"/>
                </a:solidFill>
                <a:latin typeface="Times New Roman"/>
                <a:cs typeface="Times New Roman"/>
              </a:rPr>
              <a:t>The</a:t>
            </a:r>
            <a:r>
              <a:rPr dirty="0" sz="1250" spc="120">
                <a:solidFill>
                  <a:srgbClr val="3B3B3B"/>
                </a:solidFill>
                <a:latin typeface="Times New Roman"/>
                <a:cs typeface="Times New Roman"/>
              </a:rPr>
              <a:t> </a:t>
            </a:r>
            <a:r>
              <a:rPr dirty="0" sz="1250" spc="-10">
                <a:solidFill>
                  <a:srgbClr val="151515"/>
                </a:solidFill>
                <a:latin typeface="Times New Roman"/>
                <a:cs typeface="Times New Roman"/>
              </a:rPr>
              <a:t>given</a:t>
            </a:r>
            <a:r>
              <a:rPr dirty="0" sz="1250" spc="170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250">
                <a:solidFill>
                  <a:srgbClr val="151515"/>
                </a:solidFill>
                <a:latin typeface="Times New Roman"/>
                <a:cs typeface="Times New Roman"/>
              </a:rPr>
              <a:t>Eqn.</a:t>
            </a:r>
            <a:r>
              <a:rPr dirty="0" sz="1250" spc="80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250" spc="-25">
                <a:solidFill>
                  <a:srgbClr val="212121"/>
                </a:solidFill>
                <a:latin typeface="Times New Roman"/>
                <a:cs typeface="Times New Roman"/>
              </a:rPr>
              <a:t>is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02856" y="7305802"/>
            <a:ext cx="746760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-30">
                <a:latin typeface="Cambria"/>
                <a:cs typeface="Cambria"/>
              </a:rPr>
              <a:t>Substituting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799753" y="6875526"/>
            <a:ext cx="42799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6231" sz="1725">
                <a:latin typeface="Times New Roman"/>
                <a:cs typeface="Times New Roman"/>
              </a:rPr>
              <a:t>2z</a:t>
            </a:r>
            <a:r>
              <a:rPr dirty="0" baseline="-36231" sz="1725" spc="277">
                <a:latin typeface="Times New Roman"/>
                <a:cs typeface="Times New Roman"/>
              </a:rPr>
              <a:t> </a:t>
            </a:r>
            <a:r>
              <a:rPr dirty="0" sz="1250" spc="-25" i="1">
                <a:solidFill>
                  <a:srgbClr val="151515"/>
                </a:solidFill>
                <a:latin typeface="Times New Roman"/>
                <a:cs typeface="Times New Roman"/>
              </a:rPr>
              <a:t>d</a:t>
            </a:r>
            <a:r>
              <a:rPr dirty="0" sz="1250" spc="-25" i="1">
                <a:solidFill>
                  <a:srgbClr val="494949"/>
                </a:solidFill>
                <a:latin typeface="Times New Roman"/>
                <a:cs typeface="Times New Roman"/>
              </a:rPr>
              <a:t>y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456204" y="7241265"/>
            <a:ext cx="199390" cy="767715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marL="12700" indent="121920">
              <a:lnSpc>
                <a:spcPct val="100000"/>
              </a:lnSpc>
              <a:spcBef>
                <a:spcPts val="705"/>
              </a:spcBef>
            </a:pPr>
            <a:r>
              <a:rPr dirty="0" sz="1050" spc="-50">
                <a:solidFill>
                  <a:srgbClr val="1F1F1F"/>
                </a:solidFill>
                <a:latin typeface="Times New Roman"/>
                <a:cs typeface="Times New Roman"/>
              </a:rPr>
              <a:t>z</a:t>
            </a:r>
            <a:endParaRPr sz="1050">
              <a:latin typeface="Times New Roman"/>
              <a:cs typeface="Times New Roman"/>
            </a:endParaRPr>
          </a:p>
          <a:p>
            <a:pPr marL="12700" marR="31750">
              <a:lnSpc>
                <a:spcPct val="116799"/>
              </a:lnSpc>
              <a:spcBef>
                <a:spcPts val="475"/>
              </a:spcBef>
            </a:pPr>
            <a:r>
              <a:rPr dirty="0" sz="1250" spc="-35" i="1">
                <a:solidFill>
                  <a:srgbClr val="161616"/>
                </a:solidFill>
                <a:latin typeface="Times New Roman"/>
                <a:cs typeface="Times New Roman"/>
              </a:rPr>
              <a:t>dy </a:t>
            </a:r>
            <a:r>
              <a:rPr dirty="0" sz="1250" spc="-35" i="1">
                <a:solidFill>
                  <a:srgbClr val="0C0C0C"/>
                </a:solidFill>
                <a:latin typeface="Times New Roman"/>
                <a:cs typeface="Times New Roman"/>
              </a:rPr>
              <a:t>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912534" y="7318502"/>
            <a:ext cx="8509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25">
                <a:solidFill>
                  <a:srgbClr val="3F3F3F"/>
                </a:solidFill>
                <a:latin typeface="Times New Roman"/>
                <a:cs typeface="Times New Roman"/>
              </a:rPr>
              <a:t>r'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305128" y="7318502"/>
            <a:ext cx="1426845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5595" algn="l"/>
                <a:tab pos="588645" algn="l"/>
                <a:tab pos="902969" algn="l"/>
              </a:tabLst>
            </a:pPr>
            <a:r>
              <a:rPr dirty="0" sz="1050" spc="-25">
                <a:latin typeface="Times New Roman"/>
                <a:cs typeface="Times New Roman"/>
              </a:rPr>
              <a:t>or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50" spc="-50">
                <a:solidFill>
                  <a:srgbClr val="282828"/>
                </a:solidFill>
                <a:latin typeface="Times New Roman"/>
                <a:cs typeface="Times New Roman"/>
              </a:rPr>
              <a:t>z</a:t>
            </a:r>
            <a:r>
              <a:rPr dirty="0" sz="1050">
                <a:solidFill>
                  <a:srgbClr val="282828"/>
                </a:solidFill>
                <a:latin typeface="Times New Roman"/>
                <a:cs typeface="Times New Roman"/>
              </a:rPr>
              <a:t>	</a:t>
            </a:r>
            <a:r>
              <a:rPr dirty="0" sz="1050" spc="-25">
                <a:solidFill>
                  <a:srgbClr val="1F1F1F"/>
                </a:solidFill>
                <a:latin typeface="Times New Roman"/>
                <a:cs typeface="Times New Roman"/>
              </a:rPr>
              <a:t>log</a:t>
            </a:r>
            <a:r>
              <a:rPr dirty="0" sz="1050">
                <a:solidFill>
                  <a:srgbClr val="1F1F1F"/>
                </a:solidFill>
                <a:latin typeface="Times New Roman"/>
                <a:cs typeface="Times New Roman"/>
              </a:rPr>
              <a:t>	</a:t>
            </a:r>
            <a:r>
              <a:rPr dirty="0" sz="1050">
                <a:solidFill>
                  <a:srgbClr val="232323"/>
                </a:solidFill>
                <a:latin typeface="Times New Roman"/>
                <a:cs typeface="Times New Roman"/>
              </a:rPr>
              <a:t>,</a:t>
            </a:r>
            <a:r>
              <a:rPr dirty="0" sz="1050" spc="185">
                <a:solidFill>
                  <a:srgbClr val="232323"/>
                </a:solidFill>
                <a:latin typeface="Times New Roman"/>
                <a:cs typeface="Times New Roman"/>
              </a:rPr>
              <a:t> </a:t>
            </a:r>
            <a:r>
              <a:rPr dirty="0" sz="1050">
                <a:solidFill>
                  <a:srgbClr val="1F1F1F"/>
                </a:solidFill>
                <a:latin typeface="Times New Roman"/>
                <a:cs typeface="Times New Roman"/>
              </a:rPr>
              <a:t>so</a:t>
            </a:r>
            <a:r>
              <a:rPr dirty="0" sz="1050" spc="40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050" spc="-20">
                <a:solidFill>
                  <a:srgbClr val="0E0E0E"/>
                </a:solidFill>
                <a:latin typeface="Times New Roman"/>
                <a:cs typeface="Times New Roman"/>
              </a:rPr>
              <a:t>that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906036" y="7983473"/>
            <a:ext cx="2242820" cy="50101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250">
                <a:solidFill>
                  <a:srgbClr val="1C1C1C"/>
                </a:solidFill>
                <a:latin typeface="Times New Roman"/>
                <a:cs typeface="Times New Roman"/>
              </a:rPr>
              <a:t>Then</a:t>
            </a:r>
            <a:r>
              <a:rPr dirty="0" sz="1250" spc="110">
                <a:solidFill>
                  <a:srgbClr val="1C1C1C"/>
                </a:solidFill>
                <a:latin typeface="Times New Roman"/>
                <a:cs typeface="Times New Roman"/>
              </a:rPr>
              <a:t> </a:t>
            </a:r>
            <a:r>
              <a:rPr dirty="0" sz="1250" spc="-20">
                <a:solidFill>
                  <a:srgbClr val="161616"/>
                </a:solidFill>
                <a:latin typeface="Times New Roman"/>
                <a:cs typeface="Times New Roman"/>
              </a:rPr>
              <a:t>Eqn.</a:t>
            </a:r>
            <a:r>
              <a:rPr dirty="0" sz="1250" spc="100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250">
                <a:solidFill>
                  <a:srgbClr val="131313"/>
                </a:solidFill>
                <a:latin typeface="Times New Roman"/>
                <a:cs typeface="Times New Roman"/>
              </a:rPr>
              <a:t>(1)</a:t>
            </a:r>
            <a:r>
              <a:rPr dirty="0" sz="1250" spc="80">
                <a:solidFill>
                  <a:srgbClr val="131313"/>
                </a:solidFill>
                <a:latin typeface="Times New Roman"/>
                <a:cs typeface="Times New Roman"/>
              </a:rPr>
              <a:t> </a:t>
            </a:r>
            <a:r>
              <a:rPr dirty="0" sz="1250" spc="-25">
                <a:solidFill>
                  <a:srgbClr val="111111"/>
                </a:solidFill>
                <a:latin typeface="Times New Roman"/>
                <a:cs typeface="Times New Roman"/>
              </a:rPr>
              <a:t>reduces</a:t>
            </a:r>
            <a:r>
              <a:rPr dirty="0" sz="1250" spc="114">
                <a:solidFill>
                  <a:srgbClr val="111111"/>
                </a:solidFill>
                <a:latin typeface="Times New Roman"/>
                <a:cs typeface="Times New Roman"/>
              </a:rPr>
              <a:t> </a:t>
            </a:r>
            <a:r>
              <a:rPr dirty="0" sz="1250" spc="-25">
                <a:solidFill>
                  <a:srgbClr val="181818"/>
                </a:solidFill>
                <a:latin typeface="Times New Roman"/>
                <a:cs typeface="Times New Roman"/>
              </a:rPr>
              <a:t>to</a:t>
            </a:r>
            <a:endParaRPr sz="12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75"/>
              </a:spcBef>
              <a:tabLst>
                <a:tab pos="2199005" algn="l"/>
              </a:tabLst>
            </a:pPr>
            <a:r>
              <a:rPr dirty="0" sz="1250" i="1">
                <a:latin typeface="Cambria"/>
                <a:cs typeface="Cambria"/>
              </a:rPr>
              <a:t>D</a:t>
            </a:r>
            <a:r>
              <a:rPr dirty="0" sz="1250" spc="55" i="1">
                <a:latin typeface="Cambria"/>
                <a:cs typeface="Cambria"/>
              </a:rPr>
              <a:t> </a:t>
            </a:r>
            <a:r>
              <a:rPr dirty="0" sz="1250" i="1">
                <a:latin typeface="Cambria"/>
                <a:cs typeface="Cambria"/>
              </a:rPr>
              <a:t>‹D</a:t>
            </a:r>
            <a:r>
              <a:rPr dirty="0" sz="1250" spc="110" i="1">
                <a:latin typeface="Cambria"/>
                <a:cs typeface="Cambria"/>
              </a:rPr>
              <a:t> </a:t>
            </a:r>
            <a:r>
              <a:rPr dirty="0" sz="1250" spc="-600" i="1">
                <a:solidFill>
                  <a:srgbClr val="525252"/>
                </a:solidFill>
                <a:latin typeface="Cambria"/>
                <a:cs typeface="Cambria"/>
              </a:rPr>
              <a:t>—</a:t>
            </a:r>
            <a:r>
              <a:rPr dirty="0" sz="1250" spc="215" i="1">
                <a:solidFill>
                  <a:srgbClr val="525252"/>
                </a:solidFill>
                <a:latin typeface="Cambria"/>
                <a:cs typeface="Cambria"/>
              </a:rPr>
              <a:t> </a:t>
            </a:r>
            <a:r>
              <a:rPr dirty="0" sz="1250" spc="-30">
                <a:solidFill>
                  <a:srgbClr val="1C1C1C"/>
                </a:solidFill>
                <a:latin typeface="Cambria"/>
                <a:cs typeface="Cambria"/>
              </a:rPr>
              <a:t>1)</a:t>
            </a:r>
            <a:r>
              <a:rPr dirty="0" sz="1250" spc="110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250">
                <a:solidFill>
                  <a:srgbClr val="6E6E6E"/>
                </a:solidFill>
                <a:latin typeface="Cambria"/>
                <a:cs typeface="Cambria"/>
              </a:rPr>
              <a:t>y</a:t>
            </a:r>
            <a:r>
              <a:rPr dirty="0" sz="1250" spc="120">
                <a:solidFill>
                  <a:srgbClr val="6E6E6E"/>
                </a:solidFill>
                <a:latin typeface="Cambria"/>
                <a:cs typeface="Cambria"/>
              </a:rPr>
              <a:t> </a:t>
            </a:r>
            <a:r>
              <a:rPr dirty="0" sz="1250" i="1">
                <a:solidFill>
                  <a:srgbClr val="242424"/>
                </a:solidFill>
                <a:latin typeface="Cambria"/>
                <a:cs typeface="Cambria"/>
              </a:rPr>
              <a:t>+</a:t>
            </a:r>
            <a:r>
              <a:rPr dirty="0" sz="1250" spc="265" i="1">
                <a:solidFill>
                  <a:srgbClr val="242424"/>
                </a:solidFill>
                <a:latin typeface="Cambria"/>
                <a:cs typeface="Cambria"/>
              </a:rPr>
              <a:t> </a:t>
            </a:r>
            <a:r>
              <a:rPr dirty="0" sz="1250" spc="65">
                <a:solidFill>
                  <a:srgbClr val="232323"/>
                </a:solidFill>
                <a:latin typeface="Cambria"/>
                <a:cs typeface="Cambria"/>
              </a:rPr>
              <a:t>2</a:t>
            </a:r>
            <a:r>
              <a:rPr dirty="0" sz="1250" spc="10">
                <a:solidFill>
                  <a:srgbClr val="232323"/>
                </a:solidFill>
                <a:latin typeface="Cambria"/>
                <a:cs typeface="Cambria"/>
              </a:rPr>
              <a:t> </a:t>
            </a:r>
            <a:r>
              <a:rPr dirty="0" sz="1250">
                <a:solidFill>
                  <a:srgbClr val="242424"/>
                </a:solidFill>
                <a:latin typeface="Cambria"/>
                <a:cs typeface="Cambria"/>
              </a:rPr>
              <a:t>H'</a:t>
            </a:r>
            <a:r>
              <a:rPr dirty="0" sz="1250" spc="235">
                <a:solidFill>
                  <a:srgbClr val="242424"/>
                </a:solidFill>
                <a:latin typeface="Cambria"/>
                <a:cs typeface="Cambria"/>
              </a:rPr>
              <a:t> </a:t>
            </a:r>
            <a:r>
              <a:rPr dirty="0" sz="1250" spc="-590">
                <a:solidFill>
                  <a:srgbClr val="595959"/>
                </a:solidFill>
                <a:latin typeface="Cambria"/>
                <a:cs typeface="Cambria"/>
              </a:rPr>
              <a:t>—</a:t>
            </a:r>
            <a:r>
              <a:rPr dirty="0" sz="1250" spc="254">
                <a:solidFill>
                  <a:srgbClr val="595959"/>
                </a:solidFill>
                <a:latin typeface="Cambria"/>
                <a:cs typeface="Cambria"/>
              </a:rPr>
              <a:t> </a:t>
            </a:r>
            <a:r>
              <a:rPr dirty="0" sz="1250" spc="-85">
                <a:solidFill>
                  <a:srgbClr val="1F1F1F"/>
                </a:solidFill>
                <a:latin typeface="Cambria"/>
                <a:cs typeface="Cambria"/>
              </a:rPr>
              <a:t>12y</a:t>
            </a:r>
            <a:r>
              <a:rPr dirty="0" sz="1250" spc="345">
                <a:solidFill>
                  <a:srgbClr val="1F1F1F"/>
                </a:solidFill>
                <a:latin typeface="Cambria"/>
                <a:cs typeface="Cambria"/>
              </a:rPr>
              <a:t> </a:t>
            </a:r>
            <a:r>
              <a:rPr dirty="0" sz="1250">
                <a:latin typeface="Cambria"/>
                <a:cs typeface="Cambria"/>
              </a:rPr>
              <a:t>=</a:t>
            </a:r>
            <a:r>
              <a:rPr dirty="0" sz="1250" spc="450">
                <a:latin typeface="Cambria"/>
                <a:cs typeface="Cambria"/>
              </a:rPr>
              <a:t> </a:t>
            </a:r>
            <a:r>
              <a:rPr dirty="0" sz="1250" spc="-50" i="1">
                <a:latin typeface="Cambria"/>
                <a:cs typeface="Cambria"/>
              </a:rPr>
              <a:t>e</a:t>
            </a:r>
            <a:r>
              <a:rPr dirty="0" sz="1250" i="1">
                <a:latin typeface="Cambria"/>
                <a:cs typeface="Cambria"/>
              </a:rPr>
              <a:t>	</a:t>
            </a:r>
            <a:r>
              <a:rPr dirty="0" sz="1250" spc="-50" i="1">
                <a:latin typeface="Cambria"/>
                <a:cs typeface="Cambria"/>
              </a:rPr>
              <a:t>.</a:t>
            </a:r>
            <a:endParaRPr sz="125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4099" y="8497061"/>
            <a:ext cx="2138680" cy="215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4530" algn="l"/>
                <a:tab pos="1988185" algn="l"/>
              </a:tabLst>
            </a:pPr>
            <a:r>
              <a:rPr dirty="0" sz="1250" spc="-10" i="1">
                <a:solidFill>
                  <a:srgbClr val="161616"/>
                </a:solidFill>
                <a:latin typeface="Cambria"/>
                <a:cs typeface="Cambria"/>
              </a:rPr>
              <a:t>i.</a:t>
            </a:r>
            <a:r>
              <a:rPr dirty="0" sz="1250" spc="-10" i="1">
                <a:solidFill>
                  <a:srgbClr val="1A1A1A"/>
                </a:solidFill>
                <a:latin typeface="Cambria"/>
                <a:cs typeface="Cambria"/>
              </a:rPr>
              <a:t>e.,</a:t>
            </a:r>
            <a:r>
              <a:rPr dirty="0" sz="1250" i="1">
                <a:solidFill>
                  <a:srgbClr val="1A1A1A"/>
                </a:solidFill>
                <a:latin typeface="Cambria"/>
                <a:cs typeface="Cambria"/>
              </a:rPr>
              <a:t>	</a:t>
            </a:r>
            <a:r>
              <a:rPr dirty="0" sz="1250">
                <a:solidFill>
                  <a:srgbClr val="2D2D2D"/>
                </a:solidFill>
                <a:latin typeface="Cambria"/>
                <a:cs typeface="Cambria"/>
              </a:rPr>
              <a:t>(If</a:t>
            </a:r>
            <a:r>
              <a:rPr dirty="0" sz="1250" spc="135">
                <a:solidFill>
                  <a:srgbClr val="2D2D2D"/>
                </a:solidFill>
                <a:latin typeface="Cambria"/>
                <a:cs typeface="Cambria"/>
              </a:rPr>
              <a:t>  </a:t>
            </a:r>
            <a:r>
              <a:rPr dirty="0" sz="1250">
                <a:solidFill>
                  <a:srgbClr val="6B6B6B"/>
                </a:solidFill>
                <a:latin typeface="Cambria"/>
                <a:cs typeface="Cambria"/>
              </a:rPr>
              <a:t>+</a:t>
            </a:r>
            <a:r>
              <a:rPr dirty="0" sz="1250" spc="190">
                <a:solidFill>
                  <a:srgbClr val="6B6B6B"/>
                </a:solidFill>
                <a:latin typeface="Cambria"/>
                <a:cs typeface="Cambria"/>
              </a:rPr>
              <a:t> </a:t>
            </a:r>
            <a:r>
              <a:rPr dirty="0" sz="1250" i="1">
                <a:solidFill>
                  <a:srgbClr val="1A1A1A"/>
                </a:solidFill>
                <a:latin typeface="Cambria"/>
                <a:cs typeface="Cambria"/>
              </a:rPr>
              <a:t>D</a:t>
            </a:r>
            <a:r>
              <a:rPr dirty="0" sz="1250" spc="145" i="1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250" spc="-590">
                <a:latin typeface="Cambria"/>
                <a:cs typeface="Cambria"/>
              </a:rPr>
              <a:t>—</a:t>
            </a:r>
            <a:r>
              <a:rPr dirty="0" sz="1250" spc="204">
                <a:latin typeface="Cambria"/>
                <a:cs typeface="Cambria"/>
              </a:rPr>
              <a:t> </a:t>
            </a:r>
            <a:r>
              <a:rPr dirty="0" sz="1250" spc="-150">
                <a:solidFill>
                  <a:srgbClr val="181818"/>
                </a:solidFill>
                <a:latin typeface="Cambria"/>
                <a:cs typeface="Cambria"/>
              </a:rPr>
              <a:t>121</a:t>
            </a:r>
            <a:r>
              <a:rPr dirty="0" sz="1250" spc="19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250" spc="-50">
                <a:solidFill>
                  <a:srgbClr val="A3A3A3"/>
                </a:solidFill>
                <a:latin typeface="Cambria"/>
                <a:cs typeface="Cambria"/>
              </a:rPr>
              <a:t>y</a:t>
            </a:r>
            <a:r>
              <a:rPr dirty="0" sz="1250">
                <a:solidFill>
                  <a:srgbClr val="A3A3A3"/>
                </a:solidFill>
                <a:latin typeface="Cambria"/>
                <a:cs typeface="Cambria"/>
              </a:rPr>
              <a:t>	</a:t>
            </a:r>
            <a:r>
              <a:rPr dirty="0" sz="1250" spc="-25">
                <a:solidFill>
                  <a:srgbClr val="232323"/>
                </a:solidFill>
                <a:latin typeface="Cambria"/>
                <a:cs typeface="Cambria"/>
              </a:rPr>
              <a:t>ze</a:t>
            </a:r>
            <a:endParaRPr sz="125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843528" y="7605014"/>
            <a:ext cx="256540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170" i="1">
                <a:latin typeface="Times New Roman"/>
                <a:cs typeface="Times New Roman"/>
              </a:rPr>
              <a:t>d'</a:t>
            </a:r>
            <a:r>
              <a:rPr dirty="0" sz="1050" spc="170" i="1">
                <a:solidFill>
                  <a:srgbClr val="696969"/>
                </a:solidFill>
                <a:latin typeface="Times New Roman"/>
                <a:cs typeface="Times New Roman"/>
              </a:rPr>
              <a:t>y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006151" y="7775956"/>
            <a:ext cx="844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85">
                <a:solidFill>
                  <a:srgbClr val="181818"/>
                </a:solidFill>
                <a:latin typeface="Courier New"/>
                <a:cs typeface="Courier New"/>
              </a:rPr>
              <a:t>2</a:t>
            </a:r>
            <a:endParaRPr sz="1000">
              <a:latin typeface="Courier New"/>
              <a:cs typeface="Courier New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169265" y="2051304"/>
            <a:ext cx="589915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solidFill>
                  <a:srgbClr val="1A1A1A"/>
                </a:solidFill>
                <a:latin typeface="Times New Roman"/>
                <a:cs typeface="Times New Roman"/>
              </a:rPr>
              <a:t>(D</a:t>
            </a:r>
            <a:r>
              <a:rPr dirty="0" sz="1100" spc="440">
                <a:solidFill>
                  <a:srgbClr val="1A1A1A"/>
                </a:solidFill>
                <a:latin typeface="Times New Roman"/>
                <a:cs typeface="Times New Roman"/>
              </a:rPr>
              <a:t> </a:t>
            </a:r>
            <a:r>
              <a:rPr dirty="0" sz="1100" spc="-310">
                <a:solidFill>
                  <a:srgbClr val="181818"/>
                </a:solidFill>
                <a:latin typeface="Times New Roman"/>
                <a:cs typeface="Times New Roman"/>
              </a:rPr>
              <a:t>—</a:t>
            </a:r>
            <a:r>
              <a:rPr dirty="0" sz="1100">
                <a:solidFill>
                  <a:srgbClr val="181818"/>
                </a:solidFill>
                <a:latin typeface="Times New Roman"/>
                <a:cs typeface="Times New Roman"/>
              </a:rPr>
              <a:t>r</a:t>
            </a:r>
            <a:r>
              <a:rPr dirty="0" sz="1100" spc="225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100" spc="-105">
                <a:solidFill>
                  <a:srgbClr val="4B4B4B"/>
                </a:solidFill>
                <a:latin typeface="Times New Roman"/>
                <a:cs typeface="Times New Roman"/>
              </a:rPr>
              <a:t>1</a:t>
            </a:r>
            <a:r>
              <a:rPr dirty="0" sz="1100" spc="-55">
                <a:solidFill>
                  <a:srgbClr val="4B4B4B"/>
                </a:solidFill>
                <a:latin typeface="Times New Roman"/>
                <a:cs typeface="Times New Roman"/>
              </a:rPr>
              <a:t> </a:t>
            </a:r>
            <a:r>
              <a:rPr dirty="0" sz="1100" spc="-50">
                <a:solidFill>
                  <a:srgbClr val="333333"/>
                </a:solidFill>
                <a:latin typeface="Times New Roman"/>
                <a:cs typeface="Times New Roman"/>
              </a:rPr>
              <a:t>l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175458" y="3200907"/>
            <a:ext cx="5924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1935" algn="l"/>
              </a:tabLst>
            </a:pPr>
            <a:r>
              <a:rPr dirty="0" sz="1000" spc="-25" i="1">
                <a:solidFill>
                  <a:srgbClr val="313131"/>
                </a:solidFill>
                <a:latin typeface="Times New Roman"/>
                <a:cs typeface="Times New Roman"/>
              </a:rPr>
              <a:t>(D</a:t>
            </a:r>
            <a:r>
              <a:rPr dirty="0" sz="1000" i="1">
                <a:solidFill>
                  <a:srgbClr val="313131"/>
                </a:solidFill>
                <a:latin typeface="Times New Roman"/>
                <a:cs typeface="Times New Roman"/>
              </a:rPr>
              <a:t>	</a:t>
            </a:r>
            <a:r>
              <a:rPr dirty="0" sz="1000" spc="-265" i="1">
                <a:solidFill>
                  <a:srgbClr val="181818"/>
                </a:solidFill>
                <a:latin typeface="Times New Roman"/>
                <a:cs typeface="Times New Roman"/>
              </a:rPr>
              <a:t>—</a:t>
            </a:r>
            <a:r>
              <a:rPr dirty="0" sz="1000" spc="-20" i="1">
                <a:solidFill>
                  <a:srgbClr val="181818"/>
                </a:solidFill>
                <a:latin typeface="Times New Roman"/>
                <a:cs typeface="Times New Roman"/>
              </a:rPr>
              <a:t>+</a:t>
            </a:r>
            <a:r>
              <a:rPr dirty="0" sz="1000" spc="100" i="1">
                <a:solidFill>
                  <a:srgbClr val="181818"/>
                </a:solidFill>
                <a:latin typeface="Times New Roman"/>
                <a:cs typeface="Times New Roman"/>
              </a:rPr>
              <a:t> </a:t>
            </a:r>
            <a:r>
              <a:rPr dirty="0" sz="1000" spc="-65">
                <a:solidFill>
                  <a:srgbClr val="181818"/>
                </a:solidFill>
                <a:latin typeface="Times New Roman"/>
                <a:cs typeface="Times New Roman"/>
              </a:rPr>
              <a:t>O}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321547" y="5053838"/>
            <a:ext cx="104139" cy="185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50" spc="-50">
                <a:solidFill>
                  <a:srgbClr val="1C1C1C"/>
                </a:solidFill>
                <a:latin typeface="Consolas"/>
                <a:cs typeface="Consolas"/>
              </a:rPr>
              <a:t>4</a:t>
            </a:r>
            <a:endParaRPr sz="1050">
              <a:latin typeface="Consolas"/>
              <a:cs typeface="Consolas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929360" y="5702300"/>
            <a:ext cx="1155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onsolas"/>
                <a:cs typeface="Consolas"/>
              </a:rPr>
              <a:t>2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802731" y="5702300"/>
            <a:ext cx="1035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onsolas"/>
                <a:cs typeface="Consolas"/>
              </a:rPr>
              <a:t>4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194895" y="7708138"/>
            <a:ext cx="947419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-725" i="1">
                <a:solidFill>
                  <a:srgbClr val="505050"/>
                </a:solidFill>
                <a:latin typeface="Times New Roman"/>
                <a:cs typeface="Times New Roman"/>
              </a:rPr>
              <a:t>—</a:t>
            </a:r>
            <a:r>
              <a:rPr dirty="0" sz="1150" spc="-720" i="1">
                <a:solidFill>
                  <a:srgbClr val="505050"/>
                </a:solidFill>
                <a:latin typeface="Times New Roman"/>
                <a:cs typeface="Times New Roman"/>
              </a:rPr>
              <a:t>—</a:t>
            </a:r>
            <a:r>
              <a:rPr dirty="0" sz="1150" spc="260" i="1">
                <a:solidFill>
                  <a:srgbClr val="50505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313131"/>
                </a:solidFill>
                <a:latin typeface="Times New Roman"/>
                <a:cs typeface="Times New Roman"/>
              </a:rPr>
              <a:t>D</a:t>
            </a:r>
            <a:r>
              <a:rPr dirty="0" sz="1150" spc="100" i="1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383838"/>
                </a:solidFill>
                <a:latin typeface="Times New Roman"/>
                <a:cs typeface="Times New Roman"/>
              </a:rPr>
              <a:t>\D</a:t>
            </a:r>
            <a:r>
              <a:rPr dirty="0" sz="1150" spc="355" i="1">
                <a:solidFill>
                  <a:srgbClr val="383838"/>
                </a:solidFill>
                <a:latin typeface="Times New Roman"/>
                <a:cs typeface="Times New Roman"/>
              </a:rPr>
              <a:t> </a:t>
            </a:r>
            <a:r>
              <a:rPr dirty="0" sz="1150" spc="-445" i="1">
                <a:solidFill>
                  <a:srgbClr val="363636"/>
                </a:solidFill>
                <a:latin typeface="Times New Roman"/>
                <a:cs typeface="Times New Roman"/>
              </a:rPr>
              <a:t>—</a:t>
            </a:r>
            <a:r>
              <a:rPr dirty="0" sz="1150" spc="180" i="1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150" spc="55">
                <a:solidFill>
                  <a:srgbClr val="161616"/>
                </a:solidFill>
                <a:latin typeface="Times New Roman"/>
                <a:cs typeface="Times New Roman"/>
              </a:rPr>
              <a:t>1</a:t>
            </a:r>
            <a:r>
              <a:rPr dirty="0" sz="1150" spc="55">
                <a:solidFill>
                  <a:srgbClr val="646464"/>
                </a:solidFill>
                <a:latin typeface="Times New Roman"/>
                <a:cs typeface="Times New Roman"/>
              </a:rPr>
              <a:t>)</a:t>
            </a:r>
            <a:r>
              <a:rPr dirty="0" sz="1150" spc="105">
                <a:solidFill>
                  <a:srgbClr val="646464"/>
                </a:solidFill>
                <a:latin typeface="Times New Roman"/>
                <a:cs typeface="Times New Roman"/>
              </a:rPr>
              <a:t> </a:t>
            </a:r>
            <a:r>
              <a:rPr dirty="0" sz="1150" spc="-50">
                <a:solidFill>
                  <a:srgbClr val="3B3B3B"/>
                </a:solidFill>
                <a:latin typeface="Times New Roman"/>
                <a:cs typeface="Times New Roman"/>
              </a:rPr>
              <a:t>y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6517336" y="6947661"/>
            <a:ext cx="370205" cy="2463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50" spc="-190">
                <a:solidFill>
                  <a:srgbClr val="383838"/>
                </a:solidFill>
                <a:latin typeface="Courier New"/>
                <a:cs typeface="Courier New"/>
              </a:rPr>
              <a:t>..1)</a:t>
            </a:r>
            <a:endParaRPr sz="1450">
              <a:latin typeface="Courier New"/>
              <a:cs typeface="Courier New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6471249" y="8452611"/>
            <a:ext cx="3054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30">
                <a:solidFill>
                  <a:srgbClr val="1C1C1C"/>
                </a:solidFill>
                <a:latin typeface="Times New Roman"/>
                <a:cs typeface="Times New Roman"/>
              </a:rPr>
              <a:t>...t2)</a:t>
            </a:r>
            <a:endParaRPr sz="1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9007" y="4181855"/>
            <a:ext cx="2353056" cy="1804416"/>
          </a:xfrm>
          <a:prstGeom prst="rect">
            <a:avLst/>
          </a:prstGeom>
        </p:spPr>
      </p:pic>
      <p:sp>
        <p:nvSpPr>
          <p:cNvPr id="3" name="object 3" descr=""/>
          <p:cNvSpPr/>
          <p:nvPr/>
        </p:nvSpPr>
        <p:spPr>
          <a:xfrm>
            <a:off x="4203191" y="6301740"/>
            <a:ext cx="332740" cy="0"/>
          </a:xfrm>
          <a:custGeom>
            <a:avLst/>
            <a:gdLst/>
            <a:ahLst/>
            <a:cxnLst/>
            <a:rect l="l" t="t" r="r" b="b"/>
            <a:pathLst>
              <a:path w="332739" h="0">
                <a:moveTo>
                  <a:pt x="0" y="0"/>
                </a:moveTo>
                <a:lnTo>
                  <a:pt x="3322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840479" y="6301740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4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438144" y="2912364"/>
            <a:ext cx="1377950" cy="0"/>
          </a:xfrm>
          <a:custGeom>
            <a:avLst/>
            <a:gdLst/>
            <a:ahLst/>
            <a:cxnLst/>
            <a:rect l="l" t="t" r="r" b="b"/>
            <a:pathLst>
              <a:path w="1377950" h="0">
                <a:moveTo>
                  <a:pt x="0" y="0"/>
                </a:moveTo>
                <a:lnTo>
                  <a:pt x="13776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6" name="object 6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75759" y="8162543"/>
            <a:ext cx="60960" cy="362711"/>
          </a:xfrm>
          <a:prstGeom prst="rect">
            <a:avLst/>
          </a:prstGeom>
        </p:spPr>
      </p:pic>
      <p:pic>
        <p:nvPicPr>
          <p:cNvPr id="7" name="object 7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64735" y="7674864"/>
            <a:ext cx="60960" cy="371856"/>
          </a:xfrm>
          <a:prstGeom prst="rect">
            <a:avLst/>
          </a:prstGeom>
        </p:spPr>
      </p:pic>
      <p:pic>
        <p:nvPicPr>
          <p:cNvPr id="8" name="object 8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840223" y="7010400"/>
            <a:ext cx="60960" cy="362711"/>
          </a:xfrm>
          <a:prstGeom prst="rect">
            <a:avLst/>
          </a:prstGeom>
        </p:spPr>
      </p:pic>
      <p:pic>
        <p:nvPicPr>
          <p:cNvPr id="9" name="object 9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462271" y="7010400"/>
            <a:ext cx="60960" cy="356615"/>
          </a:xfrm>
          <a:prstGeom prst="rect">
            <a:avLst/>
          </a:prstGeom>
        </p:spPr>
      </p:pic>
      <p:pic>
        <p:nvPicPr>
          <p:cNvPr id="10" name="object 10" descr="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889504" y="7760207"/>
            <a:ext cx="1112520" cy="176783"/>
          </a:xfrm>
          <a:prstGeom prst="rect">
            <a:avLst/>
          </a:prstGeom>
        </p:spPr>
      </p:pic>
      <p:pic>
        <p:nvPicPr>
          <p:cNvPr id="11" name="object 11" descr="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236976" y="8430768"/>
            <a:ext cx="76200" cy="70103"/>
          </a:xfrm>
          <a:prstGeom prst="rect">
            <a:avLst/>
          </a:prstGeom>
        </p:spPr>
      </p:pic>
      <p:grpSp>
        <p:nvGrpSpPr>
          <p:cNvPr id="12" name="object 12" descr=""/>
          <p:cNvGrpSpPr/>
          <p:nvPr/>
        </p:nvGrpSpPr>
        <p:grpSpPr>
          <a:xfrm>
            <a:off x="3425952" y="8214359"/>
            <a:ext cx="719455" cy="201295"/>
            <a:chOff x="3425952" y="8214359"/>
            <a:chExt cx="719455" cy="201295"/>
          </a:xfrm>
        </p:grpSpPr>
        <p:pic>
          <p:nvPicPr>
            <p:cNvPr id="13" name="object 13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39312" y="8345423"/>
              <a:ext cx="45720" cy="70104"/>
            </a:xfrm>
            <a:prstGeom prst="rect">
              <a:avLst/>
            </a:prstGeom>
          </p:spPr>
        </p:pic>
        <p:pic>
          <p:nvPicPr>
            <p:cNvPr id="14" name="object 14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25952" y="8214359"/>
              <a:ext cx="719327" cy="164592"/>
            </a:xfrm>
            <a:prstGeom prst="rect">
              <a:avLst/>
            </a:prstGeom>
          </p:spPr>
        </p:pic>
      </p:grpSp>
      <p:pic>
        <p:nvPicPr>
          <p:cNvPr id="15" name="object 15" descr="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175759" y="7668768"/>
            <a:ext cx="128015" cy="137160"/>
          </a:xfrm>
          <a:prstGeom prst="rect">
            <a:avLst/>
          </a:prstGeom>
        </p:spPr>
      </p:pic>
      <p:pic>
        <p:nvPicPr>
          <p:cNvPr id="16" name="object 16" descr="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706111" y="8394192"/>
            <a:ext cx="67055" cy="97536"/>
          </a:xfrm>
          <a:prstGeom prst="rect">
            <a:avLst/>
          </a:prstGeom>
        </p:spPr>
      </p:pic>
      <p:pic>
        <p:nvPicPr>
          <p:cNvPr id="17" name="object 17" descr="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870703" y="7705343"/>
            <a:ext cx="60960" cy="100583"/>
          </a:xfrm>
          <a:prstGeom prst="rect">
            <a:avLst/>
          </a:prstGeom>
        </p:spPr>
      </p:pic>
      <p:pic>
        <p:nvPicPr>
          <p:cNvPr id="18" name="object 18" descr="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761488" y="6269735"/>
            <a:ext cx="816863" cy="100584"/>
          </a:xfrm>
          <a:prstGeom prst="rect">
            <a:avLst/>
          </a:prstGeom>
        </p:spPr>
      </p:pic>
      <p:pic>
        <p:nvPicPr>
          <p:cNvPr id="19" name="object 19" descr="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002023" y="2337816"/>
            <a:ext cx="225551" cy="152400"/>
          </a:xfrm>
          <a:prstGeom prst="rect">
            <a:avLst/>
          </a:prstGeom>
        </p:spPr>
      </p:pic>
      <p:pic>
        <p:nvPicPr>
          <p:cNvPr id="20" name="object 20" descr="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2889504" y="7022592"/>
            <a:ext cx="1408175" cy="256031"/>
          </a:xfrm>
          <a:prstGeom prst="rect">
            <a:avLst/>
          </a:prstGeom>
        </p:spPr>
      </p:pic>
      <p:pic>
        <p:nvPicPr>
          <p:cNvPr id="21" name="object 21" descr="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32376" y="7141464"/>
            <a:ext cx="301751" cy="94487"/>
          </a:xfrm>
          <a:prstGeom prst="rect">
            <a:avLst/>
          </a:prstGeom>
        </p:spPr>
      </p:pic>
      <p:grpSp>
        <p:nvGrpSpPr>
          <p:cNvPr id="22" name="object 22" descr=""/>
          <p:cNvGrpSpPr/>
          <p:nvPr/>
        </p:nvGrpSpPr>
        <p:grpSpPr>
          <a:xfrm>
            <a:off x="2889504" y="8183880"/>
            <a:ext cx="485140" cy="247015"/>
            <a:chOff x="2889504" y="8183880"/>
            <a:chExt cx="485140" cy="247015"/>
          </a:xfrm>
        </p:grpSpPr>
        <p:pic>
          <p:nvPicPr>
            <p:cNvPr id="23" name="object 23" descr="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46120" y="8183880"/>
              <a:ext cx="112776" cy="146304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889504" y="8330184"/>
              <a:ext cx="484631" cy="100583"/>
            </a:xfrm>
            <a:prstGeom prst="rect">
              <a:avLst/>
            </a:prstGeom>
          </p:spPr>
        </p:pic>
      </p:grpSp>
      <p:grpSp>
        <p:nvGrpSpPr>
          <p:cNvPr id="25" name="object 25" descr=""/>
          <p:cNvGrpSpPr/>
          <p:nvPr/>
        </p:nvGrpSpPr>
        <p:grpSpPr>
          <a:xfrm>
            <a:off x="4251959" y="8278368"/>
            <a:ext cx="536575" cy="131445"/>
            <a:chOff x="4251959" y="8278368"/>
            <a:chExt cx="536575" cy="131445"/>
          </a:xfrm>
        </p:grpSpPr>
        <p:pic>
          <p:nvPicPr>
            <p:cNvPr id="26" name="object 26" descr="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462271" y="8293608"/>
              <a:ext cx="326136" cy="85343"/>
            </a:xfrm>
            <a:prstGeom prst="rect">
              <a:avLst/>
            </a:prstGeom>
          </p:spPr>
        </p:pic>
        <p:pic>
          <p:nvPicPr>
            <p:cNvPr id="27" name="object 27" descr="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51959" y="8278368"/>
              <a:ext cx="173736" cy="131063"/>
            </a:xfrm>
            <a:prstGeom prst="rect">
              <a:avLst/>
            </a:prstGeom>
          </p:spPr>
        </p:pic>
      </p:grpSp>
      <p:sp>
        <p:nvSpPr>
          <p:cNvPr id="28" name="object 28" descr=""/>
          <p:cNvSpPr txBox="1"/>
          <p:nvPr/>
        </p:nvSpPr>
        <p:spPr>
          <a:xfrm>
            <a:off x="883196" y="872089"/>
            <a:ext cx="4751070" cy="536575"/>
          </a:xfrm>
          <a:prstGeom prst="rect">
            <a:avLst/>
          </a:prstGeom>
        </p:spPr>
        <p:txBody>
          <a:bodyPr wrap="square" lIns="0" tIns="723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70"/>
              </a:spcBef>
            </a:pPr>
            <a:r>
              <a:rPr dirty="0" sz="1250">
                <a:solidFill>
                  <a:srgbClr val="0C0C0C"/>
                </a:solidFill>
                <a:latin typeface="Cambria"/>
                <a:cs typeface="Cambria"/>
              </a:rPr>
              <a:t>which</a:t>
            </a:r>
            <a:r>
              <a:rPr dirty="0" sz="1250" spc="220">
                <a:solidFill>
                  <a:srgbClr val="0C0C0C"/>
                </a:solidFill>
                <a:latin typeface="Cambria"/>
                <a:cs typeface="Cambria"/>
              </a:rPr>
              <a:t> </a:t>
            </a:r>
            <a:r>
              <a:rPr dirty="0" sz="1250">
                <a:solidFill>
                  <a:srgbClr val="2F2F2F"/>
                </a:solidFill>
                <a:latin typeface="Cambria"/>
                <a:cs typeface="Cambria"/>
              </a:rPr>
              <a:t>is</a:t>
            </a:r>
            <a:r>
              <a:rPr dirty="0" sz="1250" spc="165">
                <a:solidFill>
                  <a:srgbClr val="2F2F2F"/>
                </a:solidFill>
                <a:latin typeface="Cambria"/>
                <a:cs typeface="Cambria"/>
              </a:rPr>
              <a:t> </a:t>
            </a:r>
            <a:r>
              <a:rPr dirty="0" sz="1250">
                <a:solidFill>
                  <a:srgbClr val="0E0E0E"/>
                </a:solidFill>
                <a:latin typeface="Cambria"/>
                <a:cs typeface="Cambria"/>
              </a:rPr>
              <a:t>the</a:t>
            </a:r>
            <a:r>
              <a:rPr dirty="0" sz="1250" spc="140">
                <a:solidFill>
                  <a:srgbClr val="0E0E0E"/>
                </a:solidFill>
                <a:latin typeface="Cambria"/>
                <a:cs typeface="Cambria"/>
              </a:rPr>
              <a:t> </a:t>
            </a:r>
            <a:r>
              <a:rPr dirty="0" sz="1250">
                <a:solidFill>
                  <a:srgbClr val="111111"/>
                </a:solidFill>
                <a:latin typeface="Cambria"/>
                <a:cs typeface="Cambria"/>
              </a:rPr>
              <a:t>Linear</a:t>
            </a:r>
            <a:r>
              <a:rPr dirty="0" sz="1250" spc="16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250" spc="-10">
                <a:latin typeface="Cambria"/>
                <a:cs typeface="Cambria"/>
              </a:rPr>
              <a:t>differential</a:t>
            </a:r>
            <a:r>
              <a:rPr dirty="0" sz="1250" spc="225">
                <a:latin typeface="Cambria"/>
                <a:cs typeface="Cambria"/>
              </a:rPr>
              <a:t> </a:t>
            </a:r>
            <a:r>
              <a:rPr dirty="0" sz="1250" spc="-20">
                <a:solidFill>
                  <a:srgbClr val="181818"/>
                </a:solidFill>
                <a:latin typeface="Cambria"/>
                <a:cs typeface="Cambria"/>
              </a:rPr>
              <a:t>equation</a:t>
            </a:r>
            <a:r>
              <a:rPr dirty="0" sz="1250" spc="180">
                <a:solidFill>
                  <a:srgbClr val="181818"/>
                </a:solidFill>
                <a:latin typeface="Cambria"/>
                <a:cs typeface="Cambria"/>
              </a:rPr>
              <a:t> </a:t>
            </a:r>
            <a:r>
              <a:rPr dirty="0" sz="1250">
                <a:latin typeface="Cambria"/>
                <a:cs typeface="Cambria"/>
              </a:rPr>
              <a:t>with</a:t>
            </a:r>
            <a:r>
              <a:rPr dirty="0" sz="1250" spc="114">
                <a:latin typeface="Cambria"/>
                <a:cs typeface="Cambria"/>
              </a:rPr>
              <a:t> </a:t>
            </a:r>
            <a:r>
              <a:rPr dirty="0" sz="1250" spc="-25">
                <a:latin typeface="Cambria"/>
                <a:cs typeface="Cambria"/>
              </a:rPr>
              <a:t>constant</a:t>
            </a:r>
            <a:r>
              <a:rPr dirty="0" sz="1250" spc="165">
                <a:latin typeface="Cambria"/>
                <a:cs typeface="Cambria"/>
              </a:rPr>
              <a:t> </a:t>
            </a:r>
            <a:r>
              <a:rPr dirty="0" sz="1250" spc="-10">
                <a:latin typeface="Cambria"/>
                <a:cs typeface="Cambria"/>
              </a:rPr>
              <a:t>coefficients.</a:t>
            </a:r>
            <a:endParaRPr sz="1250">
              <a:latin typeface="Cambria"/>
              <a:cs typeface="Cambria"/>
            </a:endParaRPr>
          </a:p>
          <a:p>
            <a:pPr marL="423545">
              <a:lnSpc>
                <a:spcPct val="100000"/>
              </a:lnSpc>
              <a:spcBef>
                <a:spcPts val="490"/>
              </a:spcBef>
              <a:tabLst>
                <a:tab pos="1418590" algn="l"/>
              </a:tabLst>
            </a:pPr>
            <a:r>
              <a:rPr dirty="0" sz="1300" spc="55">
                <a:solidFill>
                  <a:srgbClr val="151515"/>
                </a:solidFill>
                <a:latin typeface="Cambria"/>
                <a:cs typeface="Cambria"/>
              </a:rPr>
              <a:t>A.E.</a:t>
            </a:r>
            <a:r>
              <a:rPr dirty="0" sz="1300" spc="265">
                <a:solidFill>
                  <a:srgbClr val="151515"/>
                </a:solidFill>
                <a:latin typeface="Cambria"/>
                <a:cs typeface="Cambria"/>
              </a:rPr>
              <a:t> </a:t>
            </a:r>
            <a:r>
              <a:rPr dirty="0" sz="1300" spc="-25">
                <a:solidFill>
                  <a:srgbClr val="1C1C1C"/>
                </a:solidFill>
                <a:latin typeface="Cambria"/>
                <a:cs typeface="Cambria"/>
              </a:rPr>
              <a:t>is</a:t>
            </a:r>
            <a:r>
              <a:rPr dirty="0" sz="1300">
                <a:solidFill>
                  <a:srgbClr val="1C1C1C"/>
                </a:solidFill>
                <a:latin typeface="Cambria"/>
                <a:cs typeface="Cambria"/>
              </a:rPr>
              <a:t>	</a:t>
            </a:r>
            <a:r>
              <a:rPr dirty="0" sz="1300">
                <a:solidFill>
                  <a:srgbClr val="2B2B2B"/>
                </a:solidFill>
                <a:latin typeface="Cambria"/>
                <a:cs typeface="Cambria"/>
              </a:rPr>
              <a:t>oi</a:t>
            </a:r>
            <a:r>
              <a:rPr dirty="0" baseline="37037" sz="1350">
                <a:solidFill>
                  <a:srgbClr val="2B2B2B"/>
                </a:solidFill>
                <a:latin typeface="Cambria"/>
                <a:cs typeface="Cambria"/>
              </a:rPr>
              <a:t>l</a:t>
            </a:r>
            <a:r>
              <a:rPr dirty="0" baseline="37037" sz="1350" spc="450">
                <a:solidFill>
                  <a:srgbClr val="2B2B2B"/>
                </a:solidFill>
                <a:latin typeface="Cambria"/>
                <a:cs typeface="Cambria"/>
              </a:rPr>
              <a:t> </a:t>
            </a:r>
            <a:r>
              <a:rPr dirty="0" sz="1300" spc="-120">
                <a:solidFill>
                  <a:srgbClr val="747474"/>
                </a:solidFill>
                <a:latin typeface="Cambria"/>
                <a:cs typeface="Cambria"/>
              </a:rPr>
              <a:t>+-</a:t>
            </a:r>
            <a:r>
              <a:rPr dirty="0" sz="1300" spc="60">
                <a:solidFill>
                  <a:srgbClr val="747474"/>
                </a:solidFill>
                <a:latin typeface="Cambria"/>
                <a:cs typeface="Cambria"/>
              </a:rPr>
              <a:t> </a:t>
            </a:r>
            <a:r>
              <a:rPr dirty="0" sz="1300">
                <a:solidFill>
                  <a:srgbClr val="0F0F0F"/>
                </a:solidFill>
                <a:latin typeface="Cambria"/>
                <a:cs typeface="Cambria"/>
              </a:rPr>
              <a:t>m</a:t>
            </a:r>
            <a:r>
              <a:rPr dirty="0" sz="1300" spc="80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300" spc="-484">
                <a:solidFill>
                  <a:srgbClr val="4D4D4D"/>
                </a:solidFill>
                <a:latin typeface="Cambria"/>
                <a:cs typeface="Cambria"/>
              </a:rPr>
              <a:t>—</a:t>
            </a:r>
            <a:r>
              <a:rPr dirty="0" sz="1300" spc="225">
                <a:solidFill>
                  <a:srgbClr val="4D4D4D"/>
                </a:solidFill>
                <a:latin typeface="Cambria"/>
                <a:cs typeface="Cambria"/>
              </a:rPr>
              <a:t> </a:t>
            </a:r>
            <a:r>
              <a:rPr dirty="0" sz="1300">
                <a:solidFill>
                  <a:srgbClr val="0A0A0A"/>
                </a:solidFill>
                <a:latin typeface="Cambria"/>
                <a:cs typeface="Cambria"/>
              </a:rPr>
              <a:t>12</a:t>
            </a:r>
            <a:r>
              <a:rPr dirty="0" sz="1300" spc="300">
                <a:solidFill>
                  <a:srgbClr val="0A0A0A"/>
                </a:solidFill>
                <a:latin typeface="Cambria"/>
                <a:cs typeface="Cambria"/>
              </a:rPr>
              <a:t> </a:t>
            </a:r>
            <a:r>
              <a:rPr dirty="0" sz="1300">
                <a:solidFill>
                  <a:srgbClr val="161616"/>
                </a:solidFill>
                <a:latin typeface="Cambria"/>
                <a:cs typeface="Cambria"/>
              </a:rPr>
              <a:t>=</a:t>
            </a:r>
            <a:r>
              <a:rPr dirty="0" sz="1300" spc="43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300" spc="15">
                <a:solidFill>
                  <a:srgbClr val="1C1C1C"/>
                </a:solidFill>
                <a:latin typeface="Cambria"/>
                <a:cs typeface="Cambria"/>
              </a:rPr>
              <a:t>0</a:t>
            </a:r>
            <a:endParaRPr sz="1300">
              <a:latin typeface="Cambria"/>
              <a:cs typeface="Cambria"/>
            </a:endParaRPr>
          </a:p>
        </p:txBody>
      </p:sp>
      <p:graphicFrame>
        <p:nvGraphicFramePr>
          <p:cNvPr id="29" name="object 29" descr=""/>
          <p:cNvGraphicFramePr>
            <a:graphicFrameLocks noGrp="1"/>
          </p:cNvGraphicFramePr>
          <p:nvPr/>
        </p:nvGraphicFramePr>
        <p:xfrm>
          <a:off x="1294291" y="1549753"/>
          <a:ext cx="2874645" cy="6115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4820"/>
                <a:gridCol w="1240790"/>
                <a:gridCol w="791210"/>
                <a:gridCol w="302894"/>
              </a:tblGrid>
              <a:tr h="198755">
                <a:tc>
                  <a:txBody>
                    <a:bodyPr/>
                    <a:lstStyle/>
                    <a:p>
                      <a:pPr marL="31750">
                        <a:lnSpc>
                          <a:spcPts val="1265"/>
                        </a:lnSpc>
                      </a:pPr>
                      <a:r>
                        <a:rPr dirty="0" sz="1100" spc="-10" i="1">
                          <a:solidFill>
                            <a:srgbClr val="232323"/>
                          </a:solidFill>
                          <a:latin typeface="Cambria"/>
                          <a:cs typeface="Cambria"/>
                        </a:rPr>
                        <a:t>i.e.,</a:t>
                      </a:r>
                      <a:endParaRPr sz="11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1750">
                        <a:lnSpc>
                          <a:spcPts val="1265"/>
                        </a:lnSpc>
                      </a:pPr>
                      <a:r>
                        <a:rPr dirty="0" sz="1100" i="1">
                          <a:solidFill>
                            <a:srgbClr val="1A1A1A"/>
                          </a:solidFill>
                          <a:latin typeface="Cambria"/>
                          <a:cs typeface="Cambria"/>
                        </a:rPr>
                        <a:t>(m</a:t>
                      </a:r>
                      <a:r>
                        <a:rPr dirty="0" sz="1100" spc="10" i="1">
                          <a:solidFill>
                            <a:srgbClr val="1A1A1A"/>
                          </a:solidFill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100" i="1">
                          <a:solidFill>
                            <a:srgbClr val="7C7C7C"/>
                          </a:solidFill>
                          <a:latin typeface="Cambria"/>
                          <a:cs typeface="Cambria"/>
                        </a:rPr>
                        <a:t>+</a:t>
                      </a:r>
                      <a:r>
                        <a:rPr dirty="0" sz="1100" spc="225" i="1">
                          <a:solidFill>
                            <a:srgbClr val="7C7C7C"/>
                          </a:solidFill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100">
                          <a:solidFill>
                            <a:srgbClr val="2B2B2B"/>
                          </a:solidFill>
                          <a:latin typeface="Cambria"/>
                          <a:cs typeface="Cambria"/>
                        </a:rPr>
                        <a:t>4)</a:t>
                      </a:r>
                      <a:r>
                        <a:rPr dirty="0" sz="1100" spc="80">
                          <a:solidFill>
                            <a:srgbClr val="2B2B2B"/>
                          </a:solidFill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100" i="1">
                          <a:solidFill>
                            <a:srgbClr val="383838"/>
                          </a:solidFill>
                          <a:latin typeface="Cambria"/>
                          <a:cs typeface="Cambria"/>
                        </a:rPr>
                        <a:t>(m</a:t>
                      </a:r>
                      <a:r>
                        <a:rPr dirty="0" sz="1100" spc="65" i="1">
                          <a:solidFill>
                            <a:srgbClr val="383838"/>
                          </a:solidFill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100" spc="-400" i="1">
                          <a:solidFill>
                            <a:srgbClr val="7B7B7B"/>
                          </a:solidFill>
                          <a:latin typeface="Cambria"/>
                          <a:cs typeface="Cambria"/>
                        </a:rPr>
                        <a:t>—</a:t>
                      </a:r>
                      <a:r>
                        <a:rPr dirty="0" sz="1100" spc="100" i="1">
                          <a:solidFill>
                            <a:srgbClr val="7B7B7B"/>
                          </a:solidFill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100" spc="-25">
                          <a:solidFill>
                            <a:srgbClr val="6B6B6B"/>
                          </a:solidFill>
                          <a:latin typeface="Cambria"/>
                          <a:cs typeface="Cambria"/>
                        </a:rPr>
                        <a:t>3)</a:t>
                      </a:r>
                      <a:endParaRPr sz="11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ts val="1265"/>
                        </a:lnSpc>
                      </a:pPr>
                      <a:r>
                        <a:rPr dirty="0" sz="1100" spc="5">
                          <a:solidFill>
                            <a:srgbClr val="131313"/>
                          </a:solidFill>
                          <a:latin typeface="Cambria"/>
                          <a:cs typeface="Cambria"/>
                        </a:rPr>
                        <a:t>0</a:t>
                      </a:r>
                      <a:endParaRPr sz="11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203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619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100" spc="-50" i="1">
                          <a:solidFill>
                            <a:srgbClr val="1D1D1D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/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1100" spc="-345" i="1">
                          <a:solidFill>
                            <a:srgbClr val="4B4B4B"/>
                          </a:solidFill>
                          <a:latin typeface="Times New Roman"/>
                          <a:cs typeface="Times New Roman"/>
                        </a:rPr>
                        <a:t>—</a:t>
                      </a:r>
                      <a:r>
                        <a:rPr dirty="0" sz="1100" spc="140" i="1">
                          <a:solidFill>
                            <a:srgbClr val="4B4B4B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solidFill>
                            <a:srgbClr val="0F0F0F"/>
                          </a:solidFill>
                          <a:latin typeface="Times New Roman"/>
                          <a:cs typeface="Times New Roman"/>
                        </a:rPr>
                        <a:t>4,</a:t>
                      </a:r>
                      <a:r>
                        <a:rPr dirty="0" sz="1100" spc="190">
                          <a:solidFill>
                            <a:srgbClr val="0F0F0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0">
                          <a:solidFill>
                            <a:srgbClr val="2F2F2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968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924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5560">
                        <a:lnSpc>
                          <a:spcPts val="1300"/>
                        </a:lnSpc>
                        <a:spcBef>
                          <a:spcPts val="120"/>
                        </a:spcBef>
                      </a:pPr>
                      <a:r>
                        <a:rPr dirty="0" sz="1150" spc="-20">
                          <a:solidFill>
                            <a:srgbClr val="161616"/>
                          </a:solidFill>
                          <a:latin typeface="Times New Roman"/>
                          <a:cs typeface="Times New Roman"/>
                        </a:rPr>
                        <a:t>C.F.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5240"/>
                </a:tc>
                <a:tc>
                  <a:txBody>
                    <a:bodyPr/>
                    <a:lstStyle/>
                    <a:p>
                      <a:pPr marL="39370">
                        <a:lnSpc>
                          <a:spcPts val="1300"/>
                        </a:lnSpc>
                        <a:spcBef>
                          <a:spcPts val="120"/>
                        </a:spcBef>
                      </a:pPr>
                      <a:r>
                        <a:rPr dirty="0" sz="1150">
                          <a:solidFill>
                            <a:srgbClr val="232323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150" spc="320">
                          <a:solidFill>
                            <a:srgbClr val="232323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130" i="1">
                          <a:latin typeface="Times New Roman"/>
                          <a:cs typeface="Times New Roman"/>
                        </a:rPr>
                        <a:t>C,e”</a:t>
                      </a:r>
                      <a:r>
                        <a:rPr dirty="0" sz="1150" spc="19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55" i="1">
                          <a:solidFill>
                            <a:srgbClr val="111111"/>
                          </a:solidFill>
                          <a:latin typeface="Times New Roman"/>
                          <a:cs typeface="Times New Roman"/>
                        </a:rPr>
                        <a:t>s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5240"/>
                </a:tc>
                <a:tc>
                  <a:txBody>
                    <a:bodyPr/>
                    <a:lstStyle/>
                    <a:p>
                      <a:pPr marL="108585">
                        <a:lnSpc>
                          <a:spcPts val="1300"/>
                        </a:lnSpc>
                        <a:spcBef>
                          <a:spcPts val="120"/>
                        </a:spcBef>
                      </a:pPr>
                      <a:r>
                        <a:rPr dirty="0" sz="1150" spc="90">
                          <a:solidFill>
                            <a:srgbClr val="0A0A0A"/>
                          </a:solidFill>
                          <a:latin typeface="Times New Roman"/>
                          <a:cs typeface="Times New Roman"/>
                        </a:rPr>
                        <a:t>e”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5240"/>
                </a:tc>
              </a:tr>
            </a:tbl>
          </a:graphicData>
        </a:graphic>
      </p:graphicFrame>
      <p:sp>
        <p:nvSpPr>
          <p:cNvPr id="30" name="object 30" descr=""/>
          <p:cNvSpPr txBox="1"/>
          <p:nvPr/>
        </p:nvSpPr>
        <p:spPr>
          <a:xfrm>
            <a:off x="2743724" y="2435097"/>
            <a:ext cx="22796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114">
                <a:solidFill>
                  <a:srgbClr val="181818"/>
                </a:solidFill>
                <a:latin typeface="Cambria"/>
                <a:cs typeface="Cambria"/>
              </a:rPr>
              <a:t>’‘'‘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15132" y="2157432"/>
            <a:ext cx="781685" cy="47879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30"/>
              </a:spcBef>
              <a:tabLst>
                <a:tab pos="343535" algn="l"/>
                <a:tab pos="768350" algn="l"/>
              </a:tabLst>
            </a:pPr>
            <a:r>
              <a:rPr dirty="0" u="sng" sz="1300">
                <a:solidFill>
                  <a:srgbClr val="7C7C7C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300" spc="-50">
                <a:solidFill>
                  <a:srgbClr val="7C7C7C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300">
                <a:solidFill>
                  <a:srgbClr val="7C7C7C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300">
              <a:latin typeface="Times New Roman"/>
              <a:cs typeface="Times New Roman"/>
            </a:endParaRPr>
          </a:p>
          <a:p>
            <a:pPr marL="18415">
              <a:lnSpc>
                <a:spcPct val="100000"/>
              </a:lnSpc>
              <a:spcBef>
                <a:spcPts val="295"/>
              </a:spcBef>
            </a:pPr>
            <a:r>
              <a:rPr dirty="0" sz="1150" spc="260" i="1">
                <a:solidFill>
                  <a:srgbClr val="0F0F0F"/>
                </a:solidFill>
                <a:latin typeface="Cambria"/>
                <a:cs typeface="Cambria"/>
              </a:rPr>
              <a:t>D’</a:t>
            </a:r>
            <a:r>
              <a:rPr dirty="0" sz="1150" spc="-110" i="1">
                <a:solidFill>
                  <a:srgbClr val="0F0F0F"/>
                </a:solidFill>
                <a:latin typeface="Cambria"/>
                <a:cs typeface="Cambria"/>
              </a:rPr>
              <a:t> </a:t>
            </a:r>
            <a:r>
              <a:rPr dirty="0" sz="1150" i="1">
                <a:latin typeface="Cambria"/>
                <a:cs typeface="Cambria"/>
              </a:rPr>
              <a:t>+</a:t>
            </a:r>
            <a:r>
              <a:rPr dirty="0" sz="1150" i="1">
                <a:solidFill>
                  <a:srgbClr val="000A11"/>
                </a:solidFill>
                <a:latin typeface="Cambria"/>
                <a:cs typeface="Cambria"/>
              </a:rPr>
              <a:t>D</a:t>
            </a:r>
            <a:r>
              <a:rPr dirty="0" sz="1150" i="1">
                <a:solidFill>
                  <a:srgbClr val="BCBCBC"/>
                </a:solidFill>
                <a:latin typeface="Cambria"/>
                <a:cs typeface="Cambria"/>
              </a:rPr>
              <a:t>—</a:t>
            </a:r>
            <a:r>
              <a:rPr dirty="0" sz="1150" spc="145" i="1">
                <a:solidFill>
                  <a:srgbClr val="BCBCBC"/>
                </a:solidFill>
                <a:latin typeface="Cambria"/>
                <a:cs typeface="Cambria"/>
              </a:rPr>
              <a:t> </a:t>
            </a:r>
            <a:r>
              <a:rPr dirty="0" sz="1150" spc="-25">
                <a:solidFill>
                  <a:srgbClr val="1A1A1A"/>
                </a:solidFill>
                <a:latin typeface="Cambria"/>
                <a:cs typeface="Cambria"/>
              </a:rPr>
              <a:t>12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55706" y="4196588"/>
            <a:ext cx="737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20">
                <a:solidFill>
                  <a:srgbClr val="414141"/>
                </a:solidFill>
                <a:latin typeface="Cambria"/>
                <a:cs typeface="Cambria"/>
              </a:rPr>
              <a:t>—</a:t>
            </a:r>
            <a:r>
              <a:rPr dirty="0" sz="1200" spc="80">
                <a:solidFill>
                  <a:srgbClr val="414141"/>
                </a:solidFill>
                <a:latin typeface="Cambria"/>
                <a:cs typeface="Cambria"/>
              </a:rPr>
              <a:t> </a:t>
            </a:r>
            <a:r>
              <a:rPr dirty="0" sz="1200">
                <a:latin typeface="Cambria"/>
                <a:cs typeface="Cambria"/>
              </a:rPr>
              <a:t>6</a:t>
            </a:r>
            <a:r>
              <a:rPr dirty="0" sz="1200" spc="50"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2F2F2F"/>
                </a:solidFill>
                <a:latin typeface="Cambria"/>
                <a:cs typeface="Cambria"/>
              </a:rPr>
              <a:t>+</a:t>
            </a:r>
            <a:r>
              <a:rPr dirty="0" sz="1200" spc="295">
                <a:solidFill>
                  <a:srgbClr val="2F2F2F"/>
                </a:solidFill>
                <a:latin typeface="Cambria"/>
                <a:cs typeface="Cambria"/>
              </a:rPr>
              <a:t> </a:t>
            </a:r>
            <a:r>
              <a:rPr dirty="0" sz="1200" i="1">
                <a:solidFill>
                  <a:srgbClr val="1A1A1A"/>
                </a:solidFill>
                <a:latin typeface="Cambria"/>
                <a:cs typeface="Cambria"/>
              </a:rPr>
              <a:t>SD</a:t>
            </a:r>
            <a:r>
              <a:rPr dirty="0" sz="1200" spc="55" i="1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200" spc="-50">
                <a:solidFill>
                  <a:srgbClr val="626262"/>
                </a:solidFill>
                <a:latin typeface="Cambria"/>
                <a:cs typeface="Cambria"/>
              </a:rPr>
              <a:t>+</a:t>
            </a:r>
            <a:endParaRPr sz="12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77509" y="2832354"/>
            <a:ext cx="166116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935"/>
              </a:lnSpc>
              <a:spcBef>
                <a:spcPts val="100"/>
              </a:spcBef>
              <a:tabLst>
                <a:tab pos="695325" algn="l"/>
              </a:tabLst>
            </a:pPr>
            <a:r>
              <a:rPr dirty="0" sz="950" spc="-25">
                <a:latin typeface="Cambria"/>
                <a:cs typeface="Cambria"/>
              </a:rPr>
              <a:t>e*°</a:t>
            </a:r>
            <a:r>
              <a:rPr dirty="0" sz="950">
                <a:latin typeface="Cambria"/>
                <a:cs typeface="Cambria"/>
              </a:rPr>
              <a:t>	</a:t>
            </a:r>
            <a:r>
              <a:rPr dirty="0" baseline="-22875" sz="1275" spc="-75">
                <a:solidFill>
                  <a:srgbClr val="A1A1A1"/>
                </a:solidFill>
                <a:latin typeface="Cambria"/>
                <a:cs typeface="Cambria"/>
              </a:rPr>
              <a:t>2</a:t>
            </a:r>
            <a:endParaRPr baseline="-22875" sz="1275">
              <a:latin typeface="Cambria"/>
              <a:cs typeface="Cambria"/>
            </a:endParaRPr>
          </a:p>
          <a:p>
            <a:pPr marL="263525">
              <a:lnSpc>
                <a:spcPts val="1295"/>
              </a:lnSpc>
            </a:pPr>
            <a:r>
              <a:rPr dirty="0" sz="1250" spc="70" i="1">
                <a:latin typeface="Cambria"/>
                <a:cs typeface="Cambria"/>
              </a:rPr>
              <a:t>(D</a:t>
            </a:r>
            <a:r>
              <a:rPr dirty="0" sz="1250" spc="70" i="1">
                <a:solidFill>
                  <a:srgbClr val="666666"/>
                </a:solidFill>
                <a:latin typeface="Cambria"/>
                <a:cs typeface="Cambria"/>
              </a:rPr>
              <a:t>+</a:t>
            </a:r>
            <a:r>
              <a:rPr dirty="0" sz="1250" spc="-70" i="1">
                <a:solidFill>
                  <a:srgbClr val="666666"/>
                </a:solidFill>
                <a:latin typeface="Cambria"/>
                <a:cs typeface="Cambria"/>
              </a:rPr>
              <a:t> </a:t>
            </a:r>
            <a:r>
              <a:rPr dirty="0" sz="1250">
                <a:latin typeface="Cambria"/>
                <a:cs typeface="Cambria"/>
              </a:rPr>
              <a:t>2)</a:t>
            </a:r>
            <a:r>
              <a:rPr dirty="0" sz="1250" spc="375">
                <a:latin typeface="Cambria"/>
                <a:cs typeface="Cambria"/>
              </a:rPr>
              <a:t> </a:t>
            </a:r>
            <a:r>
              <a:rPr dirty="0" sz="1250" spc="90" i="1">
                <a:solidFill>
                  <a:srgbClr val="626262"/>
                </a:solidFill>
                <a:latin typeface="Cambria"/>
                <a:cs typeface="Cambria"/>
              </a:rPr>
              <a:t>+</a:t>
            </a:r>
            <a:r>
              <a:rPr dirty="0" sz="1250" spc="90" i="1">
                <a:latin typeface="Cambria"/>
                <a:cs typeface="Cambria"/>
              </a:rPr>
              <a:t>(D</a:t>
            </a:r>
            <a:r>
              <a:rPr dirty="0" sz="1250" spc="-100" i="1">
                <a:latin typeface="Cambria"/>
                <a:cs typeface="Cambria"/>
              </a:rPr>
              <a:t> </a:t>
            </a:r>
            <a:r>
              <a:rPr dirty="0" sz="1250">
                <a:solidFill>
                  <a:srgbClr val="5E5E5E"/>
                </a:solidFill>
                <a:latin typeface="Cambria"/>
                <a:cs typeface="Cambria"/>
              </a:rPr>
              <a:t>+</a:t>
            </a:r>
            <a:r>
              <a:rPr dirty="0" sz="1250">
                <a:latin typeface="Cambria"/>
                <a:cs typeface="Cambria"/>
              </a:rPr>
              <a:t>2)</a:t>
            </a:r>
            <a:r>
              <a:rPr dirty="0" sz="1250" spc="-95">
                <a:latin typeface="Cambria"/>
                <a:cs typeface="Cambria"/>
              </a:rPr>
              <a:t> </a:t>
            </a:r>
            <a:r>
              <a:rPr dirty="0" sz="1250" spc="-565">
                <a:latin typeface="Cambria"/>
                <a:cs typeface="Cambria"/>
              </a:rPr>
              <a:t>—</a:t>
            </a:r>
            <a:r>
              <a:rPr dirty="0" sz="1250" spc="-15">
                <a:latin typeface="Cambria"/>
                <a:cs typeface="Cambria"/>
              </a:rPr>
              <a:t> </a:t>
            </a:r>
            <a:r>
              <a:rPr dirty="0" sz="1250" spc="-25">
                <a:latin typeface="Cambria"/>
                <a:cs typeface="Cambria"/>
              </a:rPr>
              <a:t>l2</a:t>
            </a:r>
            <a:endParaRPr sz="125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509041" y="3483609"/>
            <a:ext cx="72580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3375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D’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10" i="1">
                <a:solidFill>
                  <a:srgbClr val="161616"/>
                </a:solidFill>
                <a:latin typeface="Times New Roman"/>
                <a:cs typeface="Times New Roman"/>
              </a:rPr>
              <a:t>SD</a:t>
            </a:r>
            <a:r>
              <a:rPr dirty="0" sz="1150" spc="-50" i="1">
                <a:solidFill>
                  <a:srgbClr val="161616"/>
                </a:solidFill>
                <a:latin typeface="Times New Roman"/>
                <a:cs typeface="Times New Roman"/>
              </a:rPr>
              <a:t> </a:t>
            </a:r>
            <a:r>
              <a:rPr dirty="0" sz="1150" spc="-425" i="1">
                <a:solidFill>
                  <a:srgbClr val="212121"/>
                </a:solidFill>
                <a:latin typeface="Times New Roman"/>
                <a:cs typeface="Times New Roman"/>
              </a:rPr>
              <a:t>—</a:t>
            </a:r>
            <a:r>
              <a:rPr dirty="0" sz="1150" spc="-50" i="1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50" spc="-50" i="1">
                <a:solidFill>
                  <a:srgbClr val="979797"/>
                </a:solidFill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210013" y="3770121"/>
            <a:ext cx="441959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51155" algn="l"/>
              </a:tabLst>
            </a:pPr>
            <a:r>
              <a:rPr dirty="0" sz="1150" spc="10">
                <a:solidFill>
                  <a:srgbClr val="262626"/>
                </a:solidFill>
                <a:latin typeface="Trebuchet MS"/>
                <a:cs typeface="Trebuchet MS"/>
              </a:rPr>
              <a:t>1</a:t>
            </a:r>
            <a:r>
              <a:rPr dirty="0" sz="1150">
                <a:solidFill>
                  <a:srgbClr val="262626"/>
                </a:solidFill>
                <a:latin typeface="Trebuchet MS"/>
                <a:cs typeface="Trebuchet MS"/>
              </a:rPr>
              <a:t>	</a:t>
            </a:r>
            <a:r>
              <a:rPr dirty="0" sz="1150" spc="-50">
                <a:solidFill>
                  <a:srgbClr val="565656"/>
                </a:solidFill>
                <a:latin typeface="Trebuchet MS"/>
                <a:cs typeface="Trebuchet MS"/>
              </a:rPr>
              <a:t>3</a:t>
            </a:r>
            <a:endParaRPr sz="1150">
              <a:latin typeface="Trebuchet MS"/>
              <a:cs typeface="Trebuchet MS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80696" y="3879850"/>
            <a:ext cx="42735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-285">
                <a:latin typeface="Cambria"/>
                <a:cs typeface="Cambria"/>
              </a:rPr>
              <a:t>——</a:t>
            </a:r>
            <a:r>
              <a:rPr dirty="0" sz="1150" spc="-130">
                <a:latin typeface="Cambria"/>
                <a:cs typeface="Cambria"/>
              </a:rPr>
              <a:t>z</a:t>
            </a:r>
            <a:r>
              <a:rPr dirty="0" sz="1150" spc="30">
                <a:latin typeface="Cambria"/>
                <a:cs typeface="Cambria"/>
              </a:rPr>
              <a:t> </a:t>
            </a:r>
            <a:r>
              <a:rPr dirty="0" sz="1150" spc="-490">
                <a:solidFill>
                  <a:srgbClr val="757575"/>
                </a:solidFill>
                <a:latin typeface="Cambria"/>
                <a:cs typeface="Cambria"/>
              </a:rPr>
              <a:t>—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199763" y="3980434"/>
            <a:ext cx="492125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8295" algn="l"/>
              </a:tabLst>
            </a:pPr>
            <a:r>
              <a:rPr dirty="0" sz="1150" spc="-50">
                <a:solidFill>
                  <a:srgbClr val="727272"/>
                </a:solidFill>
                <a:latin typeface="Cambria"/>
                <a:cs typeface="Cambria"/>
              </a:rPr>
              <a:t>6</a:t>
            </a:r>
            <a:r>
              <a:rPr dirty="0" sz="1150">
                <a:solidFill>
                  <a:srgbClr val="727272"/>
                </a:solidFill>
                <a:latin typeface="Cambria"/>
                <a:cs typeface="Cambria"/>
              </a:rPr>
              <a:t>	</a:t>
            </a:r>
            <a:r>
              <a:rPr dirty="0" sz="1150" spc="-25">
                <a:latin typeface="Cambria"/>
                <a:cs typeface="Cambria"/>
              </a:rPr>
              <a:t>36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87703" y="6514845"/>
            <a:ext cx="2465070" cy="42799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dirty="0" sz="1150">
                <a:solidFill>
                  <a:srgbClr val="898989"/>
                </a:solidFill>
                <a:latin typeface="Cambria"/>
                <a:cs typeface="Cambria"/>
              </a:rPr>
              <a:t>.</a:t>
            </a:r>
            <a:r>
              <a:rPr dirty="0" sz="1150" spc="229">
                <a:solidFill>
                  <a:srgbClr val="898989"/>
                </a:solidFill>
                <a:latin typeface="Cambria"/>
                <a:cs typeface="Cambria"/>
              </a:rPr>
              <a:t> </a:t>
            </a:r>
            <a:r>
              <a:rPr dirty="0" sz="1150" spc="-35">
                <a:solidFill>
                  <a:srgbClr val="1A1A1A"/>
                </a:solidFill>
                <a:latin typeface="Cambria"/>
                <a:cs typeface="Cambria"/>
              </a:rPr>
              <a:t>General</a:t>
            </a:r>
            <a:r>
              <a:rPr dirty="0" sz="1150" spc="204">
                <a:solidFill>
                  <a:srgbClr val="1A1A1A"/>
                </a:solidFill>
                <a:latin typeface="Cambria"/>
                <a:cs typeface="Cambria"/>
              </a:rPr>
              <a:t> </a:t>
            </a:r>
            <a:r>
              <a:rPr dirty="0" sz="1150" spc="-55">
                <a:solidFill>
                  <a:srgbClr val="161616"/>
                </a:solidFill>
                <a:latin typeface="Cambria"/>
                <a:cs typeface="Cambria"/>
              </a:rPr>
              <a:t>solution</a:t>
            </a:r>
            <a:r>
              <a:rPr dirty="0" sz="1150" spc="120">
                <a:solidFill>
                  <a:srgbClr val="161616"/>
                </a:solidFill>
                <a:latin typeface="Cambria"/>
                <a:cs typeface="Cambria"/>
              </a:rPr>
              <a:t> </a:t>
            </a:r>
            <a:r>
              <a:rPr dirty="0" sz="1150">
                <a:latin typeface="Cambria"/>
                <a:cs typeface="Cambria"/>
              </a:rPr>
              <a:t>of</a:t>
            </a:r>
            <a:r>
              <a:rPr dirty="0" sz="1150" spc="100"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1D1D1D"/>
                </a:solidFill>
                <a:latin typeface="Cambria"/>
                <a:cs typeface="Cambria"/>
              </a:rPr>
              <a:t>Eqn.</a:t>
            </a:r>
            <a:r>
              <a:rPr dirty="0" sz="1150" spc="85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50" spc="-10">
                <a:solidFill>
                  <a:srgbClr val="595959"/>
                </a:solidFill>
                <a:latin typeface="Cambria"/>
                <a:cs typeface="Cambria"/>
              </a:rPr>
              <a:t>(2)</a:t>
            </a:r>
            <a:r>
              <a:rPr dirty="0" sz="1150" spc="95">
                <a:solidFill>
                  <a:srgbClr val="595959"/>
                </a:solidFill>
                <a:latin typeface="Cambria"/>
                <a:cs typeface="Cambria"/>
              </a:rPr>
              <a:t> </a:t>
            </a:r>
            <a:r>
              <a:rPr dirty="0" sz="1150" spc="-25">
                <a:solidFill>
                  <a:srgbClr val="3B3B3B"/>
                </a:solidFill>
                <a:latin typeface="Cambria"/>
                <a:cs typeface="Cambria"/>
              </a:rPr>
              <a:t>is</a:t>
            </a:r>
            <a:endParaRPr sz="1150">
              <a:latin typeface="Cambria"/>
              <a:cs typeface="Cambria"/>
            </a:endParaRPr>
          </a:p>
          <a:p>
            <a:pPr marL="1500505">
              <a:lnSpc>
                <a:spcPct val="100000"/>
              </a:lnSpc>
              <a:spcBef>
                <a:spcPts val="200"/>
              </a:spcBef>
            </a:pPr>
            <a:r>
              <a:rPr dirty="0" sz="1150">
                <a:solidFill>
                  <a:srgbClr val="B6B6B6"/>
                </a:solidFill>
                <a:latin typeface="Times New Roman"/>
                <a:cs typeface="Times New Roman"/>
              </a:rPr>
              <a:t>y</a:t>
            </a:r>
            <a:r>
              <a:rPr dirty="0" sz="1150" spc="375">
                <a:solidFill>
                  <a:srgbClr val="B6B6B6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F1F1F"/>
                </a:solidFill>
                <a:latin typeface="Times New Roman"/>
                <a:cs typeface="Times New Roman"/>
              </a:rPr>
              <a:t>=</a:t>
            </a:r>
            <a:r>
              <a:rPr dirty="0" sz="1150" spc="29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151515"/>
                </a:solidFill>
                <a:latin typeface="Times New Roman"/>
                <a:cs typeface="Times New Roman"/>
              </a:rPr>
              <a:t>C.F.</a:t>
            </a:r>
            <a:r>
              <a:rPr dirty="0" sz="1150" spc="105">
                <a:solidFill>
                  <a:srgbClr val="151515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212121"/>
                </a:solidFill>
                <a:latin typeface="Times New Roman"/>
                <a:cs typeface="Times New Roman"/>
              </a:rPr>
              <a:t>+</a:t>
            </a:r>
            <a:r>
              <a:rPr dirty="0" sz="1150" spc="13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dirty="0" sz="1150" spc="-20">
                <a:solidFill>
                  <a:srgbClr val="111111"/>
                </a:solidFill>
                <a:latin typeface="Times New Roman"/>
                <a:cs typeface="Times New Roman"/>
              </a:rPr>
              <a:t>P.I.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311635" y="7403592"/>
            <a:ext cx="708660" cy="19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30">
                <a:latin typeface="Cambria"/>
                <a:cs typeface="Cambria"/>
              </a:rPr>
              <a:t>Substituting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86977" y="6296659"/>
            <a:ext cx="406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3840" algn="l"/>
              </a:tabLst>
            </a:pPr>
            <a:r>
              <a:rPr dirty="0" sz="1200" spc="-50">
                <a:solidFill>
                  <a:srgbClr val="1F1F1F"/>
                </a:solidFill>
                <a:latin typeface="Consolas"/>
                <a:cs typeface="Consolas"/>
              </a:rPr>
              <a:t>6</a:t>
            </a:r>
            <a:r>
              <a:rPr dirty="0" sz="1200">
                <a:solidFill>
                  <a:srgbClr val="1F1F1F"/>
                </a:solidFill>
                <a:latin typeface="Consolas"/>
                <a:cs typeface="Consolas"/>
              </a:rPr>
              <a:t>	</a:t>
            </a:r>
            <a:r>
              <a:rPr dirty="0" sz="1200" spc="-55">
                <a:solidFill>
                  <a:srgbClr val="3A3A3A"/>
                </a:solidFill>
                <a:latin typeface="Consolas"/>
                <a:cs typeface="Consolas"/>
              </a:rPr>
              <a:t>36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306307" y="6296659"/>
            <a:ext cx="1079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812273" y="6296659"/>
            <a:ext cx="1079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0C0C0C"/>
                </a:solidFill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292221" y="6922516"/>
            <a:ext cx="1219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95">
                <a:solidFill>
                  <a:srgbClr val="363636"/>
                </a:solidFill>
                <a:latin typeface="Cambria"/>
                <a:cs typeface="Cambria"/>
              </a:rPr>
              <a:t>2z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735925" y="6968066"/>
            <a:ext cx="107950" cy="41529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1000" spc="-50">
                <a:solidFill>
                  <a:srgbClr val="414141"/>
                </a:solidFill>
                <a:latin typeface="Cambria"/>
                <a:cs typeface="Cambria"/>
              </a:rPr>
              <a:t>5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1200" spc="-50">
                <a:solidFill>
                  <a:srgbClr val="898989"/>
                </a:solidFill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32811" y="7132872"/>
            <a:ext cx="1698625" cy="465455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algn="r" marR="153035">
              <a:lnSpc>
                <a:spcPct val="100000"/>
              </a:lnSpc>
              <a:spcBef>
                <a:spcPts val="425"/>
              </a:spcBef>
            </a:pPr>
            <a:r>
              <a:rPr dirty="0" sz="1200" spc="-50">
                <a:solidFill>
                  <a:srgbClr val="1A1A1A"/>
                </a:solidFill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  <a:tabLst>
                <a:tab pos="356235" algn="l"/>
              </a:tabLst>
            </a:pPr>
            <a:r>
              <a:rPr dirty="0" sz="1150" spc="-25">
                <a:solidFill>
                  <a:srgbClr val="2A2A2A"/>
                </a:solidFill>
                <a:latin typeface="Cambria"/>
                <a:cs typeface="Cambria"/>
              </a:rPr>
              <a:t>e°</a:t>
            </a:r>
            <a:r>
              <a:rPr dirty="0" sz="1150">
                <a:solidFill>
                  <a:srgbClr val="2A2A2A"/>
                </a:solidFill>
                <a:latin typeface="Cambria"/>
                <a:cs typeface="Cambria"/>
              </a:rPr>
              <a:t>	</a:t>
            </a:r>
            <a:r>
              <a:rPr dirty="0" sz="1150">
                <a:solidFill>
                  <a:srgbClr val="A7A7A7"/>
                </a:solidFill>
                <a:latin typeface="Cambria"/>
                <a:cs typeface="Cambria"/>
              </a:rPr>
              <a:t>x</a:t>
            </a:r>
            <a:r>
              <a:rPr dirty="0" sz="1150" spc="160">
                <a:solidFill>
                  <a:srgbClr val="A7A7A7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494949"/>
                </a:solidFill>
                <a:latin typeface="Cambria"/>
                <a:cs typeface="Cambria"/>
              </a:rPr>
              <a:t>or</a:t>
            </a:r>
            <a:r>
              <a:rPr dirty="0" sz="1150" spc="85">
                <a:solidFill>
                  <a:srgbClr val="494949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696969"/>
                </a:solidFill>
                <a:latin typeface="Cambria"/>
                <a:cs typeface="Cambria"/>
              </a:rPr>
              <a:t>c</a:t>
            </a:r>
            <a:r>
              <a:rPr dirty="0" sz="1150" spc="50">
                <a:solidFill>
                  <a:srgbClr val="696969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B8B8B8"/>
                </a:solidFill>
                <a:latin typeface="Cambria"/>
                <a:cs typeface="Cambria"/>
              </a:rPr>
              <a:t>=</a:t>
            </a:r>
            <a:r>
              <a:rPr dirty="0" sz="1150" spc="110">
                <a:solidFill>
                  <a:srgbClr val="B8B8B8"/>
                </a:solidFill>
                <a:latin typeface="Cambria"/>
                <a:cs typeface="Cambria"/>
              </a:rPr>
              <a:t> </a:t>
            </a:r>
            <a:r>
              <a:rPr dirty="0" sz="1150">
                <a:solidFill>
                  <a:srgbClr val="3A3A3A"/>
                </a:solidFill>
                <a:latin typeface="Cambria"/>
                <a:cs typeface="Cambria"/>
              </a:rPr>
              <a:t>log</a:t>
            </a:r>
            <a:r>
              <a:rPr dirty="0" sz="1150" spc="195">
                <a:solidFill>
                  <a:srgbClr val="3A3A3A"/>
                </a:solidFill>
                <a:latin typeface="Cambria"/>
                <a:cs typeface="Cambria"/>
              </a:rPr>
              <a:t> </a:t>
            </a:r>
            <a:r>
              <a:rPr dirty="0" sz="1150" i="1">
                <a:solidFill>
                  <a:srgbClr val="212121"/>
                </a:solidFill>
                <a:latin typeface="Cambria"/>
                <a:cs typeface="Cambria"/>
              </a:rPr>
              <a:t>x,</a:t>
            </a:r>
            <a:r>
              <a:rPr dirty="0" sz="1150" spc="160" i="1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150" spc="-25">
                <a:solidFill>
                  <a:srgbClr val="1D1D1D"/>
                </a:solidFill>
                <a:latin typeface="Cambria"/>
                <a:cs typeface="Cambria"/>
              </a:rPr>
              <a:t>we</a:t>
            </a:r>
            <a:r>
              <a:rPr dirty="0" sz="1150" spc="110">
                <a:solidFill>
                  <a:srgbClr val="1D1D1D"/>
                </a:solidFill>
                <a:latin typeface="Cambria"/>
                <a:cs typeface="Cambria"/>
              </a:rPr>
              <a:t> </a:t>
            </a:r>
            <a:r>
              <a:rPr dirty="0" sz="1150" spc="-25">
                <a:solidFill>
                  <a:srgbClr val="131313"/>
                </a:solidFill>
                <a:latin typeface="Cambria"/>
                <a:cs typeface="Cambria"/>
              </a:rPr>
              <a:t>get</a:t>
            </a:r>
            <a:endParaRPr sz="115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985066" y="8273149"/>
            <a:ext cx="3133725" cy="47307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495"/>
              </a:spcBef>
            </a:pPr>
            <a:r>
              <a:rPr dirty="0" sz="1200" spc="-50"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dirty="0" sz="1100" spc="-10">
                <a:solidFill>
                  <a:srgbClr val="111111"/>
                </a:solidFill>
                <a:latin typeface="Cambria"/>
                <a:cs typeface="Cambria"/>
              </a:rPr>
              <a:t>which</a:t>
            </a:r>
            <a:r>
              <a:rPr dirty="0" sz="1100" spc="13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1C1C1C"/>
                </a:solidFill>
                <a:latin typeface="Cambria"/>
                <a:cs typeface="Cambria"/>
              </a:rPr>
              <a:t>is</a:t>
            </a:r>
            <a:r>
              <a:rPr dirty="0" sz="1100" spc="105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12121"/>
                </a:solidFill>
                <a:latin typeface="Cambria"/>
                <a:cs typeface="Cambria"/>
              </a:rPr>
              <a:t>the</a:t>
            </a:r>
            <a:r>
              <a:rPr dirty="0" sz="1100" spc="125">
                <a:solidFill>
                  <a:srgbClr val="212121"/>
                </a:solidFill>
                <a:latin typeface="Cambria"/>
                <a:cs typeface="Cambria"/>
              </a:rPr>
              <a:t> </a:t>
            </a:r>
            <a:r>
              <a:rPr dirty="0" sz="1100" spc="-20">
                <a:solidFill>
                  <a:srgbClr val="111111"/>
                </a:solidFill>
                <a:latin typeface="Cambria"/>
                <a:cs typeface="Cambria"/>
              </a:rPr>
              <a:t>general</a:t>
            </a:r>
            <a:r>
              <a:rPr dirty="0" sz="1100" spc="110">
                <a:solidFill>
                  <a:srgbClr val="111111"/>
                </a:solidFill>
                <a:latin typeface="Cambria"/>
                <a:cs typeface="Cambria"/>
              </a:rPr>
              <a:t> </a:t>
            </a:r>
            <a:r>
              <a:rPr dirty="0" sz="1100" spc="-25">
                <a:solidFill>
                  <a:srgbClr val="1C1C1C"/>
                </a:solidFill>
                <a:latin typeface="Cambria"/>
                <a:cs typeface="Cambria"/>
              </a:rPr>
              <a:t>solution</a:t>
            </a:r>
            <a:r>
              <a:rPr dirty="0" sz="1100" spc="125">
                <a:solidFill>
                  <a:srgbClr val="1C1C1C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A2A2A"/>
                </a:solidFill>
                <a:latin typeface="Cambria"/>
                <a:cs typeface="Cambria"/>
              </a:rPr>
              <a:t>of</a:t>
            </a:r>
            <a:r>
              <a:rPr dirty="0" sz="1100" spc="114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100">
                <a:solidFill>
                  <a:srgbClr val="2A2A2A"/>
                </a:solidFill>
                <a:latin typeface="Cambria"/>
                <a:cs typeface="Cambria"/>
              </a:rPr>
              <a:t>Eqn.</a:t>
            </a:r>
            <a:r>
              <a:rPr dirty="0" sz="1100" spc="90">
                <a:solidFill>
                  <a:srgbClr val="2A2A2A"/>
                </a:solidFill>
                <a:latin typeface="Cambria"/>
                <a:cs typeface="Cambria"/>
              </a:rPr>
              <a:t> </a:t>
            </a:r>
            <a:r>
              <a:rPr dirty="0" sz="1100" spc="-20">
                <a:solidFill>
                  <a:srgbClr val="282828"/>
                </a:solidFill>
                <a:latin typeface="Cambria"/>
                <a:cs typeface="Cambria"/>
              </a:rPr>
              <a:t>(I).</a:t>
            </a:r>
            <a:endParaRPr sz="110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190482" y="7848092"/>
            <a:ext cx="1117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423938" y="7744967"/>
            <a:ext cx="537210" cy="3117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65"/>
              </a:lnSpc>
              <a:spcBef>
                <a:spcPts val="100"/>
              </a:spcBef>
            </a:pPr>
            <a:r>
              <a:rPr dirty="0" sz="1100">
                <a:latin typeface="Cambria"/>
                <a:cs typeface="Cambria"/>
              </a:rPr>
              <a:t>logo</a:t>
            </a:r>
            <a:r>
              <a:rPr dirty="0" sz="1100" spc="10">
                <a:latin typeface="Cambria"/>
                <a:cs typeface="Cambria"/>
              </a:rPr>
              <a:t> </a:t>
            </a:r>
            <a:r>
              <a:rPr dirty="0" sz="1100" spc="-50">
                <a:solidFill>
                  <a:srgbClr val="9A9A9A"/>
                </a:solidFill>
                <a:latin typeface="Cambria"/>
                <a:cs typeface="Cambria"/>
              </a:rPr>
              <a:t>+</a:t>
            </a:r>
            <a:endParaRPr sz="1100">
              <a:latin typeface="Cambria"/>
              <a:cs typeface="Cambria"/>
            </a:endParaRPr>
          </a:p>
          <a:p>
            <a:pPr algn="r" marR="5080">
              <a:lnSpc>
                <a:spcPts val="1185"/>
              </a:lnSpc>
            </a:pPr>
            <a:r>
              <a:rPr dirty="0" sz="1200" spc="-50">
                <a:solidFill>
                  <a:srgbClr val="0E0E0E"/>
                </a:solidFill>
                <a:latin typeface="Consolas"/>
                <a:cs typeface="Consolas"/>
              </a:rPr>
              <a:t>6</a:t>
            </a:r>
            <a:endParaRPr sz="1200">
              <a:latin typeface="Consolas"/>
              <a:cs typeface="Consolas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027596" y="2828290"/>
            <a:ext cx="849630" cy="200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23265" algn="l"/>
              </a:tabLst>
            </a:pPr>
            <a:r>
              <a:rPr dirty="0" sz="1150" i="1">
                <a:solidFill>
                  <a:srgbClr val="363636"/>
                </a:solidFill>
                <a:latin typeface="Times New Roman"/>
                <a:cs typeface="Times New Roman"/>
              </a:rPr>
              <a:t>(D</a:t>
            </a:r>
            <a:r>
              <a:rPr dirty="0" sz="1150" spc="145" i="1">
                <a:solidFill>
                  <a:srgbClr val="363636"/>
                </a:solidFill>
                <a:latin typeface="Times New Roman"/>
                <a:cs typeface="Times New Roman"/>
              </a:rPr>
              <a:t> </a:t>
            </a:r>
            <a:r>
              <a:rPr dirty="0" sz="1150" spc="-475">
                <a:latin typeface="Times New Roman"/>
                <a:cs typeface="Times New Roman"/>
              </a:rPr>
              <a:t>—</a:t>
            </a:r>
            <a:r>
              <a:rPr dirty="0" sz="1150">
                <a:latin typeface="Times New Roman"/>
                <a:cs typeface="Times New Roman"/>
              </a:rPr>
              <a:t>r</a:t>
            </a:r>
            <a:r>
              <a:rPr dirty="0" sz="1150" spc="250">
                <a:latin typeface="Times New Roman"/>
                <a:cs typeface="Times New Roman"/>
              </a:rPr>
              <a:t> </a:t>
            </a:r>
            <a:r>
              <a:rPr dirty="0" sz="1150" spc="-50" i="1">
                <a:solidFill>
                  <a:srgbClr val="1C1C1C"/>
                </a:solidFill>
                <a:latin typeface="Times New Roman"/>
                <a:cs typeface="Times New Roman"/>
              </a:rPr>
              <a:t>D</a:t>
            </a:r>
            <a:r>
              <a:rPr dirty="0" sz="1150" i="1">
                <a:solidFill>
                  <a:srgbClr val="1C1C1C"/>
                </a:solidFill>
                <a:latin typeface="Times New Roman"/>
                <a:cs typeface="Times New Roman"/>
              </a:rPr>
              <a:t>	</a:t>
            </a:r>
            <a:r>
              <a:rPr dirty="0" sz="1150" spc="-25">
                <a:solidFill>
                  <a:srgbClr val="505050"/>
                </a:solidFill>
                <a:latin typeface="Times New Roman"/>
                <a:cs typeface="Times New Roman"/>
              </a:rPr>
              <a:t>2)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103245" y="2588259"/>
            <a:ext cx="118745" cy="10795"/>
          </a:xfrm>
          <a:custGeom>
            <a:avLst/>
            <a:gdLst/>
            <a:ahLst/>
            <a:cxnLst/>
            <a:rect l="l" t="t" r="r" b="b"/>
            <a:pathLst>
              <a:path w="118744" h="10794">
                <a:moveTo>
                  <a:pt x="118744" y="0"/>
                </a:moveTo>
                <a:lnTo>
                  <a:pt x="0" y="0"/>
                </a:lnTo>
                <a:lnTo>
                  <a:pt x="0" y="10795"/>
                </a:lnTo>
                <a:lnTo>
                  <a:pt x="118744" y="10795"/>
                </a:lnTo>
                <a:lnTo>
                  <a:pt x="1187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090798" y="2592069"/>
            <a:ext cx="1409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𝑑𝑡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004" y="973582"/>
            <a:ext cx="5949950" cy="1264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Application</a:t>
            </a:r>
            <a:r>
              <a:rPr dirty="0" u="sng" sz="1400" spc="-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problems</a:t>
            </a:r>
            <a:r>
              <a:rPr dirty="0" u="sng" sz="14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related</a:t>
            </a:r>
            <a:r>
              <a:rPr dirty="0" u="sng" sz="1400" spc="-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to</a:t>
            </a:r>
            <a:r>
              <a:rPr dirty="0" u="sng" sz="1400" spc="-6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higher</a:t>
            </a:r>
            <a:r>
              <a:rPr dirty="0" u="sng" sz="14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order</a:t>
            </a:r>
            <a:r>
              <a:rPr dirty="0" u="sng" sz="1400" spc="-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differential</a:t>
            </a:r>
            <a:r>
              <a:rPr dirty="0" u="sng" sz="1400" spc="-4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equations.</a:t>
            </a:r>
            <a:endParaRPr sz="1400">
              <a:latin typeface="Cambria"/>
              <a:cs typeface="Cambria"/>
            </a:endParaRPr>
          </a:p>
          <a:p>
            <a:pPr marL="241300" marR="5080">
              <a:lnSpc>
                <a:spcPct val="152500"/>
              </a:lnSpc>
              <a:spcBef>
                <a:spcPts val="480"/>
              </a:spcBef>
            </a:pPr>
            <a:r>
              <a:rPr dirty="0" sz="1200">
                <a:latin typeface="Calibri"/>
                <a:cs typeface="Calibri"/>
              </a:rPr>
              <a:t>1.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particle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undergoes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forced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vibrations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according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law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x”(t)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+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25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x(t)=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21cos2t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If</a:t>
            </a:r>
            <a:r>
              <a:rPr dirty="0" sz="1200" spc="-25">
                <a:latin typeface="Calibri"/>
                <a:cs typeface="Calibri"/>
              </a:rPr>
              <a:t> the </a:t>
            </a:r>
            <a:r>
              <a:rPr dirty="0" sz="1200">
                <a:latin typeface="Calibri"/>
                <a:cs typeface="Calibri"/>
              </a:rPr>
              <a:t>particle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starts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from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rest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at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displacement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any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time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&gt;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0.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12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5"/>
              </a:spcBef>
              <a:tabLst>
                <a:tab pos="735965" algn="l"/>
              </a:tabLst>
            </a:pPr>
            <a:r>
              <a:rPr dirty="0" sz="1200" spc="-10">
                <a:latin typeface="Calibri"/>
                <a:cs typeface="Calibri"/>
              </a:rPr>
              <a:t>Given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i="1">
                <a:latin typeface="Calibri"/>
                <a:cs typeface="Calibri"/>
              </a:rPr>
              <a:t>x”(t)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+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25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x(t)=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21cos2t</a:t>
            </a:r>
            <a:r>
              <a:rPr dirty="0" sz="1200" spc="-1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05204" y="2471673"/>
            <a:ext cx="2124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(D</a:t>
            </a:r>
            <a:r>
              <a:rPr dirty="0" baseline="27777" sz="1200">
                <a:latin typeface="Calibri"/>
                <a:cs typeface="Calibri"/>
              </a:rPr>
              <a:t>2</a:t>
            </a:r>
            <a:r>
              <a:rPr dirty="0" baseline="27777" sz="1200" spc="-2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25)x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21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cos2t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where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170">
                <a:latin typeface="Calibri"/>
                <a:cs typeface="Calibri"/>
              </a:rPr>
              <a:t> </a:t>
            </a:r>
            <a:r>
              <a:rPr dirty="0" baseline="45751" sz="1275" spc="-75">
                <a:latin typeface="Cambria Math"/>
                <a:cs typeface="Cambria Math"/>
              </a:rPr>
              <a:t>𝑑</a:t>
            </a:r>
            <a:endParaRPr baseline="45751" sz="1275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27404" y="2915157"/>
            <a:ext cx="4945380" cy="5906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59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Secondary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equation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baseline="27777" sz="1200">
                <a:latin typeface="Calibri"/>
                <a:cs typeface="Calibri"/>
              </a:rPr>
              <a:t>2</a:t>
            </a:r>
            <a:r>
              <a:rPr dirty="0" baseline="27777" sz="1200" spc="8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25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1200">
              <a:latin typeface="Calibri"/>
              <a:cs typeface="Calibri"/>
            </a:endParaRPr>
          </a:p>
          <a:p>
            <a:pPr marL="2245995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±5i</a:t>
            </a:r>
            <a:endParaRPr sz="1200">
              <a:latin typeface="Cambria Math"/>
              <a:cs typeface="Cambria Math"/>
            </a:endParaRPr>
          </a:p>
          <a:p>
            <a:pPr marL="2245995" marR="1292225">
              <a:lnSpc>
                <a:spcPct val="221900"/>
              </a:lnSpc>
              <a:spcBef>
                <a:spcPts val="105"/>
              </a:spcBef>
            </a:pP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sz="800" i="1">
                <a:latin typeface="Calibri"/>
                <a:cs typeface="Calibri"/>
              </a:rPr>
              <a:t>c</a:t>
            </a:r>
            <a:r>
              <a:rPr dirty="0" sz="800" spc="8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(</a:t>
            </a:r>
            <a:r>
              <a:rPr dirty="0" baseline="4629" sz="1800" spc="-15" i="1">
                <a:latin typeface="Calibri"/>
                <a:cs typeface="Calibri"/>
              </a:rPr>
              <a:t> c</a:t>
            </a:r>
            <a:r>
              <a:rPr dirty="0" sz="800" spc="-10" i="1">
                <a:latin typeface="Calibri"/>
                <a:cs typeface="Calibri"/>
              </a:rPr>
              <a:t>1</a:t>
            </a:r>
            <a:r>
              <a:rPr dirty="0" baseline="4629" sz="1800" spc="-15" i="1">
                <a:latin typeface="Calibri"/>
                <a:cs typeface="Calibri"/>
              </a:rPr>
              <a:t>cos5t+c</a:t>
            </a:r>
            <a:r>
              <a:rPr dirty="0" sz="800" spc="-10" i="1">
                <a:latin typeface="Calibri"/>
                <a:cs typeface="Calibri"/>
              </a:rPr>
              <a:t>2</a:t>
            </a:r>
            <a:r>
              <a:rPr dirty="0" baseline="4629" sz="1800" spc="-15" i="1">
                <a:latin typeface="Calibri"/>
                <a:cs typeface="Calibri"/>
              </a:rPr>
              <a:t>sin5t) </a:t>
            </a: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sz="800" i="1">
                <a:latin typeface="Calibri"/>
                <a:cs typeface="Calibri"/>
              </a:rPr>
              <a:t>p</a:t>
            </a:r>
            <a:r>
              <a:rPr dirty="0" sz="800" spc="55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</a:t>
            </a:r>
            <a:r>
              <a:rPr dirty="0" baseline="4629" sz="1800" spc="-3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21cos2t/(D</a:t>
            </a:r>
            <a:r>
              <a:rPr dirty="0" baseline="34722" sz="1200" i="1">
                <a:latin typeface="Calibri"/>
                <a:cs typeface="Calibri"/>
              </a:rPr>
              <a:t>2</a:t>
            </a:r>
            <a:r>
              <a:rPr dirty="0" baseline="34722" sz="1200" spc="9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+</a:t>
            </a:r>
            <a:r>
              <a:rPr dirty="0" baseline="4629" sz="1800" spc="-44" i="1">
                <a:latin typeface="Calibri"/>
                <a:cs typeface="Calibri"/>
              </a:rPr>
              <a:t> </a:t>
            </a:r>
            <a:r>
              <a:rPr dirty="0" baseline="4629" sz="1800" spc="-37" i="1">
                <a:latin typeface="Calibri"/>
                <a:cs typeface="Calibri"/>
              </a:rPr>
              <a:t>25) </a:t>
            </a:r>
            <a:r>
              <a:rPr dirty="0" sz="1200" i="1">
                <a:latin typeface="Calibri"/>
                <a:cs typeface="Calibri"/>
              </a:rPr>
              <a:t>Type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2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replace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D</a:t>
            </a:r>
            <a:r>
              <a:rPr dirty="0" baseline="27777" sz="1200" i="1">
                <a:latin typeface="Calibri"/>
                <a:cs typeface="Calibri"/>
              </a:rPr>
              <a:t>2</a:t>
            </a:r>
            <a:r>
              <a:rPr dirty="0" baseline="27777" sz="1200" spc="-3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by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-</a:t>
            </a:r>
            <a:r>
              <a:rPr dirty="0" sz="1200" spc="-50" i="1">
                <a:latin typeface="Calibri"/>
                <a:cs typeface="Calibri"/>
              </a:rPr>
              <a:t>4 </a:t>
            </a: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sz="800" i="1">
                <a:latin typeface="Calibri"/>
                <a:cs typeface="Calibri"/>
              </a:rPr>
              <a:t>p</a:t>
            </a:r>
            <a:r>
              <a:rPr dirty="0" sz="800" spc="-3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</a:t>
            </a:r>
            <a:r>
              <a:rPr dirty="0" baseline="4629" sz="1800" spc="-22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21</a:t>
            </a:r>
            <a:r>
              <a:rPr dirty="0" baseline="4629" sz="1800" spc="-15" i="1">
                <a:latin typeface="Calibri"/>
                <a:cs typeface="Calibri"/>
              </a:rPr>
              <a:t> cos2t/21</a:t>
            </a:r>
            <a:endParaRPr baseline="4629" sz="1800">
              <a:latin typeface="Calibri"/>
              <a:cs typeface="Calibri"/>
            </a:endParaRPr>
          </a:p>
          <a:p>
            <a:pPr marL="215900" marR="2098040" indent="2030095">
              <a:lnSpc>
                <a:spcPct val="221700"/>
              </a:lnSpc>
              <a:spcBef>
                <a:spcPts val="10"/>
              </a:spcBef>
            </a:pP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sz="800" i="1">
                <a:latin typeface="Calibri"/>
                <a:cs typeface="Calibri"/>
              </a:rPr>
              <a:t>p</a:t>
            </a:r>
            <a:r>
              <a:rPr dirty="0" sz="800" spc="7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spc="-30" i="1">
                <a:latin typeface="Calibri"/>
                <a:cs typeface="Calibri"/>
              </a:rPr>
              <a:t>cos2t </a:t>
            </a:r>
            <a:r>
              <a:rPr dirty="0" baseline="4629" sz="1800" spc="-15" i="1">
                <a:latin typeface="Calibri"/>
                <a:cs typeface="Calibri"/>
              </a:rPr>
              <a:t>Complete</a:t>
            </a:r>
            <a:r>
              <a:rPr dirty="0" baseline="4629" sz="1800" spc="-22" i="1">
                <a:latin typeface="Calibri"/>
                <a:cs typeface="Calibri"/>
              </a:rPr>
              <a:t> </a:t>
            </a:r>
            <a:r>
              <a:rPr dirty="0" baseline="4629" sz="1800" spc="-15" i="1">
                <a:latin typeface="Calibri"/>
                <a:cs typeface="Calibri"/>
              </a:rPr>
              <a:t>solution</a:t>
            </a:r>
            <a:r>
              <a:rPr dirty="0" baseline="4629" sz="1800" spc="-3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is given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by</a:t>
            </a:r>
            <a:r>
              <a:rPr dirty="0" baseline="4629" sz="1800" spc="22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 x</a:t>
            </a:r>
            <a:r>
              <a:rPr dirty="0" sz="800" i="1">
                <a:latin typeface="Calibri"/>
                <a:cs typeface="Calibri"/>
              </a:rPr>
              <a:t>c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+ </a:t>
            </a:r>
            <a:r>
              <a:rPr dirty="0" baseline="4629" sz="1800" spc="-37" i="1">
                <a:latin typeface="Calibri"/>
                <a:cs typeface="Calibri"/>
              </a:rPr>
              <a:t>x</a:t>
            </a:r>
            <a:r>
              <a:rPr dirty="0" sz="800" spc="-25" i="1">
                <a:latin typeface="Calibri"/>
                <a:cs typeface="Calibri"/>
              </a:rPr>
              <a:t>p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1200">
              <a:latin typeface="Calibri"/>
              <a:cs typeface="Calibri"/>
            </a:endParaRPr>
          </a:p>
          <a:p>
            <a:pPr marL="2245995">
              <a:lnSpc>
                <a:spcPct val="100000"/>
              </a:lnSpc>
              <a:spcBef>
                <a:spcPts val="5"/>
              </a:spcBef>
            </a:pP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baseline="4629" sz="1800" spc="-52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c</a:t>
            </a:r>
            <a:r>
              <a:rPr dirty="0" sz="800" i="1">
                <a:latin typeface="Calibri"/>
                <a:cs typeface="Calibri"/>
              </a:rPr>
              <a:t>1</a:t>
            </a:r>
            <a:r>
              <a:rPr dirty="0" baseline="4629" sz="1800" i="1">
                <a:latin typeface="Calibri"/>
                <a:cs typeface="Calibri"/>
              </a:rPr>
              <a:t>cos5t</a:t>
            </a:r>
            <a:r>
              <a:rPr dirty="0" baseline="4629" sz="1800" spc="-15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+</a:t>
            </a:r>
            <a:r>
              <a:rPr dirty="0" baseline="4629" sz="1800" spc="-44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c</a:t>
            </a:r>
            <a:r>
              <a:rPr dirty="0" sz="800" i="1">
                <a:latin typeface="Calibri"/>
                <a:cs typeface="Calibri"/>
              </a:rPr>
              <a:t>2</a:t>
            </a:r>
            <a:r>
              <a:rPr dirty="0" baseline="4629" sz="1800" i="1">
                <a:latin typeface="Calibri"/>
                <a:cs typeface="Calibri"/>
              </a:rPr>
              <a:t>sin5t</a:t>
            </a:r>
            <a:r>
              <a:rPr dirty="0" baseline="4629" sz="1800" spc="-3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+</a:t>
            </a:r>
            <a:r>
              <a:rPr dirty="0" baseline="4629" sz="1800" spc="-30" i="1">
                <a:latin typeface="Calibri"/>
                <a:cs typeface="Calibri"/>
              </a:rPr>
              <a:t> </a:t>
            </a:r>
            <a:r>
              <a:rPr dirty="0" baseline="4629" sz="1800" spc="-15" i="1">
                <a:latin typeface="Calibri"/>
                <a:cs typeface="Calibri"/>
              </a:rPr>
              <a:t>cos2t</a:t>
            </a:r>
            <a:r>
              <a:rPr dirty="0" baseline="4629" sz="1800" spc="-179" i="1">
                <a:latin typeface="Calibri"/>
                <a:cs typeface="Calibri"/>
              </a:rPr>
              <a:t> </a:t>
            </a:r>
            <a:r>
              <a:rPr dirty="0" baseline="4629" sz="1800" spc="-15" i="1">
                <a:latin typeface="Times New Roman"/>
                <a:cs typeface="Times New Roman"/>
              </a:rPr>
              <a:t>...................</a:t>
            </a:r>
            <a:r>
              <a:rPr dirty="0" baseline="4629" sz="1800" spc="-15" i="1">
                <a:latin typeface="Calibri"/>
                <a:cs typeface="Calibri"/>
              </a:rPr>
              <a:t>(1)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0"/>
              </a:spcBef>
            </a:pPr>
            <a:endParaRPr sz="1200">
              <a:latin typeface="Calibri"/>
              <a:cs typeface="Calibri"/>
            </a:endParaRPr>
          </a:p>
          <a:p>
            <a:pPr marL="2273300">
              <a:lnSpc>
                <a:spcPct val="100000"/>
              </a:lnSpc>
              <a:spcBef>
                <a:spcPts val="5"/>
              </a:spcBef>
            </a:pPr>
            <a:r>
              <a:rPr dirty="0" baseline="4629" sz="1800" i="1">
                <a:latin typeface="Calibri"/>
                <a:cs typeface="Calibri"/>
              </a:rPr>
              <a:t>x’(t)</a:t>
            </a:r>
            <a:r>
              <a:rPr dirty="0" baseline="4629" sz="1800" spc="-3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 </a:t>
            </a:r>
            <a:r>
              <a:rPr dirty="0" baseline="4629" sz="1800" spc="-15" i="1">
                <a:latin typeface="Calibri"/>
                <a:cs typeface="Calibri"/>
              </a:rPr>
              <a:t>-</a:t>
            </a:r>
            <a:r>
              <a:rPr dirty="0" baseline="4629" sz="1800" i="1">
                <a:latin typeface="Calibri"/>
                <a:cs typeface="Calibri"/>
              </a:rPr>
              <a:t>5c</a:t>
            </a:r>
            <a:r>
              <a:rPr dirty="0" sz="800" i="1">
                <a:latin typeface="Calibri"/>
                <a:cs typeface="Calibri"/>
              </a:rPr>
              <a:t>1</a:t>
            </a:r>
            <a:r>
              <a:rPr dirty="0" sz="800" spc="75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sin5t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+</a:t>
            </a:r>
            <a:r>
              <a:rPr dirty="0" baseline="4629" sz="1800" spc="-3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5c</a:t>
            </a:r>
            <a:r>
              <a:rPr dirty="0" sz="800" i="1">
                <a:latin typeface="Calibri"/>
                <a:cs typeface="Calibri"/>
              </a:rPr>
              <a:t>2</a:t>
            </a:r>
            <a:r>
              <a:rPr dirty="0" sz="800" spc="70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cos5t</a:t>
            </a:r>
            <a:r>
              <a:rPr dirty="0" baseline="4629" sz="1800" spc="-7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-2sin2t</a:t>
            </a:r>
            <a:r>
              <a:rPr dirty="0" baseline="4629" sz="1800" i="1">
                <a:latin typeface="Times New Roman"/>
                <a:cs typeface="Times New Roman"/>
              </a:rPr>
              <a:t>......</a:t>
            </a:r>
            <a:r>
              <a:rPr dirty="0" baseline="4629" sz="1800" spc="-270" i="1">
                <a:latin typeface="Times New Roman"/>
                <a:cs typeface="Times New Roman"/>
              </a:rPr>
              <a:t> </a:t>
            </a:r>
            <a:r>
              <a:rPr dirty="0" baseline="4629" sz="1800" spc="-37" i="1">
                <a:latin typeface="Calibri"/>
                <a:cs typeface="Calibri"/>
              </a:rPr>
              <a:t>(2)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Calibri"/>
              <a:cs typeface="Calibri"/>
            </a:endParaRPr>
          </a:p>
          <a:p>
            <a:pPr marL="215900">
              <a:lnSpc>
                <a:spcPct val="100000"/>
              </a:lnSpc>
            </a:pPr>
            <a:r>
              <a:rPr dirty="0" sz="1200" i="1">
                <a:latin typeface="Calibri"/>
                <a:cs typeface="Calibri"/>
              </a:rPr>
              <a:t>Given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=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0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and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x’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=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0 when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t =</a:t>
            </a:r>
            <a:r>
              <a:rPr dirty="0" sz="1200" spc="-30" i="1">
                <a:latin typeface="Calibri"/>
                <a:cs typeface="Calibri"/>
              </a:rPr>
              <a:t> </a:t>
            </a:r>
            <a:r>
              <a:rPr dirty="0" sz="1200" spc="-50" i="1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Calibri"/>
              <a:cs typeface="Calibri"/>
            </a:endParaRPr>
          </a:p>
          <a:p>
            <a:pPr marL="2159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equation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5"/>
              </a:spcBef>
            </a:pPr>
            <a:endParaRPr sz="1200">
              <a:latin typeface="Calibri"/>
              <a:cs typeface="Calibri"/>
            </a:endParaRPr>
          </a:p>
          <a:p>
            <a:pPr marL="2245995">
              <a:lnSpc>
                <a:spcPct val="100000"/>
              </a:lnSpc>
              <a:tabLst>
                <a:tab pos="3238500" algn="l"/>
              </a:tabLst>
            </a:pPr>
            <a:r>
              <a:rPr dirty="0" baseline="4629" sz="1800">
                <a:latin typeface="Calibri"/>
                <a:cs typeface="Calibri"/>
              </a:rPr>
              <a:t>0</a:t>
            </a:r>
            <a:r>
              <a:rPr dirty="0" baseline="4629" sz="1800" spc="-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 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+ 0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+</a:t>
            </a:r>
            <a:r>
              <a:rPr dirty="0" baseline="4629" sz="1800" spc="-3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1 </a:t>
            </a:r>
            <a:r>
              <a:rPr dirty="0" baseline="4629" sz="1800" spc="-75">
                <a:latin typeface="Calibri"/>
                <a:cs typeface="Calibri"/>
              </a:rPr>
              <a:t>,</a:t>
            </a:r>
            <a:r>
              <a:rPr dirty="0" baseline="4629" sz="1800">
                <a:latin typeface="Calibri"/>
                <a:cs typeface="Calibri"/>
              </a:rPr>
              <a:t>	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9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-</a:t>
            </a:r>
            <a:r>
              <a:rPr dirty="0" baseline="4629" sz="1800" spc="-75">
                <a:latin typeface="Calibri"/>
                <a:cs typeface="Calibri"/>
              </a:rPr>
              <a:t>1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Calibri"/>
              <a:cs typeface="Calibri"/>
            </a:endParaRPr>
          </a:p>
          <a:p>
            <a:pPr marL="215900">
              <a:lnSpc>
                <a:spcPct val="100000"/>
              </a:lnSpc>
            </a:pPr>
            <a:r>
              <a:rPr dirty="0" sz="1200">
                <a:latin typeface="Calibri"/>
                <a:cs typeface="Calibri"/>
              </a:rPr>
              <a:t>equation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libri"/>
              <a:cs typeface="Calibri"/>
            </a:endParaRPr>
          </a:p>
          <a:p>
            <a:pPr marL="2245995">
              <a:lnSpc>
                <a:spcPct val="100000"/>
              </a:lnSpc>
            </a:pPr>
            <a:r>
              <a:rPr dirty="0" baseline="4629" sz="1800">
                <a:latin typeface="Calibri"/>
                <a:cs typeface="Calibri"/>
              </a:rPr>
              <a:t>0</a:t>
            </a:r>
            <a:r>
              <a:rPr dirty="0" baseline="4629" sz="1800" spc="-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0</a:t>
            </a:r>
            <a:r>
              <a:rPr dirty="0" baseline="4629" sz="1800" spc="-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+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5c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8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–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0,</a:t>
            </a:r>
            <a:r>
              <a:rPr dirty="0" baseline="4629" sz="1800" spc="40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-2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 spc="-75">
                <a:latin typeface="Calibri"/>
                <a:cs typeface="Calibri"/>
              </a:rPr>
              <a:t>0</a:t>
            </a:r>
            <a:endParaRPr baseline="4629" sz="1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335145" y="1558925"/>
            <a:ext cx="196850" cy="10795"/>
          </a:xfrm>
          <a:custGeom>
            <a:avLst/>
            <a:gdLst/>
            <a:ahLst/>
            <a:cxnLst/>
            <a:rect l="l" t="t" r="r" b="b"/>
            <a:pathLst>
              <a:path w="196850" h="10794">
                <a:moveTo>
                  <a:pt x="196850" y="0"/>
                </a:moveTo>
                <a:lnTo>
                  <a:pt x="0" y="0"/>
                </a:lnTo>
                <a:lnTo>
                  <a:pt x="0" y="10795"/>
                </a:lnTo>
                <a:lnTo>
                  <a:pt x="196850" y="10795"/>
                </a:lnTo>
                <a:lnTo>
                  <a:pt x="1968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822825" y="1558925"/>
            <a:ext cx="135890" cy="10795"/>
          </a:xfrm>
          <a:custGeom>
            <a:avLst/>
            <a:gdLst/>
            <a:ahLst/>
            <a:cxnLst/>
            <a:rect l="l" t="t" r="r" b="b"/>
            <a:pathLst>
              <a:path w="135889" h="10794">
                <a:moveTo>
                  <a:pt x="135889" y="0"/>
                </a:moveTo>
                <a:lnTo>
                  <a:pt x="0" y="0"/>
                </a:lnTo>
                <a:lnTo>
                  <a:pt x="0" y="10795"/>
                </a:lnTo>
                <a:lnTo>
                  <a:pt x="135889" y="10795"/>
                </a:lnTo>
                <a:lnTo>
                  <a:pt x="1358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533525" y="2334259"/>
            <a:ext cx="196850" cy="10795"/>
          </a:xfrm>
          <a:custGeom>
            <a:avLst/>
            <a:gdLst/>
            <a:ahLst/>
            <a:cxnLst/>
            <a:rect l="l" t="t" r="r" b="b"/>
            <a:pathLst>
              <a:path w="196850" h="10794">
                <a:moveTo>
                  <a:pt x="196850" y="0"/>
                </a:moveTo>
                <a:lnTo>
                  <a:pt x="0" y="0"/>
                </a:lnTo>
                <a:lnTo>
                  <a:pt x="0" y="10795"/>
                </a:lnTo>
                <a:lnTo>
                  <a:pt x="196850" y="10795"/>
                </a:lnTo>
                <a:lnTo>
                  <a:pt x="1968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021204" y="2334259"/>
            <a:ext cx="135890" cy="10795"/>
          </a:xfrm>
          <a:custGeom>
            <a:avLst/>
            <a:gdLst/>
            <a:ahLst/>
            <a:cxnLst/>
            <a:rect l="l" t="t" r="r" b="b"/>
            <a:pathLst>
              <a:path w="135889" h="10794">
                <a:moveTo>
                  <a:pt x="135889" y="0"/>
                </a:moveTo>
                <a:lnTo>
                  <a:pt x="0" y="0"/>
                </a:lnTo>
                <a:lnTo>
                  <a:pt x="0" y="10795"/>
                </a:lnTo>
                <a:lnTo>
                  <a:pt x="135889" y="10795"/>
                </a:lnTo>
                <a:lnTo>
                  <a:pt x="1358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248025" y="2334259"/>
            <a:ext cx="135890" cy="10795"/>
          </a:xfrm>
          <a:custGeom>
            <a:avLst/>
            <a:gdLst/>
            <a:ahLst/>
            <a:cxnLst/>
            <a:rect l="l" t="t" r="r" b="b"/>
            <a:pathLst>
              <a:path w="135889" h="10794">
                <a:moveTo>
                  <a:pt x="135889" y="0"/>
                </a:moveTo>
                <a:lnTo>
                  <a:pt x="0" y="0"/>
                </a:lnTo>
                <a:lnTo>
                  <a:pt x="0" y="10795"/>
                </a:lnTo>
                <a:lnTo>
                  <a:pt x="135889" y="10795"/>
                </a:lnTo>
                <a:lnTo>
                  <a:pt x="1358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089910" y="2814319"/>
            <a:ext cx="118745" cy="10795"/>
          </a:xfrm>
          <a:custGeom>
            <a:avLst/>
            <a:gdLst/>
            <a:ahLst/>
            <a:cxnLst/>
            <a:rect l="l" t="t" r="r" b="b"/>
            <a:pathLst>
              <a:path w="118744" h="10794">
                <a:moveTo>
                  <a:pt x="118744" y="0"/>
                </a:moveTo>
                <a:lnTo>
                  <a:pt x="0" y="0"/>
                </a:lnTo>
                <a:lnTo>
                  <a:pt x="0" y="10795"/>
                </a:lnTo>
                <a:lnTo>
                  <a:pt x="118744" y="10795"/>
                </a:lnTo>
                <a:lnTo>
                  <a:pt x="1187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078607" y="2817622"/>
            <a:ext cx="1409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𝑑𝑡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31719" y="6611492"/>
            <a:ext cx="1409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𝑑𝑡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67104" y="988821"/>
            <a:ext cx="5608320" cy="1438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Calibri"/>
                <a:cs typeface="Calibri"/>
              </a:rPr>
              <a:t>Using</a:t>
            </a:r>
            <a:r>
              <a:rPr dirty="0" baseline="4629" sz="1800" spc="-44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6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and</a:t>
            </a:r>
            <a:r>
              <a:rPr dirty="0" baseline="4629" sz="1800" spc="-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-3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we</a:t>
            </a:r>
            <a:r>
              <a:rPr dirty="0" baseline="4629" sz="1800" spc="-3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get</a:t>
            </a:r>
            <a:r>
              <a:rPr dirty="0" baseline="4629" sz="1800" spc="38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x</a:t>
            </a:r>
            <a:r>
              <a:rPr dirty="0" baseline="4629" sz="1800" spc="-6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 -cos5t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+</a:t>
            </a:r>
            <a:r>
              <a:rPr dirty="0" baseline="4629" sz="1800" spc="-30">
                <a:latin typeface="Calibri"/>
                <a:cs typeface="Calibri"/>
              </a:rPr>
              <a:t> cos2t</a:t>
            </a:r>
            <a:endParaRPr baseline="4629" sz="1800">
              <a:latin typeface="Calibri"/>
              <a:cs typeface="Calibri"/>
            </a:endParaRPr>
          </a:p>
          <a:p>
            <a:pPr marL="3275329">
              <a:lnSpc>
                <a:spcPts val="940"/>
              </a:lnSpc>
              <a:spcBef>
                <a:spcPts val="1275"/>
              </a:spcBef>
              <a:tabLst>
                <a:tab pos="3755390" algn="l"/>
              </a:tabLst>
            </a:pPr>
            <a:r>
              <a:rPr dirty="0" baseline="3267" sz="1275" spc="-37">
                <a:latin typeface="Cambria Math"/>
                <a:cs typeface="Cambria Math"/>
              </a:rPr>
              <a:t>𝑑</a:t>
            </a:r>
            <a:r>
              <a:rPr dirty="0" baseline="27777" sz="1050" spc="-37">
                <a:latin typeface="Cambria Math"/>
                <a:cs typeface="Cambria Math"/>
              </a:rPr>
              <a:t>2</a:t>
            </a:r>
            <a:r>
              <a:rPr dirty="0" baseline="3267" sz="1275" spc="-37">
                <a:latin typeface="Cambria Math"/>
                <a:cs typeface="Cambria Math"/>
              </a:rPr>
              <a:t>𝑥</a:t>
            </a:r>
            <a:r>
              <a:rPr dirty="0" baseline="3267" sz="1275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𝑑𝑥</a:t>
            </a:r>
            <a:endParaRPr sz="850">
              <a:latin typeface="Cambria Math"/>
              <a:cs typeface="Cambria Math"/>
            </a:endParaRPr>
          </a:p>
          <a:p>
            <a:pPr marL="76200">
              <a:lnSpc>
                <a:spcPts val="1360"/>
              </a:lnSpc>
            </a:pPr>
            <a:r>
              <a:rPr dirty="0" sz="1200">
                <a:latin typeface="Calibri"/>
                <a:cs typeface="Calibri"/>
              </a:rPr>
              <a:t>2.</a:t>
            </a:r>
            <a:r>
              <a:rPr dirty="0" sz="1200" spc="145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particle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moves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along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x –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axis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according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 </a:t>
            </a:r>
            <a:r>
              <a:rPr dirty="0" baseline="-35947" sz="1275">
                <a:latin typeface="Cambria Math"/>
                <a:cs typeface="Cambria Math"/>
              </a:rPr>
              <a:t>𝑑𝑡</a:t>
            </a:r>
            <a:r>
              <a:rPr dirty="0" baseline="-23809" sz="1050">
                <a:latin typeface="Cambria Math"/>
                <a:cs typeface="Cambria Math"/>
              </a:rPr>
              <a:t>2</a:t>
            </a:r>
            <a:r>
              <a:rPr dirty="0" baseline="-23809" sz="1050" spc="-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baseline="-35947" sz="1275">
                <a:latin typeface="Cambria Math"/>
                <a:cs typeface="Cambria Math"/>
              </a:rPr>
              <a:t>𝑑𝑡</a:t>
            </a:r>
            <a:r>
              <a:rPr dirty="0" baseline="-35947" sz="1275" spc="-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25𝑥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If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particle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is</a:t>
            </a:r>
            <a:endParaRPr sz="1200">
              <a:latin typeface="Calibri"/>
              <a:cs typeface="Calibri"/>
            </a:endParaRPr>
          </a:p>
          <a:p>
            <a:pPr marL="304165">
              <a:lnSpc>
                <a:spcPct val="100000"/>
              </a:lnSpc>
              <a:spcBef>
                <a:spcPts val="994"/>
              </a:spcBef>
            </a:pPr>
            <a:r>
              <a:rPr dirty="0" sz="1200">
                <a:latin typeface="Calibri"/>
                <a:cs typeface="Calibri"/>
              </a:rPr>
              <a:t>started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at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x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initial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velocity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12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feet/seconds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left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determine</a:t>
            </a:r>
            <a:r>
              <a:rPr dirty="0" sz="1200" spc="-10">
                <a:latin typeface="Calibri"/>
                <a:cs typeface="Calibri"/>
              </a:rPr>
              <a:t> x(t).</a:t>
            </a:r>
            <a:endParaRPr sz="1200">
              <a:latin typeface="Calibri"/>
              <a:cs typeface="Calibri"/>
            </a:endParaRPr>
          </a:p>
          <a:p>
            <a:pPr marL="473709">
              <a:lnSpc>
                <a:spcPts val="944"/>
              </a:lnSpc>
              <a:spcBef>
                <a:spcPts val="1355"/>
              </a:spcBef>
              <a:tabLst>
                <a:tab pos="953769" algn="l"/>
                <a:tab pos="2180590" algn="l"/>
              </a:tabLst>
            </a:pPr>
            <a:r>
              <a:rPr dirty="0" baseline="3267" sz="1275" spc="-37">
                <a:latin typeface="Cambria Math"/>
                <a:cs typeface="Cambria Math"/>
              </a:rPr>
              <a:t>𝑑</a:t>
            </a:r>
            <a:r>
              <a:rPr dirty="0" baseline="27777" sz="1050" spc="-37">
                <a:latin typeface="Cambria Math"/>
                <a:cs typeface="Cambria Math"/>
              </a:rPr>
              <a:t>2</a:t>
            </a:r>
            <a:r>
              <a:rPr dirty="0" baseline="3267" sz="1275" spc="-37">
                <a:latin typeface="Cambria Math"/>
                <a:cs typeface="Cambria Math"/>
              </a:rPr>
              <a:t>𝑥</a:t>
            </a:r>
            <a:r>
              <a:rPr dirty="0" baseline="3267" sz="1275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𝑑𝑥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𝑑𝑥</a:t>
            </a:r>
            <a:endParaRPr sz="850">
              <a:latin typeface="Cambria Math"/>
              <a:cs typeface="Cambria Math"/>
            </a:endParaRPr>
          </a:p>
          <a:p>
            <a:pPr marL="76200">
              <a:lnSpc>
                <a:spcPts val="1365"/>
              </a:lnSpc>
              <a:tabLst>
                <a:tab pos="2190115" algn="l"/>
              </a:tabLst>
            </a:pP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70">
                <a:latin typeface="Calibri"/>
                <a:cs typeface="Calibri"/>
              </a:rPr>
              <a:t> </a:t>
            </a:r>
            <a:r>
              <a:rPr dirty="0" baseline="-35947" sz="1275">
                <a:latin typeface="Cambria Math"/>
                <a:cs typeface="Cambria Math"/>
              </a:rPr>
              <a:t>𝑑𝑡</a:t>
            </a:r>
            <a:r>
              <a:rPr dirty="0" baseline="-23809" sz="1050">
                <a:latin typeface="Cambria Math"/>
                <a:cs typeface="Cambria Math"/>
              </a:rPr>
              <a:t>2</a:t>
            </a:r>
            <a:r>
              <a:rPr dirty="0" baseline="-23809" sz="1050" spc="11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 </a:t>
            </a:r>
            <a:r>
              <a:rPr dirty="0" baseline="-35947" sz="1275">
                <a:latin typeface="Cambria Math"/>
                <a:cs typeface="Cambria Math"/>
              </a:rPr>
              <a:t>𝑑𝑡</a:t>
            </a:r>
            <a:r>
              <a:rPr dirty="0" baseline="-35947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25𝑥</a:t>
            </a:r>
            <a:r>
              <a:rPr dirty="0" sz="1200" spc="1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 spc="-25">
                <a:latin typeface="Calibri"/>
                <a:cs typeface="Calibri"/>
              </a:rPr>
              <a:t>and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baseline="-35947" sz="1275">
                <a:latin typeface="Cambria Math"/>
                <a:cs typeface="Cambria Math"/>
              </a:rPr>
              <a:t>𝑑𝑡</a:t>
            </a:r>
            <a:r>
              <a:rPr dirty="0" baseline="-35947" sz="1275" spc="41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−12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05204" y="2691130"/>
            <a:ext cx="2061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(D</a:t>
            </a:r>
            <a:r>
              <a:rPr dirty="0" baseline="27777" sz="1200">
                <a:latin typeface="Calibri"/>
                <a:cs typeface="Calibri"/>
              </a:rPr>
              <a:t>2</a:t>
            </a:r>
            <a:r>
              <a:rPr dirty="0" baseline="27777" sz="1200" spc="1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6D +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25)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x </a:t>
            </a:r>
            <a:r>
              <a:rPr dirty="0" sz="1200">
                <a:latin typeface="Calibri"/>
                <a:cs typeface="Calibri"/>
              </a:rPr>
              <a:t>= 0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where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 =</a:t>
            </a:r>
            <a:r>
              <a:rPr dirty="0" sz="1200" spc="185">
                <a:latin typeface="Calibri"/>
                <a:cs typeface="Calibri"/>
              </a:rPr>
              <a:t> </a:t>
            </a:r>
            <a:r>
              <a:rPr dirty="0" baseline="45751" sz="1275" spc="-75">
                <a:latin typeface="Cambria Math"/>
                <a:cs typeface="Cambria Math"/>
              </a:rPr>
              <a:t>𝑑</a:t>
            </a:r>
            <a:endParaRPr baseline="45751" sz="1275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54404" y="3134994"/>
            <a:ext cx="4318000" cy="179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Secondary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equation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</a:t>
            </a:r>
            <a:r>
              <a:rPr dirty="0" baseline="27777" sz="1200">
                <a:latin typeface="Calibri"/>
                <a:cs typeface="Calibri"/>
              </a:rPr>
              <a:t>2</a:t>
            </a:r>
            <a:r>
              <a:rPr dirty="0" baseline="27777" sz="1200" spc="97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6m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25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0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1200">
              <a:latin typeface="Calibri"/>
              <a:cs typeface="Calibri"/>
            </a:endParaRPr>
          </a:p>
          <a:p>
            <a:pPr algn="ctr" marL="508634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libri"/>
                <a:cs typeface="Calibri"/>
              </a:rPr>
              <a:t>m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3</a:t>
            </a:r>
            <a:r>
              <a:rPr dirty="0" sz="1200" spc="-20">
                <a:latin typeface="Cambria Math"/>
                <a:cs typeface="Cambria Math"/>
              </a:rPr>
              <a:t>±4i</a:t>
            </a:r>
            <a:endParaRPr sz="1200">
              <a:latin typeface="Cambria Math"/>
              <a:cs typeface="Cambria Math"/>
            </a:endParaRPr>
          </a:p>
          <a:p>
            <a:pPr marL="88900" marR="68580" indent="2030095">
              <a:lnSpc>
                <a:spcPct val="215000"/>
              </a:lnSpc>
              <a:spcBef>
                <a:spcPts val="190"/>
              </a:spcBef>
            </a:pPr>
            <a:r>
              <a:rPr dirty="0" baseline="4629" sz="1800" i="1">
                <a:latin typeface="Calibri"/>
                <a:cs typeface="Calibri"/>
              </a:rPr>
              <a:t>x</a:t>
            </a:r>
            <a:r>
              <a:rPr dirty="0" baseline="4629" sz="1800" spc="89" i="1">
                <a:latin typeface="Calibri"/>
                <a:cs typeface="Calibri"/>
              </a:rPr>
              <a:t> </a:t>
            </a:r>
            <a:r>
              <a:rPr dirty="0" baseline="4629" sz="1800" i="1">
                <a:latin typeface="Calibri"/>
                <a:cs typeface="Calibri"/>
              </a:rPr>
              <a:t>=</a:t>
            </a:r>
            <a:r>
              <a:rPr dirty="0" baseline="4629" sz="1800" spc="135" i="1">
                <a:latin typeface="Calibri"/>
                <a:cs typeface="Calibri"/>
              </a:rPr>
              <a:t> </a:t>
            </a:r>
            <a:r>
              <a:rPr dirty="0" baseline="4629" sz="1800" spc="-30" i="1">
                <a:latin typeface="Calibri"/>
                <a:cs typeface="Calibri"/>
              </a:rPr>
              <a:t>e</a:t>
            </a:r>
            <a:r>
              <a:rPr dirty="0" baseline="34722" sz="1200" spc="-30" i="1">
                <a:latin typeface="Calibri"/>
                <a:cs typeface="Calibri"/>
              </a:rPr>
              <a:t>-</a:t>
            </a:r>
            <a:r>
              <a:rPr dirty="0" baseline="34722" sz="1200" i="1">
                <a:latin typeface="Calibri"/>
                <a:cs typeface="Calibri"/>
              </a:rPr>
              <a:t>3t</a:t>
            </a:r>
            <a:r>
              <a:rPr dirty="0" baseline="4629" sz="1800" i="1">
                <a:latin typeface="Calibri"/>
                <a:cs typeface="Calibri"/>
              </a:rPr>
              <a:t>(</a:t>
            </a:r>
            <a:r>
              <a:rPr dirty="0" baseline="4629" sz="1800" spc="89" i="1">
                <a:latin typeface="Calibri"/>
                <a:cs typeface="Calibri"/>
              </a:rPr>
              <a:t> </a:t>
            </a:r>
            <a:r>
              <a:rPr dirty="0" baseline="4629" sz="1800" spc="-15" i="1">
                <a:latin typeface="Calibri"/>
                <a:cs typeface="Calibri"/>
              </a:rPr>
              <a:t>c</a:t>
            </a:r>
            <a:r>
              <a:rPr dirty="0" sz="800" spc="-10" i="1">
                <a:latin typeface="Calibri"/>
                <a:cs typeface="Calibri"/>
              </a:rPr>
              <a:t>1</a:t>
            </a:r>
            <a:r>
              <a:rPr dirty="0" baseline="4629" sz="1800" spc="-15" i="1">
                <a:latin typeface="Calibri"/>
                <a:cs typeface="Calibri"/>
              </a:rPr>
              <a:t>cos4t+c</a:t>
            </a:r>
            <a:r>
              <a:rPr dirty="0" sz="800" spc="-10" i="1">
                <a:latin typeface="Calibri"/>
                <a:cs typeface="Calibri"/>
              </a:rPr>
              <a:t>2</a:t>
            </a:r>
            <a:r>
              <a:rPr dirty="0" baseline="4629" sz="1800" spc="-15" i="1">
                <a:latin typeface="Calibri"/>
                <a:cs typeface="Calibri"/>
              </a:rPr>
              <a:t>sin4t)............</a:t>
            </a:r>
            <a:r>
              <a:rPr dirty="0" baseline="4629" sz="1800" spc="-112" i="1">
                <a:latin typeface="Calibri"/>
                <a:cs typeface="Calibri"/>
              </a:rPr>
              <a:t> </a:t>
            </a:r>
            <a:r>
              <a:rPr dirty="0" baseline="4629" sz="1800" spc="-37">
                <a:latin typeface="Calibri"/>
                <a:cs typeface="Calibri"/>
              </a:rPr>
              <a:t>(1) </a:t>
            </a:r>
            <a:r>
              <a:rPr dirty="0" sz="1200" spc="-10">
                <a:latin typeface="Calibri"/>
                <a:cs typeface="Calibri"/>
              </a:rPr>
              <a:t>Differentiating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respect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get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5"/>
              </a:spcBef>
            </a:pPr>
            <a:r>
              <a:rPr dirty="0" baseline="20833" sz="1200">
                <a:latin typeface="Cambria Math"/>
                <a:cs typeface="Cambria Math"/>
              </a:rPr>
              <a:t>𝑑𝑥</a:t>
            </a:r>
            <a:r>
              <a:rPr dirty="0" baseline="20833" sz="1200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 spc="-20" i="1">
                <a:latin typeface="Calibri"/>
                <a:cs typeface="Calibri"/>
              </a:rPr>
              <a:t>e</a:t>
            </a:r>
            <a:r>
              <a:rPr dirty="0" baseline="27777" sz="1200" spc="-30" i="1">
                <a:latin typeface="Calibri"/>
                <a:cs typeface="Calibri"/>
              </a:rPr>
              <a:t>-</a:t>
            </a:r>
            <a:r>
              <a:rPr dirty="0" baseline="27777" sz="1200" i="1">
                <a:latin typeface="Calibri"/>
                <a:cs typeface="Calibri"/>
              </a:rPr>
              <a:t>3t</a:t>
            </a:r>
            <a:r>
              <a:rPr dirty="0" sz="1200" i="1">
                <a:latin typeface="Calibri"/>
                <a:cs typeface="Calibri"/>
              </a:rPr>
              <a:t>(-4c</a:t>
            </a:r>
            <a:r>
              <a:rPr dirty="0" sz="1200" spc="16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sin4t + 4c</a:t>
            </a:r>
            <a:r>
              <a:rPr dirty="0" sz="1200" spc="14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cos4t)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–</a:t>
            </a:r>
            <a:r>
              <a:rPr dirty="0" sz="1200" spc="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3e</a:t>
            </a:r>
            <a:r>
              <a:rPr dirty="0" baseline="27777" sz="1200" spc="-15" i="1">
                <a:latin typeface="Calibri"/>
                <a:cs typeface="Calibri"/>
              </a:rPr>
              <a:t>-</a:t>
            </a:r>
            <a:r>
              <a:rPr dirty="0" baseline="27777" sz="1200" i="1">
                <a:latin typeface="Calibri"/>
                <a:cs typeface="Calibri"/>
              </a:rPr>
              <a:t>3t</a:t>
            </a:r>
            <a:r>
              <a:rPr dirty="0" sz="1200" i="1">
                <a:latin typeface="Calibri"/>
                <a:cs typeface="Calibri"/>
              </a:rPr>
              <a:t>(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</a:t>
            </a:r>
            <a:r>
              <a:rPr dirty="0" sz="1200" spc="15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cos4t+c</a:t>
            </a:r>
            <a:r>
              <a:rPr dirty="0" sz="1200" spc="16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sin4t).................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(2)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38224" y="4930267"/>
            <a:ext cx="13589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𝑑𝑡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81885" y="4886070"/>
            <a:ext cx="2219325" cy="1479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651510" algn="l"/>
                <a:tab pos="1632585" algn="l"/>
                <a:tab pos="2152650" algn="l"/>
              </a:tabLst>
            </a:pPr>
            <a:r>
              <a:rPr dirty="0" sz="800" spc="-50" i="1">
                <a:latin typeface="Calibri"/>
                <a:cs typeface="Calibri"/>
              </a:rPr>
              <a:t>1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2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1</a:t>
            </a:r>
            <a:r>
              <a:rPr dirty="0" sz="800" i="1">
                <a:latin typeface="Calibri"/>
                <a:cs typeface="Calibri"/>
              </a:rPr>
              <a:t>	</a:t>
            </a:r>
            <a:r>
              <a:rPr dirty="0" sz="800" spc="-50" i="1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30604" y="5233796"/>
            <a:ext cx="2699385" cy="10363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x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to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baseline="4629" sz="1800">
                <a:latin typeface="Calibri"/>
                <a:cs typeface="Calibri"/>
              </a:rPr>
              <a:t>0</a:t>
            </a:r>
            <a:r>
              <a:rPr dirty="0" baseline="4629" sz="1800" spc="-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1(c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baseline="4629" sz="1800" spc="-37">
                <a:latin typeface="Calibri"/>
                <a:cs typeface="Calibri"/>
              </a:rPr>
              <a:t>+0)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 </a:t>
            </a:r>
            <a:r>
              <a:rPr dirty="0" baseline="4629" sz="1800" spc="-75">
                <a:latin typeface="Calibri"/>
                <a:cs typeface="Calibri"/>
              </a:rPr>
              <a:t>0</a:t>
            </a:r>
            <a:endParaRPr baseline="4629" sz="18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05204" y="6489572"/>
            <a:ext cx="37712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x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170">
                <a:latin typeface="Calibri"/>
                <a:cs typeface="Calibri"/>
              </a:rPr>
              <a:t>  </a:t>
            </a:r>
            <a:r>
              <a:rPr dirty="0" baseline="20833" sz="1200">
                <a:latin typeface="Cambria Math"/>
                <a:cs typeface="Cambria Math"/>
              </a:rPr>
              <a:t>𝑑</a:t>
            </a:r>
            <a:r>
              <a:rPr dirty="0" u="sng" baseline="20833" sz="12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baseline="20833" sz="1200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−12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libri"/>
                <a:cs typeface="Calibri"/>
              </a:rPr>
              <a:t>equation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2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reduces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to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92504" y="6945248"/>
            <a:ext cx="2543810" cy="1821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910080" algn="l"/>
              </a:tabLst>
            </a:pPr>
            <a:r>
              <a:rPr dirty="0" baseline="4629" sz="1800">
                <a:latin typeface="Calibri"/>
                <a:cs typeface="Calibri"/>
              </a:rPr>
              <a:t>-12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1(0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+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4c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baseline="4629" sz="1800">
                <a:latin typeface="Calibri"/>
                <a:cs typeface="Calibri"/>
              </a:rPr>
              <a:t>)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–</a:t>
            </a:r>
            <a:r>
              <a:rPr dirty="0" baseline="4629" sz="1800" spc="-7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3(c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7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+</a:t>
            </a:r>
            <a:r>
              <a:rPr dirty="0" baseline="4629" sz="1800" spc="-30">
                <a:latin typeface="Calibri"/>
                <a:cs typeface="Calibri"/>
              </a:rPr>
              <a:t> </a:t>
            </a:r>
            <a:r>
              <a:rPr dirty="0" baseline="4629" sz="1800" spc="-37">
                <a:latin typeface="Calibri"/>
                <a:cs typeface="Calibri"/>
              </a:rPr>
              <a:t>0)</a:t>
            </a:r>
            <a:r>
              <a:rPr dirty="0" baseline="4629" sz="1800">
                <a:latin typeface="Calibri"/>
                <a:cs typeface="Calibri"/>
              </a:rPr>
              <a:t>	but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c1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37">
                <a:latin typeface="Calibri"/>
                <a:cs typeface="Calibri"/>
              </a:rPr>
              <a:t> </a:t>
            </a:r>
            <a:r>
              <a:rPr dirty="0" baseline="4629" sz="1800" spc="-75">
                <a:latin typeface="Calibri"/>
                <a:cs typeface="Calibri"/>
              </a:rPr>
              <a:t>0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baseline="4629" sz="1800">
                <a:latin typeface="Calibri"/>
                <a:cs typeface="Calibri"/>
              </a:rPr>
              <a:t>-12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 </a:t>
            </a:r>
            <a:r>
              <a:rPr dirty="0" baseline="4629" sz="1800" spc="-37">
                <a:latin typeface="Calibri"/>
                <a:cs typeface="Calibri"/>
              </a:rPr>
              <a:t>4c</a:t>
            </a:r>
            <a:r>
              <a:rPr dirty="0" sz="800" spc="-25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5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8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=</a:t>
            </a:r>
            <a:r>
              <a:rPr dirty="0" baseline="4629" sz="1800" spc="-15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-</a:t>
            </a:r>
            <a:r>
              <a:rPr dirty="0" baseline="4629" sz="1800" spc="-75">
                <a:latin typeface="Calibri"/>
                <a:cs typeface="Calibri"/>
              </a:rPr>
              <a:t>3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baseline="4629" sz="1800">
                <a:latin typeface="Calibri"/>
                <a:cs typeface="Calibri"/>
              </a:rPr>
              <a:t>using</a:t>
            </a:r>
            <a:r>
              <a:rPr dirty="0" baseline="4629" sz="1800" spc="-3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1</a:t>
            </a:r>
            <a:r>
              <a:rPr dirty="0" sz="800" spc="6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and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c</a:t>
            </a:r>
            <a:r>
              <a:rPr dirty="0" sz="800">
                <a:latin typeface="Calibri"/>
                <a:cs typeface="Calibri"/>
              </a:rPr>
              <a:t>2</a:t>
            </a:r>
            <a:r>
              <a:rPr dirty="0" sz="800" spc="7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equation</a:t>
            </a:r>
            <a:r>
              <a:rPr dirty="0" baseline="4629" sz="1800" spc="-30">
                <a:latin typeface="Calibri"/>
                <a:cs typeface="Calibri"/>
              </a:rPr>
              <a:t> </a:t>
            </a:r>
            <a:r>
              <a:rPr dirty="0" baseline="4629" sz="1800">
                <a:latin typeface="Calibri"/>
                <a:cs typeface="Calibri"/>
              </a:rPr>
              <a:t>1</a:t>
            </a:r>
            <a:r>
              <a:rPr dirty="0" baseline="4629" sz="1800" spc="-22">
                <a:latin typeface="Calibri"/>
                <a:cs typeface="Calibri"/>
              </a:rPr>
              <a:t> </a:t>
            </a:r>
            <a:r>
              <a:rPr dirty="0" baseline="4629" sz="1800" spc="-15">
                <a:latin typeface="Calibri"/>
                <a:cs typeface="Calibri"/>
              </a:rPr>
              <a:t>becomes</a:t>
            </a:r>
            <a:endParaRPr baseline="4629" sz="1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200" i="1">
                <a:latin typeface="Calibri"/>
                <a:cs typeface="Calibri"/>
              </a:rPr>
              <a:t>x</a:t>
            </a:r>
            <a:r>
              <a:rPr dirty="0" sz="1200" spc="-2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= x(t)</a:t>
            </a:r>
            <a:r>
              <a:rPr dirty="0" sz="1200" spc="-1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=</a:t>
            </a:r>
            <a:r>
              <a:rPr dirty="0" sz="1200" spc="-5" i="1">
                <a:latin typeface="Calibri"/>
                <a:cs typeface="Calibri"/>
              </a:rPr>
              <a:t> </a:t>
            </a:r>
            <a:r>
              <a:rPr dirty="0" sz="1200" spc="-10" i="1">
                <a:latin typeface="Calibri"/>
                <a:cs typeface="Calibri"/>
              </a:rPr>
              <a:t>e</a:t>
            </a:r>
            <a:r>
              <a:rPr dirty="0" baseline="27777" sz="1200" spc="-15" i="1">
                <a:latin typeface="Calibri"/>
                <a:cs typeface="Calibri"/>
              </a:rPr>
              <a:t>-</a:t>
            </a:r>
            <a:r>
              <a:rPr dirty="0" baseline="27777" sz="1200" i="1">
                <a:latin typeface="Calibri"/>
                <a:cs typeface="Calibri"/>
              </a:rPr>
              <a:t>3t</a:t>
            </a:r>
            <a:r>
              <a:rPr dirty="0" sz="1200" i="1">
                <a:latin typeface="Calibri"/>
                <a:cs typeface="Calibri"/>
              </a:rPr>
              <a:t>(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0</a:t>
            </a:r>
            <a:r>
              <a:rPr dirty="0" sz="1200" spc="-15" i="1">
                <a:latin typeface="Calibri"/>
                <a:cs typeface="Calibri"/>
              </a:rPr>
              <a:t> </a:t>
            </a:r>
            <a:r>
              <a:rPr dirty="0" sz="1200" i="1">
                <a:latin typeface="Calibri"/>
                <a:cs typeface="Calibri"/>
              </a:rPr>
              <a:t>–</a:t>
            </a:r>
            <a:r>
              <a:rPr dirty="0" sz="1200" spc="-10" i="1">
                <a:latin typeface="Calibri"/>
                <a:cs typeface="Calibri"/>
              </a:rPr>
              <a:t> 3sin4t)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143000" y="4913629"/>
            <a:ext cx="135890" cy="10795"/>
          </a:xfrm>
          <a:custGeom>
            <a:avLst/>
            <a:gdLst/>
            <a:ahLst/>
            <a:cxnLst/>
            <a:rect l="l" t="t" r="r" b="b"/>
            <a:pathLst>
              <a:path w="135890" h="10795">
                <a:moveTo>
                  <a:pt x="135890" y="0"/>
                </a:moveTo>
                <a:lnTo>
                  <a:pt x="0" y="0"/>
                </a:lnTo>
                <a:lnTo>
                  <a:pt x="0" y="10795"/>
                </a:lnTo>
                <a:lnTo>
                  <a:pt x="135890" y="10795"/>
                </a:lnTo>
                <a:lnTo>
                  <a:pt x="1358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65648" y="2434524"/>
            <a:ext cx="6722745" cy="2394585"/>
          </a:xfrm>
          <a:prstGeom prst="rect">
            <a:avLst/>
          </a:prstGeom>
        </p:spPr>
        <p:txBody>
          <a:bodyPr wrap="square" lIns="0" tIns="158750" rIns="0" bIns="0" rtlCol="0" vert="horz">
            <a:spAutoFit/>
          </a:bodyPr>
          <a:lstStyle/>
          <a:p>
            <a:pPr algn="ctr" marL="215900">
              <a:lnSpc>
                <a:spcPct val="100000"/>
              </a:lnSpc>
              <a:spcBef>
                <a:spcPts val="1250"/>
              </a:spcBef>
            </a:pPr>
            <a:r>
              <a:rPr dirty="0" sz="1850" b="1">
                <a:solidFill>
                  <a:srgbClr val="FF0000"/>
                </a:solidFill>
                <a:latin typeface="Times New Roman"/>
                <a:cs typeface="Times New Roman"/>
              </a:rPr>
              <a:t>Module-2</a:t>
            </a:r>
            <a:r>
              <a:rPr dirty="0" sz="1850" spc="-114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850" b="1">
                <a:solidFill>
                  <a:srgbClr val="FF0000"/>
                </a:solidFill>
                <a:latin typeface="Times New Roman"/>
                <a:cs typeface="Times New Roman"/>
              </a:rPr>
              <a:t>-</a:t>
            </a:r>
            <a:r>
              <a:rPr dirty="0" sz="1850" spc="-100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700" b="1">
                <a:solidFill>
                  <a:srgbClr val="FF0000"/>
                </a:solidFill>
                <a:latin typeface="Times New Roman"/>
                <a:cs typeface="Times New Roman"/>
              </a:rPr>
              <a:t>Statistical</a:t>
            </a:r>
            <a:r>
              <a:rPr dirty="0" sz="1700" spc="-45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700" b="1">
                <a:solidFill>
                  <a:srgbClr val="FF0000"/>
                </a:solidFill>
                <a:latin typeface="Times New Roman"/>
                <a:cs typeface="Times New Roman"/>
              </a:rPr>
              <a:t>Methods</a:t>
            </a:r>
            <a:r>
              <a:rPr dirty="0" sz="1700" spc="-25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700" b="1">
                <a:solidFill>
                  <a:srgbClr val="FF0000"/>
                </a:solidFill>
                <a:latin typeface="Times New Roman"/>
                <a:cs typeface="Times New Roman"/>
              </a:rPr>
              <a:t>&amp;</a:t>
            </a:r>
            <a:r>
              <a:rPr dirty="0" sz="1700" spc="235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700" b="1">
                <a:solidFill>
                  <a:srgbClr val="FF0000"/>
                </a:solidFill>
                <a:latin typeface="Times New Roman"/>
                <a:cs typeface="Times New Roman"/>
              </a:rPr>
              <a:t>Curve</a:t>
            </a:r>
            <a:r>
              <a:rPr dirty="0" sz="1700" spc="-30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700" spc="-10" b="1">
                <a:solidFill>
                  <a:srgbClr val="FF0000"/>
                </a:solidFill>
                <a:latin typeface="Times New Roman"/>
                <a:cs typeface="Times New Roman"/>
              </a:rPr>
              <a:t>Fitting</a:t>
            </a:r>
            <a:endParaRPr sz="1700">
              <a:latin typeface="Times New Roman"/>
              <a:cs typeface="Times New Roman"/>
            </a:endParaRPr>
          </a:p>
          <a:p>
            <a:pPr algn="just" marL="264160" marR="41910" indent="-213995">
              <a:lnSpc>
                <a:spcPct val="145300"/>
              </a:lnSpc>
              <a:spcBef>
                <a:spcPts val="80"/>
              </a:spcBef>
              <a:buSzPct val="76470"/>
              <a:buFont typeface="Wingdings"/>
              <a:buChar char=""/>
              <a:tabLst>
                <a:tab pos="265430" algn="l"/>
              </a:tabLst>
            </a:pPr>
            <a:r>
              <a:rPr dirty="0" sz="1700" b="1">
                <a:latin typeface="Times New Roman"/>
                <a:cs typeface="Times New Roman"/>
              </a:rPr>
              <a:t>Statistical</a:t>
            </a:r>
            <a:r>
              <a:rPr dirty="0" sz="1700" spc="-10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Methods:</a:t>
            </a:r>
            <a:r>
              <a:rPr dirty="0" sz="1700" spc="5" b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Correlation and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regression-Karl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Pearson’s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coefficient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correlation </a:t>
            </a:r>
            <a:r>
              <a:rPr dirty="0" sz="1300" spc="-10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and</a:t>
            </a:r>
            <a:r>
              <a:rPr dirty="0" sz="1300" spc="135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rank</a:t>
            </a:r>
            <a:r>
              <a:rPr dirty="0" sz="1300" spc="140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correlation</a:t>
            </a:r>
            <a:r>
              <a:rPr dirty="0" sz="1300" spc="150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-problems.</a:t>
            </a:r>
            <a:r>
              <a:rPr dirty="0" sz="1300" spc="140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Lines</a:t>
            </a:r>
            <a:r>
              <a:rPr dirty="0" sz="1300" spc="135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135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regression,</a:t>
            </a:r>
            <a:r>
              <a:rPr dirty="0" sz="1300" spc="135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Angle</a:t>
            </a:r>
            <a:r>
              <a:rPr dirty="0" sz="1300" spc="135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between</a:t>
            </a:r>
            <a:r>
              <a:rPr dirty="0" sz="1300" spc="140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regression</a:t>
            </a:r>
            <a:r>
              <a:rPr dirty="0" sz="1300" spc="140">
                <a:latin typeface="Times New Roman"/>
                <a:cs typeface="Times New Roman"/>
              </a:rPr>
              <a:t>  </a:t>
            </a:r>
            <a:r>
              <a:rPr dirty="0" sz="1300" spc="-10">
                <a:latin typeface="Times New Roman"/>
                <a:cs typeface="Times New Roman"/>
              </a:rPr>
              <a:t>lines, </a:t>
            </a:r>
            <a:r>
              <a:rPr dirty="0" sz="1300" spc="-10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Regression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analysis-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lines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regression</a:t>
            </a:r>
            <a:r>
              <a:rPr dirty="0" sz="1300" spc="3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–problems.</a:t>
            </a: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95"/>
              </a:spcBef>
              <a:buFont typeface="Wingdings"/>
              <a:buChar char=""/>
            </a:pPr>
            <a:endParaRPr sz="1300">
              <a:latin typeface="Times New Roman"/>
              <a:cs typeface="Times New Roman"/>
            </a:endParaRPr>
          </a:p>
          <a:p>
            <a:pPr algn="just" marL="264160" marR="43180" indent="-213995">
              <a:lnSpc>
                <a:spcPct val="146300"/>
              </a:lnSpc>
              <a:spcBef>
                <a:spcPts val="5"/>
              </a:spcBef>
              <a:buSzPct val="76470"/>
              <a:buFont typeface="Wingdings"/>
              <a:buChar char=""/>
              <a:tabLst>
                <a:tab pos="265430" algn="l"/>
              </a:tabLst>
            </a:pPr>
            <a:r>
              <a:rPr dirty="0" sz="1700" b="1">
                <a:latin typeface="Times New Roman"/>
                <a:cs typeface="Times New Roman"/>
              </a:rPr>
              <a:t>Curve</a:t>
            </a:r>
            <a:r>
              <a:rPr dirty="0" sz="1700" spc="10" b="1">
                <a:latin typeface="Times New Roman"/>
                <a:cs typeface="Times New Roman"/>
              </a:rPr>
              <a:t> </a:t>
            </a:r>
            <a:r>
              <a:rPr dirty="0" sz="1700" b="1">
                <a:latin typeface="Times New Roman"/>
                <a:cs typeface="Times New Roman"/>
              </a:rPr>
              <a:t>Fitting:</a:t>
            </a:r>
            <a:r>
              <a:rPr dirty="0" sz="1700" spc="-10" b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Curve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fitting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by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the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method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least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squares-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fitting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the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curves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the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form- </a:t>
            </a:r>
            <a:r>
              <a:rPr dirty="0" sz="1300" spc="-10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y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ax+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, y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</a:t>
            </a:r>
            <a:r>
              <a:rPr dirty="0" sz="1300">
                <a:latin typeface="Cambria Math"/>
                <a:cs typeface="Cambria Math"/>
              </a:rPr>
              <a:t>𝐱</a:t>
            </a:r>
            <a:r>
              <a:rPr dirty="0" baseline="22875" sz="1275">
                <a:latin typeface="Cambria Math"/>
                <a:cs typeface="Cambria Math"/>
              </a:rPr>
              <a:t>𝟐</a:t>
            </a:r>
            <a:r>
              <a:rPr dirty="0" sz="1300">
                <a:latin typeface="Times New Roman"/>
                <a:cs typeface="Times New Roman"/>
              </a:rPr>
              <a:t>+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bx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+ c,</a:t>
            </a:r>
            <a:r>
              <a:rPr dirty="0" sz="1300" spc="38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y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=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</a:t>
            </a:r>
            <a:r>
              <a:rPr dirty="0" sz="1300">
                <a:latin typeface="Cambria Math"/>
                <a:cs typeface="Cambria Math"/>
              </a:rPr>
              <a:t>𝐞</a:t>
            </a:r>
            <a:r>
              <a:rPr dirty="0" baseline="22875" sz="1275">
                <a:latin typeface="Cambria Math"/>
                <a:cs typeface="Cambria Math"/>
              </a:rPr>
              <a:t>𝐛𝐱</a:t>
            </a:r>
            <a:r>
              <a:rPr dirty="0" sz="1300">
                <a:latin typeface="Times New Roman"/>
                <a:cs typeface="Times New Roman"/>
              </a:rPr>
              <a:t>, </a:t>
            </a:r>
            <a:r>
              <a:rPr dirty="0" sz="1300" spc="-20">
                <a:latin typeface="Times New Roman"/>
                <a:cs typeface="Times New Roman"/>
              </a:rPr>
              <a:t>y=a</a:t>
            </a:r>
            <a:r>
              <a:rPr dirty="0" sz="1300" spc="-20">
                <a:latin typeface="Cambria Math"/>
                <a:cs typeface="Cambria Math"/>
              </a:rPr>
              <a:t>𝒙</a:t>
            </a:r>
            <a:r>
              <a:rPr dirty="0" baseline="22875" sz="1275" spc="-30">
                <a:latin typeface="Cambria Math"/>
                <a:cs typeface="Cambria Math"/>
              </a:rPr>
              <a:t>𝒃</a:t>
            </a:r>
            <a:endParaRPr baseline="22875" sz="1275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47646" y="930737"/>
            <a:ext cx="5346065" cy="6493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10" b="1">
                <a:latin typeface="Times New Roman"/>
                <a:cs typeface="Times New Roman"/>
              </a:rPr>
              <a:t>Introduction</a:t>
            </a: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55"/>
              </a:spcBef>
            </a:pPr>
            <a:r>
              <a:rPr dirty="0" sz="1300" spc="-10" b="1">
                <a:latin typeface="Times New Roman"/>
                <a:cs typeface="Times New Roman"/>
              </a:rPr>
              <a:t>Correlation</a:t>
            </a:r>
            <a:endParaRPr sz="1300">
              <a:latin typeface="Times New Roman"/>
              <a:cs typeface="Times New Roman"/>
            </a:endParaRPr>
          </a:p>
          <a:p>
            <a:pPr marL="12700" marR="54610">
              <a:lnSpc>
                <a:spcPct val="114599"/>
              </a:lnSpc>
              <a:spcBef>
                <a:spcPts val="635"/>
              </a:spcBef>
            </a:pPr>
            <a:r>
              <a:rPr dirty="0" sz="1100">
                <a:latin typeface="Times New Roman"/>
                <a:cs typeface="Times New Roman"/>
              </a:rPr>
              <a:t>So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far,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while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explain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measures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central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tendency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well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measures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dispersion,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do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analysis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observations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single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univariate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say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x.</a:t>
            </a:r>
            <a:endParaRPr sz="1100">
              <a:latin typeface="Times New Roman"/>
              <a:cs typeface="Times New Roman"/>
            </a:endParaRPr>
          </a:p>
          <a:p>
            <a:pPr marL="12700" marR="5080">
              <a:lnSpc>
                <a:spcPct val="113100"/>
              </a:lnSpc>
              <a:spcBef>
                <a:spcPts val="925"/>
              </a:spcBef>
            </a:pPr>
            <a:r>
              <a:rPr dirty="0" sz="1100">
                <a:latin typeface="Times New Roman"/>
                <a:cs typeface="Times New Roman"/>
              </a:rPr>
              <a:t>There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many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phenomena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where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changes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related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changes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in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other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variable.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Suppose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two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related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such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way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that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increase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in </a:t>
            </a:r>
            <a:r>
              <a:rPr dirty="0" sz="1100">
                <a:latin typeface="Times New Roman"/>
                <a:cs typeface="Times New Roman"/>
              </a:rPr>
              <a:t>one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accompanied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increase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decrease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other.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Such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relationship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called </a:t>
            </a:r>
            <a:r>
              <a:rPr dirty="0" sz="1100">
                <a:latin typeface="Times New Roman"/>
                <a:cs typeface="Times New Roman"/>
              </a:rPr>
              <a:t>Change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followed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change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other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</a:t>
            </a:r>
            <a:r>
              <a:rPr dirty="0" sz="1100" spc="3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called</a:t>
            </a:r>
            <a:r>
              <a:rPr dirty="0" sz="1100" spc="29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or </a:t>
            </a:r>
            <a:r>
              <a:rPr dirty="0" sz="1100" spc="-10">
                <a:latin typeface="Times New Roman"/>
                <a:cs typeface="Times New Roman"/>
              </a:rPr>
              <a:t>covariation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20"/>
              </a:spcBef>
            </a:pPr>
            <a:r>
              <a:rPr dirty="0" sz="1300" b="1">
                <a:latin typeface="Times New Roman"/>
                <a:cs typeface="Times New Roman"/>
              </a:rPr>
              <a:t>Positive</a:t>
            </a:r>
            <a:r>
              <a:rPr dirty="0" sz="1300" spc="-40" b="1">
                <a:latin typeface="Times New Roman"/>
                <a:cs typeface="Times New Roman"/>
              </a:rPr>
              <a:t> </a:t>
            </a:r>
            <a:r>
              <a:rPr dirty="0" sz="1300" spc="-10" b="1">
                <a:latin typeface="Times New Roman"/>
                <a:cs typeface="Times New Roman"/>
              </a:rPr>
              <a:t>Correlation</a:t>
            </a:r>
            <a:endParaRPr sz="1300">
              <a:latin typeface="Times New Roman"/>
              <a:cs typeface="Times New Roman"/>
            </a:endParaRPr>
          </a:p>
          <a:p>
            <a:pPr marL="12700" marR="195580">
              <a:lnSpc>
                <a:spcPct val="112900"/>
              </a:lnSpc>
              <a:spcBef>
                <a:spcPts val="925"/>
              </a:spcBef>
            </a:pPr>
            <a:r>
              <a:rPr dirty="0" sz="1200">
                <a:latin typeface="Times New Roman"/>
                <a:cs typeface="Times New Roman"/>
              </a:rPr>
              <a:t>A positive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correlation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relationship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 </a:t>
            </a:r>
            <a:r>
              <a:rPr dirty="0" sz="1200">
                <a:latin typeface="Times New Roman"/>
                <a:cs typeface="Times New Roman"/>
              </a:rPr>
              <a:t>increases(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decreases),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increases(or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decreases)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25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2700" marR="512445">
              <a:lnSpc>
                <a:spcPct val="156800"/>
              </a:lnSpc>
              <a:spcBef>
                <a:spcPts val="290"/>
              </a:spcBef>
            </a:pPr>
            <a:r>
              <a:rPr dirty="0" sz="1200">
                <a:latin typeface="Times New Roman"/>
                <a:cs typeface="Times New Roman"/>
              </a:rPr>
              <a:t>Demand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price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commodity 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correlated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 </a:t>
            </a:r>
            <a:r>
              <a:rPr dirty="0" sz="1200" spc="-25">
                <a:latin typeface="Times New Roman"/>
                <a:cs typeface="Times New Roman"/>
              </a:rPr>
              <a:t>one </a:t>
            </a:r>
            <a:r>
              <a:rPr dirty="0" sz="1200">
                <a:latin typeface="Times New Roman"/>
                <a:cs typeface="Times New Roman"/>
              </a:rPr>
              <a:t>results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300" b="1">
                <a:latin typeface="Times New Roman"/>
                <a:cs typeface="Times New Roman"/>
              </a:rPr>
              <a:t>Negative</a:t>
            </a:r>
            <a:r>
              <a:rPr dirty="0" sz="1300" spc="-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Correlation</a:t>
            </a:r>
            <a:r>
              <a:rPr dirty="0" sz="1300" spc="-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or</a:t>
            </a:r>
            <a:r>
              <a:rPr dirty="0" sz="1300" spc="-2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inverse</a:t>
            </a:r>
            <a:r>
              <a:rPr dirty="0" sz="1300" spc="-15" b="1">
                <a:latin typeface="Times New Roman"/>
                <a:cs typeface="Times New Roman"/>
              </a:rPr>
              <a:t> </a:t>
            </a:r>
            <a:r>
              <a:rPr dirty="0" sz="1300" spc="-10" b="1">
                <a:latin typeface="Times New Roman"/>
                <a:cs typeface="Times New Roman"/>
              </a:rPr>
              <a:t>correlation:</a:t>
            </a:r>
            <a:endParaRPr sz="1300">
              <a:latin typeface="Times New Roman"/>
              <a:cs typeface="Times New Roman"/>
            </a:endParaRPr>
          </a:p>
          <a:p>
            <a:pPr marL="12700" marR="161290">
              <a:lnSpc>
                <a:spcPct val="112900"/>
              </a:lnSpc>
              <a:spcBef>
                <a:spcPts val="665"/>
              </a:spcBef>
            </a:pPr>
            <a:r>
              <a:rPr dirty="0" sz="1200">
                <a:latin typeface="Times New Roman"/>
                <a:cs typeface="Times New Roman"/>
              </a:rPr>
              <a:t>A negative correlation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relationship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 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 </a:t>
            </a:r>
            <a:r>
              <a:rPr dirty="0" sz="1200">
                <a:latin typeface="Times New Roman"/>
                <a:cs typeface="Times New Roman"/>
              </a:rPr>
              <a:t>increases(or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decreases),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decreases(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increases)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</a:t>
            </a:r>
            <a:endParaRPr sz="1200">
              <a:latin typeface="Times New Roman"/>
              <a:cs typeface="Times New Roman"/>
            </a:endParaRPr>
          </a:p>
          <a:p>
            <a:pPr marL="12700" marR="267970">
              <a:lnSpc>
                <a:spcPct val="156800"/>
              </a:lnSpc>
              <a:spcBef>
                <a:spcPts val="295"/>
              </a:spcBef>
            </a:pPr>
            <a:r>
              <a:rPr dirty="0" sz="1200">
                <a:latin typeface="Times New Roman"/>
                <a:cs typeface="Times New Roman"/>
              </a:rPr>
              <a:t>Supply 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price of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commodity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negatively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correlated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inversely </a:t>
            </a:r>
            <a:r>
              <a:rPr dirty="0" sz="1200" spc="-10">
                <a:latin typeface="Times New Roman"/>
                <a:cs typeface="Times New Roman"/>
              </a:rPr>
              <a:t>correlated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increase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versa.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dirty="0" sz="1300" spc="-10" b="1">
                <a:latin typeface="Times New Roman"/>
                <a:cs typeface="Times New Roman"/>
              </a:rPr>
              <a:t>Uncorrelation</a:t>
            </a:r>
            <a:endParaRPr sz="1300">
              <a:latin typeface="Times New Roman"/>
              <a:cs typeface="Times New Roman"/>
            </a:endParaRPr>
          </a:p>
          <a:p>
            <a:pPr marL="12700" marR="39370">
              <a:lnSpc>
                <a:spcPct val="105000"/>
              </a:lnSpc>
              <a:spcBef>
                <a:spcPts val="105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 relationship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variables, are said to be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uncorrelated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independent.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535107" y="4550514"/>
            <a:ext cx="10922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50">
                <a:latin typeface="Cambria Math"/>
                <a:cs typeface="Cambria Math"/>
              </a:rPr>
              <a:t>1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547807" y="4710858"/>
            <a:ext cx="1158875" cy="15875"/>
          </a:xfrm>
          <a:custGeom>
            <a:avLst/>
            <a:gdLst/>
            <a:ahLst/>
            <a:cxnLst/>
            <a:rect l="l" t="t" r="r" b="b"/>
            <a:pathLst>
              <a:path w="1158875" h="15875">
                <a:moveTo>
                  <a:pt x="1158500" y="0"/>
                </a:moveTo>
                <a:lnTo>
                  <a:pt x="0" y="0"/>
                </a:lnTo>
                <a:lnTo>
                  <a:pt x="0" y="15767"/>
                </a:lnTo>
                <a:lnTo>
                  <a:pt x="1158500" y="15767"/>
                </a:lnTo>
                <a:lnTo>
                  <a:pt x="11585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860346" y="1501043"/>
            <a:ext cx="1674495" cy="14604"/>
          </a:xfrm>
          <a:custGeom>
            <a:avLst/>
            <a:gdLst/>
            <a:ahLst/>
            <a:cxnLst/>
            <a:rect l="l" t="t" r="r" b="b"/>
            <a:pathLst>
              <a:path w="1674495" h="14605">
                <a:moveTo>
                  <a:pt x="1674488" y="0"/>
                </a:moveTo>
                <a:lnTo>
                  <a:pt x="0" y="0"/>
                </a:lnTo>
                <a:lnTo>
                  <a:pt x="0" y="14334"/>
                </a:lnTo>
                <a:lnTo>
                  <a:pt x="1674488" y="14334"/>
                </a:lnTo>
                <a:lnTo>
                  <a:pt x="16744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847646" y="1329231"/>
            <a:ext cx="5264150" cy="28054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b="1">
                <a:latin typeface="Times New Roman"/>
                <a:cs typeface="Times New Roman"/>
              </a:rPr>
              <a:t>Correlation</a:t>
            </a:r>
            <a:r>
              <a:rPr dirty="0" sz="1100" spc="7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and</a:t>
            </a:r>
            <a:r>
              <a:rPr dirty="0" sz="1100" spc="75" b="1">
                <a:latin typeface="Times New Roman"/>
                <a:cs typeface="Times New Roman"/>
              </a:rPr>
              <a:t> </a:t>
            </a:r>
            <a:r>
              <a:rPr dirty="0" sz="1100" spc="-10" b="1">
                <a:latin typeface="Times New Roman"/>
                <a:cs typeface="Times New Roman"/>
              </a:rPr>
              <a:t>Regression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20"/>
              </a:spcBef>
            </a:pPr>
            <a:r>
              <a:rPr dirty="0" sz="1100">
                <a:latin typeface="Times New Roman"/>
                <a:cs typeface="Times New Roman"/>
              </a:rPr>
              <a:t>This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topic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deals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with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data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concerning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independent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observations.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05"/>
              </a:spcBef>
            </a:pPr>
            <a:r>
              <a:rPr dirty="0" sz="1100" spc="-10" b="1">
                <a:latin typeface="Times New Roman"/>
                <a:cs typeface="Times New Roman"/>
              </a:rPr>
              <a:t>Examples:</a:t>
            </a:r>
            <a:endParaRPr sz="1100">
              <a:latin typeface="Times New Roman"/>
              <a:cs typeface="Times New Roman"/>
            </a:endParaRPr>
          </a:p>
          <a:p>
            <a:pPr marL="440055" indent="-212725">
              <a:lnSpc>
                <a:spcPct val="100000"/>
              </a:lnSpc>
              <a:spcBef>
                <a:spcPts val="1120"/>
              </a:spcBef>
              <a:buAutoNum type="arabicPeriod"/>
              <a:tabLst>
                <a:tab pos="440055" algn="l"/>
              </a:tabLst>
            </a:pPr>
            <a:r>
              <a:rPr dirty="0" sz="1100">
                <a:latin typeface="Times New Roman"/>
                <a:cs typeface="Times New Roman"/>
              </a:rPr>
              <a:t>Marks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individuals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two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subjects</a:t>
            </a:r>
            <a:endParaRPr sz="1100">
              <a:latin typeface="Times New Roman"/>
              <a:cs typeface="Times New Roman"/>
            </a:endParaRPr>
          </a:p>
          <a:p>
            <a:pPr marL="440055" indent="-212725">
              <a:lnSpc>
                <a:spcPct val="100000"/>
              </a:lnSpc>
              <a:spcBef>
                <a:spcPts val="170"/>
              </a:spcBef>
              <a:buAutoNum type="arabicPeriod"/>
              <a:tabLst>
                <a:tab pos="440055" algn="l"/>
              </a:tabLst>
            </a:pPr>
            <a:r>
              <a:rPr dirty="0" sz="1100">
                <a:latin typeface="Times New Roman"/>
                <a:cs typeface="Times New Roman"/>
              </a:rPr>
              <a:t>Height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weight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individuals</a:t>
            </a:r>
            <a:endParaRPr sz="1100">
              <a:latin typeface="Times New Roman"/>
              <a:cs typeface="Times New Roman"/>
            </a:endParaRPr>
          </a:p>
          <a:p>
            <a:pPr marL="440055" indent="-212725">
              <a:lnSpc>
                <a:spcPct val="100000"/>
              </a:lnSpc>
              <a:spcBef>
                <a:spcPts val="170"/>
              </a:spcBef>
              <a:buAutoNum type="arabicPeriod"/>
              <a:tabLst>
                <a:tab pos="440055" algn="l"/>
              </a:tabLst>
            </a:pPr>
            <a:r>
              <a:rPr dirty="0" sz="1100">
                <a:latin typeface="Times New Roman"/>
                <a:cs typeface="Times New Roman"/>
              </a:rPr>
              <a:t>Amount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involved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advertising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product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sale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product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etc.,</a:t>
            </a:r>
            <a:endParaRPr sz="1100">
              <a:latin typeface="Times New Roman"/>
              <a:cs typeface="Times New Roman"/>
            </a:endParaRPr>
          </a:p>
          <a:p>
            <a:pPr marL="442595">
              <a:lnSpc>
                <a:spcPct val="100000"/>
              </a:lnSpc>
              <a:spcBef>
                <a:spcPts val="185"/>
              </a:spcBef>
            </a:pP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discuss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aspect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inter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–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relation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between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independent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variables.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1100">
              <a:latin typeface="Times New Roman"/>
              <a:cs typeface="Times New Roman"/>
            </a:endParaRPr>
          </a:p>
          <a:p>
            <a:pPr lvl="1" marL="442595" indent="-215265">
              <a:lnSpc>
                <a:spcPct val="100000"/>
              </a:lnSpc>
              <a:buFont typeface="Symbol"/>
              <a:buChar char=""/>
              <a:tabLst>
                <a:tab pos="442595" algn="l"/>
              </a:tabLst>
            </a:pPr>
            <a:r>
              <a:rPr dirty="0" sz="1300" b="1">
                <a:latin typeface="Times New Roman"/>
                <a:cs typeface="Times New Roman"/>
              </a:rPr>
              <a:t>Correlation</a:t>
            </a:r>
            <a:r>
              <a:rPr dirty="0" sz="1300" spc="-2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and</a:t>
            </a:r>
            <a:r>
              <a:rPr dirty="0" sz="1300" spc="-2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Correlation</a:t>
            </a:r>
            <a:r>
              <a:rPr dirty="0" sz="1300" spc="-25" b="1">
                <a:latin typeface="Times New Roman"/>
                <a:cs typeface="Times New Roman"/>
              </a:rPr>
              <a:t> </a:t>
            </a:r>
            <a:r>
              <a:rPr dirty="0" sz="1300" spc="-10" b="1">
                <a:latin typeface="Times New Roman"/>
                <a:cs typeface="Times New Roman"/>
              </a:rPr>
              <a:t>Coefficient</a:t>
            </a:r>
            <a:endParaRPr sz="1300">
              <a:latin typeface="Times New Roman"/>
              <a:cs typeface="Times New Roman"/>
            </a:endParaRPr>
          </a:p>
          <a:p>
            <a:pPr marL="340360">
              <a:lnSpc>
                <a:spcPct val="100000"/>
              </a:lnSpc>
              <a:spcBef>
                <a:spcPts val="1125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numerical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measure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between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two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known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as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100">
              <a:latin typeface="Times New Roman"/>
              <a:cs typeface="Times New Roman"/>
            </a:endParaRPr>
          </a:p>
          <a:p>
            <a:pPr marL="442595">
              <a:lnSpc>
                <a:spcPct val="100000"/>
              </a:lnSpc>
            </a:pPr>
            <a:r>
              <a:rPr dirty="0" sz="1100" b="1">
                <a:latin typeface="Times New Roman"/>
                <a:cs typeface="Times New Roman"/>
              </a:rPr>
              <a:t>Pearson’s</a:t>
            </a:r>
            <a:r>
              <a:rPr dirty="0" sz="1100" spc="4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coefficient</a:t>
            </a:r>
            <a:r>
              <a:rPr dirty="0" sz="1100" spc="6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of</a:t>
            </a:r>
            <a:r>
              <a:rPr dirty="0" sz="1100" spc="5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correlation</a:t>
            </a:r>
            <a:r>
              <a:rPr dirty="0" sz="1100" spc="70" b="1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usually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denoted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defined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follows.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103644" y="4544780"/>
            <a:ext cx="30607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850">
                <a:latin typeface="Times New Roman"/>
                <a:cs typeface="Times New Roman"/>
              </a:rPr>
              <a:t>r</a:t>
            </a:r>
            <a:r>
              <a:rPr dirty="0" sz="1850" spc="15">
                <a:latin typeface="Times New Roman"/>
                <a:cs typeface="Times New Roman"/>
              </a:rPr>
              <a:t> </a:t>
            </a:r>
            <a:r>
              <a:rPr dirty="0" sz="1850" spc="20">
                <a:latin typeface="Times New Roman"/>
                <a:cs typeface="Times New Roman"/>
              </a:rPr>
              <a:t>=</a:t>
            </a:r>
            <a:endParaRPr sz="18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93599" y="4473109"/>
            <a:ext cx="131000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7777" sz="1650">
                <a:latin typeface="Cambria Math"/>
                <a:cs typeface="Cambria Math"/>
              </a:rPr>
              <a:t>𝑛</a:t>
            </a:r>
            <a:r>
              <a:rPr dirty="0" baseline="2057" sz="2025">
                <a:latin typeface="Cambria Math"/>
                <a:cs typeface="Cambria Math"/>
              </a:rPr>
              <a:t>(</a:t>
            </a:r>
            <a:r>
              <a:rPr dirty="0" sz="1350">
                <a:latin typeface="Cambria Math"/>
                <a:cs typeface="Cambria Math"/>
              </a:rPr>
              <a:t>𝑥−</a:t>
            </a:r>
            <a:r>
              <a:rPr dirty="0" sz="1350" spc="130">
                <a:latin typeface="Cambria Math"/>
                <a:cs typeface="Cambria Math"/>
              </a:rPr>
              <a:t> </a:t>
            </a:r>
            <a:r>
              <a:rPr dirty="0" sz="1350">
                <a:latin typeface="Cambria Math"/>
                <a:cs typeface="Cambria Math"/>
              </a:rPr>
              <a:t>𝑥̅</a:t>
            </a:r>
            <a:r>
              <a:rPr dirty="0" baseline="2057" sz="2025">
                <a:latin typeface="Cambria Math"/>
                <a:cs typeface="Cambria Math"/>
              </a:rPr>
              <a:t>)</a:t>
            </a:r>
            <a:r>
              <a:rPr dirty="0" sz="1350">
                <a:latin typeface="Cambria Math"/>
                <a:cs typeface="Cambria Math"/>
              </a:rPr>
              <a:t>(𝑦−</a:t>
            </a:r>
            <a:r>
              <a:rPr dirty="0" sz="1350" spc="135">
                <a:latin typeface="Cambria Math"/>
                <a:cs typeface="Cambria Math"/>
              </a:rPr>
              <a:t> </a:t>
            </a:r>
            <a:r>
              <a:rPr dirty="0" sz="1350" spc="-375">
                <a:latin typeface="Cambria Math"/>
                <a:cs typeface="Cambria Math"/>
              </a:rPr>
              <a:t>𝑦̅</a:t>
            </a:r>
            <a:r>
              <a:rPr dirty="0" sz="1350" spc="65">
                <a:latin typeface="Cambria Math"/>
                <a:cs typeface="Cambria Math"/>
              </a:rPr>
              <a:t> </a:t>
            </a:r>
            <a:r>
              <a:rPr dirty="0" sz="1350" spc="-50">
                <a:latin typeface="Cambria Math"/>
                <a:cs typeface="Cambria Math"/>
              </a:rPr>
              <a:t>)</a:t>
            </a:r>
            <a:endParaRPr sz="135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761992" y="4731127"/>
            <a:ext cx="598170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350" spc="100">
                <a:latin typeface="Cambria Math"/>
                <a:cs typeface="Cambria Math"/>
              </a:rPr>
              <a:t>𝑛𝜎</a:t>
            </a:r>
            <a:r>
              <a:rPr dirty="0" baseline="-12626" sz="1650" spc="150">
                <a:latin typeface="Cambria Math"/>
                <a:cs typeface="Cambria Math"/>
              </a:rPr>
              <a:t>𝑥</a:t>
            </a:r>
            <a:r>
              <a:rPr dirty="0" sz="1350" spc="100">
                <a:latin typeface="Cambria Math"/>
                <a:cs typeface="Cambria Math"/>
              </a:rPr>
              <a:t>𝜎</a:t>
            </a:r>
            <a:r>
              <a:rPr dirty="0" baseline="-12626" sz="1650" spc="150">
                <a:latin typeface="Cambria Math"/>
                <a:cs typeface="Cambria Math"/>
              </a:rPr>
              <a:t>𝑦</a:t>
            </a:r>
            <a:endParaRPr baseline="-12626" sz="16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291302" y="4549081"/>
            <a:ext cx="59690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850">
                <a:latin typeface="Times New Roman"/>
                <a:cs typeface="Times New Roman"/>
              </a:rPr>
              <a:t>…</a:t>
            </a:r>
            <a:r>
              <a:rPr dirty="0" sz="1850" spc="25">
                <a:latin typeface="Times New Roman"/>
                <a:cs typeface="Times New Roman"/>
              </a:rPr>
              <a:t> </a:t>
            </a:r>
            <a:r>
              <a:rPr dirty="0" sz="1850" spc="-25">
                <a:latin typeface="Times New Roman"/>
                <a:cs typeface="Times New Roman"/>
              </a:rPr>
              <a:t>(1)</a:t>
            </a:r>
            <a:endParaRPr sz="18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07390" y="5112659"/>
            <a:ext cx="2848610" cy="4095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82550" marR="5080" indent="-70485">
              <a:lnSpc>
                <a:spcPct val="114599"/>
              </a:lnSpc>
              <a:spcBef>
                <a:spcPts val="90"/>
              </a:spcBef>
            </a:pPr>
            <a:r>
              <a:rPr dirty="0" sz="1100">
                <a:latin typeface="Times New Roman"/>
                <a:cs typeface="Times New Roman"/>
              </a:rPr>
              <a:t>This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can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put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alternative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form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follows. </a:t>
            </a:r>
            <a:r>
              <a:rPr dirty="0" sz="1100">
                <a:latin typeface="Times New Roman"/>
                <a:cs typeface="Times New Roman"/>
              </a:rPr>
              <a:t>If</a:t>
            </a:r>
            <a:r>
              <a:rPr dirty="0" sz="1100" spc="18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15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 Y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y-</a:t>
            </a:r>
            <a:r>
              <a:rPr dirty="0" sz="1100" spc="-229">
                <a:latin typeface="Cambria Math"/>
                <a:cs typeface="Cambria Math"/>
              </a:rPr>
              <a:t>𝑦̅</a:t>
            </a:r>
            <a:r>
              <a:rPr dirty="0" sz="1100" spc="47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 can </a:t>
            </a:r>
            <a:r>
              <a:rPr dirty="0" sz="1100" spc="-20">
                <a:latin typeface="Times New Roman"/>
                <a:cs typeface="Times New Roman"/>
              </a:rPr>
              <a:t>write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13464" y="5621528"/>
            <a:ext cx="104330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Thus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becomes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67759" y="5525487"/>
            <a:ext cx="30099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850">
                <a:latin typeface="Times New Roman"/>
                <a:cs typeface="Times New Roman"/>
              </a:rPr>
              <a:t>r</a:t>
            </a:r>
            <a:r>
              <a:rPr dirty="0" sz="1850" spc="25">
                <a:latin typeface="Times New Roman"/>
                <a:cs typeface="Times New Roman"/>
              </a:rPr>
              <a:t> </a:t>
            </a:r>
            <a:r>
              <a:rPr dirty="0" sz="1850" spc="-50">
                <a:latin typeface="Times New Roman"/>
                <a:cs typeface="Times New Roman"/>
              </a:rPr>
              <a:t>=</a:t>
            </a:r>
            <a:endParaRPr sz="18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295602" y="5514020"/>
            <a:ext cx="38544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104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𝑋𝑌</a:t>
            </a:r>
            <a:endParaRPr sz="13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77628" y="6041524"/>
            <a:ext cx="4913630" cy="10052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b="1">
                <a:latin typeface="Times New Roman"/>
                <a:cs typeface="Times New Roman"/>
              </a:rPr>
              <a:t>Property</a:t>
            </a:r>
            <a:r>
              <a:rPr dirty="0" sz="1100" spc="60" b="1">
                <a:latin typeface="Times New Roman"/>
                <a:cs typeface="Times New Roman"/>
              </a:rPr>
              <a:t> </a:t>
            </a:r>
            <a:r>
              <a:rPr dirty="0" sz="1100" spc="-50" b="1">
                <a:latin typeface="Times New Roman"/>
                <a:cs typeface="Times New Roman"/>
              </a:rPr>
              <a:t>:</a:t>
            </a:r>
            <a:endParaRPr sz="1100">
              <a:latin typeface="Times New Roman"/>
              <a:cs typeface="Times New Roman"/>
            </a:endParaRPr>
          </a:p>
          <a:p>
            <a:pPr marL="20955">
              <a:lnSpc>
                <a:spcPct val="100000"/>
              </a:lnSpc>
              <a:spcBef>
                <a:spcPts val="1120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numerically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does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not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exceed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unity.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-1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≤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≤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+1.</a:t>
            </a:r>
            <a:endParaRPr sz="1100">
              <a:latin typeface="Times New Roman"/>
              <a:cs typeface="Times New Roman"/>
            </a:endParaRPr>
          </a:p>
          <a:p>
            <a:pPr marL="1460500" marR="5080" indent="-1405255">
              <a:lnSpc>
                <a:spcPct val="113100"/>
              </a:lnSpc>
              <a:spcBef>
                <a:spcPts val="935"/>
              </a:spcBef>
              <a:tabLst>
                <a:tab pos="1917700" algn="l"/>
              </a:tabLst>
            </a:pPr>
            <a:r>
              <a:rPr dirty="0" sz="1100">
                <a:latin typeface="Times New Roman"/>
                <a:cs typeface="Times New Roman"/>
              </a:rPr>
              <a:t>Note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: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If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±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say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that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perfectly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correlated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say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that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 </a:t>
            </a:r>
            <a:r>
              <a:rPr dirty="0" sz="1100" spc="-25">
                <a:latin typeface="Times New Roman"/>
                <a:cs typeface="Times New Roman"/>
              </a:rPr>
              <a:t>and</a:t>
            </a:r>
            <a:r>
              <a:rPr dirty="0" sz="1100">
                <a:latin typeface="Times New Roman"/>
                <a:cs typeface="Times New Roman"/>
              </a:rPr>
              <a:t>	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non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correlated.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977782" y="5793540"/>
            <a:ext cx="981710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√∑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>
                <a:latin typeface="Cambria Math"/>
                <a:cs typeface="Cambria Math"/>
              </a:rPr>
              <a:t>𝑋</a:t>
            </a:r>
            <a:r>
              <a:rPr dirty="0" baseline="22727" sz="1650">
                <a:latin typeface="Cambria Math"/>
                <a:cs typeface="Cambria Math"/>
              </a:rPr>
              <a:t>2</a:t>
            </a:r>
            <a:r>
              <a:rPr dirty="0" baseline="22727" sz="1650" spc="690">
                <a:latin typeface="Cambria Math"/>
                <a:cs typeface="Cambria Math"/>
              </a:rPr>
              <a:t> </a:t>
            </a: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15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𝑌</a:t>
            </a:r>
            <a:r>
              <a:rPr dirty="0" baseline="22727" sz="1650" spc="-37">
                <a:latin typeface="Cambria Math"/>
                <a:cs typeface="Cambria Math"/>
              </a:rPr>
              <a:t>2</a:t>
            </a:r>
            <a:endParaRPr baseline="22727" sz="165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62661" y="7595723"/>
            <a:ext cx="346138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27329" indent="-214629">
              <a:lnSpc>
                <a:spcPct val="100000"/>
              </a:lnSpc>
              <a:spcBef>
                <a:spcPts val="125"/>
              </a:spcBef>
              <a:buFont typeface="Symbol"/>
              <a:buChar char=""/>
              <a:tabLst>
                <a:tab pos="227329" algn="l"/>
              </a:tabLst>
            </a:pP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Alternative</a:t>
            </a:r>
            <a:r>
              <a:rPr dirty="0" u="sng" sz="1100" spc="7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formula</a:t>
            </a:r>
            <a:r>
              <a:rPr dirty="0" u="sng" sz="1100" spc="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u="sng" sz="1100" spc="6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100" spc="8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Correlation</a:t>
            </a:r>
            <a:r>
              <a:rPr dirty="0" u="sng" sz="1100" spc="1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Coefficient</a:t>
            </a:r>
            <a:r>
              <a:rPr dirty="0" u="sng" sz="1100" spc="9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spc="-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47668" y="7863775"/>
            <a:ext cx="78232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49250" algn="l"/>
                <a:tab pos="685800" algn="l"/>
              </a:tabLst>
            </a:pPr>
            <a:r>
              <a:rPr dirty="0" sz="1100" spc="-50">
                <a:latin typeface="Cambria Math"/>
                <a:cs typeface="Cambria Math"/>
              </a:rPr>
              <a:t>2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50">
                <a:latin typeface="Cambria Math"/>
                <a:cs typeface="Cambria Math"/>
              </a:rPr>
              <a:t>2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50">
                <a:latin typeface="Cambria Math"/>
                <a:cs typeface="Cambria Math"/>
              </a:rPr>
              <a:t>2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70737" y="7773561"/>
            <a:ext cx="1467485" cy="676910"/>
          </a:xfrm>
          <a:prstGeom prst="rect">
            <a:avLst/>
          </a:prstGeom>
        </p:spPr>
        <p:txBody>
          <a:bodyPr wrap="square" lIns="0" tIns="10731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44"/>
              </a:spcBef>
            </a:pPr>
            <a:r>
              <a:rPr dirty="0" baseline="-33033" sz="2775" spc="97">
                <a:latin typeface="Times New Roman"/>
                <a:cs typeface="Times New Roman"/>
              </a:rPr>
              <a:t>r</a:t>
            </a:r>
            <a:r>
              <a:rPr dirty="0" baseline="-33033" sz="2775" spc="-7">
                <a:latin typeface="Times New Roman"/>
                <a:cs typeface="Times New Roman"/>
              </a:rPr>
              <a:t> </a:t>
            </a:r>
            <a:r>
              <a:rPr dirty="0" baseline="-33033" sz="2775" spc="165">
                <a:latin typeface="Times New Roman"/>
                <a:cs typeface="Times New Roman"/>
              </a:rPr>
              <a:t>=</a:t>
            </a:r>
            <a:r>
              <a:rPr dirty="0" baseline="-33033" sz="2775" spc="-112">
                <a:latin typeface="Times New Roman"/>
                <a:cs typeface="Times New Roman"/>
              </a:rPr>
              <a:t> </a:t>
            </a:r>
            <a:r>
              <a:rPr dirty="0" sz="1350">
                <a:latin typeface="Cambria Math"/>
                <a:cs typeface="Cambria Math"/>
              </a:rPr>
              <a:t>𝜎</a:t>
            </a:r>
            <a:r>
              <a:rPr dirty="0" baseline="-10101" sz="1650">
                <a:latin typeface="Cambria Math"/>
                <a:cs typeface="Cambria Math"/>
              </a:rPr>
              <a:t>𝑥</a:t>
            </a:r>
            <a:r>
              <a:rPr dirty="0" baseline="-10101" sz="1650" spc="-97">
                <a:latin typeface="Cambria Math"/>
                <a:cs typeface="Cambria Math"/>
              </a:rPr>
              <a:t> </a:t>
            </a:r>
            <a:r>
              <a:rPr dirty="0" u="heavy" sz="13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+</a:t>
            </a:r>
            <a:r>
              <a:rPr dirty="0" sz="1350">
                <a:latin typeface="Cambria Math"/>
                <a:cs typeface="Cambria Math"/>
              </a:rPr>
              <a:t>𝜎</a:t>
            </a:r>
            <a:r>
              <a:rPr dirty="0" baseline="-10101" sz="1650">
                <a:latin typeface="Cambria Math"/>
                <a:cs typeface="Cambria Math"/>
              </a:rPr>
              <a:t>𝑦</a:t>
            </a:r>
            <a:r>
              <a:rPr dirty="0" baseline="-10101" sz="1650" spc="-127">
                <a:latin typeface="Cambria Math"/>
                <a:cs typeface="Cambria Math"/>
              </a:rPr>
              <a:t> </a:t>
            </a:r>
            <a:r>
              <a:rPr dirty="0" u="heavy" sz="1350" spc="-7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−</a:t>
            </a:r>
            <a:r>
              <a:rPr dirty="0" sz="1350" spc="25">
                <a:latin typeface="Cambria Math"/>
                <a:cs typeface="Cambria Math"/>
              </a:rPr>
              <a:t>𝜎</a:t>
            </a:r>
            <a:r>
              <a:rPr dirty="0" sz="1350" spc="445">
                <a:latin typeface="Cambria Math"/>
                <a:cs typeface="Cambria Math"/>
              </a:rPr>
              <a:t> </a:t>
            </a:r>
            <a:r>
              <a:rPr dirty="0" baseline="-10101" sz="1650" spc="52">
                <a:latin typeface="Cambria Math"/>
                <a:cs typeface="Cambria Math"/>
              </a:rPr>
              <a:t>𝑥</a:t>
            </a:r>
            <a:r>
              <a:rPr dirty="0" u="heavy" baseline="-10101" sz="1650" spc="52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−𝑦</a:t>
            </a:r>
            <a:endParaRPr baseline="-10101" sz="1650">
              <a:latin typeface="Cambria Math"/>
              <a:cs typeface="Cambria Math"/>
            </a:endParaRPr>
          </a:p>
          <a:p>
            <a:pPr marL="648335">
              <a:lnSpc>
                <a:spcPct val="100000"/>
              </a:lnSpc>
              <a:spcBef>
                <a:spcPts val="535"/>
              </a:spcBef>
            </a:pPr>
            <a:r>
              <a:rPr dirty="0" sz="1350" spc="90">
                <a:latin typeface="Cambria Math"/>
                <a:cs typeface="Cambria Math"/>
              </a:rPr>
              <a:t>2𝜎</a:t>
            </a:r>
            <a:r>
              <a:rPr dirty="0" baseline="-12626" sz="1650" spc="135">
                <a:latin typeface="Cambria Math"/>
                <a:cs typeface="Cambria Math"/>
              </a:rPr>
              <a:t>𝑥</a:t>
            </a:r>
            <a:r>
              <a:rPr dirty="0" sz="1350" spc="90">
                <a:latin typeface="Cambria Math"/>
                <a:cs typeface="Cambria Math"/>
              </a:rPr>
              <a:t>𝜎</a:t>
            </a:r>
            <a:r>
              <a:rPr dirty="0" baseline="-12626" sz="1650" spc="135">
                <a:latin typeface="Cambria Math"/>
                <a:cs typeface="Cambria Math"/>
              </a:rPr>
              <a:t>𝑦</a:t>
            </a:r>
            <a:endParaRPr baseline="-12626" sz="165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4014203" y="5763653"/>
            <a:ext cx="967740" cy="53975"/>
          </a:xfrm>
          <a:custGeom>
            <a:avLst/>
            <a:gdLst/>
            <a:ahLst/>
            <a:cxnLst/>
            <a:rect l="l" t="t" r="r" b="b"/>
            <a:pathLst>
              <a:path w="967739" h="53975">
                <a:moveTo>
                  <a:pt x="967562" y="42608"/>
                </a:moveTo>
                <a:lnTo>
                  <a:pt x="129006" y="42608"/>
                </a:lnTo>
                <a:lnTo>
                  <a:pt x="129006" y="53936"/>
                </a:lnTo>
                <a:lnTo>
                  <a:pt x="967562" y="53936"/>
                </a:lnTo>
                <a:lnTo>
                  <a:pt x="967562" y="42608"/>
                </a:lnTo>
                <a:close/>
              </a:path>
              <a:path w="967739" h="53975">
                <a:moveTo>
                  <a:pt x="967562" y="0"/>
                </a:moveTo>
                <a:lnTo>
                  <a:pt x="0" y="0"/>
                </a:lnTo>
                <a:lnTo>
                  <a:pt x="0" y="15595"/>
                </a:lnTo>
                <a:lnTo>
                  <a:pt x="967562" y="15595"/>
                </a:lnTo>
                <a:lnTo>
                  <a:pt x="96756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022335" y="2961831"/>
            <a:ext cx="170815" cy="10160"/>
          </a:xfrm>
          <a:custGeom>
            <a:avLst/>
            <a:gdLst/>
            <a:ahLst/>
            <a:cxnLst/>
            <a:rect l="l" t="t" r="r" b="b"/>
            <a:pathLst>
              <a:path w="170814" h="10160">
                <a:moveTo>
                  <a:pt x="170578" y="0"/>
                </a:moveTo>
                <a:lnTo>
                  <a:pt x="0" y="0"/>
                </a:lnTo>
                <a:lnTo>
                  <a:pt x="0" y="10034"/>
                </a:lnTo>
                <a:lnTo>
                  <a:pt x="170578" y="10034"/>
                </a:lnTo>
                <a:lnTo>
                  <a:pt x="170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398611" y="2962428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4"/>
                </a:lnTo>
                <a:lnTo>
                  <a:pt x="186346" y="10034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625391" y="2962428"/>
            <a:ext cx="163830" cy="10160"/>
          </a:xfrm>
          <a:custGeom>
            <a:avLst/>
            <a:gdLst/>
            <a:ahLst/>
            <a:cxnLst/>
            <a:rect l="l" t="t" r="r" b="b"/>
            <a:pathLst>
              <a:path w="163829" h="10160">
                <a:moveTo>
                  <a:pt x="163698" y="0"/>
                </a:moveTo>
                <a:lnTo>
                  <a:pt x="0" y="0"/>
                </a:lnTo>
                <a:lnTo>
                  <a:pt x="0" y="10034"/>
                </a:lnTo>
                <a:lnTo>
                  <a:pt x="163698" y="10034"/>
                </a:lnTo>
                <a:lnTo>
                  <a:pt x="1636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953886" y="2962428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4"/>
                </a:lnTo>
                <a:lnTo>
                  <a:pt x="186346" y="10034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831617" y="6224866"/>
            <a:ext cx="968375" cy="53975"/>
          </a:xfrm>
          <a:custGeom>
            <a:avLst/>
            <a:gdLst/>
            <a:ahLst/>
            <a:cxnLst/>
            <a:rect l="l" t="t" r="r" b="b"/>
            <a:pathLst>
              <a:path w="968375" h="53975">
                <a:moveTo>
                  <a:pt x="967854" y="42468"/>
                </a:moveTo>
                <a:lnTo>
                  <a:pt x="129019" y="42468"/>
                </a:lnTo>
                <a:lnTo>
                  <a:pt x="129019" y="53809"/>
                </a:lnTo>
                <a:lnTo>
                  <a:pt x="967854" y="53809"/>
                </a:lnTo>
                <a:lnTo>
                  <a:pt x="967854" y="42468"/>
                </a:lnTo>
                <a:close/>
              </a:path>
              <a:path w="968375" h="53975">
                <a:moveTo>
                  <a:pt x="967854" y="0"/>
                </a:moveTo>
                <a:lnTo>
                  <a:pt x="0" y="0"/>
                </a:lnTo>
                <a:lnTo>
                  <a:pt x="0" y="15595"/>
                </a:lnTo>
                <a:lnTo>
                  <a:pt x="967854" y="15595"/>
                </a:lnTo>
                <a:lnTo>
                  <a:pt x="9678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170168" y="1191622"/>
            <a:ext cx="4934585" cy="7277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0014">
              <a:lnSpc>
                <a:spcPct val="100000"/>
              </a:lnSpc>
              <a:spcBef>
                <a:spcPts val="125"/>
              </a:spcBef>
            </a:pP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Problems:</a:t>
            </a:r>
            <a:endParaRPr sz="1100">
              <a:latin typeface="Times New Roman"/>
              <a:cs typeface="Times New Roman"/>
            </a:endParaRPr>
          </a:p>
          <a:p>
            <a:pPr marL="227329" marR="5080" indent="-215265">
              <a:lnSpc>
                <a:spcPct val="112100"/>
              </a:lnSpc>
              <a:spcBef>
                <a:spcPts val="944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karl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pearson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efficient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husband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wife’s.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964986" y="1935373"/>
          <a:ext cx="6039485" cy="552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0160"/>
                <a:gridCol w="319404"/>
                <a:gridCol w="349250"/>
                <a:gridCol w="499744"/>
                <a:gridCol w="499744"/>
                <a:gridCol w="501014"/>
                <a:gridCol w="501650"/>
                <a:gridCol w="499745"/>
                <a:gridCol w="499745"/>
                <a:gridCol w="501650"/>
                <a:gridCol w="499745"/>
              </a:tblGrid>
              <a:tr h="184785"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Roll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No.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29539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Husband’s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(x)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4785"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Wife’s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age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(y)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3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1155834" y="2801726"/>
            <a:ext cx="6235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35305" algn="l"/>
              </a:tabLst>
            </a:pPr>
            <a:r>
              <a:rPr dirty="0" sz="1200" spc="-10">
                <a:latin typeface="Times New Roman"/>
                <a:cs typeface="Times New Roman"/>
              </a:rPr>
              <a:t>Soln: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5">
                <a:latin typeface="Cambria Math"/>
                <a:cs typeface="Cambria Math"/>
              </a:rPr>
              <a:t>𝑥̅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58570" y="2698252"/>
            <a:ext cx="750570" cy="42989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5"/>
              </a:spcBef>
            </a:pPr>
            <a:r>
              <a:rPr dirty="0" baseline="-18518" sz="1800">
                <a:latin typeface="Times New Roman"/>
                <a:cs typeface="Times New Roman"/>
              </a:rPr>
              <a:t>=</a:t>
            </a:r>
            <a:r>
              <a:rPr dirty="0" baseline="-18518" sz="1800" spc="7">
                <a:latin typeface="Times New Roman"/>
                <a:cs typeface="Times New Roman"/>
              </a:rPr>
              <a:t> </a:t>
            </a:r>
            <a:r>
              <a:rPr dirty="0" baseline="22875" sz="1275" spc="-15">
                <a:latin typeface="Cambria Math"/>
                <a:cs typeface="Cambria Math"/>
              </a:rPr>
              <a:t>∑</a:t>
            </a:r>
            <a:r>
              <a:rPr dirty="0" baseline="22875" sz="1275" spc="-82">
                <a:latin typeface="Cambria Math"/>
                <a:cs typeface="Cambria Math"/>
              </a:rPr>
              <a:t> </a:t>
            </a:r>
            <a:r>
              <a:rPr dirty="0" baseline="19607" sz="1275">
                <a:latin typeface="Cambria Math"/>
                <a:cs typeface="Cambria Math"/>
              </a:rPr>
              <a:t>𝑋</a:t>
            </a:r>
            <a:r>
              <a:rPr dirty="0" baseline="19607" sz="1275" spc="232">
                <a:latin typeface="Cambria Math"/>
                <a:cs typeface="Cambria Math"/>
              </a:rPr>
              <a:t>  </a:t>
            </a:r>
            <a:r>
              <a:rPr dirty="0" baseline="-30092" sz="1800">
                <a:latin typeface="Times New Roman"/>
                <a:cs typeface="Times New Roman"/>
              </a:rPr>
              <a:t>=</a:t>
            </a:r>
            <a:r>
              <a:rPr dirty="0" baseline="-30092" sz="1800" spc="15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mbria Math"/>
                <a:cs typeface="Cambria Math"/>
              </a:rPr>
              <a:t>300</a:t>
            </a:r>
            <a:endParaRPr sz="850">
              <a:latin typeface="Cambria Math"/>
              <a:cs typeface="Cambria Math"/>
            </a:endParaRPr>
          </a:p>
          <a:p>
            <a:pPr marL="187325">
              <a:lnSpc>
                <a:spcPct val="100000"/>
              </a:lnSpc>
              <a:spcBef>
                <a:spcPts val="290"/>
              </a:spcBef>
              <a:tabLst>
                <a:tab pos="569595" algn="l"/>
              </a:tabLst>
            </a:pPr>
            <a:r>
              <a:rPr dirty="0" sz="850" spc="-25">
                <a:latin typeface="Cambria Math"/>
                <a:cs typeface="Cambria Math"/>
              </a:rPr>
              <a:t>10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10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49782" y="2801726"/>
            <a:ext cx="299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68634" y="2801726"/>
            <a:ext cx="2112010" cy="3270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63500">
              <a:lnSpc>
                <a:spcPts val="1385"/>
              </a:lnSpc>
              <a:spcBef>
                <a:spcPts val="114"/>
              </a:spcBef>
              <a:tabLst>
                <a:tab pos="1347470" algn="l"/>
              </a:tabLst>
            </a:pP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39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baseline="49019" sz="1275">
                <a:latin typeface="Cambria Math"/>
                <a:cs typeface="Cambria Math"/>
              </a:rPr>
              <a:t>∑</a:t>
            </a:r>
            <a:r>
              <a:rPr dirty="0" baseline="49019" sz="1275" spc="-52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𝑌</a:t>
            </a:r>
            <a:r>
              <a:rPr dirty="0" baseline="45751" sz="1275" spc="217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Cambria Math"/>
                <a:cs typeface="Cambria Math"/>
              </a:rPr>
              <a:t>250</a:t>
            </a:r>
            <a:r>
              <a:rPr dirty="0" baseline="20833" sz="1200" spc="217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25</a:t>
            </a:r>
            <a:r>
              <a:rPr dirty="0" sz="1200">
                <a:latin typeface="Times New Roman"/>
                <a:cs typeface="Times New Roman"/>
              </a:rPr>
              <a:t>	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 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10</a:t>
            </a:r>
            <a:endParaRPr sz="1200">
              <a:latin typeface="Times New Roman"/>
              <a:cs typeface="Times New Roman"/>
            </a:endParaRPr>
          </a:p>
          <a:p>
            <a:pPr marL="375920">
              <a:lnSpc>
                <a:spcPts val="965"/>
              </a:lnSpc>
              <a:tabLst>
                <a:tab pos="715645" algn="l"/>
              </a:tabLst>
            </a:pPr>
            <a:r>
              <a:rPr dirty="0" sz="850" spc="-25">
                <a:latin typeface="Cambria Math"/>
                <a:cs typeface="Cambria Math"/>
              </a:rPr>
              <a:t>10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10</a:t>
            </a:r>
            <a:endParaRPr sz="850">
              <a:latin typeface="Cambria Math"/>
              <a:cs typeface="Cambria Math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329031" y="3240155"/>
          <a:ext cx="4531360" cy="27470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0550"/>
                <a:gridCol w="589280"/>
                <a:gridCol w="742315"/>
                <a:gridCol w="742314"/>
                <a:gridCol w="603250"/>
                <a:gridCol w="589279"/>
                <a:gridCol w="590550"/>
              </a:tblGrid>
              <a:tr h="208915">
                <a:tc>
                  <a:txBody>
                    <a:bodyPr/>
                    <a:lstStyle/>
                    <a:p>
                      <a:pPr marL="118745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42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X=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x -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5">
                          <a:latin typeface="Cambria Math"/>
                          <a:cs typeface="Cambria Math"/>
                        </a:rPr>
                        <a:t>𝑥̅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2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 = y -</a:t>
                      </a:r>
                      <a:r>
                        <a:rPr dirty="0" sz="1200" spc="-64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-55">
                          <a:latin typeface="Cambria Math"/>
                          <a:cs typeface="Cambria Math"/>
                        </a:rPr>
                        <a:t>̅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975"/>
                        </a:lnSpc>
                      </a:pPr>
                      <a:r>
                        <a:rPr dirty="0" baseline="-16203" sz="1800" spc="-37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2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975"/>
                        </a:lnSpc>
                      </a:pPr>
                      <a:r>
                        <a:rPr dirty="0" baseline="-16203" sz="1800" spc="-37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2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21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8915"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42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42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891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748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415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891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75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645"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645"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0660"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4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05459"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61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80">
                          <a:latin typeface="Cambria Math"/>
                          <a:cs typeface="Cambria Math"/>
                        </a:rPr>
                        <a:t>𝑥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8826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300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41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61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85">
                          <a:latin typeface="Cambria Math"/>
                          <a:cs typeface="Cambria Math"/>
                        </a:rPr>
                        <a:t>𝑦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250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41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3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14">
                          <a:latin typeface="Cambria Math"/>
                          <a:cs typeface="Cambria Math"/>
                        </a:rPr>
                        <a:t>𝑋𝑌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8826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123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41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2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20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0833" sz="1200" spc="179">
                          <a:latin typeface="Cambria Math"/>
                          <a:cs typeface="Cambria Math"/>
                        </a:rPr>
                        <a:t>2</a:t>
                      </a:r>
                      <a:endParaRPr baseline="20833" sz="1200">
                        <a:latin typeface="Cambria Math"/>
                        <a:cs typeface="Cambria Math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138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41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3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0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baseline="20833" sz="1200" spc="150">
                          <a:latin typeface="Cambria Math"/>
                          <a:cs typeface="Cambria Math"/>
                        </a:rPr>
                        <a:t>2</a:t>
                      </a:r>
                      <a:endParaRPr baseline="20833" sz="1200">
                        <a:latin typeface="Cambria Math"/>
                        <a:cs typeface="Cambria Math"/>
                      </a:endParaRPr>
                    </a:p>
                    <a:p>
                      <a:pPr marL="8826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164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41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1234625" y="6133263"/>
            <a:ext cx="5613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86371" y="6048690"/>
            <a:ext cx="30099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850">
                <a:latin typeface="Times New Roman"/>
                <a:cs typeface="Times New Roman"/>
              </a:rPr>
              <a:t>r</a:t>
            </a:r>
            <a:r>
              <a:rPr dirty="0" sz="1850" spc="25">
                <a:latin typeface="Times New Roman"/>
                <a:cs typeface="Times New Roman"/>
              </a:rPr>
              <a:t> </a:t>
            </a:r>
            <a:r>
              <a:rPr dirty="0" sz="1850" spc="-50">
                <a:latin typeface="Times New Roman"/>
                <a:cs typeface="Times New Roman"/>
              </a:rPr>
              <a:t>=</a:t>
            </a:r>
            <a:endParaRPr sz="18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22815" y="5972719"/>
            <a:ext cx="38544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104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𝑋𝑌</a:t>
            </a:r>
            <a:endParaRPr sz="135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04995" y="6256539"/>
            <a:ext cx="98107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√∑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>
                <a:latin typeface="Cambria Math"/>
                <a:cs typeface="Cambria Math"/>
              </a:rPr>
              <a:t>𝑋</a:t>
            </a:r>
            <a:r>
              <a:rPr dirty="0" baseline="22727" sz="1650">
                <a:latin typeface="Cambria Math"/>
                <a:cs typeface="Cambria Math"/>
              </a:rPr>
              <a:t>2</a:t>
            </a:r>
            <a:r>
              <a:rPr dirty="0" baseline="22727" sz="1650" spc="690">
                <a:latin typeface="Cambria Math"/>
                <a:cs typeface="Cambria Math"/>
              </a:rPr>
              <a:t> </a:t>
            </a: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𝑌</a:t>
            </a:r>
            <a:r>
              <a:rPr dirty="0" baseline="22727" sz="1650" spc="-37">
                <a:latin typeface="Cambria Math"/>
                <a:cs typeface="Cambria Math"/>
              </a:rPr>
              <a:t>2</a:t>
            </a:r>
            <a:endParaRPr baseline="22727" sz="165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147959" y="6048690"/>
            <a:ext cx="56007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70840" algn="l"/>
              </a:tabLst>
            </a:pPr>
            <a:r>
              <a:rPr dirty="0" sz="1850" spc="-50">
                <a:latin typeface="Times New Roman"/>
                <a:cs typeface="Times New Roman"/>
              </a:rPr>
              <a:t>,</a:t>
            </a:r>
            <a:r>
              <a:rPr dirty="0" sz="18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946739" y="6088827"/>
            <a:ext cx="20637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5">
                <a:latin typeface="Cambria Math"/>
                <a:cs typeface="Cambria Math"/>
              </a:rPr>
              <a:t>123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741758" y="6272306"/>
            <a:ext cx="62103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Cambria Math"/>
                <a:cs typeface="Cambria Math"/>
              </a:rPr>
              <a:t>√</a:t>
            </a:r>
            <a:r>
              <a:rPr dirty="0" baseline="3267" sz="1275" spc="-15">
                <a:latin typeface="Cambria Math"/>
                <a:cs typeface="Cambria Math"/>
              </a:rPr>
              <a:t>(</a:t>
            </a:r>
            <a:r>
              <a:rPr dirty="0" sz="850" spc="-10">
                <a:latin typeface="Cambria Math"/>
                <a:cs typeface="Cambria Math"/>
              </a:rPr>
              <a:t>138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sz="850" spc="-10">
                <a:latin typeface="Cambria Math"/>
                <a:cs typeface="Cambria Math"/>
              </a:rPr>
              <a:t>(164)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393970" y="6134697"/>
            <a:ext cx="4946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0.817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70168" y="6623498"/>
            <a:ext cx="2954655" cy="81978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97028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positive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correlation.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9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0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correlation 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data: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3" name="object 23" descr=""/>
          <p:cNvGraphicFramePr>
            <a:graphicFrameLocks noGrp="1"/>
          </p:cNvGraphicFramePr>
          <p:nvPr/>
        </p:nvGraphicFramePr>
        <p:xfrm>
          <a:off x="1918172" y="7665760"/>
          <a:ext cx="3573779" cy="459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9109"/>
                <a:gridCol w="498475"/>
                <a:gridCol w="500379"/>
                <a:gridCol w="498475"/>
                <a:gridCol w="495300"/>
                <a:gridCol w="498475"/>
                <a:gridCol w="497839"/>
              </a:tblGrid>
              <a:tr h="223520">
                <a:tc>
                  <a:txBody>
                    <a:bodyPr/>
                    <a:lstStyle/>
                    <a:p>
                      <a:pPr algn="ctr" marL="889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 algn="ctr" marL="889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4" name="object 24" descr=""/>
          <p:cNvSpPr/>
          <p:nvPr/>
        </p:nvSpPr>
        <p:spPr>
          <a:xfrm>
            <a:off x="4733315" y="6243446"/>
            <a:ext cx="632460" cy="34925"/>
          </a:xfrm>
          <a:custGeom>
            <a:avLst/>
            <a:gdLst/>
            <a:ahLst/>
            <a:cxnLst/>
            <a:rect l="l" t="t" r="r" b="b"/>
            <a:pathLst>
              <a:path w="632460" h="34925">
                <a:moveTo>
                  <a:pt x="632409" y="27241"/>
                </a:moveTo>
                <a:lnTo>
                  <a:pt x="80264" y="27241"/>
                </a:lnTo>
                <a:lnTo>
                  <a:pt x="80264" y="34404"/>
                </a:lnTo>
                <a:lnTo>
                  <a:pt x="632409" y="34404"/>
                </a:lnTo>
                <a:lnTo>
                  <a:pt x="632409" y="27241"/>
                </a:lnTo>
                <a:close/>
              </a:path>
              <a:path w="632460" h="34925">
                <a:moveTo>
                  <a:pt x="632421" y="0"/>
                </a:moveTo>
                <a:lnTo>
                  <a:pt x="0" y="0"/>
                </a:lnTo>
                <a:lnTo>
                  <a:pt x="0" y="10033"/>
                </a:lnTo>
                <a:lnTo>
                  <a:pt x="632421" y="10033"/>
                </a:lnTo>
                <a:lnTo>
                  <a:pt x="632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810116" y="1441132"/>
            <a:ext cx="968375" cy="53975"/>
          </a:xfrm>
          <a:custGeom>
            <a:avLst/>
            <a:gdLst/>
            <a:ahLst/>
            <a:cxnLst/>
            <a:rect l="l" t="t" r="r" b="b"/>
            <a:pathLst>
              <a:path w="968375" h="53975">
                <a:moveTo>
                  <a:pt x="967854" y="42595"/>
                </a:moveTo>
                <a:lnTo>
                  <a:pt x="129006" y="42595"/>
                </a:lnTo>
                <a:lnTo>
                  <a:pt x="129006" y="53949"/>
                </a:lnTo>
                <a:lnTo>
                  <a:pt x="967854" y="53949"/>
                </a:lnTo>
                <a:lnTo>
                  <a:pt x="967854" y="42595"/>
                </a:lnTo>
                <a:close/>
              </a:path>
              <a:path w="968375" h="53975">
                <a:moveTo>
                  <a:pt x="967854" y="0"/>
                </a:moveTo>
                <a:lnTo>
                  <a:pt x="0" y="0"/>
                </a:lnTo>
                <a:lnTo>
                  <a:pt x="0" y="15595"/>
                </a:lnTo>
                <a:lnTo>
                  <a:pt x="967854" y="15595"/>
                </a:lnTo>
                <a:lnTo>
                  <a:pt x="9678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35641" y="2329925"/>
            <a:ext cx="170815" cy="10160"/>
          </a:xfrm>
          <a:custGeom>
            <a:avLst/>
            <a:gdLst/>
            <a:ahLst/>
            <a:cxnLst/>
            <a:rect l="l" t="t" r="r" b="b"/>
            <a:pathLst>
              <a:path w="170814" h="10160">
                <a:moveTo>
                  <a:pt x="170578" y="0"/>
                </a:moveTo>
                <a:lnTo>
                  <a:pt x="0" y="0"/>
                </a:lnTo>
                <a:lnTo>
                  <a:pt x="0" y="10034"/>
                </a:lnTo>
                <a:lnTo>
                  <a:pt x="170578" y="10034"/>
                </a:lnTo>
                <a:lnTo>
                  <a:pt x="170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810126" y="2329925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4"/>
                </a:lnTo>
                <a:lnTo>
                  <a:pt x="186346" y="10034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036905" y="2330523"/>
            <a:ext cx="163830" cy="10160"/>
          </a:xfrm>
          <a:custGeom>
            <a:avLst/>
            <a:gdLst/>
            <a:ahLst/>
            <a:cxnLst/>
            <a:rect l="l" t="t" r="r" b="b"/>
            <a:pathLst>
              <a:path w="163829" h="10160">
                <a:moveTo>
                  <a:pt x="163411" y="0"/>
                </a:moveTo>
                <a:lnTo>
                  <a:pt x="0" y="0"/>
                </a:lnTo>
                <a:lnTo>
                  <a:pt x="0" y="10034"/>
                </a:lnTo>
                <a:lnTo>
                  <a:pt x="163411" y="10034"/>
                </a:lnTo>
                <a:lnTo>
                  <a:pt x="1634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366595" y="2330523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4"/>
                </a:lnTo>
                <a:lnTo>
                  <a:pt x="186346" y="10034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277628" y="1266161"/>
            <a:ext cx="1485265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196975" algn="l"/>
              </a:tabLst>
            </a:pPr>
            <a:r>
              <a:rPr dirty="0" sz="1200">
                <a:latin typeface="Times New Roman"/>
                <a:cs typeface="Times New Roman"/>
              </a:rPr>
              <a:t>Soln.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850">
                <a:latin typeface="Times New Roman"/>
                <a:cs typeface="Times New Roman"/>
              </a:rPr>
              <a:t>r</a:t>
            </a:r>
            <a:r>
              <a:rPr dirty="0" sz="1850" spc="25">
                <a:latin typeface="Times New Roman"/>
                <a:cs typeface="Times New Roman"/>
              </a:rPr>
              <a:t> </a:t>
            </a:r>
            <a:r>
              <a:rPr dirty="0" sz="1850" spc="-50">
                <a:latin typeface="Times New Roman"/>
                <a:cs typeface="Times New Roman"/>
              </a:rPr>
              <a:t>=</a:t>
            </a:r>
            <a:endParaRPr sz="18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99880" y="1190189"/>
            <a:ext cx="38544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104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𝑋𝑌</a:t>
            </a:r>
            <a:endParaRPr sz="13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782060" y="1471141"/>
            <a:ext cx="98107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√∑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>
                <a:latin typeface="Cambria Math"/>
                <a:cs typeface="Cambria Math"/>
              </a:rPr>
              <a:t>𝑋</a:t>
            </a:r>
            <a:r>
              <a:rPr dirty="0" baseline="22727" sz="1650">
                <a:latin typeface="Cambria Math"/>
                <a:cs typeface="Cambria Math"/>
              </a:rPr>
              <a:t>2</a:t>
            </a:r>
            <a:r>
              <a:rPr dirty="0" baseline="22727" sz="1650" spc="690">
                <a:latin typeface="Cambria Math"/>
                <a:cs typeface="Cambria Math"/>
              </a:rPr>
              <a:t> </a:t>
            </a: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𝑌</a:t>
            </a:r>
            <a:r>
              <a:rPr dirty="0" baseline="22727" sz="1650" spc="-37">
                <a:latin typeface="Cambria Math"/>
                <a:cs typeface="Cambria Math"/>
              </a:rPr>
              <a:t>2</a:t>
            </a:r>
            <a:endParaRPr baseline="22727" sz="16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305636" y="1360767"/>
            <a:ext cx="156845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where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 x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39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 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 spc="-595">
                <a:latin typeface="Cambria Math"/>
                <a:cs typeface="Cambria Math"/>
              </a:rPr>
              <a:t>𝑦</a:t>
            </a:r>
            <a:r>
              <a:rPr dirty="0" sz="1100" spc="-55">
                <a:latin typeface="Cambria Math"/>
                <a:cs typeface="Cambria Math"/>
              </a:rPr>
              <a:t>̅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62541" y="1840967"/>
            <a:ext cx="6794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 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06511" y="2169224"/>
            <a:ext cx="1003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5">
                <a:latin typeface="Cambria Math"/>
                <a:cs typeface="Cambria Math"/>
              </a:rPr>
              <a:t>𝑥̅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84658" y="2066623"/>
            <a:ext cx="734695" cy="429259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0"/>
              </a:spcBef>
            </a:pPr>
            <a:r>
              <a:rPr dirty="0" baseline="-18518" sz="1800">
                <a:latin typeface="Times New Roman"/>
                <a:cs typeface="Times New Roman"/>
              </a:rPr>
              <a:t>=</a:t>
            </a:r>
            <a:r>
              <a:rPr dirty="0" baseline="-18518" sz="1800" spc="7">
                <a:latin typeface="Times New Roman"/>
                <a:cs typeface="Times New Roman"/>
              </a:rPr>
              <a:t> </a:t>
            </a:r>
            <a:r>
              <a:rPr dirty="0" baseline="22875" sz="1275" spc="-15">
                <a:latin typeface="Cambria Math"/>
                <a:cs typeface="Cambria Math"/>
              </a:rPr>
              <a:t>∑</a:t>
            </a:r>
            <a:r>
              <a:rPr dirty="0" baseline="22875" sz="1275" spc="-67">
                <a:latin typeface="Cambria Math"/>
                <a:cs typeface="Cambria Math"/>
              </a:rPr>
              <a:t> </a:t>
            </a:r>
            <a:r>
              <a:rPr dirty="0" baseline="19607" sz="1275">
                <a:latin typeface="Cambria Math"/>
                <a:cs typeface="Cambria Math"/>
              </a:rPr>
              <a:t>𝑋</a:t>
            </a:r>
            <a:r>
              <a:rPr dirty="0" baseline="19607" sz="1275" spc="562">
                <a:latin typeface="Cambria Math"/>
                <a:cs typeface="Cambria Math"/>
              </a:rPr>
              <a:t> </a:t>
            </a:r>
            <a:r>
              <a:rPr dirty="0" baseline="-30092" sz="1800">
                <a:latin typeface="Times New Roman"/>
                <a:cs typeface="Times New Roman"/>
              </a:rPr>
              <a:t>=</a:t>
            </a:r>
            <a:r>
              <a:rPr dirty="0" baseline="-30092" sz="1800" spc="-7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mbria Math"/>
                <a:cs typeface="Cambria Math"/>
              </a:rPr>
              <a:t>120</a:t>
            </a:r>
            <a:endParaRPr sz="850">
              <a:latin typeface="Cambria Math"/>
              <a:cs typeface="Cambria Math"/>
            </a:endParaRPr>
          </a:p>
          <a:p>
            <a:pPr marL="173990">
              <a:lnSpc>
                <a:spcPct val="100000"/>
              </a:lnSpc>
              <a:spcBef>
                <a:spcPts val="285"/>
              </a:spcBef>
              <a:tabLst>
                <a:tab pos="586740" algn="l"/>
              </a:tabLst>
            </a:pPr>
            <a:r>
              <a:rPr dirty="0" sz="850" spc="-25">
                <a:latin typeface="Cambria Math"/>
                <a:cs typeface="Cambria Math"/>
              </a:rPr>
              <a:t>10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6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061177" y="2169224"/>
            <a:ext cx="299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94163" y="2169224"/>
            <a:ext cx="1149985" cy="3270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ts val="1385"/>
              </a:lnSpc>
              <a:spcBef>
                <a:spcPts val="114"/>
              </a:spcBef>
            </a:pP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40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49019" sz="1275" spc="-15">
                <a:latin typeface="Cambria Math"/>
                <a:cs typeface="Cambria Math"/>
              </a:rPr>
              <a:t>∑</a:t>
            </a:r>
            <a:r>
              <a:rPr dirty="0" baseline="49019" sz="1275" spc="-6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𝑌</a:t>
            </a:r>
            <a:r>
              <a:rPr dirty="0" baseline="45751" sz="1275" spc="22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Cambria Math"/>
                <a:cs typeface="Cambria Math"/>
              </a:rPr>
              <a:t>126</a:t>
            </a:r>
            <a:r>
              <a:rPr dirty="0" baseline="20833" sz="1200" spc="217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  <a:p>
            <a:pPr marL="361315">
              <a:lnSpc>
                <a:spcPts val="965"/>
              </a:lnSpc>
              <a:tabLst>
                <a:tab pos="734060" algn="l"/>
              </a:tabLst>
            </a:pPr>
            <a:r>
              <a:rPr dirty="0" sz="850" spc="-25">
                <a:latin typeface="Cambria Math"/>
                <a:cs typeface="Cambria Math"/>
              </a:rPr>
              <a:t>10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6</a:t>
            </a:r>
            <a:endParaRPr sz="850">
              <a:latin typeface="Cambria Math"/>
              <a:cs typeface="Cambria Math"/>
            </a:endParaRPr>
          </a:p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1638652" y="2624854"/>
          <a:ext cx="3907790" cy="25603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9270"/>
                <a:gridCol w="507365"/>
                <a:gridCol w="661035"/>
                <a:gridCol w="699769"/>
                <a:gridCol w="481965"/>
                <a:gridCol w="485139"/>
                <a:gridCol w="481964"/>
              </a:tblGrid>
              <a:tr h="285115">
                <a:tc>
                  <a:txBody>
                    <a:bodyPr/>
                    <a:lstStyle/>
                    <a:p>
                      <a:pPr algn="ctr" marL="60960">
                        <a:lnSpc>
                          <a:spcPts val="14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42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995">
                        <a:lnSpc>
                          <a:spcPts val="14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X= x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5">
                          <a:latin typeface="Cambria Math"/>
                          <a:cs typeface="Cambria Math"/>
                        </a:rPr>
                        <a:t>𝑥̅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ts val="14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y-</a:t>
                      </a:r>
                      <a:r>
                        <a:rPr dirty="0" sz="1200" spc="-64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-55">
                          <a:latin typeface="Cambria Math"/>
                          <a:cs typeface="Cambria Math"/>
                        </a:rPr>
                        <a:t>̅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85"/>
                        </a:lnSpc>
                      </a:pPr>
                      <a:r>
                        <a:rPr dirty="0" baseline="-16203" sz="1800" spc="-37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2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ts val="985"/>
                        </a:lnSpc>
                      </a:pPr>
                      <a:r>
                        <a:rPr dirty="0" baseline="-16203" sz="1800" spc="-37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2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9720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3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8511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53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81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990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908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8511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54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81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781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0736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dirty="0" sz="1200" spc="61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80">
                          <a:latin typeface="Cambria Math"/>
                          <a:cs typeface="Cambria Math"/>
                        </a:rPr>
                        <a:t>𝑥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120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66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dirty="0" sz="1200" spc="61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85">
                          <a:latin typeface="Cambria Math"/>
                          <a:cs typeface="Cambria Math"/>
                        </a:rPr>
                        <a:t>𝑦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126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66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40">
                          <a:latin typeface="Cambria Math"/>
                          <a:cs typeface="Cambria Math"/>
                        </a:rPr>
                        <a:t>𝑋𝑌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252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66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3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35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0833" sz="1200" spc="-52">
                          <a:latin typeface="Cambria Math"/>
                          <a:cs typeface="Cambria Math"/>
                        </a:rPr>
                        <a:t>2</a:t>
                      </a:r>
                      <a:endParaRPr baseline="20833" sz="1200">
                        <a:latin typeface="Cambria Math"/>
                        <a:cs typeface="Cambria Math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280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66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3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35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baseline="20833" sz="1200" spc="-52">
                          <a:latin typeface="Cambria Math"/>
                          <a:cs typeface="Cambria Math"/>
                        </a:rPr>
                        <a:t>2</a:t>
                      </a:r>
                      <a:endParaRPr baseline="20833" sz="1200">
                        <a:latin typeface="Cambria Math"/>
                        <a:cs typeface="Cambria Math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5">
                          <a:latin typeface="Cambria Math"/>
                          <a:cs typeface="Cambria Math"/>
                        </a:rPr>
                        <a:t>630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666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7" name="object 17" descr=""/>
          <p:cNvSpPr txBox="1"/>
          <p:nvPr/>
        </p:nvSpPr>
        <p:spPr>
          <a:xfrm>
            <a:off x="1234625" y="5661664"/>
            <a:ext cx="8083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18490" algn="l"/>
              </a:tabLst>
            </a:pPr>
            <a:r>
              <a:rPr dirty="0" sz="1000">
                <a:latin typeface="Calibri"/>
                <a:cs typeface="Calibri"/>
              </a:rPr>
              <a:t>We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 spc="-20">
                <a:latin typeface="Calibri"/>
                <a:cs typeface="Calibri"/>
              </a:rPr>
              <a:t>have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281390" y="5617228"/>
            <a:ext cx="20637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5">
                <a:latin typeface="Cambria Math"/>
                <a:cs typeface="Cambria Math"/>
              </a:rPr>
              <a:t>252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76409" y="5800707"/>
            <a:ext cx="62103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Cambria Math"/>
                <a:cs typeface="Cambria Math"/>
              </a:rPr>
              <a:t>√</a:t>
            </a:r>
            <a:r>
              <a:rPr dirty="0" baseline="3267" sz="1275" spc="-15">
                <a:latin typeface="Cambria Math"/>
                <a:cs typeface="Cambria Math"/>
              </a:rPr>
              <a:t>(</a:t>
            </a:r>
            <a:r>
              <a:rPr dirty="0" sz="850" spc="-10">
                <a:latin typeface="Cambria Math"/>
                <a:cs typeface="Cambria Math"/>
              </a:rPr>
              <a:t>280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sz="850" spc="-10">
                <a:latin typeface="Cambria Math"/>
                <a:cs typeface="Cambria Math"/>
              </a:rPr>
              <a:t>(630)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27187" y="5663097"/>
            <a:ext cx="3352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70168" y="6067325"/>
            <a:ext cx="5015865" cy="69278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76835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a positive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correlation.</a:t>
            </a:r>
            <a:endParaRPr sz="1200">
              <a:latin typeface="Times New Roman"/>
              <a:cs typeface="Times New Roman"/>
            </a:endParaRPr>
          </a:p>
          <a:p>
            <a:pPr marL="227329" marR="5080" indent="-215265">
              <a:lnSpc>
                <a:spcPct val="121300"/>
              </a:lnSpc>
              <a:spcBef>
                <a:spcPts val="875"/>
              </a:spcBef>
            </a:pPr>
            <a:r>
              <a:rPr dirty="0" sz="1000">
                <a:latin typeface="Times New Roman"/>
                <a:cs typeface="Times New Roman"/>
              </a:rPr>
              <a:t>3.</a:t>
            </a:r>
            <a:r>
              <a:rPr dirty="0" sz="1000" spc="315">
                <a:latin typeface="Times New Roman"/>
                <a:cs typeface="Times New Roman"/>
              </a:rPr>
              <a:t>  </a:t>
            </a:r>
            <a:r>
              <a:rPr dirty="0" sz="1000">
                <a:latin typeface="Calibri"/>
                <a:cs typeface="Calibri"/>
              </a:rPr>
              <a:t>Calculate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Karl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pearson</a:t>
            </a:r>
            <a:r>
              <a:rPr dirty="0" sz="1000" spc="29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co-efficient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of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correlation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b/w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the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marks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obtained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by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8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students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25">
                <a:latin typeface="Calibri"/>
                <a:cs typeface="Calibri"/>
              </a:rPr>
              <a:t>in</a:t>
            </a:r>
            <a:r>
              <a:rPr dirty="0" sz="1000">
                <a:latin typeface="Calibri"/>
                <a:cs typeface="Calibri"/>
              </a:rPr>
              <a:t> mathematics</a:t>
            </a:r>
            <a:r>
              <a:rPr dirty="0" sz="1000" spc="1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and</a:t>
            </a:r>
            <a:r>
              <a:rPr dirty="0" sz="1000" spc="1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statistics</a:t>
            </a:r>
            <a:r>
              <a:rPr dirty="0" sz="1000" spc="90">
                <a:latin typeface="Calibri"/>
                <a:cs typeface="Calibri"/>
              </a:rPr>
              <a:t> </a:t>
            </a:r>
            <a:r>
              <a:rPr dirty="0" sz="1000" spc="-50">
                <a:latin typeface="Calibri"/>
                <a:cs typeface="Calibri"/>
              </a:rPr>
              <a:t>: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1515377" y="6915717"/>
          <a:ext cx="4159885" cy="418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1255"/>
                <a:gridCol w="365125"/>
                <a:gridCol w="365125"/>
                <a:gridCol w="365125"/>
                <a:gridCol w="365125"/>
                <a:gridCol w="365125"/>
                <a:gridCol w="365759"/>
                <a:gridCol w="365125"/>
                <a:gridCol w="366395"/>
              </a:tblGrid>
              <a:tr h="20383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Statistics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4629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Mathematics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1277628" y="7674562"/>
            <a:ext cx="2151380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>
                <a:latin typeface="Calibri"/>
                <a:cs typeface="Calibri"/>
              </a:rPr>
              <a:t>Solu:</a:t>
            </a:r>
            <a:r>
              <a:rPr dirty="0" sz="1000" spc="29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Let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statistics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=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x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,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Mathematics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=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 spc="-50">
                <a:latin typeface="Calibri"/>
                <a:cs typeface="Calibri"/>
              </a:rPr>
              <a:t>y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27115" y="7954081"/>
            <a:ext cx="38544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104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𝑋𝑌</a:t>
            </a:r>
            <a:endParaRPr sz="135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713392" y="8101725"/>
            <a:ext cx="56324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809295" y="8255103"/>
            <a:ext cx="98107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057" sz="2025">
                <a:latin typeface="Cambria Math"/>
                <a:cs typeface="Cambria Math"/>
              </a:rPr>
              <a:t>√∑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>
                <a:latin typeface="Cambria Math"/>
                <a:cs typeface="Cambria Math"/>
              </a:rPr>
              <a:t>𝑋</a:t>
            </a:r>
            <a:r>
              <a:rPr dirty="0" baseline="22727" sz="1650">
                <a:latin typeface="Cambria Math"/>
                <a:cs typeface="Cambria Math"/>
              </a:rPr>
              <a:t>2</a:t>
            </a:r>
            <a:r>
              <a:rPr dirty="0" baseline="22727" sz="1650" spc="690">
                <a:latin typeface="Cambria Math"/>
                <a:cs typeface="Cambria Math"/>
              </a:rPr>
              <a:t> </a:t>
            </a:r>
            <a:r>
              <a:rPr dirty="0" baseline="2057" sz="2025">
                <a:latin typeface="Cambria Math"/>
                <a:cs typeface="Cambria Math"/>
              </a:rPr>
              <a:t>∑</a:t>
            </a:r>
            <a:r>
              <a:rPr dirty="0" baseline="2057" sz="2025" spc="-22">
                <a:latin typeface="Cambria Math"/>
                <a:cs typeface="Cambria Math"/>
              </a:rPr>
              <a:t> </a:t>
            </a:r>
            <a:r>
              <a:rPr dirty="0" sz="1350" spc="-25">
                <a:latin typeface="Cambria Math"/>
                <a:cs typeface="Cambria Math"/>
              </a:rPr>
              <a:t>𝑌</a:t>
            </a:r>
            <a:r>
              <a:rPr dirty="0" baseline="22727" sz="1650" spc="-37">
                <a:latin typeface="Cambria Math"/>
                <a:cs typeface="Cambria Math"/>
              </a:rPr>
              <a:t>2</a:t>
            </a:r>
            <a:endParaRPr baseline="22727" sz="165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334305" y="8144728"/>
            <a:ext cx="156972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where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39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 spc="-595">
                <a:latin typeface="Cambria Math"/>
                <a:cs typeface="Cambria Math"/>
              </a:rPr>
              <a:t>𝑦</a:t>
            </a:r>
            <a:r>
              <a:rPr dirty="0" sz="1100" spc="-55">
                <a:latin typeface="Cambria Math"/>
                <a:cs typeface="Cambria Math"/>
              </a:rPr>
              <a:t>̅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2068919" y="5771730"/>
            <a:ext cx="632460" cy="34925"/>
          </a:xfrm>
          <a:custGeom>
            <a:avLst/>
            <a:gdLst/>
            <a:ahLst/>
            <a:cxnLst/>
            <a:rect l="l" t="t" r="r" b="b"/>
            <a:pathLst>
              <a:path w="632460" h="34925">
                <a:moveTo>
                  <a:pt x="632421" y="27241"/>
                </a:moveTo>
                <a:lnTo>
                  <a:pt x="80264" y="27241"/>
                </a:lnTo>
                <a:lnTo>
                  <a:pt x="80264" y="34391"/>
                </a:lnTo>
                <a:lnTo>
                  <a:pt x="632421" y="34391"/>
                </a:lnTo>
                <a:lnTo>
                  <a:pt x="632421" y="27241"/>
                </a:lnTo>
                <a:close/>
              </a:path>
              <a:path w="632460" h="34925">
                <a:moveTo>
                  <a:pt x="632421" y="0"/>
                </a:moveTo>
                <a:lnTo>
                  <a:pt x="0" y="0"/>
                </a:lnTo>
                <a:lnTo>
                  <a:pt x="0" y="10033"/>
                </a:lnTo>
                <a:lnTo>
                  <a:pt x="632421" y="10033"/>
                </a:lnTo>
                <a:lnTo>
                  <a:pt x="632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2837002" y="8223186"/>
            <a:ext cx="968375" cy="53975"/>
          </a:xfrm>
          <a:custGeom>
            <a:avLst/>
            <a:gdLst/>
            <a:ahLst/>
            <a:cxnLst/>
            <a:rect l="l" t="t" r="r" b="b"/>
            <a:pathLst>
              <a:path w="968375" h="53975">
                <a:moveTo>
                  <a:pt x="967854" y="42608"/>
                </a:moveTo>
                <a:lnTo>
                  <a:pt x="129006" y="42608"/>
                </a:lnTo>
                <a:lnTo>
                  <a:pt x="129006" y="53936"/>
                </a:lnTo>
                <a:lnTo>
                  <a:pt x="967854" y="53936"/>
                </a:lnTo>
                <a:lnTo>
                  <a:pt x="967854" y="42608"/>
                </a:lnTo>
                <a:close/>
              </a:path>
              <a:path w="968375" h="53975">
                <a:moveTo>
                  <a:pt x="967854" y="0"/>
                </a:moveTo>
                <a:lnTo>
                  <a:pt x="0" y="0"/>
                </a:lnTo>
                <a:lnTo>
                  <a:pt x="0" y="15595"/>
                </a:lnTo>
                <a:lnTo>
                  <a:pt x="967854" y="15595"/>
                </a:lnTo>
                <a:lnTo>
                  <a:pt x="9678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490671" y="8047255"/>
            <a:ext cx="30099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850">
                <a:latin typeface="Times New Roman"/>
                <a:cs typeface="Times New Roman"/>
              </a:rPr>
              <a:t>r</a:t>
            </a:r>
            <a:r>
              <a:rPr dirty="0" sz="1850" spc="25">
                <a:latin typeface="Times New Roman"/>
                <a:cs typeface="Times New Roman"/>
              </a:rPr>
              <a:t> </a:t>
            </a:r>
            <a:r>
              <a:rPr dirty="0" sz="1850" spc="-50">
                <a:latin typeface="Times New Roman"/>
                <a:cs typeface="Times New Roman"/>
              </a:rPr>
              <a:t>=</a:t>
            </a:r>
            <a:endParaRPr sz="18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35641" y="1684522"/>
            <a:ext cx="170815" cy="10160"/>
          </a:xfrm>
          <a:custGeom>
            <a:avLst/>
            <a:gdLst/>
            <a:ahLst/>
            <a:cxnLst/>
            <a:rect l="l" t="t" r="r" b="b"/>
            <a:pathLst>
              <a:path w="170814" h="10160">
                <a:moveTo>
                  <a:pt x="170578" y="0"/>
                </a:moveTo>
                <a:lnTo>
                  <a:pt x="0" y="0"/>
                </a:lnTo>
                <a:lnTo>
                  <a:pt x="0" y="10034"/>
                </a:lnTo>
                <a:lnTo>
                  <a:pt x="170578" y="10034"/>
                </a:lnTo>
                <a:lnTo>
                  <a:pt x="170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810126" y="1684641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4"/>
                </a:lnTo>
                <a:lnTo>
                  <a:pt x="186346" y="10034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154566" y="1685119"/>
            <a:ext cx="163830" cy="10160"/>
          </a:xfrm>
          <a:custGeom>
            <a:avLst/>
            <a:gdLst/>
            <a:ahLst/>
            <a:cxnLst/>
            <a:rect l="l" t="t" r="r" b="b"/>
            <a:pathLst>
              <a:path w="163829" h="10160">
                <a:moveTo>
                  <a:pt x="163411" y="0"/>
                </a:moveTo>
                <a:lnTo>
                  <a:pt x="0" y="0"/>
                </a:lnTo>
                <a:lnTo>
                  <a:pt x="0" y="10034"/>
                </a:lnTo>
                <a:lnTo>
                  <a:pt x="163411" y="10034"/>
                </a:lnTo>
                <a:lnTo>
                  <a:pt x="1634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483062" y="1685119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4"/>
                </a:lnTo>
                <a:lnTo>
                  <a:pt x="186346" y="10034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462541" y="1193055"/>
            <a:ext cx="6794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 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06511" y="1524178"/>
            <a:ext cx="1003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5">
                <a:latin typeface="Cambria Math"/>
                <a:cs typeface="Cambria Math"/>
              </a:rPr>
              <a:t>𝑥̅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71958" y="1421580"/>
            <a:ext cx="760095" cy="429259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30"/>
              </a:spcBef>
            </a:pPr>
            <a:r>
              <a:rPr dirty="0" baseline="-18518" sz="1800">
                <a:latin typeface="Times New Roman"/>
                <a:cs typeface="Times New Roman"/>
              </a:rPr>
              <a:t>=</a:t>
            </a:r>
            <a:r>
              <a:rPr dirty="0" baseline="-18518" sz="1800" spc="7">
                <a:latin typeface="Times New Roman"/>
                <a:cs typeface="Times New Roman"/>
              </a:rPr>
              <a:t> </a:t>
            </a:r>
            <a:r>
              <a:rPr dirty="0" baseline="22875" sz="1275" spc="-15">
                <a:latin typeface="Cambria Math"/>
                <a:cs typeface="Cambria Math"/>
              </a:rPr>
              <a:t>∑</a:t>
            </a:r>
            <a:r>
              <a:rPr dirty="0" baseline="22875" sz="1275" spc="-67">
                <a:latin typeface="Cambria Math"/>
                <a:cs typeface="Cambria Math"/>
              </a:rPr>
              <a:t> </a:t>
            </a:r>
            <a:r>
              <a:rPr dirty="0" baseline="19607" sz="1275">
                <a:latin typeface="Cambria Math"/>
                <a:cs typeface="Cambria Math"/>
              </a:rPr>
              <a:t>𝑋</a:t>
            </a:r>
            <a:r>
              <a:rPr dirty="0" baseline="19607" sz="1275" spc="562">
                <a:latin typeface="Cambria Math"/>
                <a:cs typeface="Cambria Math"/>
              </a:rPr>
              <a:t> </a:t>
            </a:r>
            <a:r>
              <a:rPr dirty="0" baseline="-30092" sz="1800">
                <a:latin typeface="Times New Roman"/>
                <a:cs typeface="Times New Roman"/>
              </a:rPr>
              <a:t>=</a:t>
            </a:r>
            <a:r>
              <a:rPr dirty="0" baseline="-30092" sz="1800" spc="-7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mbria Math"/>
                <a:cs typeface="Cambria Math"/>
              </a:rPr>
              <a:t>142</a:t>
            </a:r>
            <a:endParaRPr sz="850">
              <a:latin typeface="Cambria Math"/>
              <a:cs typeface="Cambria Math"/>
            </a:endParaRPr>
          </a:p>
          <a:p>
            <a:pPr marL="215265">
              <a:lnSpc>
                <a:spcPct val="100000"/>
              </a:lnSpc>
              <a:spcBef>
                <a:spcPts val="285"/>
              </a:spcBef>
              <a:tabLst>
                <a:tab pos="601980" algn="l"/>
              </a:tabLst>
            </a:pPr>
            <a:r>
              <a:rPr dirty="0" sz="850" spc="-50">
                <a:latin typeface="Cambria Math"/>
                <a:cs typeface="Cambria Math"/>
              </a:rPr>
              <a:t>𝑛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8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61177" y="1524178"/>
            <a:ext cx="4946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17.75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810271" y="1524178"/>
            <a:ext cx="1346835" cy="3270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ts val="1385"/>
              </a:lnSpc>
              <a:spcBef>
                <a:spcPts val="114"/>
              </a:spcBef>
            </a:pP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39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baseline="49019" sz="1275">
                <a:latin typeface="Cambria Math"/>
                <a:cs typeface="Cambria Math"/>
              </a:rPr>
              <a:t>∑</a:t>
            </a:r>
            <a:r>
              <a:rPr dirty="0" baseline="49019" sz="1275" spc="-52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𝑌</a:t>
            </a:r>
            <a:r>
              <a:rPr dirty="0" baseline="45751" sz="1275" spc="217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Cambria Math"/>
                <a:cs typeface="Cambria Math"/>
              </a:rPr>
              <a:t>286</a:t>
            </a:r>
            <a:r>
              <a:rPr dirty="0" baseline="20833" sz="1200" spc="217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35.75</a:t>
            </a:r>
            <a:endParaRPr sz="1200">
              <a:latin typeface="Times New Roman"/>
              <a:cs typeface="Times New Roman"/>
            </a:endParaRPr>
          </a:p>
          <a:p>
            <a:pPr marL="393065">
              <a:lnSpc>
                <a:spcPts val="965"/>
              </a:lnSpc>
              <a:tabLst>
                <a:tab pos="737235" algn="l"/>
              </a:tabLst>
            </a:pPr>
            <a:r>
              <a:rPr dirty="0" sz="850" spc="-50">
                <a:latin typeface="Cambria Math"/>
                <a:cs typeface="Cambria Math"/>
              </a:rPr>
              <a:t>𝑛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8</a:t>
            </a:r>
            <a:endParaRPr sz="850">
              <a:latin typeface="Cambria Math"/>
              <a:cs typeface="Cambria Math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1574148" y="2265062"/>
          <a:ext cx="4806315" cy="25571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7085"/>
                <a:gridCol w="644525"/>
                <a:gridCol w="537210"/>
                <a:gridCol w="537209"/>
                <a:gridCol w="636270"/>
                <a:gridCol w="859789"/>
                <a:gridCol w="699770"/>
              </a:tblGrid>
              <a:tr h="365125">
                <a:tc>
                  <a:txBody>
                    <a:bodyPr/>
                    <a:lstStyle/>
                    <a:p>
                      <a:pPr algn="ctr" marL="5778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X=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x </a:t>
                      </a:r>
                      <a:r>
                        <a:rPr dirty="0" sz="1200" spc="-60">
                          <a:latin typeface="Times New Roman"/>
                          <a:cs typeface="Times New Roman"/>
                        </a:rPr>
                        <a:t>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ts val="1395"/>
                        </a:lnSpc>
                      </a:pPr>
                      <a:r>
                        <a:rPr dirty="0" sz="1200" spc="-55">
                          <a:latin typeface="Cambria Math"/>
                          <a:cs typeface="Cambria Math"/>
                        </a:rPr>
                        <a:t>𝑥̅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3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 =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y-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L="73660">
                        <a:lnSpc>
                          <a:spcPts val="1395"/>
                        </a:lnSpc>
                      </a:pPr>
                      <a:r>
                        <a:rPr dirty="0" sz="1200" spc="-64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200" spc="-55">
                          <a:latin typeface="Cambria Math"/>
                          <a:cs typeface="Cambria Math"/>
                        </a:rPr>
                        <a:t>̅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6055" marR="3937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960"/>
                        </a:lnSpc>
                      </a:pPr>
                      <a:r>
                        <a:rPr dirty="0" baseline="-16203" sz="1800" spc="-37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2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960"/>
                        </a:lnSpc>
                      </a:pPr>
                      <a:r>
                        <a:rPr dirty="0" baseline="-16203" sz="1800" spc="-37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2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9.75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969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10.75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104.81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95.06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115.56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637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7.75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3017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5.75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44.56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60.06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33.06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637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2.75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30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3.75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10.31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7.56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14.06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0.75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3017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0.75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0.56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0.56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0.56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637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2.25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689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1.25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2.81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5.06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1.56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6375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5.25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689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4.25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22.31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27.56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18.06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4470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6.25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689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6.25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39.06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39.06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39.06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4790"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7.25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689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9.25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 marR="393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67.06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56.56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85.56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28320">
                <a:tc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1200" spc="61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80">
                          <a:latin typeface="Cambria Math"/>
                          <a:cs typeface="Cambria Math"/>
                        </a:rPr>
                        <a:t>𝑥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12890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10">
                          <a:latin typeface="Cambria Math"/>
                          <a:cs typeface="Cambria Math"/>
                        </a:rPr>
                        <a:t>17.75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869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1200" spc="61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85">
                          <a:latin typeface="Cambria Math"/>
                          <a:cs typeface="Cambria Math"/>
                        </a:rPr>
                        <a:t>𝑦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6413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10">
                          <a:latin typeface="Cambria Math"/>
                          <a:cs typeface="Cambria Math"/>
                        </a:rPr>
                        <a:t>35.75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869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0" marR="3937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3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14">
                          <a:latin typeface="Cambria Math"/>
                          <a:cs typeface="Cambria Math"/>
                        </a:rPr>
                        <a:t>𝑋𝑌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  <a:p>
                      <a:pPr marL="10160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20">
                          <a:latin typeface="Cambria Math"/>
                          <a:cs typeface="Cambria Math"/>
                        </a:rPr>
                        <a:t>291.4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869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2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20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0833" sz="1200" spc="179">
                          <a:latin typeface="Cambria Math"/>
                          <a:cs typeface="Cambria Math"/>
                        </a:rPr>
                        <a:t>2</a:t>
                      </a:r>
                      <a:endParaRPr baseline="20833" sz="1200">
                        <a:latin typeface="Cambria Math"/>
                        <a:cs typeface="Cambria Math"/>
                      </a:endParaRPr>
                    </a:p>
                    <a:p>
                      <a:pPr marL="8255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10">
                          <a:latin typeface="Cambria Math"/>
                          <a:cs typeface="Cambria Math"/>
                        </a:rPr>
                        <a:t>291.480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869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dirty="0" sz="1200" spc="56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200" spc="13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100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baseline="20833" sz="1200" spc="150">
                          <a:latin typeface="Cambria Math"/>
                          <a:cs typeface="Cambria Math"/>
                        </a:rPr>
                        <a:t>2</a:t>
                      </a:r>
                      <a:endParaRPr baseline="20833" sz="1200">
                        <a:latin typeface="Cambria Math"/>
                        <a:cs typeface="Cambria Math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2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200" spc="-10">
                          <a:latin typeface="Cambria Math"/>
                          <a:cs typeface="Cambria Math"/>
                        </a:rPr>
                        <a:t>307.48</a:t>
                      </a:r>
                      <a:endParaRPr sz="1200">
                        <a:latin typeface="Cambria Math"/>
                        <a:cs typeface="Cambria Math"/>
                      </a:endParaRPr>
                    </a:p>
                  </a:txBody>
                  <a:tcPr marL="0" marR="0" marB="0" marT="869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1634553" y="5211566"/>
            <a:ext cx="8083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19125" algn="l"/>
              </a:tabLst>
            </a:pPr>
            <a:r>
              <a:rPr dirty="0" sz="1000">
                <a:latin typeface="Calibri"/>
                <a:cs typeface="Calibri"/>
              </a:rPr>
              <a:t>We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20">
                <a:latin typeface="Calibri"/>
                <a:cs typeface="Calibri"/>
              </a:rPr>
              <a:t>have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52989" y="5167129"/>
            <a:ext cx="35560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Cambria Math"/>
                <a:cs typeface="Cambria Math"/>
              </a:rPr>
              <a:t>291.48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83504" y="5350609"/>
            <a:ext cx="89598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Cambria Math"/>
                <a:cs typeface="Cambria Math"/>
              </a:rPr>
              <a:t>√</a:t>
            </a:r>
            <a:r>
              <a:rPr dirty="0" baseline="3267" sz="1275" spc="-15">
                <a:latin typeface="Cambria Math"/>
                <a:cs typeface="Cambria Math"/>
              </a:rPr>
              <a:t>(</a:t>
            </a:r>
            <a:r>
              <a:rPr dirty="0" sz="850" spc="-10">
                <a:latin typeface="Cambria Math"/>
                <a:cs typeface="Cambria Math"/>
              </a:rPr>
              <a:t>291.48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sz="850" spc="-10">
                <a:latin typeface="Cambria Math"/>
                <a:cs typeface="Cambria Math"/>
              </a:rPr>
              <a:t>(307.48)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18341" y="5212999"/>
            <a:ext cx="4527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0.97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09546" y="5615794"/>
            <a:ext cx="5422900" cy="288988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92455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It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positive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correlation.</a:t>
            </a:r>
            <a:endParaRPr sz="1200">
              <a:latin typeface="Times New Roman"/>
              <a:cs typeface="Times New Roman"/>
            </a:endParaRPr>
          </a:p>
          <a:p>
            <a:pPr marL="127635">
              <a:lnSpc>
                <a:spcPct val="100000"/>
              </a:lnSpc>
              <a:spcBef>
                <a:spcPts val="1115"/>
              </a:spcBef>
            </a:pPr>
            <a:r>
              <a:rPr dirty="0" u="sng" sz="13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Regression</a:t>
            </a:r>
            <a:endParaRPr sz="1300">
              <a:latin typeface="Times New Roman"/>
              <a:cs typeface="Times New Roman"/>
            </a:endParaRPr>
          </a:p>
          <a:p>
            <a:pPr marL="50800" marR="252095">
              <a:lnSpc>
                <a:spcPct val="112900"/>
              </a:lnSpc>
              <a:spcBef>
                <a:spcPts val="955"/>
              </a:spcBef>
            </a:pP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estimation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independent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terms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other.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If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 </a:t>
            </a:r>
            <a:r>
              <a:rPr dirty="0" sz="1100">
                <a:latin typeface="Times New Roman"/>
                <a:cs typeface="Times New Roman"/>
              </a:rPr>
              <a:t>correlated,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best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fitting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straight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least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square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sense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reasonably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good </a:t>
            </a:r>
            <a:r>
              <a:rPr dirty="0" sz="1100">
                <a:latin typeface="Times New Roman"/>
                <a:cs typeface="Times New Roman"/>
              </a:rPr>
              <a:t>relation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between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y.</a:t>
            </a:r>
            <a:endParaRPr sz="1100">
              <a:latin typeface="Times New Roman"/>
              <a:cs typeface="Times New Roman"/>
            </a:endParaRPr>
          </a:p>
          <a:p>
            <a:pPr marL="50800" marR="131445">
              <a:lnSpc>
                <a:spcPct val="113300"/>
              </a:lnSpc>
              <a:spcBef>
                <a:spcPts val="945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best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fitting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straight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form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ax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(x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being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independent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variable)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is </a:t>
            </a:r>
            <a:r>
              <a:rPr dirty="0" sz="1100">
                <a:latin typeface="Times New Roman"/>
                <a:cs typeface="Times New Roman"/>
              </a:rPr>
              <a:t>called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being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independent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variable)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called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y.</a:t>
            </a: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115"/>
              </a:spcBef>
            </a:pP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Formulas</a:t>
            </a:r>
            <a:r>
              <a:rPr dirty="0" u="sng" sz="1100" spc="6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u="sng" sz="1100" spc="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line</a:t>
            </a:r>
            <a:r>
              <a:rPr dirty="0" u="sng" sz="1100" spc="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100" spc="5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regression</a:t>
            </a:r>
            <a:endParaRPr sz="1100">
              <a:latin typeface="Times New Roman"/>
              <a:cs typeface="Times New Roman"/>
            </a:endParaRPr>
          </a:p>
          <a:p>
            <a:pPr marL="50800" marR="17780">
              <a:lnSpc>
                <a:spcPts val="2700"/>
              </a:lnSpc>
              <a:tabLst>
                <a:tab pos="731520" algn="l"/>
              </a:tabLst>
            </a:pP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ax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set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values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(x,y). </a:t>
            </a:r>
            <a:r>
              <a:rPr dirty="0" sz="1100">
                <a:latin typeface="Times New Roman"/>
                <a:cs typeface="Times New Roman"/>
              </a:rPr>
              <a:t>Then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y-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190">
                <a:latin typeface="Cambria Math"/>
                <a:cs typeface="Cambria Math"/>
              </a:rPr>
              <a:t>𝑦</a:t>
            </a:r>
            <a:r>
              <a:rPr dirty="0" sz="1100" spc="-580">
                <a:latin typeface="Times New Roman"/>
                <a:cs typeface="Times New Roman"/>
              </a:rPr>
              <a:t>=</a:t>
            </a:r>
            <a:r>
              <a:rPr dirty="0" sz="1100" spc="315">
                <a:latin typeface="Cambria Math"/>
                <a:cs typeface="Cambria Math"/>
              </a:rPr>
              <a:t>̅</a:t>
            </a:r>
            <a:r>
              <a:rPr dirty="0" sz="1100">
                <a:latin typeface="Cambria Math"/>
                <a:cs typeface="Cambria Math"/>
              </a:rPr>
              <a:t>	𝑟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u="sng" baseline="52083" sz="1200" spc="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52083" sz="12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47008" sz="9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u="sng" baseline="47008" sz="975" spc="82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47008" sz="975" spc="82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(x-</a:t>
            </a:r>
            <a:r>
              <a:rPr dirty="0" sz="1100" spc="-10">
                <a:latin typeface="Cambria Math"/>
                <a:cs typeface="Cambria Math"/>
              </a:rPr>
              <a:t>𝑥̅</a:t>
            </a:r>
            <a:r>
              <a:rPr dirty="0" sz="1100" spc="-10">
                <a:latin typeface="Times New Roman"/>
                <a:cs typeface="Times New Roman"/>
              </a:rPr>
              <a:t>)…..............(1)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52156" y="8438582"/>
            <a:ext cx="1911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200" spc="-37">
                <a:latin typeface="Cambria Math"/>
                <a:cs typeface="Cambria Math"/>
              </a:rPr>
              <a:t>𝜎</a:t>
            </a:r>
            <a:r>
              <a:rPr dirty="0" sz="650" spc="-25">
                <a:latin typeface="Cambria Math"/>
                <a:cs typeface="Cambria Math"/>
              </a:rPr>
              <a:t>𝑥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2470277" y="5321515"/>
            <a:ext cx="922019" cy="34925"/>
          </a:xfrm>
          <a:custGeom>
            <a:avLst/>
            <a:gdLst/>
            <a:ahLst/>
            <a:cxnLst/>
            <a:rect l="l" t="t" r="r" b="b"/>
            <a:pathLst>
              <a:path w="922020" h="34925">
                <a:moveTo>
                  <a:pt x="921702" y="27228"/>
                </a:moveTo>
                <a:lnTo>
                  <a:pt x="80276" y="27228"/>
                </a:lnTo>
                <a:lnTo>
                  <a:pt x="80276" y="34391"/>
                </a:lnTo>
                <a:lnTo>
                  <a:pt x="921702" y="34391"/>
                </a:lnTo>
                <a:lnTo>
                  <a:pt x="921702" y="27228"/>
                </a:lnTo>
                <a:close/>
              </a:path>
              <a:path w="922020" h="34925">
                <a:moveTo>
                  <a:pt x="921702" y="0"/>
                </a:moveTo>
                <a:lnTo>
                  <a:pt x="0" y="0"/>
                </a:lnTo>
                <a:lnTo>
                  <a:pt x="0" y="10020"/>
                </a:lnTo>
                <a:lnTo>
                  <a:pt x="921702" y="10020"/>
                </a:lnTo>
                <a:lnTo>
                  <a:pt x="9217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742635" y="3384693"/>
            <a:ext cx="160655" cy="10160"/>
          </a:xfrm>
          <a:custGeom>
            <a:avLst/>
            <a:gdLst/>
            <a:ahLst/>
            <a:cxnLst/>
            <a:rect l="l" t="t" r="r" b="b"/>
            <a:pathLst>
              <a:path w="160655" h="10160">
                <a:moveTo>
                  <a:pt x="160544" y="0"/>
                </a:moveTo>
                <a:lnTo>
                  <a:pt x="0" y="0"/>
                </a:lnTo>
                <a:lnTo>
                  <a:pt x="0" y="10034"/>
                </a:lnTo>
                <a:lnTo>
                  <a:pt x="160544" y="10034"/>
                </a:lnTo>
                <a:lnTo>
                  <a:pt x="1605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606863" y="7714627"/>
            <a:ext cx="535305" cy="31750"/>
          </a:xfrm>
          <a:custGeom>
            <a:avLst/>
            <a:gdLst/>
            <a:ahLst/>
            <a:cxnLst/>
            <a:rect l="l" t="t" r="r" b="b"/>
            <a:pathLst>
              <a:path w="535304" h="31750">
                <a:moveTo>
                  <a:pt x="533527" y="0"/>
                </a:moveTo>
                <a:lnTo>
                  <a:pt x="0" y="0"/>
                </a:lnTo>
                <a:lnTo>
                  <a:pt x="0" y="10033"/>
                </a:lnTo>
                <a:lnTo>
                  <a:pt x="533527" y="10033"/>
                </a:lnTo>
                <a:lnTo>
                  <a:pt x="533527" y="0"/>
                </a:lnTo>
                <a:close/>
              </a:path>
              <a:path w="535304" h="31750">
                <a:moveTo>
                  <a:pt x="534949" y="24358"/>
                </a:moveTo>
                <a:lnTo>
                  <a:pt x="75984" y="24358"/>
                </a:lnTo>
                <a:lnTo>
                  <a:pt x="75984" y="31534"/>
                </a:lnTo>
                <a:lnTo>
                  <a:pt x="534949" y="31534"/>
                </a:lnTo>
                <a:lnTo>
                  <a:pt x="534949" y="24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342468" y="8458570"/>
            <a:ext cx="152400" cy="10160"/>
          </a:xfrm>
          <a:custGeom>
            <a:avLst/>
            <a:gdLst/>
            <a:ahLst/>
            <a:cxnLst/>
            <a:rect l="l" t="t" r="r" b="b"/>
            <a:pathLst>
              <a:path w="152400" h="10159">
                <a:moveTo>
                  <a:pt x="151943" y="0"/>
                </a:moveTo>
                <a:lnTo>
                  <a:pt x="0" y="0"/>
                </a:lnTo>
                <a:lnTo>
                  <a:pt x="0" y="10032"/>
                </a:lnTo>
                <a:lnTo>
                  <a:pt x="151943" y="10032"/>
                </a:lnTo>
                <a:lnTo>
                  <a:pt x="1519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106188" y="8459167"/>
            <a:ext cx="156845" cy="10160"/>
          </a:xfrm>
          <a:custGeom>
            <a:avLst/>
            <a:gdLst/>
            <a:ahLst/>
            <a:cxnLst/>
            <a:rect l="l" t="t" r="r" b="b"/>
            <a:pathLst>
              <a:path w="156845" h="10159">
                <a:moveTo>
                  <a:pt x="156244" y="0"/>
                </a:moveTo>
                <a:lnTo>
                  <a:pt x="0" y="0"/>
                </a:lnTo>
                <a:lnTo>
                  <a:pt x="0" y="10032"/>
                </a:lnTo>
                <a:lnTo>
                  <a:pt x="156244" y="10032"/>
                </a:lnTo>
                <a:lnTo>
                  <a:pt x="1562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269782" y="3719161"/>
            <a:ext cx="1640205" cy="10160"/>
          </a:xfrm>
          <a:custGeom>
            <a:avLst/>
            <a:gdLst/>
            <a:ahLst/>
            <a:cxnLst/>
            <a:rect l="l" t="t" r="r" b="b"/>
            <a:pathLst>
              <a:path w="1640205" h="10160">
                <a:moveTo>
                  <a:pt x="1640086" y="0"/>
                </a:moveTo>
                <a:lnTo>
                  <a:pt x="0" y="0"/>
                </a:lnTo>
                <a:lnTo>
                  <a:pt x="0" y="10034"/>
                </a:lnTo>
                <a:lnTo>
                  <a:pt x="1640086" y="10034"/>
                </a:lnTo>
                <a:lnTo>
                  <a:pt x="1640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703813" y="5792264"/>
            <a:ext cx="1640205" cy="10160"/>
          </a:xfrm>
          <a:custGeom>
            <a:avLst/>
            <a:gdLst/>
            <a:ahLst/>
            <a:cxnLst/>
            <a:rect l="l" t="t" r="r" b="b"/>
            <a:pathLst>
              <a:path w="1640204" h="10160">
                <a:moveTo>
                  <a:pt x="1640086" y="0"/>
                </a:moveTo>
                <a:lnTo>
                  <a:pt x="0" y="0"/>
                </a:lnTo>
                <a:lnTo>
                  <a:pt x="0" y="10033"/>
                </a:lnTo>
                <a:lnTo>
                  <a:pt x="1640086" y="10033"/>
                </a:lnTo>
                <a:lnTo>
                  <a:pt x="16400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847646" y="1171554"/>
            <a:ext cx="1807845" cy="5073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This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x.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20"/>
              </a:spcBef>
            </a:pPr>
            <a:r>
              <a:rPr dirty="0" sz="1100" spc="-10">
                <a:latin typeface="Times New Roman"/>
                <a:cs typeface="Times New Roman"/>
              </a:rPr>
              <a:t>Similarly,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22246" y="1800831"/>
            <a:ext cx="724535" cy="32004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8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210">
                <a:latin typeface="Cambria Math"/>
                <a:cs typeface="Cambria Math"/>
              </a:rPr>
              <a:t> </a:t>
            </a:r>
            <a:r>
              <a:rPr dirty="0" u="sng" baseline="45138" sz="1200" spc="-12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45138" sz="1200" spc="-37">
                <a:latin typeface="Cambria Math"/>
                <a:cs typeface="Cambria Math"/>
              </a:rPr>
              <a:t>𝜎</a:t>
            </a:r>
            <a:r>
              <a:rPr dirty="0" u="sng" baseline="42735" sz="975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endParaRPr baseline="42735" sz="975">
              <a:latin typeface="Cambria Math"/>
              <a:cs typeface="Cambria Math"/>
            </a:endParaRPr>
          </a:p>
          <a:p>
            <a:pPr algn="r" marR="30480">
              <a:lnSpc>
                <a:spcPct val="100000"/>
              </a:lnSpc>
              <a:spcBef>
                <a:spcPts val="10"/>
              </a:spcBef>
            </a:pPr>
            <a:r>
              <a:rPr dirty="0" baseline="6944" sz="1200" spc="-37">
                <a:latin typeface="Cambria Math"/>
                <a:cs typeface="Cambria Math"/>
              </a:rPr>
              <a:t>𝜎</a:t>
            </a:r>
            <a:r>
              <a:rPr dirty="0" sz="650" spc="-25">
                <a:latin typeface="Cambria Math"/>
                <a:cs typeface="Cambria Math"/>
              </a:rPr>
              <a:t>𝑦</a:t>
            </a:r>
            <a:endParaRPr sz="6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61448" y="1833800"/>
            <a:ext cx="985519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(y-</a:t>
            </a:r>
            <a:r>
              <a:rPr dirty="0" sz="1100" spc="-395">
                <a:latin typeface="Cambria Math"/>
                <a:cs typeface="Cambria Math"/>
              </a:rPr>
              <a:t>𝑦</a:t>
            </a:r>
            <a:r>
              <a:rPr dirty="0" sz="1100" spc="140">
                <a:latin typeface="Cambria Math"/>
                <a:cs typeface="Cambria Math"/>
              </a:rPr>
              <a:t>̅</a:t>
            </a:r>
            <a:r>
              <a:rPr dirty="0" sz="1100" spc="90">
                <a:latin typeface="Times New Roman"/>
                <a:cs typeface="Times New Roman"/>
              </a:rPr>
              <a:t>)</a:t>
            </a:r>
            <a:r>
              <a:rPr dirty="0" sz="1100" spc="5">
                <a:latin typeface="Times New Roman"/>
                <a:cs typeface="Times New Roman"/>
              </a:rPr>
              <a:t>…</a:t>
            </a:r>
            <a:r>
              <a:rPr dirty="0" sz="1100" spc="-5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..........(2)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95246" y="2219393"/>
            <a:ext cx="5609590" cy="457009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65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This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y.</a:t>
            </a:r>
            <a:endParaRPr sz="1100">
              <a:latin typeface="Times New Roman"/>
              <a:cs typeface="Times New Roman"/>
            </a:endParaRPr>
          </a:p>
          <a:p>
            <a:pPr marL="165100">
              <a:lnSpc>
                <a:spcPct val="100000"/>
              </a:lnSpc>
              <a:spcBef>
                <a:spcPts val="1005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respectively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baseline="52083" sz="1200">
                <a:latin typeface="Cambria Math"/>
                <a:cs typeface="Cambria Math"/>
              </a:rPr>
              <a:t>𝜎</a:t>
            </a:r>
            <a:r>
              <a:rPr dirty="0" u="sng" baseline="47008" sz="9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baseline="47008" sz="975" spc="284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baseline="22222" sz="1125">
                <a:latin typeface="Cambria Math"/>
                <a:cs typeface="Cambria Math"/>
              </a:rPr>
              <a:t>𝜎</a:t>
            </a:r>
            <a:r>
              <a:rPr dirty="0" u="sng" baseline="22222" sz="11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baseline="22222" sz="1125" spc="322">
                <a:latin typeface="Cambria Math"/>
                <a:cs typeface="Cambria Math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endParaRPr sz="1100">
              <a:latin typeface="Times New Roman"/>
              <a:cs typeface="Times New Roman"/>
            </a:endParaRPr>
          </a:p>
          <a:p>
            <a:pPr algn="r" marR="355600">
              <a:lnSpc>
                <a:spcPct val="100000"/>
              </a:lnSpc>
              <a:spcBef>
                <a:spcPts val="100"/>
              </a:spcBef>
              <a:tabLst>
                <a:tab pos="476884" algn="l"/>
              </a:tabLst>
            </a:pPr>
            <a:r>
              <a:rPr dirty="0" baseline="6944" sz="1200" spc="-37">
                <a:latin typeface="Cambria Math"/>
                <a:cs typeface="Cambria Math"/>
              </a:rPr>
              <a:t>𝜎</a:t>
            </a:r>
            <a:r>
              <a:rPr dirty="0" sz="650" spc="-25">
                <a:latin typeface="Cambria Math"/>
                <a:cs typeface="Cambria Math"/>
              </a:rPr>
              <a:t>𝑥</a:t>
            </a:r>
            <a:r>
              <a:rPr dirty="0" sz="650">
                <a:latin typeface="Cambria Math"/>
                <a:cs typeface="Cambria Math"/>
              </a:rPr>
              <a:t>	</a:t>
            </a:r>
            <a:r>
              <a:rPr dirty="0" baseline="6944" sz="1200" spc="-37">
                <a:latin typeface="Cambria Math"/>
                <a:cs typeface="Cambria Math"/>
              </a:rPr>
              <a:t>𝜎</a:t>
            </a:r>
            <a:r>
              <a:rPr dirty="0" sz="650" spc="-25">
                <a:latin typeface="Cambria Math"/>
                <a:cs typeface="Cambria Math"/>
              </a:rPr>
              <a:t>𝑦</a:t>
            </a:r>
            <a:endParaRPr sz="650">
              <a:latin typeface="Cambria Math"/>
              <a:cs typeface="Cambria Math"/>
            </a:endParaRPr>
          </a:p>
          <a:p>
            <a:pPr marL="165100">
              <a:lnSpc>
                <a:spcPct val="100000"/>
              </a:lnSpc>
              <a:spcBef>
                <a:spcPts val="130"/>
              </a:spcBef>
            </a:pPr>
            <a:r>
              <a:rPr dirty="0" sz="1100">
                <a:latin typeface="Times New Roman"/>
                <a:cs typeface="Times New Roman"/>
              </a:rPr>
              <a:t>known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regression</a:t>
            </a:r>
            <a:r>
              <a:rPr dirty="0" u="sng" sz="110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coefficients.</a:t>
            </a:r>
            <a:r>
              <a:rPr dirty="0" u="sng" sz="1100" spc="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Their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product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equal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𝑟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sz="1100" spc="-25">
                <a:latin typeface="Times New Roman"/>
                <a:cs typeface="Times New Roman"/>
              </a:rPr>
              <a:t>.</a:t>
            </a:r>
            <a:endParaRPr sz="1100">
              <a:latin typeface="Times New Roman"/>
              <a:cs typeface="Times New Roman"/>
            </a:endParaRPr>
          </a:p>
          <a:p>
            <a:pPr marL="165100" marR="164465">
              <a:lnSpc>
                <a:spcPct val="131700"/>
              </a:lnSpc>
              <a:spcBef>
                <a:spcPts val="690"/>
              </a:spcBef>
            </a:pPr>
            <a:r>
              <a:rPr dirty="0" sz="1100">
                <a:latin typeface="Times New Roman"/>
                <a:cs typeface="Times New Roman"/>
              </a:rPr>
              <a:t>Thus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conclude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that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geometric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mean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(GM)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since </a:t>
            </a:r>
            <a:r>
              <a:rPr dirty="0" baseline="2525" sz="1650">
                <a:latin typeface="Times New Roman"/>
                <a:cs typeface="Times New Roman"/>
              </a:rPr>
              <a:t>the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GM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of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two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numbers</a:t>
            </a:r>
            <a:r>
              <a:rPr dirty="0" baseline="2525" sz="1650" spc="75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a,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b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is</a:t>
            </a:r>
            <a:r>
              <a:rPr dirty="0" baseline="2525" sz="1650" spc="67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√</a:t>
            </a:r>
            <a:r>
              <a:rPr dirty="0" baseline="2525" sz="1650">
                <a:latin typeface="Cambria Math"/>
                <a:cs typeface="Cambria Math"/>
              </a:rPr>
              <a:t>𝑎𝑏</a:t>
            </a:r>
            <a:r>
              <a:rPr dirty="0" baseline="2525" sz="1650">
                <a:latin typeface="Times New Roman"/>
                <a:cs typeface="Times New Roman"/>
              </a:rPr>
              <a:t>.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That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 spc="-37">
                <a:latin typeface="Times New Roman"/>
                <a:cs typeface="Times New Roman"/>
              </a:rPr>
              <a:t>is</a:t>
            </a:r>
            <a:endParaRPr baseline="2525" sz="1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100">
              <a:latin typeface="Times New Roman"/>
              <a:cs typeface="Times New Roman"/>
            </a:endParaRPr>
          </a:p>
          <a:p>
            <a:pPr marL="165100">
              <a:lnSpc>
                <a:spcPct val="100000"/>
              </a:lnSpc>
            </a:pP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±√</a:t>
            </a:r>
            <a:r>
              <a:rPr dirty="0" baseline="2525" sz="1650">
                <a:latin typeface="Cambria Math"/>
                <a:cs typeface="Cambria Math"/>
              </a:rPr>
              <a:t>(</a:t>
            </a:r>
            <a:r>
              <a:rPr dirty="0" sz="1100">
                <a:latin typeface="Cambria Math"/>
                <a:cs typeface="Cambria Math"/>
              </a:rPr>
              <a:t>𝑐𝑜𝑒𝑓𝑓.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𝑜𝑓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525" sz="1650">
                <a:latin typeface="Cambria Math"/>
                <a:cs typeface="Cambria Math"/>
              </a:rPr>
              <a:t>)</a:t>
            </a:r>
            <a:r>
              <a:rPr dirty="0" sz="1100">
                <a:latin typeface="Cambria Math"/>
                <a:cs typeface="Cambria Math"/>
              </a:rPr>
              <a:t>(𝑐𝑜𝑒𝑓𝑓.</a:t>
            </a:r>
            <a:r>
              <a:rPr dirty="0" sz="1100" spc="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𝑜𝑓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𝑦)</a:t>
            </a:r>
            <a:endParaRPr sz="1100">
              <a:latin typeface="Cambria Math"/>
              <a:cs typeface="Cambria Math"/>
            </a:endParaRPr>
          </a:p>
          <a:p>
            <a:pPr marL="165100" marR="137160">
              <a:lnSpc>
                <a:spcPct val="113700"/>
              </a:lnSpc>
              <a:spcBef>
                <a:spcPts val="885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sign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will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positive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negative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according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positive </a:t>
            </a:r>
            <a:r>
              <a:rPr dirty="0" sz="1100">
                <a:latin typeface="Times New Roman"/>
                <a:cs typeface="Times New Roman"/>
              </a:rPr>
              <a:t>or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negative.</a:t>
            </a:r>
            <a:endParaRPr sz="1100">
              <a:latin typeface="Times New Roman"/>
              <a:cs typeface="Times New Roman"/>
            </a:endParaRPr>
          </a:p>
          <a:p>
            <a:pPr marL="165100">
              <a:lnSpc>
                <a:spcPct val="100000"/>
              </a:lnSpc>
              <a:spcBef>
                <a:spcPts val="1105"/>
              </a:spcBef>
            </a:pP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</a:t>
            </a:r>
            <a:r>
              <a:rPr dirty="0" sz="1100" b="1">
                <a:latin typeface="Times New Roman"/>
                <a:cs typeface="Times New Roman"/>
              </a:rPr>
              <a:t>: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also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form</a:t>
            </a:r>
            <a:endParaRPr sz="1100">
              <a:latin typeface="Times New Roman"/>
              <a:cs typeface="Times New Roman"/>
            </a:endParaRPr>
          </a:p>
          <a:p>
            <a:pPr marL="1168400">
              <a:lnSpc>
                <a:spcPts val="1280"/>
              </a:lnSpc>
              <a:spcBef>
                <a:spcPts val="1120"/>
              </a:spcBef>
              <a:tabLst>
                <a:tab pos="3280410" algn="l"/>
              </a:tabLst>
            </a:pPr>
            <a:r>
              <a:rPr dirty="0" baseline="2525" sz="1650">
                <a:latin typeface="Times New Roman"/>
                <a:cs typeface="Times New Roman"/>
              </a:rPr>
              <a:t>Y=</a:t>
            </a:r>
            <a:r>
              <a:rPr dirty="0" baseline="2525" sz="1650" spc="-15">
                <a:latin typeface="Times New Roman"/>
                <a:cs typeface="Times New Roman"/>
              </a:rPr>
              <a:t> </a:t>
            </a:r>
            <a:r>
              <a:rPr dirty="0" baseline="55555" sz="1200">
                <a:latin typeface="Cambria Math"/>
                <a:cs typeface="Cambria Math"/>
              </a:rPr>
              <a:t>∑</a:t>
            </a:r>
            <a:r>
              <a:rPr dirty="0" baseline="55555" sz="1200" spc="-30">
                <a:latin typeface="Cambria Math"/>
                <a:cs typeface="Cambria Math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𝑋𝑌</a:t>
            </a:r>
            <a:r>
              <a:rPr dirty="0" baseline="48611" sz="1200" spc="284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(X)</a:t>
            </a:r>
            <a:r>
              <a:rPr dirty="0" baseline="2525" sz="1650" spc="54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and</a:t>
            </a:r>
            <a:r>
              <a:rPr dirty="0" baseline="2525" sz="1650" spc="53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X</a:t>
            </a:r>
            <a:r>
              <a:rPr dirty="0" baseline="2525" sz="1650" spc="15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=</a:t>
            </a:r>
            <a:r>
              <a:rPr dirty="0" baseline="2525" sz="1650" spc="-7">
                <a:latin typeface="Times New Roman"/>
                <a:cs typeface="Times New Roman"/>
              </a:rPr>
              <a:t> </a:t>
            </a:r>
            <a:r>
              <a:rPr dirty="0" baseline="55555" sz="1200">
                <a:latin typeface="Cambria Math"/>
                <a:cs typeface="Cambria Math"/>
              </a:rPr>
              <a:t>∑</a:t>
            </a:r>
            <a:r>
              <a:rPr dirty="0" baseline="55555" sz="1200" spc="270">
                <a:latin typeface="Cambria Math"/>
                <a:cs typeface="Cambria Math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𝑋𝑌</a:t>
            </a:r>
            <a:r>
              <a:rPr dirty="0" baseline="48611" sz="1200" spc="262">
                <a:latin typeface="Cambria Math"/>
                <a:cs typeface="Cambria Math"/>
              </a:rPr>
              <a:t>  </a:t>
            </a:r>
            <a:r>
              <a:rPr dirty="0" sz="1100" spc="-25">
                <a:latin typeface="Times New Roman"/>
                <a:cs typeface="Times New Roman"/>
              </a:rPr>
              <a:t>(Y)</a:t>
            </a:r>
            <a:r>
              <a:rPr dirty="0" sz="1100">
                <a:latin typeface="Times New Roman"/>
                <a:cs typeface="Times New Roman"/>
              </a:rPr>
              <a:t>	Where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225">
                <a:latin typeface="Cambria Math"/>
                <a:cs typeface="Cambria Math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y-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360">
                <a:latin typeface="Cambria Math"/>
                <a:cs typeface="Cambria Math"/>
              </a:rPr>
              <a:t>𝑦̅</a:t>
            </a:r>
            <a:r>
              <a:rPr dirty="0" sz="1100" spc="-65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.</a:t>
            </a:r>
            <a:endParaRPr sz="1100">
              <a:latin typeface="Times New Roman"/>
              <a:cs typeface="Times New Roman"/>
            </a:endParaRPr>
          </a:p>
          <a:p>
            <a:pPr marL="1407795">
              <a:lnSpc>
                <a:spcPts val="919"/>
              </a:lnSpc>
              <a:tabLst>
                <a:tab pos="2470150" algn="l"/>
              </a:tabLst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89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𝑋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r>
              <a:rPr dirty="0" baseline="21367" sz="975">
                <a:latin typeface="Cambria Math"/>
                <a:cs typeface="Cambria Math"/>
              </a:rPr>
              <a:t>	</a:t>
            </a: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82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𝑌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  <a:p>
            <a:pPr marL="165100" marR="116839">
              <a:lnSpc>
                <a:spcPct val="112900"/>
              </a:lnSpc>
              <a:spcBef>
                <a:spcPts val="894"/>
              </a:spcBef>
            </a:pPr>
            <a:r>
              <a:rPr dirty="0" sz="1100">
                <a:latin typeface="Times New Roman"/>
                <a:cs typeface="Times New Roman"/>
              </a:rPr>
              <a:t>This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form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will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useful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find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out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correction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first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obtaining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lines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of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deduced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that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100">
              <a:latin typeface="Times New Roman"/>
              <a:cs typeface="Times New Roman"/>
            </a:endParaRPr>
          </a:p>
          <a:p>
            <a:pPr marL="1598295">
              <a:lnSpc>
                <a:spcPct val="100000"/>
              </a:lnSpc>
            </a:pP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±√</a:t>
            </a:r>
            <a:r>
              <a:rPr dirty="0" baseline="2525" sz="1650">
                <a:latin typeface="Cambria Math"/>
                <a:cs typeface="Cambria Math"/>
              </a:rPr>
              <a:t>(</a:t>
            </a:r>
            <a:r>
              <a:rPr dirty="0" sz="1100">
                <a:latin typeface="Cambria Math"/>
                <a:cs typeface="Cambria Math"/>
              </a:rPr>
              <a:t>𝑐𝑜𝑒𝑓𝑓. 𝑜𝑓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525" sz="1650">
                <a:latin typeface="Cambria Math"/>
                <a:cs typeface="Cambria Math"/>
              </a:rPr>
              <a:t>)</a:t>
            </a:r>
            <a:r>
              <a:rPr dirty="0" sz="1100">
                <a:latin typeface="Cambria Math"/>
                <a:cs typeface="Cambria Math"/>
              </a:rPr>
              <a:t>(𝑐𝑜𝑒𝑓𝑓.</a:t>
            </a:r>
            <a:r>
              <a:rPr dirty="0" sz="1100" spc="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𝑜𝑓</a:t>
            </a:r>
            <a:r>
              <a:rPr dirty="0" sz="1100" spc="13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𝑦)</a:t>
            </a:r>
            <a:endParaRPr sz="1100">
              <a:latin typeface="Cambria Math"/>
              <a:cs typeface="Cambria Math"/>
            </a:endParaRPr>
          </a:p>
          <a:p>
            <a:pPr marL="165100">
              <a:lnSpc>
                <a:spcPct val="100000"/>
              </a:lnSpc>
              <a:spcBef>
                <a:spcPts val="1060"/>
              </a:spcBef>
            </a:pPr>
            <a:r>
              <a:rPr dirty="0" u="sng" sz="11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Problems:</a:t>
            </a:r>
            <a:endParaRPr sz="1100">
              <a:latin typeface="Times New Roman"/>
              <a:cs typeface="Times New Roman"/>
            </a:endParaRPr>
          </a:p>
          <a:p>
            <a:pPr marL="594995" marR="82550" indent="-215265">
              <a:lnSpc>
                <a:spcPct val="112900"/>
              </a:lnSpc>
              <a:spcBef>
                <a:spcPts val="960"/>
              </a:spcBef>
            </a:pPr>
            <a:r>
              <a:rPr dirty="0" sz="1100">
                <a:latin typeface="Times New Roman"/>
                <a:cs typeface="Times New Roman"/>
              </a:rPr>
              <a:t>1.</a:t>
            </a:r>
            <a:r>
              <a:rPr dirty="0" sz="1100" spc="27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Compute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the </a:t>
            </a:r>
            <a:r>
              <a:rPr dirty="0" sz="1100">
                <a:latin typeface="Times New Roman"/>
                <a:cs typeface="Times New Roman"/>
              </a:rPr>
              <a:t>following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data.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2051840" y="6924317"/>
          <a:ext cx="3299460" cy="3422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2590"/>
                <a:gridCol w="401320"/>
                <a:gridCol w="402590"/>
                <a:gridCol w="401319"/>
                <a:gridCol w="401319"/>
                <a:gridCol w="402589"/>
                <a:gridCol w="401319"/>
                <a:gridCol w="402589"/>
              </a:tblGrid>
              <a:tr h="170815"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847646" y="7569922"/>
            <a:ext cx="32385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Solu: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30665" y="7569922"/>
            <a:ext cx="222123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3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=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749464" y="7528352"/>
            <a:ext cx="2362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𝑋𝑌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573554" y="7749101"/>
            <a:ext cx="6096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200" spc="15">
                <a:latin typeface="Cambria Math"/>
                <a:cs typeface="Cambria Math"/>
              </a:rPr>
              <a:t>√</a:t>
            </a:r>
            <a:r>
              <a:rPr dirty="0" baseline="10416" sz="1200" spc="15">
                <a:latin typeface="Cambria Math"/>
                <a:cs typeface="Cambria Math"/>
              </a:rPr>
              <a:t>∑</a:t>
            </a:r>
            <a:r>
              <a:rPr dirty="0" sz="650" spc="10">
                <a:latin typeface="Cambria Math"/>
                <a:cs typeface="Cambria Math"/>
              </a:rPr>
              <a:t>𝑋</a:t>
            </a:r>
            <a:r>
              <a:rPr dirty="0" sz="650" spc="20">
                <a:latin typeface="Cambria Math"/>
                <a:cs typeface="Cambria Math"/>
              </a:rPr>
              <a:t> </a:t>
            </a:r>
            <a:r>
              <a:rPr dirty="0" baseline="6944" sz="1200" spc="15">
                <a:latin typeface="Cambria Math"/>
                <a:cs typeface="Cambria Math"/>
              </a:rPr>
              <a:t>2</a:t>
            </a:r>
            <a:r>
              <a:rPr dirty="0" baseline="6944" sz="1200" spc="225">
                <a:latin typeface="Cambria Math"/>
                <a:cs typeface="Cambria Math"/>
              </a:rPr>
              <a:t> </a:t>
            </a:r>
            <a:r>
              <a:rPr dirty="0" baseline="10416" sz="1200" spc="75">
                <a:latin typeface="Cambria Math"/>
                <a:cs typeface="Cambria Math"/>
              </a:rPr>
              <a:t>∑</a:t>
            </a:r>
            <a:r>
              <a:rPr dirty="0" sz="650" spc="50">
                <a:latin typeface="Cambria Math"/>
                <a:cs typeface="Cambria Math"/>
              </a:rPr>
              <a:t>𝑌</a:t>
            </a:r>
            <a:r>
              <a:rPr dirty="0" sz="650" spc="15">
                <a:latin typeface="Cambria Math"/>
                <a:cs typeface="Cambria Math"/>
              </a:rPr>
              <a:t> </a:t>
            </a:r>
            <a:r>
              <a:rPr dirty="0" baseline="6944" sz="1200" spc="-75">
                <a:latin typeface="Cambria Math"/>
                <a:cs typeface="Cambria Math"/>
              </a:rPr>
              <a:t>2</a:t>
            </a:r>
            <a:endParaRPr baseline="6944"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55309" y="7991351"/>
            <a:ext cx="1216025" cy="6235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R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Where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y- </a:t>
            </a:r>
            <a:r>
              <a:rPr dirty="0" sz="1100" spc="-595">
                <a:latin typeface="Cambria Math"/>
                <a:cs typeface="Cambria Math"/>
              </a:rPr>
              <a:t>𝑦</a:t>
            </a:r>
            <a:r>
              <a:rPr dirty="0" sz="1100" spc="-55">
                <a:latin typeface="Cambria Math"/>
                <a:cs typeface="Cambria Math"/>
              </a:rPr>
              <a:t>̅</a:t>
            </a:r>
            <a:endParaRPr sz="1100">
              <a:latin typeface="Cambria Math"/>
              <a:cs typeface="Cambria Math"/>
            </a:endParaRPr>
          </a:p>
          <a:p>
            <a:pPr algn="ctr">
              <a:lnSpc>
                <a:spcPts val="1245"/>
              </a:lnSpc>
              <a:spcBef>
                <a:spcPts val="1235"/>
              </a:spcBef>
              <a:tabLst>
                <a:tab pos="544195" algn="l"/>
              </a:tabLst>
            </a:pP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33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-67">
                <a:latin typeface="Cambria Math"/>
                <a:cs typeface="Cambria Math"/>
              </a:rPr>
              <a:t> </a:t>
            </a:r>
            <a:r>
              <a:rPr dirty="0" baseline="45138" sz="1200" spc="-75">
                <a:latin typeface="Cambria Math"/>
                <a:cs typeface="Cambria Math"/>
              </a:rPr>
              <a:t>𝑥</a:t>
            </a:r>
            <a:r>
              <a:rPr dirty="0" baseline="45138" sz="1200">
                <a:latin typeface="Cambria Math"/>
                <a:cs typeface="Cambria Math"/>
              </a:rPr>
              <a:t>	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28/7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4</a:t>
            </a:r>
            <a:endParaRPr sz="1100">
              <a:latin typeface="Times New Roman"/>
              <a:cs typeface="Times New Roman"/>
            </a:endParaRPr>
          </a:p>
          <a:p>
            <a:pPr marL="334645">
              <a:lnSpc>
                <a:spcPts val="885"/>
              </a:lnSpc>
            </a:pPr>
            <a:r>
              <a:rPr dirty="0" sz="800" spc="5">
                <a:latin typeface="Cambria Math"/>
                <a:cs typeface="Cambria Math"/>
              </a:rPr>
              <a:t>𝑛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62086" y="7991351"/>
            <a:ext cx="700405" cy="6235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X=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 spc="-55">
                <a:latin typeface="Cambria Math"/>
                <a:cs typeface="Cambria Math"/>
              </a:rPr>
              <a:t>𝑥̅</a:t>
            </a:r>
            <a:endParaRPr sz="1100">
              <a:latin typeface="Cambria Math"/>
              <a:cs typeface="Cambria Math"/>
            </a:endParaRPr>
          </a:p>
          <a:p>
            <a:pPr marL="245745">
              <a:lnSpc>
                <a:spcPts val="1245"/>
              </a:lnSpc>
              <a:spcBef>
                <a:spcPts val="1235"/>
              </a:spcBef>
            </a:pPr>
            <a:r>
              <a:rPr dirty="0" sz="1100" spc="-490">
                <a:latin typeface="Cambria Math"/>
                <a:cs typeface="Cambria Math"/>
              </a:rPr>
              <a:t>𝑦̅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10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-67">
                <a:latin typeface="Cambria Math"/>
                <a:cs typeface="Cambria Math"/>
              </a:rPr>
              <a:t> </a:t>
            </a:r>
            <a:r>
              <a:rPr dirty="0" baseline="45138" sz="1200" spc="-75">
                <a:latin typeface="Cambria Math"/>
                <a:cs typeface="Cambria Math"/>
              </a:rPr>
              <a:t>𝑦</a:t>
            </a:r>
            <a:endParaRPr baseline="45138" sz="1200">
              <a:latin typeface="Cambria Math"/>
              <a:cs typeface="Cambria Math"/>
            </a:endParaRPr>
          </a:p>
          <a:p>
            <a:pPr algn="r" marR="30480">
              <a:lnSpc>
                <a:spcPts val="885"/>
              </a:lnSpc>
            </a:pPr>
            <a:r>
              <a:rPr dirty="0" sz="800" spc="5">
                <a:latin typeface="Cambria Math"/>
                <a:cs typeface="Cambria Math"/>
              </a:rPr>
              <a:t>𝑛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56093" y="7991351"/>
            <a:ext cx="63373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Here 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7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321404" y="8349709"/>
            <a:ext cx="68707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77/7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11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192735" y="4689238"/>
            <a:ext cx="36195" cy="14604"/>
          </a:xfrm>
          <a:custGeom>
            <a:avLst/>
            <a:gdLst/>
            <a:ahLst/>
            <a:cxnLst/>
            <a:rect l="l" t="t" r="r" b="b"/>
            <a:pathLst>
              <a:path w="36194" h="14604">
                <a:moveTo>
                  <a:pt x="35835" y="0"/>
                </a:moveTo>
                <a:lnTo>
                  <a:pt x="0" y="0"/>
                </a:lnTo>
                <a:lnTo>
                  <a:pt x="0" y="14333"/>
                </a:lnTo>
                <a:lnTo>
                  <a:pt x="35835" y="14333"/>
                </a:lnTo>
                <a:lnTo>
                  <a:pt x="35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2079672" y="4982971"/>
            <a:ext cx="241300" cy="10160"/>
          </a:xfrm>
          <a:custGeom>
            <a:avLst/>
            <a:gdLst/>
            <a:ahLst/>
            <a:cxnLst/>
            <a:rect l="l" t="t" r="r" b="b"/>
            <a:pathLst>
              <a:path w="241300" h="10160">
                <a:moveTo>
                  <a:pt x="241103" y="0"/>
                </a:moveTo>
                <a:lnTo>
                  <a:pt x="0" y="0"/>
                </a:lnTo>
                <a:lnTo>
                  <a:pt x="0" y="10034"/>
                </a:lnTo>
                <a:lnTo>
                  <a:pt x="241103" y="10034"/>
                </a:lnTo>
                <a:lnTo>
                  <a:pt x="241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3158331" y="4982971"/>
            <a:ext cx="225425" cy="10160"/>
          </a:xfrm>
          <a:custGeom>
            <a:avLst/>
            <a:gdLst/>
            <a:ahLst/>
            <a:cxnLst/>
            <a:rect l="l" t="t" r="r" b="b"/>
            <a:pathLst>
              <a:path w="225425" h="10160">
                <a:moveTo>
                  <a:pt x="225049" y="0"/>
                </a:moveTo>
                <a:lnTo>
                  <a:pt x="0" y="0"/>
                </a:lnTo>
                <a:lnTo>
                  <a:pt x="0" y="10034"/>
                </a:lnTo>
                <a:lnTo>
                  <a:pt x="225049" y="10034"/>
                </a:lnTo>
                <a:lnTo>
                  <a:pt x="225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079672" y="3694673"/>
            <a:ext cx="224790" cy="10160"/>
          </a:xfrm>
          <a:custGeom>
            <a:avLst/>
            <a:gdLst/>
            <a:ahLst/>
            <a:cxnLst/>
            <a:rect l="l" t="t" r="r" b="b"/>
            <a:pathLst>
              <a:path w="224789" h="10160">
                <a:moveTo>
                  <a:pt x="224738" y="0"/>
                </a:moveTo>
                <a:lnTo>
                  <a:pt x="0" y="0"/>
                </a:lnTo>
                <a:lnTo>
                  <a:pt x="0" y="10034"/>
                </a:lnTo>
                <a:lnTo>
                  <a:pt x="224738" y="10034"/>
                </a:lnTo>
                <a:lnTo>
                  <a:pt x="2247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376749" y="3694673"/>
            <a:ext cx="225425" cy="10160"/>
          </a:xfrm>
          <a:custGeom>
            <a:avLst/>
            <a:gdLst/>
            <a:ahLst/>
            <a:cxnLst/>
            <a:rect l="l" t="t" r="r" b="b"/>
            <a:pathLst>
              <a:path w="225425" h="10160">
                <a:moveTo>
                  <a:pt x="225049" y="0"/>
                </a:moveTo>
                <a:lnTo>
                  <a:pt x="0" y="0"/>
                </a:lnTo>
                <a:lnTo>
                  <a:pt x="0" y="10034"/>
                </a:lnTo>
                <a:lnTo>
                  <a:pt x="225049" y="10034"/>
                </a:lnTo>
                <a:lnTo>
                  <a:pt x="225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098187" y="3977180"/>
            <a:ext cx="140970" cy="10160"/>
          </a:xfrm>
          <a:custGeom>
            <a:avLst/>
            <a:gdLst/>
            <a:ahLst/>
            <a:cxnLst/>
            <a:rect l="l" t="t" r="r" b="b"/>
            <a:pathLst>
              <a:path w="140969" h="10160">
                <a:moveTo>
                  <a:pt x="140476" y="0"/>
                </a:moveTo>
                <a:lnTo>
                  <a:pt x="0" y="0"/>
                </a:lnTo>
                <a:lnTo>
                  <a:pt x="0" y="10033"/>
                </a:lnTo>
                <a:lnTo>
                  <a:pt x="140476" y="10033"/>
                </a:lnTo>
                <a:lnTo>
                  <a:pt x="1404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091617" y="6020179"/>
            <a:ext cx="173990" cy="10160"/>
          </a:xfrm>
          <a:custGeom>
            <a:avLst/>
            <a:gdLst/>
            <a:ahLst/>
            <a:cxnLst/>
            <a:rect l="l" t="t" r="r" b="b"/>
            <a:pathLst>
              <a:path w="173989" h="10160">
                <a:moveTo>
                  <a:pt x="173732" y="0"/>
                </a:moveTo>
                <a:lnTo>
                  <a:pt x="0" y="0"/>
                </a:lnTo>
                <a:lnTo>
                  <a:pt x="0" y="10034"/>
                </a:lnTo>
                <a:lnTo>
                  <a:pt x="173732" y="10034"/>
                </a:lnTo>
                <a:lnTo>
                  <a:pt x="1737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386902" y="6020418"/>
            <a:ext cx="156845" cy="10160"/>
          </a:xfrm>
          <a:custGeom>
            <a:avLst/>
            <a:gdLst/>
            <a:ahLst/>
            <a:cxnLst/>
            <a:rect l="l" t="t" r="r" b="b"/>
            <a:pathLst>
              <a:path w="156845" h="10160">
                <a:moveTo>
                  <a:pt x="156244" y="0"/>
                </a:moveTo>
                <a:lnTo>
                  <a:pt x="0" y="0"/>
                </a:lnTo>
                <a:lnTo>
                  <a:pt x="0" y="10034"/>
                </a:lnTo>
                <a:lnTo>
                  <a:pt x="156244" y="10034"/>
                </a:lnTo>
                <a:lnTo>
                  <a:pt x="1562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920550" y="1214356"/>
          <a:ext cx="5349875" cy="18345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7250"/>
                <a:gridCol w="699769"/>
                <a:gridCol w="645159"/>
                <a:gridCol w="708660"/>
                <a:gridCol w="958214"/>
                <a:gridCol w="701039"/>
                <a:gridCol w="698500"/>
              </a:tblGrid>
              <a:tr h="175895">
                <a:tc>
                  <a:txBody>
                    <a:bodyPr/>
                    <a:lstStyle/>
                    <a:p>
                      <a:pPr algn="ctr" marL="1143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X=</a:t>
                      </a:r>
                      <a:r>
                        <a:rPr dirty="0" sz="11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x-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5">
                          <a:latin typeface="Cambria Math"/>
                          <a:cs typeface="Cambria Math"/>
                        </a:rPr>
                        <a:t>𝑥̅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4135">
                        <a:lnSpc>
                          <a:spcPts val="124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Y=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y-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9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100" spc="-55">
                          <a:latin typeface="Cambria Math"/>
                          <a:cs typeface="Cambria Math"/>
                        </a:rPr>
                        <a:t>̅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910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 marL="8255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 marL="825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68630"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7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100" spc="11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28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35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1100" spc="57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𝑦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marL="19875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77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35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𝑋𝑌</a:t>
                      </a:r>
                      <a:r>
                        <a:rPr dirty="0" sz="1100" spc="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26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35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2525" sz="165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525" sz="165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0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2222" sz="1125" spc="-30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=28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2525" sz="165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525" sz="165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0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baseline="22222" sz="1125" spc="-30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-20">
                          <a:latin typeface="Times New Roman"/>
                          <a:cs typeface="Times New Roman"/>
                        </a:rPr>
                        <a:t>=28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1574751" y="3264725"/>
            <a:ext cx="1357630" cy="1221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2729" marR="30480" indent="-215265">
              <a:lnSpc>
                <a:spcPct val="138500"/>
              </a:lnSpc>
              <a:spcBef>
                <a:spcPts val="95"/>
              </a:spcBef>
            </a:pP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7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𝑋𝑌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  <a:p>
            <a:pPr algn="ctr" marR="133985">
              <a:lnSpc>
                <a:spcPts val="765"/>
              </a:lnSpc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𝑋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  <a:p>
            <a:pPr marL="109220">
              <a:lnSpc>
                <a:spcPts val="1235"/>
              </a:lnSpc>
              <a:spcBef>
                <a:spcPts val="90"/>
              </a:spcBef>
            </a:pPr>
            <a:r>
              <a:rPr dirty="0" sz="1100">
                <a:latin typeface="Times New Roman"/>
                <a:cs typeface="Times New Roman"/>
              </a:rPr>
              <a:t>y-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490">
                <a:latin typeface="Cambria Math"/>
                <a:cs typeface="Cambria Math"/>
              </a:rPr>
              <a:t>𝑦̅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65">
                <a:latin typeface="Times New Roman"/>
                <a:cs typeface="Times New Roman"/>
              </a:rPr>
              <a:t> </a:t>
            </a:r>
            <a:r>
              <a:rPr dirty="0" baseline="22222" sz="1125">
                <a:latin typeface="Cambria Math"/>
                <a:cs typeface="Cambria Math"/>
              </a:rPr>
              <a:t>26</a:t>
            </a:r>
            <a:r>
              <a:rPr dirty="0" baseline="22222" sz="1125" spc="34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(x-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𝑥̅</a:t>
            </a:r>
            <a:r>
              <a:rPr dirty="0" sz="1100" spc="-25">
                <a:latin typeface="Times New Roman"/>
                <a:cs typeface="Times New Roman"/>
              </a:rPr>
              <a:t>)</a:t>
            </a:r>
            <a:endParaRPr sz="1100">
              <a:latin typeface="Times New Roman"/>
              <a:cs typeface="Times New Roman"/>
            </a:endParaRPr>
          </a:p>
          <a:p>
            <a:pPr algn="ctr" marR="142875">
              <a:lnSpc>
                <a:spcPts val="865"/>
              </a:lnSpc>
            </a:pPr>
            <a:r>
              <a:rPr dirty="0" sz="800" spc="-25">
                <a:latin typeface="Cambria Math"/>
                <a:cs typeface="Cambria Math"/>
              </a:rPr>
              <a:t>28</a:t>
            </a:r>
            <a:endParaRPr sz="800">
              <a:latin typeface="Cambria Math"/>
              <a:cs typeface="Cambria Math"/>
            </a:endParaRPr>
          </a:p>
          <a:p>
            <a:pPr algn="r" marR="145415">
              <a:lnSpc>
                <a:spcPts val="1310"/>
              </a:lnSpc>
            </a:pPr>
            <a:r>
              <a:rPr dirty="0" sz="1100">
                <a:latin typeface="Times New Roman"/>
                <a:cs typeface="Times New Roman"/>
              </a:rPr>
              <a:t>y-11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0.928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(x-</a:t>
            </a:r>
            <a:r>
              <a:rPr dirty="0" sz="1100" spc="-25">
                <a:latin typeface="Times New Roman"/>
                <a:cs typeface="Times New Roman"/>
              </a:rPr>
              <a:t>4)</a:t>
            </a:r>
            <a:endParaRPr sz="1100">
              <a:latin typeface="Times New Roman"/>
              <a:cs typeface="Times New Roman"/>
            </a:endParaRPr>
          </a:p>
          <a:p>
            <a:pPr algn="r" marR="188595">
              <a:lnSpc>
                <a:spcPct val="100000"/>
              </a:lnSpc>
              <a:spcBef>
                <a:spcPts val="170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0.92x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7.29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890342" y="3264725"/>
            <a:ext cx="1378585" cy="1221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2565" marR="30480" indent="-121920">
              <a:lnSpc>
                <a:spcPct val="138500"/>
              </a:lnSpc>
              <a:spcBef>
                <a:spcPts val="95"/>
              </a:spcBef>
            </a:pP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 </a:t>
            </a:r>
            <a:r>
              <a:rPr dirty="0" sz="1100" spc="-50">
                <a:latin typeface="Times New Roman"/>
                <a:cs typeface="Times New Roman"/>
              </a:rPr>
              <a:t>y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95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7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𝑋𝑌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Y</a:t>
            </a:r>
            <a:endParaRPr sz="1100">
              <a:latin typeface="Times New Roman"/>
              <a:cs typeface="Times New Roman"/>
            </a:endParaRPr>
          </a:p>
          <a:p>
            <a:pPr algn="ctr" marR="188595">
              <a:lnSpc>
                <a:spcPts val="765"/>
              </a:lnSpc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𝑌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  <a:p>
            <a:pPr marL="38100">
              <a:lnSpc>
                <a:spcPts val="1235"/>
              </a:lnSpc>
              <a:spcBef>
                <a:spcPts val="90"/>
              </a:spcBef>
            </a:pPr>
            <a:r>
              <a:rPr dirty="0" sz="1100">
                <a:latin typeface="Times New Roman"/>
                <a:cs typeface="Times New Roman"/>
              </a:rPr>
              <a:t>x-4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u="sng" baseline="22222" sz="11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26</a:t>
            </a:r>
            <a:r>
              <a:rPr dirty="0" u="sng" baseline="22222" sz="1125" spc="142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22222" sz="1125" spc="48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(y-</a:t>
            </a:r>
            <a:r>
              <a:rPr dirty="0" sz="1100" spc="-25">
                <a:latin typeface="Times New Roman"/>
                <a:cs typeface="Times New Roman"/>
              </a:rPr>
              <a:t>11)</a:t>
            </a:r>
            <a:endParaRPr sz="1100">
              <a:latin typeface="Times New Roman"/>
              <a:cs typeface="Times New Roman"/>
            </a:endParaRPr>
          </a:p>
          <a:p>
            <a:pPr marL="387350">
              <a:lnSpc>
                <a:spcPts val="865"/>
              </a:lnSpc>
            </a:pPr>
            <a:r>
              <a:rPr dirty="0" sz="800" spc="-25">
                <a:latin typeface="Cambria Math"/>
                <a:cs typeface="Cambria Math"/>
              </a:rPr>
              <a:t>28</a:t>
            </a:r>
            <a:endParaRPr sz="800">
              <a:latin typeface="Cambria Math"/>
              <a:cs typeface="Cambria Math"/>
            </a:endParaRPr>
          </a:p>
          <a:p>
            <a:pPr algn="ctr" marR="76835">
              <a:lnSpc>
                <a:spcPts val="1310"/>
              </a:lnSpc>
            </a:pPr>
            <a:r>
              <a:rPr dirty="0" sz="1100">
                <a:latin typeface="Times New Roman"/>
                <a:cs typeface="Times New Roman"/>
              </a:rPr>
              <a:t>x-4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0.928y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 spc="-10">
                <a:latin typeface="Times New Roman"/>
                <a:cs typeface="Times New Roman"/>
              </a:rPr>
              <a:t>10.208</a:t>
            </a:r>
            <a:endParaRPr sz="1100">
              <a:latin typeface="Times New Roman"/>
              <a:cs typeface="Times New Roman"/>
            </a:endParaRPr>
          </a:p>
          <a:p>
            <a:pPr algn="ctr" marR="24765">
              <a:lnSpc>
                <a:spcPct val="100000"/>
              </a:lnSpc>
              <a:spcBef>
                <a:spcPts val="170"/>
              </a:spcBef>
            </a:pP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0.928y-</a:t>
            </a:r>
            <a:r>
              <a:rPr dirty="0" sz="1100" spc="-10">
                <a:latin typeface="Times New Roman"/>
                <a:cs typeface="Times New Roman"/>
              </a:rPr>
              <a:t>6.208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1536879" y="5228566"/>
          <a:ext cx="4333240" cy="341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5445"/>
                <a:gridCol w="387350"/>
                <a:gridCol w="385445"/>
                <a:gridCol w="385445"/>
                <a:gridCol w="387350"/>
                <a:gridCol w="385444"/>
                <a:gridCol w="386714"/>
                <a:gridCol w="385444"/>
                <a:gridCol w="387350"/>
                <a:gridCol w="388620"/>
                <a:gridCol w="385445"/>
              </a:tblGrid>
              <a:tr h="171450">
                <a:tc>
                  <a:txBody>
                    <a:bodyPr/>
                    <a:lstStyle/>
                    <a:p>
                      <a:pPr marL="10287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847646" y="4810204"/>
            <a:ext cx="5389880" cy="938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442595" marR="5080" indent="-215265">
              <a:lnSpc>
                <a:spcPct val="112900"/>
              </a:lnSpc>
              <a:spcBef>
                <a:spcPts val="90"/>
              </a:spcBef>
            </a:pPr>
            <a:r>
              <a:rPr dirty="0" sz="1100">
                <a:latin typeface="Times New Roman"/>
                <a:cs typeface="Times New Roman"/>
              </a:rPr>
              <a:t>2.</a:t>
            </a:r>
            <a:r>
              <a:rPr dirty="0" sz="1100" spc="245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Obtain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18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lines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1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hence</a:t>
            </a:r>
            <a:r>
              <a:rPr dirty="0" sz="1100" spc="18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find</a:t>
            </a:r>
            <a:r>
              <a:rPr dirty="0" sz="1100" spc="19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18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co-efficient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19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2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17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the </a:t>
            </a:r>
            <a:r>
              <a:rPr dirty="0" sz="1100">
                <a:latin typeface="Times New Roman"/>
                <a:cs typeface="Times New Roman"/>
              </a:rPr>
              <a:t>following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0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100" spc="-10">
                <a:latin typeface="Times New Roman"/>
                <a:cs typeface="Times New Roman"/>
              </a:rPr>
              <a:t>Solution: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91199" y="5876679"/>
            <a:ext cx="1322705" cy="2997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245"/>
              </a:lnSpc>
              <a:spcBef>
                <a:spcPts val="125"/>
              </a:spcBef>
              <a:tabLst>
                <a:tab pos="617220" algn="l"/>
              </a:tabLst>
            </a:pP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35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40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-89">
                <a:latin typeface="Cambria Math"/>
                <a:cs typeface="Cambria Math"/>
              </a:rPr>
              <a:t> </a:t>
            </a:r>
            <a:r>
              <a:rPr dirty="0" baseline="45138" sz="1200" spc="-75">
                <a:latin typeface="Cambria Math"/>
                <a:cs typeface="Cambria Math"/>
              </a:rPr>
              <a:t>𝑥</a:t>
            </a:r>
            <a:r>
              <a:rPr dirty="0" baseline="45138" sz="1200">
                <a:latin typeface="Cambria Math"/>
                <a:cs typeface="Cambria Math"/>
              </a:rPr>
              <a:t>	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70/10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7</a:t>
            </a:r>
            <a:endParaRPr sz="1100">
              <a:latin typeface="Times New Roman"/>
              <a:cs typeface="Times New Roman"/>
            </a:endParaRPr>
          </a:p>
          <a:p>
            <a:pPr marL="360680">
              <a:lnSpc>
                <a:spcPts val="885"/>
              </a:lnSpc>
            </a:pPr>
            <a:r>
              <a:rPr dirty="0" sz="800" spc="5">
                <a:latin typeface="Cambria Math"/>
                <a:cs typeface="Cambria Math"/>
              </a:rPr>
              <a:t>𝑛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079556" y="5876679"/>
            <a:ext cx="464184" cy="2997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245"/>
              </a:lnSpc>
              <a:spcBef>
                <a:spcPts val="125"/>
              </a:spcBef>
            </a:pPr>
            <a:r>
              <a:rPr dirty="0" sz="1100" spc="-490">
                <a:latin typeface="Cambria Math"/>
                <a:cs typeface="Cambria Math"/>
              </a:rPr>
              <a:t>𝑦̅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-89">
                <a:latin typeface="Cambria Math"/>
                <a:cs typeface="Cambria Math"/>
              </a:rPr>
              <a:t> </a:t>
            </a:r>
            <a:r>
              <a:rPr dirty="0" baseline="45138" sz="1200" spc="-75">
                <a:latin typeface="Cambria Math"/>
                <a:cs typeface="Cambria Math"/>
              </a:rPr>
              <a:t>𝑦</a:t>
            </a:r>
            <a:endParaRPr baseline="45138" sz="1200">
              <a:latin typeface="Cambria Math"/>
              <a:cs typeface="Cambria Math"/>
            </a:endParaRPr>
          </a:p>
          <a:p>
            <a:pPr algn="r" marR="30480">
              <a:lnSpc>
                <a:spcPts val="885"/>
              </a:lnSpc>
            </a:pPr>
            <a:r>
              <a:rPr dirty="0" sz="800" spc="5">
                <a:latin typeface="Cambria Math"/>
                <a:cs typeface="Cambria Math"/>
              </a:rPr>
              <a:t>𝑛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10223" y="5909648"/>
            <a:ext cx="79375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150/10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=15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323955" y="6214768"/>
          <a:ext cx="6543040" cy="2475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0265"/>
                <a:gridCol w="993774"/>
                <a:gridCol w="699769"/>
                <a:gridCol w="751840"/>
                <a:gridCol w="1043939"/>
                <a:gridCol w="1074419"/>
                <a:gridCol w="1048385"/>
              </a:tblGrid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X=</a:t>
                      </a:r>
                      <a:r>
                        <a:rPr dirty="0" sz="11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x-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5">
                          <a:latin typeface="Cambria Math"/>
                          <a:cs typeface="Cambria Math"/>
                        </a:rPr>
                        <a:t>𝑥̅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3025">
                        <a:lnSpc>
                          <a:spcPts val="1260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Y=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y-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9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100" spc="-55">
                          <a:latin typeface="Cambria Math"/>
                          <a:cs typeface="Cambria Math"/>
                        </a:rPr>
                        <a:t>̅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42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49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marL="1270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49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6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1270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698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7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698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289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070">
                <a:tc>
                  <a:txBody>
                    <a:bodyPr/>
                    <a:lstStyle/>
                    <a:p>
                      <a:pPr algn="ctr" marL="698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289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07365"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7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100" spc="1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10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2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7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1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150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2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𝑋𝑌</a:t>
                      </a:r>
                      <a:r>
                        <a:rPr dirty="0" sz="1100" spc="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360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2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2222" sz="1125" spc="97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2222" sz="1125" spc="3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204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2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-4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55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baseline="22222" sz="1125" spc="82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2222" sz="1125" spc="33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1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818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2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57150" y="1968581"/>
            <a:ext cx="225425" cy="10160"/>
          </a:xfrm>
          <a:custGeom>
            <a:avLst/>
            <a:gdLst/>
            <a:ahLst/>
            <a:cxnLst/>
            <a:rect l="l" t="t" r="r" b="b"/>
            <a:pathLst>
              <a:path w="225425" h="10160">
                <a:moveTo>
                  <a:pt x="225049" y="0"/>
                </a:moveTo>
                <a:lnTo>
                  <a:pt x="0" y="0"/>
                </a:lnTo>
                <a:lnTo>
                  <a:pt x="0" y="10034"/>
                </a:lnTo>
                <a:lnTo>
                  <a:pt x="225049" y="10034"/>
                </a:lnTo>
                <a:lnTo>
                  <a:pt x="225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842614" y="1968581"/>
            <a:ext cx="225425" cy="10160"/>
          </a:xfrm>
          <a:custGeom>
            <a:avLst/>
            <a:gdLst/>
            <a:ahLst/>
            <a:cxnLst/>
            <a:rect l="l" t="t" r="r" b="b"/>
            <a:pathLst>
              <a:path w="225425" h="10160">
                <a:moveTo>
                  <a:pt x="225049" y="0"/>
                </a:moveTo>
                <a:lnTo>
                  <a:pt x="0" y="0"/>
                </a:lnTo>
                <a:lnTo>
                  <a:pt x="0" y="10034"/>
                </a:lnTo>
                <a:lnTo>
                  <a:pt x="225049" y="10034"/>
                </a:lnTo>
                <a:lnTo>
                  <a:pt x="225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372331" y="5355784"/>
            <a:ext cx="160655" cy="10160"/>
          </a:xfrm>
          <a:custGeom>
            <a:avLst/>
            <a:gdLst/>
            <a:ahLst/>
            <a:cxnLst/>
            <a:rect l="l" t="t" r="r" b="b"/>
            <a:pathLst>
              <a:path w="160655" h="10160">
                <a:moveTo>
                  <a:pt x="160544" y="0"/>
                </a:moveTo>
                <a:lnTo>
                  <a:pt x="0" y="0"/>
                </a:lnTo>
                <a:lnTo>
                  <a:pt x="0" y="10033"/>
                </a:lnTo>
                <a:lnTo>
                  <a:pt x="160544" y="10033"/>
                </a:lnTo>
                <a:lnTo>
                  <a:pt x="1605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736662" y="5356381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3"/>
                </a:lnTo>
                <a:lnTo>
                  <a:pt x="186346" y="10033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886395" y="5356381"/>
            <a:ext cx="165100" cy="10160"/>
          </a:xfrm>
          <a:custGeom>
            <a:avLst/>
            <a:gdLst/>
            <a:ahLst/>
            <a:cxnLst/>
            <a:rect l="l" t="t" r="r" b="b"/>
            <a:pathLst>
              <a:path w="165100" h="10160">
                <a:moveTo>
                  <a:pt x="164844" y="0"/>
                </a:moveTo>
                <a:lnTo>
                  <a:pt x="0" y="0"/>
                </a:lnTo>
                <a:lnTo>
                  <a:pt x="0" y="10033"/>
                </a:lnTo>
                <a:lnTo>
                  <a:pt x="164844" y="10033"/>
                </a:lnTo>
                <a:lnTo>
                  <a:pt x="1648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216085" y="5356381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89" h="10160">
                <a:moveTo>
                  <a:pt x="186346" y="0"/>
                </a:moveTo>
                <a:lnTo>
                  <a:pt x="0" y="0"/>
                </a:lnTo>
                <a:lnTo>
                  <a:pt x="0" y="10033"/>
                </a:lnTo>
                <a:lnTo>
                  <a:pt x="186346" y="10033"/>
                </a:lnTo>
                <a:lnTo>
                  <a:pt x="1863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873843" y="7789874"/>
            <a:ext cx="534670" cy="31750"/>
          </a:xfrm>
          <a:custGeom>
            <a:avLst/>
            <a:gdLst/>
            <a:ahLst/>
            <a:cxnLst/>
            <a:rect l="l" t="t" r="r" b="b"/>
            <a:pathLst>
              <a:path w="534670" h="31750">
                <a:moveTo>
                  <a:pt x="533234" y="0"/>
                </a:moveTo>
                <a:lnTo>
                  <a:pt x="0" y="0"/>
                </a:lnTo>
                <a:lnTo>
                  <a:pt x="0" y="10033"/>
                </a:lnTo>
                <a:lnTo>
                  <a:pt x="533234" y="10033"/>
                </a:lnTo>
                <a:lnTo>
                  <a:pt x="533234" y="0"/>
                </a:lnTo>
                <a:close/>
              </a:path>
              <a:path w="534670" h="31750">
                <a:moveTo>
                  <a:pt x="534670" y="24384"/>
                </a:moveTo>
                <a:lnTo>
                  <a:pt x="75971" y="24384"/>
                </a:lnTo>
                <a:lnTo>
                  <a:pt x="75971" y="31534"/>
                </a:lnTo>
                <a:lnTo>
                  <a:pt x="534670" y="31534"/>
                </a:lnTo>
                <a:lnTo>
                  <a:pt x="534670" y="24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714383" y="3900729"/>
            <a:ext cx="1640839" cy="10160"/>
          </a:xfrm>
          <a:custGeom>
            <a:avLst/>
            <a:gdLst/>
            <a:ahLst/>
            <a:cxnLst/>
            <a:rect l="l" t="t" r="r" b="b"/>
            <a:pathLst>
              <a:path w="1640839" h="10160">
                <a:moveTo>
                  <a:pt x="1640444" y="0"/>
                </a:moveTo>
                <a:lnTo>
                  <a:pt x="0" y="0"/>
                </a:lnTo>
                <a:lnTo>
                  <a:pt x="0" y="10034"/>
                </a:lnTo>
                <a:lnTo>
                  <a:pt x="1640444" y="10034"/>
                </a:lnTo>
                <a:lnTo>
                  <a:pt x="1640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277628" y="1476875"/>
            <a:ext cx="146177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076287" y="1476875"/>
            <a:ext cx="139192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y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67243" y="1829499"/>
            <a:ext cx="729615" cy="294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>
              <a:lnSpc>
                <a:spcPts val="122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7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𝑋𝑌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  <a:p>
            <a:pPr algn="ctr" marL="55244">
              <a:lnSpc>
                <a:spcPts val="860"/>
              </a:lnSpc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𝑋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21053" y="1829499"/>
            <a:ext cx="753745" cy="2940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22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95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7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𝑋𝑌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Y</a:t>
            </a:r>
            <a:endParaRPr sz="1100">
              <a:latin typeface="Times New Roman"/>
              <a:cs typeface="Times New Roman"/>
            </a:endParaRPr>
          </a:p>
          <a:p>
            <a:pPr marL="328930">
              <a:lnSpc>
                <a:spcPts val="860"/>
              </a:lnSpc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𝑌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13464" y="2236595"/>
            <a:ext cx="119189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y-</a:t>
            </a:r>
            <a:r>
              <a:rPr dirty="0" sz="1100" spc="-65">
                <a:latin typeface="Times New Roman"/>
                <a:cs typeface="Times New Roman"/>
              </a:rPr>
              <a:t> </a:t>
            </a:r>
            <a:r>
              <a:rPr dirty="0" sz="1100" spc="-370">
                <a:latin typeface="Cambria Math"/>
                <a:cs typeface="Cambria Math"/>
              </a:rPr>
              <a:t>𝑦̅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360/204(</a:t>
            </a:r>
            <a:r>
              <a:rPr dirty="0" sz="1100" spc="-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-6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5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859300" y="2378505"/>
            <a:ext cx="1936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Cambria Math"/>
                <a:cs typeface="Cambria Math"/>
              </a:rPr>
              <a:t>818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37914" y="2259530"/>
            <a:ext cx="105918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0101" sz="1650">
                <a:latin typeface="Times New Roman"/>
                <a:cs typeface="Times New Roman"/>
              </a:rPr>
              <a:t>x-</a:t>
            </a:r>
            <a:r>
              <a:rPr dirty="0" baseline="10101" sz="1650" spc="-15">
                <a:latin typeface="Times New Roman"/>
                <a:cs typeface="Times New Roman"/>
              </a:rPr>
              <a:t> </a:t>
            </a:r>
            <a:r>
              <a:rPr dirty="0" baseline="10101" sz="1650">
                <a:latin typeface="Times New Roman"/>
                <a:cs typeface="Times New Roman"/>
              </a:rPr>
              <a:t>7</a:t>
            </a:r>
            <a:r>
              <a:rPr dirty="0" baseline="10101" sz="1650" spc="15">
                <a:latin typeface="Times New Roman"/>
                <a:cs typeface="Times New Roman"/>
              </a:rPr>
              <a:t> </a:t>
            </a:r>
            <a:r>
              <a:rPr dirty="0" baseline="10101" sz="1650">
                <a:latin typeface="Times New Roman"/>
                <a:cs typeface="Times New Roman"/>
              </a:rPr>
              <a:t>=</a:t>
            </a:r>
            <a:r>
              <a:rPr dirty="0" baseline="10101" sz="1650" spc="-37">
                <a:latin typeface="Times New Roman"/>
                <a:cs typeface="Times New Roman"/>
              </a:rPr>
              <a:t> </a:t>
            </a:r>
            <a:r>
              <a:rPr dirty="0" u="sng" baseline="33333" sz="11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360</a:t>
            </a:r>
            <a:r>
              <a:rPr dirty="0" u="sng" baseline="33333" sz="1125" spc="30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33333" sz="1125" spc="502">
                <a:latin typeface="Cambria Math"/>
                <a:cs typeface="Cambria Math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(y-</a:t>
            </a:r>
            <a:r>
              <a:rPr dirty="0" sz="1100" spc="-25">
                <a:latin typeface="Times New Roman"/>
                <a:cs typeface="Times New Roman"/>
              </a:rPr>
              <a:t>15)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77628" y="2610721"/>
            <a:ext cx="107696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y-15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1.764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(x-</a:t>
            </a:r>
            <a:r>
              <a:rPr dirty="0" sz="1100" spc="-25">
                <a:latin typeface="Times New Roman"/>
                <a:cs typeface="Times New Roman"/>
              </a:rPr>
              <a:t>7)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87682" y="2610721"/>
            <a:ext cx="104965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7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0.44y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6.6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77628" y="2920701"/>
            <a:ext cx="127571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y-15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1.764x-</a:t>
            </a:r>
            <a:r>
              <a:rPr dirty="0" sz="1100" spc="-10">
                <a:latin typeface="Times New Roman"/>
                <a:cs typeface="Times New Roman"/>
              </a:rPr>
              <a:t>12.348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608091" y="2920701"/>
            <a:ext cx="88011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0.44y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-25">
                <a:latin typeface="Times New Roman"/>
                <a:cs typeface="Times New Roman"/>
              </a:rPr>
              <a:t> 0.4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47646" y="3230322"/>
            <a:ext cx="5226685" cy="13195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8547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1.764x-</a:t>
            </a:r>
            <a:r>
              <a:rPr dirty="0" sz="1100" spc="-10">
                <a:latin typeface="Times New Roman"/>
                <a:cs typeface="Times New Roman"/>
              </a:rPr>
              <a:t>12.348+15</a:t>
            </a:r>
            <a:endParaRPr sz="1100">
              <a:latin typeface="Times New Roman"/>
              <a:cs typeface="Times New Roman"/>
            </a:endParaRPr>
          </a:p>
          <a:p>
            <a:pPr marL="549910">
              <a:lnSpc>
                <a:spcPct val="100000"/>
              </a:lnSpc>
              <a:spcBef>
                <a:spcPts val="1100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1.764x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2.652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100">
              <a:latin typeface="Times New Roman"/>
              <a:cs typeface="Times New Roman"/>
            </a:endParaRPr>
          </a:p>
          <a:p>
            <a:pPr marL="227329">
              <a:lnSpc>
                <a:spcPct val="100000"/>
              </a:lnSpc>
            </a:pP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3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</a:t>
            </a:r>
            <a:r>
              <a:rPr dirty="0" sz="1100" spc="21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Co-efficient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4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±√</a:t>
            </a:r>
            <a:r>
              <a:rPr dirty="0" baseline="2525" sz="1650">
                <a:latin typeface="Cambria Math"/>
                <a:cs typeface="Cambria Math"/>
              </a:rPr>
              <a:t>(</a:t>
            </a:r>
            <a:r>
              <a:rPr dirty="0" sz="1100">
                <a:latin typeface="Cambria Math"/>
                <a:cs typeface="Cambria Math"/>
              </a:rPr>
              <a:t>𝑐𝑜𝑒𝑓𝑓.</a:t>
            </a:r>
            <a:r>
              <a:rPr dirty="0" sz="1100" spc="-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𝑜𝑓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525" sz="1650">
                <a:latin typeface="Cambria Math"/>
                <a:cs typeface="Cambria Math"/>
              </a:rPr>
              <a:t>)</a:t>
            </a:r>
            <a:r>
              <a:rPr dirty="0" sz="1100">
                <a:latin typeface="Cambria Math"/>
                <a:cs typeface="Cambria Math"/>
              </a:rPr>
              <a:t>(𝑐𝑜𝑒𝑓𝑓.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𝑜𝑓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𝑦)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0.88</a:t>
            </a:r>
            <a:endParaRPr sz="1100">
              <a:latin typeface="Times New Roman"/>
              <a:cs typeface="Times New Roman"/>
            </a:endParaRPr>
          </a:p>
          <a:p>
            <a:pPr marL="12700" marR="5080">
              <a:lnSpc>
                <a:spcPts val="1210"/>
              </a:lnSpc>
              <a:spcBef>
                <a:spcPts val="1205"/>
              </a:spcBef>
            </a:pPr>
            <a:r>
              <a:rPr dirty="0" sz="1100">
                <a:latin typeface="Times New Roman"/>
                <a:cs typeface="Times New Roman"/>
              </a:rPr>
              <a:t>2.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Compute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5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coefficient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of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correlation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&amp;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equation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of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2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lines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of</a:t>
            </a:r>
            <a:r>
              <a:rPr dirty="0" sz="1000" spc="5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regression</a:t>
            </a:r>
            <a:r>
              <a:rPr dirty="0" sz="1000" spc="2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for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1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following data.</a:t>
            </a:r>
            <a:endParaRPr sz="1000">
              <a:latin typeface="Times New Roman"/>
              <a:cs typeface="Times New Roman"/>
            </a:endParaRPr>
          </a:p>
        </p:txBody>
      </p:sp>
      <p:graphicFrame>
        <p:nvGraphicFramePr>
          <p:cNvPr id="22" name="object 22" descr=""/>
          <p:cNvGraphicFramePr>
            <a:graphicFrameLocks noGrp="1"/>
          </p:cNvGraphicFramePr>
          <p:nvPr/>
        </p:nvGraphicFramePr>
        <p:xfrm>
          <a:off x="2051840" y="4538846"/>
          <a:ext cx="2896870" cy="341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2590"/>
                <a:gridCol w="401320"/>
                <a:gridCol w="402590"/>
                <a:gridCol w="401319"/>
                <a:gridCol w="401319"/>
                <a:gridCol w="402589"/>
                <a:gridCol w="401319"/>
              </a:tblGrid>
              <a:tr h="170180"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3" name="object 23" descr=""/>
          <p:cNvSpPr txBox="1"/>
          <p:nvPr/>
        </p:nvSpPr>
        <p:spPr>
          <a:xfrm>
            <a:off x="1273328" y="5195798"/>
            <a:ext cx="3486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10">
                <a:latin typeface="Times New Roman"/>
                <a:cs typeface="Times New Roman"/>
              </a:rPr>
              <a:t>Soln: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30539" y="5195798"/>
            <a:ext cx="1003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5">
                <a:latin typeface="Cambria Math"/>
                <a:cs typeface="Cambria Math"/>
              </a:rPr>
              <a:t>𝑥̅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08686" y="5093199"/>
            <a:ext cx="737235" cy="429259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0"/>
              </a:spcBef>
            </a:pPr>
            <a:r>
              <a:rPr dirty="0" baseline="-18518" sz="1800">
                <a:latin typeface="Times New Roman"/>
                <a:cs typeface="Times New Roman"/>
              </a:rPr>
              <a:t>=</a:t>
            </a:r>
            <a:r>
              <a:rPr dirty="0" baseline="-18518" sz="1800" spc="-7">
                <a:latin typeface="Times New Roman"/>
                <a:cs typeface="Times New Roman"/>
              </a:rPr>
              <a:t> </a:t>
            </a:r>
            <a:r>
              <a:rPr dirty="0" baseline="22875" sz="1275" spc="-15">
                <a:latin typeface="Cambria Math"/>
                <a:cs typeface="Cambria Math"/>
              </a:rPr>
              <a:t>∑</a:t>
            </a:r>
            <a:r>
              <a:rPr dirty="0" baseline="22875" sz="1275" spc="-75">
                <a:latin typeface="Cambria Math"/>
                <a:cs typeface="Cambria Math"/>
              </a:rPr>
              <a:t> </a:t>
            </a:r>
            <a:r>
              <a:rPr dirty="0" baseline="19607" sz="1275">
                <a:latin typeface="Cambria Math"/>
                <a:cs typeface="Cambria Math"/>
              </a:rPr>
              <a:t>𝑥</a:t>
            </a:r>
            <a:r>
              <a:rPr dirty="0" baseline="19607" sz="1275" spc="240">
                <a:latin typeface="Cambria Math"/>
                <a:cs typeface="Cambria Math"/>
              </a:rPr>
              <a:t>  </a:t>
            </a:r>
            <a:r>
              <a:rPr dirty="0" baseline="-30092" sz="1800">
                <a:latin typeface="Times New Roman"/>
                <a:cs typeface="Times New Roman"/>
              </a:rPr>
              <a:t>=</a:t>
            </a:r>
            <a:r>
              <a:rPr dirty="0" baseline="-30092" sz="1800" spc="-7">
                <a:latin typeface="Times New Roman"/>
                <a:cs typeface="Times New Roman"/>
              </a:rPr>
              <a:t> </a:t>
            </a:r>
            <a:r>
              <a:rPr dirty="0" sz="850" spc="-25">
                <a:latin typeface="Cambria Math"/>
                <a:cs typeface="Cambria Math"/>
              </a:rPr>
              <a:t>120</a:t>
            </a:r>
            <a:endParaRPr sz="850">
              <a:latin typeface="Cambria Math"/>
              <a:cs typeface="Cambria Math"/>
            </a:endParaRPr>
          </a:p>
          <a:p>
            <a:pPr marL="208279">
              <a:lnSpc>
                <a:spcPct val="100000"/>
              </a:lnSpc>
              <a:spcBef>
                <a:spcPts val="285"/>
              </a:spcBef>
              <a:tabLst>
                <a:tab pos="589280" algn="l"/>
              </a:tabLst>
            </a:pPr>
            <a:r>
              <a:rPr dirty="0" sz="850" spc="-50">
                <a:latin typeface="Cambria Math"/>
                <a:cs typeface="Cambria Math"/>
              </a:rPr>
              <a:t>𝑛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6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988072" y="5195798"/>
            <a:ext cx="299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543653" y="5195798"/>
            <a:ext cx="1149985" cy="3270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ts val="1385"/>
              </a:lnSpc>
              <a:spcBef>
                <a:spcPts val="114"/>
              </a:spcBef>
            </a:pP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409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49019" sz="1275" spc="-15">
                <a:latin typeface="Cambria Math"/>
                <a:cs typeface="Cambria Math"/>
              </a:rPr>
              <a:t>∑</a:t>
            </a:r>
            <a:r>
              <a:rPr dirty="0" baseline="49019" sz="1275" spc="-6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𝑦</a:t>
            </a:r>
            <a:r>
              <a:rPr dirty="0" baseline="45751" sz="1275" spc="254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Cambria Math"/>
                <a:cs typeface="Cambria Math"/>
              </a:rPr>
              <a:t>126</a:t>
            </a:r>
            <a:r>
              <a:rPr dirty="0" baseline="20833" sz="1200" spc="22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21</a:t>
            </a:r>
            <a:endParaRPr sz="1200">
              <a:latin typeface="Times New Roman"/>
              <a:cs typeface="Times New Roman"/>
            </a:endParaRPr>
          </a:p>
          <a:p>
            <a:pPr algn="ctr" marL="38735">
              <a:lnSpc>
                <a:spcPts val="965"/>
              </a:lnSpc>
              <a:tabLst>
                <a:tab pos="384175" algn="l"/>
              </a:tabLst>
            </a:pPr>
            <a:r>
              <a:rPr dirty="0" sz="850" spc="-50">
                <a:latin typeface="Cambria Math"/>
                <a:cs typeface="Cambria Math"/>
              </a:rPr>
              <a:t>𝑛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6</a:t>
            </a:r>
            <a:endParaRPr sz="850">
              <a:latin typeface="Cambria Math"/>
              <a:cs typeface="Cambria Math"/>
            </a:endParaRPr>
          </a:p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1298929" y="5631361"/>
          <a:ext cx="4591050" cy="1687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1815"/>
                <a:gridCol w="550545"/>
                <a:gridCol w="627380"/>
                <a:gridCol w="725169"/>
                <a:gridCol w="630555"/>
                <a:gridCol w="712469"/>
                <a:gridCol w="709295"/>
              </a:tblGrid>
              <a:tr h="175895">
                <a:tc>
                  <a:txBody>
                    <a:bodyPr/>
                    <a:lstStyle/>
                    <a:p>
                      <a:pPr algn="ctr" marL="9525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X=</a:t>
                      </a:r>
                      <a:r>
                        <a:rPr dirty="0" sz="11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x-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5">
                          <a:latin typeface="Cambria Math"/>
                          <a:cs typeface="Cambria Math"/>
                        </a:rPr>
                        <a:t>𝑥̅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ts val="123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Y=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y-</a:t>
                      </a:r>
                      <a:r>
                        <a:rPr dirty="0" sz="11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9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100" spc="-55">
                          <a:latin typeface="Cambria Math"/>
                          <a:cs typeface="Cambria Math"/>
                        </a:rPr>
                        <a:t>̅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3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54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 marL="3810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0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0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4945">
                <a:tc>
                  <a:txBody>
                    <a:bodyPr/>
                    <a:lstStyle/>
                    <a:p>
                      <a:pPr algn="ctr" marL="381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54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150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67359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100" spc="57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75">
                          <a:latin typeface="Cambria Math"/>
                          <a:cs typeface="Cambria Math"/>
                        </a:rPr>
                        <a:t>𝑥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120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8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100" spc="57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𝑦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126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8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1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105">
                          <a:latin typeface="Cambria Math"/>
                          <a:cs typeface="Cambria Math"/>
                        </a:rPr>
                        <a:t>𝑋𝑌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marL="11874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252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628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320"/>
                        </a:lnSpc>
                      </a:pPr>
                      <a:r>
                        <a:rPr dirty="0" baseline="2525" sz="165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525" sz="165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10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2222" sz="1125" spc="-1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=280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320"/>
                        </a:lnSpc>
                      </a:pPr>
                      <a:r>
                        <a:rPr dirty="0" baseline="2525" sz="165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525" sz="165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10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baseline="22222" sz="1125" spc="-1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=630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9" name="object 29" descr=""/>
          <p:cNvSpPr txBox="1"/>
          <p:nvPr/>
        </p:nvSpPr>
        <p:spPr>
          <a:xfrm>
            <a:off x="1528479" y="7644460"/>
            <a:ext cx="229298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3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have,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=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016083" y="7602890"/>
            <a:ext cx="2362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𝑋𝑌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44473" y="7825073"/>
            <a:ext cx="6096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200" spc="15">
                <a:latin typeface="Cambria Math"/>
                <a:cs typeface="Cambria Math"/>
              </a:rPr>
              <a:t>√</a:t>
            </a:r>
            <a:r>
              <a:rPr dirty="0" baseline="10416" sz="1200" spc="15">
                <a:latin typeface="Cambria Math"/>
                <a:cs typeface="Cambria Math"/>
              </a:rPr>
              <a:t>∑</a:t>
            </a:r>
            <a:r>
              <a:rPr dirty="0" sz="650" spc="10">
                <a:latin typeface="Cambria Math"/>
                <a:cs typeface="Cambria Math"/>
              </a:rPr>
              <a:t>𝑋</a:t>
            </a:r>
            <a:r>
              <a:rPr dirty="0" sz="650" spc="20">
                <a:latin typeface="Cambria Math"/>
                <a:cs typeface="Cambria Math"/>
              </a:rPr>
              <a:t> </a:t>
            </a:r>
            <a:r>
              <a:rPr dirty="0" baseline="6944" sz="1200" spc="15">
                <a:latin typeface="Cambria Math"/>
                <a:cs typeface="Cambria Math"/>
              </a:rPr>
              <a:t>2</a:t>
            </a:r>
            <a:r>
              <a:rPr dirty="0" baseline="6944" sz="1200" spc="225">
                <a:latin typeface="Cambria Math"/>
                <a:cs typeface="Cambria Math"/>
              </a:rPr>
              <a:t> </a:t>
            </a:r>
            <a:r>
              <a:rPr dirty="0" baseline="10416" sz="1200" spc="75">
                <a:latin typeface="Cambria Math"/>
                <a:cs typeface="Cambria Math"/>
              </a:rPr>
              <a:t>∑</a:t>
            </a:r>
            <a:r>
              <a:rPr dirty="0" sz="650" spc="50">
                <a:latin typeface="Cambria Math"/>
                <a:cs typeface="Cambria Math"/>
              </a:rPr>
              <a:t>𝑌</a:t>
            </a:r>
            <a:r>
              <a:rPr dirty="0" sz="650" spc="15">
                <a:latin typeface="Cambria Math"/>
                <a:cs typeface="Cambria Math"/>
              </a:rPr>
              <a:t> </a:t>
            </a:r>
            <a:r>
              <a:rPr dirty="0" baseline="6944" sz="1200" spc="-75">
                <a:latin typeface="Cambria Math"/>
                <a:cs typeface="Cambria Math"/>
              </a:rPr>
              <a:t>2</a:t>
            </a:r>
            <a:endParaRPr baseline="6944" sz="120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467614" y="7678863"/>
            <a:ext cx="34798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8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0.6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24580" y="8063023"/>
            <a:ext cx="1513205" cy="6178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  <a:p>
            <a:pPr marL="201295">
              <a:lnSpc>
                <a:spcPts val="1310"/>
              </a:lnSpc>
              <a:spcBef>
                <a:spcPts val="1050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-60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𝑋𝑌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  <a:p>
            <a:pPr marL="461009">
              <a:lnSpc>
                <a:spcPts val="950"/>
              </a:lnSpc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𝑋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324673" y="8063023"/>
            <a:ext cx="1463040" cy="61785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y</a:t>
            </a:r>
            <a:endParaRPr sz="1100">
              <a:latin typeface="Times New Roman"/>
              <a:cs typeface="Times New Roman"/>
            </a:endParaRPr>
          </a:p>
          <a:p>
            <a:pPr marL="455295">
              <a:lnSpc>
                <a:spcPts val="1310"/>
              </a:lnSpc>
              <a:spcBef>
                <a:spcPts val="1050"/>
              </a:spcBef>
            </a:pP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40">
                <a:latin typeface="Times New Roman"/>
                <a:cs typeface="Times New Roman"/>
              </a:rPr>
              <a:t> </a:t>
            </a:r>
            <a:r>
              <a:rPr dirty="0" baseline="48611" sz="1200">
                <a:latin typeface="Cambria Math"/>
                <a:cs typeface="Cambria Math"/>
              </a:rPr>
              <a:t>∑</a:t>
            </a:r>
            <a:r>
              <a:rPr dirty="0" baseline="48611" sz="1200" spc="-44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𝑋𝑌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Y</a:t>
            </a:r>
            <a:endParaRPr sz="1100">
              <a:latin typeface="Times New Roman"/>
              <a:cs typeface="Times New Roman"/>
            </a:endParaRPr>
          </a:p>
          <a:p>
            <a:pPr algn="ctr" marL="232410">
              <a:lnSpc>
                <a:spcPts val="950"/>
              </a:lnSpc>
            </a:pP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𝑌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972165" y="8529286"/>
            <a:ext cx="225425" cy="10160"/>
          </a:xfrm>
          <a:custGeom>
            <a:avLst/>
            <a:gdLst/>
            <a:ahLst/>
            <a:cxnLst/>
            <a:rect l="l" t="t" r="r" b="b"/>
            <a:pathLst>
              <a:path w="225425" h="10159">
                <a:moveTo>
                  <a:pt x="225049" y="0"/>
                </a:moveTo>
                <a:lnTo>
                  <a:pt x="0" y="0"/>
                </a:lnTo>
                <a:lnTo>
                  <a:pt x="0" y="10032"/>
                </a:lnTo>
                <a:lnTo>
                  <a:pt x="225049" y="10032"/>
                </a:lnTo>
                <a:lnTo>
                  <a:pt x="2250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5057630" y="8529286"/>
            <a:ext cx="224790" cy="10160"/>
          </a:xfrm>
          <a:custGeom>
            <a:avLst/>
            <a:gdLst/>
            <a:ahLst/>
            <a:cxnLst/>
            <a:rect l="l" t="t" r="r" b="b"/>
            <a:pathLst>
              <a:path w="224789" h="10159">
                <a:moveTo>
                  <a:pt x="224738" y="0"/>
                </a:moveTo>
                <a:lnTo>
                  <a:pt x="0" y="0"/>
                </a:lnTo>
                <a:lnTo>
                  <a:pt x="0" y="10032"/>
                </a:lnTo>
                <a:lnTo>
                  <a:pt x="224738" y="10032"/>
                </a:lnTo>
                <a:lnTo>
                  <a:pt x="2247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516452" y="8425002"/>
            <a:ext cx="73660" cy="10160"/>
          </a:xfrm>
          <a:custGeom>
            <a:avLst/>
            <a:gdLst/>
            <a:ahLst/>
            <a:cxnLst/>
            <a:rect l="l" t="t" r="r" b="b"/>
            <a:pathLst>
              <a:path w="73659" h="10159">
                <a:moveTo>
                  <a:pt x="73103" y="0"/>
                </a:moveTo>
                <a:lnTo>
                  <a:pt x="0" y="0"/>
                </a:lnTo>
                <a:lnTo>
                  <a:pt x="0" y="10034"/>
                </a:lnTo>
                <a:lnTo>
                  <a:pt x="73103" y="10034"/>
                </a:lnTo>
                <a:lnTo>
                  <a:pt x="73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345454" y="2946541"/>
            <a:ext cx="283845" cy="10160"/>
          </a:xfrm>
          <a:custGeom>
            <a:avLst/>
            <a:gdLst/>
            <a:ahLst/>
            <a:cxnLst/>
            <a:rect l="l" t="t" r="r" b="b"/>
            <a:pathLst>
              <a:path w="283844" h="10160">
                <a:moveTo>
                  <a:pt x="283819" y="0"/>
                </a:moveTo>
                <a:lnTo>
                  <a:pt x="0" y="0"/>
                </a:lnTo>
                <a:lnTo>
                  <a:pt x="0" y="10034"/>
                </a:lnTo>
                <a:lnTo>
                  <a:pt x="283819" y="10034"/>
                </a:lnTo>
                <a:lnTo>
                  <a:pt x="2838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694854" y="7509279"/>
            <a:ext cx="283845" cy="10160"/>
          </a:xfrm>
          <a:custGeom>
            <a:avLst/>
            <a:gdLst/>
            <a:ahLst/>
            <a:cxnLst/>
            <a:rect l="l" t="t" r="r" b="b"/>
            <a:pathLst>
              <a:path w="283844" h="10159">
                <a:moveTo>
                  <a:pt x="283819" y="0"/>
                </a:moveTo>
                <a:lnTo>
                  <a:pt x="0" y="0"/>
                </a:lnTo>
                <a:lnTo>
                  <a:pt x="0" y="10032"/>
                </a:lnTo>
                <a:lnTo>
                  <a:pt x="283819" y="10032"/>
                </a:lnTo>
                <a:lnTo>
                  <a:pt x="2838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601986" y="1205956"/>
            <a:ext cx="1031875" cy="2914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21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y-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484">
                <a:latin typeface="Cambria Math"/>
                <a:cs typeface="Cambria Math"/>
              </a:rPr>
              <a:t>𝑦̅</a:t>
            </a:r>
            <a:r>
              <a:rPr dirty="0" sz="1100" spc="160">
                <a:latin typeface="Cambria Math"/>
                <a:cs typeface="Cambria Math"/>
              </a:rPr>
              <a:t> </a:t>
            </a:r>
            <a:r>
              <a:rPr dirty="0" sz="1100" spc="75">
                <a:latin typeface="Times New Roman"/>
                <a:cs typeface="Times New Roman"/>
              </a:rPr>
              <a:t>=</a:t>
            </a:r>
            <a:r>
              <a:rPr dirty="0" u="sng" baseline="22222" sz="1125" spc="6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22222" sz="11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252</a:t>
            </a:r>
            <a:r>
              <a:rPr dirty="0" baseline="22222" sz="1125" spc="60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)</a:t>
            </a:r>
            <a:endParaRPr sz="1100">
              <a:latin typeface="Times New Roman"/>
              <a:cs typeface="Times New Roman"/>
            </a:endParaRPr>
          </a:p>
          <a:p>
            <a:pPr algn="ctr" marR="143510">
              <a:lnSpc>
                <a:spcPts val="850"/>
              </a:lnSpc>
            </a:pPr>
            <a:r>
              <a:rPr dirty="0" sz="800" spc="-25">
                <a:latin typeface="Cambria Math"/>
                <a:cs typeface="Cambria Math"/>
              </a:rPr>
              <a:t>280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080048" y="1349300"/>
            <a:ext cx="1936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Cambria Math"/>
                <a:cs typeface="Cambria Math"/>
              </a:rPr>
              <a:t>630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59415" y="1205956"/>
            <a:ext cx="122428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(</a:t>
            </a:r>
            <a:r>
              <a:rPr dirty="0" sz="1100" spc="-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x-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𝑥̅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)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80">
                <a:latin typeface="Times New Roman"/>
                <a:cs typeface="Times New Roman"/>
              </a:rPr>
              <a:t> </a:t>
            </a:r>
            <a:r>
              <a:rPr dirty="0" u="sng" baseline="22222" sz="11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252</a:t>
            </a:r>
            <a:r>
              <a:rPr dirty="0" u="sng" baseline="22222" sz="1125" spc="3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22222" sz="1125" spc="607">
                <a:latin typeface="Cambria Math"/>
                <a:cs typeface="Cambria Math"/>
              </a:rPr>
              <a:t> </a:t>
            </a:r>
            <a:r>
              <a:rPr dirty="0" baseline="-10101" sz="1650">
                <a:latin typeface="Times New Roman"/>
                <a:cs typeface="Times New Roman"/>
              </a:rPr>
              <a:t>(y-</a:t>
            </a:r>
            <a:r>
              <a:rPr dirty="0" baseline="-10101" sz="1650" spc="-44">
                <a:latin typeface="Times New Roman"/>
                <a:cs typeface="Times New Roman"/>
              </a:rPr>
              <a:t> </a:t>
            </a:r>
            <a:r>
              <a:rPr dirty="0" baseline="-10101" sz="1650" spc="-727">
                <a:latin typeface="Cambria Math"/>
                <a:cs typeface="Cambria Math"/>
              </a:rPr>
              <a:t>𝑦̅</a:t>
            </a:r>
            <a:r>
              <a:rPr dirty="0" baseline="-10101" sz="1650" spc="247">
                <a:latin typeface="Cambria Math"/>
                <a:cs typeface="Cambria Math"/>
              </a:rPr>
              <a:t> </a:t>
            </a:r>
            <a:r>
              <a:rPr dirty="0" baseline="-10101" sz="1650" spc="-75">
                <a:latin typeface="Times New Roman"/>
                <a:cs typeface="Times New Roman"/>
              </a:rPr>
              <a:t>)</a:t>
            </a:r>
            <a:endParaRPr baseline="-10101" sz="16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89776" y="1584383"/>
            <a:ext cx="13233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21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0.9 (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25">
                <a:latin typeface="Times New Roman"/>
                <a:cs typeface="Times New Roman"/>
              </a:rPr>
              <a:t>20)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536419" y="1584383"/>
            <a:ext cx="132461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0.4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78989" y="1909772"/>
            <a:ext cx="11226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0.9 x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18+21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08789" y="1909772"/>
            <a:ext cx="11296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0.4y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-8.4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 </a:t>
            </a:r>
            <a:r>
              <a:rPr dirty="0" sz="1200" spc="-25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63264" y="2233728"/>
            <a:ext cx="4621530" cy="7823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114"/>
              </a:spcBef>
              <a:tabLst>
                <a:tab pos="3029585" algn="l"/>
              </a:tabLst>
            </a:pP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0.9 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0.4 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+11.6</a:t>
            </a:r>
            <a:endParaRPr sz="1200">
              <a:latin typeface="Times New Roman"/>
              <a:cs typeface="Times New Roman"/>
            </a:endParaRPr>
          </a:p>
          <a:p>
            <a:pPr algn="r" marL="268605" marR="66040" indent="-218440">
              <a:lnSpc>
                <a:spcPct val="146800"/>
              </a:lnSpc>
              <a:spcBef>
                <a:spcPts val="270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145" b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the acute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angle between the lines of regression,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show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tan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baseline="52287" sz="1275" spc="30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u="sng" baseline="52287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47619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u="sng" baseline="47619" sz="1050" spc="6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52287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47619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u="sng" baseline="47619" sz="1050" spc="39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baseline="47619" sz="105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</a:t>
            </a:r>
            <a:r>
              <a:rPr dirty="0" baseline="45751" sz="1275">
                <a:latin typeface="Cambria Math"/>
                <a:cs typeface="Cambria Math"/>
              </a:rPr>
              <a:t>1−</a:t>
            </a:r>
            <a:r>
              <a:rPr dirty="0" baseline="45751" sz="1275" spc="3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𝑟</a:t>
            </a:r>
            <a:r>
              <a:rPr dirty="0" baseline="83333" sz="1050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.Explain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±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825200" y="3013873"/>
            <a:ext cx="36449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96545" algn="l"/>
              </a:tabLst>
            </a:pPr>
            <a:r>
              <a:rPr dirty="0" sz="700" spc="-50">
                <a:latin typeface="Cambria Math"/>
                <a:cs typeface="Cambria Math"/>
              </a:rPr>
              <a:t>𝑥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sz="700" spc="-50">
                <a:latin typeface="Cambria Math"/>
                <a:cs typeface="Cambria Math"/>
              </a:rPr>
              <a:t>𝑦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733862" y="2978038"/>
            <a:ext cx="81788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23265" algn="l"/>
              </a:tabLst>
            </a:pPr>
            <a:r>
              <a:rPr dirty="0" sz="850">
                <a:latin typeface="Cambria Math"/>
                <a:cs typeface="Cambria Math"/>
              </a:rPr>
              <a:t>𝜎</a:t>
            </a:r>
            <a:r>
              <a:rPr dirty="0" sz="850" spc="229">
                <a:latin typeface="Cambria Math"/>
                <a:cs typeface="Cambria Math"/>
              </a:rPr>
              <a:t> </a:t>
            </a:r>
            <a:r>
              <a:rPr dirty="0" baseline="23809" sz="1050">
                <a:latin typeface="Cambria Math"/>
                <a:cs typeface="Cambria Math"/>
              </a:rPr>
              <a:t>2</a:t>
            </a:r>
            <a:r>
              <a:rPr dirty="0" sz="850">
                <a:latin typeface="Cambria Math"/>
                <a:cs typeface="Cambria Math"/>
              </a:rPr>
              <a:t>+</a:t>
            </a:r>
            <a:r>
              <a:rPr dirty="0" sz="850" spc="75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𝜎</a:t>
            </a:r>
            <a:r>
              <a:rPr dirty="0" sz="850" spc="240">
                <a:latin typeface="Cambria Math"/>
                <a:cs typeface="Cambria Math"/>
              </a:rPr>
              <a:t> </a:t>
            </a:r>
            <a:r>
              <a:rPr dirty="0" baseline="23809" sz="1050" spc="-75">
                <a:latin typeface="Cambria Math"/>
                <a:cs typeface="Cambria Math"/>
              </a:rPr>
              <a:t>2</a:t>
            </a:r>
            <a:r>
              <a:rPr dirty="0" baseline="23809" sz="10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87152" y="3247524"/>
            <a:ext cx="5341620" cy="176911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4"/>
              </a:spcBef>
            </a:pPr>
            <a:r>
              <a:rPr dirty="0" baseline="5555" sz="1500">
                <a:latin typeface="Calibri"/>
                <a:cs typeface="Calibri"/>
              </a:rPr>
              <a:t>Solu:</a:t>
            </a:r>
            <a:r>
              <a:rPr dirty="0" baseline="5555" sz="1500" spc="352">
                <a:latin typeface="Calibri"/>
                <a:cs typeface="Calibri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W.</a:t>
            </a:r>
            <a:r>
              <a:rPr dirty="0" baseline="5555" sz="1500" spc="44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K.</a:t>
            </a:r>
            <a:r>
              <a:rPr dirty="0" baseline="5555" sz="1500" spc="30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T</a:t>
            </a:r>
            <a:r>
              <a:rPr dirty="0" baseline="5555" sz="1500" spc="22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If</a:t>
            </a:r>
            <a:r>
              <a:rPr dirty="0" baseline="5555" sz="1500" spc="352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is</a:t>
            </a:r>
            <a:r>
              <a:rPr dirty="0" baseline="5555" sz="1500" spc="37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𝜃</a:t>
            </a:r>
            <a:r>
              <a:rPr dirty="0" baseline="4629" sz="1800" spc="345">
                <a:latin typeface="Cambria Math"/>
                <a:cs typeface="Cambria Math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acute,</a:t>
            </a:r>
            <a:r>
              <a:rPr dirty="0" baseline="5555" sz="1500" spc="37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the</a:t>
            </a:r>
            <a:r>
              <a:rPr dirty="0" baseline="5555" sz="1500" spc="37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angle</a:t>
            </a:r>
            <a:r>
              <a:rPr dirty="0" baseline="5555" sz="1500" spc="52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between</a:t>
            </a:r>
            <a:r>
              <a:rPr dirty="0" baseline="5555" sz="1500" spc="22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the</a:t>
            </a:r>
            <a:r>
              <a:rPr dirty="0" baseline="5555" sz="1500" spc="37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lines</a:t>
            </a:r>
            <a:r>
              <a:rPr dirty="0" baseline="5555" sz="1500" spc="52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y</a:t>
            </a:r>
            <a:r>
              <a:rPr dirty="0" baseline="5555" sz="1500" spc="30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=</a:t>
            </a:r>
            <a:r>
              <a:rPr dirty="0" baseline="5555" sz="1500" spc="7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m</a:t>
            </a:r>
            <a:r>
              <a:rPr dirty="0" sz="650">
                <a:latin typeface="Times New Roman"/>
                <a:cs typeface="Times New Roman"/>
              </a:rPr>
              <a:t>1</a:t>
            </a:r>
            <a:r>
              <a:rPr dirty="0" sz="650" spc="105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x</a:t>
            </a:r>
            <a:r>
              <a:rPr dirty="0" baseline="5555" sz="1500" spc="15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+</a:t>
            </a:r>
            <a:r>
              <a:rPr dirty="0" baseline="5555" sz="1500" spc="52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c</a:t>
            </a:r>
            <a:r>
              <a:rPr dirty="0" sz="650">
                <a:latin typeface="Times New Roman"/>
                <a:cs typeface="Times New Roman"/>
              </a:rPr>
              <a:t>1</a:t>
            </a:r>
            <a:r>
              <a:rPr dirty="0" sz="650" spc="105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and</a:t>
            </a:r>
            <a:r>
              <a:rPr dirty="0" baseline="5555" sz="1500" spc="30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y</a:t>
            </a:r>
            <a:r>
              <a:rPr dirty="0" baseline="5555" sz="1500" spc="30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=</a:t>
            </a:r>
            <a:r>
              <a:rPr dirty="0" baseline="5555" sz="1500" spc="15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m</a:t>
            </a:r>
            <a:r>
              <a:rPr dirty="0" sz="650">
                <a:latin typeface="Times New Roman"/>
                <a:cs typeface="Times New Roman"/>
              </a:rPr>
              <a:t>2</a:t>
            </a:r>
            <a:r>
              <a:rPr dirty="0" sz="650" spc="105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x</a:t>
            </a:r>
            <a:r>
              <a:rPr dirty="0" baseline="5555" sz="1500" spc="44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+c</a:t>
            </a:r>
            <a:r>
              <a:rPr dirty="0" sz="650">
                <a:latin typeface="Times New Roman"/>
                <a:cs typeface="Times New Roman"/>
              </a:rPr>
              <a:t>2</a:t>
            </a:r>
            <a:r>
              <a:rPr dirty="0" sz="650" spc="210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is</a:t>
            </a:r>
            <a:r>
              <a:rPr dirty="0" baseline="5555" sz="1500" spc="60">
                <a:latin typeface="Times New Roman"/>
                <a:cs typeface="Times New Roman"/>
              </a:rPr>
              <a:t> </a:t>
            </a:r>
            <a:r>
              <a:rPr dirty="0" baseline="5555" sz="1500">
                <a:latin typeface="Times New Roman"/>
                <a:cs typeface="Times New Roman"/>
              </a:rPr>
              <a:t>given</a:t>
            </a:r>
            <a:r>
              <a:rPr dirty="0" baseline="5555" sz="1500" spc="37">
                <a:latin typeface="Times New Roman"/>
                <a:cs typeface="Times New Roman"/>
              </a:rPr>
              <a:t> </a:t>
            </a:r>
            <a:r>
              <a:rPr dirty="0" baseline="5555" sz="1500" spc="-37">
                <a:latin typeface="Times New Roman"/>
                <a:cs typeface="Times New Roman"/>
              </a:rPr>
              <a:t>by</a:t>
            </a:r>
            <a:endParaRPr baseline="5555"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1000">
              <a:latin typeface="Times New Roman"/>
              <a:cs typeface="Times New Roman"/>
            </a:endParaRPr>
          </a:p>
          <a:p>
            <a:pPr marL="1090930">
              <a:lnSpc>
                <a:spcPts val="1250"/>
              </a:lnSpc>
            </a:pPr>
            <a:r>
              <a:rPr dirty="0" sz="1000">
                <a:latin typeface="Times New Roman"/>
                <a:cs typeface="Times New Roman"/>
              </a:rPr>
              <a:t>tan</a:t>
            </a:r>
            <a:r>
              <a:rPr dirty="0" sz="10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</a:t>
            </a:r>
            <a:r>
              <a:rPr dirty="0" u="sng" baseline="45751" sz="1275" spc="3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45751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𝑚</a:t>
            </a:r>
            <a:r>
              <a:rPr dirty="0" u="sng" baseline="43650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2</a:t>
            </a:r>
            <a:r>
              <a:rPr dirty="0" u="sng" baseline="45751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−</a:t>
            </a:r>
            <a:r>
              <a:rPr dirty="0" u="sng" baseline="45751" sz="1275" spc="-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45751" sz="1275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𝑚</a:t>
            </a:r>
            <a:r>
              <a:rPr dirty="0" u="sng" baseline="43650" sz="1050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1</a:t>
            </a:r>
            <a:r>
              <a:rPr dirty="0" u="sng" baseline="43650" sz="1050" spc="7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endParaRPr baseline="43650" sz="1050">
              <a:latin typeface="Cambria Math"/>
              <a:cs typeface="Cambria Math"/>
            </a:endParaRPr>
          </a:p>
          <a:p>
            <a:pPr algn="ctr" marR="1747520">
              <a:lnSpc>
                <a:spcPts val="830"/>
              </a:lnSpc>
            </a:pPr>
            <a:r>
              <a:rPr dirty="0" sz="850">
                <a:latin typeface="Cambria Math"/>
                <a:cs typeface="Cambria Math"/>
              </a:rPr>
              <a:t>1+</a:t>
            </a:r>
            <a:r>
              <a:rPr dirty="0" sz="850" spc="55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𝑚</a:t>
            </a:r>
            <a:r>
              <a:rPr dirty="0" baseline="-11904" sz="1050">
                <a:latin typeface="Cambria Math"/>
                <a:cs typeface="Cambria Math"/>
              </a:rPr>
              <a:t>1</a:t>
            </a:r>
            <a:r>
              <a:rPr dirty="0" baseline="-11904" sz="1050" spc="127">
                <a:latin typeface="Cambria Math"/>
                <a:cs typeface="Cambria Math"/>
              </a:rPr>
              <a:t> </a:t>
            </a:r>
            <a:r>
              <a:rPr dirty="0" sz="850" spc="-35">
                <a:latin typeface="Cambria Math"/>
                <a:cs typeface="Cambria Math"/>
              </a:rPr>
              <a:t>𝑚</a:t>
            </a:r>
            <a:r>
              <a:rPr dirty="0" baseline="-11904" sz="1050" spc="-52">
                <a:latin typeface="Cambria Math"/>
                <a:cs typeface="Cambria Math"/>
              </a:rPr>
              <a:t>2</a:t>
            </a:r>
            <a:endParaRPr baseline="-11904" sz="1050">
              <a:latin typeface="Cambria Math"/>
              <a:cs typeface="Cambria Math"/>
            </a:endParaRPr>
          </a:p>
          <a:p>
            <a:pPr marL="437515">
              <a:lnSpc>
                <a:spcPct val="100000"/>
              </a:lnSpc>
              <a:spcBef>
                <a:spcPts val="95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 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regression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1137285">
              <a:lnSpc>
                <a:spcPts val="1360"/>
              </a:lnSpc>
              <a:spcBef>
                <a:spcPts val="1065"/>
              </a:spcBef>
              <a:tabLst>
                <a:tab pos="2526030" algn="l"/>
              </a:tabLst>
            </a:pPr>
            <a:r>
              <a:rPr dirty="0" sz="1200">
                <a:latin typeface="Times New Roman"/>
                <a:cs typeface="Times New Roman"/>
              </a:rPr>
              <a:t>y -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39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52287" sz="1275">
                <a:latin typeface="Cambria Math"/>
                <a:cs typeface="Cambria Math"/>
              </a:rPr>
              <a:t>𝜎</a:t>
            </a:r>
            <a:r>
              <a:rPr dirty="0" u="sng" baseline="47619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baseline="47619" sz="1050" spc="27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𝑥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Cambria Math"/>
                <a:cs typeface="Cambria Math"/>
              </a:rPr>
              <a:t>̅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….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  <a:p>
            <a:pPr algn="ctr" marR="1748789">
              <a:lnSpc>
                <a:spcPts val="940"/>
              </a:lnSpc>
            </a:pPr>
            <a:r>
              <a:rPr dirty="0" sz="850" spc="-25">
                <a:latin typeface="Cambria Math"/>
                <a:cs typeface="Cambria Math"/>
              </a:rPr>
              <a:t>𝜎</a:t>
            </a:r>
            <a:r>
              <a:rPr dirty="0" baseline="-11904" sz="1050" spc="-37">
                <a:latin typeface="Cambria Math"/>
                <a:cs typeface="Cambria Math"/>
              </a:rPr>
              <a:t>𝑥</a:t>
            </a:r>
            <a:endParaRPr baseline="-11904" sz="105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700">
              <a:latin typeface="Cambria Math"/>
              <a:cs typeface="Cambria Math"/>
            </a:endParaRPr>
          </a:p>
          <a:p>
            <a:pPr marL="825500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 </a:t>
            </a:r>
            <a:r>
              <a:rPr dirty="0" sz="1200" spc="-85">
                <a:latin typeface="Cambria Math"/>
                <a:cs typeface="Cambria Math"/>
              </a:rPr>
              <a:t>𝑥</a:t>
            </a:r>
            <a:r>
              <a:rPr dirty="0" sz="1200" spc="-85">
                <a:latin typeface="Times New Roman"/>
                <a:cs typeface="Times New Roman"/>
              </a:rPr>
              <a:t>)</a:t>
            </a:r>
            <a:r>
              <a:rPr dirty="0" sz="1200" spc="-85">
                <a:latin typeface="Cambria Math"/>
                <a:cs typeface="Cambria Math"/>
              </a:rPr>
              <a:t>̅</a:t>
            </a:r>
            <a:r>
              <a:rPr dirty="0" sz="1200" spc="409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20833" sz="1200">
                <a:latin typeface="Cambria Math"/>
                <a:cs typeface="Cambria Math"/>
              </a:rPr>
              <a:t>𝜎</a:t>
            </a:r>
            <a:r>
              <a:rPr dirty="0" u="sng" baseline="20833" sz="12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baseline="20833" sz="1200" spc="232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Cambria Math"/>
                <a:cs typeface="Cambria Math"/>
              </a:rPr>
              <a:t>𝑦</a:t>
            </a:r>
            <a:r>
              <a:rPr dirty="0" sz="1200" spc="-409">
                <a:latin typeface="Cambria Math"/>
                <a:cs typeface="Cambria Math"/>
              </a:rPr>
              <a:t>)</a:t>
            </a:r>
            <a:r>
              <a:rPr dirty="0" sz="1200" spc="275">
                <a:latin typeface="Cambria Math"/>
                <a:cs typeface="Cambria Math"/>
              </a:rPr>
              <a:t>̅</a:t>
            </a:r>
            <a:endParaRPr sz="1200">
              <a:latin typeface="Cambria Math"/>
              <a:cs typeface="Cambria Math"/>
            </a:endParaRPr>
          </a:p>
          <a:p>
            <a:pPr algn="ctr" marR="1559560">
              <a:lnSpc>
                <a:spcPts val="894"/>
              </a:lnSpc>
            </a:pPr>
            <a:r>
              <a:rPr dirty="0" sz="850" spc="-25">
                <a:latin typeface="Cambria Math"/>
                <a:cs typeface="Cambria Math"/>
              </a:rPr>
              <a:t>𝜎</a:t>
            </a:r>
            <a:r>
              <a:rPr dirty="0" baseline="-11904" sz="1050" spc="-37">
                <a:latin typeface="Cambria Math"/>
                <a:cs typeface="Cambria Math"/>
              </a:rPr>
              <a:t>𝑦</a:t>
            </a:r>
            <a:endParaRPr baseline="-11904" sz="105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17826" y="5129860"/>
            <a:ext cx="3382645" cy="3194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1360"/>
              </a:lnSpc>
              <a:spcBef>
                <a:spcPts val="114"/>
              </a:spcBef>
              <a:tabLst>
                <a:tab pos="2232660" algn="l"/>
              </a:tabLst>
            </a:pPr>
            <a:r>
              <a:rPr dirty="0" sz="1000">
                <a:latin typeface="Times New Roman"/>
                <a:cs typeface="Times New Roman"/>
              </a:rPr>
              <a:t>We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write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5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second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of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equation</a:t>
            </a:r>
            <a:r>
              <a:rPr dirty="0" sz="1000" spc="15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as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y -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39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u="sng" baseline="52287" sz="1275" spc="-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52287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47619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u="sng" baseline="47619" sz="1050" spc="12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47619" sz="1050" spc="217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 -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Cambria Math"/>
                <a:cs typeface="Cambria Math"/>
              </a:rPr>
              <a:t>𝑥̅</a:t>
            </a:r>
            <a:r>
              <a:rPr dirty="0" sz="1200" spc="-3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r" marR="422909">
              <a:lnSpc>
                <a:spcPts val="940"/>
              </a:lnSpc>
            </a:pPr>
            <a:r>
              <a:rPr dirty="0" sz="850" spc="-25">
                <a:latin typeface="Cambria Math"/>
                <a:cs typeface="Cambria Math"/>
              </a:rPr>
              <a:t>𝑟𝜎</a:t>
            </a:r>
            <a:r>
              <a:rPr dirty="0" baseline="-11904" sz="1050" spc="-37">
                <a:latin typeface="Cambria Math"/>
                <a:cs typeface="Cambria Math"/>
              </a:rPr>
              <a:t>𝑥</a:t>
            </a:r>
            <a:endParaRPr baseline="-11904" sz="105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827764" y="5129860"/>
            <a:ext cx="3956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10">
                <a:latin typeface="Times New Roman"/>
                <a:cs typeface="Times New Roman"/>
              </a:rPr>
              <a:t>….(2)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95923" y="5552723"/>
            <a:ext cx="281749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Slope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respectively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683089" y="5952450"/>
            <a:ext cx="29209" cy="6350"/>
          </a:xfrm>
          <a:custGeom>
            <a:avLst/>
            <a:gdLst/>
            <a:ahLst/>
            <a:cxnLst/>
            <a:rect l="l" t="t" r="r" b="b"/>
            <a:pathLst>
              <a:path w="29210" h="6350">
                <a:moveTo>
                  <a:pt x="28668" y="0"/>
                </a:moveTo>
                <a:lnTo>
                  <a:pt x="0" y="0"/>
                </a:lnTo>
                <a:lnTo>
                  <a:pt x="0" y="5733"/>
                </a:lnTo>
                <a:lnTo>
                  <a:pt x="28668" y="5733"/>
                </a:lnTo>
                <a:lnTo>
                  <a:pt x="286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196525" y="5869512"/>
            <a:ext cx="1120775" cy="32131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ts val="1365"/>
              </a:lnSpc>
              <a:spcBef>
                <a:spcPts val="114"/>
              </a:spcBef>
              <a:tabLst>
                <a:tab pos="847725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30">
                <a:latin typeface="Times New Roman"/>
                <a:cs typeface="Times New Roman"/>
              </a:rPr>
              <a:t> </a:t>
            </a:r>
            <a:r>
              <a:rPr dirty="0" sz="800">
                <a:latin typeface="Times New Roman"/>
                <a:cs typeface="Times New Roman"/>
              </a:rPr>
              <a:t>=</a:t>
            </a:r>
            <a:r>
              <a:rPr dirty="0" sz="800" spc="24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r</a:t>
            </a:r>
            <a:r>
              <a:rPr dirty="0" baseline="4629" sz="1800" spc="382">
                <a:latin typeface="Times New Roman"/>
                <a:cs typeface="Times New Roman"/>
              </a:rPr>
              <a:t> </a:t>
            </a:r>
            <a:r>
              <a:rPr dirty="0" baseline="58823" sz="1275" spc="-37">
                <a:latin typeface="Cambria Math"/>
                <a:cs typeface="Cambria Math"/>
              </a:rPr>
              <a:t>𝜎</a:t>
            </a:r>
            <a:r>
              <a:rPr dirty="0" baseline="55555" sz="1050" spc="-37">
                <a:latin typeface="Cambria Math"/>
                <a:cs typeface="Cambria Math"/>
              </a:rPr>
              <a:t>𝑦</a:t>
            </a:r>
            <a:r>
              <a:rPr dirty="0" baseline="55555" sz="1050">
                <a:latin typeface="Cambria Math"/>
                <a:cs typeface="Cambria Math"/>
              </a:rPr>
              <a:t>	</a:t>
            </a:r>
            <a:r>
              <a:rPr dirty="0" baseline="4629" sz="1800" spc="-37">
                <a:latin typeface="Times New Roman"/>
                <a:cs typeface="Times New Roman"/>
              </a:rPr>
              <a:t>and</a:t>
            </a:r>
            <a:endParaRPr baseline="4629" sz="1800">
              <a:latin typeface="Times New Roman"/>
              <a:cs typeface="Times New Roman"/>
            </a:endParaRPr>
          </a:p>
          <a:p>
            <a:pPr algn="ctr" marR="90805">
              <a:lnSpc>
                <a:spcPts val="944"/>
              </a:lnSpc>
            </a:pPr>
            <a:r>
              <a:rPr dirty="0" sz="850" spc="-25">
                <a:latin typeface="Cambria Math"/>
                <a:cs typeface="Cambria Math"/>
              </a:rPr>
              <a:t>𝜎</a:t>
            </a:r>
            <a:r>
              <a:rPr dirty="0" baseline="-11904" sz="1050" spc="-37">
                <a:latin typeface="Cambria Math"/>
                <a:cs typeface="Cambria Math"/>
              </a:rPr>
              <a:t>𝑥</a:t>
            </a:r>
            <a:endParaRPr baseline="-11904" sz="105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343429" y="5869512"/>
            <a:ext cx="596900" cy="32131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1365"/>
              </a:lnSpc>
              <a:spcBef>
                <a:spcPts val="114"/>
              </a:spcBef>
            </a:pPr>
            <a:r>
              <a:rPr dirty="0" baseline="4629" sz="1800">
                <a:latin typeface="Times New Roman"/>
                <a:cs typeface="Times New Roman"/>
              </a:rPr>
              <a:t>m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10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</a:t>
            </a:r>
            <a:r>
              <a:rPr dirty="0" u="sng" baseline="58823" sz="1275" spc="-22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58823" sz="1275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55555" sz="1050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u="sng" baseline="55555" sz="1050" spc="7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endParaRPr baseline="55555" sz="1050">
              <a:latin typeface="Cambria Math"/>
              <a:cs typeface="Cambria Math"/>
            </a:endParaRPr>
          </a:p>
          <a:p>
            <a:pPr marL="379095">
              <a:lnSpc>
                <a:spcPts val="944"/>
              </a:lnSpc>
            </a:pPr>
            <a:r>
              <a:rPr dirty="0" sz="850" spc="-25">
                <a:latin typeface="Cambria Math"/>
                <a:cs typeface="Cambria Math"/>
              </a:rPr>
              <a:t>𝑟𝜎</a:t>
            </a:r>
            <a:r>
              <a:rPr dirty="0" baseline="-11904" sz="1050" spc="-37">
                <a:latin typeface="Cambria Math"/>
                <a:cs typeface="Cambria Math"/>
              </a:rPr>
              <a:t>𝑥</a:t>
            </a:r>
            <a:endParaRPr baseline="-11904" sz="105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04432" y="6293808"/>
            <a:ext cx="3044825" cy="4699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14"/>
              </a:spcBef>
              <a:tabLst>
                <a:tab pos="2475230" algn="l"/>
              </a:tabLst>
            </a:pPr>
            <a:r>
              <a:rPr dirty="0" sz="1000">
                <a:latin typeface="Calibri"/>
                <a:cs typeface="Calibri"/>
              </a:rPr>
              <a:t>Substituting</a:t>
            </a:r>
            <a:r>
              <a:rPr dirty="0" sz="1000" spc="30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these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in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the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formula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for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tan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𝜃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have,</a:t>
            </a:r>
            <a:endParaRPr sz="1200">
              <a:latin typeface="Times New Roman"/>
              <a:cs typeface="Times New Roman"/>
            </a:endParaRPr>
          </a:p>
          <a:p>
            <a:pPr algn="ctr" marR="103505">
              <a:lnSpc>
                <a:spcPct val="100000"/>
              </a:lnSpc>
              <a:spcBef>
                <a:spcPts val="960"/>
              </a:spcBef>
              <a:tabLst>
                <a:tab pos="333375" algn="l"/>
              </a:tabLst>
            </a:pPr>
            <a:r>
              <a:rPr dirty="0" sz="900" spc="40">
                <a:latin typeface="Cambria Math"/>
                <a:cs typeface="Cambria Math"/>
              </a:rPr>
              <a:t>𝜎</a:t>
            </a:r>
            <a:r>
              <a:rPr dirty="0" u="dbl" baseline="-9259" sz="1350" spc="6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baseline="-9259" sz="1350">
                <a:latin typeface="Cambria Math"/>
                <a:cs typeface="Cambria Math"/>
              </a:rPr>
              <a:t>	</a:t>
            </a:r>
            <a:r>
              <a:rPr dirty="0" u="dbl" sz="900" spc="-4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sz="900">
                <a:latin typeface="Cambria Math"/>
                <a:cs typeface="Cambria Math"/>
              </a:rPr>
              <a:t>𝜎</a:t>
            </a:r>
            <a:r>
              <a:rPr dirty="0" baseline="-9259" sz="1350">
                <a:latin typeface="Cambria Math"/>
                <a:cs typeface="Cambria Math"/>
              </a:rPr>
              <a:t>𝑦</a:t>
            </a:r>
            <a:endParaRPr baseline="-9259" sz="135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36388" y="6726704"/>
            <a:ext cx="126111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tan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heavy" baseline="29100" sz="1575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heavy" baseline="29100" sz="1575" spc="104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r</a:t>
            </a:r>
            <a:r>
              <a:rPr dirty="0" u="heavy" baseline="29100" sz="1575" spc="-44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heavy" baseline="46296" sz="13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heavy" baseline="33950" sz="13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u="heavy" baseline="33950" sz="1350" spc="60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heavy" baseline="29100" sz="1575" spc="18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−</a:t>
            </a:r>
            <a:r>
              <a:rPr dirty="0" u="heavy" baseline="29100" sz="1575" spc="44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heavy" baseline="46296" sz="1350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𝑟𝜎</a:t>
            </a:r>
            <a:r>
              <a:rPr dirty="0" u="heavy" baseline="33950" sz="1350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u="heavy" baseline="33950" sz="1350" spc="7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endParaRPr baseline="33950" sz="135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58516" y="6841379"/>
            <a:ext cx="802005" cy="3797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42900">
              <a:lnSpc>
                <a:spcPts val="865"/>
              </a:lnSpc>
              <a:spcBef>
                <a:spcPts val="90"/>
              </a:spcBef>
            </a:pPr>
            <a:r>
              <a:rPr dirty="0" sz="900" spc="-25">
                <a:latin typeface="Cambria Math"/>
                <a:cs typeface="Cambria Math"/>
              </a:rPr>
              <a:t>𝜎</a:t>
            </a:r>
            <a:r>
              <a:rPr dirty="0" u="sng" baseline="-12345" sz="1350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endParaRPr baseline="-12345" sz="1350">
              <a:latin typeface="Cambria Math"/>
              <a:cs typeface="Cambria Math"/>
            </a:endParaRPr>
          </a:p>
          <a:p>
            <a:pPr marL="38100">
              <a:lnSpc>
                <a:spcPts val="950"/>
              </a:lnSpc>
              <a:tabLst>
                <a:tab pos="530860" algn="l"/>
              </a:tabLst>
            </a:pPr>
            <a:r>
              <a:rPr dirty="0" sz="1050">
                <a:latin typeface="Cambria Math"/>
                <a:cs typeface="Cambria Math"/>
              </a:rPr>
              <a:t>1+</a:t>
            </a:r>
            <a:r>
              <a:rPr dirty="0" sz="1050" spc="60">
                <a:latin typeface="Cambria Math"/>
                <a:cs typeface="Cambria Math"/>
              </a:rPr>
              <a:t> </a:t>
            </a:r>
            <a:r>
              <a:rPr dirty="0" sz="1050" spc="-50">
                <a:latin typeface="Cambria Math"/>
                <a:cs typeface="Cambria Math"/>
              </a:rPr>
              <a:t>r</a:t>
            </a:r>
            <a:r>
              <a:rPr dirty="0" sz="1050">
                <a:latin typeface="Cambria Math"/>
                <a:cs typeface="Cambria Math"/>
              </a:rPr>
              <a:t>	</a:t>
            </a:r>
            <a:r>
              <a:rPr dirty="0" u="dbl" baseline="18518" sz="1350" spc="-3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baseline="18518" sz="1350" spc="112">
                <a:latin typeface="Cambria Math"/>
                <a:cs typeface="Cambria Math"/>
              </a:rPr>
              <a:t>𝜎</a:t>
            </a:r>
            <a:r>
              <a:rPr dirty="0" baseline="9259" sz="1350" spc="112">
                <a:latin typeface="Cambria Math"/>
                <a:cs typeface="Cambria Math"/>
              </a:rPr>
              <a:t>𝑦</a:t>
            </a:r>
            <a:r>
              <a:rPr dirty="0" baseline="9259" sz="1350" spc="112">
                <a:latin typeface="Cambria Math"/>
                <a:cs typeface="Cambria Math"/>
              </a:rPr>
              <a:t> </a:t>
            </a:r>
            <a:endParaRPr baseline="9259" sz="1350">
              <a:latin typeface="Cambria Math"/>
              <a:cs typeface="Cambria Math"/>
            </a:endParaRPr>
          </a:p>
          <a:p>
            <a:pPr marL="317500">
              <a:lnSpc>
                <a:spcPts val="980"/>
              </a:lnSpc>
            </a:pPr>
            <a:r>
              <a:rPr dirty="0" sz="900" spc="75">
                <a:latin typeface="Cambria Math"/>
                <a:cs typeface="Cambria Math"/>
              </a:rPr>
              <a:t>𝜎</a:t>
            </a:r>
            <a:r>
              <a:rPr dirty="0" baseline="-9259" sz="1350" spc="112">
                <a:latin typeface="Cambria Math"/>
                <a:cs typeface="Cambria Math"/>
              </a:rPr>
              <a:t>𝑥</a:t>
            </a:r>
            <a:r>
              <a:rPr dirty="0" baseline="-9259" sz="1350" spc="487">
                <a:latin typeface="Cambria Math"/>
                <a:cs typeface="Cambria Math"/>
              </a:rPr>
              <a:t> </a:t>
            </a:r>
            <a:r>
              <a:rPr dirty="0" baseline="3086" sz="1350" spc="75">
                <a:latin typeface="Cambria Math"/>
                <a:cs typeface="Cambria Math"/>
              </a:rPr>
              <a:t>𝑟𝜎</a:t>
            </a:r>
            <a:r>
              <a:rPr dirty="0" baseline="-6172" sz="1350" spc="75">
                <a:latin typeface="Cambria Math"/>
                <a:cs typeface="Cambria Math"/>
              </a:rPr>
              <a:t>𝑥</a:t>
            </a:r>
            <a:endParaRPr baseline="-6172" sz="135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79032" y="7300814"/>
            <a:ext cx="5191760" cy="139827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554990">
              <a:lnSpc>
                <a:spcPct val="100000"/>
              </a:lnSpc>
              <a:spcBef>
                <a:spcPts val="350"/>
              </a:spcBef>
            </a:pPr>
            <a:r>
              <a:rPr dirty="0" sz="1200">
                <a:latin typeface="Times New Roman"/>
                <a:cs typeface="Times New Roman"/>
              </a:rPr>
              <a:t>tan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baseline="52287" sz="1275" spc="3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u="sng" baseline="52287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47619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𝑥</a:t>
            </a:r>
            <a:r>
              <a:rPr dirty="0" u="sng" baseline="47619" sz="1050" spc="67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baseline="52287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baseline="47619" sz="10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𝑦</a:t>
            </a:r>
            <a:r>
              <a:rPr dirty="0" u="sng" baseline="47619" sz="1050" spc="40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baseline="47619" sz="105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</a:t>
            </a:r>
            <a:r>
              <a:rPr dirty="0" baseline="45751" sz="1275">
                <a:latin typeface="Cambria Math"/>
                <a:cs typeface="Cambria Math"/>
              </a:rPr>
              <a:t>1−</a:t>
            </a:r>
            <a:r>
              <a:rPr dirty="0" baseline="45751" sz="1275" spc="22">
                <a:latin typeface="Cambria Math"/>
                <a:cs typeface="Cambria Math"/>
              </a:rPr>
              <a:t> </a:t>
            </a:r>
            <a:r>
              <a:rPr dirty="0" baseline="45751" sz="1275" spc="-37">
                <a:latin typeface="Cambria Math"/>
                <a:cs typeface="Cambria Math"/>
              </a:rPr>
              <a:t>𝑟</a:t>
            </a:r>
            <a:r>
              <a:rPr dirty="0" baseline="83333" sz="1050" spc="-37">
                <a:latin typeface="Cambria Math"/>
                <a:cs typeface="Cambria Math"/>
              </a:rPr>
              <a:t>2</a:t>
            </a:r>
            <a:r>
              <a:rPr dirty="0" sz="1200" spc="-25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  <a:p>
            <a:pPr marL="1042669">
              <a:lnSpc>
                <a:spcPts val="660"/>
              </a:lnSpc>
              <a:spcBef>
                <a:spcPts val="165"/>
              </a:spcBef>
              <a:tabLst>
                <a:tab pos="1727835" algn="l"/>
              </a:tabLst>
            </a:pPr>
            <a:r>
              <a:rPr dirty="0" sz="850">
                <a:latin typeface="Cambria Math"/>
                <a:cs typeface="Cambria Math"/>
              </a:rPr>
              <a:t>𝜎</a:t>
            </a:r>
            <a:r>
              <a:rPr dirty="0" sz="850" spc="229">
                <a:latin typeface="Cambria Math"/>
                <a:cs typeface="Cambria Math"/>
              </a:rPr>
              <a:t> </a:t>
            </a:r>
            <a:r>
              <a:rPr dirty="0" baseline="23809" sz="1050">
                <a:latin typeface="Cambria Math"/>
                <a:cs typeface="Cambria Math"/>
              </a:rPr>
              <a:t>2</a:t>
            </a:r>
            <a:r>
              <a:rPr dirty="0" sz="850">
                <a:latin typeface="Cambria Math"/>
                <a:cs typeface="Cambria Math"/>
              </a:rPr>
              <a:t>+</a:t>
            </a:r>
            <a:r>
              <a:rPr dirty="0" sz="850" spc="95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𝜎</a:t>
            </a:r>
            <a:r>
              <a:rPr dirty="0" sz="850" spc="229">
                <a:latin typeface="Cambria Math"/>
                <a:cs typeface="Cambria Math"/>
              </a:rPr>
              <a:t> </a:t>
            </a:r>
            <a:r>
              <a:rPr dirty="0" baseline="23809" sz="1050" spc="-75">
                <a:latin typeface="Cambria Math"/>
                <a:cs typeface="Cambria Math"/>
              </a:rPr>
              <a:t>2</a:t>
            </a:r>
            <a:r>
              <a:rPr dirty="0" baseline="23809" sz="10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𝑟</a:t>
            </a:r>
            <a:endParaRPr sz="850">
              <a:latin typeface="Cambria Math"/>
              <a:cs typeface="Cambria Math"/>
            </a:endParaRPr>
          </a:p>
          <a:p>
            <a:pPr marL="1108710">
              <a:lnSpc>
                <a:spcPts val="480"/>
              </a:lnSpc>
              <a:tabLst>
                <a:tab pos="1393825" algn="l"/>
              </a:tabLst>
            </a:pPr>
            <a:r>
              <a:rPr dirty="0" sz="700" spc="-50">
                <a:latin typeface="Cambria Math"/>
                <a:cs typeface="Cambria Math"/>
              </a:rPr>
              <a:t>𝑥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sz="700" spc="-50">
                <a:latin typeface="Cambria Math"/>
                <a:cs typeface="Cambria Math"/>
              </a:rPr>
              <a:t>𝑦</a:t>
            </a:r>
            <a:endParaRPr sz="700">
              <a:latin typeface="Cambria Math"/>
              <a:cs typeface="Cambria Math"/>
            </a:endParaRPr>
          </a:p>
          <a:p>
            <a:pPr marL="50800" marR="43180" indent="75565">
              <a:lnSpc>
                <a:spcPct val="113300"/>
              </a:lnSpc>
              <a:spcBef>
                <a:spcPts val="76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±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14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→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13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0,which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implies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regression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lines </a:t>
            </a:r>
            <a:r>
              <a:rPr dirty="0" sz="1200">
                <a:latin typeface="Times New Roman"/>
                <a:cs typeface="Times New Roman"/>
              </a:rPr>
              <a:t>coincide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perfectely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correlated.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 if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tan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</a:t>
            </a:r>
            <a:r>
              <a:rPr dirty="0" sz="1200" spc="-50">
                <a:latin typeface="Times New Roman"/>
                <a:cs typeface="Times New Roman"/>
              </a:rPr>
              <a:t>∞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𝜃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baseline="20833" sz="1200">
                <a:latin typeface="Cambria Math"/>
                <a:cs typeface="Cambria Math"/>
              </a:rPr>
              <a:t>𝜋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implies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lines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perpendicular 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  <a:p>
            <a:pPr marL="443230">
              <a:lnSpc>
                <a:spcPts val="745"/>
              </a:lnSpc>
            </a:pP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  <a:p>
            <a:pPr marL="508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uncorrelated.In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partially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destroyed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record,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regression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678311" y="7556582"/>
            <a:ext cx="59055" cy="10160"/>
          </a:xfrm>
          <a:custGeom>
            <a:avLst/>
            <a:gdLst/>
            <a:ahLst/>
            <a:cxnLst/>
            <a:rect l="l" t="t" r="r" b="b"/>
            <a:pathLst>
              <a:path w="59055" h="10159">
                <a:moveTo>
                  <a:pt x="58769" y="0"/>
                </a:moveTo>
                <a:lnTo>
                  <a:pt x="0" y="0"/>
                </a:lnTo>
                <a:lnTo>
                  <a:pt x="0" y="10032"/>
                </a:lnTo>
                <a:lnTo>
                  <a:pt x="58769" y="10032"/>
                </a:lnTo>
                <a:lnTo>
                  <a:pt x="587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035474" y="7556582"/>
            <a:ext cx="59055" cy="10160"/>
          </a:xfrm>
          <a:custGeom>
            <a:avLst/>
            <a:gdLst/>
            <a:ahLst/>
            <a:cxnLst/>
            <a:rect l="l" t="t" r="r" b="b"/>
            <a:pathLst>
              <a:path w="59055" h="10159">
                <a:moveTo>
                  <a:pt x="58769" y="0"/>
                </a:moveTo>
                <a:lnTo>
                  <a:pt x="0" y="0"/>
                </a:lnTo>
                <a:lnTo>
                  <a:pt x="0" y="10032"/>
                </a:lnTo>
                <a:lnTo>
                  <a:pt x="58769" y="10032"/>
                </a:lnTo>
                <a:lnTo>
                  <a:pt x="587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754163" y="1459712"/>
            <a:ext cx="86360" cy="10160"/>
          </a:xfrm>
          <a:custGeom>
            <a:avLst/>
            <a:gdLst/>
            <a:ahLst/>
            <a:cxnLst/>
            <a:rect l="l" t="t" r="r" b="b"/>
            <a:pathLst>
              <a:path w="86360" h="10159">
                <a:moveTo>
                  <a:pt x="86004" y="0"/>
                </a:moveTo>
                <a:lnTo>
                  <a:pt x="0" y="0"/>
                </a:lnTo>
                <a:lnTo>
                  <a:pt x="0" y="10034"/>
                </a:lnTo>
                <a:lnTo>
                  <a:pt x="86004" y="10034"/>
                </a:lnTo>
                <a:lnTo>
                  <a:pt x="86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957830" y="1459712"/>
            <a:ext cx="88900" cy="10160"/>
          </a:xfrm>
          <a:custGeom>
            <a:avLst/>
            <a:gdLst/>
            <a:ahLst/>
            <a:cxnLst/>
            <a:rect l="l" t="t" r="r" b="b"/>
            <a:pathLst>
              <a:path w="88900" h="10159">
                <a:moveTo>
                  <a:pt x="88871" y="0"/>
                </a:moveTo>
                <a:lnTo>
                  <a:pt x="0" y="0"/>
                </a:lnTo>
                <a:lnTo>
                  <a:pt x="0" y="10034"/>
                </a:lnTo>
                <a:lnTo>
                  <a:pt x="88871" y="10034"/>
                </a:lnTo>
                <a:lnTo>
                  <a:pt x="88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464546" y="6267805"/>
            <a:ext cx="83185" cy="10160"/>
          </a:xfrm>
          <a:custGeom>
            <a:avLst/>
            <a:gdLst/>
            <a:ahLst/>
            <a:cxnLst/>
            <a:rect l="l" t="t" r="r" b="b"/>
            <a:pathLst>
              <a:path w="83185" h="10160">
                <a:moveTo>
                  <a:pt x="83137" y="0"/>
                </a:moveTo>
                <a:lnTo>
                  <a:pt x="0" y="0"/>
                </a:lnTo>
                <a:lnTo>
                  <a:pt x="0" y="10034"/>
                </a:lnTo>
                <a:lnTo>
                  <a:pt x="83137" y="10034"/>
                </a:lnTo>
                <a:lnTo>
                  <a:pt x="831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171887" y="6603827"/>
            <a:ext cx="80645" cy="10160"/>
          </a:xfrm>
          <a:custGeom>
            <a:avLst/>
            <a:gdLst/>
            <a:ahLst/>
            <a:cxnLst/>
            <a:rect l="l" t="t" r="r" b="b"/>
            <a:pathLst>
              <a:path w="80645" h="10159">
                <a:moveTo>
                  <a:pt x="80272" y="0"/>
                </a:moveTo>
                <a:lnTo>
                  <a:pt x="0" y="0"/>
                </a:lnTo>
                <a:lnTo>
                  <a:pt x="0" y="10032"/>
                </a:lnTo>
                <a:lnTo>
                  <a:pt x="80272" y="10032"/>
                </a:lnTo>
                <a:lnTo>
                  <a:pt x="80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706438" y="6605021"/>
            <a:ext cx="83185" cy="10160"/>
          </a:xfrm>
          <a:custGeom>
            <a:avLst/>
            <a:gdLst/>
            <a:ahLst/>
            <a:cxnLst/>
            <a:rect l="l" t="t" r="r" b="b"/>
            <a:pathLst>
              <a:path w="83185" h="10159">
                <a:moveTo>
                  <a:pt x="83137" y="0"/>
                </a:moveTo>
                <a:lnTo>
                  <a:pt x="0" y="0"/>
                </a:lnTo>
                <a:lnTo>
                  <a:pt x="0" y="10032"/>
                </a:lnTo>
                <a:lnTo>
                  <a:pt x="83137" y="10032"/>
                </a:lnTo>
                <a:lnTo>
                  <a:pt x="831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781637" y="4373166"/>
            <a:ext cx="2480945" cy="10160"/>
          </a:xfrm>
          <a:custGeom>
            <a:avLst/>
            <a:gdLst/>
            <a:ahLst/>
            <a:cxnLst/>
            <a:rect l="l" t="t" r="r" b="b"/>
            <a:pathLst>
              <a:path w="2480945" h="10160">
                <a:moveTo>
                  <a:pt x="2480436" y="0"/>
                </a:moveTo>
                <a:lnTo>
                  <a:pt x="0" y="0"/>
                </a:lnTo>
                <a:lnTo>
                  <a:pt x="0" y="10033"/>
                </a:lnTo>
                <a:lnTo>
                  <a:pt x="2480436" y="10033"/>
                </a:lnTo>
                <a:lnTo>
                  <a:pt x="24804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4853963" y="4373166"/>
            <a:ext cx="751840" cy="10160"/>
          </a:xfrm>
          <a:custGeom>
            <a:avLst/>
            <a:gdLst/>
            <a:ahLst/>
            <a:cxnLst/>
            <a:rect l="l" t="t" r="r" b="b"/>
            <a:pathLst>
              <a:path w="751839" h="10160">
                <a:moveTo>
                  <a:pt x="751405" y="0"/>
                </a:moveTo>
                <a:lnTo>
                  <a:pt x="0" y="0"/>
                </a:lnTo>
                <a:lnTo>
                  <a:pt x="0" y="10033"/>
                </a:lnTo>
                <a:lnTo>
                  <a:pt x="751405" y="10033"/>
                </a:lnTo>
                <a:lnTo>
                  <a:pt x="7514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283576" y="6265893"/>
            <a:ext cx="80645" cy="10160"/>
          </a:xfrm>
          <a:custGeom>
            <a:avLst/>
            <a:gdLst/>
            <a:ahLst/>
            <a:cxnLst/>
            <a:rect l="l" t="t" r="r" b="b"/>
            <a:pathLst>
              <a:path w="80645" h="10160">
                <a:moveTo>
                  <a:pt x="80272" y="0"/>
                </a:moveTo>
                <a:lnTo>
                  <a:pt x="0" y="0"/>
                </a:lnTo>
                <a:lnTo>
                  <a:pt x="0" y="10034"/>
                </a:lnTo>
                <a:lnTo>
                  <a:pt x="80272" y="10034"/>
                </a:lnTo>
                <a:lnTo>
                  <a:pt x="80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962321" y="1168114"/>
            <a:ext cx="5226050" cy="2061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marR="289560">
              <a:lnSpc>
                <a:spcPct val="114399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and x on 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available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 4x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5y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33 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 and 20x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9y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107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respectively. </a:t>
            </a: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𝑥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𝑦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correlation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Solu.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.K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regression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409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600">
                <a:latin typeface="Cambria Math"/>
                <a:cs typeface="Cambria Math"/>
              </a:rPr>
              <a:t>𝑦</a:t>
            </a:r>
            <a:r>
              <a:rPr dirty="0" sz="1200" spc="-55">
                <a:latin typeface="Cambria Math"/>
                <a:cs typeface="Cambria Math"/>
              </a:rPr>
              <a:t>̅</a:t>
            </a:r>
            <a:endParaRPr sz="1200">
              <a:latin typeface="Cambria Math"/>
              <a:cs typeface="Cambria Math"/>
            </a:endParaRPr>
          </a:p>
          <a:p>
            <a:pPr marL="400685" marR="1856105" indent="478155">
              <a:lnSpc>
                <a:spcPts val="2600"/>
              </a:lnSpc>
              <a:spcBef>
                <a:spcPts val="265"/>
              </a:spcBef>
              <a:tabLst>
                <a:tab pos="1945005" algn="l"/>
                <a:tab pos="2442845" algn="l"/>
                <a:tab pos="2674620" algn="l"/>
              </a:tabLst>
            </a:pP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-5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370">
                <a:latin typeface="Cambria Math"/>
                <a:cs typeface="Cambria Math"/>
              </a:rPr>
              <a:t>𝑦̅</a:t>
            </a:r>
            <a:r>
              <a:rPr dirty="0" sz="1200" spc="18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5">
                <a:latin typeface="Times New Roman"/>
                <a:cs typeface="Times New Roman"/>
              </a:rPr>
              <a:t>33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and</a:t>
            </a:r>
            <a:r>
              <a:rPr dirty="0" sz="1200">
                <a:latin typeface="Times New Roman"/>
                <a:cs typeface="Times New Roman"/>
              </a:rPr>
              <a:t>	20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370">
                <a:latin typeface="Cambria Math"/>
                <a:cs typeface="Cambria Math"/>
              </a:rPr>
              <a:t>𝑦̅</a:t>
            </a:r>
            <a:r>
              <a:rPr dirty="0" sz="1200" spc="18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107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 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160">
                <a:latin typeface="Times New Roman"/>
                <a:cs typeface="Times New Roman"/>
              </a:rPr>
              <a:t> 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40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13</a:t>
            </a:r>
            <a:r>
              <a:rPr dirty="0" sz="1200">
                <a:latin typeface="Times New Roman"/>
                <a:cs typeface="Times New Roman"/>
              </a:rPr>
              <a:t>		</a:t>
            </a:r>
            <a:r>
              <a:rPr dirty="0" sz="1200" spc="-545">
                <a:latin typeface="Cambria Math"/>
                <a:cs typeface="Cambria Math"/>
              </a:rPr>
              <a:t>𝑦</a:t>
            </a:r>
            <a:r>
              <a:rPr dirty="0" sz="1200">
                <a:latin typeface="Cambria Math"/>
                <a:cs typeface="Cambria Math"/>
              </a:rPr>
              <a:t>̅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17</a:t>
            </a:r>
            <a:endParaRPr sz="1200">
              <a:latin typeface="Times New Roman"/>
              <a:cs typeface="Times New Roman"/>
            </a:endParaRPr>
          </a:p>
          <a:p>
            <a:pPr marL="361950">
              <a:lnSpc>
                <a:spcPct val="100000"/>
              </a:lnSpc>
              <a:spcBef>
                <a:spcPts val="85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 rewrite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regression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regression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297281" y="3373120"/>
          <a:ext cx="3434715" cy="808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47470"/>
                <a:gridCol w="1355725"/>
                <a:gridCol w="655319"/>
              </a:tblGrid>
              <a:tr h="247650">
                <a:tc>
                  <a:txBody>
                    <a:bodyPr/>
                    <a:lstStyle/>
                    <a:p>
                      <a:pPr marL="68580">
                        <a:lnSpc>
                          <a:spcPts val="1325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coefficients.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31877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84"/>
                        </a:spcBef>
                        <a:tabLst>
                          <a:tab pos="1099820" algn="l"/>
                        </a:tabLst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5y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 4x +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33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1594"/>
                </a:tc>
                <a:tc>
                  <a:txBody>
                    <a:bodyPr/>
                    <a:lstStyle/>
                    <a:p>
                      <a:pPr algn="ctr" marR="50165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0.8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6.6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1594"/>
                </a:tc>
                <a:tc>
                  <a:txBody>
                    <a:bodyPr/>
                    <a:lstStyle/>
                    <a:p>
                      <a:pPr marL="253365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….(1)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1594"/>
                </a:tc>
              </a:tr>
              <a:tr h="242570">
                <a:tc>
                  <a:txBody>
                    <a:bodyPr/>
                    <a:lstStyle/>
                    <a:p>
                      <a:pPr marL="31750">
                        <a:lnSpc>
                          <a:spcPts val="1365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20x = 9y +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107</a:t>
                      </a:r>
                      <a:r>
                        <a:rPr dirty="0" sz="1200" spc="3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6515"/>
                </a:tc>
                <a:tc>
                  <a:txBody>
                    <a:bodyPr/>
                    <a:lstStyle/>
                    <a:p>
                      <a:pPr algn="ctr" marR="83185">
                        <a:lnSpc>
                          <a:spcPts val="1365"/>
                        </a:lnSpc>
                        <a:spcBef>
                          <a:spcPts val="44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0.45y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+</a:t>
                      </a:r>
                      <a:r>
                        <a:rPr dirty="0" sz="1200" spc="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4.35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6515"/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ts val="1365"/>
                        </a:lnSpc>
                        <a:spcBef>
                          <a:spcPts val="445"/>
                        </a:spcBef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…(2)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6515"/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847646" y="4375636"/>
            <a:ext cx="5284470" cy="24155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476884">
              <a:lnSpc>
                <a:spcPct val="100000"/>
              </a:lnSpc>
              <a:spcBef>
                <a:spcPts val="114"/>
              </a:spcBef>
              <a:tabLst>
                <a:tab pos="3570604" algn="l"/>
                <a:tab pos="4914265" algn="l"/>
              </a:tabLst>
            </a:pP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±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𝑐𝑜𝑓𝑓𝑖𝑐𝑖𝑒𝑛𝑡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𝑜𝑓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sz="1200">
                <a:latin typeface="Cambria Math"/>
                <a:cs typeface="Cambria Math"/>
              </a:rPr>
              <a:t>(𝑐𝑜𝑒𝑓𝑓𝑖𝑐𝑖𝑒𝑛𝑡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𝑜𝑓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𝑦)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±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√</a:t>
            </a:r>
            <a:r>
              <a:rPr dirty="0" baseline="4629" sz="1800" spc="-15">
                <a:latin typeface="Cambria Math"/>
                <a:cs typeface="Cambria Math"/>
              </a:rPr>
              <a:t>(</a:t>
            </a:r>
            <a:r>
              <a:rPr dirty="0" sz="1200" spc="-10">
                <a:latin typeface="Cambria Math"/>
                <a:cs typeface="Cambria Math"/>
              </a:rPr>
              <a:t>0.8</a:t>
            </a:r>
            <a:r>
              <a:rPr dirty="0" baseline="4629" sz="1800" spc="-15">
                <a:latin typeface="Cambria Math"/>
                <a:cs typeface="Cambria Math"/>
              </a:rPr>
              <a:t>)</a:t>
            </a:r>
            <a:r>
              <a:rPr dirty="0" sz="1200" spc="-10">
                <a:latin typeface="Cambria Math"/>
                <a:cs typeface="Cambria Math"/>
              </a:rPr>
              <a:t>(0.45)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476884">
              <a:lnSpc>
                <a:spcPct val="100000"/>
              </a:lnSpc>
              <a:spcBef>
                <a:spcPts val="1190"/>
              </a:spcBef>
            </a:pPr>
            <a:r>
              <a:rPr dirty="0" sz="1200">
                <a:latin typeface="Times New Roman"/>
                <a:cs typeface="Times New Roman"/>
              </a:rPr>
              <a:t>r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0.6</a:t>
            </a:r>
            <a:endParaRPr sz="1200">
              <a:latin typeface="Times New Roman"/>
              <a:cs typeface="Times New Roman"/>
            </a:endParaRPr>
          </a:p>
          <a:p>
            <a:pPr marL="554355">
              <a:lnSpc>
                <a:spcPct val="100000"/>
              </a:lnSpc>
              <a:spcBef>
                <a:spcPts val="1125"/>
              </a:spcBef>
            </a:pPr>
            <a:r>
              <a:rPr dirty="0" sz="1200">
                <a:latin typeface="Times New Roman"/>
                <a:cs typeface="Times New Roman"/>
              </a:rPr>
              <a:t>It 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positive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correlation</a:t>
            </a:r>
            <a:endParaRPr sz="1200">
              <a:latin typeface="Times New Roman"/>
              <a:cs typeface="Times New Roman"/>
            </a:endParaRPr>
          </a:p>
          <a:p>
            <a:pPr marL="415290">
              <a:lnSpc>
                <a:spcPct val="100000"/>
              </a:lnSpc>
              <a:spcBef>
                <a:spcPts val="955"/>
              </a:spcBef>
            </a:pP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Calibri"/>
                <a:cs typeface="Calibri"/>
              </a:rPr>
              <a:t>)</a:t>
            </a:r>
            <a:r>
              <a:rPr dirty="0" sz="1100" spc="3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partially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destroyed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laboratory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data,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only the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regression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lines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with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equations</a:t>
            </a:r>
            <a:endParaRPr sz="1100">
              <a:latin typeface="Calibri"/>
              <a:cs typeface="Calibri"/>
            </a:endParaRPr>
          </a:p>
          <a:p>
            <a:pPr marL="802005">
              <a:lnSpc>
                <a:spcPct val="100000"/>
              </a:lnSpc>
              <a:spcBef>
                <a:spcPts val="240"/>
              </a:spcBef>
            </a:pPr>
            <a:r>
              <a:rPr dirty="0" sz="1100">
                <a:latin typeface="Cambria Math"/>
                <a:cs typeface="Cambria Math"/>
              </a:rPr>
              <a:t>3𝑥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2𝑦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26,</a:t>
            </a:r>
            <a:r>
              <a:rPr dirty="0" sz="1100" spc="290">
                <a:latin typeface="Cambria Math"/>
                <a:cs typeface="Cambria Math"/>
              </a:rPr>
              <a:t> </a:t>
            </a:r>
            <a:r>
              <a:rPr dirty="0" sz="1100" spc="-25">
                <a:latin typeface="Calibri"/>
                <a:cs typeface="Calibri"/>
              </a:rPr>
              <a:t>and</a:t>
            </a:r>
            <a:endParaRPr sz="1100">
              <a:latin typeface="Calibri"/>
              <a:cs typeface="Calibri"/>
            </a:endParaRPr>
          </a:p>
          <a:p>
            <a:pPr marL="12700" marR="490220" indent="354965">
              <a:lnSpc>
                <a:spcPct val="117100"/>
              </a:lnSpc>
              <a:spcBef>
                <a:spcPts val="55"/>
              </a:spcBef>
              <a:tabLst>
                <a:tab pos="810895" algn="l"/>
              </a:tabLst>
            </a:pPr>
            <a:r>
              <a:rPr dirty="0" sz="1100">
                <a:latin typeface="Cambria Math"/>
                <a:cs typeface="Cambria Math"/>
              </a:rPr>
              <a:t>6𝑥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31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libri"/>
                <a:cs typeface="Calibri"/>
              </a:rPr>
              <a:t>are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available.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Calculate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means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6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𝑥′𝑠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means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𝑦′𝑠</a:t>
            </a:r>
            <a:r>
              <a:rPr dirty="0" sz="1100" spc="23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the </a:t>
            </a:r>
            <a:r>
              <a:rPr dirty="0" sz="1100" spc="-10">
                <a:latin typeface="Times New Roman"/>
                <a:cs typeface="Times New Roman"/>
              </a:rPr>
              <a:t>correlation</a:t>
            </a:r>
            <a:r>
              <a:rPr dirty="0" sz="1100">
                <a:latin typeface="Times New Roman"/>
                <a:cs typeface="Times New Roman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co-efficient.</a:t>
            </a:r>
            <a:endParaRPr sz="1100">
              <a:latin typeface="Times New Roman"/>
              <a:cs typeface="Times New Roman"/>
            </a:endParaRPr>
          </a:p>
          <a:p>
            <a:pPr marL="400685">
              <a:lnSpc>
                <a:spcPct val="100000"/>
              </a:lnSpc>
              <a:spcBef>
                <a:spcPts val="1085"/>
              </a:spcBef>
            </a:pPr>
            <a:r>
              <a:rPr dirty="0" sz="1100">
                <a:latin typeface="Times New Roman"/>
                <a:cs typeface="Times New Roman"/>
              </a:rPr>
              <a:t>Solution:</a:t>
            </a:r>
            <a:r>
              <a:rPr dirty="0" sz="1100" spc="315">
                <a:latin typeface="Times New Roman"/>
                <a:cs typeface="Times New Roman"/>
              </a:rPr>
              <a:t>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sz="1100">
                <a:latin typeface="Times New Roman"/>
                <a:cs typeface="Times New Roman"/>
              </a:rPr>
              <a:t>ince</a:t>
            </a:r>
            <a:r>
              <a:rPr dirty="0" u="sng" sz="11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</a:t>
            </a:r>
            <a:r>
              <a:rPr dirty="0" sz="1100">
                <a:latin typeface="Times New Roman"/>
                <a:cs typeface="Times New Roman"/>
              </a:rPr>
              <a:t>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lines</a:t>
            </a:r>
            <a:r>
              <a:rPr dirty="0" sz="1100" spc="-150">
                <a:latin typeface="Times New Roman"/>
                <a:cs typeface="Times New Roman"/>
              </a:rPr>
              <a:t> </a:t>
            </a:r>
            <a:r>
              <a:rPr dirty="0" u="sng" sz="11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</a:t>
            </a:r>
            <a:r>
              <a:rPr dirty="0" sz="1100">
                <a:latin typeface="Times New Roman"/>
                <a:cs typeface="Times New Roman"/>
              </a:rPr>
              <a:t>ass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through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(𝑥,</a:t>
            </a:r>
            <a:r>
              <a:rPr dirty="0" sz="1100" spc="31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𝑦)</a:t>
            </a:r>
            <a:r>
              <a:rPr dirty="0" sz="1100" spc="-25">
                <a:latin typeface="Times New Roman"/>
                <a:cs typeface="Times New Roman"/>
              </a:rPr>
              <a:t>,</a:t>
            </a:r>
            <a:endParaRPr sz="1100">
              <a:latin typeface="Times New Roman"/>
              <a:cs typeface="Times New Roman"/>
            </a:endParaRPr>
          </a:p>
          <a:p>
            <a:pPr marL="908050">
              <a:lnSpc>
                <a:spcPct val="100000"/>
              </a:lnSpc>
              <a:spcBef>
                <a:spcPts val="10"/>
              </a:spcBef>
              <a:tabLst>
                <a:tab pos="1967864" algn="l"/>
                <a:tab pos="2374900" algn="l"/>
              </a:tabLst>
            </a:pPr>
            <a:r>
              <a:rPr dirty="0" sz="1100">
                <a:latin typeface="Cambria Math"/>
                <a:cs typeface="Cambria Math"/>
              </a:rPr>
              <a:t>3𝑥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2𝑦</a:t>
            </a:r>
            <a:r>
              <a:rPr dirty="0" sz="1100" spc="2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26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25">
                <a:latin typeface="Cambria Math"/>
                <a:cs typeface="Cambria Math"/>
              </a:rPr>
              <a:t>𝑎𝑛𝑑</a:t>
            </a:r>
            <a:r>
              <a:rPr dirty="0" sz="1100">
                <a:latin typeface="Cambria Math"/>
                <a:cs typeface="Cambria Math"/>
              </a:rPr>
              <a:t>	6𝑥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31</a:t>
            </a:r>
            <a:r>
              <a:rPr dirty="0" sz="1100" spc="395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.</a:t>
            </a:r>
            <a:endParaRPr sz="1100">
              <a:latin typeface="Times New Roman"/>
              <a:cs typeface="Times New Roman"/>
            </a:endParaRPr>
          </a:p>
          <a:p>
            <a:pPr marL="908050">
              <a:lnSpc>
                <a:spcPct val="100000"/>
              </a:lnSpc>
              <a:spcBef>
                <a:spcPts val="5"/>
              </a:spcBef>
              <a:tabLst>
                <a:tab pos="3324225" algn="l"/>
                <a:tab pos="3858895" algn="l"/>
              </a:tabLst>
            </a:pP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solving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above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two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get,</a:t>
            </a:r>
            <a:r>
              <a:rPr dirty="0" sz="1100">
                <a:latin typeface="Times New Roman"/>
                <a:cs typeface="Times New Roman"/>
              </a:rPr>
              <a:t>	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4,</a:t>
            </a:r>
            <a:r>
              <a:rPr dirty="0" sz="1100">
                <a:latin typeface="Cambria Math"/>
                <a:cs typeface="Cambria Math"/>
              </a:rPr>
              <a:t>	𝑦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7</a:t>
            </a:r>
            <a:r>
              <a:rPr dirty="0" sz="1100" spc="260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74751" y="6824536"/>
            <a:ext cx="387731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lines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200">
                <a:latin typeface="Times New Roman"/>
                <a:cs typeface="Times New Roman"/>
              </a:rPr>
              <a:t> 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−</a:t>
            </a:r>
            <a:r>
              <a:rPr dirty="0" sz="1100" spc="-30">
                <a:latin typeface="Cambria Math"/>
                <a:cs typeface="Cambria Math"/>
              </a:rPr>
              <a:t> </a:t>
            </a:r>
            <a:r>
              <a:rPr dirty="0" u="sng" baseline="37037" sz="11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3</a:t>
            </a:r>
            <a:r>
              <a:rPr dirty="0" baseline="37037" sz="1125" spc="52">
                <a:latin typeface="Cambria Math"/>
                <a:cs typeface="Cambria Math"/>
              </a:rPr>
              <a:t> </a:t>
            </a:r>
            <a:r>
              <a:rPr dirty="0" baseline="10101" sz="1650">
                <a:latin typeface="Cambria Math"/>
                <a:cs typeface="Cambria Math"/>
              </a:rPr>
              <a:t>𝑥</a:t>
            </a:r>
            <a:r>
              <a:rPr dirty="0" baseline="10101" sz="1650" spc="112">
                <a:latin typeface="Cambria Math"/>
                <a:cs typeface="Cambria Math"/>
              </a:rPr>
              <a:t> </a:t>
            </a:r>
            <a:r>
              <a:rPr dirty="0" baseline="10101" sz="1650">
                <a:latin typeface="Cambria Math"/>
                <a:cs typeface="Cambria Math"/>
              </a:rPr>
              <a:t>+</a:t>
            </a:r>
            <a:r>
              <a:rPr dirty="0" baseline="10101" sz="1650" spc="52">
                <a:latin typeface="Cambria Math"/>
                <a:cs typeface="Cambria Math"/>
              </a:rPr>
              <a:t> </a:t>
            </a:r>
            <a:r>
              <a:rPr dirty="0" baseline="10101" sz="1650">
                <a:latin typeface="Cambria Math"/>
                <a:cs typeface="Cambria Math"/>
              </a:rPr>
              <a:t>13</a:t>
            </a:r>
            <a:r>
              <a:rPr dirty="0" baseline="10101" sz="1650" spc="569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3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−</a:t>
            </a:r>
            <a:r>
              <a:rPr dirty="0" sz="1100" spc="-30">
                <a:latin typeface="Cambria Math"/>
                <a:cs typeface="Cambria Math"/>
              </a:rPr>
              <a:t> </a:t>
            </a:r>
            <a:r>
              <a:rPr dirty="0" u="sng" baseline="48611" sz="12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1</a:t>
            </a:r>
            <a:r>
              <a:rPr dirty="0" baseline="48611" sz="1200" spc="15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𝑦</a:t>
            </a:r>
            <a:r>
              <a:rPr dirty="0" baseline="5050" sz="1650" spc="75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+</a:t>
            </a:r>
            <a:r>
              <a:rPr dirty="0" baseline="5050" sz="1650" spc="52">
                <a:latin typeface="Cambria Math"/>
                <a:cs typeface="Cambria Math"/>
              </a:rPr>
              <a:t> </a:t>
            </a:r>
            <a:r>
              <a:rPr dirty="0" u="sng" baseline="48611" sz="12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31</a:t>
            </a:r>
            <a:r>
              <a:rPr dirty="0" baseline="48611" sz="1200" spc="644">
                <a:latin typeface="Cambria Math"/>
                <a:cs typeface="Cambria Math"/>
              </a:rPr>
              <a:t> </a:t>
            </a:r>
            <a:r>
              <a:rPr dirty="0" baseline="5050" sz="1650" spc="-75">
                <a:latin typeface="Times New Roman"/>
                <a:cs typeface="Times New Roman"/>
              </a:rPr>
              <a:t>.</a:t>
            </a:r>
            <a:endParaRPr baseline="5050" sz="16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03254" y="6929177"/>
            <a:ext cx="16903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52855" algn="l"/>
                <a:tab pos="1617980" algn="l"/>
              </a:tabLst>
            </a:pPr>
            <a:r>
              <a:rPr dirty="0" sz="800" spc="-50">
                <a:latin typeface="Cambria Math"/>
                <a:cs typeface="Cambria Math"/>
              </a:rPr>
              <a:t>2</a:t>
            </a:r>
            <a:r>
              <a:rPr dirty="0" sz="800">
                <a:latin typeface="Cambria Math"/>
                <a:cs typeface="Cambria Math"/>
              </a:rPr>
              <a:t>	</a:t>
            </a:r>
            <a:r>
              <a:rPr dirty="0" baseline="6944" sz="1200" spc="-75">
                <a:latin typeface="Cambria Math"/>
                <a:cs typeface="Cambria Math"/>
              </a:rPr>
              <a:t>6</a:t>
            </a:r>
            <a:r>
              <a:rPr dirty="0" baseline="6944" sz="1200">
                <a:latin typeface="Cambria Math"/>
                <a:cs typeface="Cambria Math"/>
              </a:rPr>
              <a:t>	</a:t>
            </a:r>
            <a:r>
              <a:rPr dirty="0" baseline="6944" sz="1200" spc="-75">
                <a:latin typeface="Cambria Math"/>
                <a:cs typeface="Cambria Math"/>
              </a:rPr>
              <a:t>6</a:t>
            </a:r>
            <a:endParaRPr baseline="6944"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09546" y="7035251"/>
            <a:ext cx="4855210" cy="92011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50800" marR="43180" indent="591820">
              <a:lnSpc>
                <a:spcPts val="1190"/>
              </a:lnSpc>
              <a:spcBef>
                <a:spcPts val="185"/>
              </a:spcBef>
            </a:pPr>
            <a:r>
              <a:rPr dirty="0" sz="1000">
                <a:latin typeface="Times New Roman"/>
                <a:cs typeface="Times New Roman"/>
              </a:rPr>
              <a:t>Since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co-efficient</a:t>
            </a:r>
            <a:r>
              <a:rPr dirty="0" sz="1000" spc="6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of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correlation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is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geometric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mean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between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two</a:t>
            </a:r>
            <a:r>
              <a:rPr dirty="0" sz="1000" spc="3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regressions coefficients</a:t>
            </a:r>
            <a:endParaRPr sz="1000">
              <a:latin typeface="Times New Roman"/>
              <a:cs typeface="Times New Roman"/>
            </a:endParaRPr>
          </a:p>
          <a:p>
            <a:pPr marL="372745">
              <a:lnSpc>
                <a:spcPts val="1245"/>
              </a:lnSpc>
              <a:spcBef>
                <a:spcPts val="450"/>
              </a:spcBef>
            </a:pP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75">
                <a:latin typeface="Cambria Math"/>
                <a:cs typeface="Cambria Math"/>
              </a:rPr>
              <a:t> </a:t>
            </a:r>
            <a:r>
              <a:rPr dirty="0" sz="1100" spc="55">
                <a:latin typeface="Cambria Math"/>
                <a:cs typeface="Cambria Math"/>
              </a:rPr>
              <a:t>=</a:t>
            </a:r>
            <a:r>
              <a:rPr dirty="0" sz="1100" spc="75">
                <a:latin typeface="Cambria Math"/>
                <a:cs typeface="Cambria Math"/>
              </a:rPr>
              <a:t> </a:t>
            </a:r>
            <a:r>
              <a:rPr dirty="0" sz="1100" spc="50">
                <a:latin typeface="Cambria Math"/>
                <a:cs typeface="Cambria Math"/>
              </a:rPr>
              <a:t>√−</a:t>
            </a:r>
            <a:r>
              <a:rPr dirty="0" sz="1100" spc="-45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3</a:t>
            </a:r>
            <a:r>
              <a:rPr dirty="0" baseline="45138" sz="1200" spc="14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× −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baseline="45138" sz="1200">
                <a:latin typeface="Cambria Math"/>
                <a:cs typeface="Cambria Math"/>
              </a:rPr>
              <a:t>1</a:t>
            </a:r>
            <a:r>
              <a:rPr dirty="0" baseline="45138" sz="1200" spc="262">
                <a:latin typeface="Cambria Math"/>
                <a:cs typeface="Cambria Math"/>
              </a:rPr>
              <a:t> </a:t>
            </a:r>
            <a:r>
              <a:rPr dirty="0" baseline="-12626" sz="1650">
                <a:latin typeface="Cambria Math"/>
                <a:cs typeface="Cambria Math"/>
              </a:rPr>
              <a:t>=</a:t>
            </a:r>
            <a:r>
              <a:rPr dirty="0" baseline="-12626" sz="1650" spc="142">
                <a:latin typeface="Cambria Math"/>
                <a:cs typeface="Cambria Math"/>
              </a:rPr>
              <a:t> </a:t>
            </a:r>
            <a:r>
              <a:rPr dirty="0" baseline="-12626" sz="1650" spc="-30">
                <a:latin typeface="Cambria Math"/>
                <a:cs typeface="Cambria Math"/>
              </a:rPr>
              <a:t>−0.5</a:t>
            </a:r>
            <a:endParaRPr baseline="-12626" sz="1650">
              <a:latin typeface="Cambria Math"/>
              <a:cs typeface="Cambria Math"/>
            </a:endParaRPr>
          </a:p>
          <a:p>
            <a:pPr marL="874394">
              <a:lnSpc>
                <a:spcPts val="885"/>
              </a:lnSpc>
              <a:tabLst>
                <a:tab pos="1231900" algn="l"/>
              </a:tabLst>
            </a:pPr>
            <a:r>
              <a:rPr dirty="0" sz="800" spc="-50">
                <a:latin typeface="Cambria Math"/>
                <a:cs typeface="Cambria Math"/>
              </a:rPr>
              <a:t>2</a:t>
            </a:r>
            <a:r>
              <a:rPr dirty="0" sz="800">
                <a:latin typeface="Cambria Math"/>
                <a:cs typeface="Cambria Math"/>
              </a:rPr>
              <a:t>	</a:t>
            </a:r>
            <a:r>
              <a:rPr dirty="0" sz="800" spc="-50">
                <a:latin typeface="Cambria Math"/>
                <a:cs typeface="Cambria Math"/>
              </a:rPr>
              <a:t>6</a:t>
            </a:r>
            <a:endParaRPr sz="800">
              <a:latin typeface="Cambria Math"/>
              <a:cs typeface="Cambria Math"/>
            </a:endParaRPr>
          </a:p>
          <a:p>
            <a:pPr marL="86360">
              <a:lnSpc>
                <a:spcPct val="100000"/>
              </a:lnSpc>
              <a:spcBef>
                <a:spcPts val="670"/>
              </a:spcBef>
            </a:pPr>
            <a:r>
              <a:rPr dirty="0" sz="1100">
                <a:latin typeface="Times New Roman"/>
                <a:cs typeface="Times New Roman"/>
              </a:rPr>
              <a:t>(</a:t>
            </a:r>
            <a:r>
              <a:rPr dirty="0" sz="1100">
                <a:latin typeface="Cambria Math"/>
                <a:cs typeface="Cambria Math"/>
              </a:rPr>
              <a:t>−</a:t>
            </a:r>
            <a:r>
              <a:rPr dirty="0" sz="1100">
                <a:latin typeface="Times New Roman"/>
                <a:cs typeface="Times New Roman"/>
              </a:rPr>
              <a:t>ve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sign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taken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since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both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regressions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coefficients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Cambria Math"/>
                <a:cs typeface="Cambria Math"/>
              </a:rPr>
              <a:t>–</a:t>
            </a:r>
            <a:r>
              <a:rPr dirty="0" sz="1100" spc="-20">
                <a:latin typeface="Times New Roman"/>
                <a:cs typeface="Times New Roman"/>
              </a:rPr>
              <a:t>ve)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548107" y="7384091"/>
            <a:ext cx="546735" cy="10160"/>
          </a:xfrm>
          <a:custGeom>
            <a:avLst/>
            <a:gdLst/>
            <a:ahLst/>
            <a:cxnLst/>
            <a:rect l="l" t="t" r="r" b="b"/>
            <a:pathLst>
              <a:path w="546735" h="10159">
                <a:moveTo>
                  <a:pt x="546138" y="0"/>
                </a:moveTo>
                <a:lnTo>
                  <a:pt x="0" y="0"/>
                </a:lnTo>
                <a:lnTo>
                  <a:pt x="0" y="10034"/>
                </a:lnTo>
                <a:lnTo>
                  <a:pt x="546138" y="10034"/>
                </a:lnTo>
                <a:lnTo>
                  <a:pt x="546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197333" y="2592244"/>
            <a:ext cx="747395" cy="14604"/>
          </a:xfrm>
          <a:custGeom>
            <a:avLst/>
            <a:gdLst/>
            <a:ahLst/>
            <a:cxnLst/>
            <a:rect l="l" t="t" r="r" b="b"/>
            <a:pathLst>
              <a:path w="747394" h="14605">
                <a:moveTo>
                  <a:pt x="747105" y="0"/>
                </a:moveTo>
                <a:lnTo>
                  <a:pt x="0" y="0"/>
                </a:lnTo>
                <a:lnTo>
                  <a:pt x="0" y="14334"/>
                </a:lnTo>
                <a:lnTo>
                  <a:pt x="747105" y="14334"/>
                </a:lnTo>
                <a:lnTo>
                  <a:pt x="7471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678547" y="2592841"/>
            <a:ext cx="688340" cy="14604"/>
          </a:xfrm>
          <a:custGeom>
            <a:avLst/>
            <a:gdLst/>
            <a:ahLst/>
            <a:cxnLst/>
            <a:rect l="l" t="t" r="r" b="b"/>
            <a:pathLst>
              <a:path w="688339" h="14605">
                <a:moveTo>
                  <a:pt x="688334" y="0"/>
                </a:moveTo>
                <a:lnTo>
                  <a:pt x="0" y="0"/>
                </a:lnTo>
                <a:lnTo>
                  <a:pt x="0" y="14334"/>
                </a:lnTo>
                <a:lnTo>
                  <a:pt x="688334" y="14334"/>
                </a:lnTo>
                <a:lnTo>
                  <a:pt x="6883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049809" y="7992226"/>
            <a:ext cx="496570" cy="8890"/>
          </a:xfrm>
          <a:custGeom>
            <a:avLst/>
            <a:gdLst/>
            <a:ahLst/>
            <a:cxnLst/>
            <a:rect l="l" t="t" r="r" b="b"/>
            <a:pathLst>
              <a:path w="496569" h="8890">
                <a:moveTo>
                  <a:pt x="496254" y="0"/>
                </a:moveTo>
                <a:lnTo>
                  <a:pt x="0" y="0"/>
                </a:lnTo>
                <a:lnTo>
                  <a:pt x="0" y="8599"/>
                </a:lnTo>
                <a:lnTo>
                  <a:pt x="496254" y="8599"/>
                </a:lnTo>
                <a:lnTo>
                  <a:pt x="4962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847646" y="1194489"/>
            <a:ext cx="5059680" cy="10388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Rank</a:t>
            </a:r>
            <a:r>
              <a:rPr dirty="0" u="sng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Correlation</a:t>
            </a:r>
            <a:r>
              <a:rPr dirty="0" u="sng" sz="1200" spc="3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sng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expression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 rank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correlation</a:t>
            </a:r>
            <a:r>
              <a:rPr dirty="0" u="sng" sz="1200" spc="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coefficient.</a:t>
            </a:r>
            <a:endParaRPr sz="1200">
              <a:latin typeface="Times New Roman"/>
              <a:cs typeface="Times New Roman"/>
            </a:endParaRPr>
          </a:p>
          <a:p>
            <a:pPr marL="12700" marR="5080" indent="114300">
              <a:lnSpc>
                <a:spcPct val="114599"/>
              </a:lnSpc>
              <a:spcBef>
                <a:spcPts val="919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respect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ranks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some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two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characteristics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an </a:t>
            </a:r>
            <a:r>
              <a:rPr dirty="0" sz="1100">
                <a:latin typeface="Times New Roman"/>
                <a:cs typeface="Times New Roman"/>
              </a:rPr>
              <a:t>individual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observation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called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usually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denoted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by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ρ</a:t>
            </a:r>
            <a:endParaRPr sz="110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113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now proceed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derive 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ρ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following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06977" y="2424375"/>
            <a:ext cx="655320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700">
                <a:latin typeface="Cambria Math"/>
                <a:cs typeface="Cambria Math"/>
              </a:rPr>
              <a:t>ρ</a:t>
            </a:r>
            <a:r>
              <a:rPr dirty="0" sz="1700" spc="430">
                <a:latin typeface="Cambria Math"/>
                <a:cs typeface="Cambria Math"/>
              </a:rPr>
              <a:t> </a:t>
            </a:r>
            <a:r>
              <a:rPr dirty="0" sz="1700">
                <a:latin typeface="Times New Roman"/>
                <a:cs typeface="Times New Roman"/>
              </a:rPr>
              <a:t>= 1</a:t>
            </a:r>
            <a:r>
              <a:rPr dirty="0" sz="1700" spc="10">
                <a:latin typeface="Times New Roman"/>
                <a:cs typeface="Times New Roman"/>
              </a:rPr>
              <a:t> </a:t>
            </a:r>
            <a:r>
              <a:rPr dirty="0" sz="1700" spc="-50">
                <a:latin typeface="Times New Roman"/>
                <a:cs typeface="Times New Roman"/>
              </a:rPr>
              <a:t>-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62817" y="2365604"/>
            <a:ext cx="7740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6</a:t>
            </a:r>
            <a:r>
              <a:rPr dirty="0" sz="1200" spc="-45">
                <a:latin typeface="Cambria Math"/>
                <a:cs typeface="Cambria Math"/>
              </a:rPr>
              <a:t> </a:t>
            </a:r>
            <a:r>
              <a:rPr dirty="0" baseline="2314" sz="1800" spc="-15">
                <a:latin typeface="Cambria Math"/>
                <a:cs typeface="Cambria Math"/>
              </a:rPr>
              <a:t>∑</a:t>
            </a:r>
            <a:r>
              <a:rPr dirty="0" sz="1200" spc="-10">
                <a:latin typeface="Cambria Math"/>
                <a:cs typeface="Cambria Math"/>
              </a:rPr>
              <a:t>(𝑥−𝑦)</a:t>
            </a:r>
            <a:r>
              <a:rPr dirty="0" baseline="25000" sz="1500" spc="-15">
                <a:latin typeface="Cambria Math"/>
                <a:cs typeface="Cambria Math"/>
              </a:rPr>
              <a:t>2</a:t>
            </a:r>
            <a:endParaRPr baseline="25000" sz="15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94352" y="2599253"/>
            <a:ext cx="7607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𝑛</a:t>
            </a:r>
            <a:r>
              <a:rPr dirty="0" sz="1200" spc="1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(𝑛</a:t>
            </a:r>
            <a:r>
              <a:rPr dirty="0" baseline="19444" sz="1500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4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42543" y="2367037"/>
            <a:ext cx="60261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52425" algn="l"/>
              </a:tabLst>
            </a:pPr>
            <a:r>
              <a:rPr dirty="0" sz="1700" spc="-25">
                <a:latin typeface="Times New Roman"/>
                <a:cs typeface="Times New Roman"/>
              </a:rPr>
              <a:t>or</a:t>
            </a:r>
            <a:r>
              <a:rPr dirty="0" sz="1700">
                <a:latin typeface="Times New Roman"/>
                <a:cs typeface="Times New Roman"/>
              </a:rPr>
              <a:t>	1</a:t>
            </a:r>
            <a:r>
              <a:rPr dirty="0" sz="1700" spc="-10">
                <a:latin typeface="Times New Roman"/>
                <a:cs typeface="Times New Roman"/>
              </a:rPr>
              <a:t> </a:t>
            </a:r>
            <a:r>
              <a:rPr dirty="0" sz="1700" spc="-50">
                <a:latin typeface="Times New Roman"/>
                <a:cs typeface="Times New Roman"/>
              </a:rPr>
              <a:t>-</a:t>
            </a:r>
            <a:endParaRPr sz="1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767067" y="2301099"/>
            <a:ext cx="4889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9100" sz="1575">
                <a:latin typeface="Cambria Math"/>
                <a:cs typeface="Cambria Math"/>
              </a:rPr>
              <a:t>6</a:t>
            </a:r>
            <a:r>
              <a:rPr dirty="0" baseline="-29100" sz="1575" spc="15">
                <a:latin typeface="Cambria Math"/>
                <a:cs typeface="Cambria Math"/>
              </a:rPr>
              <a:t> </a:t>
            </a:r>
            <a:r>
              <a:rPr dirty="0" baseline="4629" sz="1800" spc="75">
                <a:latin typeface="Cambria Math"/>
                <a:cs typeface="Cambria Math"/>
              </a:rPr>
              <a:t>∑</a:t>
            </a:r>
            <a:r>
              <a:rPr dirty="0" baseline="4629" sz="1800" spc="-52">
                <a:latin typeface="Cambria Math"/>
                <a:cs typeface="Cambria Math"/>
              </a:rPr>
              <a:t> </a:t>
            </a:r>
            <a:r>
              <a:rPr dirty="0" sz="1200" spc="-35">
                <a:latin typeface="Cambria Math"/>
                <a:cs typeface="Cambria Math"/>
              </a:rPr>
              <a:t>𝑑</a:t>
            </a:r>
            <a:r>
              <a:rPr dirty="0" baseline="25000" sz="1500" spc="-52">
                <a:latin typeface="Cambria Math"/>
                <a:cs typeface="Cambria Math"/>
              </a:rPr>
              <a:t>2</a:t>
            </a:r>
            <a:endParaRPr baseline="25000" sz="15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642359" y="2607854"/>
            <a:ext cx="7607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𝑛</a:t>
            </a:r>
            <a:r>
              <a:rPr dirty="0" sz="1200" spc="1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(𝑛</a:t>
            </a:r>
            <a:r>
              <a:rPr dirty="0" baseline="19444" sz="1500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4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09546" y="2937902"/>
            <a:ext cx="5480685" cy="24923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</a:pPr>
            <a:r>
              <a:rPr dirty="0" u="sng" sz="11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Note:</a:t>
            </a:r>
            <a:endParaRPr sz="1100">
              <a:latin typeface="Times New Roman"/>
              <a:cs typeface="Times New Roman"/>
            </a:endParaRPr>
          </a:p>
          <a:p>
            <a:pPr marL="436245" marR="68580" indent="-215265">
              <a:lnSpc>
                <a:spcPct val="114999"/>
              </a:lnSpc>
              <a:spcBef>
                <a:spcPts val="919"/>
              </a:spcBef>
            </a:pP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4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If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ranking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,y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entirely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same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order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like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example,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:1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1,2,3,4,5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;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: </a:t>
            </a:r>
            <a:r>
              <a:rPr dirty="0" sz="1100">
                <a:latin typeface="Times New Roman"/>
                <a:cs typeface="Times New Roman"/>
              </a:rPr>
              <a:t>1,2,3,4,5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𝑑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352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sz="1100">
                <a:latin typeface="Cambria Math"/>
                <a:cs typeface="Cambria Math"/>
              </a:rPr>
              <a:t>(𝑥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−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)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157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This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will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us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𝜌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±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called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perfect </a:t>
            </a:r>
            <a:r>
              <a:rPr dirty="0" sz="1100">
                <a:latin typeface="Times New Roman"/>
                <a:cs typeface="Times New Roman"/>
              </a:rPr>
              <a:t>direct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correlation.</a:t>
            </a:r>
            <a:endParaRPr sz="1100">
              <a:latin typeface="Times New Roman"/>
              <a:cs typeface="Times New Roman"/>
            </a:endParaRPr>
          </a:p>
          <a:p>
            <a:pPr marL="436245" marR="565785">
              <a:lnSpc>
                <a:spcPts val="1490"/>
              </a:lnSpc>
              <a:spcBef>
                <a:spcPts val="70"/>
              </a:spcBef>
            </a:pPr>
            <a:r>
              <a:rPr dirty="0" sz="1100">
                <a:latin typeface="Times New Roman"/>
                <a:cs typeface="Times New Roman"/>
              </a:rPr>
              <a:t>If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ranking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are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entirely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opposite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order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like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example,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: </a:t>
            </a:r>
            <a:r>
              <a:rPr dirty="0" sz="1100" spc="-10">
                <a:latin typeface="Times New Roman"/>
                <a:cs typeface="Times New Roman"/>
              </a:rPr>
              <a:t>1,2,3,4,5</a:t>
            </a:r>
            <a:endParaRPr sz="1100">
              <a:latin typeface="Times New Roman"/>
              <a:cs typeface="Times New Roman"/>
            </a:endParaRPr>
          </a:p>
          <a:p>
            <a:pPr marL="436245" marR="430530">
              <a:lnSpc>
                <a:spcPts val="1500"/>
              </a:lnSpc>
              <a:spcBef>
                <a:spcPts val="60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: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5,4,3,2,1</a:t>
            </a:r>
            <a:r>
              <a:rPr dirty="0" sz="1100" spc="2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𝑑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157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40.This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will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us</a:t>
            </a:r>
            <a:r>
              <a:rPr dirty="0" sz="1100" spc="25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ρ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-1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called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perfect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inverse correlation.</a:t>
            </a: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005"/>
              </a:spcBef>
            </a:pPr>
            <a:r>
              <a:rPr dirty="0" u="sng" sz="11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Problems:</a:t>
            </a:r>
            <a:endParaRPr sz="1100">
              <a:latin typeface="Times New Roman"/>
              <a:cs typeface="Times New Roman"/>
            </a:endParaRPr>
          </a:p>
          <a:p>
            <a:pPr marL="480695" marR="174625" indent="-215265">
              <a:lnSpc>
                <a:spcPct val="111300"/>
              </a:lnSpc>
              <a:spcBef>
                <a:spcPts val="955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Ten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competitors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beauty contest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ranked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 judges 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order.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correlation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738993" y="5533887"/>
          <a:ext cx="3710940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0200"/>
                <a:gridCol w="329565"/>
                <a:gridCol w="329565"/>
                <a:gridCol w="329565"/>
                <a:gridCol w="329565"/>
                <a:gridCol w="329564"/>
                <a:gridCol w="329564"/>
                <a:gridCol w="329564"/>
                <a:gridCol w="330200"/>
                <a:gridCol w="329564"/>
                <a:gridCol w="330835"/>
              </a:tblGrid>
              <a:tr h="203200">
                <a:tc>
                  <a:txBody>
                    <a:bodyPr/>
                    <a:lstStyle/>
                    <a:p>
                      <a:pPr algn="ctr" marR="52705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41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1930">
                <a:tc>
                  <a:txBody>
                    <a:bodyPr/>
                    <a:lstStyle/>
                    <a:p>
                      <a:pPr algn="ctr" marR="698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II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2611481" y="6002821"/>
            <a:ext cx="484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6</a:t>
            </a:r>
            <a:r>
              <a:rPr dirty="0" sz="1200" spc="-3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∑</a:t>
            </a:r>
            <a:r>
              <a:rPr dirty="0" baseline="2314" sz="1800" spc="-52">
                <a:latin typeface="Cambria Math"/>
                <a:cs typeface="Cambria Math"/>
              </a:rPr>
              <a:t> </a:t>
            </a:r>
            <a:r>
              <a:rPr dirty="0" sz="1200" spc="-35">
                <a:latin typeface="Cambria Math"/>
                <a:cs typeface="Cambria Math"/>
              </a:rPr>
              <a:t>𝑑</a:t>
            </a:r>
            <a:r>
              <a:rPr dirty="0" baseline="25000" sz="1500" spc="-52">
                <a:latin typeface="Cambria Math"/>
                <a:cs typeface="Cambria Math"/>
              </a:rPr>
              <a:t>2</a:t>
            </a:r>
            <a:endParaRPr baseline="25000" sz="15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60890" y="6295241"/>
            <a:ext cx="5146675" cy="113157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351915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𝑛</a:t>
            </a:r>
            <a:r>
              <a:rPr dirty="0" sz="1200" spc="1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(𝑛</a:t>
            </a:r>
            <a:r>
              <a:rPr dirty="0" baseline="19444" sz="1500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4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1)</a:t>
            </a:r>
            <a:endParaRPr sz="1200">
              <a:latin typeface="Cambria Math"/>
              <a:cs typeface="Cambria Math"/>
            </a:endParaRPr>
          </a:p>
          <a:p>
            <a:pPr marL="114935">
              <a:lnSpc>
                <a:spcPct val="100000"/>
              </a:lnSpc>
              <a:spcBef>
                <a:spcPts val="1210"/>
              </a:spcBef>
            </a:pPr>
            <a:r>
              <a:rPr dirty="0" sz="1000">
                <a:latin typeface="Calibri"/>
                <a:cs typeface="Calibri"/>
              </a:rPr>
              <a:t>For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the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given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data,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n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=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10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 spc="-25">
                <a:latin typeface="Calibri"/>
                <a:cs typeface="Calibri"/>
              </a:rPr>
              <a:t>and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Calibri"/>
              <a:cs typeface="Calibri"/>
            </a:endParaRPr>
          </a:p>
          <a:p>
            <a:pPr algn="r" marR="55880">
              <a:lnSpc>
                <a:spcPct val="100000"/>
              </a:lnSpc>
            </a:pPr>
            <a:r>
              <a:rPr dirty="0" baseline="2777" sz="1500" spc="15">
                <a:latin typeface="Cambria Math"/>
                <a:cs typeface="Cambria Math"/>
              </a:rPr>
              <a:t>∑</a:t>
            </a:r>
            <a:r>
              <a:rPr dirty="0" baseline="2777" sz="1500" spc="-15">
                <a:latin typeface="Cambria Math"/>
                <a:cs typeface="Cambria Math"/>
              </a:rPr>
              <a:t> </a:t>
            </a:r>
            <a:r>
              <a:rPr dirty="0" sz="1000" spc="10">
                <a:latin typeface="Cambria Math"/>
                <a:cs typeface="Cambria Math"/>
              </a:rPr>
              <a:t>𝑑</a:t>
            </a:r>
            <a:r>
              <a:rPr dirty="0" baseline="21367" sz="975" spc="15">
                <a:latin typeface="Cambria Math"/>
                <a:cs typeface="Cambria Math"/>
              </a:rPr>
              <a:t>2</a:t>
            </a:r>
            <a:r>
              <a:rPr dirty="0" baseline="21367" sz="975" spc="532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=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1</a:t>
            </a:r>
            <a:r>
              <a:rPr dirty="0" sz="1000" spc="40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10">
                <a:latin typeface="Cambria Math"/>
                <a:cs typeface="Cambria Math"/>
              </a:rPr>
              <a:t> 6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baseline="25641" sz="975" spc="172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6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 spc="10">
                <a:latin typeface="Cambria Math"/>
                <a:cs typeface="Cambria Math"/>
              </a:rPr>
              <a:t>4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5</a:t>
            </a:r>
            <a:r>
              <a:rPr dirty="0" sz="1000" spc="30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20">
                <a:latin typeface="Cambria Math"/>
                <a:cs typeface="Cambria Math"/>
              </a:rPr>
              <a:t> </a:t>
            </a:r>
            <a:r>
              <a:rPr dirty="0" sz="1000" spc="10">
                <a:latin typeface="Cambria Math"/>
                <a:cs typeface="Cambria Math"/>
              </a:rPr>
              <a:t>9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baseline="25641" sz="975" spc="172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3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 spc="10">
                <a:latin typeface="Cambria Math"/>
                <a:cs typeface="Cambria Math"/>
              </a:rPr>
              <a:t>8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baseline="25641" sz="975" spc="195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10</a:t>
            </a:r>
            <a:r>
              <a:rPr dirty="0" sz="1000" spc="30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 spc="10">
                <a:latin typeface="Cambria Math"/>
                <a:cs typeface="Cambria Math"/>
              </a:rPr>
              <a:t>1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baseline="25641" sz="975" spc="195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2</a:t>
            </a:r>
            <a:r>
              <a:rPr dirty="0" sz="1000" spc="20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20">
                <a:latin typeface="Cambria Math"/>
                <a:cs typeface="Cambria Math"/>
              </a:rPr>
              <a:t> </a:t>
            </a:r>
            <a:r>
              <a:rPr dirty="0" sz="1000" spc="10">
                <a:latin typeface="Cambria Math"/>
                <a:cs typeface="Cambria Math"/>
              </a:rPr>
              <a:t>2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baseline="25641" sz="975" spc="202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4</a:t>
            </a:r>
            <a:r>
              <a:rPr dirty="0" sz="1000" spc="40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10">
                <a:latin typeface="Cambria Math"/>
                <a:cs typeface="Cambria Math"/>
              </a:rPr>
              <a:t> 3</a:t>
            </a:r>
            <a:r>
              <a:rPr dirty="0" baseline="2777" sz="1500" spc="15">
                <a:latin typeface="Cambria Math"/>
                <a:cs typeface="Cambria Math"/>
              </a:rPr>
              <a:t>)</a:t>
            </a:r>
            <a:r>
              <a:rPr dirty="0" baseline="25641" sz="975" spc="15">
                <a:latin typeface="Cambria Math"/>
                <a:cs typeface="Cambria Math"/>
              </a:rPr>
              <a:t>2</a:t>
            </a:r>
            <a:r>
              <a:rPr dirty="0" baseline="25641" sz="975" spc="195">
                <a:latin typeface="Cambria Math"/>
                <a:cs typeface="Cambria Math"/>
              </a:rPr>
              <a:t> </a:t>
            </a:r>
            <a:r>
              <a:rPr dirty="0" sz="1000" spc="10">
                <a:latin typeface="Calibri"/>
                <a:cs typeface="Calibri"/>
              </a:rPr>
              <a:t>+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baseline="2777" sz="1500" spc="15">
                <a:latin typeface="Cambria Math"/>
                <a:cs typeface="Cambria Math"/>
              </a:rPr>
              <a:t>(</a:t>
            </a:r>
            <a:r>
              <a:rPr dirty="0" sz="1000" spc="10">
                <a:latin typeface="Cambria Math"/>
                <a:cs typeface="Cambria Math"/>
              </a:rPr>
              <a:t>9</a:t>
            </a:r>
            <a:r>
              <a:rPr dirty="0" sz="1000" spc="30">
                <a:latin typeface="Cambria Math"/>
                <a:cs typeface="Cambria Math"/>
              </a:rPr>
              <a:t> </a:t>
            </a:r>
            <a:r>
              <a:rPr dirty="0" sz="1000" spc="50">
                <a:latin typeface="Cambria Math"/>
                <a:cs typeface="Cambria Math"/>
              </a:rPr>
              <a:t>−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 spc="-20">
                <a:latin typeface="Cambria Math"/>
                <a:cs typeface="Cambria Math"/>
              </a:rPr>
              <a:t>10</a:t>
            </a:r>
            <a:r>
              <a:rPr dirty="0" baseline="2777" sz="1500" spc="-30">
                <a:latin typeface="Cambria Math"/>
                <a:cs typeface="Cambria Math"/>
              </a:rPr>
              <a:t>)</a:t>
            </a:r>
            <a:r>
              <a:rPr dirty="0" baseline="25641" sz="975" spc="-30">
                <a:latin typeface="Cambria Math"/>
                <a:cs typeface="Cambria Math"/>
              </a:rPr>
              <a:t>2</a:t>
            </a:r>
            <a:endParaRPr baseline="25641" sz="9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Cambria Math"/>
              <a:cs typeface="Cambria Math"/>
            </a:endParaRPr>
          </a:p>
          <a:p>
            <a:pPr algn="r" marR="49530">
              <a:lnSpc>
                <a:spcPct val="100000"/>
              </a:lnSpc>
            </a:pPr>
            <a:r>
              <a:rPr dirty="0" sz="1000">
                <a:latin typeface="Calibri"/>
                <a:cs typeface="Calibri"/>
              </a:rPr>
              <a:t>+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baseline="2777" sz="1500">
                <a:latin typeface="Cambria Math"/>
                <a:cs typeface="Cambria Math"/>
              </a:rPr>
              <a:t>(</a:t>
            </a:r>
            <a:r>
              <a:rPr dirty="0" sz="1000">
                <a:latin typeface="Cambria Math"/>
                <a:cs typeface="Cambria Math"/>
              </a:rPr>
              <a:t>7</a:t>
            </a:r>
            <a:r>
              <a:rPr dirty="0" sz="1000" spc="4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−</a:t>
            </a:r>
            <a:r>
              <a:rPr dirty="0" sz="1000" spc="3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5</a:t>
            </a:r>
            <a:r>
              <a:rPr dirty="0" baseline="2777" sz="1500">
                <a:latin typeface="Cambria Math"/>
                <a:cs typeface="Cambria Math"/>
              </a:rPr>
              <a:t>)</a:t>
            </a:r>
            <a:r>
              <a:rPr dirty="0" baseline="25641" sz="975">
                <a:latin typeface="Cambria Math"/>
                <a:cs typeface="Cambria Math"/>
              </a:rPr>
              <a:t>2</a:t>
            </a:r>
            <a:r>
              <a:rPr dirty="0" baseline="25641" sz="975" spc="225">
                <a:latin typeface="Cambria Math"/>
                <a:cs typeface="Cambria Math"/>
              </a:rPr>
              <a:t> </a:t>
            </a:r>
            <a:r>
              <a:rPr dirty="0" sz="1000">
                <a:latin typeface="Calibri"/>
                <a:cs typeface="Calibri"/>
              </a:rPr>
              <a:t>+</a:t>
            </a:r>
            <a:r>
              <a:rPr dirty="0" baseline="2777" sz="1500">
                <a:latin typeface="Cambria Math"/>
                <a:cs typeface="Cambria Math"/>
              </a:rPr>
              <a:t>(</a:t>
            </a:r>
            <a:r>
              <a:rPr dirty="0" sz="1000">
                <a:latin typeface="Cambria Math"/>
                <a:cs typeface="Cambria Math"/>
              </a:rPr>
              <a:t>8</a:t>
            </a:r>
            <a:r>
              <a:rPr dirty="0" sz="1000" spc="4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−</a:t>
            </a:r>
            <a:r>
              <a:rPr dirty="0" sz="1000" spc="40">
                <a:latin typeface="Cambria Math"/>
                <a:cs typeface="Cambria Math"/>
              </a:rPr>
              <a:t> </a:t>
            </a:r>
            <a:r>
              <a:rPr dirty="0" sz="1000" spc="-25">
                <a:latin typeface="Cambria Math"/>
                <a:cs typeface="Cambria Math"/>
              </a:rPr>
              <a:t>7</a:t>
            </a:r>
            <a:r>
              <a:rPr dirty="0" baseline="2777" sz="1500" spc="-37">
                <a:latin typeface="Cambria Math"/>
                <a:cs typeface="Cambria Math"/>
              </a:rPr>
              <a:t>)</a:t>
            </a:r>
            <a:r>
              <a:rPr dirty="0" baseline="25641" sz="975" spc="-37">
                <a:latin typeface="Cambria Math"/>
                <a:cs typeface="Cambria Math"/>
              </a:rPr>
              <a:t>2</a:t>
            </a:r>
            <a:endParaRPr baseline="25641" sz="975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2552" y="6087393"/>
            <a:ext cx="158178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Calibri"/>
                <a:cs typeface="Calibri"/>
              </a:rPr>
              <a:t>Soln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: We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have</a:t>
            </a:r>
            <a:r>
              <a:rPr dirty="0" sz="1000" spc="484">
                <a:latin typeface="Calibri"/>
                <a:cs typeface="Calibri"/>
              </a:rPr>
              <a:t> </a:t>
            </a:r>
            <a:r>
              <a:rPr dirty="0" sz="1700">
                <a:latin typeface="Cambria Math"/>
                <a:cs typeface="Cambria Math"/>
              </a:rPr>
              <a:t>ρ</a:t>
            </a:r>
            <a:r>
              <a:rPr dirty="0" sz="1700" spc="70">
                <a:latin typeface="Cambria Math"/>
                <a:cs typeface="Cambria Math"/>
              </a:rPr>
              <a:t>  </a:t>
            </a:r>
            <a:r>
              <a:rPr dirty="0" baseline="-8169" sz="2550">
                <a:latin typeface="Times New Roman"/>
                <a:cs typeface="Times New Roman"/>
              </a:rPr>
              <a:t>=</a:t>
            </a:r>
            <a:r>
              <a:rPr dirty="0" baseline="-8169" sz="2550" spc="30">
                <a:latin typeface="Times New Roman"/>
                <a:cs typeface="Times New Roman"/>
              </a:rPr>
              <a:t> </a:t>
            </a:r>
            <a:r>
              <a:rPr dirty="0" baseline="-8169" sz="2550">
                <a:latin typeface="Times New Roman"/>
                <a:cs typeface="Times New Roman"/>
              </a:rPr>
              <a:t>1</a:t>
            </a:r>
            <a:r>
              <a:rPr dirty="0" baseline="-8169" sz="2550" spc="15">
                <a:latin typeface="Times New Roman"/>
                <a:cs typeface="Times New Roman"/>
              </a:rPr>
              <a:t> </a:t>
            </a:r>
            <a:r>
              <a:rPr dirty="0" baseline="-8169" sz="2550" spc="-75">
                <a:latin typeface="Times New Roman"/>
                <a:cs typeface="Times New Roman"/>
              </a:rPr>
              <a:t>-</a:t>
            </a:r>
            <a:endParaRPr baseline="-8169" sz="25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82949" y="7546987"/>
            <a:ext cx="2360930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>
                <a:latin typeface="Calibri"/>
                <a:cs typeface="Calibri"/>
              </a:rPr>
              <a:t>=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25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4+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16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25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81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 +1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+1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+ 4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+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 spc="-20">
                <a:latin typeface="Calibri"/>
                <a:cs typeface="Calibri"/>
              </a:rPr>
              <a:t>=158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77628" y="7860909"/>
            <a:ext cx="755015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>
                <a:latin typeface="Calibri"/>
                <a:cs typeface="Calibri"/>
              </a:rPr>
              <a:t>Hence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>
                <a:latin typeface="Cambria Math"/>
                <a:cs typeface="Cambria Math"/>
              </a:rPr>
              <a:t>𝜌</a:t>
            </a:r>
            <a:r>
              <a:rPr dirty="0" sz="1000" spc="50">
                <a:latin typeface="Cambria Math"/>
                <a:cs typeface="Cambria Math"/>
              </a:rPr>
              <a:t> </a:t>
            </a:r>
            <a:r>
              <a:rPr dirty="0" sz="1000">
                <a:latin typeface="Calibri"/>
                <a:cs typeface="Calibri"/>
              </a:rPr>
              <a:t>=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 spc="-50">
                <a:latin typeface="Calibri"/>
                <a:cs typeface="Calibri"/>
              </a:rPr>
              <a:t>–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22340" y="7997085"/>
            <a:ext cx="56515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Cambria Math"/>
                <a:cs typeface="Cambria Math"/>
              </a:rPr>
              <a:t>10(10</a:t>
            </a:r>
            <a:r>
              <a:rPr dirty="0" baseline="23148" sz="900">
                <a:latin typeface="Cambria Math"/>
                <a:cs typeface="Cambria Math"/>
              </a:rPr>
              <a:t>2</a:t>
            </a:r>
            <a:r>
              <a:rPr dirty="0" baseline="23148" sz="900" spc="-60">
                <a:latin typeface="Cambria Math"/>
                <a:cs typeface="Cambria Math"/>
              </a:rPr>
              <a:t> </a:t>
            </a:r>
            <a:r>
              <a:rPr dirty="0" sz="750">
                <a:latin typeface="Cambria Math"/>
                <a:cs typeface="Cambria Math"/>
              </a:rPr>
              <a:t>−</a:t>
            </a:r>
            <a:r>
              <a:rPr dirty="0" sz="750" spc="15">
                <a:latin typeface="Cambria Math"/>
                <a:cs typeface="Cambria Math"/>
              </a:rPr>
              <a:t> </a:t>
            </a:r>
            <a:r>
              <a:rPr dirty="0" sz="750" spc="-25">
                <a:latin typeface="Cambria Math"/>
                <a:cs typeface="Cambria Math"/>
              </a:rPr>
              <a:t>1)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123712" y="7819339"/>
            <a:ext cx="32766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Cambria Math"/>
                <a:cs typeface="Cambria Math"/>
              </a:rPr>
              <a:t>6 </a:t>
            </a:r>
            <a:r>
              <a:rPr dirty="0" sz="750" spc="-10">
                <a:latin typeface="Cambria Math"/>
                <a:cs typeface="Cambria Math"/>
              </a:rPr>
              <a:t>(158)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23980" y="7866643"/>
            <a:ext cx="35680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>
                <a:latin typeface="Calibri"/>
                <a:cs typeface="Calibri"/>
              </a:rPr>
              <a:t>=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0.042</a:t>
            </a:r>
            <a:r>
              <a:rPr dirty="0" sz="1200">
                <a:latin typeface="Times New Roman"/>
                <a:cs typeface="Times New Roman"/>
              </a:rPr>
              <a:t>Ten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got 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 percentage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marks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47646" y="8128961"/>
            <a:ext cx="41300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subjects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 their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correlation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coefficient.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860059" y="1690256"/>
            <a:ext cx="38735" cy="14604"/>
          </a:xfrm>
          <a:custGeom>
            <a:avLst/>
            <a:gdLst/>
            <a:ahLst/>
            <a:cxnLst/>
            <a:rect l="l" t="t" r="r" b="b"/>
            <a:pathLst>
              <a:path w="38734" h="14605">
                <a:moveTo>
                  <a:pt x="38701" y="0"/>
                </a:moveTo>
                <a:lnTo>
                  <a:pt x="0" y="0"/>
                </a:lnTo>
                <a:lnTo>
                  <a:pt x="0" y="14334"/>
                </a:lnTo>
                <a:lnTo>
                  <a:pt x="38701" y="14334"/>
                </a:lnTo>
                <a:lnTo>
                  <a:pt x="387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2509105" y="6279870"/>
            <a:ext cx="688340" cy="14604"/>
          </a:xfrm>
          <a:custGeom>
            <a:avLst/>
            <a:gdLst/>
            <a:ahLst/>
            <a:cxnLst/>
            <a:rect l="l" t="t" r="r" b="b"/>
            <a:pathLst>
              <a:path w="688339" h="14604">
                <a:moveTo>
                  <a:pt x="688047" y="0"/>
                </a:moveTo>
                <a:lnTo>
                  <a:pt x="0" y="0"/>
                </a:lnTo>
                <a:lnTo>
                  <a:pt x="0" y="14334"/>
                </a:lnTo>
                <a:lnTo>
                  <a:pt x="688047" y="14334"/>
                </a:lnTo>
                <a:lnTo>
                  <a:pt x="6880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930176" y="5374777"/>
            <a:ext cx="688340" cy="14604"/>
          </a:xfrm>
          <a:custGeom>
            <a:avLst/>
            <a:gdLst/>
            <a:ahLst/>
            <a:cxnLst/>
            <a:rect l="l" t="t" r="r" b="b"/>
            <a:pathLst>
              <a:path w="688339" h="14604">
                <a:moveTo>
                  <a:pt x="688047" y="0"/>
                </a:moveTo>
                <a:lnTo>
                  <a:pt x="0" y="0"/>
                </a:lnTo>
                <a:lnTo>
                  <a:pt x="0" y="14333"/>
                </a:lnTo>
                <a:lnTo>
                  <a:pt x="688047" y="14333"/>
                </a:lnTo>
                <a:lnTo>
                  <a:pt x="6880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781457" y="5866922"/>
            <a:ext cx="496570" cy="8890"/>
          </a:xfrm>
          <a:custGeom>
            <a:avLst/>
            <a:gdLst/>
            <a:ahLst/>
            <a:cxnLst/>
            <a:rect l="l" t="t" r="r" b="b"/>
            <a:pathLst>
              <a:path w="496570" h="8889">
                <a:moveTo>
                  <a:pt x="495967" y="0"/>
                </a:moveTo>
                <a:lnTo>
                  <a:pt x="0" y="0"/>
                </a:lnTo>
                <a:lnTo>
                  <a:pt x="0" y="8600"/>
                </a:lnTo>
                <a:lnTo>
                  <a:pt x="495967" y="8600"/>
                </a:lnTo>
                <a:lnTo>
                  <a:pt x="49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679391" y="5182897"/>
            <a:ext cx="123761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700">
                <a:latin typeface="Cambria Math"/>
                <a:cs typeface="Cambria Math"/>
              </a:rPr>
              <a:t>ρ</a:t>
            </a:r>
            <a:r>
              <a:rPr dirty="0" sz="1700" spc="420">
                <a:latin typeface="Cambria Math"/>
                <a:cs typeface="Cambria Math"/>
              </a:rPr>
              <a:t> </a:t>
            </a:r>
            <a:r>
              <a:rPr dirty="0" baseline="-8169" sz="2550">
                <a:latin typeface="Times New Roman"/>
                <a:cs typeface="Times New Roman"/>
              </a:rPr>
              <a:t>=</a:t>
            </a:r>
            <a:r>
              <a:rPr dirty="0" baseline="-8169" sz="2550" spc="22">
                <a:latin typeface="Times New Roman"/>
                <a:cs typeface="Times New Roman"/>
              </a:rPr>
              <a:t> </a:t>
            </a:r>
            <a:r>
              <a:rPr dirty="0" baseline="-8169" sz="2550">
                <a:latin typeface="Times New Roman"/>
                <a:cs typeface="Times New Roman"/>
              </a:rPr>
              <a:t>1</a:t>
            </a:r>
            <a:r>
              <a:rPr dirty="0" baseline="-8169" sz="2550" spc="-7">
                <a:latin typeface="Times New Roman"/>
                <a:cs typeface="Times New Roman"/>
              </a:rPr>
              <a:t> </a:t>
            </a:r>
            <a:r>
              <a:rPr dirty="0" baseline="-8169" sz="2550" spc="-75">
                <a:latin typeface="Times New Roman"/>
                <a:cs typeface="Times New Roman"/>
              </a:rPr>
              <a:t>-</a:t>
            </a:r>
            <a:endParaRPr baseline="-8169" sz="2550">
              <a:latin typeface="Times New Roman"/>
              <a:cs typeface="Times New Roman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234424" y="1214356"/>
          <a:ext cx="4886960" cy="5143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8990"/>
                <a:gridCol w="398779"/>
                <a:gridCol w="398780"/>
                <a:gridCol w="400050"/>
                <a:gridCol w="398780"/>
                <a:gridCol w="400050"/>
                <a:gridCol w="400050"/>
                <a:gridCol w="398780"/>
                <a:gridCol w="401320"/>
                <a:gridCol w="400050"/>
                <a:gridCol w="400050"/>
              </a:tblGrid>
              <a:tr h="250825">
                <a:tc>
                  <a:txBody>
                    <a:bodyPr/>
                    <a:lstStyle/>
                    <a:p>
                      <a:pPr algn="ctr">
                        <a:lnSpc>
                          <a:spcPts val="142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Marks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668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78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75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82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9855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9855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42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3525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Marks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668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84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9855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86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9855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919318" y="1997212"/>
            <a:ext cx="5254625" cy="5930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765175" marR="5080" indent="-753110">
              <a:lnSpc>
                <a:spcPct val="112900"/>
              </a:lnSpc>
              <a:spcBef>
                <a:spcPts val="90"/>
              </a:spcBef>
            </a:pPr>
            <a:r>
              <a:rPr dirty="0" sz="1100">
                <a:latin typeface="Times New Roman"/>
                <a:cs typeface="Times New Roman"/>
              </a:rPr>
              <a:t>Soln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: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prepare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table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consisting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data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along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with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ranks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assigned </a:t>
            </a:r>
            <a:r>
              <a:rPr dirty="0" sz="1100">
                <a:latin typeface="Times New Roman"/>
                <a:cs typeface="Times New Roman"/>
              </a:rPr>
              <a:t>according</a:t>
            </a:r>
            <a:r>
              <a:rPr dirty="0" sz="1100" spc="2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their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order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magnitude.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subject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x,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98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will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awarded </a:t>
            </a:r>
            <a:r>
              <a:rPr dirty="0" sz="1100">
                <a:latin typeface="Times New Roman"/>
                <a:cs typeface="Times New Roman"/>
              </a:rPr>
              <a:t>rank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1,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90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as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so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on.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079661" y="2773931"/>
          <a:ext cx="5248275" cy="2058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1055"/>
                <a:gridCol w="819784"/>
                <a:gridCol w="821055"/>
                <a:gridCol w="819150"/>
                <a:gridCol w="821054"/>
                <a:gridCol w="1060450"/>
              </a:tblGrid>
              <a:tr h="174625">
                <a:tc>
                  <a:txBody>
                    <a:bodyPr/>
                    <a:lstStyle/>
                    <a:p>
                      <a:pPr algn="ctr" marR="52069">
                        <a:lnSpc>
                          <a:spcPts val="123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Marks</a:t>
                      </a:r>
                      <a:r>
                        <a:rPr dirty="0" sz="11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10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3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Rank(x)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ts val="123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Marks</a:t>
                      </a:r>
                      <a:r>
                        <a:rPr dirty="0" sz="1100" spc="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in</a:t>
                      </a:r>
                      <a:r>
                        <a:rPr dirty="0" sz="1100" spc="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3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Rank(y)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35"/>
                        </a:lnSpc>
                      </a:pPr>
                      <a:r>
                        <a:rPr dirty="0" sz="1100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100" spc="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1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(x-</a:t>
                      </a: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y)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35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baseline="22222" sz="112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2222" sz="1125" spc="28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100" spc="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(𝑥</a:t>
                      </a:r>
                      <a:r>
                        <a:rPr dirty="0" sz="1100" spc="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−</a:t>
                      </a:r>
                      <a:r>
                        <a:rPr dirty="0" sz="1100" spc="4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𝑦)</a:t>
                      </a:r>
                      <a:r>
                        <a:rPr dirty="0" baseline="22222" sz="1125" spc="-37">
                          <a:latin typeface="Cambria Math"/>
                          <a:cs typeface="Cambria Math"/>
                        </a:rPr>
                        <a:t>2</a:t>
                      </a:r>
                      <a:endParaRPr baseline="22222" sz="1125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78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 marL="38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51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98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91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8910">
                <a:tc>
                  <a:txBody>
                    <a:bodyPr/>
                    <a:lstStyle/>
                    <a:p>
                      <a:pPr algn="ctr" marL="3810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0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20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75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90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58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53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5895">
                <a:tc>
                  <a:txBody>
                    <a:bodyPr/>
                    <a:lstStyle/>
                    <a:p>
                      <a:pPr algn="ctr" marL="3810">
                        <a:lnSpc>
                          <a:spcPts val="123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3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47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3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35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58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0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sz="1000" spc="6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3031477" y="5098325"/>
            <a:ext cx="4851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6</a:t>
            </a:r>
            <a:r>
              <a:rPr dirty="0" sz="1200" spc="-4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∑</a:t>
            </a:r>
            <a:r>
              <a:rPr dirty="0" baseline="2314" sz="1800" spc="-52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𝑑</a:t>
            </a:r>
            <a:r>
              <a:rPr dirty="0" baseline="25000" sz="1500" spc="-37">
                <a:latin typeface="Cambria Math"/>
                <a:cs typeface="Cambria Math"/>
              </a:rPr>
              <a:t>2</a:t>
            </a:r>
            <a:endParaRPr baseline="25000" sz="15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775266" y="5254569"/>
            <a:ext cx="170307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10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data.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96734" y="5390745"/>
            <a:ext cx="7594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Cambria Math"/>
                <a:cs typeface="Cambria Math"/>
              </a:rPr>
              <a:t>𝑛</a:t>
            </a:r>
            <a:r>
              <a:rPr dirty="0" sz="1200" spc="1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(𝑛</a:t>
            </a:r>
            <a:r>
              <a:rPr dirty="0" baseline="19444" sz="1500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4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460569" y="5744803"/>
            <a:ext cx="29718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-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83432" y="5720434"/>
            <a:ext cx="280670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Cambria Math"/>
                <a:cs typeface="Cambria Math"/>
              </a:rPr>
              <a:t>6</a:t>
            </a:r>
            <a:r>
              <a:rPr dirty="0" sz="750" spc="25">
                <a:latin typeface="Cambria Math"/>
                <a:cs typeface="Cambria Math"/>
              </a:rPr>
              <a:t> </a:t>
            </a:r>
            <a:r>
              <a:rPr dirty="0" sz="750" spc="-20">
                <a:latin typeface="Cambria Math"/>
                <a:cs typeface="Cambria Math"/>
              </a:rPr>
              <a:t>(30)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50524" y="5862344"/>
            <a:ext cx="563245" cy="1409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750">
                <a:latin typeface="Cambria Math"/>
                <a:cs typeface="Cambria Math"/>
              </a:rPr>
              <a:t>10(10</a:t>
            </a:r>
            <a:r>
              <a:rPr dirty="0" baseline="23148" sz="900">
                <a:latin typeface="Cambria Math"/>
                <a:cs typeface="Cambria Math"/>
              </a:rPr>
              <a:t>2</a:t>
            </a:r>
            <a:r>
              <a:rPr dirty="0" sz="750">
                <a:latin typeface="Cambria Math"/>
                <a:cs typeface="Cambria Math"/>
              </a:rPr>
              <a:t>−</a:t>
            </a:r>
            <a:r>
              <a:rPr dirty="0" sz="750" spc="90">
                <a:latin typeface="Cambria Math"/>
                <a:cs typeface="Cambria Math"/>
              </a:rPr>
              <a:t> </a:t>
            </a:r>
            <a:r>
              <a:rPr dirty="0" sz="750" spc="-25">
                <a:latin typeface="Cambria Math"/>
                <a:cs typeface="Cambria Math"/>
              </a:rPr>
              <a:t>1)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62661" y="6108895"/>
            <a:ext cx="4972685" cy="11239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401445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0.82</a:t>
            </a:r>
            <a:endParaRPr sz="1100">
              <a:latin typeface="Times New Roman"/>
              <a:cs typeface="Times New Roman"/>
            </a:endParaRPr>
          </a:p>
          <a:p>
            <a:pPr marL="227329" marR="5080" indent="-215265">
              <a:lnSpc>
                <a:spcPct val="184700"/>
              </a:lnSpc>
            </a:pPr>
            <a:r>
              <a:rPr dirty="0" sz="1100">
                <a:latin typeface="Times New Roman"/>
                <a:cs typeface="Times New Roman"/>
              </a:rPr>
              <a:t>2.</a:t>
            </a:r>
            <a:r>
              <a:rPr dirty="0" sz="1100" spc="220">
                <a:latin typeface="Times New Roman"/>
                <a:cs typeface="Times New Roman"/>
              </a:rPr>
              <a:t>  </a:t>
            </a:r>
            <a:r>
              <a:rPr dirty="0" sz="1000">
                <a:latin typeface="Times New Roman"/>
                <a:cs typeface="Times New Roman"/>
              </a:rPr>
              <a:t>Ten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competitors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in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music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contest</a:t>
            </a:r>
            <a:r>
              <a:rPr dirty="0" sz="1000" spc="5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are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ranked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by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3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judges</a:t>
            </a:r>
            <a:r>
              <a:rPr dirty="0" sz="1000" spc="5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A,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B,C</a:t>
            </a:r>
            <a:r>
              <a:rPr dirty="0" sz="1000" spc="4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in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the</a:t>
            </a:r>
            <a:r>
              <a:rPr dirty="0" sz="1000" spc="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following</a:t>
            </a:r>
            <a:r>
              <a:rPr dirty="0" sz="1000" spc="3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order</a:t>
            </a:r>
            <a:r>
              <a:rPr dirty="0" sz="1100" spc="-10">
                <a:latin typeface="Times New Roman"/>
                <a:cs typeface="Times New Roman"/>
              </a:rPr>
              <a:t>. </a:t>
            </a:r>
            <a:r>
              <a:rPr dirty="0" sz="1100">
                <a:latin typeface="Times New Roman"/>
                <a:cs typeface="Times New Roman"/>
              </a:rPr>
              <a:t>Use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rank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correlation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coefficient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decide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which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pair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judges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nearest</a:t>
            </a:r>
            <a:endParaRPr sz="1100">
              <a:latin typeface="Times New Roman"/>
              <a:cs typeface="Times New Roman"/>
            </a:endParaRPr>
          </a:p>
          <a:p>
            <a:pPr marL="227329">
              <a:lnSpc>
                <a:spcPct val="100000"/>
              </a:lnSpc>
              <a:spcBef>
                <a:spcPts val="1100"/>
              </a:spcBef>
            </a:pP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approach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to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common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taste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music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602816" y="7472247"/>
          <a:ext cx="4596130" cy="517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0209"/>
                <a:gridCol w="411479"/>
                <a:gridCol w="408305"/>
                <a:gridCol w="409575"/>
                <a:gridCol w="409575"/>
                <a:gridCol w="410844"/>
                <a:gridCol w="409575"/>
                <a:gridCol w="410210"/>
                <a:gridCol w="409575"/>
                <a:gridCol w="410845"/>
                <a:gridCol w="409575"/>
              </a:tblGrid>
              <a:tr h="170180"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A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635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B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7165">
                <a:tc>
                  <a:txBody>
                    <a:bodyPr/>
                    <a:lstStyle/>
                    <a:p>
                      <a:pPr algn="ctr" marL="635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C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143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6" name="object 16" descr=""/>
          <p:cNvSpPr txBox="1"/>
          <p:nvPr/>
        </p:nvSpPr>
        <p:spPr>
          <a:xfrm>
            <a:off x="1252228" y="8266570"/>
            <a:ext cx="4290695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000">
                <a:latin typeface="Calibri"/>
                <a:cs typeface="Calibri"/>
              </a:rPr>
              <a:t>Soln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:</a:t>
            </a:r>
            <a:r>
              <a:rPr dirty="0" sz="900" spc="30">
                <a:latin typeface="Calibri"/>
                <a:cs typeface="Calibri"/>
              </a:rPr>
              <a:t> </a:t>
            </a:r>
            <a:r>
              <a:rPr dirty="0" sz="900">
                <a:latin typeface="Times New Roman"/>
                <a:cs typeface="Times New Roman"/>
              </a:rPr>
              <a:t>We</a:t>
            </a:r>
            <a:r>
              <a:rPr dirty="0" sz="90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shall</a:t>
            </a:r>
            <a:r>
              <a:rPr dirty="0" sz="90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compute</a:t>
            </a:r>
            <a:r>
              <a:rPr dirty="0" sz="900" spc="175">
                <a:latin typeface="Times New Roman"/>
                <a:cs typeface="Times New Roman"/>
              </a:rPr>
              <a:t>  </a:t>
            </a:r>
            <a:r>
              <a:rPr dirty="0" sz="900">
                <a:latin typeface="Cambria Math"/>
                <a:cs typeface="Cambria Math"/>
              </a:rPr>
              <a:t>𝜌</a:t>
            </a:r>
            <a:r>
              <a:rPr dirty="0" baseline="-12820" sz="975">
                <a:latin typeface="Cambria Math"/>
                <a:cs typeface="Cambria Math"/>
              </a:rPr>
              <a:t>𝐴𝐵</a:t>
            </a:r>
            <a:r>
              <a:rPr dirty="0" baseline="-12820" sz="975" spc="240">
                <a:latin typeface="Cambria Math"/>
                <a:cs typeface="Cambria Math"/>
              </a:rPr>
              <a:t> </a:t>
            </a:r>
            <a:r>
              <a:rPr dirty="0" sz="900">
                <a:latin typeface="Times New Roman"/>
                <a:cs typeface="Times New Roman"/>
              </a:rPr>
              <a:t>,</a:t>
            </a:r>
            <a:r>
              <a:rPr dirty="0" sz="900" spc="30">
                <a:latin typeface="Times New Roman"/>
                <a:cs typeface="Times New Roman"/>
              </a:rPr>
              <a:t> </a:t>
            </a:r>
            <a:r>
              <a:rPr dirty="0" sz="900">
                <a:latin typeface="Cambria Math"/>
                <a:cs typeface="Cambria Math"/>
              </a:rPr>
              <a:t>𝜌</a:t>
            </a:r>
            <a:r>
              <a:rPr dirty="0" baseline="-12820" sz="975">
                <a:latin typeface="Cambria Math"/>
                <a:cs typeface="Cambria Math"/>
              </a:rPr>
              <a:t>𝐵𝐶</a:t>
            </a:r>
            <a:r>
              <a:rPr dirty="0" baseline="-12820" sz="975" spc="292">
                <a:latin typeface="Cambria Math"/>
                <a:cs typeface="Cambria Math"/>
              </a:rPr>
              <a:t> </a:t>
            </a:r>
            <a:r>
              <a:rPr dirty="0" sz="900">
                <a:latin typeface="Times New Roman"/>
                <a:cs typeface="Times New Roman"/>
              </a:rPr>
              <a:t>,</a:t>
            </a:r>
            <a:r>
              <a:rPr dirty="0" sz="900" spc="50">
                <a:latin typeface="Times New Roman"/>
                <a:cs typeface="Times New Roman"/>
              </a:rPr>
              <a:t> </a:t>
            </a:r>
            <a:r>
              <a:rPr dirty="0" sz="900">
                <a:latin typeface="Cambria Math"/>
                <a:cs typeface="Cambria Math"/>
              </a:rPr>
              <a:t>𝜌</a:t>
            </a:r>
            <a:r>
              <a:rPr dirty="0" baseline="-12820" sz="975">
                <a:latin typeface="Cambria Math"/>
                <a:cs typeface="Cambria Math"/>
              </a:rPr>
              <a:t>𝐶𝐴</a:t>
            </a:r>
            <a:r>
              <a:rPr dirty="0" baseline="-12820" sz="975" spc="637">
                <a:latin typeface="Cambria Math"/>
                <a:cs typeface="Cambria Math"/>
              </a:rPr>
              <a:t> </a:t>
            </a:r>
            <a:r>
              <a:rPr dirty="0" sz="900">
                <a:latin typeface="Times New Roman"/>
                <a:cs typeface="Times New Roman"/>
              </a:rPr>
              <a:t>with</a:t>
            </a:r>
            <a:r>
              <a:rPr dirty="0" sz="900" spc="4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the</a:t>
            </a:r>
            <a:r>
              <a:rPr dirty="0" sz="90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help</a:t>
            </a:r>
            <a:r>
              <a:rPr dirty="0" sz="900" spc="2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of</a:t>
            </a:r>
            <a:r>
              <a:rPr dirty="0" sz="90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the</a:t>
            </a:r>
            <a:r>
              <a:rPr dirty="0" sz="900" spc="2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following</a:t>
            </a:r>
            <a:r>
              <a:rPr dirty="0" sz="900" spc="5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table</a:t>
            </a:r>
            <a:r>
              <a:rPr dirty="0" sz="900" spc="40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where</a:t>
            </a:r>
            <a:r>
              <a:rPr dirty="0" sz="900" spc="25">
                <a:latin typeface="Times New Roman"/>
                <a:cs typeface="Times New Roman"/>
              </a:rPr>
              <a:t> </a:t>
            </a:r>
            <a:r>
              <a:rPr dirty="0" sz="900">
                <a:latin typeface="Times New Roman"/>
                <a:cs typeface="Times New Roman"/>
              </a:rPr>
              <a:t>d</a:t>
            </a:r>
            <a:r>
              <a:rPr dirty="0" sz="900" spc="45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is</a:t>
            </a:r>
            <a:endParaRPr sz="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745621" y="4058408"/>
            <a:ext cx="451484" cy="10160"/>
          </a:xfrm>
          <a:custGeom>
            <a:avLst/>
            <a:gdLst/>
            <a:ahLst/>
            <a:cxnLst/>
            <a:rect l="l" t="t" r="r" b="b"/>
            <a:pathLst>
              <a:path w="451485" h="10160">
                <a:moveTo>
                  <a:pt x="450934" y="0"/>
                </a:moveTo>
                <a:lnTo>
                  <a:pt x="0" y="0"/>
                </a:lnTo>
                <a:lnTo>
                  <a:pt x="0" y="10033"/>
                </a:lnTo>
                <a:lnTo>
                  <a:pt x="450934" y="10033"/>
                </a:lnTo>
                <a:lnTo>
                  <a:pt x="4509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850142" y="4469085"/>
            <a:ext cx="527685" cy="10160"/>
          </a:xfrm>
          <a:custGeom>
            <a:avLst/>
            <a:gdLst/>
            <a:ahLst/>
            <a:cxnLst/>
            <a:rect l="l" t="t" r="r" b="b"/>
            <a:pathLst>
              <a:path w="527685" h="10160">
                <a:moveTo>
                  <a:pt x="527503" y="0"/>
                </a:moveTo>
                <a:lnTo>
                  <a:pt x="0" y="0"/>
                </a:lnTo>
                <a:lnTo>
                  <a:pt x="0" y="10034"/>
                </a:lnTo>
                <a:lnTo>
                  <a:pt x="527503" y="10034"/>
                </a:lnTo>
                <a:lnTo>
                  <a:pt x="5275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921453" y="4469085"/>
            <a:ext cx="528320" cy="10160"/>
          </a:xfrm>
          <a:custGeom>
            <a:avLst/>
            <a:gdLst/>
            <a:ahLst/>
            <a:cxnLst/>
            <a:rect l="l" t="t" r="r" b="b"/>
            <a:pathLst>
              <a:path w="528320" h="10160">
                <a:moveTo>
                  <a:pt x="527790" y="0"/>
                </a:moveTo>
                <a:lnTo>
                  <a:pt x="0" y="0"/>
                </a:lnTo>
                <a:lnTo>
                  <a:pt x="0" y="10034"/>
                </a:lnTo>
                <a:lnTo>
                  <a:pt x="527790" y="10034"/>
                </a:lnTo>
                <a:lnTo>
                  <a:pt x="5277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201334" y="4879168"/>
            <a:ext cx="527685" cy="10160"/>
          </a:xfrm>
          <a:custGeom>
            <a:avLst/>
            <a:gdLst/>
            <a:ahLst/>
            <a:cxnLst/>
            <a:rect l="l" t="t" r="r" b="b"/>
            <a:pathLst>
              <a:path w="527685" h="10160">
                <a:moveTo>
                  <a:pt x="527503" y="0"/>
                </a:moveTo>
                <a:lnTo>
                  <a:pt x="0" y="0"/>
                </a:lnTo>
                <a:lnTo>
                  <a:pt x="0" y="10033"/>
                </a:lnTo>
                <a:lnTo>
                  <a:pt x="527503" y="10033"/>
                </a:lnTo>
                <a:lnTo>
                  <a:pt x="5275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6" name="object 6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95765" y="7377817"/>
            <a:ext cx="30406" cy="30806"/>
          </a:xfrm>
          <a:prstGeom prst="rect">
            <a:avLst/>
          </a:prstGeom>
        </p:spPr>
      </p:pic>
      <p:sp>
        <p:nvSpPr>
          <p:cNvPr id="7" name="object 7" descr=""/>
          <p:cNvSpPr txBox="1"/>
          <p:nvPr/>
        </p:nvSpPr>
        <p:spPr>
          <a:xfrm>
            <a:off x="1635986" y="1191622"/>
            <a:ext cx="133921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difference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ranks.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1105463" y="1523978"/>
          <a:ext cx="4980940" cy="2374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5340"/>
                <a:gridCol w="815974"/>
                <a:gridCol w="817244"/>
                <a:gridCol w="817244"/>
                <a:gridCol w="815975"/>
                <a:gridCol w="817245"/>
              </a:tblGrid>
              <a:tr h="177165">
                <a:tc>
                  <a:txBody>
                    <a:bodyPr/>
                    <a:lstStyle/>
                    <a:p>
                      <a:pPr algn="ctr" marL="1016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A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B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ts val="126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C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9055">
                        <a:lnSpc>
                          <a:spcPts val="72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  <a:p>
                      <a:pPr algn="ctr" marL="71120">
                        <a:lnSpc>
                          <a:spcPts val="575"/>
                        </a:lnSpc>
                      </a:pPr>
                      <a:r>
                        <a:rPr dirty="0" sz="800" spc="-25">
                          <a:latin typeface="Cambria Math"/>
                          <a:cs typeface="Cambria Math"/>
                        </a:rPr>
                        <a:t>𝐴𝐵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62865">
                        <a:lnSpc>
                          <a:spcPts val="61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  <a:p>
                      <a:pPr algn="ctr" marL="75565">
                        <a:lnSpc>
                          <a:spcPts val="685"/>
                        </a:lnSpc>
                      </a:pPr>
                      <a:r>
                        <a:rPr dirty="0" sz="800" spc="-25">
                          <a:latin typeface="Cambria Math"/>
                          <a:cs typeface="Cambria Math"/>
                        </a:rPr>
                        <a:t>𝐵𝐶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9055">
                        <a:lnSpc>
                          <a:spcPts val="61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  <a:p>
                      <a:pPr algn="ctr" marL="74930">
                        <a:lnSpc>
                          <a:spcPts val="685"/>
                        </a:lnSpc>
                      </a:pPr>
                      <a:r>
                        <a:rPr dirty="0" sz="800" spc="-25">
                          <a:latin typeface="Cambria Math"/>
                          <a:cs typeface="Cambria Math"/>
                        </a:rPr>
                        <a:t>𝐶𝐴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7165">
                <a:tc>
                  <a:txBody>
                    <a:bodyPr/>
                    <a:lstStyle/>
                    <a:p>
                      <a:pPr algn="ctr" marL="952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381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5895">
                <a:tc>
                  <a:txBody>
                    <a:bodyPr/>
                    <a:lstStyle/>
                    <a:p>
                      <a:pPr algn="ctr" marL="9525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3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3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7165">
                <a:tc>
                  <a:txBody>
                    <a:bodyPr/>
                    <a:lstStyle/>
                    <a:p>
                      <a:pPr algn="ctr" marL="952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5895">
                <a:tc>
                  <a:txBody>
                    <a:bodyPr/>
                    <a:lstStyle/>
                    <a:p>
                      <a:pPr algn="ctr" marL="952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815"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1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81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952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699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ts val="1125"/>
                        </a:lnSpc>
                        <a:spcBef>
                          <a:spcPts val="165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1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100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baseline="22222" sz="1125" spc="150">
                          <a:latin typeface="Cambria Math"/>
                          <a:cs typeface="Cambria Math"/>
                        </a:rPr>
                        <a:t>2</a:t>
                      </a:r>
                      <a:endParaRPr baseline="22222" sz="1125">
                        <a:latin typeface="Cambria Math"/>
                        <a:cs typeface="Cambria Math"/>
                      </a:endParaRPr>
                    </a:p>
                    <a:p>
                      <a:pPr marL="481330">
                        <a:lnSpc>
                          <a:spcPts val="765"/>
                        </a:lnSpc>
                      </a:pPr>
                      <a:r>
                        <a:rPr dirty="0" sz="800" spc="-25">
                          <a:latin typeface="Cambria Math"/>
                          <a:cs typeface="Cambria Math"/>
                        </a:rPr>
                        <a:t>𝐴𝐵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  <a:p>
                      <a:pPr marL="1917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200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0">
                        <a:lnSpc>
                          <a:spcPts val="1125"/>
                        </a:lnSpc>
                        <a:spcBef>
                          <a:spcPts val="165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114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baseline="22222" sz="1125" spc="135">
                          <a:latin typeface="Cambria Math"/>
                          <a:cs typeface="Cambria Math"/>
                        </a:rPr>
                        <a:t>2</a:t>
                      </a:r>
                      <a:endParaRPr baseline="22222" sz="1125">
                        <a:latin typeface="Cambria Math"/>
                        <a:cs typeface="Cambria Math"/>
                      </a:endParaRPr>
                    </a:p>
                    <a:p>
                      <a:pPr marL="487680">
                        <a:lnSpc>
                          <a:spcPts val="765"/>
                        </a:lnSpc>
                      </a:pPr>
                      <a:r>
                        <a:rPr dirty="0" sz="800" spc="-25">
                          <a:latin typeface="Cambria Math"/>
                          <a:cs typeface="Cambria Math"/>
                        </a:rPr>
                        <a:t>𝐵𝐶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  <a:p>
                      <a:pPr marL="19050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214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ts val="1125"/>
                        </a:lnSpc>
                        <a:spcBef>
                          <a:spcPts val="165"/>
                        </a:spcBef>
                      </a:pPr>
                      <a:r>
                        <a:rPr dirty="0" sz="1100" spc="53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1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100">
                          <a:latin typeface="Cambria Math"/>
                          <a:cs typeface="Cambria Math"/>
                        </a:rPr>
                        <a:t>𝑑</a:t>
                      </a:r>
                      <a:r>
                        <a:rPr dirty="0" baseline="22222" sz="1125" spc="150">
                          <a:latin typeface="Cambria Math"/>
                          <a:cs typeface="Cambria Math"/>
                        </a:rPr>
                        <a:t>2</a:t>
                      </a:r>
                      <a:endParaRPr baseline="22222" sz="1125">
                        <a:latin typeface="Cambria Math"/>
                        <a:cs typeface="Cambria Math"/>
                      </a:endParaRPr>
                    </a:p>
                    <a:p>
                      <a:pPr marL="490220">
                        <a:lnSpc>
                          <a:spcPts val="765"/>
                        </a:lnSpc>
                      </a:pPr>
                      <a:r>
                        <a:rPr dirty="0" sz="800" spc="-25">
                          <a:latin typeface="Cambria Math"/>
                          <a:cs typeface="Cambria Math"/>
                        </a:rPr>
                        <a:t>𝐶𝐴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  <a:p>
                      <a:pPr marL="193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35">
                          <a:latin typeface="Cambria Math"/>
                          <a:cs typeface="Cambria Math"/>
                        </a:rPr>
                        <a:t>60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209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1707658" y="3908336"/>
            <a:ext cx="1017269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have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ρ</a:t>
            </a:r>
            <a:r>
              <a:rPr dirty="0" sz="1100" spc="29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-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793527" y="3866767"/>
            <a:ext cx="3378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925" sz="1125">
                <a:latin typeface="Cambria Math"/>
                <a:cs typeface="Cambria Math"/>
              </a:rPr>
              <a:t>6</a:t>
            </a:r>
            <a:r>
              <a:rPr dirty="0" baseline="-25925" sz="1125" spc="-52">
                <a:latin typeface="Cambria Math"/>
                <a:cs typeface="Cambria Math"/>
              </a:rPr>
              <a:t> </a:t>
            </a:r>
            <a:r>
              <a:rPr dirty="0" baseline="3472" sz="1200">
                <a:latin typeface="Cambria Math"/>
                <a:cs typeface="Cambria Math"/>
              </a:rPr>
              <a:t>∑</a:t>
            </a:r>
            <a:r>
              <a:rPr dirty="0" baseline="3472" sz="1200" spc="-67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𝑑</a:t>
            </a:r>
            <a:r>
              <a:rPr dirty="0" baseline="25641" sz="975" spc="-37">
                <a:latin typeface="Cambria Math"/>
                <a:cs typeface="Cambria Math"/>
              </a:rPr>
              <a:t>2</a:t>
            </a:r>
            <a:endParaRPr baseline="25641" sz="9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14688" y="4066014"/>
            <a:ext cx="5219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𝑛</a:t>
            </a:r>
            <a:r>
              <a:rPr dirty="0" sz="800" spc="70">
                <a:latin typeface="Cambria Math"/>
                <a:cs typeface="Cambria Math"/>
              </a:rPr>
              <a:t> </a:t>
            </a:r>
            <a:r>
              <a:rPr dirty="0" sz="800">
                <a:latin typeface="Cambria Math"/>
                <a:cs typeface="Cambria Math"/>
              </a:rPr>
              <a:t>(𝑛</a:t>
            </a:r>
            <a:r>
              <a:rPr dirty="0" baseline="21367" sz="975">
                <a:latin typeface="Cambria Math"/>
                <a:cs typeface="Cambria Math"/>
              </a:rPr>
              <a:t>2</a:t>
            </a:r>
            <a:r>
              <a:rPr dirty="0" sz="800">
                <a:latin typeface="Cambria Math"/>
                <a:cs typeface="Cambria Math"/>
              </a:rPr>
              <a:t>−</a:t>
            </a:r>
            <a:r>
              <a:rPr dirty="0" sz="800" spc="60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1)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91960" y="3948472"/>
            <a:ext cx="1707514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and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10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data.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00151" y="4365601"/>
            <a:ext cx="34861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20">
                <a:latin typeface="Times New Roman"/>
                <a:cs typeface="Times New Roman"/>
              </a:rPr>
              <a:t>Now,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10120" y="4355567"/>
            <a:ext cx="64198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5050" sz="1650">
                <a:latin typeface="Cambria Math"/>
                <a:cs typeface="Cambria Math"/>
              </a:rPr>
              <a:t>𝜌</a:t>
            </a:r>
            <a:r>
              <a:rPr dirty="0" baseline="-7407" sz="1125">
                <a:latin typeface="Cambria Math"/>
                <a:cs typeface="Cambria Math"/>
              </a:rPr>
              <a:t>𝐴𝐵</a:t>
            </a:r>
            <a:r>
              <a:rPr dirty="0" baseline="-7407" sz="1125" spc="359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-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30735" y="4319732"/>
            <a:ext cx="35306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6</a:t>
            </a:r>
            <a:r>
              <a:rPr dirty="0" sz="800" spc="10">
                <a:latin typeface="Cambria Math"/>
                <a:cs typeface="Cambria Math"/>
              </a:rPr>
              <a:t> </a:t>
            </a:r>
            <a:r>
              <a:rPr dirty="0" sz="800" spc="-10">
                <a:latin typeface="Cambria Math"/>
                <a:cs typeface="Cambria Math"/>
              </a:rPr>
              <a:t>(200)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12162" y="4474542"/>
            <a:ext cx="59118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10(10</a:t>
            </a:r>
            <a:r>
              <a:rPr dirty="0" baseline="21367" sz="975">
                <a:latin typeface="Cambria Math"/>
                <a:cs typeface="Cambria Math"/>
              </a:rPr>
              <a:t>2</a:t>
            </a:r>
            <a:r>
              <a:rPr dirty="0" sz="800">
                <a:latin typeface="Cambria Math"/>
                <a:cs typeface="Cambria Math"/>
              </a:rPr>
              <a:t>−</a:t>
            </a:r>
            <a:r>
              <a:rPr dirty="0" sz="800" spc="70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1)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402573" y="4371335"/>
            <a:ext cx="77724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Times New Roman"/>
                <a:cs typeface="Times New Roman"/>
              </a:rPr>
              <a:t>=</a:t>
            </a:r>
            <a:r>
              <a:rPr dirty="0" baseline="2525" sz="1650" spc="2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-</a:t>
            </a:r>
            <a:r>
              <a:rPr dirty="0" baseline="2525" sz="1650" spc="2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0.21</a:t>
            </a:r>
            <a:r>
              <a:rPr dirty="0" baseline="2525" sz="1650" spc="3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,</a:t>
            </a:r>
            <a:r>
              <a:rPr dirty="0" baseline="2525" sz="1650" spc="44">
                <a:latin typeface="Times New Roman"/>
                <a:cs typeface="Times New Roman"/>
              </a:rPr>
              <a:t> </a:t>
            </a:r>
            <a:r>
              <a:rPr dirty="0" baseline="2525" sz="1650" spc="-37">
                <a:latin typeface="Cambria Math"/>
                <a:cs typeface="Cambria Math"/>
              </a:rPr>
              <a:t>𝜌</a:t>
            </a:r>
            <a:r>
              <a:rPr dirty="0" sz="750" spc="-25">
                <a:latin typeface="Cambria Math"/>
                <a:cs typeface="Cambria Math"/>
              </a:rPr>
              <a:t>𝐵𝐶</a:t>
            </a:r>
            <a:endParaRPr sz="75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49732" y="4355567"/>
            <a:ext cx="65024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81330" algn="l"/>
              </a:tabLst>
            </a:pPr>
            <a:r>
              <a:rPr dirty="0" sz="1100" spc="-50">
                <a:latin typeface="Times New Roman"/>
                <a:cs typeface="Times New Roman"/>
              </a:rPr>
              <a:t>=</a:t>
            </a:r>
            <a:r>
              <a:rPr dirty="0" sz="1100">
                <a:latin typeface="Times New Roman"/>
                <a:cs typeface="Times New Roman"/>
              </a:rPr>
              <a:t>	1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-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002643" y="4319732"/>
            <a:ext cx="34734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6</a:t>
            </a:r>
            <a:r>
              <a:rPr dirty="0" sz="800" spc="10">
                <a:latin typeface="Cambria Math"/>
                <a:cs typeface="Cambria Math"/>
              </a:rPr>
              <a:t> </a:t>
            </a:r>
            <a:r>
              <a:rPr dirty="0" sz="800" spc="-10">
                <a:latin typeface="Cambria Math"/>
                <a:cs typeface="Cambria Math"/>
              </a:rPr>
              <a:t>(214)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884070" y="4474542"/>
            <a:ext cx="59118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10(10</a:t>
            </a:r>
            <a:r>
              <a:rPr dirty="0" baseline="21367" sz="975">
                <a:latin typeface="Cambria Math"/>
                <a:cs typeface="Cambria Math"/>
              </a:rPr>
              <a:t>2</a:t>
            </a:r>
            <a:r>
              <a:rPr dirty="0" sz="800">
                <a:latin typeface="Cambria Math"/>
                <a:cs typeface="Cambria Math"/>
              </a:rPr>
              <a:t>−</a:t>
            </a:r>
            <a:r>
              <a:rPr dirty="0" sz="800" spc="70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1)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474242" y="4364168"/>
            <a:ext cx="54038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0.297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62404" y="4772697"/>
            <a:ext cx="74231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548005" algn="l"/>
              </a:tabLst>
            </a:pPr>
            <a:r>
              <a:rPr dirty="0" sz="1100">
                <a:latin typeface="Cambria Math"/>
                <a:cs typeface="Cambria Math"/>
              </a:rPr>
              <a:t>𝜌</a:t>
            </a:r>
            <a:r>
              <a:rPr dirty="0" baseline="-17361" sz="1200">
                <a:latin typeface="Cambria Math"/>
                <a:cs typeface="Cambria Math"/>
              </a:rPr>
              <a:t>𝐶𝐴</a:t>
            </a:r>
            <a:r>
              <a:rPr dirty="0" baseline="-17361" sz="1200" spc="157">
                <a:latin typeface="Cambria Math"/>
                <a:cs typeface="Cambria Math"/>
              </a:rPr>
              <a:t> </a:t>
            </a:r>
            <a:r>
              <a:rPr dirty="0" baseline="2525" sz="1650" spc="-75">
                <a:latin typeface="Times New Roman"/>
                <a:cs typeface="Times New Roman"/>
              </a:rPr>
              <a:t>=</a:t>
            </a:r>
            <a:r>
              <a:rPr dirty="0" baseline="2525" sz="1650">
                <a:latin typeface="Times New Roman"/>
                <a:cs typeface="Times New Roman"/>
              </a:rPr>
              <a:t>	1</a:t>
            </a:r>
            <a:r>
              <a:rPr dirty="0" baseline="2525" sz="1650" spc="22">
                <a:latin typeface="Times New Roman"/>
                <a:cs typeface="Times New Roman"/>
              </a:rPr>
              <a:t> </a:t>
            </a:r>
            <a:r>
              <a:rPr dirty="0" baseline="2525" sz="1650" spc="-75">
                <a:latin typeface="Times New Roman"/>
                <a:cs typeface="Times New Roman"/>
              </a:rPr>
              <a:t>-</a:t>
            </a:r>
            <a:endParaRPr baseline="2525" sz="16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10595" y="4729693"/>
            <a:ext cx="2971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6</a:t>
            </a:r>
            <a:r>
              <a:rPr dirty="0" sz="800" spc="35">
                <a:latin typeface="Cambria Math"/>
                <a:cs typeface="Cambria Math"/>
              </a:rPr>
              <a:t> </a:t>
            </a:r>
            <a:r>
              <a:rPr dirty="0" sz="800" spc="-20">
                <a:latin typeface="Cambria Math"/>
                <a:cs typeface="Cambria Math"/>
              </a:rPr>
              <a:t>(60)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63353" y="4884743"/>
            <a:ext cx="5918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ambria Math"/>
                <a:cs typeface="Cambria Math"/>
              </a:rPr>
              <a:t>10(10</a:t>
            </a:r>
            <a:r>
              <a:rPr dirty="0" baseline="21367" sz="975">
                <a:latin typeface="Cambria Math"/>
                <a:cs typeface="Cambria Math"/>
              </a:rPr>
              <a:t>2</a:t>
            </a:r>
            <a:r>
              <a:rPr dirty="0" sz="800">
                <a:latin typeface="Cambria Math"/>
                <a:cs typeface="Cambria Math"/>
              </a:rPr>
              <a:t>−</a:t>
            </a:r>
            <a:r>
              <a:rPr dirty="0" sz="800" spc="70">
                <a:latin typeface="Cambria Math"/>
                <a:cs typeface="Cambria Math"/>
              </a:rPr>
              <a:t> </a:t>
            </a:r>
            <a:r>
              <a:rPr dirty="0" sz="800" spc="-25">
                <a:latin typeface="Cambria Math"/>
                <a:cs typeface="Cambria Math"/>
              </a:rPr>
              <a:t>1)</a:t>
            </a:r>
            <a:endParaRPr sz="80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53765" y="4774130"/>
            <a:ext cx="57340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0.636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83482" y="5151362"/>
            <a:ext cx="5171440" cy="3651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 marR="5080" indent="723265">
              <a:lnSpc>
                <a:spcPct val="100000"/>
              </a:lnSpc>
              <a:spcBef>
                <a:spcPts val="125"/>
              </a:spcBef>
              <a:tabLst>
                <a:tab pos="4504055" algn="l"/>
              </a:tabLst>
            </a:pPr>
            <a:r>
              <a:rPr dirty="0" baseline="2525" sz="1650">
                <a:latin typeface="Times New Roman"/>
                <a:cs typeface="Times New Roman"/>
              </a:rPr>
              <a:t>It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may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be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observed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that</a:t>
            </a:r>
            <a:r>
              <a:rPr dirty="0" baseline="2525" sz="1650" spc="397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𝜌</a:t>
            </a:r>
            <a:r>
              <a:rPr dirty="0" sz="750">
                <a:latin typeface="Cambria Math"/>
                <a:cs typeface="Cambria Math"/>
              </a:rPr>
              <a:t>𝐴𝐵</a:t>
            </a:r>
            <a:r>
              <a:rPr dirty="0" sz="750" spc="26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and</a:t>
            </a:r>
            <a:r>
              <a:rPr dirty="0" baseline="2525" sz="1650" spc="39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𝜌</a:t>
            </a:r>
            <a:r>
              <a:rPr dirty="0" sz="750">
                <a:latin typeface="Cambria Math"/>
                <a:cs typeface="Cambria Math"/>
              </a:rPr>
              <a:t>𝐵𝐶</a:t>
            </a:r>
            <a:r>
              <a:rPr dirty="0" sz="750" spc="26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are</a:t>
            </a:r>
            <a:r>
              <a:rPr dirty="0" baseline="2525" sz="1650" spc="44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negative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which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means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their</a:t>
            </a:r>
            <a:r>
              <a:rPr dirty="0" baseline="2525" sz="1650" spc="397">
                <a:latin typeface="Times New Roman"/>
                <a:cs typeface="Times New Roman"/>
              </a:rPr>
              <a:t> </a:t>
            </a:r>
            <a:r>
              <a:rPr dirty="0" baseline="2525" sz="1650" spc="-15">
                <a:latin typeface="Times New Roman"/>
                <a:cs typeface="Times New Roman"/>
              </a:rPr>
              <a:t>tastes </a:t>
            </a:r>
            <a:r>
              <a:rPr dirty="0" baseline="2525" sz="1650">
                <a:latin typeface="Times New Roman"/>
                <a:cs typeface="Times New Roman"/>
              </a:rPr>
              <a:t>(A</a:t>
            </a:r>
            <a:r>
              <a:rPr dirty="0" baseline="2525" sz="1650" spc="2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&amp;B;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B</a:t>
            </a:r>
            <a:r>
              <a:rPr dirty="0" baseline="2525" sz="1650" spc="60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&amp;C)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are</a:t>
            </a:r>
            <a:r>
              <a:rPr dirty="0" baseline="2525" sz="1650" spc="2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opposite.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But</a:t>
            </a:r>
            <a:r>
              <a:rPr dirty="0" baseline="2525" sz="1650" spc="53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𝜌</a:t>
            </a:r>
            <a:r>
              <a:rPr dirty="0" sz="750">
                <a:latin typeface="Cambria Math"/>
                <a:cs typeface="Cambria Math"/>
              </a:rPr>
              <a:t>𝐶𝐴</a:t>
            </a:r>
            <a:r>
              <a:rPr dirty="0" sz="750" spc="325">
                <a:latin typeface="Cambria Math"/>
                <a:cs typeface="Cambria Math"/>
              </a:rPr>
              <a:t>  </a:t>
            </a:r>
            <a:r>
              <a:rPr dirty="0" baseline="2525" sz="1650">
                <a:latin typeface="Times New Roman"/>
                <a:cs typeface="Times New Roman"/>
              </a:rPr>
              <a:t>is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positive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and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is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nearer</a:t>
            </a:r>
            <a:r>
              <a:rPr dirty="0" baseline="2525" sz="1650" spc="52">
                <a:latin typeface="Times New Roman"/>
                <a:cs typeface="Times New Roman"/>
              </a:rPr>
              <a:t> </a:t>
            </a:r>
            <a:r>
              <a:rPr dirty="0" baseline="2525" sz="1650">
                <a:latin typeface="Times New Roman"/>
                <a:cs typeface="Times New Roman"/>
              </a:rPr>
              <a:t>to</a:t>
            </a:r>
            <a:r>
              <a:rPr dirty="0" baseline="2525" sz="1650" spc="67">
                <a:latin typeface="Times New Roman"/>
                <a:cs typeface="Times New Roman"/>
              </a:rPr>
              <a:t> </a:t>
            </a:r>
            <a:r>
              <a:rPr dirty="0" baseline="2525" sz="1650" spc="-15">
                <a:latin typeface="Times New Roman"/>
                <a:cs typeface="Times New Roman"/>
              </a:rPr>
              <a:t>1.(perfect</a:t>
            </a:r>
            <a:r>
              <a:rPr dirty="0" baseline="2525" sz="1650">
                <a:latin typeface="Times New Roman"/>
                <a:cs typeface="Times New Roman"/>
              </a:rPr>
              <a:t>	</a:t>
            </a:r>
            <a:r>
              <a:rPr dirty="0" baseline="2525" sz="1650" spc="-15">
                <a:latin typeface="Times New Roman"/>
                <a:cs typeface="Times New Roman"/>
              </a:rPr>
              <a:t>correlation)</a:t>
            </a:r>
            <a:endParaRPr baseline="2525" sz="1650">
              <a:latin typeface="Times New Roman"/>
              <a:cs typeface="Times New Roman"/>
            </a:endParaRPr>
          </a:p>
        </p:txBody>
      </p:sp>
      <p:pic>
        <p:nvPicPr>
          <p:cNvPr id="27" name="object 2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92977" y="7663033"/>
            <a:ext cx="30493" cy="30894"/>
          </a:xfrm>
          <a:prstGeom prst="rect">
            <a:avLst/>
          </a:prstGeom>
        </p:spPr>
      </p:pic>
      <p:pic>
        <p:nvPicPr>
          <p:cNvPr id="28" name="object 28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92977" y="7962858"/>
            <a:ext cx="30493" cy="30894"/>
          </a:xfrm>
          <a:prstGeom prst="rect">
            <a:avLst/>
          </a:prstGeom>
        </p:spPr>
      </p:pic>
      <p:sp>
        <p:nvSpPr>
          <p:cNvPr id="29" name="object 29" descr=""/>
          <p:cNvSpPr txBox="1"/>
          <p:nvPr/>
        </p:nvSpPr>
        <p:spPr>
          <a:xfrm>
            <a:off x="809546" y="6134697"/>
            <a:ext cx="3686810" cy="1967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100"/>
              </a:spcBef>
            </a:pPr>
            <a:r>
              <a:rPr dirty="0" u="sng" sz="15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CURVE</a:t>
            </a:r>
            <a:r>
              <a:rPr dirty="0" u="sng" sz="1500" spc="-6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5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FITTING</a:t>
            </a:r>
            <a:endParaRPr sz="1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500">
              <a:latin typeface="Times New Roman"/>
              <a:cs typeface="Times New Roman"/>
            </a:endParaRPr>
          </a:p>
          <a:p>
            <a:pPr marL="50800">
              <a:lnSpc>
                <a:spcPts val="1775"/>
              </a:lnSpc>
            </a:pPr>
            <a:r>
              <a:rPr dirty="0" u="sng" sz="15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CONTENTS</a:t>
            </a:r>
            <a:r>
              <a:rPr dirty="0" sz="1500" spc="-10" b="1">
                <a:latin typeface="Times New Roman"/>
                <a:cs typeface="Times New Roman"/>
              </a:rPr>
              <a:t>:</a:t>
            </a:r>
            <a:endParaRPr sz="1500">
              <a:latin typeface="Times New Roman"/>
              <a:cs typeface="Times New Roman"/>
            </a:endParaRPr>
          </a:p>
          <a:p>
            <a:pPr marL="527050" indent="-212725">
              <a:lnSpc>
                <a:spcPts val="1505"/>
              </a:lnSpc>
              <a:buFont typeface="Wingdings"/>
              <a:buChar char=""/>
              <a:tabLst>
                <a:tab pos="527050" algn="l"/>
              </a:tabLst>
            </a:pPr>
            <a:r>
              <a:rPr dirty="0" sz="1300" b="1">
                <a:latin typeface="Times New Roman"/>
                <a:cs typeface="Times New Roman"/>
              </a:rPr>
              <a:t>Curve</a:t>
            </a:r>
            <a:r>
              <a:rPr dirty="0" sz="1300" spc="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fitting</a:t>
            </a:r>
            <a:r>
              <a:rPr dirty="0" sz="1300" spc="2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by</a:t>
            </a:r>
            <a:r>
              <a:rPr dirty="0" sz="1300" spc="-2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the</a:t>
            </a:r>
            <a:r>
              <a:rPr dirty="0" sz="1300" spc="-2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method</a:t>
            </a:r>
            <a:r>
              <a:rPr dirty="0" sz="1300" spc="-2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of</a:t>
            </a:r>
            <a:r>
              <a:rPr dirty="0" sz="1300" spc="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least</a:t>
            </a:r>
            <a:r>
              <a:rPr dirty="0" sz="1300" spc="15" b="1">
                <a:latin typeface="Times New Roman"/>
                <a:cs typeface="Times New Roman"/>
              </a:rPr>
              <a:t> </a:t>
            </a:r>
            <a:r>
              <a:rPr dirty="0" sz="1300" spc="-10" b="1">
                <a:latin typeface="Times New Roman"/>
                <a:cs typeface="Times New Roman"/>
              </a:rPr>
              <a:t>squares</a:t>
            </a:r>
            <a:endParaRPr sz="1300">
              <a:latin typeface="Times New Roman"/>
              <a:cs typeface="Times New Roman"/>
            </a:endParaRPr>
          </a:p>
          <a:p>
            <a:pPr marL="570230" indent="-255904">
              <a:lnSpc>
                <a:spcPts val="1530"/>
              </a:lnSpc>
              <a:buFont typeface="Wingdings"/>
              <a:buChar char=""/>
              <a:tabLst>
                <a:tab pos="570230" algn="l"/>
              </a:tabLst>
            </a:pPr>
            <a:r>
              <a:rPr dirty="0" sz="1300" b="1">
                <a:latin typeface="Times New Roman"/>
                <a:cs typeface="Times New Roman"/>
              </a:rPr>
              <a:t>Fitting</a:t>
            </a:r>
            <a:r>
              <a:rPr dirty="0" sz="1300" spc="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of curves</a:t>
            </a:r>
            <a:r>
              <a:rPr dirty="0" sz="1300" spc="-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of</a:t>
            </a:r>
            <a:r>
              <a:rPr dirty="0" sz="1300" spc="-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the</a:t>
            </a:r>
            <a:r>
              <a:rPr dirty="0" sz="1300" spc="-5" b="1">
                <a:latin typeface="Times New Roman"/>
                <a:cs typeface="Times New Roman"/>
              </a:rPr>
              <a:t> </a:t>
            </a:r>
            <a:r>
              <a:rPr dirty="0" sz="1300" spc="-20" b="1">
                <a:latin typeface="Times New Roman"/>
                <a:cs typeface="Times New Roman"/>
              </a:rPr>
              <a:t>form</a:t>
            </a:r>
            <a:endParaRPr sz="1300">
              <a:latin typeface="Times New Roman"/>
              <a:cs typeface="Times New Roman"/>
            </a:endParaRPr>
          </a:p>
          <a:p>
            <a:pPr marL="827405">
              <a:lnSpc>
                <a:spcPct val="100000"/>
              </a:lnSpc>
              <a:spcBef>
                <a:spcPts val="509"/>
              </a:spcBef>
            </a:pP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Microsoft JhengHei"/>
                <a:cs typeface="Microsoft JhengHei"/>
              </a:rPr>
              <a:t>=</a:t>
            </a:r>
            <a:r>
              <a:rPr dirty="0" sz="1100" spc="30">
                <a:latin typeface="Microsoft JhengHei"/>
                <a:cs typeface="Microsoft JhengHei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ax</a:t>
            </a:r>
            <a:r>
              <a:rPr dirty="0" sz="1100">
                <a:latin typeface="Microsoft JhengHei"/>
                <a:cs typeface="Microsoft JhengHei"/>
              </a:rPr>
              <a:t>+</a:t>
            </a:r>
            <a:r>
              <a:rPr dirty="0" sz="1100" spc="30">
                <a:latin typeface="Microsoft JhengHei"/>
                <a:cs typeface="Microsoft JhengHei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b</a:t>
            </a:r>
            <a:endParaRPr sz="1100">
              <a:latin typeface="Times New Roman"/>
              <a:cs typeface="Times New Roman"/>
            </a:endParaRPr>
          </a:p>
          <a:p>
            <a:pPr marL="824230" marR="1704339">
              <a:lnSpc>
                <a:spcPts val="2420"/>
              </a:lnSpc>
              <a:spcBef>
                <a:spcPts val="10"/>
              </a:spcBef>
            </a:pPr>
            <a:r>
              <a:rPr dirty="0" baseline="6172" sz="2025">
                <a:latin typeface="Times New Roman"/>
                <a:cs typeface="Times New Roman"/>
              </a:rPr>
              <a:t>y </a:t>
            </a:r>
            <a:r>
              <a:rPr dirty="0" sz="1350">
                <a:latin typeface="Microsoft JhengHei"/>
                <a:cs typeface="Microsoft JhengHei"/>
              </a:rPr>
              <a:t>=</a:t>
            </a:r>
            <a:r>
              <a:rPr dirty="0" sz="1350" spc="35">
                <a:latin typeface="Microsoft JhengHei"/>
                <a:cs typeface="Microsoft JhengHei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a</a:t>
            </a:r>
            <a:r>
              <a:rPr dirty="0" sz="1350">
                <a:latin typeface="Cambria Math"/>
                <a:cs typeface="Cambria Math"/>
              </a:rPr>
              <a:t>x</a:t>
            </a:r>
            <a:r>
              <a:rPr dirty="0" baseline="21604" sz="1350">
                <a:latin typeface="Cambria Math"/>
                <a:cs typeface="Cambria Math"/>
              </a:rPr>
              <a:t>2</a:t>
            </a:r>
            <a:r>
              <a:rPr dirty="0" sz="1350">
                <a:latin typeface="Times New Roman"/>
                <a:cs typeface="Times New Roman"/>
              </a:rPr>
              <a:t>+</a:t>
            </a:r>
            <a:r>
              <a:rPr dirty="0" sz="1350" spc="45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bx</a:t>
            </a:r>
            <a:r>
              <a:rPr dirty="0" sz="1350" spc="55">
                <a:latin typeface="Times New Roman"/>
                <a:cs typeface="Times New Roman"/>
              </a:rPr>
              <a:t> </a:t>
            </a:r>
            <a:r>
              <a:rPr dirty="0" sz="1350">
                <a:latin typeface="Microsoft JhengHei"/>
                <a:cs typeface="Microsoft JhengHei"/>
              </a:rPr>
              <a:t>+</a:t>
            </a:r>
            <a:r>
              <a:rPr dirty="0" sz="1350" spc="40">
                <a:latin typeface="Microsoft JhengHei"/>
                <a:cs typeface="Microsoft JhengHei"/>
              </a:rPr>
              <a:t> </a:t>
            </a:r>
            <a:r>
              <a:rPr dirty="0" sz="1350" spc="-50">
                <a:latin typeface="Times New Roman"/>
                <a:cs typeface="Times New Roman"/>
              </a:rPr>
              <a:t>c </a:t>
            </a:r>
            <a:r>
              <a:rPr dirty="0" baseline="8230" sz="2025">
                <a:latin typeface="Times New Roman"/>
                <a:cs typeface="Times New Roman"/>
              </a:rPr>
              <a:t>y</a:t>
            </a:r>
            <a:r>
              <a:rPr dirty="0" baseline="8230" sz="2025" spc="30">
                <a:latin typeface="Times New Roman"/>
                <a:cs typeface="Times New Roman"/>
              </a:rPr>
              <a:t> </a:t>
            </a:r>
            <a:r>
              <a:rPr dirty="0" sz="1350">
                <a:latin typeface="Microsoft JhengHei"/>
                <a:cs typeface="Microsoft JhengHei"/>
              </a:rPr>
              <a:t>=</a:t>
            </a:r>
            <a:r>
              <a:rPr dirty="0" sz="1350" spc="-30">
                <a:latin typeface="Microsoft JhengHei"/>
                <a:cs typeface="Microsoft JhengHei"/>
              </a:rPr>
              <a:t> </a:t>
            </a:r>
            <a:r>
              <a:rPr dirty="0" sz="1350" spc="-20">
                <a:latin typeface="Times New Roman"/>
                <a:cs typeface="Times New Roman"/>
              </a:rPr>
              <a:t>a</a:t>
            </a:r>
            <a:r>
              <a:rPr dirty="0" sz="1300" spc="-20">
                <a:latin typeface="Cambria Math"/>
                <a:cs typeface="Cambria Math"/>
              </a:rPr>
              <a:t>e</a:t>
            </a:r>
            <a:r>
              <a:rPr dirty="0" baseline="22875" sz="1275" spc="-30">
                <a:latin typeface="Cambria Math"/>
                <a:cs typeface="Cambria Math"/>
              </a:rPr>
              <a:t>bx</a:t>
            </a:r>
            <a:endParaRPr baseline="22875" sz="1275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82546" y="1188755"/>
            <a:ext cx="5681345" cy="6783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14550">
              <a:lnSpc>
                <a:spcPct val="100000"/>
              </a:lnSpc>
              <a:spcBef>
                <a:spcPts val="100"/>
              </a:spcBef>
            </a:pPr>
            <a:r>
              <a:rPr dirty="0" u="sng" sz="15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CURVE</a:t>
            </a:r>
            <a:r>
              <a:rPr dirty="0" u="sng" sz="1500" spc="-6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5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FITTING</a:t>
            </a:r>
            <a:endParaRPr sz="15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170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CURVE</a:t>
            </a:r>
            <a:r>
              <a:rPr dirty="0" u="sng" sz="1200" spc="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FITTING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[BY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METHOD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LEAST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SQUARE]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215900">
              <a:lnSpc>
                <a:spcPts val="1395"/>
              </a:lnSpc>
              <a:spcBef>
                <a:spcPts val="5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plot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‘n’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Cambria Math"/>
                <a:cs typeface="Cambria Math"/>
              </a:rPr>
              <a:t>𝑥</a:t>
            </a:r>
            <a:r>
              <a:rPr dirty="0" baseline="-13071" sz="1275" spc="-15">
                <a:latin typeface="Cambria Math"/>
                <a:cs typeface="Cambria Math"/>
              </a:rPr>
              <a:t>𝑖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𝑦</a:t>
            </a:r>
            <a:r>
              <a:rPr dirty="0" baseline="-13071" sz="1275">
                <a:latin typeface="Cambria Math"/>
                <a:cs typeface="Cambria Math"/>
              </a:rPr>
              <a:t>𝑖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i=0,1,2,3,………</a:t>
            </a:r>
            <a:endParaRPr sz="1200">
              <a:latin typeface="Times New Roman"/>
              <a:cs typeface="Times New Roman"/>
            </a:endParaRPr>
          </a:p>
          <a:p>
            <a:pPr marL="177800">
              <a:lnSpc>
                <a:spcPts val="1390"/>
              </a:lnSpc>
            </a:pP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XY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plane.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 is difficult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 a graph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y=f(x)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 all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these</a:t>
            </a:r>
            <a:endParaRPr sz="1200">
              <a:latin typeface="Times New Roman"/>
              <a:cs typeface="Times New Roman"/>
            </a:endParaRPr>
          </a:p>
          <a:p>
            <a:pPr marL="177800" marR="144780">
              <a:lnSpc>
                <a:spcPct val="9760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points but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passes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maximum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This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method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r>
              <a:rPr dirty="0" sz="1200" spc="5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called</a:t>
            </a:r>
            <a:endParaRPr sz="1200">
              <a:latin typeface="Times New Roman"/>
              <a:cs typeface="Times New Roman"/>
            </a:endParaRPr>
          </a:p>
          <a:p>
            <a:pPr marL="177800">
              <a:lnSpc>
                <a:spcPts val="137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10">
                <a:latin typeface="Times New Roman"/>
                <a:cs typeface="Times New Roman"/>
              </a:rPr>
              <a:t> fitting.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</a:pP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FITTING</a:t>
            </a:r>
            <a:r>
              <a:rPr dirty="0" u="sng" sz="13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300" spc="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STRAIGHT</a:t>
            </a:r>
            <a:r>
              <a:rPr dirty="0" u="sng" sz="13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LINE</a:t>
            </a:r>
            <a:r>
              <a:rPr dirty="0" u="sng" sz="13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</a:t>
            </a:r>
            <a:r>
              <a:rPr dirty="0" u="sng" sz="1300" spc="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=</a:t>
            </a:r>
            <a:r>
              <a:rPr dirty="0" u="sng" sz="13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AX</a:t>
            </a:r>
            <a:r>
              <a:rPr dirty="0" u="sng" sz="13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+</a:t>
            </a:r>
            <a:r>
              <a:rPr dirty="0" u="sng" sz="1300" spc="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B:</a:t>
            </a: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Times New Roman"/>
              <a:cs typeface="Times New Roman"/>
            </a:endParaRPr>
          </a:p>
          <a:p>
            <a:pPr marL="177800" marR="182245">
              <a:lnSpc>
                <a:spcPct val="96200"/>
              </a:lnSpc>
              <a:tabLst>
                <a:tab pos="2593340" algn="l"/>
              </a:tabLst>
            </a:pPr>
            <a:r>
              <a:rPr dirty="0" sz="1300">
                <a:latin typeface="Times New Roman"/>
                <a:cs typeface="Times New Roman"/>
              </a:rPr>
              <a:t>We have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straight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line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that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sounds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as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best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approximate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to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the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actual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curve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y=f(x) </a:t>
            </a:r>
            <a:r>
              <a:rPr dirty="0" sz="1300">
                <a:latin typeface="Times New Roman"/>
                <a:cs typeface="Times New Roman"/>
              </a:rPr>
              <a:t>passing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through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‘n’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points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>
                <a:latin typeface="Cambria Math"/>
                <a:cs typeface="Cambria Math"/>
              </a:rPr>
              <a:t>𝑥</a:t>
            </a:r>
            <a:r>
              <a:rPr dirty="0" baseline="-15432" sz="1350">
                <a:latin typeface="Cambria Math"/>
                <a:cs typeface="Cambria Math"/>
              </a:rPr>
              <a:t>𝑖</a:t>
            </a:r>
            <a:r>
              <a:rPr dirty="0" sz="1300">
                <a:latin typeface="Cambria Math"/>
                <a:cs typeface="Cambria Math"/>
              </a:rPr>
              <a:t>,</a:t>
            </a:r>
            <a:r>
              <a:rPr dirty="0" sz="1300" spc="1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𝑦</a:t>
            </a:r>
            <a:r>
              <a:rPr dirty="0" baseline="-15432" sz="1350">
                <a:latin typeface="Cambria Math"/>
                <a:cs typeface="Cambria Math"/>
              </a:rPr>
              <a:t>𝑖</a:t>
            </a:r>
            <a:r>
              <a:rPr dirty="0" baseline="-15432" sz="1350" spc="-44">
                <a:latin typeface="Cambria Math"/>
                <a:cs typeface="Cambria Math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)</a:t>
            </a:r>
            <a:r>
              <a:rPr dirty="0" sz="1300">
                <a:latin typeface="Times New Roman"/>
                <a:cs typeface="Times New Roman"/>
              </a:rPr>
              <a:t>	,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i=0,1.2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.............n</a:t>
            </a:r>
            <a:r>
              <a:rPr dirty="0" sz="1300" spc="3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equation</a:t>
            </a:r>
            <a:r>
              <a:rPr dirty="0" sz="1300" spc="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straight </a:t>
            </a:r>
            <a:r>
              <a:rPr dirty="0" sz="1300">
                <a:latin typeface="Times New Roman"/>
                <a:cs typeface="Times New Roman"/>
              </a:rPr>
              <a:t>line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35">
                <a:latin typeface="Times New Roman"/>
                <a:cs typeface="Times New Roman"/>
              </a:rPr>
              <a:t>is</a:t>
            </a:r>
            <a:endParaRPr sz="13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550"/>
              </a:spcBef>
              <a:tabLst>
                <a:tab pos="1240790" algn="l"/>
              </a:tabLst>
            </a:pPr>
            <a:r>
              <a:rPr dirty="0" sz="1300" i="1">
                <a:latin typeface="Times New Roman"/>
                <a:cs typeface="Times New Roman"/>
              </a:rPr>
              <a:t>y</a:t>
            </a:r>
            <a:r>
              <a:rPr dirty="0" sz="1300" spc="5" i="1">
                <a:latin typeface="Times New Roman"/>
                <a:cs typeface="Times New Roman"/>
              </a:rPr>
              <a:t> </a:t>
            </a:r>
            <a:r>
              <a:rPr dirty="0" sz="1300">
                <a:latin typeface="Microsoft JhengHei"/>
                <a:cs typeface="Microsoft JhengHei"/>
              </a:rPr>
              <a:t>=</a:t>
            </a:r>
            <a:r>
              <a:rPr dirty="0" sz="1300" spc="-5">
                <a:latin typeface="Microsoft JhengHei"/>
                <a:cs typeface="Microsoft JhengHei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Microsoft JhengHei"/>
                <a:cs typeface="Microsoft JhengHei"/>
              </a:rPr>
              <a:t>+</a:t>
            </a:r>
            <a:r>
              <a:rPr dirty="0" sz="1300" spc="-5">
                <a:latin typeface="Microsoft JhengHei"/>
                <a:cs typeface="Microsoft JhengHei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bx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(1)</a:t>
            </a:r>
            <a:endParaRPr sz="13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785"/>
              </a:spcBef>
            </a:pPr>
            <a:r>
              <a:rPr dirty="0" sz="1300">
                <a:latin typeface="Times New Roman"/>
                <a:cs typeface="Times New Roman"/>
              </a:rPr>
              <a:t>Then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for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‘n’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points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(2)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i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i Y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>
                <a:latin typeface="Microsoft JhengHei"/>
                <a:cs typeface="Microsoft JhengHei"/>
              </a:rPr>
              <a:t>=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>
                <a:latin typeface="Cambria Math"/>
                <a:cs typeface="Cambria Math"/>
              </a:rPr>
              <a:t>a+𝑏𝑥</a:t>
            </a:r>
            <a:r>
              <a:rPr dirty="0" baseline="-15432" sz="1350">
                <a:latin typeface="Cambria Math"/>
                <a:cs typeface="Cambria Math"/>
              </a:rPr>
              <a:t>𝑖</a:t>
            </a:r>
            <a:r>
              <a:rPr dirty="0" sz="1300">
                <a:latin typeface="Times New Roman"/>
                <a:cs typeface="Times New Roman"/>
              </a:rPr>
              <a:t>)..........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(2)</a:t>
            </a: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0"/>
              </a:spcBef>
            </a:pPr>
            <a:endParaRPr sz="1300">
              <a:latin typeface="Times New Roman"/>
              <a:cs typeface="Times New Roman"/>
            </a:endParaRPr>
          </a:p>
          <a:p>
            <a:pPr marL="177800" marR="581660">
              <a:lnSpc>
                <a:spcPts val="1510"/>
              </a:lnSpc>
            </a:pPr>
            <a:r>
              <a:rPr dirty="0" sz="1300">
                <a:latin typeface="Times New Roman"/>
                <a:cs typeface="Times New Roman"/>
              </a:rPr>
              <a:t>Where a and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are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parameters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to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be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determined;</a:t>
            </a:r>
            <a:r>
              <a:rPr dirty="0" sz="1300" spc="2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Yi</a:t>
            </a:r>
            <a:r>
              <a:rPr dirty="0" sz="1300" spc="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is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called the </a:t>
            </a:r>
            <a:r>
              <a:rPr dirty="0" sz="1300" spc="-10">
                <a:latin typeface="Times New Roman"/>
                <a:cs typeface="Times New Roman"/>
              </a:rPr>
              <a:t>estimated </a:t>
            </a:r>
            <a:r>
              <a:rPr dirty="0" sz="1300">
                <a:latin typeface="Times New Roman"/>
                <a:cs typeface="Times New Roman"/>
              </a:rPr>
              <a:t>value.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The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given value</a:t>
            </a:r>
            <a:r>
              <a:rPr dirty="0" sz="1300" spc="20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Yi</a:t>
            </a:r>
            <a:r>
              <a:rPr dirty="0" sz="1300" spc="204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corresponding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to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xi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.</a:t>
            </a:r>
            <a:endParaRPr sz="1300">
              <a:latin typeface="Times New Roman"/>
              <a:cs typeface="Times New Roman"/>
            </a:endParaRPr>
          </a:p>
          <a:p>
            <a:pPr marL="177800">
              <a:lnSpc>
                <a:spcPts val="1495"/>
              </a:lnSpc>
            </a:pPr>
            <a:r>
              <a:rPr dirty="0" sz="1300">
                <a:latin typeface="Times New Roman"/>
                <a:cs typeface="Times New Roman"/>
              </a:rPr>
              <a:t>Normal equations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are</a:t>
            </a:r>
            <a:r>
              <a:rPr dirty="0" sz="1300" spc="33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Cambria Math"/>
                <a:cs typeface="Cambria Math"/>
              </a:rPr>
              <a:t>∑</a:t>
            </a:r>
            <a:r>
              <a:rPr dirty="0" baseline="2136" sz="1950" spc="-104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𝑦</a:t>
            </a:r>
            <a:r>
              <a:rPr dirty="0" sz="1300" spc="9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=</a:t>
            </a:r>
            <a:r>
              <a:rPr dirty="0" sz="1300" spc="8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𝑛𝑎</a:t>
            </a:r>
            <a:r>
              <a:rPr dirty="0" sz="1300" spc="5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+ 𝑏</a:t>
            </a:r>
            <a:r>
              <a:rPr dirty="0" sz="1300" spc="-45">
                <a:latin typeface="Cambria Math"/>
                <a:cs typeface="Cambria Math"/>
              </a:rPr>
              <a:t> </a:t>
            </a:r>
            <a:r>
              <a:rPr dirty="0" baseline="2136" sz="1950">
                <a:latin typeface="Cambria Math"/>
                <a:cs typeface="Cambria Math"/>
              </a:rPr>
              <a:t>∑</a:t>
            </a:r>
            <a:r>
              <a:rPr dirty="0" baseline="2136" sz="1950" spc="-97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𝑥</a:t>
            </a:r>
            <a:r>
              <a:rPr dirty="0" sz="1300" spc="415">
                <a:latin typeface="Cambria Math"/>
                <a:cs typeface="Cambria Math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Cambria Math"/>
                <a:cs typeface="Cambria Math"/>
              </a:rPr>
              <a:t>∑</a:t>
            </a:r>
            <a:r>
              <a:rPr dirty="0" baseline="2136" sz="1950" spc="-97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𝑥𝑦</a:t>
            </a:r>
            <a:r>
              <a:rPr dirty="0" sz="1300" spc="10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=</a:t>
            </a:r>
            <a:r>
              <a:rPr dirty="0" sz="1300" spc="65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𝑎</a:t>
            </a:r>
            <a:r>
              <a:rPr dirty="0" sz="1300" spc="-25">
                <a:latin typeface="Cambria Math"/>
                <a:cs typeface="Cambria Math"/>
              </a:rPr>
              <a:t> </a:t>
            </a:r>
            <a:r>
              <a:rPr dirty="0" baseline="2136" sz="1950">
                <a:latin typeface="Cambria Math"/>
                <a:cs typeface="Cambria Math"/>
              </a:rPr>
              <a:t>∑</a:t>
            </a:r>
            <a:r>
              <a:rPr dirty="0" baseline="2136" sz="1950" spc="-104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𝑥</a:t>
            </a:r>
            <a:r>
              <a:rPr dirty="0" sz="1300" spc="5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+ 𝑏</a:t>
            </a:r>
            <a:r>
              <a:rPr dirty="0" sz="1300" spc="-45">
                <a:latin typeface="Cambria Math"/>
                <a:cs typeface="Cambria Math"/>
              </a:rPr>
              <a:t> </a:t>
            </a:r>
            <a:r>
              <a:rPr dirty="0" baseline="2136" sz="1950">
                <a:latin typeface="Cambria Math"/>
                <a:cs typeface="Cambria Math"/>
              </a:rPr>
              <a:t>∑</a:t>
            </a:r>
            <a:r>
              <a:rPr dirty="0" baseline="2136" sz="1950" spc="-97">
                <a:latin typeface="Cambria Math"/>
                <a:cs typeface="Cambria Math"/>
              </a:rPr>
              <a:t> </a:t>
            </a:r>
            <a:r>
              <a:rPr dirty="0" sz="1300" spc="-25">
                <a:latin typeface="Cambria Math"/>
                <a:cs typeface="Cambria Math"/>
              </a:rPr>
              <a:t>𝑥</a:t>
            </a:r>
            <a:r>
              <a:rPr dirty="0" baseline="22875" sz="1275" spc="-37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  <a:p>
            <a:pPr marL="177800">
              <a:lnSpc>
                <a:spcPct val="100000"/>
              </a:lnSpc>
              <a:spcBef>
                <a:spcPts val="1160"/>
              </a:spcBef>
            </a:pPr>
            <a:r>
              <a:rPr dirty="0" sz="1300">
                <a:latin typeface="Times New Roman"/>
                <a:cs typeface="Times New Roman"/>
              </a:rPr>
              <a:t>Where</a:t>
            </a:r>
            <a:r>
              <a:rPr dirty="0" sz="1300" spc="3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‘n’ is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the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number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of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points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or</a:t>
            </a:r>
            <a:r>
              <a:rPr dirty="0" sz="1300" spc="-10">
                <a:latin typeface="Times New Roman"/>
                <a:cs typeface="Times New Roman"/>
              </a:rPr>
              <a:t> value.</a:t>
            </a: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0"/>
              </a:spcBef>
            </a:pPr>
            <a:endParaRPr sz="13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</a:pPr>
            <a:r>
              <a:rPr dirty="0" sz="1300" b="1">
                <a:latin typeface="Times New Roman"/>
                <a:cs typeface="Times New Roman"/>
              </a:rPr>
              <a:t>FITTING</a:t>
            </a:r>
            <a:r>
              <a:rPr dirty="0" sz="1300" spc="-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A</a:t>
            </a:r>
            <a:r>
              <a:rPr dirty="0" sz="1300" spc="3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SECOND</a:t>
            </a:r>
            <a:r>
              <a:rPr dirty="0" sz="1300" spc="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DEGREE</a:t>
            </a:r>
            <a:r>
              <a:rPr dirty="0" sz="1300" spc="1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PARABOLA Y=A</a:t>
            </a:r>
            <a:r>
              <a:rPr dirty="0" sz="1300">
                <a:latin typeface="Cambria Math"/>
                <a:cs typeface="Cambria Math"/>
              </a:rPr>
              <a:t>𝑿</a:t>
            </a:r>
            <a:r>
              <a:rPr dirty="0" baseline="22875" sz="1275">
                <a:latin typeface="Cambria Math"/>
                <a:cs typeface="Cambria Math"/>
              </a:rPr>
              <a:t>𝟐</a:t>
            </a:r>
            <a:r>
              <a:rPr dirty="0" baseline="22875" sz="1275" spc="120">
                <a:latin typeface="Cambria Math"/>
                <a:cs typeface="Cambria Math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+</a:t>
            </a:r>
            <a:r>
              <a:rPr dirty="0" sz="1300" spc="2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BX</a:t>
            </a:r>
            <a:r>
              <a:rPr dirty="0" sz="1300" spc="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+</a:t>
            </a:r>
            <a:r>
              <a:rPr dirty="0" sz="1300" spc="15" b="1">
                <a:latin typeface="Times New Roman"/>
                <a:cs typeface="Times New Roman"/>
              </a:rPr>
              <a:t> </a:t>
            </a:r>
            <a:r>
              <a:rPr dirty="0" sz="1300" spc="-25" b="1">
                <a:latin typeface="Times New Roman"/>
                <a:cs typeface="Times New Roman"/>
              </a:rPr>
              <a:t>C:</a:t>
            </a:r>
            <a:endParaRPr sz="1300">
              <a:latin typeface="Times New Roman"/>
              <a:cs typeface="Times New Roman"/>
            </a:endParaRPr>
          </a:p>
          <a:p>
            <a:pPr marL="177800" marR="1511300">
              <a:lnSpc>
                <a:spcPct val="185100"/>
              </a:lnSpc>
              <a:spcBef>
                <a:spcPts val="370"/>
              </a:spcBef>
            </a:pP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us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take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parabola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called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parabola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best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fit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form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</a:t>
            </a:r>
            <a:r>
              <a:rPr dirty="0" sz="1300">
                <a:latin typeface="Cambria Math"/>
                <a:cs typeface="Cambria Math"/>
              </a:rPr>
              <a:t>𝑥</a:t>
            </a:r>
            <a:r>
              <a:rPr dirty="0" baseline="22875" sz="1275">
                <a:latin typeface="Cambria Math"/>
                <a:cs typeface="Cambria Math"/>
              </a:rPr>
              <a:t>2</a:t>
            </a:r>
            <a:r>
              <a:rPr dirty="0" baseline="22875" sz="1275" spc="165">
                <a:latin typeface="Cambria Math"/>
                <a:cs typeface="Cambria Math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+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bx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+ </a:t>
            </a:r>
            <a:r>
              <a:rPr dirty="0" sz="1300" spc="-50">
                <a:latin typeface="Times New Roman"/>
                <a:cs typeface="Times New Roman"/>
              </a:rPr>
              <a:t>c</a:t>
            </a:r>
            <a:endParaRPr sz="1300">
              <a:latin typeface="Times New Roman"/>
              <a:cs typeface="Times New Roman"/>
            </a:endParaRPr>
          </a:p>
          <a:p>
            <a:pPr marL="177800">
              <a:lnSpc>
                <a:spcPts val="1540"/>
              </a:lnSpc>
            </a:pPr>
            <a:r>
              <a:rPr dirty="0" sz="1300">
                <a:latin typeface="Times New Roman"/>
                <a:cs typeface="Times New Roman"/>
              </a:rPr>
              <a:t>normal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equations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are</a:t>
            </a:r>
            <a:endParaRPr sz="1300">
              <a:latin typeface="Times New Roman"/>
              <a:cs typeface="Times New Roman"/>
            </a:endParaRPr>
          </a:p>
          <a:p>
            <a:pPr marL="2059939">
              <a:lnSpc>
                <a:spcPts val="1310"/>
              </a:lnSpc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𝑛𝑐</a:t>
            </a:r>
            <a:endParaRPr sz="1100">
              <a:latin typeface="Cambria Math"/>
              <a:cs typeface="Cambria Math"/>
            </a:endParaRPr>
          </a:p>
          <a:p>
            <a:pPr marL="2124710">
              <a:lnSpc>
                <a:spcPct val="100000"/>
              </a:lnSpc>
              <a:spcBef>
                <a:spcPts val="1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4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𝑥𝑦</a:t>
            </a:r>
            <a:r>
              <a:rPr dirty="0" sz="1100" spc="1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3</a:t>
            </a:r>
            <a:r>
              <a:rPr dirty="0" baseline="22222" sz="1125" spc="28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4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</a:t>
            </a:r>
            <a:r>
              <a:rPr dirty="0" sz="1100" spc="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endParaRPr sz="1100">
              <a:latin typeface="Cambria Math"/>
              <a:cs typeface="Cambria Math"/>
            </a:endParaRPr>
          </a:p>
          <a:p>
            <a:pPr marL="2136140">
              <a:lnSpc>
                <a:spcPct val="100000"/>
              </a:lnSpc>
              <a:spcBef>
                <a:spcPts val="117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4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2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4</a:t>
            </a:r>
            <a:r>
              <a:rPr dirty="0" baseline="22222" sz="1125" spc="28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3</a:t>
            </a:r>
            <a:r>
              <a:rPr dirty="0" baseline="22222" sz="1125" spc="26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860059" y="6396816"/>
            <a:ext cx="4661535" cy="15875"/>
          </a:xfrm>
          <a:custGeom>
            <a:avLst/>
            <a:gdLst/>
            <a:ahLst/>
            <a:cxnLst/>
            <a:rect l="l" t="t" r="r" b="b"/>
            <a:pathLst>
              <a:path w="4661535" h="15875">
                <a:moveTo>
                  <a:pt x="4660927" y="0"/>
                </a:moveTo>
                <a:lnTo>
                  <a:pt x="0" y="0"/>
                </a:lnTo>
                <a:lnTo>
                  <a:pt x="0" y="15765"/>
                </a:lnTo>
                <a:lnTo>
                  <a:pt x="4660927" y="15765"/>
                </a:lnTo>
                <a:lnTo>
                  <a:pt x="46609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214128" y="1385136"/>
            <a:ext cx="2273300" cy="10636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20"/>
              </a:spcBef>
            </a:pPr>
            <a:r>
              <a:rPr dirty="0" sz="1300" b="1">
                <a:latin typeface="Times New Roman"/>
                <a:cs typeface="Times New Roman"/>
              </a:rPr>
              <a:t>Fit</a:t>
            </a:r>
            <a:r>
              <a:rPr dirty="0" sz="1300" spc="-2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a</a:t>
            </a:r>
            <a:r>
              <a:rPr dirty="0" sz="1300" spc="1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curve</a:t>
            </a:r>
            <a:r>
              <a:rPr dirty="0" sz="1300" spc="-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of</a:t>
            </a:r>
            <a:r>
              <a:rPr dirty="0" sz="1300" spc="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the form</a:t>
            </a:r>
            <a:r>
              <a:rPr dirty="0" sz="1300" spc="-5" b="1">
                <a:latin typeface="Times New Roman"/>
                <a:cs typeface="Times New Roman"/>
              </a:rPr>
              <a:t> </a:t>
            </a:r>
            <a:r>
              <a:rPr dirty="0" sz="1300" spc="-10" b="1">
                <a:latin typeface="Times New Roman"/>
                <a:cs typeface="Times New Roman"/>
              </a:rPr>
              <a:t>y=a</a:t>
            </a:r>
            <a:r>
              <a:rPr dirty="0" sz="1300" spc="-10">
                <a:latin typeface="Cambria Math"/>
                <a:cs typeface="Cambria Math"/>
              </a:rPr>
              <a:t>𝒃</a:t>
            </a:r>
            <a:r>
              <a:rPr dirty="0" baseline="22875" sz="1275" spc="-15">
                <a:latin typeface="Cambria Math"/>
                <a:cs typeface="Cambria Math"/>
              </a:rPr>
              <a:t>𝒙</a:t>
            </a:r>
            <a:r>
              <a:rPr dirty="0" sz="1300" spc="-10" b="1">
                <a:latin typeface="Times New Roman"/>
                <a:cs typeface="Times New Roman"/>
              </a:rPr>
              <a:t>:</a:t>
            </a:r>
            <a:endParaRPr sz="1300">
              <a:latin typeface="Times New Roman"/>
              <a:cs typeface="Times New Roman"/>
            </a:endParaRPr>
          </a:p>
          <a:p>
            <a:pPr marL="147320">
              <a:lnSpc>
                <a:spcPts val="1310"/>
              </a:lnSpc>
              <a:spcBef>
                <a:spcPts val="1305"/>
              </a:spcBef>
              <a:tabLst>
                <a:tab pos="1322070" algn="l"/>
              </a:tabLst>
            </a:pPr>
            <a:r>
              <a:rPr dirty="0" sz="1100">
                <a:latin typeface="Times New Roman"/>
                <a:cs typeface="Times New Roman"/>
              </a:rPr>
              <a:t>Consider</a:t>
            </a:r>
            <a:r>
              <a:rPr dirty="0" sz="1100" spc="190">
                <a:latin typeface="Times New Roman"/>
                <a:cs typeface="Times New Roman"/>
              </a:rPr>
              <a:t>  </a:t>
            </a:r>
            <a:r>
              <a:rPr dirty="0" sz="1100" spc="-10">
                <a:latin typeface="Times New Roman"/>
                <a:cs typeface="Times New Roman"/>
              </a:rPr>
              <a:t>y=a</a:t>
            </a:r>
            <a:r>
              <a:rPr dirty="0" sz="1100" spc="-10">
                <a:latin typeface="Cambria Math"/>
                <a:cs typeface="Cambria Math"/>
              </a:rPr>
              <a:t>𝑏</a:t>
            </a:r>
            <a:r>
              <a:rPr dirty="0" baseline="22222" sz="1125" spc="-15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…….(1)</a:t>
            </a:r>
            <a:endParaRPr sz="1100">
              <a:latin typeface="Times New Roman"/>
              <a:cs typeface="Times New Roman"/>
            </a:endParaRPr>
          </a:p>
          <a:p>
            <a:pPr marL="183515" marR="898525" indent="-36195">
              <a:lnSpc>
                <a:spcPts val="1330"/>
              </a:lnSpc>
              <a:spcBef>
                <a:spcPts val="25"/>
              </a:spcBef>
            </a:pPr>
            <a:r>
              <a:rPr dirty="0" sz="1100">
                <a:latin typeface="Times New Roman"/>
                <a:cs typeface="Times New Roman"/>
              </a:rPr>
              <a:t>Take</a:t>
            </a:r>
            <a:r>
              <a:rPr dirty="0" sz="110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on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both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side </a:t>
            </a: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log(a</a:t>
            </a:r>
            <a:r>
              <a:rPr dirty="0" sz="1100" spc="-10">
                <a:latin typeface="Cambria Math"/>
                <a:cs typeface="Cambria Math"/>
              </a:rPr>
              <a:t>𝑏</a:t>
            </a:r>
            <a:r>
              <a:rPr dirty="0" baseline="22222" sz="1125" spc="-15">
                <a:latin typeface="Cambria Math"/>
                <a:cs typeface="Cambria Math"/>
              </a:rPr>
              <a:t>𝑥</a:t>
            </a:r>
            <a:r>
              <a:rPr dirty="0" sz="1100" spc="-10">
                <a:latin typeface="Cambria Math"/>
                <a:cs typeface="Cambria Math"/>
              </a:rPr>
              <a:t>)</a:t>
            </a:r>
            <a:endParaRPr sz="1100">
              <a:latin typeface="Cambria Math"/>
              <a:cs typeface="Cambria Math"/>
            </a:endParaRPr>
          </a:p>
          <a:p>
            <a:pPr marL="189230">
              <a:lnSpc>
                <a:spcPts val="1290"/>
              </a:lnSpc>
            </a:pP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=log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𝑏</a:t>
            </a:r>
            <a:r>
              <a:rPr dirty="0" baseline="22222" sz="1125" spc="-37">
                <a:latin typeface="Cambria Math"/>
                <a:cs typeface="Cambria Math"/>
              </a:rPr>
              <a:t>𝑥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85136" y="2420074"/>
            <a:ext cx="88773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Cambria Math"/>
                <a:cs typeface="Cambria Math"/>
              </a:rPr>
              <a:t>∴</a:t>
            </a:r>
            <a:r>
              <a:rPr dirty="0" sz="1100" spc="300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 B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49843" y="2420074"/>
            <a:ext cx="1977389" cy="53721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…….(2)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;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𝑒</a:t>
            </a:r>
            <a:r>
              <a:rPr dirty="0" baseline="22222" sz="1125">
                <a:latin typeface="Cambria Math"/>
                <a:cs typeface="Cambria Math"/>
              </a:rPr>
              <a:t>𝑌</a:t>
            </a:r>
            <a:r>
              <a:rPr dirty="0" baseline="22222" sz="1125" spc="270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</a:t>
            </a:r>
            <a:endParaRPr sz="1100">
              <a:latin typeface="Times New Roman"/>
              <a:cs typeface="Times New Roman"/>
            </a:endParaRPr>
          </a:p>
          <a:p>
            <a:pPr algn="r" marR="139700">
              <a:lnSpc>
                <a:spcPct val="100000"/>
              </a:lnSpc>
              <a:spcBef>
                <a:spcPts val="25"/>
              </a:spcBef>
            </a:pP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𝑒</a:t>
            </a:r>
            <a:r>
              <a:rPr dirty="0" baseline="22222" sz="1125" spc="-37">
                <a:latin typeface="Cambria Math"/>
                <a:cs typeface="Cambria Math"/>
              </a:rPr>
              <a:t>𝐴</a:t>
            </a:r>
            <a:endParaRPr baseline="22222" sz="1125">
              <a:latin typeface="Cambria Math"/>
              <a:cs typeface="Cambria Math"/>
            </a:endParaRPr>
          </a:p>
          <a:p>
            <a:pPr algn="r" marR="160655">
              <a:lnSpc>
                <a:spcPct val="100000"/>
              </a:lnSpc>
              <a:spcBef>
                <a:spcPts val="10"/>
              </a:spcBef>
            </a:pPr>
            <a:r>
              <a:rPr dirty="0" sz="1100">
                <a:latin typeface="Cambria Math"/>
                <a:cs typeface="Cambria Math"/>
              </a:rPr>
              <a:t>log b</a:t>
            </a:r>
            <a:r>
              <a:rPr dirty="0" sz="1100" spc="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B</a:t>
            </a:r>
            <a:r>
              <a:rPr dirty="0" sz="1100" spc="3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𝑒</a:t>
            </a:r>
            <a:r>
              <a:rPr dirty="0" baseline="22222" sz="1125" spc="-37">
                <a:latin typeface="Cambria Math"/>
                <a:cs typeface="Cambria Math"/>
              </a:rPr>
              <a:t>𝐵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84146" y="2925001"/>
            <a:ext cx="5223510" cy="21520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Corresponding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1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10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00">
              <a:latin typeface="Times New Roman"/>
              <a:cs typeface="Times New Roman"/>
            </a:endParaRPr>
          </a:p>
          <a:p>
            <a:pPr marL="1455420">
              <a:lnSpc>
                <a:spcPct val="100000"/>
              </a:lnSpc>
              <a:tabLst>
                <a:tab pos="269684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𝑌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𝑛𝐴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𝐵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…..(3)</a:t>
            </a:r>
            <a:endParaRPr sz="1100">
              <a:latin typeface="Times New Roman"/>
              <a:cs typeface="Times New Roman"/>
            </a:endParaRPr>
          </a:p>
          <a:p>
            <a:pPr marL="1455420">
              <a:lnSpc>
                <a:spcPct val="100000"/>
              </a:lnSpc>
              <a:spcBef>
                <a:spcPts val="1155"/>
              </a:spcBef>
              <a:tabLst>
                <a:tab pos="296608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𝑥𝑌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𝐴</a:t>
            </a:r>
            <a:r>
              <a:rPr dirty="0" sz="1100" spc="-4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6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𝐵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…..(4)</a:t>
            </a:r>
            <a:endParaRPr sz="1100">
              <a:latin typeface="Times New Roman"/>
              <a:cs typeface="Times New Roman"/>
            </a:endParaRPr>
          </a:p>
          <a:p>
            <a:pPr marL="76200" marR="68580" indent="179070">
              <a:lnSpc>
                <a:spcPct val="100000"/>
              </a:lnSpc>
              <a:spcBef>
                <a:spcPts val="1105"/>
              </a:spcBef>
            </a:pPr>
            <a:r>
              <a:rPr dirty="0" sz="1100">
                <a:latin typeface="Times New Roman"/>
                <a:cs typeface="Times New Roman"/>
              </a:rPr>
              <a:t>Solving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(3)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(4)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Substitute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these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values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we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get </a:t>
            </a:r>
            <a:r>
              <a:rPr dirty="0" sz="1100">
                <a:latin typeface="Times New Roman"/>
                <a:cs typeface="Times New Roman"/>
              </a:rPr>
              <a:t>curve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best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fit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the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form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𝑎𝑏</a:t>
            </a:r>
            <a:r>
              <a:rPr dirty="0" baseline="22222" sz="1125" spc="-37">
                <a:latin typeface="Cambria Math"/>
                <a:cs typeface="Cambria Math"/>
              </a:rPr>
              <a:t>𝑥</a:t>
            </a:r>
            <a:endParaRPr baseline="22222" sz="112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1110"/>
              </a:spcBef>
            </a:pPr>
            <a:endParaRPr sz="1100">
              <a:latin typeface="Cambria Math"/>
              <a:cs typeface="Cambria Math"/>
            </a:endParaRPr>
          </a:p>
          <a:p>
            <a:pPr marL="76200">
              <a:lnSpc>
                <a:spcPct val="100000"/>
              </a:lnSpc>
            </a:pP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PROBLEMS:</a:t>
            </a:r>
            <a:endParaRPr sz="1400">
              <a:latin typeface="Times New Roman"/>
              <a:cs typeface="Times New Roman"/>
            </a:endParaRPr>
          </a:p>
          <a:p>
            <a:pPr marL="290830">
              <a:lnSpc>
                <a:spcPct val="100000"/>
              </a:lnSpc>
              <a:spcBef>
                <a:spcPts val="1140"/>
              </a:spcBef>
            </a:pPr>
            <a:r>
              <a:rPr dirty="0" sz="1100">
                <a:latin typeface="Times New Roman"/>
                <a:cs typeface="Times New Roman"/>
              </a:rPr>
              <a:t>1.</a:t>
            </a:r>
            <a:r>
              <a:rPr dirty="0" sz="1100" spc="235">
                <a:latin typeface="Times New Roman"/>
                <a:cs typeface="Times New Roman"/>
              </a:rPr>
              <a:t>  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1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straight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line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y=a+bx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to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following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spc="-20" b="1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2821593" y="5212798"/>
          <a:ext cx="2757805" cy="431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4330"/>
                <a:gridCol w="379095"/>
                <a:gridCol w="470534"/>
                <a:gridCol w="444500"/>
                <a:gridCol w="479425"/>
                <a:gridCol w="549275"/>
              </a:tblGrid>
              <a:tr h="260350">
                <a:tc>
                  <a:txBody>
                    <a:bodyPr/>
                    <a:lstStyle/>
                    <a:p>
                      <a:pPr algn="ctr" marL="8890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830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54305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y: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83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83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811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30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822246" y="5787806"/>
            <a:ext cx="3613785" cy="685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1594485" algn="l"/>
              </a:tabLst>
            </a:pPr>
            <a:r>
              <a:rPr dirty="0" sz="1100" b="1">
                <a:latin typeface="Times New Roman"/>
                <a:cs typeface="Times New Roman"/>
              </a:rPr>
              <a:t>Soln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: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Let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=a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+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b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spc="-50" b="1">
                <a:latin typeface="Times New Roman"/>
                <a:cs typeface="Times New Roman"/>
              </a:rPr>
              <a:t>x</a:t>
            </a:r>
            <a:r>
              <a:rPr dirty="0" sz="1100" b="1">
                <a:latin typeface="Times New Roman"/>
                <a:cs typeface="Times New Roman"/>
              </a:rPr>
              <a:t>	</a:t>
            </a:r>
            <a:r>
              <a:rPr dirty="0" sz="1100" spc="-10" b="1">
                <a:latin typeface="Times New Roman"/>
                <a:cs typeface="Times New Roman"/>
              </a:rPr>
              <a:t>……(1)</a:t>
            </a:r>
            <a:endParaRPr sz="1100">
              <a:latin typeface="Times New Roman"/>
              <a:cs typeface="Times New Roman"/>
            </a:endParaRPr>
          </a:p>
          <a:p>
            <a:pPr marL="431800">
              <a:lnSpc>
                <a:spcPct val="100000"/>
              </a:lnSpc>
              <a:spcBef>
                <a:spcPts val="25"/>
              </a:spcBef>
              <a:tabLst>
                <a:tab pos="1809750" algn="l"/>
                <a:tab pos="3018155" algn="l"/>
              </a:tabLst>
            </a:pP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9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r>
              <a:rPr dirty="0" sz="1100">
                <a:latin typeface="Times New Roman"/>
                <a:cs typeface="Times New Roman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9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𝑛𝑎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89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…..(2)</a:t>
            </a:r>
            <a:endParaRPr sz="1100">
              <a:latin typeface="Times New Roman"/>
              <a:cs typeface="Times New Roman"/>
            </a:endParaRPr>
          </a:p>
          <a:p>
            <a:pPr marL="1708150">
              <a:lnSpc>
                <a:spcPct val="100000"/>
              </a:lnSpc>
              <a:spcBef>
                <a:spcPts val="1175"/>
              </a:spcBef>
              <a:tabLst>
                <a:tab pos="318579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𝑥𝑦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…..(3)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1201455" y="6696401"/>
          <a:ext cx="5027295" cy="1619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27125"/>
                <a:gridCol w="913130"/>
                <a:gridCol w="1237615"/>
                <a:gridCol w="1668145"/>
              </a:tblGrid>
              <a:tr h="173355">
                <a:tc>
                  <a:txBody>
                    <a:bodyPr/>
                    <a:lstStyle/>
                    <a:p>
                      <a:pPr algn="ctr" marR="46990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2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2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 marL="7620">
                        <a:lnSpc>
                          <a:spcPts val="111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1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1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1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7975">
                <a:tc>
                  <a:txBody>
                    <a:bodyPr/>
                    <a:lstStyle/>
                    <a:p>
                      <a:pPr algn="ctr" marL="190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190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210">
                <a:tc>
                  <a:txBody>
                    <a:bodyPr/>
                    <a:lstStyle/>
                    <a:p>
                      <a:pPr algn="ctr" marL="190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345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 marL="190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400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520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 marL="190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750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09905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5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75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0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114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3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1375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𝑥𝑦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30">
                          <a:latin typeface="Cambria Math"/>
                          <a:cs typeface="Cambria Math"/>
                        </a:rPr>
                        <a:t>1885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847646" y="8531755"/>
            <a:ext cx="91440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From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(3),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290089" y="1584301"/>
            <a:ext cx="2149475" cy="15875"/>
          </a:xfrm>
          <a:custGeom>
            <a:avLst/>
            <a:gdLst/>
            <a:ahLst/>
            <a:cxnLst/>
            <a:rect l="l" t="t" r="r" b="b"/>
            <a:pathLst>
              <a:path w="2149475" h="15875">
                <a:moveTo>
                  <a:pt x="2148955" y="0"/>
                </a:moveTo>
                <a:lnTo>
                  <a:pt x="0" y="0"/>
                </a:lnTo>
                <a:lnTo>
                  <a:pt x="0" y="15767"/>
                </a:lnTo>
                <a:lnTo>
                  <a:pt x="2148955" y="15767"/>
                </a:lnTo>
                <a:lnTo>
                  <a:pt x="21489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47646" y="1191622"/>
            <a:ext cx="3282950" cy="10217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131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114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15a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+75b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1885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=75a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+1375b</a:t>
            </a:r>
            <a:endParaRPr sz="1100">
              <a:latin typeface="Times New Roman"/>
              <a:cs typeface="Times New Roman"/>
            </a:endParaRPr>
          </a:p>
          <a:p>
            <a:pPr marL="48260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12.3,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0.7</a:t>
            </a:r>
            <a:endParaRPr sz="1100">
              <a:latin typeface="Times New Roman"/>
              <a:cs typeface="Times New Roman"/>
            </a:endParaRPr>
          </a:p>
          <a:p>
            <a:pPr marL="48260">
              <a:lnSpc>
                <a:spcPts val="1310"/>
              </a:lnSpc>
            </a:pPr>
            <a:r>
              <a:rPr dirty="0" sz="1100">
                <a:latin typeface="Times New Roman"/>
                <a:cs typeface="Times New Roman"/>
              </a:rPr>
              <a:t>Becomes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12.3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0.7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227329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Times New Roman"/>
                <a:cs typeface="Times New Roman"/>
              </a:rPr>
              <a:t>2.</a:t>
            </a:r>
            <a:r>
              <a:rPr dirty="0" sz="1100" spc="235">
                <a:latin typeface="Times New Roman"/>
                <a:cs typeface="Times New Roman"/>
              </a:rPr>
              <a:t>  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1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straight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line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y=a+bx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to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following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spc="-20" b="1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821593" y="2348202"/>
          <a:ext cx="2757805" cy="431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4330"/>
                <a:gridCol w="379095"/>
                <a:gridCol w="470534"/>
                <a:gridCol w="444500"/>
                <a:gridCol w="479425"/>
                <a:gridCol w="549275"/>
              </a:tblGrid>
              <a:tr h="260350">
                <a:tc>
                  <a:txBody>
                    <a:bodyPr/>
                    <a:lstStyle/>
                    <a:p>
                      <a:pPr algn="ctr" marL="8890">
                        <a:lnSpc>
                          <a:spcPts val="128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4295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2545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415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y: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830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8580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2545">
                        <a:lnSpc>
                          <a:spcPts val="122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48590">
                        <a:lnSpc>
                          <a:spcPts val="122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2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1098497" y="2764098"/>
            <a:ext cx="122428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b="1">
                <a:latin typeface="Times New Roman"/>
                <a:cs typeface="Times New Roman"/>
              </a:rPr>
              <a:t>Soln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: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=a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22547" y="2764098"/>
            <a:ext cx="46926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……(1)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70168" y="3076945"/>
            <a:ext cx="125095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48008" y="3076945"/>
            <a:ext cx="105981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9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𝑛𝑎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89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756631" y="3076945"/>
            <a:ext cx="40195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…..(2)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1104030" y="3455171"/>
          <a:ext cx="5428615" cy="2475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56360"/>
                <a:gridCol w="1267460"/>
                <a:gridCol w="1263015"/>
                <a:gridCol w="1459230"/>
              </a:tblGrid>
              <a:tr h="320675">
                <a:tc>
                  <a:txBody>
                    <a:bodyPr/>
                    <a:lstStyle/>
                    <a:p>
                      <a:pPr marL="246379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894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8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7815">
                <a:tc>
                  <a:txBody>
                    <a:bodyPr/>
                    <a:lstStyle/>
                    <a:p>
                      <a:pPr algn="ctr" marL="762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9085">
                <a:tc>
                  <a:txBody>
                    <a:bodyPr/>
                    <a:lstStyle/>
                    <a:p>
                      <a:pPr algn="ctr" marL="762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9085">
                <a:tc>
                  <a:txBody>
                    <a:bodyPr/>
                    <a:lstStyle/>
                    <a:p>
                      <a:pPr algn="ctr" marL="762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7815">
                <a:tc>
                  <a:txBody>
                    <a:bodyPr/>
                    <a:lstStyle/>
                    <a:p>
                      <a:pPr algn="ctr" marL="762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7815">
                <a:tc>
                  <a:txBody>
                    <a:bodyPr/>
                    <a:lstStyle/>
                    <a:p>
                      <a:pPr algn="ctr" marL="762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63575">
                <a:tc>
                  <a:txBody>
                    <a:bodyPr/>
                    <a:lstStyle/>
                    <a:p>
                      <a:pPr marL="38671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5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15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0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43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3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55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𝑥𝑦</a:t>
                      </a:r>
                      <a:r>
                        <a:rPr dirty="0" sz="10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97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858082" y="5925416"/>
            <a:ext cx="5172075" cy="997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ctr" marR="1905">
              <a:lnSpc>
                <a:spcPct val="100000"/>
              </a:lnSpc>
              <a:spcBef>
                <a:spcPts val="125"/>
              </a:spcBef>
              <a:tabLst>
                <a:tab pos="147764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𝑥𝑦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>
                <a:latin typeface="Times New Roman"/>
                <a:cs typeface="Times New Roman"/>
              </a:rPr>
              <a:t>…..(3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)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20"/>
              </a:spcBef>
            </a:pPr>
            <a:endParaRPr sz="11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1100">
                <a:latin typeface="Times New Roman"/>
                <a:cs typeface="Times New Roman"/>
              </a:rPr>
              <a:t>From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(3),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217170">
              <a:lnSpc>
                <a:spcPct val="100000"/>
              </a:lnSpc>
            </a:pPr>
            <a:r>
              <a:rPr dirty="0" sz="1100">
                <a:latin typeface="Times New Roman"/>
                <a:cs typeface="Times New Roman"/>
              </a:rPr>
              <a:t>43</a:t>
            </a:r>
            <a:r>
              <a:rPr dirty="0" sz="1100" spc="16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15a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+15b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97=15a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+56b</a:t>
            </a:r>
            <a:r>
              <a:rPr dirty="0" sz="1100" spc="3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18.2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,,b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-3.2</a:t>
            </a:r>
            <a:r>
              <a:rPr dirty="0" sz="1100" spc="175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equn(1)Becomes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18.2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-3.2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62661" y="7508284"/>
            <a:ext cx="306832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3.</a:t>
            </a:r>
            <a:r>
              <a:rPr dirty="0" sz="1100" spc="229">
                <a:latin typeface="Times New Roman"/>
                <a:cs typeface="Times New Roman"/>
              </a:rPr>
              <a:t>  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straight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line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y=a+bx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to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following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spc="-20" b="1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2821593" y="8006918"/>
          <a:ext cx="2757805" cy="430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4330"/>
                <a:gridCol w="379095"/>
                <a:gridCol w="470534"/>
                <a:gridCol w="444500"/>
                <a:gridCol w="479425"/>
                <a:gridCol w="549275"/>
              </a:tblGrid>
              <a:tr h="259079">
                <a:tc>
                  <a:txBody>
                    <a:bodyPr/>
                    <a:lstStyle/>
                    <a:p>
                      <a:pPr algn="ctr" marL="8890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27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0010">
                        <a:lnSpc>
                          <a:spcPts val="127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2545">
                        <a:lnSpc>
                          <a:spcPts val="127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265">
                        <a:lnSpc>
                          <a:spcPts val="127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ts val="127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y: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3180">
                        <a:lnSpc>
                          <a:spcPts val="122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3025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1.8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0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3.3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4.5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2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6.3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170168" y="1356467"/>
            <a:ext cx="122555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b="1">
                <a:latin typeface="Times New Roman"/>
                <a:cs typeface="Times New Roman"/>
              </a:rPr>
              <a:t>Soln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: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=a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694219" y="1356467"/>
            <a:ext cx="46926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……(1)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44768" y="1668955"/>
            <a:ext cx="2488565" cy="511809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1415415" algn="l"/>
              </a:tabLst>
            </a:pP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r>
              <a:rPr dirty="0" sz="1100">
                <a:latin typeface="Times New Roman"/>
                <a:cs typeface="Times New Roman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9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𝑛𝑎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89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endParaRPr sz="1100">
              <a:latin typeface="Cambria Math"/>
              <a:cs typeface="Cambria Math"/>
            </a:endParaRPr>
          </a:p>
          <a:p>
            <a:pPr marL="1094740">
              <a:lnSpc>
                <a:spcPct val="100000"/>
              </a:lnSpc>
              <a:spcBef>
                <a:spcPts val="115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𝑥𝑦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756631" y="1668955"/>
            <a:ext cx="40195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…..(2)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705028" y="1982877"/>
            <a:ext cx="40195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…..(3)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190036" y="2296598"/>
          <a:ext cx="4639945" cy="2476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9500"/>
                <a:gridCol w="1141095"/>
                <a:gridCol w="913130"/>
                <a:gridCol w="1423670"/>
              </a:tblGrid>
              <a:tr h="318135">
                <a:tc>
                  <a:txBody>
                    <a:bodyPr/>
                    <a:lstStyle/>
                    <a:p>
                      <a:pPr marL="246379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2260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4165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1.8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1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25">
                          <a:latin typeface="Cambria Math"/>
                          <a:cs typeface="Cambria Math"/>
                        </a:rPr>
                        <a:t>1.8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990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3.3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4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25">
                          <a:latin typeface="Cambria Math"/>
                          <a:cs typeface="Cambria Math"/>
                        </a:rPr>
                        <a:t>6.6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2260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4.5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9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0">
                          <a:latin typeface="Cambria Math"/>
                          <a:cs typeface="Cambria Math"/>
                        </a:rPr>
                        <a:t>13.5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2260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6.3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6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mbria Math"/>
                          <a:cs typeface="Cambria Math"/>
                        </a:rPr>
                        <a:t>16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0">
                          <a:latin typeface="Cambria Math"/>
                          <a:cs typeface="Cambria Math"/>
                        </a:rPr>
                        <a:t>25.2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46430"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5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10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603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000" spc="10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16.9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603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3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30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𝑥𝑦</a:t>
                      </a:r>
                      <a:r>
                        <a:rPr dirty="0" sz="1000" spc="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47.1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6032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2780225" y="4756929"/>
            <a:ext cx="1979930" cy="10223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25120">
              <a:lnSpc>
                <a:spcPts val="131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From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(3),</a:t>
            </a:r>
            <a:endParaRPr sz="1100">
              <a:latin typeface="Times New Roman"/>
              <a:cs typeface="Times New Roman"/>
            </a:endParaRPr>
          </a:p>
          <a:p>
            <a:pPr marL="340360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16.9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5a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+10b</a:t>
            </a:r>
            <a:endParaRPr sz="1100">
              <a:latin typeface="Times New Roman"/>
              <a:cs typeface="Times New Roman"/>
            </a:endParaRPr>
          </a:p>
          <a:p>
            <a:pPr marL="321945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47.1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=10a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+30b</a:t>
            </a:r>
            <a:endParaRPr sz="1100">
              <a:latin typeface="Times New Roman"/>
              <a:cs typeface="Times New Roman"/>
            </a:endParaRPr>
          </a:p>
          <a:p>
            <a:pPr marL="541020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0.72</a:t>
            </a:r>
            <a:endParaRPr sz="1100">
              <a:latin typeface="Times New Roman"/>
              <a:cs typeface="Times New Roman"/>
            </a:endParaRPr>
          </a:p>
          <a:p>
            <a:pPr marL="538480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1.33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310"/>
              </a:lnSpc>
            </a:pPr>
            <a:r>
              <a:rPr dirty="0" sz="1100">
                <a:latin typeface="Times New Roman"/>
                <a:cs typeface="Times New Roman"/>
              </a:rPr>
              <a:t>equ(1)Becomes</a:t>
            </a:r>
            <a:r>
              <a:rPr dirty="0" sz="1100" spc="3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0.72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1.33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47646" y="6364046"/>
            <a:ext cx="4709795" cy="85915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12700" marR="5080">
              <a:lnSpc>
                <a:spcPts val="1310"/>
              </a:lnSpc>
              <a:spcBef>
                <a:spcPts val="180"/>
              </a:spcBef>
            </a:pPr>
            <a:r>
              <a:rPr dirty="0" sz="1000" spc="-40" b="1">
                <a:latin typeface="Times New Roman"/>
                <a:cs typeface="Times New Roman"/>
              </a:rPr>
              <a:t>4.</a:t>
            </a:r>
            <a:r>
              <a:rPr dirty="0" sz="1000" spc="-6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If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is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pull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required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to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lift</a:t>
            </a:r>
            <a:r>
              <a:rPr dirty="0" sz="1100" spc="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load</a:t>
            </a:r>
            <a:r>
              <a:rPr dirty="0" sz="1100" spc="4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by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means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of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pulley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block.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Find</a:t>
            </a:r>
            <a:r>
              <a:rPr dirty="0" sz="1100" spc="3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 </a:t>
            </a:r>
            <a:r>
              <a:rPr dirty="0" sz="1100" spc="-10" b="1">
                <a:latin typeface="Times New Roman"/>
                <a:cs typeface="Times New Roman"/>
              </a:rPr>
              <a:t>linear </a:t>
            </a:r>
            <a:r>
              <a:rPr dirty="0" sz="1100" b="1">
                <a:latin typeface="Times New Roman"/>
                <a:cs typeface="Times New Roman"/>
              </a:rPr>
              <a:t>block</a:t>
            </a:r>
            <a:r>
              <a:rPr dirty="0" sz="1100" spc="5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of</a:t>
            </a:r>
            <a:r>
              <a:rPr dirty="0" sz="1100" spc="6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5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form</a:t>
            </a:r>
            <a:r>
              <a:rPr dirty="0" sz="1100" spc="6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p=MW+C</a:t>
            </a:r>
            <a:r>
              <a:rPr dirty="0" sz="1100" spc="5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Connected</a:t>
            </a:r>
            <a:r>
              <a:rPr dirty="0" sz="1100" spc="6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</a:t>
            </a:r>
            <a:r>
              <a:rPr dirty="0" sz="1100" spc="6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&amp;w</a:t>
            </a:r>
            <a:r>
              <a:rPr dirty="0" sz="1100" spc="7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using</a:t>
            </a:r>
            <a:r>
              <a:rPr dirty="0" sz="1100" spc="5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following</a:t>
            </a:r>
            <a:r>
              <a:rPr dirty="0" sz="1100" spc="60" b="1">
                <a:latin typeface="Times New Roman"/>
                <a:cs typeface="Times New Roman"/>
              </a:rPr>
              <a:t> </a:t>
            </a:r>
            <a:r>
              <a:rPr dirty="0" sz="1100" spc="-20" b="1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 marL="2552700">
              <a:lnSpc>
                <a:spcPct val="100000"/>
              </a:lnSpc>
            </a:pPr>
            <a:r>
              <a:rPr dirty="0" sz="1100" b="1">
                <a:latin typeface="Times New Roman"/>
                <a:cs typeface="Times New Roman"/>
              </a:rPr>
              <a:t>Compute</a:t>
            </a:r>
            <a:r>
              <a:rPr dirty="0" sz="1100" spc="4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</a:t>
            </a:r>
            <a:r>
              <a:rPr dirty="0" sz="1100" spc="6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when</a:t>
            </a:r>
            <a:r>
              <a:rPr dirty="0" sz="1100" spc="65" b="1">
                <a:latin typeface="Times New Roman"/>
                <a:cs typeface="Times New Roman"/>
              </a:rPr>
              <a:t> </a:t>
            </a:r>
            <a:r>
              <a:rPr dirty="0" sz="1100" spc="-10" b="1">
                <a:latin typeface="Times New Roman"/>
                <a:cs typeface="Times New Roman"/>
              </a:rPr>
              <a:t>W=150.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47646" y="7354906"/>
            <a:ext cx="2440305" cy="530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1310"/>
              </a:lnSpc>
              <a:spcBef>
                <a:spcPts val="125"/>
              </a:spcBef>
            </a:pPr>
            <a:r>
              <a:rPr dirty="0" sz="1100" b="1">
                <a:latin typeface="Times New Roman"/>
                <a:cs typeface="Times New Roman"/>
              </a:rPr>
              <a:t>Soln:</a:t>
            </a:r>
            <a:r>
              <a:rPr dirty="0" sz="1100" spc="335" b="1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Given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p=y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W=x</a:t>
            </a:r>
            <a:endParaRPr sz="1100">
              <a:latin typeface="Times New Roman"/>
              <a:cs typeface="Times New Roman"/>
            </a:endParaRPr>
          </a:p>
          <a:p>
            <a:pPr marL="12700" marR="5080">
              <a:lnSpc>
                <a:spcPts val="1320"/>
              </a:lnSpc>
              <a:spcBef>
                <a:spcPts val="35"/>
              </a:spcBef>
              <a:tabLst>
                <a:tab pos="1390015" algn="l"/>
              </a:tabLst>
            </a:pPr>
            <a:r>
              <a:rPr dirty="0" sz="1100">
                <a:latin typeface="Times New Roman"/>
                <a:cs typeface="Times New Roman"/>
              </a:rPr>
              <a:t>Equation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of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straight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line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is</a:t>
            </a:r>
            <a:r>
              <a:rPr dirty="0" sz="1100" spc="2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=a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x </a:t>
            </a: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7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r>
              <a:rPr dirty="0" sz="1100">
                <a:latin typeface="Times New Roman"/>
                <a:cs typeface="Times New Roman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𝑛𝑎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45236" y="7519751"/>
            <a:ext cx="490855" cy="3651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algn="r" marR="26034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……(1)</a:t>
            </a:r>
            <a:endParaRPr sz="11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5"/>
              </a:spcBef>
            </a:pPr>
            <a:r>
              <a:rPr dirty="0" sz="1100" spc="-10">
                <a:latin typeface="Times New Roman"/>
                <a:cs typeface="Times New Roman"/>
              </a:rPr>
              <a:t>…..(2)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48482" y="7999952"/>
            <a:ext cx="193040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151574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𝑥𝑦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…..(3)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144166" y="6783840"/>
          <a:ext cx="2224405" cy="4324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3695"/>
                <a:gridCol w="376555"/>
                <a:gridCol w="471805"/>
                <a:gridCol w="544830"/>
                <a:gridCol w="394335"/>
              </a:tblGrid>
              <a:tr h="262255">
                <a:tc>
                  <a:txBody>
                    <a:bodyPr/>
                    <a:lstStyle/>
                    <a:p>
                      <a:pPr algn="ctr" marL="8255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w: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50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70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7145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100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127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120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635">
                        <a:lnSpc>
                          <a:spcPts val="120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p: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1275">
                        <a:lnSpc>
                          <a:spcPts val="120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120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6830">
                        <a:lnSpc>
                          <a:spcPts val="120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8425">
                        <a:lnSpc>
                          <a:spcPts val="120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860346" y="1300362"/>
          <a:ext cx="4599940" cy="1544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8570"/>
                <a:gridCol w="849630"/>
                <a:gridCol w="1403350"/>
                <a:gridCol w="1005204"/>
              </a:tblGrid>
              <a:tr h="175895">
                <a:tc>
                  <a:txBody>
                    <a:bodyPr/>
                    <a:lstStyle/>
                    <a:p>
                      <a:pPr algn="ctr" marR="107314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45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910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ts val="1245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8750">
                <a:tc>
                  <a:txBody>
                    <a:bodyPr/>
                    <a:lstStyle/>
                    <a:p>
                      <a:pPr algn="ctr" marL="5080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50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Cambria Math"/>
                          <a:cs typeface="Cambria Math"/>
                        </a:rPr>
                        <a:t>2,500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ts val="1125"/>
                        </a:lnSpc>
                      </a:pPr>
                      <a:r>
                        <a:rPr dirty="0" sz="1000" spc="-25">
                          <a:latin typeface="Cambria Math"/>
                          <a:cs typeface="Cambria Math"/>
                        </a:rPr>
                        <a:t>600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ctr" marL="508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70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4,900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1,050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7975">
                <a:tc>
                  <a:txBody>
                    <a:bodyPr/>
                    <a:lstStyle/>
                    <a:p>
                      <a:pPr algn="ctr" marL="508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10,000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2,100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7975">
                <a:tc>
                  <a:txBody>
                    <a:bodyPr/>
                    <a:lstStyle/>
                    <a:p>
                      <a:pPr algn="ctr" marL="508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120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14,400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3,000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36880"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5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340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0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73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10">
                          <a:latin typeface="Cambria Math"/>
                          <a:cs typeface="Cambria Math"/>
                        </a:rPr>
                        <a:t>31,800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5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𝑥𝑦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40">
                          <a:latin typeface="Cambria Math"/>
                          <a:cs typeface="Cambria Math"/>
                        </a:rPr>
                        <a:t>6,750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 descr=""/>
          <p:cNvSpPr txBox="1"/>
          <p:nvPr/>
        </p:nvSpPr>
        <p:spPr>
          <a:xfrm>
            <a:off x="809546" y="2963704"/>
            <a:ext cx="3755390" cy="138938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ts val="131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From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(3),</a:t>
            </a:r>
            <a:endParaRPr sz="1100">
              <a:latin typeface="Times New Roman"/>
              <a:cs typeface="Times New Roman"/>
            </a:endParaRPr>
          </a:p>
          <a:p>
            <a:pPr marL="50800" marR="1525905">
              <a:lnSpc>
                <a:spcPts val="1300"/>
              </a:lnSpc>
              <a:spcBef>
                <a:spcPts val="50"/>
              </a:spcBef>
            </a:pPr>
            <a:r>
              <a:rPr dirty="0" sz="1100">
                <a:latin typeface="Times New Roman"/>
                <a:cs typeface="Times New Roman"/>
              </a:rPr>
              <a:t>73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4a +340b</a:t>
            </a:r>
            <a:r>
              <a:rPr dirty="0" sz="1100" spc="2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6750=340a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+31800b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2.27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0.187</a:t>
            </a: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245"/>
              </a:lnSpc>
            </a:pPr>
            <a:r>
              <a:rPr dirty="0" sz="1100">
                <a:latin typeface="Times New Roman"/>
                <a:cs typeface="Times New Roman"/>
              </a:rPr>
              <a:t>Becomes</a:t>
            </a:r>
            <a:r>
              <a:rPr dirty="0" sz="1100" spc="2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2.27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0.187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</a:t>
            </a:r>
            <a:endParaRPr sz="1100">
              <a:latin typeface="Times New Roman"/>
              <a:cs typeface="Times New Roman"/>
            </a:endParaRPr>
          </a:p>
          <a:p>
            <a:pPr marL="121920">
              <a:lnSpc>
                <a:spcPts val="1310"/>
              </a:lnSpc>
            </a:pPr>
            <a:r>
              <a:rPr dirty="0" sz="1100">
                <a:latin typeface="Times New Roman"/>
                <a:cs typeface="Times New Roman"/>
              </a:rPr>
              <a:t>Put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w=150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in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30.32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000" spc="-40" b="1">
                <a:latin typeface="Times New Roman"/>
                <a:cs typeface="Times New Roman"/>
              </a:rPr>
              <a:t>4.</a:t>
            </a:r>
            <a:r>
              <a:rPr dirty="0" sz="1000" spc="-8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parabola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</a:t>
            </a:r>
            <a:r>
              <a:rPr dirty="0" sz="1100" spc="1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a</a:t>
            </a:r>
            <a:r>
              <a:rPr dirty="0" sz="1300">
                <a:latin typeface="Cambria Math"/>
                <a:cs typeface="Cambria Math"/>
              </a:rPr>
              <a:t>+𝒃𝒙</a:t>
            </a:r>
            <a:r>
              <a:rPr dirty="0" sz="1300" spc="2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+</a:t>
            </a:r>
            <a:r>
              <a:rPr dirty="0" sz="1300" spc="1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𝒄𝒙</a:t>
            </a:r>
            <a:r>
              <a:rPr dirty="0" baseline="22875" sz="1275">
                <a:latin typeface="Cambria Math"/>
                <a:cs typeface="Cambria Math"/>
              </a:rPr>
              <a:t>𝟐</a:t>
            </a:r>
            <a:r>
              <a:rPr dirty="0" baseline="22875" sz="1275" spc="660">
                <a:latin typeface="Cambria Math"/>
                <a:cs typeface="Cambria Math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for</a:t>
            </a:r>
            <a:r>
              <a:rPr dirty="0" sz="1300" spc="2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the</a:t>
            </a:r>
            <a:r>
              <a:rPr dirty="0" sz="1300" spc="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following</a:t>
            </a:r>
            <a:r>
              <a:rPr dirty="0" sz="1300" spc="20" b="1">
                <a:latin typeface="Times New Roman"/>
                <a:cs typeface="Times New Roman"/>
              </a:rPr>
              <a:t> </a:t>
            </a:r>
            <a:r>
              <a:rPr dirty="0" sz="1300" spc="-20" b="1">
                <a:latin typeface="Times New Roman"/>
                <a:cs typeface="Times New Roman"/>
              </a:rPr>
              <a:t>data</a:t>
            </a:r>
            <a:endParaRPr sz="1300">
              <a:latin typeface="Times New Roman"/>
              <a:cs typeface="Times New Roman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2587943" y="4409837"/>
          <a:ext cx="2854960" cy="360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5320"/>
                <a:gridCol w="554990"/>
                <a:gridCol w="504825"/>
                <a:gridCol w="463550"/>
                <a:gridCol w="594994"/>
              </a:tblGrid>
              <a:tr h="188595">
                <a:tc>
                  <a:txBody>
                    <a:bodyPr/>
                    <a:lstStyle/>
                    <a:p>
                      <a:pPr marL="67310">
                        <a:lnSpc>
                          <a:spcPts val="128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b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1.7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1.8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2.3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3.2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822246" y="4818805"/>
            <a:ext cx="1499870" cy="58928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1535"/>
              </a:lnSpc>
              <a:spcBef>
                <a:spcPts val="120"/>
              </a:spcBef>
            </a:pPr>
            <a:r>
              <a:rPr dirty="0" sz="1100">
                <a:latin typeface="Times New Roman"/>
                <a:cs typeface="Times New Roman"/>
              </a:rPr>
              <a:t>Soln</a:t>
            </a:r>
            <a:r>
              <a:rPr dirty="0" sz="1100" spc="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: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</a:t>
            </a:r>
            <a:r>
              <a:rPr dirty="0" sz="1300">
                <a:latin typeface="Cambria Math"/>
                <a:cs typeface="Cambria Math"/>
              </a:rPr>
              <a:t>+𝑏𝑥</a:t>
            </a:r>
            <a:r>
              <a:rPr dirty="0" sz="1300" spc="55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+</a:t>
            </a:r>
            <a:r>
              <a:rPr dirty="0" sz="1300" spc="15">
                <a:latin typeface="Cambria Math"/>
                <a:cs typeface="Cambria Math"/>
              </a:rPr>
              <a:t> </a:t>
            </a:r>
            <a:r>
              <a:rPr dirty="0" sz="1300" spc="-25">
                <a:latin typeface="Cambria Math"/>
                <a:cs typeface="Cambria Math"/>
              </a:rPr>
              <a:t>𝑐𝑥</a:t>
            </a:r>
            <a:r>
              <a:rPr dirty="0" baseline="22875" sz="1275" spc="-37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  <a:p>
            <a:pPr marL="38100">
              <a:lnSpc>
                <a:spcPts val="1535"/>
              </a:lnSpc>
            </a:pPr>
            <a:r>
              <a:rPr dirty="0" sz="1300">
                <a:latin typeface="Times New Roman"/>
                <a:cs typeface="Times New Roman"/>
              </a:rPr>
              <a:t>Normal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equations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are</a:t>
            </a:r>
            <a:endParaRPr sz="1300">
              <a:latin typeface="Times New Roman"/>
              <a:cs typeface="Times New Roman"/>
            </a:endParaRPr>
          </a:p>
          <a:p>
            <a:pPr marL="79375">
              <a:lnSpc>
                <a:spcPct val="100000"/>
              </a:lnSpc>
              <a:spcBef>
                <a:spcPts val="1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𝑛𝑎</a:t>
            </a:r>
            <a:r>
              <a:rPr dirty="0" sz="1100" spc="2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+𝑐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832603" y="4879009"/>
            <a:ext cx="14605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5">
                <a:latin typeface="Times New Roman"/>
                <a:cs typeface="Times New Roman"/>
              </a:rPr>
              <a:t>(1)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310595" y="5210132"/>
            <a:ext cx="18669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25">
                <a:latin typeface="Times New Roman"/>
                <a:cs typeface="Times New Roman"/>
              </a:rPr>
              <a:t>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53782" y="5575658"/>
            <a:ext cx="192151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𝑥𝑦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4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3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362437" y="5575658"/>
            <a:ext cx="255270" cy="48577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25">
                <a:latin typeface="Times New Roman"/>
                <a:cs typeface="Times New Roman"/>
              </a:rPr>
              <a:t>(3)</a:t>
            </a:r>
            <a:endParaRPr sz="1100">
              <a:latin typeface="Times New Roman"/>
              <a:cs typeface="Times New Roman"/>
            </a:endParaRPr>
          </a:p>
          <a:p>
            <a:pPr marL="81280">
              <a:lnSpc>
                <a:spcPct val="100000"/>
              </a:lnSpc>
              <a:spcBef>
                <a:spcPts val="950"/>
              </a:spcBef>
            </a:pPr>
            <a:r>
              <a:rPr dirty="0" sz="1100" spc="-25">
                <a:latin typeface="Times New Roman"/>
                <a:cs typeface="Times New Roman"/>
              </a:rPr>
              <a:t>(4)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53782" y="5863778"/>
            <a:ext cx="206248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4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2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6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6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2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3</a:t>
            </a:r>
            <a:r>
              <a:rPr dirty="0" baseline="22222" sz="1125" spc="2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4</a:t>
            </a:r>
            <a:endParaRPr baseline="22222" sz="1125">
              <a:latin typeface="Cambria Math"/>
              <a:cs typeface="Cambria Math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803009" y="6166032"/>
          <a:ext cx="6205855" cy="21793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9935"/>
                <a:gridCol w="753110"/>
                <a:gridCol w="858519"/>
                <a:gridCol w="967739"/>
                <a:gridCol w="913129"/>
                <a:gridCol w="859789"/>
                <a:gridCol w="1020444"/>
              </a:tblGrid>
              <a:tr h="393700">
                <a:tc>
                  <a:txBody>
                    <a:bodyPr/>
                    <a:lstStyle/>
                    <a:p>
                      <a:pPr algn="ctr" marL="9525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894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894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3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894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4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8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L="107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100" spc="-2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2222" sz="1125" spc="-37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𝑦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330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9245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1.7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1.7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1.7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4330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1.8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3.6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7.2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0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2425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2.3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81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6.9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20.7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1155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3.2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12.8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0">
                          <a:latin typeface="Calibri"/>
                          <a:cs typeface="Calibri"/>
                        </a:rPr>
                        <a:t>51.2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18465">
                <a:tc>
                  <a:txBody>
                    <a:bodyPr/>
                    <a:lstStyle/>
                    <a:p>
                      <a:pPr algn="ctr" marL="381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5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10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52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12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000" spc="-1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17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9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8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30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3</a:t>
                      </a:r>
                      <a:r>
                        <a:rPr dirty="0" baseline="21367" sz="975" spc="39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100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4</a:t>
                      </a:r>
                      <a:r>
                        <a:rPr dirty="0" baseline="21367" sz="975" spc="39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354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𝑥𝑦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25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0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dirty="0" sz="1000" spc="204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100" spc="204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2222" sz="1125" spc="307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204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100" spc="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0">
                          <a:latin typeface="Cambria Math"/>
                          <a:cs typeface="Cambria Math"/>
                        </a:rPr>
                        <a:t>80.8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463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09546" y="1191622"/>
            <a:ext cx="3754754" cy="1533525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marL="50800" marR="2616200">
              <a:lnSpc>
                <a:spcPts val="1300"/>
              </a:lnSpc>
              <a:spcBef>
                <a:spcPts val="185"/>
              </a:spcBef>
            </a:pPr>
            <a:r>
              <a:rPr dirty="0" sz="1100">
                <a:latin typeface="Times New Roman"/>
                <a:cs typeface="Times New Roman"/>
              </a:rPr>
              <a:t>From (1) ,(3)</a:t>
            </a:r>
            <a:r>
              <a:rPr dirty="0" sz="1100" spc="-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(4) </a:t>
            </a:r>
            <a:r>
              <a:rPr dirty="0" sz="1100" spc="-10">
                <a:latin typeface="Times New Roman"/>
                <a:cs typeface="Times New Roman"/>
              </a:rPr>
              <a:t>9=4a+10b+30c</a:t>
            </a: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ts val="1245"/>
              </a:lnSpc>
            </a:pPr>
            <a:r>
              <a:rPr dirty="0" sz="1100" spc="-10">
                <a:latin typeface="Times New Roman"/>
                <a:cs typeface="Times New Roman"/>
              </a:rPr>
              <a:t>25=10a+30b+100c</a:t>
            </a:r>
            <a:endParaRPr sz="1100">
              <a:latin typeface="Times New Roman"/>
              <a:cs typeface="Times New Roman"/>
            </a:endParaRPr>
          </a:p>
          <a:p>
            <a:pPr marL="50800" marR="2451100">
              <a:lnSpc>
                <a:spcPts val="1300"/>
              </a:lnSpc>
              <a:spcBef>
                <a:spcPts val="50"/>
              </a:spcBef>
            </a:pPr>
            <a:r>
              <a:rPr dirty="0" sz="1100" spc="-10">
                <a:latin typeface="Times New Roman"/>
                <a:cs typeface="Times New Roman"/>
              </a:rPr>
              <a:t>80.8=30a+100b+354c </a:t>
            </a:r>
            <a:r>
              <a:rPr dirty="0" sz="1100">
                <a:latin typeface="Times New Roman"/>
                <a:cs typeface="Times New Roman"/>
              </a:rPr>
              <a:t>a=2,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b=-0.5,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c=0.2</a:t>
            </a:r>
            <a:endParaRPr sz="1100">
              <a:latin typeface="Times New Roman"/>
              <a:cs typeface="Times New Roman"/>
            </a:endParaRPr>
          </a:p>
          <a:p>
            <a:pPr marL="265430">
              <a:lnSpc>
                <a:spcPts val="1290"/>
              </a:lnSpc>
            </a:pP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1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Becomes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2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−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0.5𝑥</a:t>
            </a:r>
            <a:r>
              <a:rPr dirty="0" sz="1100" spc="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0.2(𝑥)</a:t>
            </a:r>
            <a:r>
              <a:rPr dirty="0" baseline="22222" sz="1125" spc="-15">
                <a:latin typeface="Cambria Math"/>
                <a:cs typeface="Cambria Math"/>
              </a:rPr>
              <a:t>2</a:t>
            </a:r>
            <a:endParaRPr baseline="22222" sz="112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</a:pPr>
            <a:endParaRPr sz="11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100">
              <a:latin typeface="Cambria Math"/>
              <a:cs typeface="Cambria Math"/>
            </a:endParaRPr>
          </a:p>
          <a:p>
            <a:pPr marL="26543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Times New Roman"/>
                <a:cs typeface="Times New Roman"/>
              </a:rPr>
              <a:t>4.</a:t>
            </a:r>
            <a:r>
              <a:rPr dirty="0" sz="1100" spc="225">
                <a:latin typeface="Times New Roman"/>
                <a:cs typeface="Times New Roman"/>
              </a:rPr>
              <a:t>  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curve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of</a:t>
            </a:r>
            <a:r>
              <a:rPr dirty="0" sz="1100" spc="4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form</a:t>
            </a:r>
            <a:r>
              <a:rPr dirty="0" sz="1100" spc="36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y=a</a:t>
            </a:r>
            <a:r>
              <a:rPr dirty="0" sz="1100">
                <a:latin typeface="Cambria Math"/>
                <a:cs typeface="Cambria Math"/>
              </a:rPr>
              <a:t>𝒆</a:t>
            </a:r>
            <a:r>
              <a:rPr dirty="0" baseline="22222" sz="1125">
                <a:latin typeface="Cambria Math"/>
                <a:cs typeface="Cambria Math"/>
              </a:rPr>
              <a:t>𝒃𝒙</a:t>
            </a:r>
            <a:r>
              <a:rPr dirty="0" baseline="22222" sz="1125" spc="270">
                <a:latin typeface="Cambria Math"/>
                <a:cs typeface="Cambria Math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for</a:t>
            </a:r>
            <a:r>
              <a:rPr dirty="0" sz="1100" spc="1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following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spc="-20" b="1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147033" y="2779665"/>
          <a:ext cx="1870075" cy="4324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2425"/>
                <a:gridCol w="418465"/>
                <a:gridCol w="473075"/>
                <a:gridCol w="542924"/>
              </a:tblGrid>
              <a:tr h="262255">
                <a:tc>
                  <a:txBody>
                    <a:bodyPr/>
                    <a:lstStyle/>
                    <a:p>
                      <a:pPr algn="ctr" marL="10160">
                        <a:lnSpc>
                          <a:spcPts val="130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7145">
                        <a:lnSpc>
                          <a:spcPts val="130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0010">
                        <a:lnSpc>
                          <a:spcPts val="130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ts val="130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127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y: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1215"/>
                        </a:lnSpc>
                      </a:pPr>
                      <a:r>
                        <a:rPr dirty="0" sz="1100" spc="-20" b="1">
                          <a:latin typeface="Times New Roman"/>
                          <a:cs typeface="Times New Roman"/>
                        </a:rPr>
                        <a:t>8.12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429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ts val="1215"/>
                        </a:lnSpc>
                      </a:pP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31.82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3008542" y="3193053"/>
            <a:ext cx="125158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Soln :</a:t>
            </a:r>
            <a:r>
              <a:rPr dirty="0" sz="1100" spc="17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17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Cambria Math"/>
                <a:cs typeface="Cambria Math"/>
              </a:rPr>
              <a:t>𝑎𝑒</a:t>
            </a:r>
            <a:r>
              <a:rPr dirty="0" baseline="22222" sz="1125" spc="-30">
                <a:latin typeface="Cambria Math"/>
                <a:cs typeface="Cambria Math"/>
              </a:rPr>
              <a:t>𝑏𝑥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044213" y="3193053"/>
            <a:ext cx="46926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……(1)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90869" y="3357898"/>
            <a:ext cx="1631950" cy="3670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endParaRPr sz="1100">
              <a:latin typeface="Times New Roman"/>
              <a:cs typeface="Times New Roman"/>
            </a:endParaRPr>
          </a:p>
          <a:p>
            <a:pPr marL="18415">
              <a:lnSpc>
                <a:spcPct val="100000"/>
              </a:lnSpc>
              <a:spcBef>
                <a:spcPts val="15"/>
              </a:spcBef>
              <a:tabLst>
                <a:tab pos="124269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𝑌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𝑛𝐴</a:t>
            </a:r>
            <a:r>
              <a:rPr dirty="0" sz="1100" spc="5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63693" y="3527043"/>
            <a:ext cx="1341120" cy="37274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41910" marR="30480" indent="-4445">
              <a:lnSpc>
                <a:spcPct val="104299"/>
              </a:lnSpc>
              <a:spcBef>
                <a:spcPts val="70"/>
              </a:spcBef>
            </a:pP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5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𝑒</a:t>
            </a:r>
            <a:r>
              <a:rPr dirty="0" baseline="22222" sz="1125">
                <a:latin typeface="Cambria Math"/>
                <a:cs typeface="Cambria Math"/>
              </a:rPr>
              <a:t>𝑌</a:t>
            </a:r>
            <a:r>
              <a:rPr dirty="0" baseline="22222" sz="1125" spc="292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 </a:t>
            </a: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𝑒</a:t>
            </a:r>
            <a:r>
              <a:rPr dirty="0" baseline="22222" sz="1125" spc="-37">
                <a:latin typeface="Cambria Math"/>
                <a:cs typeface="Cambria Math"/>
              </a:rPr>
              <a:t>𝐴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33934" y="3869633"/>
            <a:ext cx="194627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1531620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𝑥𝑌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𝐴</a:t>
            </a:r>
            <a:r>
              <a:rPr dirty="0" sz="1100" spc="-4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𝑥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…..(3)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860346" y="4262193"/>
          <a:ext cx="5352415" cy="1181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6325"/>
                <a:gridCol w="771525"/>
                <a:gridCol w="1057910"/>
                <a:gridCol w="1172844"/>
                <a:gridCol w="1191260"/>
              </a:tblGrid>
              <a:tr h="257810">
                <a:tc>
                  <a:txBody>
                    <a:bodyPr/>
                    <a:lstStyle/>
                    <a:p>
                      <a:pPr algn="ctr" marL="10160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8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Y=logy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894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8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8750">
                <a:tc>
                  <a:txBody>
                    <a:bodyPr/>
                    <a:lstStyle/>
                    <a:p>
                      <a:pPr algn="ctr" marL="9525">
                        <a:lnSpc>
                          <a:spcPts val="112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2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8.12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2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2.093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5240">
                        <a:lnSpc>
                          <a:spcPts val="1125"/>
                        </a:lnSpc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3970">
                        <a:lnSpc>
                          <a:spcPts val="1125"/>
                        </a:lnSpc>
                      </a:pPr>
                      <a:r>
                        <a:rPr dirty="0" sz="1000" spc="-50">
                          <a:latin typeface="Cambria Math"/>
                          <a:cs typeface="Cambria Math"/>
                        </a:rPr>
                        <a:t>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6220">
                <a:tc>
                  <a:txBody>
                    <a:bodyPr/>
                    <a:lstStyle/>
                    <a:p>
                      <a:pPr algn="ctr" marL="952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9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2.302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6510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9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4.604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7645">
                <a:tc>
                  <a:txBody>
                    <a:bodyPr/>
                    <a:lstStyle/>
                    <a:p>
                      <a:pPr algn="ctr" marL="9525">
                        <a:lnSpc>
                          <a:spcPts val="117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17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31.82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7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3.46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17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7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13..84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0675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52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114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17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6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75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 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7.86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9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20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dirty="0" sz="1000" spc="45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5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𝑥𝑌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45">
                          <a:latin typeface="Cambria Math"/>
                          <a:cs typeface="Cambria Math"/>
                        </a:rPr>
                        <a:t>18.444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77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858082" y="5592859"/>
            <a:ext cx="3260725" cy="36703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 marR="30480" indent="107314">
              <a:lnSpc>
                <a:spcPct val="100899"/>
              </a:lnSpc>
              <a:spcBef>
                <a:spcPts val="114"/>
              </a:spcBef>
              <a:tabLst>
                <a:tab pos="2169795" algn="l"/>
              </a:tabLst>
            </a:pPr>
            <a:r>
              <a:rPr dirty="0" sz="1100">
                <a:latin typeface="Times New Roman"/>
                <a:cs typeface="Times New Roman"/>
              </a:rPr>
              <a:t>From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(2)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&amp;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(3),7.856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3A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+6b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</a:t>
            </a:r>
            <a:r>
              <a:rPr dirty="0" sz="1100">
                <a:latin typeface="Times New Roman"/>
                <a:cs typeface="Times New Roman"/>
              </a:rPr>
              <a:t>	18.444=6A</a:t>
            </a:r>
            <a:r>
              <a:rPr dirty="0" sz="1100" spc="6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+20b</a:t>
            </a:r>
            <a:r>
              <a:rPr dirty="0" sz="1100" spc="7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 1.935,</a:t>
            </a:r>
            <a:r>
              <a:rPr dirty="0" sz="1100" spc="18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B=0.341</a:t>
            </a:r>
            <a:r>
              <a:rPr dirty="0" sz="1100" spc="3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180">
                <a:latin typeface="Times New Roman"/>
                <a:cs typeface="Times New Roman"/>
              </a:rPr>
              <a:t>  </a:t>
            </a:r>
            <a:r>
              <a:rPr dirty="0" sz="1100">
                <a:latin typeface="Times New Roman"/>
                <a:cs typeface="Times New Roman"/>
              </a:rPr>
              <a:t>Then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𝑒</a:t>
            </a:r>
            <a:r>
              <a:rPr dirty="0" baseline="22222" sz="1125">
                <a:latin typeface="Cambria Math"/>
                <a:cs typeface="Cambria Math"/>
              </a:rPr>
              <a:t>𝐴</a:t>
            </a:r>
            <a:r>
              <a:rPr dirty="0" baseline="22222" sz="1125" spc="38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6.924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050887" y="5762004"/>
            <a:ext cx="158305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Becomes</a:t>
            </a:r>
            <a:r>
              <a:rPr dirty="0" sz="1100" spc="33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6.924𝑒</a:t>
            </a:r>
            <a:r>
              <a:rPr dirty="0" baseline="22222" sz="1125" spc="-15">
                <a:latin typeface="Cambria Math"/>
                <a:cs typeface="Cambria Math"/>
              </a:rPr>
              <a:t>0.341𝑥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37261" y="6265139"/>
            <a:ext cx="5060950" cy="42037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252729" marR="30480" indent="-215265">
              <a:lnSpc>
                <a:spcPts val="1520"/>
              </a:lnSpc>
              <a:spcBef>
                <a:spcPts val="204"/>
              </a:spcBef>
              <a:tabLst>
                <a:tab pos="288290" algn="l"/>
              </a:tabLst>
            </a:pPr>
            <a:r>
              <a:rPr dirty="0" sz="1300" spc="-25">
                <a:latin typeface="Times New Roman"/>
                <a:cs typeface="Times New Roman"/>
              </a:rPr>
              <a:t>5.</a:t>
            </a:r>
            <a:r>
              <a:rPr dirty="0" sz="1300">
                <a:latin typeface="Times New Roman"/>
                <a:cs typeface="Times New Roman"/>
              </a:rPr>
              <a:t>		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II</a:t>
            </a:r>
            <a:r>
              <a:rPr dirty="0" sz="1100" spc="1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degree</a:t>
            </a:r>
            <a:r>
              <a:rPr dirty="0" sz="1100" spc="1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parabola</a:t>
            </a:r>
            <a:r>
              <a:rPr dirty="0" sz="1100" spc="4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</a:t>
            </a:r>
            <a:r>
              <a:rPr dirty="0" sz="1100" spc="20" b="1">
                <a:latin typeface="Times New Roman"/>
                <a:cs typeface="Times New Roman"/>
              </a:rPr>
              <a:t> </a:t>
            </a:r>
            <a:r>
              <a:rPr dirty="0" sz="1300">
                <a:latin typeface="Cambria Math"/>
                <a:cs typeface="Cambria Math"/>
              </a:rPr>
              <a:t>𝒂𝒙</a:t>
            </a:r>
            <a:r>
              <a:rPr dirty="0" baseline="22875" sz="1275">
                <a:latin typeface="Cambria Math"/>
                <a:cs typeface="Cambria Math"/>
              </a:rPr>
              <a:t>𝟐</a:t>
            </a:r>
            <a:r>
              <a:rPr dirty="0" baseline="22875" sz="1275" spc="187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+</a:t>
            </a:r>
            <a:r>
              <a:rPr dirty="0" sz="1300" spc="1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𝒃𝒙</a:t>
            </a:r>
            <a:r>
              <a:rPr dirty="0" sz="1300" spc="1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+</a:t>
            </a:r>
            <a:r>
              <a:rPr dirty="0" sz="1300" spc="10">
                <a:latin typeface="Cambria Math"/>
                <a:cs typeface="Cambria Math"/>
              </a:rPr>
              <a:t> </a:t>
            </a:r>
            <a:r>
              <a:rPr dirty="0" sz="1300">
                <a:latin typeface="Cambria Math"/>
                <a:cs typeface="Cambria Math"/>
              </a:rPr>
              <a:t>𝒄</a:t>
            </a:r>
            <a:r>
              <a:rPr dirty="0" sz="1300" spc="215">
                <a:latin typeface="Cambria Math"/>
                <a:cs typeface="Cambria Math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to</a:t>
            </a:r>
            <a:r>
              <a:rPr dirty="0" sz="1300" spc="3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the least</a:t>
            </a:r>
            <a:r>
              <a:rPr dirty="0" sz="1300" spc="-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square</a:t>
            </a:r>
            <a:r>
              <a:rPr dirty="0" sz="1300" spc="25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method </a:t>
            </a:r>
            <a:r>
              <a:rPr dirty="0" sz="1300" spc="-50" b="1">
                <a:latin typeface="Times New Roman"/>
                <a:cs typeface="Times New Roman"/>
              </a:rPr>
              <a:t>&amp; </a:t>
            </a:r>
            <a:r>
              <a:rPr dirty="0" sz="1300" b="1">
                <a:latin typeface="Times New Roman"/>
                <a:cs typeface="Times New Roman"/>
              </a:rPr>
              <a:t>find</a:t>
            </a:r>
            <a:r>
              <a:rPr dirty="0" sz="1300" spc="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y</a:t>
            </a:r>
            <a:r>
              <a:rPr dirty="0" sz="1300" spc="10" b="1">
                <a:latin typeface="Times New Roman"/>
                <a:cs typeface="Times New Roman"/>
              </a:rPr>
              <a:t> </a:t>
            </a:r>
            <a:r>
              <a:rPr dirty="0" sz="1300" b="1">
                <a:latin typeface="Times New Roman"/>
                <a:cs typeface="Times New Roman"/>
              </a:rPr>
              <a:t>when</a:t>
            </a:r>
            <a:r>
              <a:rPr dirty="0" sz="1300" spc="20" b="1">
                <a:latin typeface="Times New Roman"/>
                <a:cs typeface="Times New Roman"/>
              </a:rPr>
              <a:t> </a:t>
            </a:r>
            <a:r>
              <a:rPr dirty="0" sz="1300" spc="-25" b="1">
                <a:latin typeface="Times New Roman"/>
                <a:cs typeface="Times New Roman"/>
              </a:rPr>
              <a:t>x=6</a:t>
            </a:r>
            <a:endParaRPr sz="1300">
              <a:latin typeface="Times New Roman"/>
              <a:cs typeface="Times New Roman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251625" y="6841178"/>
          <a:ext cx="3896360" cy="5054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1490"/>
                <a:gridCol w="711200"/>
                <a:gridCol w="537210"/>
                <a:gridCol w="690880"/>
                <a:gridCol w="690880"/>
                <a:gridCol w="691514"/>
              </a:tblGrid>
              <a:tr h="335280">
                <a:tc>
                  <a:txBody>
                    <a:bodyPr/>
                    <a:lstStyle/>
                    <a:p>
                      <a:pPr marL="102870">
                        <a:lnSpc>
                          <a:spcPts val="128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128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91465">
                        <a:lnSpc>
                          <a:spcPts val="128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381000">
                        <a:lnSpc>
                          <a:spcPts val="128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128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87045">
                        <a:lnSpc>
                          <a:spcPts val="1285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marL="10287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y: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61620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2227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47815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953720" y="7522619"/>
            <a:ext cx="36449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Soln</a:t>
            </a:r>
            <a:r>
              <a:rPr dirty="0" sz="1100" spc="5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: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49490" y="7498250"/>
            <a:ext cx="1813560" cy="2266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1584325" algn="l"/>
              </a:tabLst>
            </a:pP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2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a</a:t>
            </a:r>
            <a:r>
              <a:rPr dirty="0" sz="1300">
                <a:latin typeface="Cambria Math"/>
                <a:cs typeface="Cambria Math"/>
              </a:rPr>
              <a:t>𝑥</a:t>
            </a:r>
            <a:r>
              <a:rPr dirty="0" baseline="22875" sz="1275">
                <a:latin typeface="Cambria Math"/>
                <a:cs typeface="Cambria Math"/>
              </a:rPr>
              <a:t>2</a:t>
            </a:r>
            <a:r>
              <a:rPr dirty="0" baseline="22875" sz="1275" spc="165">
                <a:latin typeface="Cambria Math"/>
                <a:cs typeface="Cambria Math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+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bx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+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c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(1)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30785" y="7691763"/>
            <a:ext cx="1464945" cy="2266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>
                <a:latin typeface="Times New Roman"/>
                <a:cs typeface="Times New Roman"/>
              </a:rPr>
              <a:t>Normal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equations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are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6819" y="7889577"/>
            <a:ext cx="164147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8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𝑛𝑐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86979" y="7889577"/>
            <a:ext cx="18669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25">
                <a:latin typeface="Times New Roman"/>
                <a:cs typeface="Times New Roman"/>
              </a:rPr>
              <a:t>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3918" y="8209233"/>
            <a:ext cx="1783714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52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𝑥𝑦</a:t>
            </a:r>
            <a:r>
              <a:rPr dirty="0" sz="1000" spc="114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=</a:t>
            </a:r>
            <a:r>
              <a:rPr dirty="0" sz="1000" spc="12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𝑎</a:t>
            </a:r>
            <a:r>
              <a:rPr dirty="0" sz="1000" spc="5">
                <a:latin typeface="Cambria Math"/>
                <a:cs typeface="Cambria Math"/>
              </a:rPr>
              <a:t> 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44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𝑥</a:t>
            </a:r>
            <a:r>
              <a:rPr dirty="0" baseline="21367" sz="975">
                <a:latin typeface="Cambria Math"/>
                <a:cs typeface="Cambria Math"/>
              </a:rPr>
              <a:t>3</a:t>
            </a:r>
            <a:r>
              <a:rPr dirty="0" baseline="21367" sz="975" spc="24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+</a:t>
            </a:r>
            <a:r>
              <a:rPr dirty="0" sz="1000" spc="3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𝑏 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37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𝑥</a:t>
            </a:r>
            <a:r>
              <a:rPr dirty="0" baseline="21367" sz="975">
                <a:latin typeface="Cambria Math"/>
                <a:cs typeface="Cambria Math"/>
              </a:rPr>
              <a:t>2</a:t>
            </a:r>
            <a:r>
              <a:rPr dirty="0" baseline="21367" sz="975" spc="24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+</a:t>
            </a:r>
            <a:r>
              <a:rPr dirty="0" sz="1000" spc="3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𝑐</a:t>
            </a:r>
            <a:r>
              <a:rPr dirty="0" sz="1000" spc="5">
                <a:latin typeface="Cambria Math"/>
                <a:cs typeface="Cambria Math"/>
              </a:rPr>
              <a:t> 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44">
                <a:latin typeface="Cambria Math"/>
                <a:cs typeface="Cambria Math"/>
              </a:rPr>
              <a:t> </a:t>
            </a:r>
            <a:r>
              <a:rPr dirty="0" sz="1000" spc="-50">
                <a:latin typeface="Cambria Math"/>
                <a:cs typeface="Cambria Math"/>
              </a:rPr>
              <a:t>𝑥</a:t>
            </a:r>
            <a:endParaRPr sz="10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107449" y="8209233"/>
            <a:ext cx="2500630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422275" algn="l"/>
                <a:tab pos="618490" algn="l"/>
              </a:tabLst>
            </a:pPr>
            <a:r>
              <a:rPr dirty="0" sz="1000" spc="-25">
                <a:latin typeface="Times New Roman"/>
                <a:cs typeface="Times New Roman"/>
              </a:rPr>
              <a:t>(3)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,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37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𝑥</a:t>
            </a:r>
            <a:r>
              <a:rPr dirty="0" baseline="21367" sz="975">
                <a:latin typeface="Cambria Math"/>
                <a:cs typeface="Cambria Math"/>
              </a:rPr>
              <a:t>2</a:t>
            </a:r>
            <a:r>
              <a:rPr dirty="0" sz="1000">
                <a:latin typeface="Cambria Math"/>
                <a:cs typeface="Cambria Math"/>
              </a:rPr>
              <a:t>𝑦</a:t>
            </a:r>
            <a:r>
              <a:rPr dirty="0" sz="1000" spc="12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=</a:t>
            </a:r>
            <a:r>
              <a:rPr dirty="0" sz="1000" spc="13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𝑎</a:t>
            </a:r>
            <a:r>
              <a:rPr dirty="0" sz="1000" spc="20">
                <a:latin typeface="Cambria Math"/>
                <a:cs typeface="Cambria Math"/>
              </a:rPr>
              <a:t> 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3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𝑥</a:t>
            </a:r>
            <a:r>
              <a:rPr dirty="0" baseline="21367" sz="975">
                <a:latin typeface="Cambria Math"/>
                <a:cs typeface="Cambria Math"/>
              </a:rPr>
              <a:t>4</a:t>
            </a:r>
            <a:r>
              <a:rPr dirty="0" baseline="21367" sz="975" spc="262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+</a:t>
            </a:r>
            <a:r>
              <a:rPr dirty="0" sz="1000" spc="5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𝑏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3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𝑥</a:t>
            </a:r>
            <a:r>
              <a:rPr dirty="0" baseline="21367" sz="975">
                <a:latin typeface="Cambria Math"/>
                <a:cs typeface="Cambria Math"/>
              </a:rPr>
              <a:t>3</a:t>
            </a:r>
            <a:r>
              <a:rPr dirty="0" baseline="21367" sz="975" spc="247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+</a:t>
            </a:r>
            <a:r>
              <a:rPr dirty="0" sz="1000" spc="5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𝑐</a:t>
            </a:r>
            <a:r>
              <a:rPr dirty="0" sz="1000" spc="20">
                <a:latin typeface="Cambria Math"/>
                <a:cs typeface="Cambria Math"/>
              </a:rPr>
              <a:t> </a:t>
            </a:r>
            <a:r>
              <a:rPr dirty="0" baseline="2777" sz="1500">
                <a:latin typeface="Cambria Math"/>
                <a:cs typeface="Cambria Math"/>
              </a:rPr>
              <a:t>∑</a:t>
            </a:r>
            <a:r>
              <a:rPr dirty="0" baseline="2777" sz="1500" spc="-30">
                <a:latin typeface="Cambria Math"/>
                <a:cs typeface="Cambria Math"/>
              </a:rPr>
              <a:t> </a:t>
            </a:r>
            <a:r>
              <a:rPr dirty="0" sz="1000" spc="-25">
                <a:latin typeface="Cambria Math"/>
                <a:cs typeface="Cambria Math"/>
              </a:rPr>
              <a:t>𝑥</a:t>
            </a:r>
            <a:r>
              <a:rPr dirty="0" baseline="21367" sz="975" spc="-37">
                <a:latin typeface="Cambria Math"/>
                <a:cs typeface="Cambria Math"/>
              </a:rPr>
              <a:t>2</a:t>
            </a:r>
            <a:endParaRPr baseline="21367" sz="975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993145" y="8209233"/>
            <a:ext cx="173990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25">
                <a:latin typeface="Times New Roman"/>
                <a:cs typeface="Times New Roman"/>
              </a:rPr>
              <a:t>(4)</a:t>
            </a:r>
            <a:endParaRPr sz="1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860346" y="1118316"/>
          <a:ext cx="6016625" cy="24079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8345"/>
                <a:gridCol w="732790"/>
                <a:gridCol w="784225"/>
                <a:gridCol w="889000"/>
                <a:gridCol w="943610"/>
                <a:gridCol w="941704"/>
                <a:gridCol w="914400"/>
              </a:tblGrid>
              <a:tr h="343535">
                <a:tc>
                  <a:txBody>
                    <a:bodyPr/>
                    <a:lstStyle/>
                    <a:p>
                      <a:pPr algn="ctr" marL="1079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3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4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235"/>
                        </a:spcBef>
                      </a:pPr>
                      <a:r>
                        <a:rPr dirty="0" sz="1100" spc="-2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2222" sz="1125" spc="-37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𝑦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1568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6705">
                <a:tc>
                  <a:txBody>
                    <a:bodyPr/>
                    <a:lstStyle/>
                    <a:p>
                      <a:pPr algn="ctr" marL="1079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7975">
                <a:tc>
                  <a:txBody>
                    <a:bodyPr/>
                    <a:lstStyle/>
                    <a:p>
                      <a:pPr algn="ctr" marL="1079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7975">
                <a:tc>
                  <a:txBody>
                    <a:bodyPr/>
                    <a:lstStyle/>
                    <a:p>
                      <a:pPr algn="ctr" marL="1079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81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6705">
                <a:tc>
                  <a:txBody>
                    <a:bodyPr/>
                    <a:lstStyle/>
                    <a:p>
                      <a:pPr algn="ctr" marL="7620">
                        <a:lnSpc>
                          <a:spcPts val="119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`4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6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85115">
                <a:tc>
                  <a:txBody>
                    <a:bodyPr/>
                    <a:lstStyle/>
                    <a:p>
                      <a:pPr algn="ctr" marL="10795">
                        <a:lnSpc>
                          <a:spcPts val="119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625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95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475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49910"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5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sz="10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15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𝑦</a:t>
                      </a:r>
                      <a:r>
                        <a:rPr dirty="0" sz="10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70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8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55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89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3</a:t>
                      </a:r>
                      <a:r>
                        <a:rPr dirty="0" baseline="21367" sz="975" spc="39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6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225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37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4</a:t>
                      </a:r>
                      <a:r>
                        <a:rPr dirty="0" baseline="21367" sz="975" spc="3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5">
                          <a:latin typeface="Cambria Math"/>
                          <a:cs typeface="Cambria Math"/>
                        </a:rPr>
                        <a:t>979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60">
                          <a:latin typeface="Cambria Math"/>
                          <a:cs typeface="Cambria Math"/>
                        </a:rPr>
                        <a:t>𝑥𝑦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25">
                          <a:latin typeface="Cambria Math"/>
                          <a:cs typeface="Cambria Math"/>
                        </a:rPr>
                        <a:t>232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825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dirty="0" sz="1000" spc="49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75">
                          <a:latin typeface="Cambria Math"/>
                          <a:cs typeface="Cambria Math"/>
                        </a:rPr>
                        <a:t>𝑥</a:t>
                      </a:r>
                      <a:r>
                        <a:rPr dirty="0" baseline="22222" sz="1125" spc="112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sz="1100" spc="75">
                          <a:latin typeface="Cambria Math"/>
                          <a:cs typeface="Cambria Math"/>
                        </a:rPr>
                        <a:t>𝑦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marL="25082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906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4508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 descr=""/>
          <p:cNvSpPr txBox="1"/>
          <p:nvPr/>
        </p:nvSpPr>
        <p:spPr>
          <a:xfrm>
            <a:off x="847646" y="3842398"/>
            <a:ext cx="1546860" cy="6921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ts val="131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70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=5c+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15b</a:t>
            </a:r>
            <a:r>
              <a:rPr dirty="0" sz="1100" spc="5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+55a</a:t>
            </a: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100">
                <a:latin typeface="Times New Roman"/>
                <a:cs typeface="Times New Roman"/>
              </a:rPr>
              <a:t>232=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15c+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55b+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225a</a:t>
            </a:r>
            <a:endParaRPr sz="1100">
              <a:latin typeface="Times New Roman"/>
              <a:cs typeface="Times New Roman"/>
            </a:endParaRPr>
          </a:p>
          <a:p>
            <a:pPr marL="12700" marR="5080">
              <a:lnSpc>
                <a:spcPts val="1300"/>
              </a:lnSpc>
              <a:spcBef>
                <a:spcPts val="50"/>
              </a:spcBef>
            </a:pPr>
            <a:r>
              <a:rPr dirty="0" sz="1100">
                <a:latin typeface="Times New Roman"/>
                <a:cs typeface="Times New Roman"/>
              </a:rPr>
              <a:t>906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=55c+</a:t>
            </a:r>
            <a:r>
              <a:rPr dirty="0" sz="1100" spc="4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225b+</a:t>
            </a:r>
            <a:r>
              <a:rPr dirty="0" sz="1100" spc="4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979a </a:t>
            </a:r>
            <a:r>
              <a:rPr dirty="0" sz="1100">
                <a:latin typeface="Times New Roman"/>
                <a:cs typeface="Times New Roman"/>
              </a:rPr>
              <a:t>a=0.285</a:t>
            </a:r>
            <a:r>
              <a:rPr dirty="0" sz="1100" spc="-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4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b=0.485</a:t>
            </a:r>
            <a:r>
              <a:rPr dirty="0" sz="1100" spc="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240">
                <a:latin typeface="Times New Roman"/>
                <a:cs typeface="Times New Roman"/>
              </a:rPr>
              <a:t> </a:t>
            </a:r>
            <a:r>
              <a:rPr dirty="0" sz="1100" spc="-20">
                <a:latin typeface="Times New Roman"/>
                <a:cs typeface="Times New Roman"/>
              </a:rPr>
              <a:t>c=9.4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37261" y="4666622"/>
            <a:ext cx="1719580" cy="36830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(1)</a:t>
            </a:r>
            <a:r>
              <a:rPr dirty="0" sz="1100" spc="125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Becomes</a:t>
            </a:r>
            <a:endParaRPr sz="1100">
              <a:latin typeface="Times New Roman"/>
              <a:cs typeface="Times New Roman"/>
            </a:endParaRPr>
          </a:p>
          <a:p>
            <a:pPr marL="145415">
              <a:lnSpc>
                <a:spcPct val="100000"/>
              </a:lnSpc>
              <a:spcBef>
                <a:spcPts val="25"/>
              </a:spcBef>
            </a:pP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6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0.285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sz="1100">
                <a:latin typeface="Times New Roman"/>
                <a:cs typeface="Times New Roman"/>
              </a:rPr>
              <a:t>+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0.485x+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9.4</a:t>
            </a:r>
            <a:r>
              <a:rPr dirty="0" sz="1100" spc="100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Times New Roman"/>
                <a:cs typeface="Times New Roman"/>
              </a:rPr>
              <a:t>,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497180" y="4837440"/>
            <a:ext cx="85725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at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x=6,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y=22.6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22246" y="5286677"/>
            <a:ext cx="5207635" cy="395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94970" marR="30480" indent="-357505">
              <a:lnSpc>
                <a:spcPct val="121300"/>
              </a:lnSpc>
              <a:spcBef>
                <a:spcPts val="90"/>
              </a:spcBef>
            </a:pPr>
            <a:r>
              <a:rPr dirty="0" sz="1000" spc="-45">
                <a:latin typeface="Calibri"/>
                <a:cs typeface="Calibri"/>
              </a:rPr>
              <a:t>6.</a:t>
            </a:r>
            <a:r>
              <a:rPr dirty="0" sz="1000" spc="-55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revolution</a:t>
            </a:r>
            <a:r>
              <a:rPr dirty="0" sz="1000" spc="260" b="1">
                <a:latin typeface="Calibri"/>
                <a:cs typeface="Calibri"/>
              </a:rPr>
              <a:t> </a:t>
            </a:r>
            <a:r>
              <a:rPr dirty="0" sz="1000">
                <a:latin typeface="Cambria Math"/>
                <a:cs typeface="Cambria Math"/>
              </a:rPr>
              <a:t>𝒓</a:t>
            </a:r>
            <a:r>
              <a:rPr dirty="0" sz="1000" spc="254">
                <a:latin typeface="Cambria Math"/>
                <a:cs typeface="Cambria Math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time</a:t>
            </a:r>
            <a:r>
              <a:rPr dirty="0" sz="1000" spc="465" b="1">
                <a:latin typeface="Calibri"/>
                <a:cs typeface="Calibri"/>
              </a:rPr>
              <a:t> </a:t>
            </a:r>
            <a:r>
              <a:rPr dirty="0" sz="1000">
                <a:latin typeface="Cambria Math"/>
                <a:cs typeface="Cambria Math"/>
              </a:rPr>
              <a:t>𝒕</a:t>
            </a:r>
            <a:r>
              <a:rPr dirty="0" sz="1000" spc="250">
                <a:latin typeface="Cambria Math"/>
                <a:cs typeface="Cambria Math"/>
              </a:rPr>
              <a:t> </a:t>
            </a:r>
            <a:r>
              <a:rPr dirty="0" sz="1000" b="1">
                <a:latin typeface="Calibri"/>
                <a:cs typeface="Calibri"/>
              </a:rPr>
              <a:t>are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related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by</a:t>
            </a:r>
            <a:r>
              <a:rPr dirty="0" sz="1000" spc="185" b="1">
                <a:latin typeface="Calibri"/>
                <a:cs typeface="Calibri"/>
              </a:rPr>
              <a:t>  </a:t>
            </a:r>
            <a:r>
              <a:rPr dirty="0" sz="1000">
                <a:latin typeface="Cambria Math"/>
                <a:cs typeface="Cambria Math"/>
              </a:rPr>
              <a:t>𝒓</a:t>
            </a:r>
            <a:r>
              <a:rPr dirty="0" sz="1000" spc="3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=</a:t>
            </a:r>
            <a:r>
              <a:rPr dirty="0" sz="1000" spc="4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𝒂𝒕</a:t>
            </a:r>
            <a:r>
              <a:rPr dirty="0" baseline="21367" sz="975">
                <a:latin typeface="Cambria Math"/>
                <a:cs typeface="Cambria Math"/>
              </a:rPr>
              <a:t>𝟐</a:t>
            </a:r>
            <a:r>
              <a:rPr dirty="0" baseline="21367" sz="975" spc="157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+</a:t>
            </a:r>
            <a:r>
              <a:rPr dirty="0" sz="1000" spc="25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𝒃𝒕</a:t>
            </a:r>
            <a:r>
              <a:rPr dirty="0" sz="1000" spc="4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+</a:t>
            </a:r>
            <a:r>
              <a:rPr dirty="0" sz="1000" spc="40">
                <a:latin typeface="Cambria Math"/>
                <a:cs typeface="Cambria Math"/>
              </a:rPr>
              <a:t> </a:t>
            </a:r>
            <a:r>
              <a:rPr dirty="0" sz="1000">
                <a:latin typeface="Cambria Math"/>
                <a:cs typeface="Cambria Math"/>
              </a:rPr>
              <a:t>𝒄</a:t>
            </a:r>
            <a:r>
              <a:rPr dirty="0" sz="1000" spc="30">
                <a:latin typeface="Cambria Math"/>
                <a:cs typeface="Cambria Math"/>
              </a:rPr>
              <a:t> </a:t>
            </a:r>
            <a:r>
              <a:rPr dirty="0" sz="1000" b="1">
                <a:latin typeface="Calibri"/>
                <a:cs typeface="Calibri"/>
              </a:rPr>
              <a:t>,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Estimate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number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spc="-25" b="1">
                <a:latin typeface="Calibri"/>
                <a:cs typeface="Calibri"/>
              </a:rPr>
              <a:t>of</a:t>
            </a:r>
            <a:r>
              <a:rPr dirty="0" sz="1000" b="1">
                <a:latin typeface="Calibri"/>
                <a:cs typeface="Calibri"/>
              </a:rPr>
              <a:t> revolutions</a:t>
            </a:r>
            <a:r>
              <a:rPr dirty="0" sz="1000" spc="6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6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time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3.5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units.</a:t>
            </a:r>
            <a:r>
              <a:rPr dirty="0" sz="1000" spc="5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Given</a:t>
            </a:r>
            <a:r>
              <a:rPr dirty="0" sz="1000" spc="55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that,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2305557" y="5776137"/>
          <a:ext cx="2981325" cy="360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8190"/>
                <a:gridCol w="311150"/>
                <a:gridCol w="311150"/>
                <a:gridCol w="311149"/>
                <a:gridCol w="311150"/>
                <a:gridCol w="311150"/>
                <a:gridCol w="309880"/>
                <a:gridCol w="274955"/>
              </a:tblGrid>
              <a:tr h="180340">
                <a:tc>
                  <a:txBody>
                    <a:bodyPr/>
                    <a:lstStyle/>
                    <a:p>
                      <a:pPr marL="68580">
                        <a:lnSpc>
                          <a:spcPts val="127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Revolution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651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30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35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 marL="68580">
                        <a:lnSpc>
                          <a:spcPts val="1270"/>
                        </a:lnSpc>
                      </a:pPr>
                      <a:r>
                        <a:rPr dirty="0" sz="1100" spc="-20">
                          <a:latin typeface="Calibri"/>
                          <a:cs typeface="Calibri"/>
                        </a:rPr>
                        <a:t>time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1.2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1.6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1.9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2.1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2.4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2.6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969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842515" y="6256539"/>
            <a:ext cx="3563620" cy="126428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75"/>
              </a:spcBef>
            </a:pPr>
            <a:r>
              <a:rPr dirty="0" sz="1100">
                <a:latin typeface="Calibri"/>
                <a:cs typeface="Calibri"/>
              </a:rPr>
              <a:t>Sol:</a:t>
            </a:r>
            <a:r>
              <a:rPr dirty="0" sz="1100" spc="160">
                <a:latin typeface="Calibri"/>
                <a:cs typeface="Calibri"/>
              </a:rPr>
              <a:t>  </a:t>
            </a:r>
            <a:r>
              <a:rPr dirty="0" sz="1100">
                <a:latin typeface="Calibri"/>
                <a:cs typeface="Calibri"/>
              </a:rPr>
              <a:t>Normal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equations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curve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𝑏𝑡</a:t>
            </a:r>
            <a:r>
              <a:rPr dirty="0" sz="1100" spc="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</a:t>
            </a:r>
            <a:r>
              <a:rPr dirty="0" sz="1100" spc="204">
                <a:latin typeface="Cambria Math"/>
                <a:cs typeface="Cambria Math"/>
              </a:rPr>
              <a:t>  </a:t>
            </a:r>
            <a:r>
              <a:rPr dirty="0" sz="1100" spc="-25">
                <a:latin typeface="Calibri"/>
                <a:cs typeface="Calibri"/>
              </a:rPr>
              <a:t>are</a:t>
            </a:r>
            <a:endParaRPr sz="1100">
              <a:latin typeface="Calibri"/>
              <a:cs typeface="Calibri"/>
            </a:endParaRPr>
          </a:p>
          <a:p>
            <a:pPr algn="ctr" marL="1572260">
              <a:lnSpc>
                <a:spcPct val="100000"/>
              </a:lnSpc>
              <a:spcBef>
                <a:spcPts val="284"/>
              </a:spcBef>
            </a:pP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4</a:t>
            </a:r>
            <a:r>
              <a:rPr dirty="0" baseline="22222" sz="1125" spc="27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3</a:t>
            </a:r>
            <a:r>
              <a:rPr dirty="0" baseline="22222" sz="1125" spc="26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359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3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𝑡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sz="1100" spc="-25">
                <a:latin typeface="Cambria Math"/>
                <a:cs typeface="Cambria Math"/>
              </a:rPr>
              <a:t>𝑟</a:t>
            </a:r>
            <a:endParaRPr sz="1100">
              <a:latin typeface="Cambria Math"/>
              <a:cs typeface="Cambria Math"/>
            </a:endParaRPr>
          </a:p>
          <a:p>
            <a:pPr algn="ctr" marL="1574165">
              <a:lnSpc>
                <a:spcPct val="100000"/>
              </a:lnSpc>
              <a:spcBef>
                <a:spcPts val="145"/>
              </a:spcBef>
            </a:pP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3</a:t>
            </a:r>
            <a:r>
              <a:rPr dirty="0" baseline="22222" sz="1125" spc="27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𝑐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sz="1100" spc="60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𝑟</a:t>
            </a:r>
            <a:endParaRPr sz="1100">
              <a:latin typeface="Cambria Math"/>
              <a:cs typeface="Cambria Math"/>
            </a:endParaRPr>
          </a:p>
          <a:p>
            <a:pPr algn="ctr" marL="1575435">
              <a:lnSpc>
                <a:spcPct val="100000"/>
              </a:lnSpc>
              <a:spcBef>
                <a:spcPts val="150"/>
              </a:spcBef>
            </a:pP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4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sz="1100" spc="5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𝑛𝑐</a:t>
            </a:r>
            <a:r>
              <a:rPr dirty="0" sz="1100" spc="15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𝑟</a:t>
            </a:r>
            <a:endParaRPr sz="1100">
              <a:latin typeface="Cambria Math"/>
              <a:cs typeface="Cambria Math"/>
            </a:endParaRPr>
          </a:p>
          <a:p>
            <a:pPr marL="440055">
              <a:lnSpc>
                <a:spcPct val="100000"/>
              </a:lnSpc>
              <a:spcBef>
                <a:spcPts val="700"/>
              </a:spcBef>
            </a:pPr>
            <a:r>
              <a:rPr dirty="0" sz="1100">
                <a:latin typeface="Calibri"/>
                <a:cs typeface="Calibri"/>
              </a:rPr>
              <a:t>From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given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20">
                <a:latin typeface="Calibri"/>
                <a:cs typeface="Calibri"/>
              </a:rPr>
              <a:t>data</a:t>
            </a:r>
            <a:endParaRPr sz="1100">
              <a:latin typeface="Calibri"/>
              <a:cs typeface="Calibri"/>
            </a:endParaRPr>
          </a:p>
          <a:p>
            <a:pPr marL="212725">
              <a:lnSpc>
                <a:spcPct val="100000"/>
              </a:lnSpc>
              <a:spcBef>
                <a:spcPts val="270"/>
              </a:spcBef>
              <a:tabLst>
                <a:tab pos="857250" algn="l"/>
                <a:tab pos="2277110" algn="l"/>
              </a:tabLst>
            </a:pPr>
            <a:r>
              <a:rPr dirty="0" sz="1100">
                <a:latin typeface="Cambria Math"/>
                <a:cs typeface="Cambria Math"/>
              </a:rPr>
              <a:t>𝑛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7</a:t>
            </a:r>
            <a:r>
              <a:rPr dirty="0" sz="1100" spc="150">
                <a:latin typeface="Cambria Math"/>
                <a:cs typeface="Cambria Math"/>
              </a:rPr>
              <a:t>  </a:t>
            </a:r>
            <a:r>
              <a:rPr dirty="0" sz="1100" spc="-50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4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4</a:t>
            </a:r>
            <a:r>
              <a:rPr dirty="0" baseline="22222" sz="1125" spc="3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200.9826</a:t>
            </a:r>
            <a:r>
              <a:rPr dirty="0" sz="1100" spc="185">
                <a:latin typeface="Cambria Math"/>
                <a:cs typeface="Cambria Math"/>
              </a:rPr>
              <a:t>  </a:t>
            </a:r>
            <a:r>
              <a:rPr dirty="0" sz="1100" spc="-50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3</a:t>
            </a:r>
            <a:r>
              <a:rPr dirty="0" baseline="22222" sz="1125" spc="39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80.344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 spc="-50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76841" y="6672234"/>
            <a:ext cx="65849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(1)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340440" y="7323371"/>
            <a:ext cx="89217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36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33.54</a:t>
            </a:r>
            <a:r>
              <a:rPr dirty="0" sz="1100" spc="-10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578883" y="7323371"/>
            <a:ext cx="65722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8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 spc="-20">
                <a:latin typeface="Cambria Math"/>
                <a:cs typeface="Cambria Math"/>
              </a:rPr>
              <a:t>14.8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34946" y="7499684"/>
            <a:ext cx="4300855" cy="3771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25"/>
              </a:spcBef>
            </a:pPr>
            <a:r>
              <a:rPr dirty="0" sz="1100" spc="-5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283210">
              <a:lnSpc>
                <a:spcPct val="100000"/>
              </a:lnSpc>
              <a:spcBef>
                <a:spcPts val="95"/>
              </a:spcBef>
              <a:tabLst>
                <a:tab pos="1583690" algn="l"/>
                <a:tab pos="2829560" algn="l"/>
                <a:tab pos="3617595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1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4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836.95</a:t>
            </a:r>
            <a:r>
              <a:rPr dirty="0" sz="1100" spc="-10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𝑡</a:t>
            </a:r>
            <a:r>
              <a:rPr dirty="0" sz="1100" spc="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1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335.5</a:t>
            </a:r>
            <a:r>
              <a:rPr dirty="0" sz="1100" spc="15">
                <a:latin typeface="Cambria Math"/>
                <a:cs typeface="Cambria Math"/>
              </a:rPr>
              <a:t> </a:t>
            </a:r>
            <a:r>
              <a:rPr dirty="0" sz="1100" spc="-50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9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 spc="-20">
                <a:latin typeface="Cambria Math"/>
                <a:cs typeface="Cambria Math"/>
              </a:rPr>
              <a:t>140</a:t>
            </a:r>
            <a:r>
              <a:rPr dirty="0" sz="1100" spc="-20">
                <a:latin typeface="Calibri"/>
                <a:cs typeface="Calibri"/>
              </a:rPr>
              <a:t>.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1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(2)</a:t>
            </a:r>
            <a:endParaRPr sz="1100">
              <a:latin typeface="Cambria Math"/>
              <a:cs typeface="Cambria Math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843419" y="7900844"/>
          <a:ext cx="4326890" cy="621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79395"/>
                <a:gridCol w="456565"/>
                <a:gridCol w="1015364"/>
              </a:tblGrid>
              <a:tr h="147955">
                <a:tc>
                  <a:txBody>
                    <a:bodyPr/>
                    <a:lstStyle/>
                    <a:p>
                      <a:pPr marL="124460">
                        <a:lnSpc>
                          <a:spcPts val="1065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Substituting</a:t>
                      </a:r>
                      <a:r>
                        <a:rPr dirty="0" sz="11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in</a:t>
                      </a:r>
                      <a:r>
                        <a:rPr dirty="0" sz="11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the</a:t>
                      </a:r>
                      <a:r>
                        <a:rPr dirty="0" sz="11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normal</a:t>
                      </a:r>
                      <a:r>
                        <a:rPr dirty="0" sz="11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equations,</a:t>
                      </a:r>
                      <a:r>
                        <a:rPr dirty="0" sz="11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we</a:t>
                      </a:r>
                      <a:r>
                        <a:rPr dirty="0" sz="11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25">
                          <a:latin typeface="Calibri"/>
                          <a:cs typeface="Calibri"/>
                        </a:rPr>
                        <a:t>get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323215">
                <a:tc>
                  <a:txBody>
                    <a:bodyPr/>
                    <a:lstStyle/>
                    <a:p>
                      <a:pPr algn="ctr" marR="77470">
                        <a:lnSpc>
                          <a:spcPts val="1140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200.9826</a:t>
                      </a:r>
                      <a:r>
                        <a:rPr dirty="0" sz="1100" spc="155">
                          <a:latin typeface="Cambria Math"/>
                          <a:cs typeface="Cambria Math"/>
                        </a:rPr>
                        <a:t> 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𝑎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100" spc="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80.344𝑏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100" spc="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33.54𝑐</a:t>
                      </a:r>
                      <a:r>
                        <a:rPr dirty="0" sz="1100" spc="12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10">
                          <a:latin typeface="Cambria Math"/>
                          <a:cs typeface="Cambria Math"/>
                        </a:rPr>
                        <a:t>836.95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algn="ctr" marR="76200">
                        <a:lnSpc>
                          <a:spcPts val="1305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80.344𝑎</a:t>
                      </a:r>
                      <a:r>
                        <a:rPr dirty="0" sz="1100" spc="7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100" spc="4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33.54𝑏</a:t>
                      </a:r>
                      <a:r>
                        <a:rPr dirty="0" sz="1100" spc="5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100" spc="4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14.8𝑐</a:t>
                      </a:r>
                      <a:r>
                        <a:rPr dirty="0" sz="1100" spc="1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0">
                          <a:latin typeface="Cambria Math"/>
                          <a:cs typeface="Cambria Math"/>
                        </a:rPr>
                        <a:t>335.5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1080"/>
                        </a:spcBef>
                      </a:pPr>
                      <a:r>
                        <a:rPr dirty="0" sz="1100" spc="-50">
                          <a:latin typeface="Cambria Math"/>
                          <a:cs typeface="Cambria Math"/>
                        </a:rPr>
                        <a:t>⟹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137160"/>
                </a:tc>
                <a:tc>
                  <a:txBody>
                    <a:bodyPr/>
                    <a:lstStyle/>
                    <a:p>
                      <a:pPr marL="208279">
                        <a:lnSpc>
                          <a:spcPts val="1140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𝑎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9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10">
                          <a:latin typeface="Cambria Math"/>
                          <a:cs typeface="Cambria Math"/>
                        </a:rPr>
                        <a:t>0.6646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  <a:p>
                      <a:pPr marL="169545">
                        <a:lnSpc>
                          <a:spcPts val="1305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𝑏</a:t>
                      </a:r>
                      <a:r>
                        <a:rPr dirty="0" sz="1100" spc="10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10">
                          <a:latin typeface="Cambria Math"/>
                          <a:cs typeface="Cambria Math"/>
                        </a:rPr>
                        <a:t>14.7795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/>
                </a:tc>
              </a:tr>
              <a:tr h="150495">
                <a:tc>
                  <a:txBody>
                    <a:bodyPr/>
                    <a:lstStyle/>
                    <a:p>
                      <a:pPr marL="499109">
                        <a:lnSpc>
                          <a:spcPts val="1085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33.54𝑎</a:t>
                      </a:r>
                      <a:r>
                        <a:rPr dirty="0" sz="1100" spc="6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100" spc="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14.8𝑏</a:t>
                      </a:r>
                      <a:r>
                        <a:rPr dirty="0" sz="1100" spc="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+</a:t>
                      </a:r>
                      <a:r>
                        <a:rPr dirty="0" sz="1100" spc="3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7𝑐</a:t>
                      </a:r>
                      <a:r>
                        <a:rPr dirty="0" sz="1100" spc="14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25">
                          <a:latin typeface="Cambria Math"/>
                          <a:cs typeface="Cambria Math"/>
                        </a:rPr>
                        <a:t>140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1085"/>
                        </a:lnSpc>
                      </a:pPr>
                      <a:r>
                        <a:rPr dirty="0" sz="1100">
                          <a:latin typeface="Cambria Math"/>
                          <a:cs typeface="Cambria Math"/>
                        </a:rPr>
                        <a:t>𝑐</a:t>
                      </a:r>
                      <a:r>
                        <a:rPr dirty="0" sz="1100" spc="1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100" spc="8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100" spc="-10">
                          <a:latin typeface="Cambria Math"/>
                          <a:cs typeface="Cambria Math"/>
                        </a:rPr>
                        <a:t>−14.4322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09546" y="936471"/>
            <a:ext cx="3637279" cy="8483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440055">
              <a:lnSpc>
                <a:spcPct val="100000"/>
              </a:lnSpc>
              <a:spcBef>
                <a:spcPts val="125"/>
              </a:spcBef>
              <a:tabLst>
                <a:tab pos="1146810" algn="l"/>
                <a:tab pos="3536950" algn="l"/>
              </a:tabLst>
            </a:pPr>
            <a:r>
              <a:rPr dirty="0" sz="1100" spc="-10">
                <a:latin typeface="Calibri"/>
                <a:cs typeface="Calibri"/>
              </a:rPr>
              <a:t>Therefore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sz="1100" spc="15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0.6646𝑡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25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14.7795𝑡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−</a:t>
            </a:r>
            <a:r>
              <a:rPr dirty="0" sz="1100" spc="45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14.4322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5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1154430">
              <a:lnSpc>
                <a:spcPct val="100000"/>
              </a:lnSpc>
              <a:spcBef>
                <a:spcPts val="1210"/>
              </a:spcBef>
              <a:tabLst>
                <a:tab pos="1898650" algn="l"/>
              </a:tabLst>
            </a:pPr>
            <a:r>
              <a:rPr dirty="0" sz="1100">
                <a:latin typeface="Calibri"/>
                <a:cs typeface="Calibri"/>
              </a:rPr>
              <a:t>And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hence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>
                <a:latin typeface="Cambria Math"/>
                <a:cs typeface="Cambria Math"/>
              </a:rPr>
              <a:t>𝑟</a:t>
            </a:r>
            <a:r>
              <a:rPr dirty="0" baseline="2525" sz="1650">
                <a:latin typeface="Cambria Math"/>
                <a:cs typeface="Cambria Math"/>
              </a:rPr>
              <a:t>(</a:t>
            </a:r>
            <a:r>
              <a:rPr dirty="0" sz="1100">
                <a:latin typeface="Cambria Math"/>
                <a:cs typeface="Cambria Math"/>
              </a:rPr>
              <a:t>3.5</a:t>
            </a:r>
            <a:r>
              <a:rPr dirty="0" baseline="2525" sz="1650">
                <a:latin typeface="Cambria Math"/>
                <a:cs typeface="Cambria Math"/>
              </a:rPr>
              <a:t>)</a:t>
            </a:r>
            <a:r>
              <a:rPr dirty="0" baseline="2525" sz="1650" spc="15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45.4374</a:t>
            </a:r>
            <a:r>
              <a:rPr dirty="0" sz="1100" spc="-1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275"/>
              </a:spcBef>
            </a:pPr>
            <a:r>
              <a:rPr dirty="0" sz="1100">
                <a:latin typeface="Calibri"/>
                <a:cs typeface="Calibri"/>
              </a:rPr>
              <a:t>7</a:t>
            </a:r>
            <a:r>
              <a:rPr dirty="0" sz="1100" b="1">
                <a:latin typeface="Calibri"/>
                <a:cs typeface="Calibri"/>
              </a:rPr>
              <a:t>)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Fit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a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curve</a:t>
            </a:r>
            <a:r>
              <a:rPr dirty="0" sz="1100" spc="295" b="1">
                <a:latin typeface="Calibri"/>
                <a:cs typeface="Calibri"/>
              </a:rPr>
              <a:t> </a:t>
            </a:r>
            <a:r>
              <a:rPr dirty="0" sz="1100">
                <a:latin typeface="Cambria Math"/>
                <a:cs typeface="Cambria Math"/>
              </a:rPr>
              <a:t>𝒚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𝒂𝒆</a:t>
            </a:r>
            <a:r>
              <a:rPr dirty="0" baseline="22222" sz="1125">
                <a:latin typeface="Cambria Math"/>
                <a:cs typeface="Cambria Math"/>
              </a:rPr>
              <a:t>𝒃𝒙</a:t>
            </a:r>
            <a:r>
              <a:rPr dirty="0" baseline="22222" sz="1125" spc="232">
                <a:latin typeface="Cambria Math"/>
                <a:cs typeface="Cambria Math"/>
              </a:rPr>
              <a:t> </a:t>
            </a:r>
            <a:r>
              <a:rPr dirty="0" sz="1100" b="1">
                <a:latin typeface="Calibri"/>
                <a:cs typeface="Calibri"/>
              </a:rPr>
              <a:t>for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the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following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spc="-20" b="1">
                <a:latin typeface="Calibri"/>
                <a:cs typeface="Calibri"/>
              </a:rPr>
              <a:t>data</a:t>
            </a:r>
            <a:r>
              <a:rPr dirty="0" sz="1100" spc="-20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2173681" y="1915305"/>
          <a:ext cx="1670685" cy="360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3360"/>
                <a:gridCol w="274955"/>
                <a:gridCol w="273684"/>
                <a:gridCol w="274955"/>
                <a:gridCol w="274955"/>
                <a:gridCol w="274955"/>
              </a:tblGrid>
              <a:tr h="180340">
                <a:tc>
                  <a:txBody>
                    <a:bodyPr/>
                    <a:lstStyle/>
                    <a:p>
                      <a:pPr algn="ctr" marL="889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mbria Math"/>
                          <a:cs typeface="Cambria Math"/>
                        </a:rPr>
                        <a:t>𝑥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397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8419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6032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 algn="ctr" marL="9525">
                        <a:lnSpc>
                          <a:spcPts val="1270"/>
                        </a:lnSpc>
                      </a:pPr>
                      <a:r>
                        <a:rPr dirty="0" sz="1100" spc="-50">
                          <a:latin typeface="Cambria Math"/>
                          <a:cs typeface="Cambria Math"/>
                        </a:rPr>
                        <a:t>𝑦</a:t>
                      </a:r>
                      <a:endParaRPr sz="11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255">
                        <a:lnSpc>
                          <a:spcPts val="127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822246" y="2385672"/>
            <a:ext cx="380174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412115" algn="l"/>
                <a:tab pos="2675890" algn="l"/>
              </a:tabLst>
            </a:pPr>
            <a:r>
              <a:rPr dirty="0" sz="1100" spc="-20">
                <a:latin typeface="Calibri"/>
                <a:cs typeface="Calibri"/>
              </a:rPr>
              <a:t>Sol:</a:t>
            </a:r>
            <a:r>
              <a:rPr dirty="0" sz="1100">
                <a:latin typeface="Calibri"/>
                <a:cs typeface="Calibri"/>
              </a:rPr>
              <a:t>	For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curve</a:t>
            </a:r>
            <a:r>
              <a:rPr dirty="0" sz="1100" spc="325">
                <a:latin typeface="Calibri"/>
                <a:cs typeface="Calibri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𝑎𝑒</a:t>
            </a:r>
            <a:r>
              <a:rPr dirty="0" baseline="22222" sz="1125">
                <a:latin typeface="Cambria Math"/>
                <a:cs typeface="Cambria Math"/>
              </a:rPr>
              <a:t>𝑏𝑥</a:t>
            </a:r>
            <a:r>
              <a:rPr dirty="0" baseline="22222" sz="1125" spc="719">
                <a:latin typeface="Cambria Math"/>
                <a:cs typeface="Cambria Math"/>
              </a:rPr>
              <a:t> </a:t>
            </a:r>
            <a:r>
              <a:rPr dirty="0" sz="1100">
                <a:latin typeface="Calibri"/>
                <a:cs typeface="Calibri"/>
              </a:rPr>
              <a:t>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taking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20">
                <a:latin typeface="Calibri"/>
                <a:cs typeface="Calibri"/>
              </a:rPr>
              <a:t>log,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>
                <a:latin typeface="Cambria Math"/>
                <a:cs typeface="Cambria Math"/>
              </a:rPr>
              <a:t>log</a:t>
            </a:r>
            <a:r>
              <a:rPr dirty="0" sz="110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log</a:t>
            </a:r>
            <a:r>
              <a:rPr dirty="0" sz="1100" spc="-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4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𝑏𝑥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77628" y="2706760"/>
            <a:ext cx="3784600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272030" algn="l"/>
                <a:tab pos="3139440" algn="l"/>
              </a:tabLst>
            </a:pPr>
            <a:r>
              <a:rPr dirty="0" sz="1100">
                <a:latin typeface="Calibri"/>
                <a:cs typeface="Calibri"/>
              </a:rPr>
              <a:t>Or</a:t>
            </a:r>
            <a:r>
              <a:rPr dirty="0" sz="1100" spc="140">
                <a:latin typeface="Calibri"/>
                <a:cs typeface="Calibri"/>
              </a:rPr>
              <a:t>  </a:t>
            </a:r>
            <a:r>
              <a:rPr dirty="0" sz="1100">
                <a:latin typeface="Cambria Math"/>
                <a:cs typeface="Cambria Math"/>
              </a:rPr>
              <a:t>𝑌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𝐴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𝑏𝑥</a:t>
            </a:r>
            <a:r>
              <a:rPr dirty="0" sz="1100">
                <a:latin typeface="Calibri"/>
                <a:cs typeface="Calibri"/>
              </a:rPr>
              <a:t>.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Where</a:t>
            </a:r>
            <a:r>
              <a:rPr dirty="0" sz="1100" spc="155">
                <a:latin typeface="Calibri"/>
                <a:cs typeface="Calibri"/>
              </a:rPr>
              <a:t>  </a:t>
            </a:r>
            <a:r>
              <a:rPr dirty="0" sz="1100">
                <a:latin typeface="Cambria Math"/>
                <a:cs typeface="Cambria Math"/>
              </a:rPr>
              <a:t>𝑌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log</a:t>
            </a:r>
            <a:r>
              <a:rPr dirty="0" sz="1100" spc="-6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𝑦,</a:t>
            </a:r>
            <a:r>
              <a:rPr dirty="0" sz="1100">
                <a:latin typeface="Cambria Math"/>
                <a:cs typeface="Cambria Math"/>
              </a:rPr>
              <a:t>	𝐴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log</a:t>
            </a:r>
            <a:r>
              <a:rPr dirty="0" sz="1100" spc="-4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𝑎</a:t>
            </a:r>
            <a:r>
              <a:rPr dirty="0" sz="1100" spc="-25">
                <a:latin typeface="Calibri"/>
                <a:cs typeface="Calibri"/>
              </a:rPr>
              <a:t>.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25">
                <a:latin typeface="Cambria Math"/>
                <a:cs typeface="Cambria Math"/>
              </a:rPr>
              <a:t> (1)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42995" y="2808893"/>
            <a:ext cx="4331970" cy="570230"/>
          </a:xfrm>
          <a:prstGeom prst="rect">
            <a:avLst/>
          </a:prstGeom>
        </p:spPr>
        <p:txBody>
          <a:bodyPr wrap="square" lIns="0" tIns="1162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15"/>
              </a:spcBef>
              <a:tabLst>
                <a:tab pos="2593975" algn="l"/>
              </a:tabLst>
            </a:pPr>
            <a:r>
              <a:rPr dirty="0" sz="1100">
                <a:latin typeface="Calibri"/>
                <a:cs typeface="Calibri"/>
              </a:rPr>
              <a:t>Normal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equations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are,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𝑛𝐴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1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𝑌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>
                <a:latin typeface="Calibri"/>
                <a:cs typeface="Calibri"/>
              </a:rPr>
              <a:t>and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>
                <a:latin typeface="Cambria Math"/>
                <a:cs typeface="Cambria Math"/>
              </a:rPr>
              <a:t>𝐴</a:t>
            </a:r>
            <a:r>
              <a:rPr dirty="0" sz="1100" spc="-3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4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𝑏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3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359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𝑥𝑌</a:t>
            </a:r>
            <a:r>
              <a:rPr dirty="0" sz="1100" spc="80">
                <a:latin typeface="Cambria Math"/>
                <a:cs typeface="Cambria Math"/>
              </a:rPr>
              <a:t> </a:t>
            </a:r>
            <a:r>
              <a:rPr dirty="0" sz="1100" spc="-5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499109">
              <a:lnSpc>
                <a:spcPct val="100000"/>
              </a:lnSpc>
              <a:spcBef>
                <a:spcPts val="825"/>
              </a:spcBef>
              <a:tabLst>
                <a:tab pos="1832610" algn="l"/>
              </a:tabLst>
            </a:pPr>
            <a:r>
              <a:rPr dirty="0" sz="1100">
                <a:latin typeface="Calibri"/>
                <a:cs typeface="Calibri"/>
              </a:rPr>
              <a:t>From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given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20">
                <a:latin typeface="Calibri"/>
                <a:cs typeface="Calibri"/>
              </a:rPr>
              <a:t>data,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>
                <a:latin typeface="Cambria Math"/>
                <a:cs typeface="Cambria Math"/>
              </a:rPr>
              <a:t>𝑛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5">
                <a:latin typeface="Cambria Math"/>
                <a:cs typeface="Cambria Math"/>
              </a:rPr>
              <a:t> </a:t>
            </a:r>
            <a:r>
              <a:rPr dirty="0" sz="1100" spc="-35">
                <a:latin typeface="Cambria Math"/>
                <a:cs typeface="Cambria Math"/>
              </a:rPr>
              <a:t>5.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91444" y="2909233"/>
            <a:ext cx="65722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⋯</a:t>
            </a:r>
            <a:r>
              <a:rPr dirty="0" sz="1100" spc="-3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(1)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3876" y="3353598"/>
            <a:ext cx="826769" cy="42989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5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13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20">
                <a:latin typeface="Cambria Math"/>
                <a:cs typeface="Cambria Math"/>
              </a:rPr>
              <a:t> </a:t>
            </a:r>
            <a:r>
              <a:rPr dirty="0" sz="1100" spc="-25">
                <a:latin typeface="Calibri"/>
                <a:cs typeface="Calibri"/>
              </a:rPr>
              <a:t>34.</a:t>
            </a:r>
            <a:endParaRPr sz="11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270"/>
              </a:spcBef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baseline="22222" sz="1125">
                <a:latin typeface="Cambria Math"/>
                <a:cs typeface="Cambria Math"/>
              </a:rPr>
              <a:t>2</a:t>
            </a:r>
            <a:r>
              <a:rPr dirty="0" baseline="22222" sz="1125" spc="397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 spc="-20">
                <a:latin typeface="Cambria Math"/>
                <a:cs typeface="Cambria Math"/>
              </a:rPr>
              <a:t>300.</a:t>
            </a:r>
            <a:endParaRPr sz="11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27115" y="3359332"/>
            <a:ext cx="2517140" cy="42989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365"/>
              </a:spcBef>
            </a:pPr>
            <a:r>
              <a:rPr dirty="0" baseline="5050" sz="1650">
                <a:latin typeface="Cambria Math"/>
                <a:cs typeface="Cambria Math"/>
              </a:rPr>
              <a:t>∑</a:t>
            </a:r>
            <a:r>
              <a:rPr dirty="0" baseline="5050" sz="1650" spc="-6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𝑌</a:t>
            </a:r>
            <a:r>
              <a:rPr dirty="0" baseline="2525" sz="1650" spc="209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=</a:t>
            </a:r>
            <a:r>
              <a:rPr dirty="0" baseline="2525" sz="1650" spc="142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∑</a:t>
            </a:r>
            <a:r>
              <a:rPr dirty="0" baseline="5050" sz="1650" spc="-44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log</a:t>
            </a:r>
            <a:r>
              <a:rPr dirty="0" sz="750">
                <a:latin typeface="Cambria Math"/>
                <a:cs typeface="Cambria Math"/>
              </a:rPr>
              <a:t>e</a:t>
            </a:r>
            <a:r>
              <a:rPr dirty="0" sz="750" spc="9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𝑦</a:t>
            </a:r>
            <a:r>
              <a:rPr dirty="0" baseline="2525" sz="1650" spc="209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=</a:t>
            </a:r>
            <a:r>
              <a:rPr dirty="0" baseline="2525" sz="1650" spc="157">
                <a:latin typeface="Cambria Math"/>
                <a:cs typeface="Cambria Math"/>
              </a:rPr>
              <a:t> </a:t>
            </a:r>
            <a:r>
              <a:rPr dirty="0" baseline="2525" sz="1650" spc="-15">
                <a:latin typeface="Cambria Math"/>
                <a:cs typeface="Cambria Math"/>
              </a:rPr>
              <a:t>13.2481</a:t>
            </a:r>
            <a:endParaRPr baseline="2525" sz="165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baseline="5050" sz="1650">
                <a:latin typeface="Cambria Math"/>
                <a:cs typeface="Cambria Math"/>
              </a:rPr>
              <a:t>∑</a:t>
            </a:r>
            <a:r>
              <a:rPr dirty="0" baseline="5050" sz="1650" spc="-52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𝑥𝑌</a:t>
            </a:r>
            <a:r>
              <a:rPr dirty="0" baseline="2525" sz="1650" spc="202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=</a:t>
            </a:r>
            <a:r>
              <a:rPr dirty="0" baseline="2525" sz="1650" spc="157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∑</a:t>
            </a:r>
            <a:r>
              <a:rPr dirty="0" baseline="5050" sz="1650" spc="-52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𝑥</a:t>
            </a:r>
            <a:r>
              <a:rPr dirty="0" baseline="2525" sz="1650" spc="104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log</a:t>
            </a:r>
            <a:r>
              <a:rPr dirty="0" sz="750">
                <a:latin typeface="Cambria Math"/>
                <a:cs typeface="Cambria Math"/>
              </a:rPr>
              <a:t>e</a:t>
            </a:r>
            <a:r>
              <a:rPr dirty="0" sz="750" spc="10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𝑦</a:t>
            </a:r>
            <a:r>
              <a:rPr dirty="0" baseline="2525" sz="1650" spc="209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=</a:t>
            </a:r>
            <a:r>
              <a:rPr dirty="0" baseline="2525" sz="1650" spc="15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94.1439.</a:t>
            </a:r>
            <a:r>
              <a:rPr dirty="0" baseline="2525" sz="1650" spc="46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⋯</a:t>
            </a:r>
            <a:r>
              <a:rPr dirty="0" baseline="2525" sz="1650" spc="-44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⋯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⋯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baseline="2525" sz="1650" spc="-37">
                <a:latin typeface="Cambria Math"/>
                <a:cs typeface="Cambria Math"/>
              </a:rPr>
              <a:t>(2)</a:t>
            </a:r>
            <a:endParaRPr baseline="2525" sz="16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24561" y="3750659"/>
            <a:ext cx="3885565" cy="138049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265430">
              <a:lnSpc>
                <a:spcPct val="100000"/>
              </a:lnSpc>
              <a:spcBef>
                <a:spcPts val="355"/>
              </a:spcBef>
            </a:pPr>
            <a:r>
              <a:rPr dirty="0" sz="1100">
                <a:latin typeface="Calibri"/>
                <a:cs typeface="Calibri"/>
              </a:rPr>
              <a:t>Substituting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normal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equations,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we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25">
                <a:latin typeface="Calibri"/>
                <a:cs typeface="Calibri"/>
              </a:rPr>
              <a:t>get</a:t>
            </a:r>
            <a:endParaRPr sz="1100">
              <a:latin typeface="Calibri"/>
              <a:cs typeface="Calibri"/>
            </a:endParaRPr>
          </a:p>
          <a:p>
            <a:pPr algn="ctr" marL="692785">
              <a:lnSpc>
                <a:spcPct val="100000"/>
              </a:lnSpc>
              <a:spcBef>
                <a:spcPts val="259"/>
              </a:spcBef>
            </a:pPr>
            <a:r>
              <a:rPr dirty="0" sz="1100">
                <a:latin typeface="Cambria Math"/>
                <a:cs typeface="Cambria Math"/>
              </a:rPr>
              <a:t>5𝐴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34𝑏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13.2481</a:t>
            </a:r>
            <a:endParaRPr sz="1100">
              <a:latin typeface="Cambria Math"/>
              <a:cs typeface="Cambria Math"/>
            </a:endParaRPr>
          </a:p>
          <a:p>
            <a:pPr algn="ctr" marL="636905">
              <a:lnSpc>
                <a:spcPct val="100000"/>
              </a:lnSpc>
              <a:spcBef>
                <a:spcPts val="200"/>
              </a:spcBef>
            </a:pPr>
            <a:r>
              <a:rPr dirty="0" sz="1100">
                <a:latin typeface="Cambria Math"/>
                <a:cs typeface="Cambria Math"/>
              </a:rPr>
              <a:t>34</a:t>
            </a:r>
            <a:r>
              <a:rPr dirty="0" sz="1100" spc="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𝐴</a:t>
            </a:r>
            <a:r>
              <a:rPr dirty="0" sz="1100" spc="3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300𝑏</a:t>
            </a:r>
            <a:r>
              <a:rPr dirty="0" sz="1100" spc="1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94.1439</a:t>
            </a:r>
            <a:r>
              <a:rPr dirty="0" sz="1100" spc="-1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762635">
              <a:lnSpc>
                <a:spcPct val="100000"/>
              </a:lnSpc>
              <a:spcBef>
                <a:spcPts val="275"/>
              </a:spcBef>
              <a:tabLst>
                <a:tab pos="1097280" algn="l"/>
                <a:tab pos="2117725" algn="l"/>
              </a:tabLst>
            </a:pPr>
            <a:r>
              <a:rPr dirty="0" sz="1100" spc="-50">
                <a:latin typeface="Cambria Math"/>
                <a:cs typeface="Cambria Math"/>
              </a:rPr>
              <a:t>⟹</a:t>
            </a:r>
            <a:r>
              <a:rPr dirty="0" sz="1100">
                <a:latin typeface="Cambria Math"/>
                <a:cs typeface="Cambria Math"/>
              </a:rPr>
              <a:t>	𝐴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2.2487,</a:t>
            </a:r>
            <a:r>
              <a:rPr dirty="0" sz="1100">
                <a:latin typeface="Cambria Math"/>
                <a:cs typeface="Cambria Math"/>
              </a:rPr>
              <a:t>	𝑏</a:t>
            </a:r>
            <a:r>
              <a:rPr dirty="0" sz="1100" spc="114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0.0590.</a:t>
            </a:r>
            <a:r>
              <a:rPr dirty="0" sz="1100" spc="300">
                <a:latin typeface="Cambria Math"/>
                <a:cs typeface="Cambria Math"/>
              </a:rPr>
              <a:t> </a:t>
            </a:r>
            <a:r>
              <a:rPr dirty="0" sz="1100" spc="-5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828675">
              <a:lnSpc>
                <a:spcPct val="100000"/>
              </a:lnSpc>
              <a:spcBef>
                <a:spcPts val="290"/>
              </a:spcBef>
              <a:tabLst>
                <a:tab pos="2421890" algn="l"/>
              </a:tabLst>
            </a:pPr>
            <a:r>
              <a:rPr dirty="0" sz="1100">
                <a:latin typeface="Calibri"/>
                <a:cs typeface="Calibri"/>
              </a:rPr>
              <a:t>And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0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𝑒</a:t>
            </a:r>
            <a:r>
              <a:rPr dirty="0" baseline="22222" sz="1125">
                <a:latin typeface="Cambria Math"/>
                <a:cs typeface="Cambria Math"/>
              </a:rPr>
              <a:t>𝐴</a:t>
            </a:r>
            <a:r>
              <a:rPr dirty="0" baseline="22222" sz="1125" spc="3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 spc="-10">
                <a:latin typeface="Cambria Math"/>
                <a:cs typeface="Cambria Math"/>
              </a:rPr>
              <a:t>9.4754.</a:t>
            </a:r>
            <a:r>
              <a:rPr dirty="0" sz="1100">
                <a:latin typeface="Cambria Math"/>
                <a:cs typeface="Cambria Math"/>
              </a:rPr>
              <a:t>	∴</a:t>
            </a:r>
            <a:r>
              <a:rPr dirty="0" sz="1100" spc="4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16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9.4754𝑒</a:t>
            </a:r>
            <a:r>
              <a:rPr dirty="0" baseline="22222" sz="1125">
                <a:latin typeface="Cambria Math"/>
                <a:cs typeface="Cambria Math"/>
              </a:rPr>
              <a:t>0.0590𝑥</a:t>
            </a:r>
            <a:r>
              <a:rPr dirty="0" baseline="22222" sz="1125" spc="382">
                <a:latin typeface="Cambria Math"/>
                <a:cs typeface="Cambria Math"/>
              </a:rPr>
              <a:t> </a:t>
            </a:r>
            <a:r>
              <a:rPr dirty="0" sz="1100" spc="-5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11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100" b="1">
                <a:latin typeface="Times New Roman"/>
                <a:cs typeface="Times New Roman"/>
              </a:rPr>
              <a:t>1.</a:t>
            </a:r>
            <a:r>
              <a:rPr dirty="0" sz="1100" spc="175" b="1">
                <a:latin typeface="Times New Roman"/>
                <a:cs typeface="Times New Roman"/>
              </a:rPr>
              <a:t>  </a:t>
            </a:r>
            <a:r>
              <a:rPr dirty="0" sz="1100" b="1">
                <a:latin typeface="Times New Roman"/>
                <a:cs typeface="Times New Roman"/>
              </a:rPr>
              <a:t>Fit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a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curve</a:t>
            </a:r>
            <a:r>
              <a:rPr dirty="0" sz="1100" spc="3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of</a:t>
            </a:r>
            <a:r>
              <a:rPr dirty="0" sz="1100" spc="4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curve</a:t>
            </a:r>
            <a:r>
              <a:rPr dirty="0" sz="1100" spc="350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y=a</a:t>
            </a:r>
            <a:r>
              <a:rPr dirty="0" sz="1100">
                <a:latin typeface="Cambria Math"/>
                <a:cs typeface="Cambria Math"/>
              </a:rPr>
              <a:t>𝒙</a:t>
            </a:r>
            <a:r>
              <a:rPr dirty="0" baseline="22222" sz="1125">
                <a:latin typeface="Cambria Math"/>
                <a:cs typeface="Cambria Math"/>
              </a:rPr>
              <a:t>𝒃</a:t>
            </a:r>
            <a:r>
              <a:rPr dirty="0" baseline="22222" sz="1125" spc="284">
                <a:latin typeface="Cambria Math"/>
                <a:cs typeface="Cambria Math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for</a:t>
            </a:r>
            <a:r>
              <a:rPr dirty="0" sz="1100" spc="15" b="1">
                <a:latin typeface="Times New Roman"/>
                <a:cs typeface="Times New Roman"/>
              </a:rPr>
              <a:t> </a:t>
            </a:r>
            <a:r>
              <a:rPr dirty="0" sz="1100" b="1">
                <a:latin typeface="Times New Roman"/>
                <a:cs typeface="Times New Roman"/>
              </a:rPr>
              <a:t>the</a:t>
            </a:r>
            <a:r>
              <a:rPr dirty="0" sz="1100" spc="25" b="1">
                <a:latin typeface="Times New Roman"/>
                <a:cs typeface="Times New Roman"/>
              </a:rPr>
              <a:t> </a:t>
            </a:r>
            <a:r>
              <a:rPr dirty="0" sz="1100" spc="-20" b="1">
                <a:latin typeface="Times New Roman"/>
                <a:cs typeface="Times New Roman"/>
              </a:rPr>
              <a:t>data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2742754" y="5285903"/>
          <a:ext cx="2690495" cy="38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7680"/>
                <a:gridCol w="452120"/>
                <a:gridCol w="692785"/>
                <a:gridCol w="488314"/>
                <a:gridCol w="489585"/>
              </a:tblGrid>
              <a:tr h="213360">
                <a:tc>
                  <a:txBody>
                    <a:bodyPr/>
                    <a:lstStyle/>
                    <a:p>
                      <a:pPr algn="ctr" marL="6985">
                        <a:lnSpc>
                          <a:spcPts val="128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x: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160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8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1.5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0795">
                        <a:lnSpc>
                          <a:spcPts val="1280"/>
                        </a:lnSpc>
                      </a:pPr>
                      <a:r>
                        <a:rPr dirty="0" sz="1100" spc="-50" b="1"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80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2.5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0180">
                <a:tc>
                  <a:txBody>
                    <a:bodyPr/>
                    <a:lstStyle/>
                    <a:p>
                      <a:pPr algn="ctr" marL="698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y: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215"/>
                        </a:lnSpc>
                      </a:pPr>
                      <a:r>
                        <a:rPr dirty="0" sz="1100" spc="-25" b="1">
                          <a:latin typeface="Times New Roman"/>
                          <a:cs typeface="Times New Roman"/>
                        </a:rPr>
                        <a:t>2.5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15"/>
                        </a:lnSpc>
                      </a:pPr>
                      <a:r>
                        <a:rPr dirty="0" sz="1100" spc="-20" b="1">
                          <a:latin typeface="Times New Roman"/>
                          <a:cs typeface="Times New Roman"/>
                        </a:rPr>
                        <a:t>5.61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15"/>
                        </a:lnSpc>
                      </a:pPr>
                      <a:r>
                        <a:rPr dirty="0" sz="1100" spc="-20" b="1">
                          <a:latin typeface="Times New Roman"/>
                          <a:cs typeface="Times New Roman"/>
                        </a:rPr>
                        <a:t>10.0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215"/>
                        </a:lnSpc>
                      </a:pPr>
                      <a:r>
                        <a:rPr dirty="0" sz="1100" spc="-20" b="1">
                          <a:latin typeface="Times New Roman"/>
                          <a:cs typeface="Times New Roman"/>
                        </a:rPr>
                        <a:t>15.6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2" name="object 12" descr=""/>
          <p:cNvSpPr txBox="1"/>
          <p:nvPr/>
        </p:nvSpPr>
        <p:spPr>
          <a:xfrm>
            <a:off x="3018174" y="5661664"/>
            <a:ext cx="46926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00" spc="-10">
                <a:latin typeface="Times New Roman"/>
                <a:cs typeface="Times New Roman"/>
              </a:rPr>
              <a:t>……(1)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37261" y="5661664"/>
            <a:ext cx="1992630" cy="5302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31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Soln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:</a:t>
            </a:r>
            <a:r>
              <a:rPr dirty="0" sz="1100" spc="4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Let</a:t>
            </a:r>
            <a:r>
              <a:rPr dirty="0" sz="1100" spc="4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𝑎𝑥</a:t>
            </a:r>
            <a:r>
              <a:rPr dirty="0" baseline="22222" sz="1125" spc="-37">
                <a:latin typeface="Cambria Math"/>
                <a:cs typeface="Cambria Math"/>
              </a:rPr>
              <a:t>𝑏</a:t>
            </a:r>
            <a:endParaRPr baseline="22222" sz="1125">
              <a:latin typeface="Cambria Math"/>
              <a:cs typeface="Cambria Math"/>
            </a:endParaRPr>
          </a:p>
          <a:p>
            <a:pPr marL="365760">
              <a:lnSpc>
                <a:spcPts val="1310"/>
              </a:lnSpc>
            </a:pPr>
            <a:r>
              <a:rPr dirty="0" sz="1100">
                <a:latin typeface="Times New Roman"/>
                <a:cs typeface="Times New Roman"/>
              </a:rPr>
              <a:t>Normal</a:t>
            </a:r>
            <a:r>
              <a:rPr dirty="0" sz="1100" spc="8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equations</a:t>
            </a:r>
            <a:r>
              <a:rPr dirty="0" sz="1100" spc="85">
                <a:latin typeface="Times New Roman"/>
                <a:cs typeface="Times New Roman"/>
              </a:rPr>
              <a:t> </a:t>
            </a:r>
            <a:r>
              <a:rPr dirty="0" sz="1100" spc="-25">
                <a:latin typeface="Times New Roman"/>
                <a:cs typeface="Times New Roman"/>
              </a:rPr>
              <a:t>are</a:t>
            </a:r>
            <a:endParaRPr sz="1100">
              <a:latin typeface="Times New Roman"/>
              <a:cs typeface="Times New Roman"/>
            </a:endParaRPr>
          </a:p>
          <a:p>
            <a:pPr marL="335915">
              <a:lnSpc>
                <a:spcPct val="100000"/>
              </a:lnSpc>
              <a:spcBef>
                <a:spcPts val="5"/>
              </a:spcBef>
              <a:tabLst>
                <a:tab pos="1577340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7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𝑌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𝑛𝐴</a:t>
            </a:r>
            <a:r>
              <a:rPr dirty="0" sz="1100" spc="5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𝐵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 spc="-50">
                <a:latin typeface="Cambria Math"/>
                <a:cs typeface="Cambria Math"/>
              </a:rPr>
              <a:t>𝑥</a:t>
            </a:r>
            <a:r>
              <a:rPr dirty="0" sz="1100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…..(2)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67820" y="5994220"/>
            <a:ext cx="2544445" cy="3670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2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Y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𝑦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𝑒</a:t>
            </a:r>
            <a:r>
              <a:rPr dirty="0" baseline="22222" sz="1125">
                <a:latin typeface="Cambria Math"/>
                <a:cs typeface="Cambria Math"/>
              </a:rPr>
              <a:t>𝑌</a:t>
            </a:r>
            <a:r>
              <a:rPr dirty="0" baseline="22222" sz="1125" spc="262">
                <a:latin typeface="Cambria Math"/>
                <a:cs typeface="Cambria Math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log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25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=</a:t>
            </a:r>
            <a:r>
              <a:rPr dirty="0" sz="1100" spc="10">
                <a:latin typeface="Times New Roman"/>
                <a:cs typeface="Times New Roman"/>
              </a:rPr>
              <a:t> </a:t>
            </a:r>
            <a:r>
              <a:rPr dirty="0" sz="1100">
                <a:latin typeface="Times New Roman"/>
                <a:cs typeface="Times New Roman"/>
              </a:rPr>
              <a:t>A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𝑎</a:t>
            </a:r>
            <a:r>
              <a:rPr dirty="0" sz="1100" spc="11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40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𝑒</a:t>
            </a:r>
            <a:r>
              <a:rPr dirty="0" baseline="22222" sz="1125" spc="-37">
                <a:latin typeface="Cambria Math"/>
                <a:cs typeface="Cambria Math"/>
              </a:rPr>
              <a:t>𝐴</a:t>
            </a:r>
            <a:endParaRPr baseline="22222" sz="1125">
              <a:latin typeface="Cambria Math"/>
              <a:cs typeface="Cambria Math"/>
            </a:endParaRPr>
          </a:p>
          <a:p>
            <a:pPr marL="86360">
              <a:lnSpc>
                <a:spcPct val="100000"/>
              </a:lnSpc>
              <a:spcBef>
                <a:spcPts val="15"/>
              </a:spcBef>
            </a:pPr>
            <a:r>
              <a:rPr dirty="0" sz="1100">
                <a:latin typeface="Cambria Math"/>
                <a:cs typeface="Cambria Math"/>
              </a:rPr>
              <a:t>log</a:t>
            </a:r>
            <a:r>
              <a:rPr dirty="0" sz="1100" spc="-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x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8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X</a:t>
            </a:r>
            <a:r>
              <a:rPr dirty="0" sz="1100" spc="3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→</a:t>
            </a:r>
            <a:r>
              <a:rPr dirty="0" sz="1100" spc="7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𝑥</a:t>
            </a:r>
            <a:r>
              <a:rPr dirty="0" sz="1100" spc="12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345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𝑒</a:t>
            </a:r>
            <a:r>
              <a:rPr dirty="0" baseline="22222" sz="1125" spc="-37">
                <a:latin typeface="Cambria Math"/>
                <a:cs typeface="Cambria Math"/>
              </a:rPr>
              <a:t>𝑋</a:t>
            </a:r>
            <a:endParaRPr baseline="22222" sz="1125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19460" y="6163366"/>
            <a:ext cx="2023745" cy="1974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1609090" algn="l"/>
              </a:tabLst>
            </a:pP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𝑋𝑌</a:t>
            </a:r>
            <a:r>
              <a:rPr dirty="0" sz="1100" spc="10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=</a:t>
            </a:r>
            <a:r>
              <a:rPr dirty="0" sz="1100" spc="90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𝐴</a:t>
            </a:r>
            <a:r>
              <a:rPr dirty="0" sz="1100" spc="-4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52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𝑋</a:t>
            </a:r>
            <a:r>
              <a:rPr dirty="0" sz="1100" spc="5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+</a:t>
            </a:r>
            <a:r>
              <a:rPr dirty="0" sz="1100" spc="25">
                <a:latin typeface="Cambria Math"/>
                <a:cs typeface="Cambria Math"/>
              </a:rPr>
              <a:t> </a:t>
            </a:r>
            <a:r>
              <a:rPr dirty="0" sz="1100">
                <a:latin typeface="Cambria Math"/>
                <a:cs typeface="Cambria Math"/>
              </a:rPr>
              <a:t>𝐵</a:t>
            </a:r>
            <a:r>
              <a:rPr dirty="0" sz="1100" spc="-10">
                <a:latin typeface="Cambria Math"/>
                <a:cs typeface="Cambria Math"/>
              </a:rPr>
              <a:t> </a:t>
            </a:r>
            <a:r>
              <a:rPr dirty="0" baseline="2525" sz="1650">
                <a:latin typeface="Cambria Math"/>
                <a:cs typeface="Cambria Math"/>
              </a:rPr>
              <a:t>∑</a:t>
            </a:r>
            <a:r>
              <a:rPr dirty="0" baseline="2525" sz="1650" spc="-67">
                <a:latin typeface="Cambria Math"/>
                <a:cs typeface="Cambria Math"/>
              </a:rPr>
              <a:t> </a:t>
            </a:r>
            <a:r>
              <a:rPr dirty="0" sz="1100" spc="-25">
                <a:latin typeface="Cambria Math"/>
                <a:cs typeface="Cambria Math"/>
              </a:rPr>
              <a:t>𝑋</a:t>
            </a:r>
            <a:r>
              <a:rPr dirty="0" baseline="22222" sz="1125" spc="-37">
                <a:latin typeface="Cambria Math"/>
                <a:cs typeface="Cambria Math"/>
              </a:rPr>
              <a:t>2</a:t>
            </a:r>
            <a:r>
              <a:rPr dirty="0" baseline="22222" sz="1125">
                <a:latin typeface="Cambria Math"/>
                <a:cs typeface="Cambria Math"/>
              </a:rPr>
              <a:t>	</a:t>
            </a:r>
            <a:r>
              <a:rPr dirty="0" sz="1100" spc="-10">
                <a:latin typeface="Times New Roman"/>
                <a:cs typeface="Times New Roman"/>
              </a:rPr>
              <a:t>…..(3)</a:t>
            </a:r>
            <a:endParaRPr sz="1100">
              <a:latin typeface="Times New Roman"/>
              <a:cs typeface="Times New Roman"/>
            </a:endParaRPr>
          </a:p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860346" y="6601795"/>
          <a:ext cx="5597525" cy="17818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3234"/>
                <a:gridCol w="457200"/>
                <a:gridCol w="1148715"/>
                <a:gridCol w="1143000"/>
                <a:gridCol w="1127125"/>
                <a:gridCol w="1156970"/>
              </a:tblGrid>
              <a:tr h="295275">
                <a:tc>
                  <a:txBody>
                    <a:bodyPr/>
                    <a:lstStyle/>
                    <a:p>
                      <a:pPr algn="r" marR="154305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985">
                        <a:lnSpc>
                          <a:spcPts val="1280"/>
                        </a:lnSpc>
                      </a:pPr>
                      <a:r>
                        <a:rPr dirty="0" sz="11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ts val="128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X=logx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965">
                        <a:lnSpc>
                          <a:spcPts val="1280"/>
                        </a:lnSpc>
                      </a:pPr>
                      <a:r>
                        <a:rPr dirty="0" sz="1100" spc="-10">
                          <a:latin typeface="Times New Roman"/>
                          <a:cs typeface="Times New Roman"/>
                        </a:rPr>
                        <a:t>Y=logy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894"/>
                        </a:lnSpc>
                      </a:pPr>
                      <a:r>
                        <a:rPr dirty="0" baseline="-17676" sz="1650" spc="-37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sz="800" spc="-25">
                          <a:latin typeface="Cambria Math"/>
                          <a:cs typeface="Cambria Math"/>
                        </a:rPr>
                        <a:t>2</a:t>
                      </a:r>
                      <a:endParaRPr sz="800">
                        <a:latin typeface="Cambria Math"/>
                        <a:cs typeface="Cambria Math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280"/>
                        </a:lnSpc>
                      </a:pPr>
                      <a:r>
                        <a:rPr dirty="0" sz="1100" spc="-25">
                          <a:latin typeface="Times New Roman"/>
                          <a:cs typeface="Times New Roman"/>
                        </a:rPr>
                        <a:t>XY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6210">
                <a:tc>
                  <a:txBody>
                    <a:bodyPr/>
                    <a:lstStyle/>
                    <a:p>
                      <a:pPr algn="ctr" marL="9525">
                        <a:lnSpc>
                          <a:spcPts val="110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2.5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ts val="110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0.916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ts val="110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1105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57480">
                <a:tc>
                  <a:txBody>
                    <a:bodyPr/>
                    <a:lstStyle/>
                    <a:p>
                      <a:pPr algn="r" marR="152400">
                        <a:lnSpc>
                          <a:spcPts val="1105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1.5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05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5.62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0.405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1.726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0.164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05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0.699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1615">
                <a:tc>
                  <a:txBody>
                    <a:bodyPr/>
                    <a:lstStyle/>
                    <a:p>
                      <a:pPr algn="ctr" marL="9525">
                        <a:lnSpc>
                          <a:spcPts val="1160"/>
                        </a:lnSpc>
                      </a:pPr>
                      <a:r>
                        <a:rPr dirty="0" sz="10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60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10.0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0.693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2.302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0.480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6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1.595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algn="r" marR="15240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2.5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ts val="1170"/>
                        </a:lnSpc>
                      </a:pPr>
                      <a:r>
                        <a:rPr dirty="0" sz="1000" spc="-20">
                          <a:latin typeface="Times New Roman"/>
                          <a:cs typeface="Times New Roman"/>
                        </a:rPr>
                        <a:t>15.6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0.916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2.747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080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0.839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810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Times New Roman"/>
                          <a:cs typeface="Times New Roman"/>
                        </a:rPr>
                        <a:t>2.516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245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923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5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5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75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sz="1000" spc="12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35">
                          <a:latin typeface="Cambria Math"/>
                          <a:cs typeface="Cambria Math"/>
                        </a:rPr>
                        <a:t>2.014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455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sz="1000" spc="-5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75">
                          <a:latin typeface="Cambria Math"/>
                          <a:cs typeface="Cambria Math"/>
                        </a:rPr>
                        <a:t>𝑌</a:t>
                      </a:r>
                      <a:r>
                        <a:rPr dirty="0" sz="1000" spc="1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9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35">
                          <a:latin typeface="Cambria Math"/>
                          <a:cs typeface="Cambria Math"/>
                        </a:rPr>
                        <a:t>7.691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baseline="2777" sz="1500">
                          <a:latin typeface="Cambria Math"/>
                          <a:cs typeface="Cambria Math"/>
                        </a:rPr>
                        <a:t>∑</a:t>
                      </a:r>
                      <a:r>
                        <a:rPr dirty="0" baseline="2777" sz="1500" spc="-52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𝑋</a:t>
                      </a:r>
                      <a:r>
                        <a:rPr dirty="0" baseline="21367" sz="975">
                          <a:latin typeface="Cambria Math"/>
                          <a:cs typeface="Cambria Math"/>
                        </a:rPr>
                        <a:t>2</a:t>
                      </a:r>
                      <a:r>
                        <a:rPr dirty="0" baseline="21367" sz="975" spc="37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12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10">
                          <a:latin typeface="Cambria Math"/>
                          <a:cs typeface="Cambria Math"/>
                        </a:rPr>
                        <a:t>1.483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190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444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dirty="0" sz="1000" spc="265">
                          <a:latin typeface="Cambria Math"/>
                          <a:cs typeface="Cambria Math"/>
                        </a:rPr>
                        <a:t>∑𝑋𝑌</a:t>
                      </a:r>
                      <a:r>
                        <a:rPr dirty="0" sz="1000" spc="45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90">
                          <a:latin typeface="Cambria Math"/>
                          <a:cs typeface="Cambria Math"/>
                        </a:rPr>
                        <a:t>=</a:t>
                      </a:r>
                      <a:r>
                        <a:rPr dirty="0" sz="1000" spc="50">
                          <a:latin typeface="Cambria Math"/>
                          <a:cs typeface="Cambria Math"/>
                        </a:rPr>
                        <a:t> </a:t>
                      </a:r>
                      <a:r>
                        <a:rPr dirty="0" sz="1000" spc="-20">
                          <a:latin typeface="Cambria Math"/>
                          <a:cs typeface="Cambria Math"/>
                        </a:rPr>
                        <a:t>4.81</a:t>
                      </a:r>
                      <a:endParaRPr sz="1000">
                        <a:latin typeface="Cambria Math"/>
                        <a:cs typeface="Cambria Math"/>
                      </a:endParaRPr>
                    </a:p>
                  </a:txBody>
                  <a:tcPr marL="0" marR="0" marB="0" marT="590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81836" y="2993262"/>
            <a:ext cx="5401310" cy="1968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5" b="1">
                <a:solidFill>
                  <a:srgbClr val="FF0000"/>
                </a:solidFill>
                <a:latin typeface="Cambria"/>
                <a:cs typeface="Cambria"/>
              </a:rPr>
              <a:t>Module-</a:t>
            </a:r>
            <a:r>
              <a:rPr dirty="0" sz="2000" spc="-20" b="1">
                <a:solidFill>
                  <a:srgbClr val="FF0000"/>
                </a:solidFill>
                <a:latin typeface="Cambria"/>
                <a:cs typeface="Cambria"/>
              </a:rPr>
              <a:t>3</a:t>
            </a:r>
            <a:r>
              <a:rPr dirty="0" sz="2000" spc="-10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2000" b="1">
                <a:solidFill>
                  <a:srgbClr val="FF0000"/>
                </a:solidFill>
                <a:latin typeface="Cambria"/>
                <a:cs typeface="Cambria"/>
              </a:rPr>
              <a:t>–</a:t>
            </a:r>
            <a:r>
              <a:rPr dirty="0" sz="2000" spc="-85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Fourier</a:t>
            </a:r>
            <a:r>
              <a:rPr dirty="0" sz="1800" spc="5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spc="-10" b="1">
                <a:solidFill>
                  <a:srgbClr val="FF0000"/>
                </a:solidFill>
                <a:latin typeface="Cambria"/>
                <a:cs typeface="Cambria"/>
              </a:rPr>
              <a:t>Series</a:t>
            </a:r>
            <a:endParaRPr sz="1800">
              <a:latin typeface="Cambria"/>
              <a:cs typeface="Cambria"/>
            </a:endParaRPr>
          </a:p>
          <a:p>
            <a:pPr marL="289560" marR="5080" indent="-228600">
              <a:lnSpc>
                <a:spcPct val="145000"/>
              </a:lnSpc>
              <a:spcBef>
                <a:spcPts val="375"/>
              </a:spcBef>
              <a:buFont typeface="Wingdings"/>
              <a:buChar char=""/>
              <a:tabLst>
                <a:tab pos="289560" algn="l"/>
              </a:tabLst>
            </a:pPr>
            <a:r>
              <a:rPr dirty="0" sz="1400">
                <a:latin typeface="Times New Roman"/>
                <a:cs typeface="Times New Roman"/>
              </a:rPr>
              <a:t>Periodic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functions,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Dirchlet’s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condition,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conditions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for</a:t>
            </a:r>
            <a:r>
              <a:rPr dirty="0" sz="1400" spc="-3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a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Fourier</a:t>
            </a:r>
            <a:r>
              <a:rPr dirty="0" sz="1400" spc="-5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series </a:t>
            </a:r>
            <a:r>
              <a:rPr dirty="0" sz="1400">
                <a:latin typeface="Times New Roman"/>
                <a:cs typeface="Times New Roman"/>
              </a:rPr>
              <a:t>expansion,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Fourier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series</a:t>
            </a:r>
            <a:r>
              <a:rPr dirty="0" sz="1400" spc="-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of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functions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with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period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2</a:t>
            </a:r>
            <a:r>
              <a:rPr dirty="0" sz="1400">
                <a:latin typeface="Cambria Math"/>
                <a:cs typeface="Cambria Math"/>
              </a:rPr>
              <a:t>𝜋</a:t>
            </a:r>
            <a:r>
              <a:rPr dirty="0" sz="1400" spc="10">
                <a:latin typeface="Cambria Math"/>
                <a:cs typeface="Cambria Math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and</a:t>
            </a:r>
            <a:r>
              <a:rPr dirty="0" sz="1400" spc="-3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with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arbitrary </a:t>
            </a:r>
            <a:r>
              <a:rPr dirty="0" sz="1400">
                <a:latin typeface="Times New Roman"/>
                <a:cs typeface="Times New Roman"/>
              </a:rPr>
              <a:t>period.</a:t>
            </a:r>
            <a:r>
              <a:rPr dirty="0" sz="1400" spc="-3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Half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rang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Fourier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series.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Practical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harmonic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analysis.</a:t>
            </a:r>
            <a:endParaRPr sz="1400">
              <a:latin typeface="Times New Roman"/>
              <a:cs typeface="Times New Roman"/>
            </a:endParaRPr>
          </a:p>
          <a:p>
            <a:pPr marL="288925" indent="-227965">
              <a:lnSpc>
                <a:spcPct val="100000"/>
              </a:lnSpc>
              <a:spcBef>
                <a:spcPts val="730"/>
              </a:spcBef>
              <a:buFont typeface="Wingdings"/>
              <a:buChar char=""/>
              <a:tabLst>
                <a:tab pos="288925" algn="l"/>
              </a:tabLst>
            </a:pPr>
            <a:r>
              <a:rPr dirty="0" sz="1400">
                <a:latin typeface="Times New Roman"/>
                <a:cs typeface="Times New Roman"/>
              </a:rPr>
              <a:t>Application</a:t>
            </a:r>
            <a:r>
              <a:rPr dirty="0" sz="1400" spc="-4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to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variation</a:t>
            </a:r>
            <a:r>
              <a:rPr dirty="0" sz="1400" spc="-4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of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periodic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current.</a:t>
            </a:r>
            <a:endParaRPr sz="1400">
              <a:latin typeface="Times New Roman"/>
              <a:cs typeface="Times New Roman"/>
            </a:endParaRPr>
          </a:p>
          <a:p>
            <a:pPr marL="288925" indent="-227965">
              <a:lnSpc>
                <a:spcPct val="100000"/>
              </a:lnSpc>
              <a:spcBef>
                <a:spcPts val="1045"/>
              </a:spcBef>
              <a:buSzPct val="128571"/>
              <a:buFont typeface="Wingdings"/>
              <a:buChar char=""/>
              <a:tabLst>
                <a:tab pos="288925" algn="l"/>
              </a:tabLst>
            </a:pPr>
            <a:r>
              <a:rPr dirty="0" sz="1400" spc="-10" b="1">
                <a:latin typeface="Times New Roman"/>
                <a:cs typeface="Times New Roman"/>
              </a:rPr>
              <a:t>Self-</a:t>
            </a:r>
            <a:r>
              <a:rPr dirty="0" sz="1400" b="1">
                <a:latin typeface="Times New Roman"/>
                <a:cs typeface="Times New Roman"/>
              </a:rPr>
              <a:t>study:</a:t>
            </a:r>
            <a:r>
              <a:rPr dirty="0" sz="1400" spc="-35" b="1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Typical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waveforms,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complex</a:t>
            </a:r>
            <a:r>
              <a:rPr dirty="0" sz="1400" spc="-1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form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of</a:t>
            </a:r>
            <a:r>
              <a:rPr dirty="0" sz="1400" spc="-2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Fourier</a:t>
            </a:r>
            <a:r>
              <a:rPr dirty="0" sz="1400" spc="-30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series</a:t>
            </a:r>
            <a:endParaRPr sz="1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910967" y="1237233"/>
            <a:ext cx="194945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8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800" spc="-8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8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SERIES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947980" y="4036390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53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058485" y="4036390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53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815868" y="403607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2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5034988" y="403607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2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224739" y="403607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2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329957" y="403607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2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902004" y="1656223"/>
            <a:ext cx="5969000" cy="2874645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12700" marR="76835">
              <a:lnSpc>
                <a:spcPct val="144100"/>
              </a:lnSpc>
              <a:spcBef>
                <a:spcPts val="225"/>
              </a:spcBef>
            </a:pPr>
            <a:r>
              <a:rPr dirty="0" sz="1400" b="1">
                <a:latin typeface="Times New Roman"/>
                <a:cs typeface="Times New Roman"/>
              </a:rPr>
              <a:t>Introduction</a:t>
            </a:r>
            <a:r>
              <a:rPr dirty="0" sz="1400">
                <a:latin typeface="Times New Roman"/>
                <a:cs typeface="Times New Roman"/>
              </a:rPr>
              <a:t>: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engineering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especially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phenomenae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conduction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heat,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electro-</a:t>
            </a:r>
            <a:r>
              <a:rPr dirty="0" sz="1200">
                <a:latin typeface="Times New Roman"/>
                <a:cs typeface="Times New Roman"/>
              </a:rPr>
              <a:t>dynamics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acoustics,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necessary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cosines.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Fourier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series.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DEFINITIONS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2290"/>
              </a:lnSpc>
              <a:spcBef>
                <a:spcPts val="25"/>
              </a:spcBef>
              <a:tabLst>
                <a:tab pos="3761740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even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>
                <a:latin typeface="Symbol"/>
                <a:cs typeface="Symbol"/>
              </a:rPr>
              <a:t>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always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symmetrical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y-axis.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dirty="0" sz="1200" spc="10">
                <a:latin typeface="Times New Roman"/>
                <a:cs typeface="Times New Roman"/>
              </a:rPr>
              <a:t>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y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24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said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to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be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sz="120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odd</a:t>
            </a:r>
            <a:r>
              <a:rPr dirty="0" sz="1200" spc="10">
                <a:latin typeface="Times New Roman"/>
                <a:cs typeface="Times New Roman"/>
              </a:rPr>
              <a:t>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if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>
                <a:latin typeface="Symbol"/>
                <a:cs typeface="Symbol"/>
              </a:rPr>
              <a:t>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.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graph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of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odd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is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always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1200" spc="-10">
                <a:latin typeface="Times New Roman"/>
                <a:cs typeface="Times New Roman"/>
              </a:rPr>
              <a:t>symmetrical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origin.</a:t>
            </a:r>
            <a:endParaRPr sz="1200">
              <a:latin typeface="Times New Roman"/>
              <a:cs typeface="Times New Roman"/>
            </a:endParaRPr>
          </a:p>
          <a:p>
            <a:pPr marL="12700" marR="78105">
              <a:lnSpc>
                <a:spcPts val="2500"/>
              </a:lnSpc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[-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1]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 as</a:t>
            </a:r>
            <a:r>
              <a:rPr dirty="0" sz="1200" spc="-10">
                <a:latin typeface="Times New Roman"/>
                <a:cs typeface="Times New Roman"/>
              </a:rPr>
              <a:t> f(-</a:t>
            </a:r>
            <a:r>
              <a:rPr dirty="0" sz="1200">
                <a:latin typeface="Times New Roman"/>
                <a:cs typeface="Times New Roman"/>
              </a:rPr>
              <a:t>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3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[-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1]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f(-</a:t>
            </a:r>
            <a:r>
              <a:rPr dirty="0" sz="1200">
                <a:latin typeface="Times New Roman"/>
                <a:cs typeface="Times New Roman"/>
              </a:rPr>
              <a:t>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-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f(x).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 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shown</a:t>
            </a:r>
            <a:r>
              <a:rPr dirty="0" sz="1200" spc="-10">
                <a:latin typeface="Times New Roman"/>
                <a:cs typeface="Times New Roman"/>
              </a:rPr>
              <a:t> below: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415850" y="7300290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53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526355" y="7300290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53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2927730" y="7194042"/>
            <a:ext cx="3606165" cy="543560"/>
          </a:xfrm>
          <a:prstGeom prst="rect">
            <a:avLst/>
          </a:prstGeom>
        </p:spPr>
        <p:txBody>
          <a:bodyPr wrap="square" lIns="0" tIns="88900" rIns="0" bIns="0" rtlCol="0" vert="horz">
            <a:spAutoFit/>
          </a:bodyPr>
          <a:lstStyle/>
          <a:p>
            <a:pPr marL="1644650">
              <a:lnSpc>
                <a:spcPct val="100000"/>
              </a:lnSpc>
              <a:spcBef>
                <a:spcPts val="700"/>
              </a:spcBef>
            </a:pP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symmetrical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y-</a:t>
            </a:r>
            <a:r>
              <a:rPr dirty="0" sz="1200">
                <a:latin typeface="Times New Roman"/>
                <a:cs typeface="Times New Roman"/>
              </a:rPr>
              <a:t>axis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749860" y="7559370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53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02004" y="7194450"/>
            <a:ext cx="1955164" cy="54356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507365">
              <a:lnSpc>
                <a:spcPct val="100000"/>
              </a:lnSpc>
              <a:spcBef>
                <a:spcPts val="695"/>
              </a:spcBef>
            </a:pP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x</a:t>
            </a:r>
            <a:endParaRPr baseline="2314"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  <a:tabLst>
                <a:tab pos="1874520" algn="l"/>
              </a:tabLst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 spc="-75" i="1">
                <a:latin typeface="Times New Roman"/>
                <a:cs typeface="Times New Roman"/>
              </a:rPr>
              <a:t>x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860365" y="7559370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53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902004" y="7768590"/>
            <a:ext cx="2611755" cy="137287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200" spc="-10">
                <a:latin typeface="Times New Roman"/>
                <a:cs typeface="Times New Roman"/>
              </a:rPr>
              <a:t>symmetrical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origin.</a:t>
            </a:r>
            <a:endParaRPr sz="12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spcBef>
                <a:spcPts val="625"/>
              </a:spcBef>
              <a:buAutoNum type="arabicPeriod"/>
              <a:tabLst>
                <a:tab pos="469265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odd,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lvl="1" marL="664210" indent="-180975">
              <a:lnSpc>
                <a:spcPct val="100000"/>
              </a:lnSpc>
              <a:spcBef>
                <a:spcPts val="735"/>
              </a:spcBef>
              <a:buFont typeface="Symbol"/>
              <a:buChar char=""/>
              <a:tabLst>
                <a:tab pos="664210" algn="l"/>
              </a:tabLst>
            </a:pPr>
            <a:r>
              <a:rPr dirty="0" sz="1200">
                <a:latin typeface="Times New Roman"/>
                <a:cs typeface="Times New Roman"/>
              </a:rPr>
              <a:t>h(x)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odd</a:t>
            </a:r>
            <a:endParaRPr sz="1200">
              <a:latin typeface="Times New Roman"/>
              <a:cs typeface="Times New Roman"/>
            </a:endParaRPr>
          </a:p>
          <a:p>
            <a:pPr lvl="1" marL="664210" indent="-180975">
              <a:lnSpc>
                <a:spcPct val="100000"/>
              </a:lnSpc>
              <a:spcBef>
                <a:spcPts val="705"/>
              </a:spcBef>
              <a:buFont typeface="Symbol"/>
              <a:buChar char=""/>
              <a:tabLst>
                <a:tab pos="664210" algn="l"/>
              </a:tabLst>
            </a:pPr>
            <a:r>
              <a:rPr dirty="0" sz="1200">
                <a:latin typeface="Times New Roman"/>
                <a:cs typeface="Times New Roman"/>
              </a:rPr>
              <a:t>h(x)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  <a:p>
            <a:pPr lvl="1" marL="664210" indent="-180975">
              <a:lnSpc>
                <a:spcPct val="100000"/>
              </a:lnSpc>
              <a:spcBef>
                <a:spcPts val="720"/>
              </a:spcBef>
              <a:buFont typeface="Symbol"/>
              <a:buChar char=""/>
              <a:tabLst>
                <a:tab pos="664210" algn="l"/>
              </a:tabLst>
            </a:pPr>
            <a:r>
              <a:rPr dirty="0" sz="1200">
                <a:latin typeface="Times New Roman"/>
                <a:cs typeface="Times New Roman"/>
              </a:rPr>
              <a:t>h(x)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914400" y="4783835"/>
            <a:ext cx="2743200" cy="2294890"/>
            <a:chOff x="914400" y="4783835"/>
            <a:chExt cx="2743200" cy="2294890"/>
          </a:xfrm>
        </p:grpSpPr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14400" y="4783835"/>
              <a:ext cx="2743200" cy="2294890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143000" y="4867274"/>
              <a:ext cx="1143000" cy="228600"/>
            </a:xfrm>
            <a:custGeom>
              <a:avLst/>
              <a:gdLst/>
              <a:ahLst/>
              <a:cxnLst/>
              <a:rect l="l" t="t" r="r" b="b"/>
              <a:pathLst>
                <a:path w="1143000" h="228600">
                  <a:moveTo>
                    <a:pt x="1143000" y="0"/>
                  </a:moveTo>
                  <a:lnTo>
                    <a:pt x="0" y="0"/>
                  </a:lnTo>
                  <a:lnTo>
                    <a:pt x="0" y="228600"/>
                  </a:lnTo>
                  <a:lnTo>
                    <a:pt x="1143000" y="228600"/>
                  </a:lnTo>
                  <a:lnTo>
                    <a:pt x="1143000" y="0"/>
                  </a:lnTo>
                  <a:close/>
                </a:path>
              </a:pathLst>
            </a:custGeom>
            <a:solidFill>
              <a:srgbClr val="CCC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143000" y="4867274"/>
              <a:ext cx="1143000" cy="228600"/>
            </a:xfrm>
            <a:custGeom>
              <a:avLst/>
              <a:gdLst/>
              <a:ahLst/>
              <a:cxnLst/>
              <a:rect l="l" t="t" r="r" b="b"/>
              <a:pathLst>
                <a:path w="1143000" h="228600">
                  <a:moveTo>
                    <a:pt x="0" y="228600"/>
                  </a:moveTo>
                  <a:lnTo>
                    <a:pt x="1143000" y="228600"/>
                  </a:lnTo>
                  <a:lnTo>
                    <a:pt x="1143000" y="0"/>
                  </a:lnTo>
                  <a:lnTo>
                    <a:pt x="0" y="0"/>
                  </a:lnTo>
                  <a:lnTo>
                    <a:pt x="0" y="228600"/>
                  </a:lnTo>
                  <a:close/>
                </a:path>
              </a:pathLst>
            </a:custGeom>
            <a:ln w="9525">
              <a:solidFill>
                <a:srgbClr val="CCCC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11320" y="4840604"/>
            <a:ext cx="2981325" cy="2276475"/>
          </a:xfrm>
          <a:prstGeom prst="rect">
            <a:avLst/>
          </a:prstGeom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76604" y="847502"/>
            <a:ext cx="4345305" cy="96456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45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endParaRPr sz="1200">
              <a:latin typeface="Times New Roman"/>
              <a:cs typeface="Times New Roman"/>
            </a:endParaRPr>
          </a:p>
          <a:p>
            <a:pPr marL="327660" indent="-175260">
              <a:lnSpc>
                <a:spcPct val="100000"/>
              </a:lnSpc>
              <a:spcBef>
                <a:spcPts val="380"/>
              </a:spcBef>
              <a:buFont typeface="Times New Roman"/>
              <a:buAutoNum type="arabicPeriod"/>
              <a:tabLst>
                <a:tab pos="327660" algn="l"/>
              </a:tabLst>
            </a:pPr>
            <a:r>
              <a:rPr dirty="0" sz="1200" i="1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6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even,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 both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9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-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Times New Roman"/>
                <a:cs typeface="Times New Roman"/>
              </a:rPr>
              <a:t>cos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 </a:t>
            </a:r>
            <a:r>
              <a:rPr dirty="0" sz="1200" spc="-10">
                <a:latin typeface="Times New Roman"/>
                <a:cs typeface="Times New Roman"/>
              </a:rPr>
              <a:t>functions</a:t>
            </a:r>
            <a:endParaRPr sz="1200">
              <a:latin typeface="Times New Roman"/>
              <a:cs typeface="Times New Roman"/>
            </a:endParaRPr>
          </a:p>
          <a:p>
            <a:pPr marL="327660" indent="-175260">
              <a:lnSpc>
                <a:spcPct val="100000"/>
              </a:lnSpc>
              <a:spcBef>
                <a:spcPts val="145"/>
              </a:spcBef>
              <a:buSzPct val="104347"/>
              <a:buFont typeface="Times New Roman"/>
              <a:buAutoNum type="arabicPeriod"/>
              <a:tabLst>
                <a:tab pos="327660" algn="l"/>
              </a:tabLst>
            </a:pPr>
            <a:r>
              <a:rPr dirty="0" sz="1150" i="1">
                <a:latin typeface="Times New Roman"/>
                <a:cs typeface="Times New Roman"/>
              </a:rPr>
              <a:t>h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since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baseline="2314" sz="1800">
                <a:latin typeface="Times New Roman"/>
                <a:cs typeface="Times New Roman"/>
              </a:rPr>
              <a:t>sin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-2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</a:t>
            </a:r>
            <a:endParaRPr sz="1200">
              <a:latin typeface="Times New Roman"/>
              <a:cs typeface="Times New Roman"/>
            </a:endParaRPr>
          </a:p>
          <a:p>
            <a:pPr marL="328295" indent="-175895">
              <a:lnSpc>
                <a:spcPct val="100000"/>
              </a:lnSpc>
              <a:spcBef>
                <a:spcPts val="640"/>
              </a:spcBef>
              <a:buFont typeface="Times New Roman"/>
              <a:buAutoNum type="arabicPeriod"/>
              <a:tabLst>
                <a:tab pos="328295" algn="l"/>
              </a:tabLst>
            </a:pPr>
            <a:r>
              <a:rPr dirty="0" sz="1200" i="1">
                <a:latin typeface="Times New Roman"/>
                <a:cs typeface="Times New Roman"/>
              </a:rPr>
              <a:t>h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odd, </a:t>
            </a:r>
            <a:r>
              <a:rPr dirty="0" sz="1200" spc="-10">
                <a:latin typeface="Times New Roman"/>
                <a:cs typeface="Times New Roman"/>
              </a:rPr>
              <a:t>since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9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even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</a:t>
            </a:r>
            <a:r>
              <a:rPr dirty="0" sz="1200" spc="-20">
                <a:latin typeface="Times New Roman"/>
                <a:cs typeface="Times New Roman"/>
              </a:rPr>
              <a:t>odd.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130604" y="1951990"/>
            <a:ext cx="14249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3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169521" y="1836153"/>
            <a:ext cx="1456055" cy="9671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3820">
              <a:lnSpc>
                <a:spcPts val="570"/>
              </a:lnSpc>
              <a:spcBef>
                <a:spcPts val="110"/>
              </a:spcBef>
              <a:tabLst>
                <a:tab pos="861694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76200">
              <a:lnSpc>
                <a:spcPts val="1889"/>
              </a:lnSpc>
            </a:pP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4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marL="55244">
              <a:lnSpc>
                <a:spcPct val="100000"/>
              </a:lnSpc>
              <a:spcBef>
                <a:spcPts val="260"/>
              </a:spcBef>
              <a:tabLst>
                <a:tab pos="861694" algn="l"/>
              </a:tabLst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spc="-60" i="1">
                <a:latin typeface="Times New Roman"/>
                <a:cs typeface="Times New Roman"/>
              </a:rPr>
              <a:t>a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6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  <a:p>
            <a:pPr marL="83820">
              <a:lnSpc>
                <a:spcPts val="570"/>
              </a:lnSpc>
              <a:spcBef>
                <a:spcPts val="284"/>
              </a:spcBef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75565">
              <a:lnSpc>
                <a:spcPts val="1889"/>
              </a:lnSpc>
            </a:pP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marL="55880">
              <a:lnSpc>
                <a:spcPct val="100000"/>
              </a:lnSpc>
              <a:spcBef>
                <a:spcPts val="26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30604" y="2439669"/>
            <a:ext cx="1405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14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 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odd,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38504" y="2750645"/>
            <a:ext cx="5928995" cy="4907915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532765">
              <a:lnSpc>
                <a:spcPct val="100000"/>
              </a:lnSpc>
              <a:spcBef>
                <a:spcPts val="360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example,</a:t>
            </a:r>
            <a:endParaRPr sz="1200">
              <a:latin typeface="Times New Roman"/>
              <a:cs typeface="Times New Roman"/>
            </a:endParaRPr>
          </a:p>
          <a:p>
            <a:pPr marL="2145665">
              <a:lnSpc>
                <a:spcPts val="575"/>
              </a:lnSpc>
              <a:spcBef>
                <a:spcPts val="170"/>
              </a:spcBef>
              <a:tabLst>
                <a:tab pos="2922905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2137410">
              <a:lnSpc>
                <a:spcPts val="1895"/>
              </a:lnSpc>
            </a:pP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as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350" i="1">
                <a:latin typeface="Times New Roman"/>
                <a:cs typeface="Times New Roman"/>
              </a:rPr>
              <a:t>cosx</a:t>
            </a:r>
            <a:r>
              <a:rPr dirty="0" sz="135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  <a:p>
            <a:pPr marL="2117090">
              <a:lnSpc>
                <a:spcPct val="100000"/>
              </a:lnSpc>
              <a:spcBef>
                <a:spcPts val="245"/>
              </a:spcBef>
              <a:tabLst>
                <a:tab pos="2922905" algn="l"/>
              </a:tabLst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a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  <a:p>
            <a:pPr marL="843915">
              <a:lnSpc>
                <a:spcPts val="570"/>
              </a:lnSpc>
              <a:spcBef>
                <a:spcPts val="284"/>
              </a:spcBef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532765">
              <a:lnSpc>
                <a:spcPts val="1889"/>
              </a:lnSpc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</a:t>
            </a:r>
            <a:r>
              <a:rPr dirty="0" sz="1300" spc="-130" i="1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x</a:t>
            </a:r>
            <a:r>
              <a:rPr dirty="0" sz="13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odd</a:t>
            </a:r>
            <a:endParaRPr sz="1200">
              <a:latin typeface="Times New Roman"/>
              <a:cs typeface="Times New Roman"/>
            </a:endParaRPr>
          </a:p>
          <a:p>
            <a:pPr marL="815340">
              <a:lnSpc>
                <a:spcPct val="100000"/>
              </a:lnSpc>
              <a:spcBef>
                <a:spcPts val="254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5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PERIODIC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FUNCTIONS</a:t>
            </a:r>
            <a:r>
              <a:rPr dirty="0" sz="1200" spc="-10">
                <a:latin typeface="Times New Roman"/>
                <a:cs typeface="Times New Roman"/>
              </a:rPr>
              <a:t>:-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35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T</a:t>
            </a:r>
            <a:r>
              <a:rPr dirty="0" sz="1300" spc="45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1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4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844"/>
              </a:spcBef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real-</a:t>
            </a:r>
            <a:r>
              <a:rPr dirty="0" sz="1200">
                <a:latin typeface="Times New Roman"/>
                <a:cs typeface="Times New Roman"/>
              </a:rPr>
              <a:t>valued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number.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consequence,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follows</a:t>
            </a:r>
            <a:r>
              <a:rPr dirty="0" sz="1200" spc="-20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  <a:p>
            <a:pPr marL="130175">
              <a:lnSpc>
                <a:spcPct val="100000"/>
              </a:lnSpc>
              <a:spcBef>
                <a:spcPts val="645"/>
              </a:spcBef>
            </a:pP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6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T</a:t>
            </a:r>
            <a:r>
              <a:rPr dirty="0" sz="1300" spc="-14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40">
                <a:latin typeface="Times New Roman"/>
                <a:cs typeface="Times New Roman"/>
              </a:rPr>
              <a:t>2</a:t>
            </a:r>
            <a:r>
              <a:rPr dirty="0" sz="1300" spc="-40" i="1">
                <a:latin typeface="Times New Roman"/>
                <a:cs typeface="Times New Roman"/>
              </a:rPr>
              <a:t>T</a:t>
            </a:r>
            <a:r>
              <a:rPr dirty="0" sz="1300" spc="-14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6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Times New Roman"/>
                <a:cs typeface="Times New Roman"/>
              </a:rPr>
              <a:t>3</a:t>
            </a:r>
            <a:r>
              <a:rPr dirty="0" sz="1300" spc="-60" i="1">
                <a:latin typeface="Times New Roman"/>
                <a:cs typeface="Times New Roman"/>
              </a:rPr>
              <a:t>T</a:t>
            </a:r>
            <a:r>
              <a:rPr dirty="0" sz="1300" spc="-14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..........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.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nT</a:t>
            </a:r>
            <a:r>
              <a:rPr dirty="0" sz="1300" spc="-15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890"/>
              </a:spcBef>
            </a:pP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nT</a:t>
            </a:r>
            <a:r>
              <a:rPr dirty="0" sz="1300" spc="40" i="1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),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1,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2,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3,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4,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..........</a:t>
            </a:r>
            <a:endParaRPr sz="11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</a:t>
            </a:r>
            <a:r>
              <a:rPr dirty="0" sz="1300" spc="-13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 since</a:t>
            </a:r>
            <a:endParaRPr sz="1200">
              <a:latin typeface="Times New Roman"/>
              <a:cs typeface="Times New Roman"/>
            </a:endParaRPr>
          </a:p>
          <a:p>
            <a:pPr algn="just" marL="177800">
              <a:lnSpc>
                <a:spcPct val="100000"/>
              </a:lnSpc>
              <a:spcBef>
                <a:spcPts val="919"/>
              </a:spcBef>
            </a:pPr>
            <a:r>
              <a:rPr dirty="0" sz="1300" i="1">
                <a:latin typeface="Times New Roman"/>
                <a:cs typeface="Times New Roman"/>
              </a:rPr>
              <a:t>sin(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11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6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</a:t>
            </a:r>
            <a:r>
              <a:rPr dirty="0" sz="1300" spc="-14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x,</a:t>
            </a:r>
            <a:r>
              <a:rPr dirty="0" sz="1300" spc="43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n=1,2,3,……..</a:t>
            </a:r>
            <a:endParaRPr sz="1200">
              <a:latin typeface="Times New Roman"/>
              <a:cs typeface="Times New Roman"/>
            </a:endParaRPr>
          </a:p>
          <a:p>
            <a:pPr algn="just" marL="76200" marR="17780">
              <a:lnSpc>
                <a:spcPct val="145000"/>
              </a:lnSpc>
              <a:spcBef>
                <a:spcPts val="295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graph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verified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combination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also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  <a:p>
            <a:pPr algn="just" marL="76200">
              <a:lnSpc>
                <a:spcPct val="100000"/>
              </a:lnSpc>
              <a:spcBef>
                <a:spcPts val="625"/>
              </a:spcBef>
            </a:pPr>
            <a:r>
              <a:rPr dirty="0" u="sng" sz="11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EULER’S</a:t>
            </a:r>
            <a:r>
              <a:rPr dirty="0" u="sng" sz="11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FORMULAE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67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f</a:t>
            </a:r>
            <a:r>
              <a:rPr dirty="0" baseline="2136" sz="1950" spc="-30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(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>
                <a:latin typeface="Times New Roman"/>
                <a:cs typeface="Times New Roman"/>
              </a:rPr>
              <a:t>)</a:t>
            </a:r>
            <a:r>
              <a:rPr dirty="0" baseline="2136" sz="1950" spc="-12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</a:t>
            </a:r>
            <a:r>
              <a:rPr dirty="0" baseline="2136" sz="1950" spc="-52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</a:t>
            </a:r>
            <a:r>
              <a:rPr dirty="0" baseline="2136" sz="1950" spc="52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 spc="-52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</a:t>
            </a:r>
            <a:r>
              <a:rPr dirty="0" baseline="2136" sz="1950" spc="-67">
                <a:latin typeface="Times New Roman"/>
                <a:cs typeface="Times New Roman"/>
              </a:rPr>
              <a:t> </a:t>
            </a:r>
            <a:r>
              <a:rPr dirty="0" baseline="2136" sz="1950" spc="-30">
                <a:latin typeface="Symbol"/>
                <a:cs typeface="Symbol"/>
              </a:rPr>
              <a:t></a:t>
            </a:r>
            <a:r>
              <a:rPr dirty="0" baseline="2136" sz="1950" spc="-112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 spc="-12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2</a:t>
            </a: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424170" y="7985889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 h="0">
                <a:moveTo>
                  <a:pt x="0" y="0"/>
                </a:moveTo>
                <a:lnTo>
                  <a:pt x="17425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759674" y="7862458"/>
            <a:ext cx="102743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94715" algn="l"/>
              </a:tabLst>
            </a:pPr>
            <a:r>
              <a:rPr dirty="0" sz="1250" spc="-50">
                <a:latin typeface="Symbol"/>
                <a:cs typeface="Symbol"/>
              </a:rPr>
              <a:t>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81075" y="7779810"/>
            <a:ext cx="98171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94715" algn="l"/>
              </a:tabLst>
            </a:pPr>
            <a:r>
              <a:rPr dirty="0" sz="800" spc="-50">
                <a:latin typeface="Symbol"/>
                <a:cs typeface="Symbol"/>
              </a:rPr>
              <a:t>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08071" y="7847641"/>
            <a:ext cx="7747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60074" y="7978394"/>
            <a:ext cx="46672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97815" algn="l"/>
              </a:tabLst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27555" y="8041281"/>
            <a:ext cx="182245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986817" y="7954622"/>
            <a:ext cx="946785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82015" algn="l"/>
              </a:tabLst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21860" y="7743814"/>
            <a:ext cx="10922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 i="1">
                <a:latin typeface="Times New Roman"/>
                <a:cs typeface="Times New Roman"/>
              </a:rPr>
              <a:t>a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55961" y="7850799"/>
            <a:ext cx="239014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77545" algn="l"/>
                <a:tab pos="955675" algn="l"/>
                <a:tab pos="1832610" algn="l"/>
              </a:tabLst>
            </a:pPr>
            <a:r>
              <a:rPr dirty="0" sz="1250" i="1">
                <a:latin typeface="Times New Roman"/>
                <a:cs typeface="Times New Roman"/>
              </a:rPr>
              <a:t>f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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455" i="1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Times New Roman"/>
                <a:cs typeface="Times New Roman"/>
              </a:rPr>
              <a:t>cos</a:t>
            </a:r>
            <a:r>
              <a:rPr dirty="0" sz="1250" spc="50" i="1">
                <a:latin typeface="Times New Roman"/>
                <a:cs typeface="Times New Roman"/>
              </a:rPr>
              <a:t>nx</a:t>
            </a:r>
            <a:r>
              <a:rPr dirty="0" sz="1250" spc="-7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sz="1250" spc="355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nx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666510" y="8505156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308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883319" y="8393492"/>
            <a:ext cx="7112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64156" y="8497781"/>
            <a:ext cx="11747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872658" y="8576519"/>
            <a:ext cx="9080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12118" y="8473152"/>
            <a:ext cx="774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96607" y="8215493"/>
            <a:ext cx="58293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51282" sz="1950">
                <a:latin typeface="Symbol"/>
                <a:cs typeface="Symbol"/>
              </a:rPr>
              <a:t></a:t>
            </a:r>
            <a:r>
              <a:rPr dirty="0" baseline="-51282" sz="1950" spc="127">
                <a:latin typeface="Times New Roman"/>
                <a:cs typeface="Times New Roman"/>
              </a:rPr>
              <a:t> </a:t>
            </a:r>
            <a:r>
              <a:rPr dirty="0" baseline="-14957" sz="1950">
                <a:latin typeface="Times New Roman"/>
                <a:cs typeface="Times New Roman"/>
              </a:rPr>
              <a:t>1</a:t>
            </a:r>
            <a:r>
              <a:rPr dirty="0" baseline="-14957" sz="1950" spc="-60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2898264" y="8505156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279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2895661" y="8497781"/>
            <a:ext cx="11747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871489" y="8215493"/>
            <a:ext cx="441959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14957" sz="1950">
                <a:latin typeface="Times New Roman"/>
                <a:cs typeface="Times New Roman"/>
              </a:rPr>
              <a:t>1</a:t>
            </a:r>
            <a:r>
              <a:rPr dirty="0" baseline="-14957" sz="1950" spc="-67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41054" y="8473152"/>
            <a:ext cx="774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4562071" y="8505156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264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105297" y="8576519"/>
            <a:ext cx="17538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675764" algn="l"/>
              </a:tabLst>
            </a:pPr>
            <a:r>
              <a:rPr dirty="0" sz="800" spc="-50">
                <a:latin typeface="Symbol"/>
                <a:cs typeface="Symbol"/>
              </a:rPr>
              <a:t>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535565" y="8215493"/>
            <a:ext cx="44069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14957" sz="1950">
                <a:latin typeface="Times New Roman"/>
                <a:cs typeface="Times New Roman"/>
              </a:rPr>
              <a:t>1</a:t>
            </a:r>
            <a:r>
              <a:rPr dirty="0" baseline="-14957" sz="1950" spc="-67">
                <a:latin typeface="Times New Roman"/>
                <a:cs typeface="Times New Roman"/>
              </a:rPr>
              <a:t> </a:t>
            </a: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33932" y="8367997"/>
            <a:ext cx="497903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1162050" algn="l"/>
                <a:tab pos="2294255" algn="l"/>
                <a:tab pos="3957320" algn="l"/>
              </a:tabLst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a</a:t>
            </a:r>
            <a:r>
              <a:rPr dirty="0" sz="1300" i="1">
                <a:latin typeface="Times New Roman"/>
                <a:cs typeface="Times New Roman"/>
              </a:rPr>
              <a:t>	f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i="1">
                <a:latin typeface="Times New Roman"/>
                <a:cs typeface="Times New Roman"/>
              </a:rPr>
              <a:t>dx</a:t>
            </a:r>
            <a:r>
              <a:rPr dirty="0" sz="13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7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209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9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160">
                <a:latin typeface="Times New Roman"/>
                <a:cs typeface="Times New Roman"/>
              </a:rPr>
              <a:t>  </a:t>
            </a: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487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05">
                <a:latin typeface="Times New Roman"/>
                <a:cs typeface="Times New Roman"/>
              </a:rPr>
              <a:t> </a:t>
            </a:r>
            <a:r>
              <a:rPr dirty="0" baseline="-42735" sz="1950" spc="-75">
                <a:latin typeface="Symbol"/>
                <a:cs typeface="Symbol"/>
              </a:rPr>
              <a:t></a:t>
            </a:r>
            <a:r>
              <a:rPr dirty="0" baseline="-42735" sz="1950">
                <a:latin typeface="Times New Roman"/>
                <a:cs typeface="Times New Roman"/>
              </a:rPr>
              <a:t>	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25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)sin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nxdx</a:t>
            </a:r>
            <a:r>
              <a:rPr dirty="0" sz="1300" spc="-10">
                <a:latin typeface="Times New Roman"/>
                <a:cs typeface="Times New Roman"/>
              </a:rPr>
              <a:t>,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76604" y="8669535"/>
            <a:ext cx="5005070" cy="48831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95"/>
              </a:spcBef>
            </a:pP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-13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spc="-16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12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Euler’s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formulae.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285"/>
              </a:spcBef>
            </a:pPr>
            <a:r>
              <a:rPr dirty="0" sz="1200" b="1">
                <a:latin typeface="Times New Roman"/>
                <a:cs typeface="Times New Roman"/>
              </a:rPr>
              <a:t>Proof: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represented 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>
                <a:latin typeface="Symbol"/>
                <a:cs typeface="Symbol"/>
              </a:rPr>
              <a:t></a:t>
            </a: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7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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series-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424170" y="1138684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 h="0">
                <a:moveTo>
                  <a:pt x="0" y="0"/>
                </a:moveTo>
                <a:lnTo>
                  <a:pt x="17425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1759674" y="1015253"/>
            <a:ext cx="14541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641966" y="1015253"/>
            <a:ext cx="14541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781075" y="932605"/>
            <a:ext cx="9906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663329" y="932606"/>
            <a:ext cx="9906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08071" y="1000436"/>
            <a:ext cx="7747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60074" y="1131189"/>
            <a:ext cx="46672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97815" algn="l"/>
              </a:tabLst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27555" y="1194077"/>
            <a:ext cx="182245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86817" y="1107418"/>
            <a:ext cx="946785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82015" algn="l"/>
              </a:tabLst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21860" y="896610"/>
            <a:ext cx="10922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 i="1">
                <a:latin typeface="Times New Roman"/>
                <a:cs typeface="Times New Roman"/>
              </a:rPr>
              <a:t>a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55961" y="1003594"/>
            <a:ext cx="314071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77545" algn="l"/>
                <a:tab pos="955675" algn="l"/>
                <a:tab pos="1832610" algn="l"/>
              </a:tabLst>
            </a:pPr>
            <a:r>
              <a:rPr dirty="0" sz="1250" i="1">
                <a:latin typeface="Times New Roman"/>
                <a:cs typeface="Times New Roman"/>
              </a:rPr>
              <a:t>f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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455" i="1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Times New Roman"/>
                <a:cs typeface="Times New Roman"/>
              </a:rPr>
              <a:t>cos</a:t>
            </a:r>
            <a:r>
              <a:rPr dirty="0" sz="1250" spc="50" i="1">
                <a:latin typeface="Times New Roman"/>
                <a:cs typeface="Times New Roman"/>
              </a:rPr>
              <a:t>nx</a:t>
            </a:r>
            <a:r>
              <a:rPr dirty="0" sz="1250" spc="-7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sz="1250" spc="395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nx</a:t>
            </a:r>
            <a:r>
              <a:rPr dirty="0" sz="1250" spc="-7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81807" y="1928824"/>
            <a:ext cx="86360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737073" y="198997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42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514914" y="1958676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075042" y="1958676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994364" y="187899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994364" y="198397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994364" y="178177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02416" y="178177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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202416" y="1866126"/>
            <a:ext cx="2438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baseline="-4444" sz="1875">
                <a:latin typeface="Symbol"/>
                <a:cs typeface="Symbol"/>
              </a:rPr>
              <a:t></a:t>
            </a:r>
            <a:r>
              <a:rPr dirty="0" baseline="-4444" sz="1875" spc="-37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588245" y="1880189"/>
            <a:ext cx="717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77420" y="187899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577420" y="198397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77420" y="178177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749750" y="178177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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749750" y="1866126"/>
            <a:ext cx="243204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baseline="-4444" sz="1875">
                <a:latin typeface="Symbol"/>
                <a:cs typeface="Symbol"/>
              </a:rPr>
              <a:t></a:t>
            </a:r>
            <a:r>
              <a:rPr dirty="0" baseline="-4444" sz="1875" spc="-44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45771" y="1880189"/>
            <a:ext cx="717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321867" y="1783410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868948" y="1783410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098154" y="2059480"/>
            <a:ext cx="57023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91490" algn="l"/>
              </a:tabLst>
            </a:pPr>
            <a:r>
              <a:rPr dirty="0" sz="800" spc="-50">
                <a:latin typeface="Symbol"/>
                <a:cs typeface="Symbol"/>
              </a:rPr>
              <a:t>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35050" y="2059479"/>
            <a:ext cx="908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941727" y="1769348"/>
            <a:ext cx="271780" cy="4368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940"/>
              </a:lnSpc>
              <a:spcBef>
                <a:spcPts val="9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  <a:p>
            <a:pPr algn="ctr">
              <a:lnSpc>
                <a:spcPts val="1410"/>
              </a:lnSpc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  <a:p>
            <a:pPr algn="ctr">
              <a:lnSpc>
                <a:spcPts val="894"/>
              </a:lnSpc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202416" y="1983973"/>
            <a:ext cx="2660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</a:t>
            </a:r>
            <a:r>
              <a:rPr dirty="0" sz="1250" spc="-140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749750" y="1983973"/>
            <a:ext cx="26543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</a:t>
            </a:r>
            <a:r>
              <a:rPr dirty="0" sz="1250" spc="-140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09231" y="1769348"/>
            <a:ext cx="7512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91490" algn="l"/>
              </a:tabLst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34533" y="1958676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76604" y="1296593"/>
            <a:ext cx="5669915" cy="61976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00"/>
              </a:spcBef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20833" sz="1200">
                <a:latin typeface="Times New Roman"/>
                <a:cs typeface="Times New Roman"/>
              </a:rPr>
              <a:t>0</a:t>
            </a:r>
            <a:r>
              <a:rPr dirty="0" baseline="-20833" sz="120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-52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spc="8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4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assume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series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68580">
              <a:lnSpc>
                <a:spcPct val="100000"/>
              </a:lnSpc>
              <a:spcBef>
                <a:spcPts val="190"/>
              </a:spcBef>
            </a:pP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Symbol"/>
                <a:cs typeface="Symbol"/>
              </a:rPr>
              <a:t>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2</a:t>
            </a: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882015">
              <a:lnSpc>
                <a:spcPct val="100000"/>
              </a:lnSpc>
              <a:spcBef>
                <a:spcPts val="265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434984" y="1854457"/>
            <a:ext cx="7969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sz="1250" spc="380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nx</a:t>
            </a:r>
            <a:r>
              <a:rPr dirty="0" sz="1250" spc="254" i="1">
                <a:latin typeface="Times New Roman"/>
                <a:cs typeface="Times New Roman"/>
              </a:rPr>
              <a:t> </a:t>
            </a:r>
            <a:r>
              <a:rPr dirty="0" sz="1250" spc="-35" i="1">
                <a:latin typeface="Times New Roman"/>
                <a:cs typeface="Times New Roman"/>
              </a:rPr>
              <a:t>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987132" y="1854456"/>
            <a:ext cx="94996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475" i="1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Times New Roman"/>
                <a:cs typeface="Times New Roman"/>
              </a:rPr>
              <a:t>cos</a:t>
            </a:r>
            <a:r>
              <a:rPr dirty="0" sz="1250" spc="50" i="1">
                <a:latin typeface="Times New Roman"/>
                <a:cs typeface="Times New Roman"/>
              </a:rPr>
              <a:t>nx</a:t>
            </a:r>
            <a:r>
              <a:rPr dirty="0" sz="1250" spc="26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dx</a:t>
            </a:r>
            <a:r>
              <a:rPr dirty="0" sz="1250" spc="-6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34797" y="1982478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732036" y="1751564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76604" y="1854456"/>
            <a:ext cx="264541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241425" algn="l"/>
                <a:tab pos="1983739" algn="l"/>
                <a:tab pos="2244725" algn="l"/>
              </a:tabLst>
            </a:pPr>
            <a:r>
              <a:rPr dirty="0" baseline="2314" sz="1800" i="1">
                <a:latin typeface="Times New Roman"/>
                <a:cs typeface="Times New Roman"/>
              </a:rPr>
              <a:t>To</a:t>
            </a:r>
            <a:r>
              <a:rPr dirty="0" baseline="2314" sz="1800" spc="-7" i="1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find</a:t>
            </a:r>
            <a:r>
              <a:rPr dirty="0" baseline="2314" sz="1800" spc="247" i="1">
                <a:latin typeface="Times New Roman"/>
                <a:cs typeface="Times New Roman"/>
              </a:rPr>
              <a:t> </a:t>
            </a:r>
            <a:r>
              <a:rPr dirty="0" baseline="2222" sz="1875" i="1">
                <a:latin typeface="Times New Roman"/>
                <a:cs typeface="Times New Roman"/>
              </a:rPr>
              <a:t>a</a:t>
            </a:r>
            <a:r>
              <a:rPr dirty="0" baseline="2222" sz="1875" spc="55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: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f </a:t>
            </a:r>
            <a:r>
              <a:rPr dirty="0" sz="1250" spc="55">
                <a:latin typeface="Times New Roman"/>
                <a:cs typeface="Times New Roman"/>
              </a:rPr>
              <a:t>(</a:t>
            </a:r>
            <a:r>
              <a:rPr dirty="0" sz="1250" spc="55" i="1">
                <a:latin typeface="Times New Roman"/>
                <a:cs typeface="Times New Roman"/>
              </a:rPr>
              <a:t>x</a:t>
            </a:r>
            <a:r>
              <a:rPr dirty="0" sz="1250" spc="55">
                <a:latin typeface="Times New Roman"/>
                <a:cs typeface="Times New Roman"/>
              </a:rPr>
              <a:t>)</a:t>
            </a:r>
            <a:r>
              <a:rPr dirty="0" sz="1250" spc="55" i="1">
                <a:latin typeface="Times New Roman"/>
                <a:cs typeface="Times New Roman"/>
              </a:rPr>
              <a:t>dx</a:t>
            </a:r>
            <a:r>
              <a:rPr dirty="0" sz="125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 i="1">
                <a:latin typeface="Times New Roman"/>
                <a:cs typeface="Times New Roman"/>
              </a:rPr>
              <a:t>a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baseline="-8888" sz="1875">
                <a:latin typeface="Symbol"/>
                <a:cs typeface="Symbol"/>
              </a:rPr>
              <a:t></a:t>
            </a:r>
            <a:r>
              <a:rPr dirty="0" baseline="-8888" sz="1875" spc="-12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dx</a:t>
            </a:r>
            <a:r>
              <a:rPr dirty="0" sz="1250" spc="-4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1832896" y="2441703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60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2030697" y="2410437"/>
            <a:ext cx="1704975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639570" algn="l"/>
              </a:tabLst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30595" y="2434209"/>
            <a:ext cx="10985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662008" y="2306614"/>
            <a:ext cx="220218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2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-3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300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.(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)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1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28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2199750" y="2676968"/>
            <a:ext cx="421005" cy="440690"/>
          </a:xfrm>
          <a:custGeom>
            <a:avLst/>
            <a:gdLst/>
            <a:ahLst/>
            <a:cxnLst/>
            <a:rect l="l" t="t" r="r" b="b"/>
            <a:pathLst>
              <a:path w="421005" h="440689">
                <a:moveTo>
                  <a:pt x="0" y="220119"/>
                </a:moveTo>
                <a:lnTo>
                  <a:pt x="389138" y="220119"/>
                </a:lnTo>
              </a:path>
              <a:path w="421005" h="440689">
                <a:moveTo>
                  <a:pt x="420733" y="0"/>
                </a:moveTo>
                <a:lnTo>
                  <a:pt x="420733" y="440556"/>
                </a:lnTo>
              </a:path>
            </a:pathLst>
          </a:custGeom>
          <a:ln w="6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4471520" y="2676968"/>
            <a:ext cx="444500" cy="440690"/>
          </a:xfrm>
          <a:custGeom>
            <a:avLst/>
            <a:gdLst/>
            <a:ahLst/>
            <a:cxnLst/>
            <a:rect l="l" t="t" r="r" b="b"/>
            <a:pathLst>
              <a:path w="444500" h="440689">
                <a:moveTo>
                  <a:pt x="0" y="220119"/>
                </a:moveTo>
                <a:lnTo>
                  <a:pt x="412130" y="220119"/>
                </a:lnTo>
              </a:path>
              <a:path w="444500" h="440689">
                <a:moveTo>
                  <a:pt x="443979" y="0"/>
                </a:moveTo>
                <a:lnTo>
                  <a:pt x="443979" y="440556"/>
                </a:lnTo>
              </a:path>
            </a:pathLst>
          </a:custGeom>
          <a:ln w="6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5389540" y="2760554"/>
            <a:ext cx="23749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485084" y="2673903"/>
            <a:ext cx="2717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301111" y="2673903"/>
            <a:ext cx="2717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428333" y="2621172"/>
            <a:ext cx="989965" cy="4933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80"/>
              </a:spcBef>
            </a:pP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65" i="1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</a:t>
            </a:r>
            <a:r>
              <a:rPr dirty="0" baseline="6410" sz="1950" spc="-60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</a:t>
            </a:r>
            <a:r>
              <a:rPr dirty="0" baseline="6410" sz="1950" spc="-44">
                <a:latin typeface="Times New Roman"/>
                <a:cs typeface="Times New Roman"/>
              </a:rPr>
              <a:t> </a:t>
            </a:r>
            <a:r>
              <a:rPr dirty="0" baseline="6410" sz="1950" spc="-37">
                <a:latin typeface="Times New Roman"/>
                <a:cs typeface="Times New Roman"/>
              </a:rPr>
              <a:t>2</a:t>
            </a:r>
            <a:r>
              <a:rPr dirty="0" baseline="6410" sz="1950" spc="-37">
                <a:latin typeface="Symbol"/>
                <a:cs typeface="Symbol"/>
              </a:rPr>
              <a:t></a:t>
            </a:r>
            <a:endParaRPr baseline="6410" sz="1950">
              <a:latin typeface="Symbol"/>
              <a:cs typeface="Symbol"/>
            </a:endParaRPr>
          </a:p>
          <a:p>
            <a:pPr algn="ctr" marR="635">
              <a:lnSpc>
                <a:spcPct val="100000"/>
              </a:lnSpc>
              <a:spcBef>
                <a:spcPts val="280"/>
              </a:spcBef>
              <a:tabLst>
                <a:tab pos="455295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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069124" y="2746639"/>
            <a:ext cx="1419860" cy="368935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10"/>
              </a:spcBef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&amp;</a:t>
            </a:r>
            <a:r>
              <a:rPr dirty="0" sz="1300" spc="170">
                <a:latin typeface="Times New Roman"/>
                <a:cs typeface="Times New Roman"/>
              </a:rPr>
              <a:t> 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-270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endParaRPr sz="1300">
              <a:latin typeface="Symbol"/>
              <a:cs typeface="Symbol"/>
            </a:endParaRPr>
          </a:p>
          <a:p>
            <a:pPr algn="ctr" marR="311150">
              <a:lnSpc>
                <a:spcPct val="100000"/>
              </a:lnSpc>
              <a:spcBef>
                <a:spcPts val="75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153860" y="2621171"/>
            <a:ext cx="969010" cy="4933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80"/>
              </a:spcBef>
            </a:pP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05" i="1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</a:t>
            </a:r>
            <a:r>
              <a:rPr dirty="0" baseline="6410" sz="1950" spc="-127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</a:t>
            </a:r>
            <a:r>
              <a:rPr dirty="0" baseline="6410" sz="1950" spc="-112">
                <a:latin typeface="Times New Roman"/>
                <a:cs typeface="Times New Roman"/>
              </a:rPr>
              <a:t> </a:t>
            </a:r>
            <a:r>
              <a:rPr dirty="0" baseline="6410" sz="1950" spc="-52">
                <a:latin typeface="Times New Roman"/>
                <a:cs typeface="Times New Roman"/>
              </a:rPr>
              <a:t>2</a:t>
            </a:r>
            <a:r>
              <a:rPr dirty="0" baseline="6410" sz="1950" spc="-52">
                <a:latin typeface="Symbol"/>
                <a:cs typeface="Symbol"/>
              </a:rPr>
              <a:t></a:t>
            </a:r>
            <a:endParaRPr baseline="6410" sz="1950">
              <a:latin typeface="Symbol"/>
              <a:cs typeface="Symbol"/>
            </a:endParaRPr>
          </a:p>
          <a:p>
            <a:pPr algn="ctr" marR="9525">
              <a:lnSpc>
                <a:spcPct val="100000"/>
              </a:lnSpc>
              <a:spcBef>
                <a:spcPts val="280"/>
              </a:spcBef>
              <a:tabLst>
                <a:tab pos="443230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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76604" y="2746637"/>
            <a:ext cx="1321435" cy="368935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10"/>
              </a:spcBef>
              <a:tabLst>
                <a:tab pos="536575" algn="l"/>
              </a:tabLst>
            </a:pPr>
            <a:r>
              <a:rPr dirty="0" sz="1200" spc="-10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-187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6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  <a:p>
            <a:pPr algn="ctr" marR="195580">
              <a:lnSpc>
                <a:spcPct val="100000"/>
              </a:lnSpc>
              <a:spcBef>
                <a:spcPts val="75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1448705" y="3369276"/>
            <a:ext cx="105410" cy="0"/>
          </a:xfrm>
          <a:custGeom>
            <a:avLst/>
            <a:gdLst/>
            <a:ahLst/>
            <a:cxnLst/>
            <a:rect l="l" t="t" r="r" b="b"/>
            <a:pathLst>
              <a:path w="105409" h="0">
                <a:moveTo>
                  <a:pt x="0" y="0"/>
                </a:moveTo>
                <a:lnTo>
                  <a:pt x="105308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1446351" y="3361901"/>
            <a:ext cx="11747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654853" y="3440640"/>
            <a:ext cx="9080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566586" y="3143671"/>
            <a:ext cx="27051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194313" y="3337273"/>
            <a:ext cx="774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447571" y="3126106"/>
            <a:ext cx="10922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74064" y="3227001"/>
            <a:ext cx="1388110" cy="2343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803910" algn="l"/>
              </a:tabLst>
            </a:pPr>
            <a:r>
              <a:rPr dirty="0" sz="1350">
                <a:latin typeface="Symbol"/>
                <a:cs typeface="Symbol"/>
              </a:rPr>
              <a:t></a:t>
            </a:r>
            <a:r>
              <a:rPr dirty="0" sz="1350" spc="1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2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1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 i="1">
                <a:latin typeface="Times New Roman"/>
                <a:cs typeface="Times New Roman"/>
              </a:rPr>
              <a:t>x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sz="1300" spc="-20" i="1">
                <a:latin typeface="Times New Roman"/>
                <a:cs typeface="Times New Roman"/>
              </a:rPr>
              <a:t>dx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2322652" y="405499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457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5438850" y="3945209"/>
            <a:ext cx="717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6392132" y="404899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6392132" y="384679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565618" y="3945209"/>
            <a:ext cx="717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554638" y="404899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726822" y="3846794"/>
            <a:ext cx="91821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840105" algn="l"/>
              </a:tabLst>
            </a:pPr>
            <a:r>
              <a:rPr dirty="0" sz="1250" spc="-50">
                <a:latin typeface="Symbol"/>
                <a:cs typeface="Symbol"/>
              </a:rPr>
              <a:t>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428205" y="4124500"/>
            <a:ext cx="908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554846" y="4124500"/>
            <a:ext cx="908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846330" y="3848430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683813" y="4124500"/>
            <a:ext cx="908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013413" y="3945208"/>
            <a:ext cx="90805" cy="3257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22860">
              <a:lnSpc>
                <a:spcPts val="1435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  <a:p>
            <a:pPr marL="12700">
              <a:lnSpc>
                <a:spcPts val="894"/>
              </a:lnSpc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313839" y="3771423"/>
            <a:ext cx="53086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800" spc="10">
                <a:latin typeface="Symbol"/>
                <a:cs typeface="Symbol"/>
              </a:rPr>
              <a:t></a:t>
            </a:r>
            <a:r>
              <a:rPr dirty="0" sz="800" spc="10">
                <a:latin typeface="Times New Roman"/>
                <a:cs typeface="Times New Roman"/>
              </a:rPr>
              <a:t>2</a:t>
            </a:r>
            <a:r>
              <a:rPr dirty="0" sz="800" spc="10">
                <a:latin typeface="Symbol"/>
                <a:cs typeface="Symbol"/>
              </a:rPr>
              <a:t></a:t>
            </a:r>
            <a:r>
              <a:rPr dirty="0" sz="800" spc="-60">
                <a:latin typeface="Times New Roman"/>
                <a:cs typeface="Times New Roman"/>
              </a:rPr>
              <a:t> </a:t>
            </a:r>
            <a:r>
              <a:rPr dirty="0" baseline="-26666" sz="1875" spc="15">
                <a:latin typeface="Symbol"/>
                <a:cs typeface="Symbol"/>
              </a:rPr>
              <a:t></a:t>
            </a:r>
            <a:r>
              <a:rPr dirty="0" baseline="-26666" sz="1875" spc="322">
                <a:latin typeface="Times New Roman"/>
                <a:cs typeface="Times New Roman"/>
              </a:rPr>
              <a:t> </a:t>
            </a:r>
            <a:r>
              <a:rPr dirty="0" baseline="-6944" sz="1200" spc="-75">
                <a:latin typeface="Symbol"/>
                <a:cs typeface="Symbol"/>
              </a:rPr>
              <a:t></a:t>
            </a:r>
            <a:endParaRPr baseline="-6944"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600181" y="4048993"/>
            <a:ext cx="2660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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726822" y="4048993"/>
            <a:ext cx="2660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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594974" y="3834367"/>
            <a:ext cx="114300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83285" algn="l"/>
              </a:tabLst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520202" y="4023696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876604" y="3566767"/>
            <a:ext cx="5802630" cy="41402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find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3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multiply each side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(1)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cosnx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integrate from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3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1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60325">
              <a:lnSpc>
                <a:spcPct val="100000"/>
              </a:lnSpc>
              <a:spcBef>
                <a:spcPts val="565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320344" y="4047497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317556" y="3816584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258957" y="3931146"/>
            <a:ext cx="581152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187450" algn="l"/>
                <a:tab pos="1447800" algn="l"/>
                <a:tab pos="2480310" algn="l"/>
                <a:tab pos="4353560" algn="l"/>
              </a:tabLst>
            </a:pPr>
            <a:r>
              <a:rPr dirty="0" baseline="4444" sz="1875" i="1">
                <a:latin typeface="Times New Roman"/>
                <a:cs typeface="Times New Roman"/>
              </a:rPr>
              <a:t>f </a:t>
            </a:r>
            <a:r>
              <a:rPr dirty="0" baseline="4444" sz="1875" spc="89">
                <a:latin typeface="Times New Roman"/>
                <a:cs typeface="Times New Roman"/>
              </a:rPr>
              <a:t>(</a:t>
            </a:r>
            <a:r>
              <a:rPr dirty="0" baseline="4444" sz="1875" spc="89" i="1">
                <a:latin typeface="Times New Roman"/>
                <a:cs typeface="Times New Roman"/>
              </a:rPr>
              <a:t>x</a:t>
            </a:r>
            <a:r>
              <a:rPr dirty="0" baseline="4444" sz="1875" spc="89">
                <a:latin typeface="Times New Roman"/>
                <a:cs typeface="Times New Roman"/>
              </a:rPr>
              <a:t>)</a:t>
            </a:r>
            <a:r>
              <a:rPr dirty="0" baseline="4444" sz="1875" spc="-277">
                <a:latin typeface="Times New Roman"/>
                <a:cs typeface="Times New Roman"/>
              </a:rPr>
              <a:t> </a:t>
            </a:r>
            <a:r>
              <a:rPr dirty="0" baseline="4444" sz="1875" spc="75">
                <a:latin typeface="Times New Roman"/>
                <a:cs typeface="Times New Roman"/>
              </a:rPr>
              <a:t>cos</a:t>
            </a:r>
            <a:r>
              <a:rPr dirty="0" baseline="4444" sz="1875" spc="75" i="1">
                <a:latin typeface="Times New Roman"/>
                <a:cs typeface="Times New Roman"/>
              </a:rPr>
              <a:t>nxdx</a:t>
            </a:r>
            <a:r>
              <a:rPr dirty="0" baseline="4444" sz="1875" spc="-75" i="1">
                <a:latin typeface="Times New Roman"/>
                <a:cs typeface="Times New Roman"/>
              </a:rPr>
              <a:t> </a:t>
            </a:r>
            <a:r>
              <a:rPr dirty="0" baseline="4444" sz="1875" spc="-75">
                <a:latin typeface="Symbol"/>
                <a:cs typeface="Symbol"/>
              </a:rPr>
              <a:t>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baseline="4444" sz="1875" spc="-75" i="1">
                <a:latin typeface="Times New Roman"/>
                <a:cs typeface="Times New Roman"/>
              </a:rPr>
              <a:t>a</a:t>
            </a:r>
            <a:r>
              <a:rPr dirty="0" baseline="4444" sz="1875" i="1">
                <a:latin typeface="Times New Roman"/>
                <a:cs typeface="Times New Roman"/>
              </a:rPr>
              <a:t>	</a:t>
            </a:r>
            <a:r>
              <a:rPr dirty="0" baseline="-4444" sz="1875">
                <a:latin typeface="Symbol"/>
                <a:cs typeface="Symbol"/>
              </a:rPr>
              <a:t></a:t>
            </a:r>
            <a:r>
              <a:rPr dirty="0" baseline="-4444" sz="1875" spc="-209">
                <a:latin typeface="Times New Roman"/>
                <a:cs typeface="Times New Roman"/>
              </a:rPr>
              <a:t> </a:t>
            </a:r>
            <a:r>
              <a:rPr dirty="0" baseline="4444" sz="1875" spc="75">
                <a:latin typeface="Times New Roman"/>
                <a:cs typeface="Times New Roman"/>
              </a:rPr>
              <a:t>cos</a:t>
            </a:r>
            <a:r>
              <a:rPr dirty="0" baseline="4444" sz="1875" spc="75" i="1">
                <a:latin typeface="Times New Roman"/>
                <a:cs typeface="Times New Roman"/>
              </a:rPr>
              <a:t>nxdx</a:t>
            </a:r>
            <a:r>
              <a:rPr dirty="0" baseline="4444" sz="1875" spc="-179" i="1">
                <a:latin typeface="Times New Roman"/>
                <a:cs typeface="Times New Roman"/>
              </a:rPr>
              <a:t> </a:t>
            </a:r>
            <a:r>
              <a:rPr dirty="0" baseline="4444" sz="1875" spc="-75">
                <a:latin typeface="Symbol"/>
                <a:cs typeface="Symbol"/>
              </a:rPr>
              <a:t>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baseline="-4444" sz="1875">
                <a:latin typeface="Symbol"/>
                <a:cs typeface="Symbol"/>
              </a:rPr>
              <a:t></a:t>
            </a:r>
            <a:r>
              <a:rPr dirty="0" baseline="-4444" sz="1875" spc="-30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Symbol"/>
                <a:cs typeface="Symbol"/>
              </a:rPr>
              <a:t></a:t>
            </a:r>
            <a:r>
              <a:rPr dirty="0" sz="1250" spc="-140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a</a:t>
            </a:r>
            <a:r>
              <a:rPr dirty="0" baseline="-17361" sz="1200" i="1">
                <a:latin typeface="Times New Roman"/>
                <a:cs typeface="Times New Roman"/>
              </a:rPr>
              <a:t>n</a:t>
            </a:r>
            <a:r>
              <a:rPr dirty="0" baseline="-17361" sz="1200" spc="209" i="1">
                <a:latin typeface="Times New Roman"/>
                <a:cs typeface="Times New Roman"/>
              </a:rPr>
              <a:t> </a:t>
            </a:r>
            <a:r>
              <a:rPr dirty="0" baseline="4444" sz="1875" spc="97">
                <a:latin typeface="Times New Roman"/>
                <a:cs typeface="Times New Roman"/>
              </a:rPr>
              <a:t>cos</a:t>
            </a:r>
            <a:r>
              <a:rPr dirty="0" baseline="4444" sz="1875" spc="97" i="1">
                <a:latin typeface="Times New Roman"/>
                <a:cs typeface="Times New Roman"/>
              </a:rPr>
              <a:t>nx</a:t>
            </a:r>
            <a:r>
              <a:rPr dirty="0" baseline="-4444" sz="1875" spc="97">
                <a:latin typeface="Symbol"/>
                <a:cs typeface="Symbol"/>
              </a:rPr>
              <a:t></a:t>
            </a:r>
            <a:r>
              <a:rPr dirty="0" baseline="-4444" sz="1875" spc="-262">
                <a:latin typeface="Times New Roman"/>
                <a:cs typeface="Times New Roman"/>
              </a:rPr>
              <a:t> </a:t>
            </a:r>
            <a:r>
              <a:rPr dirty="0" baseline="4444" sz="1875" spc="75">
                <a:latin typeface="Times New Roman"/>
                <a:cs typeface="Times New Roman"/>
              </a:rPr>
              <a:t>cos</a:t>
            </a:r>
            <a:r>
              <a:rPr dirty="0" baseline="4444" sz="1875" spc="75" i="1">
                <a:latin typeface="Times New Roman"/>
                <a:cs typeface="Times New Roman"/>
              </a:rPr>
              <a:t>nxdx</a:t>
            </a:r>
            <a:r>
              <a:rPr dirty="0" baseline="4444" sz="1875" spc="-172" i="1">
                <a:latin typeface="Times New Roman"/>
                <a:cs typeface="Times New Roman"/>
              </a:rPr>
              <a:t> </a:t>
            </a:r>
            <a:r>
              <a:rPr dirty="0" baseline="4444" sz="1875" spc="-75">
                <a:latin typeface="Symbol"/>
                <a:cs typeface="Symbol"/>
              </a:rPr>
              <a:t>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baseline="-4444" sz="1875">
                <a:latin typeface="Symbol"/>
                <a:cs typeface="Symbol"/>
              </a:rPr>
              <a:t></a:t>
            </a:r>
            <a:r>
              <a:rPr dirty="0" baseline="-4444" sz="1875" spc="-52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Symbol"/>
                <a:cs typeface="Symbol"/>
              </a:rPr>
              <a:t></a:t>
            </a:r>
            <a:r>
              <a:rPr dirty="0" baseline="4444" sz="1875" spc="75" i="1">
                <a:latin typeface="Times New Roman"/>
                <a:cs typeface="Times New Roman"/>
              </a:rPr>
              <a:t>b</a:t>
            </a:r>
            <a:r>
              <a:rPr dirty="0" baseline="-17361" sz="1200" spc="75" i="1">
                <a:latin typeface="Times New Roman"/>
                <a:cs typeface="Times New Roman"/>
              </a:rPr>
              <a:t>n</a:t>
            </a:r>
            <a:r>
              <a:rPr dirty="0" baseline="-17361" sz="1200" spc="150" i="1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Times New Roman"/>
                <a:cs typeface="Times New Roman"/>
              </a:rPr>
              <a:t>sin</a:t>
            </a:r>
            <a:r>
              <a:rPr dirty="0" baseline="4444" sz="1875" spc="-75">
                <a:latin typeface="Times New Roman"/>
                <a:cs typeface="Times New Roman"/>
              </a:rPr>
              <a:t> </a:t>
            </a:r>
            <a:r>
              <a:rPr dirty="0" baseline="4444" sz="1875" spc="97" i="1">
                <a:latin typeface="Times New Roman"/>
                <a:cs typeface="Times New Roman"/>
              </a:rPr>
              <a:t>nx</a:t>
            </a:r>
            <a:r>
              <a:rPr dirty="0" baseline="-4444" sz="1875" spc="97">
                <a:latin typeface="Symbol"/>
                <a:cs typeface="Symbol"/>
              </a:rPr>
              <a:t></a:t>
            </a:r>
            <a:r>
              <a:rPr dirty="0" baseline="-4444" sz="1875" spc="-284">
                <a:latin typeface="Times New Roman"/>
                <a:cs typeface="Times New Roman"/>
              </a:rPr>
              <a:t> </a:t>
            </a:r>
            <a:r>
              <a:rPr dirty="0" baseline="4444" sz="1875" spc="-15">
                <a:latin typeface="Times New Roman"/>
                <a:cs typeface="Times New Roman"/>
              </a:rPr>
              <a:t>cos</a:t>
            </a:r>
            <a:r>
              <a:rPr dirty="0" baseline="4444" sz="1875" spc="-15" i="1">
                <a:latin typeface="Times New Roman"/>
                <a:cs typeface="Times New Roman"/>
              </a:rPr>
              <a:t>nxdx</a:t>
            </a:r>
            <a:endParaRPr baseline="4444" sz="1875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003604" y="4396777"/>
            <a:ext cx="2371090" cy="475615"/>
          </a:xfrm>
          <a:prstGeom prst="rect">
            <a:avLst/>
          </a:prstGeom>
        </p:spPr>
        <p:txBody>
          <a:bodyPr wrap="square" lIns="0" tIns="53340" rIns="0" bIns="0" rtlCol="0" vert="horz">
            <a:spAutoFit/>
          </a:bodyPr>
          <a:lstStyle/>
          <a:p>
            <a:pPr marL="1076960">
              <a:lnSpc>
                <a:spcPct val="100000"/>
              </a:lnSpc>
              <a:spcBef>
                <a:spcPts val="420"/>
              </a:spcBef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37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35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250" spc="-25" i="1">
                <a:latin typeface="Times New Roman"/>
                <a:cs typeface="Times New Roman"/>
              </a:rPr>
              <a:t>a</a:t>
            </a:r>
            <a:r>
              <a:rPr dirty="0" baseline="-20833" sz="1200" spc="-37" i="1">
                <a:latin typeface="Times New Roman"/>
                <a:cs typeface="Times New Roman"/>
              </a:rPr>
              <a:t>n</a:t>
            </a:r>
            <a:endParaRPr baseline="-20833"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280"/>
              </a:spcBef>
            </a:pPr>
            <a:r>
              <a:rPr dirty="0" sz="1200" spc="-10">
                <a:latin typeface="Times New Roman"/>
                <a:cs typeface="Times New Roman"/>
              </a:rPr>
              <a:t>Since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038927" y="5228226"/>
            <a:ext cx="105410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50">
                <a:latin typeface="Symbol"/>
                <a:cs typeface="Symbol"/>
              </a:rPr>
              <a:t>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409214" y="5015210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409214" y="5145549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6150100" y="4951082"/>
            <a:ext cx="633095" cy="2794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 spc="-40">
                <a:latin typeface="Times New Roman"/>
                <a:cs typeface="Times New Roman"/>
              </a:rPr>
              <a:t>0</a:t>
            </a:r>
            <a:r>
              <a:rPr dirty="0" sz="1650" spc="-40">
                <a:latin typeface="Symbol"/>
                <a:cs typeface="Symbol"/>
              </a:rPr>
              <a:t></a:t>
            </a:r>
            <a:r>
              <a:rPr dirty="0" sz="1650" spc="-1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550953" y="5000359"/>
            <a:ext cx="1079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650901" y="5118032"/>
            <a:ext cx="582930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7045" algn="l"/>
              </a:tabLst>
            </a:pPr>
            <a:r>
              <a:rPr dirty="0" sz="1350" spc="-50">
                <a:latin typeface="Symbol"/>
                <a:cs typeface="Symbol"/>
              </a:rPr>
              <a:t>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081291" y="4846318"/>
            <a:ext cx="346710" cy="5657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150"/>
              </a:lnSpc>
              <a:spcBef>
                <a:spcPts val="135"/>
              </a:spcBef>
            </a:pPr>
            <a:r>
              <a:rPr dirty="0" sz="1000">
                <a:latin typeface="Symbol"/>
                <a:cs typeface="Symbol"/>
              </a:rPr>
              <a:t>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</a:t>
            </a:r>
            <a:r>
              <a:rPr dirty="0" sz="950" spc="-11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algn="ctr" marL="27940">
              <a:lnSpc>
                <a:spcPts val="1955"/>
              </a:lnSpc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  <a:p>
            <a:pPr algn="ctr" marL="5080">
              <a:lnSpc>
                <a:spcPts val="1100"/>
              </a:lnSpc>
            </a:pPr>
            <a:r>
              <a:rPr dirty="0" sz="1000" spc="-50">
                <a:latin typeface="Symbol"/>
                <a:cs typeface="Symbol"/>
              </a:rPr>
              <a:t>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915955" y="4846318"/>
            <a:ext cx="346710" cy="438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150"/>
              </a:lnSpc>
              <a:spcBef>
                <a:spcPts val="135"/>
              </a:spcBef>
            </a:pPr>
            <a:r>
              <a:rPr dirty="0" sz="1000">
                <a:latin typeface="Symbol"/>
                <a:cs typeface="Symbol"/>
              </a:rPr>
              <a:t>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</a:t>
            </a:r>
            <a:r>
              <a:rPr dirty="0" sz="950" spc="-11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algn="ctr" marL="27305">
              <a:lnSpc>
                <a:spcPts val="2050"/>
              </a:lnSpc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068493" y="5127059"/>
            <a:ext cx="19367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25">
                <a:latin typeface="Times New Roman"/>
                <a:cs typeface="Times New Roman"/>
              </a:rPr>
              <a:t>2</a:t>
            </a:r>
            <a:r>
              <a:rPr dirty="0" sz="1250" spc="-25" i="1">
                <a:latin typeface="Times New Roman"/>
                <a:cs typeface="Times New Roman"/>
              </a:rPr>
              <a:t>n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505679" y="4964805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274452" y="5000359"/>
            <a:ext cx="80264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>
                <a:latin typeface="Times New Roman"/>
                <a:cs typeface="Times New Roman"/>
              </a:rPr>
              <a:t>cos</a:t>
            </a:r>
            <a:r>
              <a:rPr dirty="0" sz="1250" spc="180">
                <a:latin typeface="Times New Roman"/>
                <a:cs typeface="Times New Roman"/>
              </a:rPr>
              <a:t>  </a:t>
            </a:r>
            <a:r>
              <a:rPr dirty="0" sz="1250" i="1">
                <a:latin typeface="Times New Roman"/>
                <a:cs typeface="Times New Roman"/>
              </a:rPr>
              <a:t>nxdx</a:t>
            </a:r>
            <a:r>
              <a:rPr dirty="0" sz="1250" spc="4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143587" y="5000359"/>
            <a:ext cx="1841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25" i="1">
                <a:latin typeface="Times New Roman"/>
                <a:cs typeface="Times New Roman"/>
              </a:rPr>
              <a:t>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411638" y="4817429"/>
            <a:ext cx="3797300" cy="53022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5"/>
              </a:spcBef>
              <a:tabLst>
                <a:tab pos="941705" algn="l"/>
              </a:tabLst>
            </a:pP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50" spc="-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</a:t>
            </a:r>
            <a:r>
              <a:rPr dirty="0" u="sng" sz="12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baseline="-35555" sz="1875">
                <a:latin typeface="Symbol"/>
                <a:cs typeface="Symbol"/>
              </a:rPr>
              <a:t></a:t>
            </a:r>
            <a:r>
              <a:rPr dirty="0" baseline="-35555" sz="1875" spc="127"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baseline="-4444" sz="1875">
                <a:latin typeface="Symbol"/>
                <a:cs typeface="Symbol"/>
              </a:rPr>
              <a:t></a:t>
            </a:r>
            <a:r>
              <a:rPr dirty="0" baseline="-4444" sz="1875" spc="-135">
                <a:latin typeface="Times New Roman"/>
                <a:cs typeface="Times New Roman"/>
              </a:rPr>
              <a:t> </a:t>
            </a:r>
            <a:r>
              <a:rPr dirty="0" baseline="-35555" sz="1875" i="1">
                <a:latin typeface="Times New Roman"/>
                <a:cs typeface="Times New Roman"/>
              </a:rPr>
              <a:t>x</a:t>
            </a:r>
            <a:r>
              <a:rPr dirty="0" baseline="-35555" sz="1875" spc="-89" i="1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30"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250" spc="-95" i="1">
                <a:latin typeface="Times New Roman"/>
                <a:cs typeface="Times New Roman"/>
              </a:rPr>
              <a:t> </a:t>
            </a:r>
            <a:r>
              <a:rPr dirty="0" baseline="-4444" sz="1875">
                <a:latin typeface="Symbol"/>
                <a:cs typeface="Symbol"/>
              </a:rPr>
              <a:t></a:t>
            </a:r>
            <a:r>
              <a:rPr dirty="0" baseline="6172" sz="2025">
                <a:latin typeface="Symbol"/>
                <a:cs typeface="Symbol"/>
              </a:rPr>
              <a:t></a:t>
            </a:r>
            <a:r>
              <a:rPr dirty="0" baseline="6172" sz="2025" spc="75">
                <a:latin typeface="Times New Roman"/>
                <a:cs typeface="Times New Roman"/>
              </a:rPr>
              <a:t> </a:t>
            </a:r>
            <a:r>
              <a:rPr dirty="0" baseline="6666" sz="1875">
                <a:latin typeface="Symbol"/>
                <a:cs typeface="Symbol"/>
              </a:rPr>
              <a:t></a:t>
            </a:r>
            <a:r>
              <a:rPr dirty="0" baseline="6666" sz="1875" spc="-67">
                <a:latin typeface="Times New Roman"/>
                <a:cs typeface="Times New Roman"/>
              </a:rPr>
              <a:t> </a:t>
            </a:r>
            <a:r>
              <a:rPr dirty="0" baseline="6666" sz="1875">
                <a:latin typeface="Times New Roman"/>
                <a:cs typeface="Times New Roman"/>
              </a:rPr>
              <a:t>2</a:t>
            </a:r>
            <a:r>
              <a:rPr dirty="0" baseline="6172" sz="2025">
                <a:latin typeface="Symbol"/>
                <a:cs typeface="Symbol"/>
              </a:rPr>
              <a:t></a:t>
            </a:r>
            <a:r>
              <a:rPr dirty="0" baseline="6172" sz="2025" spc="270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</a:t>
            </a:r>
            <a:r>
              <a:rPr dirty="0" baseline="-35555" sz="1875" spc="127"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baseline="-26936" sz="2475" spc="-225">
                <a:latin typeface="Symbol"/>
                <a:cs typeface="Symbol"/>
              </a:rPr>
              <a:t></a:t>
            </a:r>
            <a:r>
              <a:rPr dirty="0" baseline="-32921" sz="2025" spc="-225">
                <a:latin typeface="Symbol"/>
                <a:cs typeface="Symbol"/>
              </a:rPr>
              <a:t></a:t>
            </a:r>
            <a:r>
              <a:rPr dirty="0" baseline="-32921" sz="2025" spc="75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187">
                <a:latin typeface="Times New Roman"/>
                <a:cs typeface="Times New Roman"/>
              </a:rPr>
              <a:t>  </a:t>
            </a:r>
            <a:r>
              <a:rPr dirty="0" baseline="-32921" sz="2025">
                <a:latin typeface="Symbol"/>
                <a:cs typeface="Symbol"/>
              </a:rPr>
              <a:t></a:t>
            </a:r>
            <a:r>
              <a:rPr dirty="0" baseline="-32921" sz="2025" spc="157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</a:t>
            </a:r>
            <a:r>
              <a:rPr dirty="0" baseline="-35555" sz="1875" spc="-262">
                <a:latin typeface="Times New Roman"/>
                <a:cs typeface="Times New Roman"/>
              </a:rPr>
              <a:t> </a:t>
            </a:r>
            <a:r>
              <a:rPr dirty="0" baseline="-32921" sz="2025">
                <a:latin typeface="Symbol"/>
                <a:cs typeface="Symbol"/>
              </a:rPr>
              <a:t></a:t>
            </a:r>
            <a:r>
              <a:rPr dirty="0" baseline="-32921" sz="2025" spc="75">
                <a:latin typeface="Times New Roman"/>
                <a:cs typeface="Times New Roman"/>
              </a:rPr>
              <a:t> </a:t>
            </a:r>
            <a:r>
              <a:rPr dirty="0" baseline="-35555" sz="1875" spc="-75">
                <a:latin typeface="Symbol"/>
                <a:cs typeface="Symbol"/>
              </a:rPr>
              <a:t></a:t>
            </a:r>
            <a:endParaRPr baseline="-35555" sz="1875">
              <a:latin typeface="Symbol"/>
              <a:cs typeface="Symbol"/>
            </a:endParaRPr>
          </a:p>
          <a:p>
            <a:pPr marL="357505">
              <a:lnSpc>
                <a:spcPct val="100000"/>
              </a:lnSpc>
              <a:spcBef>
                <a:spcPts val="220"/>
              </a:spcBef>
              <a:tabLst>
                <a:tab pos="1084580" algn="l"/>
              </a:tabLst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r>
              <a:rPr dirty="0" sz="1250">
                <a:latin typeface="Times New Roman"/>
                <a:cs typeface="Times New Roman"/>
              </a:rPr>
              <a:t>	2</a:t>
            </a:r>
            <a:r>
              <a:rPr dirty="0" sz="1250" spc="-95">
                <a:latin typeface="Times New Roman"/>
                <a:cs typeface="Times New Roman"/>
              </a:rPr>
              <a:t> </a:t>
            </a:r>
            <a:r>
              <a:rPr dirty="0" baseline="40000" sz="1875" spc="-75">
                <a:latin typeface="Symbol"/>
                <a:cs typeface="Symbol"/>
              </a:rPr>
              <a:t></a:t>
            </a:r>
            <a:endParaRPr baseline="40000" sz="1875">
              <a:latin typeface="Symbol"/>
              <a:cs typeface="Symbol"/>
            </a:endParaRPr>
          </a:p>
        </p:txBody>
      </p:sp>
      <p:sp>
        <p:nvSpPr>
          <p:cNvPr id="99" name="object 99" descr=""/>
          <p:cNvSpPr/>
          <p:nvPr/>
        </p:nvSpPr>
        <p:spPr>
          <a:xfrm>
            <a:off x="2552765" y="5435408"/>
            <a:ext cx="504190" cy="440690"/>
          </a:xfrm>
          <a:custGeom>
            <a:avLst/>
            <a:gdLst/>
            <a:ahLst/>
            <a:cxnLst/>
            <a:rect l="l" t="t" r="r" b="b"/>
            <a:pathLst>
              <a:path w="504189" h="440689">
                <a:moveTo>
                  <a:pt x="0" y="220119"/>
                </a:moveTo>
                <a:lnTo>
                  <a:pt x="472320" y="220119"/>
                </a:lnTo>
              </a:path>
              <a:path w="504189" h="440689">
                <a:moveTo>
                  <a:pt x="504086" y="0"/>
                </a:moveTo>
                <a:lnTo>
                  <a:pt x="504086" y="440556"/>
                </a:lnTo>
              </a:path>
            </a:pathLst>
          </a:custGeom>
          <a:ln w="63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 txBox="1"/>
          <p:nvPr/>
        </p:nvSpPr>
        <p:spPr>
          <a:xfrm>
            <a:off x="3531786" y="5145549"/>
            <a:ext cx="236854" cy="59753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73025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</a:t>
            </a:r>
            <a:endParaRPr sz="12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1420"/>
              </a:spcBef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157851" y="5432342"/>
            <a:ext cx="2717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246613" y="5544995"/>
            <a:ext cx="90805" cy="329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495">
              <a:lnSpc>
                <a:spcPts val="1495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894"/>
              </a:lnSpc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507154" y="5379612"/>
            <a:ext cx="1052830" cy="493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8755" marR="43180" indent="-148590">
              <a:lnSpc>
                <a:spcPct val="118000"/>
              </a:lnSpc>
              <a:spcBef>
                <a:spcPts val="95"/>
              </a:spcBef>
              <a:tabLst>
                <a:tab pos="727075" algn="l"/>
              </a:tabLst>
            </a:pP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179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05" i="1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</a:t>
            </a:r>
            <a:r>
              <a:rPr dirty="0" baseline="6410" sz="1950" spc="-127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</a:t>
            </a:r>
            <a:r>
              <a:rPr dirty="0" baseline="6410" sz="1950" spc="-104">
                <a:latin typeface="Times New Roman"/>
                <a:cs typeface="Times New Roman"/>
              </a:rPr>
              <a:t> </a:t>
            </a:r>
            <a:r>
              <a:rPr dirty="0" baseline="6410" sz="1950" spc="-37">
                <a:latin typeface="Times New Roman"/>
                <a:cs typeface="Times New Roman"/>
              </a:rPr>
              <a:t>2</a:t>
            </a:r>
            <a:r>
              <a:rPr dirty="0" baseline="6410" sz="1950" spc="-37">
                <a:latin typeface="Symbol"/>
                <a:cs typeface="Symbol"/>
              </a:rPr>
              <a:t></a:t>
            </a:r>
            <a:r>
              <a:rPr dirty="0" baseline="6410" sz="1950" spc="-37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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016304" y="5518993"/>
            <a:ext cx="15087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5290" algn="l"/>
              </a:tabLst>
            </a:pPr>
            <a:r>
              <a:rPr dirty="0" sz="1200" spc="-50">
                <a:latin typeface="Times New Roman"/>
                <a:cs typeface="Times New Roman"/>
              </a:rPr>
              <a:t>&amp;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1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5" name="object 105" descr=""/>
          <p:cNvSpPr/>
          <p:nvPr/>
        </p:nvSpPr>
        <p:spPr>
          <a:xfrm>
            <a:off x="1697274" y="6127716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308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 txBox="1"/>
          <p:nvPr/>
        </p:nvSpPr>
        <p:spPr>
          <a:xfrm>
            <a:off x="1694978" y="6120341"/>
            <a:ext cx="11747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904368" y="6199080"/>
            <a:ext cx="9080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815286" y="5902111"/>
            <a:ext cx="27178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695902" y="5884545"/>
            <a:ext cx="10985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876604" y="5990176"/>
            <a:ext cx="205105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1050925" algn="l"/>
              </a:tabLst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14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2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0" i="1">
                <a:latin typeface="Times New Roman"/>
                <a:cs typeface="Times New Roman"/>
              </a:rPr>
              <a:t>nxdx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440300" y="6095712"/>
            <a:ext cx="774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876604" y="6297083"/>
            <a:ext cx="5223510" cy="46672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0"/>
              </a:spcBef>
            </a:pPr>
            <a:r>
              <a:rPr dirty="0" sz="1200">
                <a:latin typeface="Times New Roman"/>
                <a:cs typeface="Times New Roman"/>
              </a:rPr>
              <a:t>Similarly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find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multiply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 nx 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68580">
              <a:lnSpc>
                <a:spcPct val="100000"/>
              </a:lnSpc>
              <a:spcBef>
                <a:spcPts val="220"/>
              </a:spcBef>
            </a:pP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2300741" y="701790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583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 txBox="1"/>
          <p:nvPr/>
        </p:nvSpPr>
        <p:spPr>
          <a:xfrm>
            <a:off x="5373522" y="6908119"/>
            <a:ext cx="717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6327654" y="701190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6327654" y="680970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511769" y="7011903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4511769" y="680970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683264" y="6809704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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924558" y="6797277"/>
            <a:ext cx="271780" cy="4368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940"/>
              </a:lnSpc>
              <a:spcBef>
                <a:spcPts val="9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  <a:p>
            <a:pPr algn="ctr">
              <a:lnSpc>
                <a:spcPts val="1410"/>
              </a:lnSpc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  <a:p>
            <a:pPr algn="ctr">
              <a:lnSpc>
                <a:spcPts val="894"/>
              </a:lnSpc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5363116" y="7087410"/>
            <a:ext cx="9144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802547" y="6811340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662131" y="7087410"/>
            <a:ext cx="9144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5248762" y="6734333"/>
            <a:ext cx="53086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800" spc="10">
                <a:latin typeface="Symbol"/>
                <a:cs typeface="Symbol"/>
              </a:rPr>
              <a:t></a:t>
            </a:r>
            <a:r>
              <a:rPr dirty="0" sz="800" spc="10">
                <a:latin typeface="Times New Roman"/>
                <a:cs typeface="Times New Roman"/>
              </a:rPr>
              <a:t>2</a:t>
            </a:r>
            <a:r>
              <a:rPr dirty="0" sz="800" spc="10">
                <a:latin typeface="Symbol"/>
                <a:cs typeface="Symbol"/>
              </a:rPr>
              <a:t></a:t>
            </a:r>
            <a:r>
              <a:rPr dirty="0" sz="800" spc="-60">
                <a:latin typeface="Times New Roman"/>
                <a:cs typeface="Times New Roman"/>
              </a:rPr>
              <a:t> </a:t>
            </a:r>
            <a:r>
              <a:rPr dirty="0" baseline="-26666" sz="1875" spc="15">
                <a:latin typeface="Symbol"/>
                <a:cs typeface="Symbol"/>
              </a:rPr>
              <a:t></a:t>
            </a:r>
            <a:r>
              <a:rPr dirty="0" baseline="-26666" sz="1875" spc="330">
                <a:latin typeface="Times New Roman"/>
                <a:cs typeface="Times New Roman"/>
              </a:rPr>
              <a:t> </a:t>
            </a:r>
            <a:r>
              <a:rPr dirty="0" baseline="-6944" sz="1200" spc="-75">
                <a:latin typeface="Symbol"/>
                <a:cs typeface="Symbol"/>
              </a:rPr>
              <a:t></a:t>
            </a:r>
            <a:endParaRPr baseline="-6944" sz="1200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5535314" y="7011903"/>
            <a:ext cx="2660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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422366" y="6797277"/>
            <a:ext cx="271780" cy="4368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940"/>
              </a:lnSpc>
              <a:spcBef>
                <a:spcPts val="9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  <a:p>
            <a:pPr algn="ctr">
              <a:lnSpc>
                <a:spcPts val="1410"/>
              </a:lnSpc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  <a:p>
            <a:pPr algn="ctr">
              <a:lnSpc>
                <a:spcPts val="894"/>
              </a:lnSpc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683264" y="7011903"/>
            <a:ext cx="2660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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573430" y="6797277"/>
            <a:ext cx="27178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498308" y="6986606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3657864" y="6894055"/>
            <a:ext cx="3326129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889760" algn="l"/>
              </a:tabLst>
            </a:pPr>
            <a:r>
              <a:rPr dirty="0" baseline="-4444" sz="1875">
                <a:latin typeface="Symbol"/>
                <a:cs typeface="Symbol"/>
              </a:rPr>
              <a:t></a:t>
            </a:r>
            <a:r>
              <a:rPr dirty="0" baseline="-4444" sz="1875" spc="22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Symbol"/>
                <a:cs typeface="Symbol"/>
              </a:rPr>
              <a:t></a:t>
            </a:r>
            <a:r>
              <a:rPr dirty="0" sz="1250" spc="-120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a</a:t>
            </a:r>
            <a:r>
              <a:rPr dirty="0" baseline="-17361" sz="1200" i="1">
                <a:latin typeface="Times New Roman"/>
                <a:cs typeface="Times New Roman"/>
              </a:rPr>
              <a:t>n</a:t>
            </a:r>
            <a:r>
              <a:rPr dirty="0" baseline="-17361" sz="1200" spc="262" i="1">
                <a:latin typeface="Times New Roman"/>
                <a:cs typeface="Times New Roman"/>
              </a:rPr>
              <a:t> </a:t>
            </a:r>
            <a:r>
              <a:rPr dirty="0" baseline="4444" sz="1875" spc="82">
                <a:latin typeface="Times New Roman"/>
                <a:cs typeface="Times New Roman"/>
              </a:rPr>
              <a:t>cos</a:t>
            </a:r>
            <a:r>
              <a:rPr dirty="0" baseline="4444" sz="1875" spc="82" i="1">
                <a:latin typeface="Times New Roman"/>
                <a:cs typeface="Times New Roman"/>
              </a:rPr>
              <a:t>nx</a:t>
            </a:r>
            <a:r>
              <a:rPr dirty="0" baseline="-4444" sz="1875" spc="82">
                <a:latin typeface="Symbol"/>
                <a:cs typeface="Symbol"/>
              </a:rPr>
              <a:t></a:t>
            </a:r>
            <a:r>
              <a:rPr dirty="0" baseline="4444" sz="1875" spc="82">
                <a:latin typeface="Times New Roman"/>
                <a:cs typeface="Times New Roman"/>
              </a:rPr>
              <a:t>sin</a:t>
            </a:r>
            <a:r>
              <a:rPr dirty="0" baseline="4444" sz="1875" spc="7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nxdx</a:t>
            </a:r>
            <a:r>
              <a:rPr dirty="0" baseline="4444" sz="1875" spc="-142" i="1">
                <a:latin typeface="Times New Roman"/>
                <a:cs typeface="Times New Roman"/>
              </a:rPr>
              <a:t> </a:t>
            </a:r>
            <a:r>
              <a:rPr dirty="0" baseline="4444" sz="1875" spc="-75">
                <a:latin typeface="Symbol"/>
                <a:cs typeface="Symbol"/>
              </a:rPr>
              <a:t>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baseline="-4444" sz="1875">
                <a:latin typeface="Symbol"/>
                <a:cs typeface="Symbol"/>
              </a:rPr>
              <a:t></a:t>
            </a:r>
            <a:r>
              <a:rPr dirty="0" baseline="-4444" sz="1875" spc="-67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Symbol"/>
                <a:cs typeface="Symbol"/>
              </a:rPr>
              <a:t></a:t>
            </a:r>
            <a:r>
              <a:rPr dirty="0" baseline="4444" sz="1875" spc="82" i="1">
                <a:latin typeface="Times New Roman"/>
                <a:cs typeface="Times New Roman"/>
              </a:rPr>
              <a:t>b</a:t>
            </a:r>
            <a:r>
              <a:rPr dirty="0" baseline="-17361" sz="1200" spc="82" i="1">
                <a:latin typeface="Times New Roman"/>
                <a:cs typeface="Times New Roman"/>
              </a:rPr>
              <a:t>n</a:t>
            </a:r>
            <a:r>
              <a:rPr dirty="0" baseline="-17361" sz="1200" spc="142" i="1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Times New Roman"/>
                <a:cs typeface="Times New Roman"/>
              </a:rPr>
              <a:t>sin</a:t>
            </a:r>
            <a:r>
              <a:rPr dirty="0" baseline="4444" sz="1875" spc="-82">
                <a:latin typeface="Times New Roman"/>
                <a:cs typeface="Times New Roman"/>
              </a:rPr>
              <a:t> </a:t>
            </a:r>
            <a:r>
              <a:rPr dirty="0" baseline="4444" sz="1875" spc="75" i="1">
                <a:latin typeface="Times New Roman"/>
                <a:cs typeface="Times New Roman"/>
              </a:rPr>
              <a:t>nx</a:t>
            </a:r>
            <a:r>
              <a:rPr dirty="0" baseline="-4444" sz="1875" spc="75">
                <a:latin typeface="Symbol"/>
                <a:cs typeface="Symbol"/>
              </a:rPr>
              <a:t></a:t>
            </a:r>
            <a:r>
              <a:rPr dirty="0" baseline="4444" sz="1875" spc="75">
                <a:latin typeface="Times New Roman"/>
                <a:cs typeface="Times New Roman"/>
              </a:rPr>
              <a:t>sin</a:t>
            </a:r>
            <a:r>
              <a:rPr dirty="0" baseline="4444" sz="1875" spc="-82">
                <a:latin typeface="Times New Roman"/>
                <a:cs typeface="Times New Roman"/>
              </a:rPr>
              <a:t> </a:t>
            </a:r>
            <a:r>
              <a:rPr dirty="0" baseline="4444" sz="1875" spc="-30" i="1">
                <a:latin typeface="Times New Roman"/>
                <a:cs typeface="Times New Roman"/>
              </a:rPr>
              <a:t>nxdx</a:t>
            </a:r>
            <a:endParaRPr baseline="4444" sz="1875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298573" y="7010407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295781" y="6779494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259146" y="6882386"/>
            <a:ext cx="21837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165225" algn="l"/>
                <a:tab pos="1426210" algn="l"/>
              </a:tabLst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55" i="1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Times New Roman"/>
                <a:cs typeface="Times New Roman"/>
              </a:rPr>
              <a:t>(</a:t>
            </a:r>
            <a:r>
              <a:rPr dirty="0" sz="1250" spc="50" i="1">
                <a:latin typeface="Times New Roman"/>
                <a:cs typeface="Times New Roman"/>
              </a:rPr>
              <a:t>x</a:t>
            </a:r>
            <a:r>
              <a:rPr dirty="0" sz="1250" spc="50">
                <a:latin typeface="Times New Roman"/>
                <a:cs typeface="Times New Roman"/>
              </a:rPr>
              <a:t>)sin</a:t>
            </a:r>
            <a:r>
              <a:rPr dirty="0" sz="1250" spc="-1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nxdx</a:t>
            </a:r>
            <a:r>
              <a:rPr dirty="0" sz="1250" spc="-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 i="1">
                <a:latin typeface="Times New Roman"/>
                <a:cs typeface="Times New Roman"/>
              </a:rPr>
              <a:t>a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baseline="-8888" sz="1875">
                <a:latin typeface="Symbol"/>
                <a:cs typeface="Symbol"/>
              </a:rPr>
              <a:t>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nxdx</a:t>
            </a:r>
            <a:r>
              <a:rPr dirty="0" sz="1250" spc="-1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003604" y="7359280"/>
            <a:ext cx="2345690" cy="47625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076960">
              <a:lnSpc>
                <a:spcPct val="100000"/>
              </a:lnSpc>
              <a:spcBef>
                <a:spcPts val="425"/>
              </a:spcBef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45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5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250" spc="-25" i="1">
                <a:latin typeface="Times New Roman"/>
                <a:cs typeface="Times New Roman"/>
              </a:rPr>
              <a:t>b</a:t>
            </a:r>
            <a:r>
              <a:rPr dirty="0" baseline="-20833" sz="1200" spc="-37" i="1">
                <a:latin typeface="Times New Roman"/>
                <a:cs typeface="Times New Roman"/>
              </a:rPr>
              <a:t>n</a:t>
            </a:r>
            <a:endParaRPr baseline="-20833"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280"/>
              </a:spcBef>
            </a:pPr>
            <a:r>
              <a:rPr dirty="0" sz="1200" spc="-10">
                <a:latin typeface="Times New Roman"/>
                <a:cs typeface="Times New Roman"/>
              </a:rPr>
              <a:t>Since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038943" y="8191135"/>
            <a:ext cx="105410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000" spc="-50">
                <a:latin typeface="Symbol"/>
                <a:cs typeface="Symbol"/>
              </a:rPr>
              <a:t>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380445" y="7978120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4380445" y="8108459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3566147" y="8108459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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6121022" y="7913992"/>
            <a:ext cx="633095" cy="2794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 spc="-40">
                <a:latin typeface="Times New Roman"/>
                <a:cs typeface="Times New Roman"/>
              </a:rPr>
              <a:t>0</a:t>
            </a:r>
            <a:r>
              <a:rPr dirty="0" sz="1650" spc="-40">
                <a:latin typeface="Symbol"/>
                <a:cs typeface="Symbol"/>
              </a:rPr>
              <a:t></a:t>
            </a:r>
            <a:r>
              <a:rPr dirty="0" sz="1650" spc="-1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5522060" y="7963269"/>
            <a:ext cx="1079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4621906" y="8080940"/>
            <a:ext cx="583565" cy="2311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7680" algn="l"/>
              </a:tabLst>
            </a:pPr>
            <a:r>
              <a:rPr dirty="0" sz="1350" spc="-50">
                <a:latin typeface="Symbol"/>
                <a:cs typeface="Symbol"/>
              </a:rPr>
              <a:t>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058116" y="7809227"/>
            <a:ext cx="346710" cy="5657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150"/>
              </a:lnSpc>
              <a:spcBef>
                <a:spcPts val="135"/>
              </a:spcBef>
            </a:pPr>
            <a:r>
              <a:rPr dirty="0" sz="1000">
                <a:latin typeface="Symbol"/>
                <a:cs typeface="Symbol"/>
              </a:rPr>
              <a:t>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</a:t>
            </a:r>
            <a:r>
              <a:rPr dirty="0" sz="950" spc="-11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algn="ctr" marL="27940">
              <a:lnSpc>
                <a:spcPts val="1955"/>
              </a:lnSpc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  <a:p>
            <a:pPr algn="ctr" marL="5080">
              <a:lnSpc>
                <a:spcPts val="1100"/>
              </a:lnSpc>
            </a:pPr>
            <a:r>
              <a:rPr dirty="0" sz="1000" spc="-50">
                <a:latin typeface="Symbol"/>
                <a:cs typeface="Symbol"/>
              </a:rPr>
              <a:t>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915956" y="7809227"/>
            <a:ext cx="347345" cy="438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150"/>
              </a:lnSpc>
              <a:spcBef>
                <a:spcPts val="135"/>
              </a:spcBef>
            </a:pPr>
            <a:r>
              <a:rPr dirty="0" sz="1000">
                <a:latin typeface="Symbol"/>
                <a:cs typeface="Symbol"/>
              </a:rPr>
              <a:t>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</a:t>
            </a:r>
            <a:r>
              <a:rPr dirty="0" sz="950" spc="-110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algn="ctr" marL="27305">
              <a:lnSpc>
                <a:spcPts val="2050"/>
              </a:lnSpc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4039685" y="8089969"/>
            <a:ext cx="19367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25">
                <a:latin typeface="Times New Roman"/>
                <a:cs typeface="Times New Roman"/>
              </a:rPr>
              <a:t>2</a:t>
            </a:r>
            <a:r>
              <a:rPr dirty="0" sz="1250" spc="-25" i="1">
                <a:latin typeface="Times New Roman"/>
                <a:cs typeface="Times New Roman"/>
              </a:rPr>
              <a:t>n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1482438" y="7927715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1272034" y="7963269"/>
            <a:ext cx="78168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25755" algn="l"/>
              </a:tabLst>
            </a:pPr>
            <a:r>
              <a:rPr dirty="0" sz="1250" spc="-25">
                <a:latin typeface="Times New Roman"/>
                <a:cs typeface="Times New Roman"/>
              </a:rPr>
              <a:t>sin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nxdx</a:t>
            </a:r>
            <a:r>
              <a:rPr dirty="0" sz="1250" spc="7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3117464" y="7963269"/>
            <a:ext cx="1841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25" i="1">
                <a:latin typeface="Times New Roman"/>
                <a:cs typeface="Times New Roman"/>
              </a:rPr>
              <a:t>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2388478" y="7780339"/>
            <a:ext cx="3791585" cy="53022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5"/>
              </a:spcBef>
              <a:tabLst>
                <a:tab pos="939165" algn="l"/>
              </a:tabLst>
            </a:pP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50" spc="-1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5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baseline="-35555" sz="1875">
                <a:latin typeface="Symbol"/>
                <a:cs typeface="Symbol"/>
              </a:rPr>
              <a:t></a:t>
            </a:r>
            <a:r>
              <a:rPr dirty="0" baseline="-35555" sz="1875" spc="127"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baseline="-4444" sz="1875">
                <a:latin typeface="Symbol"/>
                <a:cs typeface="Symbol"/>
              </a:rPr>
              <a:t></a:t>
            </a:r>
            <a:r>
              <a:rPr dirty="0" baseline="-4444" sz="1875" spc="-142">
                <a:latin typeface="Times New Roman"/>
                <a:cs typeface="Times New Roman"/>
              </a:rPr>
              <a:t> </a:t>
            </a:r>
            <a:r>
              <a:rPr dirty="0" baseline="-35555" sz="1875" i="1">
                <a:latin typeface="Times New Roman"/>
                <a:cs typeface="Times New Roman"/>
              </a:rPr>
              <a:t>x</a:t>
            </a:r>
            <a:r>
              <a:rPr dirty="0" baseline="-35555" sz="1875" spc="-82" i="1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</a:t>
            </a:r>
            <a:r>
              <a:rPr dirty="0" baseline="-35555" sz="1875" spc="-7"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250" spc="-90" i="1">
                <a:latin typeface="Times New Roman"/>
                <a:cs typeface="Times New Roman"/>
              </a:rPr>
              <a:t> </a:t>
            </a:r>
            <a:r>
              <a:rPr dirty="0" baseline="-4444" sz="1875">
                <a:latin typeface="Symbol"/>
                <a:cs typeface="Symbol"/>
              </a:rPr>
              <a:t></a:t>
            </a:r>
            <a:r>
              <a:rPr dirty="0" baseline="6172" sz="2025">
                <a:latin typeface="Symbol"/>
                <a:cs typeface="Symbol"/>
              </a:rPr>
              <a:t></a:t>
            </a:r>
            <a:r>
              <a:rPr dirty="0" baseline="6172" sz="2025" spc="67">
                <a:latin typeface="Times New Roman"/>
                <a:cs typeface="Times New Roman"/>
              </a:rPr>
              <a:t> </a:t>
            </a:r>
            <a:r>
              <a:rPr dirty="0" baseline="6666" sz="1875">
                <a:latin typeface="Symbol"/>
                <a:cs typeface="Symbol"/>
              </a:rPr>
              <a:t></a:t>
            </a:r>
            <a:r>
              <a:rPr dirty="0" baseline="6666" sz="1875" spc="-67">
                <a:latin typeface="Times New Roman"/>
                <a:cs typeface="Times New Roman"/>
              </a:rPr>
              <a:t> </a:t>
            </a:r>
            <a:r>
              <a:rPr dirty="0" baseline="6666" sz="1875">
                <a:latin typeface="Times New Roman"/>
                <a:cs typeface="Times New Roman"/>
              </a:rPr>
              <a:t>2</a:t>
            </a:r>
            <a:r>
              <a:rPr dirty="0" baseline="6172" sz="2025">
                <a:latin typeface="Symbol"/>
                <a:cs typeface="Symbol"/>
              </a:rPr>
              <a:t></a:t>
            </a:r>
            <a:r>
              <a:rPr dirty="0" baseline="6172" sz="2025" spc="270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</a:t>
            </a:r>
            <a:r>
              <a:rPr dirty="0" baseline="-35555" sz="1875" spc="135"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baseline="-26936" sz="2475" spc="-225">
                <a:latin typeface="Symbol"/>
                <a:cs typeface="Symbol"/>
              </a:rPr>
              <a:t></a:t>
            </a:r>
            <a:r>
              <a:rPr dirty="0" baseline="-32921" sz="2025" spc="-225">
                <a:latin typeface="Symbol"/>
                <a:cs typeface="Symbol"/>
              </a:rPr>
              <a:t></a:t>
            </a:r>
            <a:r>
              <a:rPr dirty="0" baseline="-32921" sz="2025" spc="75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187">
                <a:latin typeface="Times New Roman"/>
                <a:cs typeface="Times New Roman"/>
              </a:rPr>
              <a:t>  </a:t>
            </a:r>
            <a:r>
              <a:rPr dirty="0" baseline="-32921" sz="2025">
                <a:latin typeface="Symbol"/>
                <a:cs typeface="Symbol"/>
              </a:rPr>
              <a:t></a:t>
            </a:r>
            <a:r>
              <a:rPr dirty="0" baseline="-32921" sz="2025" spc="157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</a:t>
            </a:r>
            <a:r>
              <a:rPr dirty="0" baseline="-35555" sz="1875" spc="-262">
                <a:latin typeface="Times New Roman"/>
                <a:cs typeface="Times New Roman"/>
              </a:rPr>
              <a:t> </a:t>
            </a:r>
            <a:r>
              <a:rPr dirty="0" baseline="-32921" sz="2025">
                <a:latin typeface="Symbol"/>
                <a:cs typeface="Symbol"/>
              </a:rPr>
              <a:t></a:t>
            </a:r>
            <a:r>
              <a:rPr dirty="0" baseline="-32921" sz="2025" spc="67">
                <a:latin typeface="Times New Roman"/>
                <a:cs typeface="Times New Roman"/>
              </a:rPr>
              <a:t> </a:t>
            </a:r>
            <a:r>
              <a:rPr dirty="0" baseline="-35555" sz="1875" spc="-75">
                <a:latin typeface="Symbol"/>
                <a:cs typeface="Symbol"/>
              </a:rPr>
              <a:t></a:t>
            </a:r>
            <a:endParaRPr baseline="-35555" sz="1875">
              <a:latin typeface="Symbol"/>
              <a:cs typeface="Symbol"/>
            </a:endParaRPr>
          </a:p>
          <a:p>
            <a:pPr marL="356235">
              <a:lnSpc>
                <a:spcPct val="100000"/>
              </a:lnSpc>
              <a:spcBef>
                <a:spcPts val="220"/>
              </a:spcBef>
              <a:tabLst>
                <a:tab pos="1082040" algn="l"/>
              </a:tabLst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r>
              <a:rPr dirty="0" sz="1250">
                <a:latin typeface="Times New Roman"/>
                <a:cs typeface="Times New Roman"/>
              </a:rPr>
              <a:t>	2</a:t>
            </a:r>
            <a:r>
              <a:rPr dirty="0" sz="1250" spc="-95">
                <a:latin typeface="Times New Roman"/>
                <a:cs typeface="Times New Roman"/>
              </a:rPr>
              <a:t> </a:t>
            </a:r>
            <a:r>
              <a:rPr dirty="0" baseline="40000" sz="1875" spc="-75">
                <a:latin typeface="Symbol"/>
                <a:cs typeface="Symbol"/>
              </a:rPr>
              <a:t></a:t>
            </a:r>
            <a:endParaRPr baseline="40000" sz="1875">
              <a:latin typeface="Symbol"/>
              <a:cs typeface="Symbol"/>
            </a:endParaRPr>
          </a:p>
        </p:txBody>
      </p:sp>
      <p:sp>
        <p:nvSpPr>
          <p:cNvPr id="149" name="object 149" descr=""/>
          <p:cNvSpPr/>
          <p:nvPr/>
        </p:nvSpPr>
        <p:spPr>
          <a:xfrm>
            <a:off x="2552765" y="8399588"/>
            <a:ext cx="504190" cy="440690"/>
          </a:xfrm>
          <a:custGeom>
            <a:avLst/>
            <a:gdLst/>
            <a:ahLst/>
            <a:cxnLst/>
            <a:rect l="l" t="t" r="r" b="b"/>
            <a:pathLst>
              <a:path w="504189" h="440690">
                <a:moveTo>
                  <a:pt x="0" y="220119"/>
                </a:moveTo>
                <a:lnTo>
                  <a:pt x="472320" y="220119"/>
                </a:lnTo>
              </a:path>
              <a:path w="504189" h="440690">
                <a:moveTo>
                  <a:pt x="504086" y="0"/>
                </a:moveTo>
                <a:lnTo>
                  <a:pt x="504086" y="440556"/>
                </a:lnTo>
              </a:path>
            </a:pathLst>
          </a:custGeom>
          <a:ln w="638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 txBox="1"/>
          <p:nvPr/>
        </p:nvSpPr>
        <p:spPr>
          <a:xfrm>
            <a:off x="3531786" y="8483173"/>
            <a:ext cx="23685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157851" y="8396522"/>
            <a:ext cx="2717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246613" y="8509175"/>
            <a:ext cx="90805" cy="329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3495">
              <a:lnSpc>
                <a:spcPts val="1495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894"/>
              </a:lnSpc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2507154" y="8343792"/>
            <a:ext cx="1052830" cy="493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8755" marR="43180" indent="-148590">
              <a:lnSpc>
                <a:spcPct val="118000"/>
              </a:lnSpc>
              <a:spcBef>
                <a:spcPts val="95"/>
              </a:spcBef>
              <a:tabLst>
                <a:tab pos="727075" algn="l"/>
              </a:tabLst>
            </a:pP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179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05" i="1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</a:t>
            </a:r>
            <a:r>
              <a:rPr dirty="0" baseline="6410" sz="1950" spc="-127">
                <a:latin typeface="Times New Roman"/>
                <a:cs typeface="Times New Roman"/>
              </a:rPr>
              <a:t> </a:t>
            </a:r>
            <a:r>
              <a:rPr dirty="0" baseline="6410" sz="1950">
                <a:latin typeface="Symbol"/>
                <a:cs typeface="Symbol"/>
              </a:rPr>
              <a:t></a:t>
            </a:r>
            <a:r>
              <a:rPr dirty="0" baseline="6410" sz="1950" spc="-104">
                <a:latin typeface="Times New Roman"/>
                <a:cs typeface="Times New Roman"/>
              </a:rPr>
              <a:t> </a:t>
            </a:r>
            <a:r>
              <a:rPr dirty="0" baseline="6410" sz="1950" spc="-37">
                <a:latin typeface="Times New Roman"/>
                <a:cs typeface="Times New Roman"/>
              </a:rPr>
              <a:t>2</a:t>
            </a:r>
            <a:r>
              <a:rPr dirty="0" baseline="6410" sz="1950" spc="-37">
                <a:latin typeface="Symbol"/>
                <a:cs typeface="Symbol"/>
              </a:rPr>
              <a:t></a:t>
            </a:r>
            <a:r>
              <a:rPr dirty="0" baseline="6410" sz="1950" spc="-37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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016304" y="8483173"/>
            <a:ext cx="15087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5290" algn="l"/>
              </a:tabLst>
            </a:pPr>
            <a:r>
              <a:rPr dirty="0" sz="1200" spc="-50">
                <a:latin typeface="Times New Roman"/>
                <a:cs typeface="Times New Roman"/>
              </a:rPr>
              <a:t>&amp;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1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5" name="object 155" descr=""/>
          <p:cNvSpPr/>
          <p:nvPr/>
        </p:nvSpPr>
        <p:spPr>
          <a:xfrm>
            <a:off x="1683053" y="9090630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286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 descr=""/>
          <p:cNvSpPr txBox="1"/>
          <p:nvPr/>
        </p:nvSpPr>
        <p:spPr>
          <a:xfrm>
            <a:off x="1680737" y="9083255"/>
            <a:ext cx="11747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1889468" y="9161992"/>
            <a:ext cx="9080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Symbol"/>
                <a:cs typeface="Symbol"/>
              </a:rPr>
              <a:t>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800964" y="8865030"/>
            <a:ext cx="27114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20">
                <a:latin typeface="Symbol"/>
                <a:cs typeface="Symbol"/>
              </a:rPr>
              <a:t>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1681949" y="8847465"/>
            <a:ext cx="10922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876604" y="8953166"/>
            <a:ext cx="201041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1035685" algn="l"/>
              </a:tabLst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495" i="1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25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)sin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nxdx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1426834" y="9058627"/>
            <a:ext cx="7747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12037"/>
            <a:ext cx="5908675" cy="326771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SERIES:</a:t>
            </a:r>
            <a:endParaRPr sz="1200">
              <a:latin typeface="Times New Roman"/>
              <a:cs typeface="Times New Roman"/>
            </a:endParaRPr>
          </a:p>
          <a:p>
            <a:pPr marL="12700" marR="257175">
              <a:lnSpc>
                <a:spcPts val="208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consists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terms.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cosines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fundamental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named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French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Mathematician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Physicist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Jacques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(1768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10">
                <a:latin typeface="Times New Roman"/>
                <a:cs typeface="Times New Roman"/>
              </a:rPr>
              <a:t>1830).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FORMULA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FOR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SERIES</a:t>
            </a:r>
            <a:endParaRPr sz="1200">
              <a:latin typeface="Times New Roman"/>
              <a:cs typeface="Times New Roman"/>
            </a:endParaRPr>
          </a:p>
          <a:p>
            <a:pPr marL="12700" marR="274955">
              <a:lnSpc>
                <a:spcPct val="144200"/>
              </a:lnSpc>
              <a:spcBef>
                <a:spcPts val="685"/>
              </a:spcBef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real-</a:t>
            </a:r>
            <a:r>
              <a:rPr dirty="0" sz="1200">
                <a:latin typeface="Times New Roman"/>
                <a:cs typeface="Times New Roman"/>
              </a:rPr>
              <a:t>valued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obeys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Dirichlet’s conditions:</a:t>
            </a:r>
            <a:endParaRPr sz="1200">
              <a:latin typeface="Times New Roman"/>
              <a:cs typeface="Times New Roman"/>
            </a:endParaRPr>
          </a:p>
          <a:p>
            <a:pPr marL="300990" marR="106680" indent="-217804">
              <a:lnSpc>
                <a:spcPts val="2080"/>
              </a:lnSpc>
              <a:spcBef>
                <a:spcPts val="165"/>
              </a:spcBef>
              <a:buAutoNum type="arabicPeriod"/>
              <a:tabLst>
                <a:tab pos="469265" algn="l"/>
              </a:tabLst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a+2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f(x+2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 </a:t>
            </a:r>
            <a:r>
              <a:rPr dirty="0" sz="1200" spc="-1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25">
                <a:latin typeface="Times New Roman"/>
                <a:cs typeface="Times New Roman"/>
              </a:rPr>
              <a:t> 2</a:t>
            </a:r>
            <a:r>
              <a:rPr dirty="0" sz="1200" spc="-25" i="1">
                <a:latin typeface="Times New Roman"/>
                <a:cs typeface="Times New Roman"/>
              </a:rPr>
              <a:t>l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01625" indent="-217804">
              <a:lnSpc>
                <a:spcPct val="100000"/>
              </a:lnSpc>
              <a:spcBef>
                <a:spcPts val="440"/>
              </a:spcBef>
              <a:buAutoNum type="arabicPeriod"/>
              <a:tabLst>
                <a:tab pos="301625" algn="l"/>
              </a:tabLst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discontinuities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a+2</a:t>
            </a:r>
            <a:r>
              <a:rPr dirty="0" sz="1200" spc="-10" i="1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 marL="301625" indent="-217804">
              <a:lnSpc>
                <a:spcPct val="100000"/>
              </a:lnSpc>
              <a:spcBef>
                <a:spcPts val="640"/>
              </a:spcBef>
              <a:buAutoNum type="arabicPeriod"/>
              <a:tabLst>
                <a:tab pos="301625" algn="l"/>
              </a:tabLst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maxima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minima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(a,</a:t>
            </a:r>
            <a:r>
              <a:rPr dirty="0" sz="1200" spc="-10">
                <a:latin typeface="Times New Roman"/>
                <a:cs typeface="Times New Roman"/>
              </a:rPr>
              <a:t> a+2</a:t>
            </a:r>
            <a:r>
              <a:rPr dirty="0" sz="1200" spc="-10" i="1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140454" y="4383327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 h="0">
                <a:moveTo>
                  <a:pt x="0" y="0"/>
                </a:moveTo>
                <a:lnTo>
                  <a:pt x="6692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303670" y="4466435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 i="1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094369" y="4084099"/>
            <a:ext cx="3873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9230" sz="1950">
                <a:latin typeface="Times New Roman"/>
                <a:cs typeface="Times New Roman"/>
              </a:rPr>
              <a:t>1</a:t>
            </a:r>
            <a:r>
              <a:rPr dirty="0" baseline="-19230" sz="1950" spc="-232">
                <a:latin typeface="Times New Roman"/>
                <a:cs typeface="Times New Roman"/>
              </a:rPr>
              <a:t> </a:t>
            </a:r>
            <a:r>
              <a:rPr dirty="0" sz="800" spc="-20" i="1">
                <a:latin typeface="Times New Roman"/>
                <a:cs typeface="Times New Roman"/>
              </a:rPr>
              <a:t>a</a:t>
            </a:r>
            <a:r>
              <a:rPr dirty="0" sz="800" spc="-20">
                <a:latin typeface="Symbol"/>
                <a:cs typeface="Symbol"/>
              </a:rPr>
              <a:t>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76832" y="4221128"/>
            <a:ext cx="2832735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Also,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baseline="-24305" sz="1200">
                <a:latin typeface="Times New Roman"/>
                <a:cs typeface="Times New Roman"/>
              </a:rPr>
              <a:t>0</a:t>
            </a:r>
            <a:r>
              <a:rPr dirty="0" baseline="-24305" sz="1200" spc="52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95">
                <a:latin typeface="Times New Roman"/>
                <a:cs typeface="Times New Roman"/>
              </a:rPr>
              <a:t> </a:t>
            </a:r>
            <a:r>
              <a:rPr dirty="0" baseline="-42735" sz="1950" i="1">
                <a:latin typeface="Times New Roman"/>
                <a:cs typeface="Times New Roman"/>
              </a:rPr>
              <a:t>l</a:t>
            </a:r>
            <a:r>
              <a:rPr dirty="0" baseline="-42735" sz="1950" spc="270" i="1">
                <a:latin typeface="Times New Roman"/>
                <a:cs typeface="Times New Roman"/>
              </a:rPr>
              <a:t> 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4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5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)dx</a:t>
            </a:r>
            <a:r>
              <a:rPr dirty="0" sz="1300" spc="-6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2153369" y="4850646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667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157077" y="485064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 h="0">
                <a:moveTo>
                  <a:pt x="0" y="0"/>
                </a:moveTo>
                <a:lnTo>
                  <a:pt x="188391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059010" y="4861697"/>
            <a:ext cx="38481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06705" algn="l"/>
              </a:tabLst>
            </a:pPr>
            <a:r>
              <a:rPr dirty="0" sz="1250" spc="-50">
                <a:latin typeface="Symbol"/>
                <a:cs typeface="Symbol"/>
              </a:rPr>
              <a:t>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59010" y="4625401"/>
            <a:ext cx="38481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06705" algn="l"/>
              </a:tabLst>
            </a:pPr>
            <a:r>
              <a:rPr dirty="0" sz="1250" spc="-50">
                <a:latin typeface="Symbol"/>
                <a:cs typeface="Symbol"/>
              </a:rPr>
              <a:t>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33610" y="4730390"/>
            <a:ext cx="435609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</a:t>
            </a:r>
            <a:r>
              <a:rPr dirty="0" sz="1250" spc="385">
                <a:latin typeface="Times New Roman"/>
                <a:cs typeface="Times New Roman"/>
              </a:rPr>
              <a:t> </a:t>
            </a:r>
            <a:r>
              <a:rPr dirty="0" baseline="-40000" sz="1875" i="1">
                <a:latin typeface="Times New Roman"/>
                <a:cs typeface="Times New Roman"/>
              </a:rPr>
              <a:t>l</a:t>
            </a:r>
            <a:r>
              <a:rPr dirty="0" baseline="-40000" sz="1875" spc="705" i="1">
                <a:latin typeface="Times New Roman"/>
                <a:cs typeface="Times New Roman"/>
              </a:rPr>
              <a:t> </a:t>
            </a:r>
            <a:r>
              <a:rPr dirty="0" sz="1250" spc="-6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154794" y="4612239"/>
            <a:ext cx="20066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25" i="1">
                <a:latin typeface="Times New Roman"/>
                <a:cs typeface="Times New Roman"/>
              </a:rPr>
              <a:t>n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890898" y="4819351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01803" y="4715131"/>
            <a:ext cx="32258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175" i="1">
                <a:latin typeface="Times New Roman"/>
                <a:cs typeface="Times New Roman"/>
              </a:rPr>
              <a:t>  </a:t>
            </a: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98282" y="4715131"/>
            <a:ext cx="59055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65" i="1">
                <a:latin typeface="Times New Roman"/>
                <a:cs typeface="Times New Roman"/>
              </a:rPr>
              <a:t> </a:t>
            </a:r>
            <a:r>
              <a:rPr dirty="0" sz="1250" spc="35" i="1">
                <a:latin typeface="Times New Roman"/>
                <a:cs typeface="Times New Roman"/>
              </a:rPr>
              <a:t>)cos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28552" y="4715131"/>
            <a:ext cx="182943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xdx,</a:t>
            </a:r>
            <a:r>
              <a:rPr dirty="0" sz="1250" spc="-80" i="1">
                <a:latin typeface="Times New Roman"/>
                <a:cs typeface="Times New Roman"/>
              </a:rPr>
              <a:t> </a:t>
            </a:r>
            <a:r>
              <a:rPr dirty="0" baseline="2222" sz="1875" i="1">
                <a:latin typeface="Times New Roman"/>
                <a:cs typeface="Times New Roman"/>
              </a:rPr>
              <a:t>n</a:t>
            </a:r>
            <a:r>
              <a:rPr dirty="0" baseline="2222" sz="1875" spc="30" i="1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</a:t>
            </a:r>
            <a:r>
              <a:rPr dirty="0" baseline="2222" sz="1875" spc="-202">
                <a:latin typeface="Times New Roman"/>
                <a:cs typeface="Times New Roman"/>
              </a:rPr>
              <a:t> </a:t>
            </a:r>
            <a:r>
              <a:rPr dirty="0" baseline="2222" sz="1875" spc="-15">
                <a:latin typeface="Times New Roman"/>
                <a:cs typeface="Times New Roman"/>
              </a:rPr>
              <a:t>1</a:t>
            </a:r>
            <a:r>
              <a:rPr dirty="0" baseline="2222" sz="1875" spc="-15" i="1">
                <a:latin typeface="Times New Roman"/>
                <a:cs typeface="Times New Roman"/>
              </a:rPr>
              <a:t>,</a:t>
            </a:r>
            <a:r>
              <a:rPr dirty="0" baseline="2222" sz="1875" spc="-15">
                <a:latin typeface="Times New Roman"/>
                <a:cs typeface="Times New Roman"/>
              </a:rPr>
              <a:t>2</a:t>
            </a:r>
            <a:r>
              <a:rPr dirty="0" baseline="2222" sz="1875" spc="-15" i="1">
                <a:latin typeface="Times New Roman"/>
                <a:cs typeface="Times New Roman"/>
              </a:rPr>
              <a:t>,</a:t>
            </a:r>
            <a:r>
              <a:rPr dirty="0" baseline="2222" sz="1875" spc="-15">
                <a:latin typeface="Times New Roman"/>
                <a:cs typeface="Times New Roman"/>
              </a:rPr>
              <a:t>3</a:t>
            </a:r>
            <a:r>
              <a:rPr dirty="0" baseline="2222" sz="1875" spc="-15" i="1">
                <a:latin typeface="Times New Roman"/>
                <a:cs typeface="Times New Roman"/>
              </a:rPr>
              <a:t>,.....</a:t>
            </a:r>
            <a:r>
              <a:rPr dirty="0" baseline="2222" sz="1875" spc="225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---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--</a:t>
            </a:r>
            <a:r>
              <a:rPr dirty="0" baseline="2314" sz="1800">
                <a:latin typeface="Times New Roman"/>
                <a:cs typeface="Times New Roman"/>
              </a:rPr>
              <a:t>-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(2)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2149357" y="5315466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321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132940" y="5315466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 h="0">
                <a:moveTo>
                  <a:pt x="0" y="0"/>
                </a:moveTo>
                <a:lnTo>
                  <a:pt x="187288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3035214" y="5326817"/>
            <a:ext cx="3835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05435" algn="l"/>
              </a:tabLst>
            </a:pPr>
            <a:r>
              <a:rPr dirty="0" sz="1250" spc="-50">
                <a:latin typeface="Symbol"/>
                <a:cs typeface="Symbol"/>
              </a:rPr>
              <a:t>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035214" y="5089629"/>
            <a:ext cx="3835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05435" algn="l"/>
              </a:tabLst>
            </a:pPr>
            <a:r>
              <a:rPr dirty="0" sz="1250" spc="-50">
                <a:latin typeface="Symbol"/>
                <a:cs typeface="Symbol"/>
              </a:rPr>
              <a:t>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09814" y="5194606"/>
            <a:ext cx="4343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</a:t>
            </a:r>
            <a:r>
              <a:rPr dirty="0" sz="1250" spc="380">
                <a:latin typeface="Times New Roman"/>
                <a:cs typeface="Times New Roman"/>
              </a:rPr>
              <a:t> </a:t>
            </a:r>
            <a:r>
              <a:rPr dirty="0" baseline="-40000" sz="1875" i="1">
                <a:latin typeface="Times New Roman"/>
                <a:cs typeface="Times New Roman"/>
              </a:rPr>
              <a:t>l</a:t>
            </a:r>
            <a:r>
              <a:rPr dirty="0" baseline="-40000" sz="1875" spc="682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30602" y="5076763"/>
            <a:ext cx="2000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25" i="1">
                <a:latin typeface="Times New Roman"/>
                <a:cs typeface="Times New Roman"/>
              </a:rPr>
              <a:t>n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11486" y="5397537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 i="1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33550" y="4617168"/>
            <a:ext cx="231140" cy="8261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1905">
              <a:lnSpc>
                <a:spcPts val="930"/>
              </a:lnSpc>
              <a:spcBef>
                <a:spcPts val="90"/>
              </a:spcBef>
            </a:pPr>
            <a:r>
              <a:rPr dirty="0" sz="800" spc="-20" i="1">
                <a:latin typeface="Times New Roman"/>
                <a:cs typeface="Times New Roman"/>
              </a:rPr>
              <a:t>a</a:t>
            </a:r>
            <a:r>
              <a:rPr dirty="0" sz="800" spc="-20">
                <a:latin typeface="Symbol"/>
                <a:cs typeface="Symbol"/>
              </a:rPr>
              <a:t>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algn="ctr" marL="7620">
              <a:lnSpc>
                <a:spcPts val="1630"/>
              </a:lnSpc>
            </a:pPr>
            <a:r>
              <a:rPr dirty="0" sz="1450" spc="-50">
                <a:latin typeface="Symbol"/>
                <a:cs typeface="Symbol"/>
              </a:rPr>
              <a:t></a:t>
            </a:r>
            <a:endParaRPr sz="1450">
              <a:latin typeface="Symbol"/>
              <a:cs typeface="Symbol"/>
            </a:endParaRPr>
          </a:p>
          <a:p>
            <a:pPr algn="ctr" marL="5080">
              <a:lnSpc>
                <a:spcPts val="880"/>
              </a:lnSpc>
            </a:pPr>
            <a:r>
              <a:rPr dirty="0" sz="800" spc="-50" i="1">
                <a:latin typeface="Times New Roman"/>
                <a:cs typeface="Times New Roman"/>
              </a:rPr>
              <a:t>a</a:t>
            </a:r>
            <a:endParaRPr sz="800">
              <a:latin typeface="Times New Roman"/>
              <a:cs typeface="Times New Roman"/>
            </a:endParaRPr>
          </a:p>
          <a:p>
            <a:pPr algn="ctr">
              <a:lnSpc>
                <a:spcPts val="930"/>
              </a:lnSpc>
              <a:spcBef>
                <a:spcPts val="219"/>
              </a:spcBef>
            </a:pPr>
            <a:r>
              <a:rPr dirty="0" sz="800" spc="-20" i="1">
                <a:latin typeface="Times New Roman"/>
                <a:cs typeface="Times New Roman"/>
              </a:rPr>
              <a:t>a</a:t>
            </a:r>
            <a:r>
              <a:rPr dirty="0" sz="800" spc="-20">
                <a:latin typeface="Symbol"/>
                <a:cs typeface="Symbol"/>
              </a:rPr>
              <a:t>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 i="1">
                <a:latin typeface="Times New Roman"/>
                <a:cs typeface="Times New Roman"/>
              </a:rPr>
              <a:t>l</a:t>
            </a:r>
            <a:endParaRPr sz="800">
              <a:latin typeface="Times New Roman"/>
              <a:cs typeface="Times New Roman"/>
            </a:endParaRPr>
          </a:p>
          <a:p>
            <a:pPr algn="ctr" marL="3810">
              <a:lnSpc>
                <a:spcPts val="1710"/>
              </a:lnSpc>
            </a:pPr>
            <a:r>
              <a:rPr dirty="0" sz="1450" spc="-50">
                <a:latin typeface="Symbol"/>
                <a:cs typeface="Symbol"/>
              </a:rPr>
              <a:t>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28708" y="4577564"/>
            <a:ext cx="114300" cy="95313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409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 marL="29209">
              <a:lnSpc>
                <a:spcPct val="100000"/>
              </a:lnSpc>
              <a:spcBef>
                <a:spcPts val="320"/>
              </a:spcBef>
            </a:pPr>
            <a:r>
              <a:rPr dirty="0" sz="1250" spc="-50" i="1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325"/>
              </a:spcBef>
            </a:pPr>
            <a:r>
              <a:rPr dirty="0" sz="1250" spc="-50" i="1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878703" y="5284171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96488" y="5179951"/>
            <a:ext cx="3200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sz="1250" spc="165" i="1">
                <a:latin typeface="Times New Roman"/>
                <a:cs typeface="Times New Roman"/>
              </a:rPr>
              <a:t>  </a:t>
            </a:r>
            <a:r>
              <a:rPr dirty="0" sz="1250" spc="-6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498522" y="5179951"/>
            <a:ext cx="56896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7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sz="1250" spc="-165" i="1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sin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02563" y="5179951"/>
            <a:ext cx="11550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xdx,</a:t>
            </a:r>
            <a:r>
              <a:rPr dirty="0" sz="1250" spc="15" i="1">
                <a:latin typeface="Times New Roman"/>
                <a:cs typeface="Times New Roman"/>
              </a:rPr>
              <a:t> </a:t>
            </a:r>
            <a:r>
              <a:rPr dirty="0" baseline="2222" sz="1875" i="1">
                <a:latin typeface="Times New Roman"/>
                <a:cs typeface="Times New Roman"/>
              </a:rPr>
              <a:t>n</a:t>
            </a:r>
            <a:r>
              <a:rPr dirty="0" baseline="2222" sz="1875" spc="127" i="1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</a:t>
            </a:r>
            <a:r>
              <a:rPr dirty="0" baseline="2222" sz="1875" spc="-150">
                <a:latin typeface="Times New Roman"/>
                <a:cs typeface="Times New Roman"/>
              </a:rPr>
              <a:t> </a:t>
            </a:r>
            <a:r>
              <a:rPr dirty="0" baseline="2222" sz="1875" spc="-15">
                <a:latin typeface="Times New Roman"/>
                <a:cs typeface="Times New Roman"/>
              </a:rPr>
              <a:t>1</a:t>
            </a:r>
            <a:r>
              <a:rPr dirty="0" baseline="2222" sz="1875" spc="-15" i="1">
                <a:latin typeface="Times New Roman"/>
                <a:cs typeface="Times New Roman"/>
              </a:rPr>
              <a:t>,</a:t>
            </a:r>
            <a:r>
              <a:rPr dirty="0" baseline="2222" sz="1875" spc="-15">
                <a:latin typeface="Times New Roman"/>
                <a:cs typeface="Times New Roman"/>
              </a:rPr>
              <a:t>2</a:t>
            </a:r>
            <a:r>
              <a:rPr dirty="0" baseline="2222" sz="1875" spc="-15" i="1">
                <a:latin typeface="Times New Roman"/>
                <a:cs typeface="Times New Roman"/>
              </a:rPr>
              <a:t>,</a:t>
            </a:r>
            <a:r>
              <a:rPr dirty="0" baseline="2222" sz="1875" spc="-15">
                <a:latin typeface="Times New Roman"/>
                <a:cs typeface="Times New Roman"/>
              </a:rPr>
              <a:t>3</a:t>
            </a:r>
            <a:r>
              <a:rPr dirty="0" baseline="2222" sz="1875" spc="-15" i="1">
                <a:latin typeface="Times New Roman"/>
                <a:cs typeface="Times New Roman"/>
              </a:rPr>
              <a:t>,......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636389" y="5188077"/>
            <a:ext cx="7486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(3)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78204" y="5520309"/>
            <a:ext cx="14624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series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2769391" y="5933191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60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3132448" y="5716634"/>
            <a:ext cx="64769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54247" y="5716635"/>
            <a:ext cx="9017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725762" y="5943600"/>
            <a:ext cx="382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24657" y="5819890"/>
            <a:ext cx="382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624657" y="5943600"/>
            <a:ext cx="382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87267" y="6014852"/>
            <a:ext cx="16510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221817" y="6014852"/>
            <a:ext cx="16510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205854" y="5769879"/>
            <a:ext cx="32575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50">
                <a:latin typeface="Symbol"/>
                <a:cs typeface="Symbol"/>
              </a:rPr>
              <a:t></a:t>
            </a:r>
            <a:r>
              <a:rPr dirty="0" sz="1750" spc="254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71342" y="5769879"/>
            <a:ext cx="33718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50">
                <a:latin typeface="Symbol"/>
                <a:cs typeface="Symbol"/>
              </a:rPr>
              <a:t></a:t>
            </a:r>
            <a:r>
              <a:rPr dirty="0" sz="1750" spc="35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700362" y="5819890"/>
            <a:ext cx="4997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459">
                <a:latin typeface="Times New Roman"/>
                <a:cs typeface="Times New Roman"/>
              </a:rPr>
              <a:t> </a:t>
            </a:r>
            <a:r>
              <a:rPr dirty="0" baseline="-41062" sz="1725" i="1">
                <a:latin typeface="Times New Roman"/>
                <a:cs typeface="Times New Roman"/>
              </a:rPr>
              <a:t>l</a:t>
            </a:r>
            <a:r>
              <a:rPr dirty="0" baseline="-41062" sz="1725" spc="179" i="1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90468" y="5807345"/>
            <a:ext cx="75247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06400" algn="l"/>
              </a:tabLst>
            </a:pP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37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sin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68533" y="580734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776614" y="5925373"/>
            <a:ext cx="685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254856" y="5807344"/>
            <a:ext cx="4019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44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741708" y="5669479"/>
            <a:ext cx="203200" cy="462280"/>
          </a:xfrm>
          <a:prstGeom prst="rect">
            <a:avLst/>
          </a:prstGeom>
        </p:spPr>
        <p:txBody>
          <a:bodyPr wrap="square" lIns="0" tIns="546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30"/>
              </a:spcBef>
            </a:pPr>
            <a:r>
              <a:rPr dirty="0" sz="1150" spc="-25" i="1">
                <a:latin typeface="Times New Roman"/>
                <a:cs typeface="Times New Roman"/>
              </a:rPr>
              <a:t>a</a:t>
            </a:r>
            <a:r>
              <a:rPr dirty="0" baseline="-23809" sz="1050" spc="-37">
                <a:latin typeface="Times New Roman"/>
                <a:cs typeface="Times New Roman"/>
              </a:rPr>
              <a:t>0</a:t>
            </a:r>
            <a:endParaRPr baseline="-23809" sz="1050">
              <a:latin typeface="Times New Roman"/>
              <a:cs typeface="Times New Roman"/>
            </a:endParaRPr>
          </a:p>
          <a:p>
            <a:pPr marL="73025">
              <a:lnSpc>
                <a:spcPct val="100000"/>
              </a:lnSpc>
              <a:spcBef>
                <a:spcPts val="34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725762" y="5714467"/>
            <a:ext cx="38227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u="sng" baseline="4830" sz="1725" spc="-3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baseline="4444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4444" sz="1875" spc="1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624657" y="5714467"/>
            <a:ext cx="38227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u="sng" baseline="4830" sz="1725" spc="-30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baseline="4444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4444" sz="1875" spc="1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474589" y="5802248"/>
            <a:ext cx="7486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(4)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02004" y="6053708"/>
            <a:ext cx="5922010" cy="1066800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called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Fourier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series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f(x)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in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interval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(a,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a+2</a:t>
            </a:r>
            <a:r>
              <a:rPr dirty="0" baseline="4629" sz="1800" i="1">
                <a:latin typeface="Times New Roman"/>
                <a:cs typeface="Times New Roman"/>
              </a:rPr>
              <a:t>l</a:t>
            </a:r>
            <a:r>
              <a:rPr dirty="0" baseline="4629" sz="1800">
                <a:latin typeface="Times New Roman"/>
                <a:cs typeface="Times New Roman"/>
              </a:rPr>
              <a:t>).</a:t>
            </a:r>
            <a:r>
              <a:rPr dirty="0" baseline="4629" sz="1800" spc="40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Also,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real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numbers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39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a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baseline="4629" sz="1800" spc="-37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  <a:p>
            <a:pPr marL="12700" marR="97790">
              <a:lnSpc>
                <a:spcPct val="136700"/>
              </a:lnSpc>
              <a:spcBef>
                <a:spcPts val="105"/>
              </a:spcBef>
            </a:pPr>
            <a:r>
              <a:rPr dirty="0" baseline="4629" sz="1800">
                <a:latin typeface="Times New Roman"/>
                <a:cs typeface="Times New Roman"/>
              </a:rPr>
              <a:t>….a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….b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36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are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called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Fourier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coefficients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f(x).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formulae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(1),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(2)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(3)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Euler’s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(4)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x.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f(x)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1063781" y="7411471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60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1426838" y="7194915"/>
            <a:ext cx="64769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548637" y="7194915"/>
            <a:ext cx="9017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19047" y="7298170"/>
            <a:ext cx="382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62923" y="7285625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81657" y="7493132"/>
            <a:ext cx="16510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919047" y="7430248"/>
            <a:ext cx="14833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  <a:tab pos="609600" algn="l"/>
                <a:tab pos="1113155" algn="l"/>
                <a:tab pos="1410335" algn="l"/>
              </a:tabLst>
            </a:pPr>
            <a:r>
              <a:rPr dirty="0" baseline="2415" sz="1725" spc="-75">
                <a:latin typeface="Symbol"/>
                <a:cs typeface="Symbol"/>
              </a:rPr>
              <a:t>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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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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500244" y="7248159"/>
            <a:ext cx="32575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50">
                <a:latin typeface="Symbol"/>
                <a:cs typeface="Symbol"/>
              </a:rPr>
              <a:t></a:t>
            </a:r>
            <a:r>
              <a:rPr dirty="0" sz="1750" spc="254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365733" y="7248159"/>
            <a:ext cx="33718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50">
                <a:latin typeface="Symbol"/>
                <a:cs typeface="Symbol"/>
              </a:rPr>
              <a:t></a:t>
            </a:r>
            <a:r>
              <a:rPr dirty="0" sz="1750" spc="35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994752" y="7298170"/>
            <a:ext cx="4997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459">
                <a:latin typeface="Times New Roman"/>
                <a:cs typeface="Times New Roman"/>
              </a:rPr>
              <a:t> </a:t>
            </a:r>
            <a:r>
              <a:rPr dirty="0" baseline="-41062" sz="1725" i="1">
                <a:latin typeface="Times New Roman"/>
                <a:cs typeface="Times New Roman"/>
              </a:rPr>
              <a:t>l</a:t>
            </a:r>
            <a:r>
              <a:rPr dirty="0" baseline="-41062" sz="1725" spc="179" i="1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020152" y="7201353"/>
            <a:ext cx="382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u="sng" baseline="4830" sz="1725" spc="-30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284858" y="7285625"/>
            <a:ext cx="75247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06400" algn="l"/>
              </a:tabLst>
            </a:pP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37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sin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071004" y="7403652"/>
            <a:ext cx="685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919047" y="7201353"/>
            <a:ext cx="382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9245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u="sng" baseline="4830" sz="1725" spc="-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549246" y="7285625"/>
            <a:ext cx="4019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44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851204" y="7149280"/>
            <a:ext cx="2470150" cy="461009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60"/>
              </a:spcBef>
              <a:tabLst>
                <a:tab pos="1245235" algn="l"/>
                <a:tab pos="2346325" algn="l"/>
              </a:tabLst>
            </a:pPr>
            <a:r>
              <a:rPr dirty="0" baseline="-34722" sz="1800">
                <a:latin typeface="Times New Roman"/>
                <a:cs typeface="Times New Roman"/>
              </a:rPr>
              <a:t>=</a:t>
            </a:r>
            <a:r>
              <a:rPr dirty="0" baseline="-34722" sz="1800" spc="412">
                <a:latin typeface="Times New Roman"/>
                <a:cs typeface="Times New Roman"/>
              </a:rPr>
              <a:t> </a:t>
            </a:r>
            <a:r>
              <a:rPr dirty="0" baseline="2415" sz="1725" spc="-37" i="1">
                <a:latin typeface="Times New Roman"/>
                <a:cs typeface="Times New Roman"/>
              </a:rPr>
              <a:t>a</a:t>
            </a:r>
            <a:r>
              <a:rPr dirty="0" baseline="-19841" sz="1050" spc="-37">
                <a:latin typeface="Times New Roman"/>
                <a:cs typeface="Times New Roman"/>
              </a:rPr>
              <a:t>0</a:t>
            </a:r>
            <a:r>
              <a:rPr dirty="0" baseline="-19841" sz="1050">
                <a:latin typeface="Times New Roman"/>
                <a:cs typeface="Times New Roman"/>
              </a:rPr>
              <a:t>	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  <a:p>
            <a:pPr marL="258445">
              <a:lnSpc>
                <a:spcPct val="100000"/>
              </a:lnSpc>
              <a:spcBef>
                <a:spcPts val="28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464178" y="7280909"/>
            <a:ext cx="8420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50875" algn="l"/>
              </a:tabLst>
            </a:pPr>
            <a:r>
              <a:rPr dirty="0" sz="1200" spc="-25">
                <a:latin typeface="Times New Roman"/>
                <a:cs typeface="Times New Roman"/>
              </a:rPr>
              <a:t>…….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(5)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3226550" y="808736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76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889304" y="7687817"/>
            <a:ext cx="4564380" cy="500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discontinuous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(4)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  <a:p>
            <a:pPr marL="2345055">
              <a:lnSpc>
                <a:spcPts val="2315"/>
              </a:lnSpc>
            </a:pP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142">
                <a:latin typeface="Times New Roman"/>
                <a:cs typeface="Times New Roman"/>
              </a:rPr>
              <a:t> </a:t>
            </a:r>
            <a:r>
              <a:rPr dirty="0" sz="1950" spc="-70">
                <a:latin typeface="Symbol"/>
                <a:cs typeface="Symbol"/>
              </a:rPr>
              <a:t></a:t>
            </a:r>
            <a:r>
              <a:rPr dirty="0" sz="1150" spc="-7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baseline="43650" sz="1050" spc="82">
                <a:latin typeface="Symbol"/>
                <a:cs typeface="Symbol"/>
              </a:rPr>
              <a:t></a:t>
            </a:r>
            <a:r>
              <a:rPr dirty="0" baseline="43650" sz="1050" spc="-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baseline="43650" sz="1050" spc="82">
                <a:latin typeface="Symbol"/>
                <a:cs typeface="Symbol"/>
              </a:rPr>
              <a:t></a:t>
            </a:r>
            <a:r>
              <a:rPr dirty="0" baseline="43650" sz="1050" spc="-6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)</a:t>
            </a:r>
            <a:r>
              <a:rPr dirty="0" sz="1950" spc="-25">
                <a:latin typeface="Symbol"/>
                <a:cs typeface="Symbol"/>
              </a:rPr>
              <a:t></a:t>
            </a:r>
            <a:endParaRPr sz="19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876604" y="8081323"/>
            <a:ext cx="5593080" cy="4121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ctr" marR="786765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7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40" i="1">
                <a:latin typeface="Times New Roman"/>
                <a:cs typeface="Times New Roman"/>
              </a:rPr>
              <a:t> </a:t>
            </a:r>
            <a:r>
              <a:rPr dirty="0" sz="1250" spc="75" i="1">
                <a:latin typeface="Times New Roman"/>
                <a:cs typeface="Times New Roman"/>
              </a:rPr>
              <a:t>x</a:t>
            </a:r>
            <a:r>
              <a:rPr dirty="0" baseline="40740" sz="1125" spc="112">
                <a:latin typeface="Symbol"/>
                <a:cs typeface="Symbol"/>
              </a:rPr>
              <a:t></a:t>
            </a:r>
            <a:r>
              <a:rPr dirty="0" baseline="40740" sz="1125" spc="300">
                <a:latin typeface="Times New Roman"/>
                <a:cs typeface="Times New Roman"/>
              </a:rPr>
              <a:t> </a:t>
            </a:r>
            <a:r>
              <a:rPr dirty="0" sz="1250" spc="90" i="1">
                <a:latin typeface="Times New Roman"/>
                <a:cs typeface="Times New Roman"/>
              </a:rPr>
              <a:t>)&amp;</a:t>
            </a:r>
            <a:r>
              <a:rPr dirty="0" sz="1250" spc="114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7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 spc="75" i="1">
                <a:latin typeface="Times New Roman"/>
                <a:cs typeface="Times New Roman"/>
              </a:rPr>
              <a:t>x</a:t>
            </a:r>
            <a:r>
              <a:rPr dirty="0" baseline="40740" sz="1125" spc="112">
                <a:latin typeface="Symbol"/>
                <a:cs typeface="Symbol"/>
              </a:rPr>
              <a:t></a:t>
            </a:r>
            <a:r>
              <a:rPr dirty="0" baseline="40740" sz="1125" spc="284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sz="1250" spc="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respectively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 hand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 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</a:t>
            </a:r>
            <a:r>
              <a:rPr dirty="0" sz="1300" spc="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76604" y="8510952"/>
            <a:ext cx="1619250" cy="67310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92075">
              <a:lnSpc>
                <a:spcPts val="1405"/>
              </a:lnSpc>
              <a:spcBef>
                <a:spcPts val="125"/>
              </a:spcBef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10" i="1">
                <a:latin typeface="Times New Roman"/>
                <a:cs typeface="Times New Roman"/>
              </a:rPr>
              <a:t> </a:t>
            </a:r>
            <a:r>
              <a:rPr dirty="0" sz="1250" spc="80" i="1">
                <a:latin typeface="Times New Roman"/>
                <a:cs typeface="Times New Roman"/>
              </a:rPr>
              <a:t>x</a:t>
            </a:r>
            <a:r>
              <a:rPr dirty="0" baseline="40740" sz="1125" spc="120">
                <a:latin typeface="Symbol"/>
                <a:cs typeface="Symbol"/>
              </a:rPr>
              <a:t></a:t>
            </a:r>
            <a:r>
              <a:rPr dirty="0" baseline="40740" sz="1125" spc="359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6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Lim</a:t>
            </a:r>
            <a:r>
              <a:rPr dirty="0" sz="1250" spc="9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1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h</a:t>
            </a:r>
            <a:r>
              <a:rPr dirty="0" sz="1250" spc="-80" i="1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),</a:t>
            </a:r>
            <a:endParaRPr sz="1250">
              <a:latin typeface="Times New Roman"/>
              <a:cs typeface="Times New Roman"/>
            </a:endParaRPr>
          </a:p>
          <a:p>
            <a:pPr algn="ctr" marR="6985">
              <a:lnSpc>
                <a:spcPts val="805"/>
              </a:lnSpc>
            </a:pPr>
            <a:r>
              <a:rPr dirty="0" sz="750" spc="-25" i="1">
                <a:latin typeface="Times New Roman"/>
                <a:cs typeface="Times New Roman"/>
              </a:rPr>
              <a:t>h</a:t>
            </a:r>
            <a:r>
              <a:rPr dirty="0" sz="750" spc="-25">
                <a:latin typeface="Symbol"/>
                <a:cs typeface="Symbol"/>
              </a:rPr>
              <a:t></a:t>
            </a:r>
            <a:r>
              <a:rPr dirty="0" sz="750" spc="-25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  <a:p>
            <a:pPr marL="38100" marR="443865">
              <a:lnSpc>
                <a:spcPts val="1380"/>
              </a:lnSpc>
              <a:spcBef>
                <a:spcPts val="140"/>
              </a:spcBef>
            </a:pPr>
            <a:r>
              <a:rPr dirty="0" sz="1200" b="1">
                <a:latin typeface="Times New Roman"/>
                <a:cs typeface="Times New Roman"/>
              </a:rPr>
              <a:t>Particular</a:t>
            </a:r>
            <a:r>
              <a:rPr dirty="0" sz="1200" spc="-7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Cases: </a:t>
            </a:r>
            <a:r>
              <a:rPr dirty="0" sz="1200" b="1">
                <a:latin typeface="Times New Roman"/>
                <a:cs typeface="Times New Roman"/>
              </a:rPr>
              <a:t>Case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(i)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607031" y="8510439"/>
            <a:ext cx="1939289" cy="3105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1405"/>
              </a:lnSpc>
              <a:spcBef>
                <a:spcPts val="130"/>
              </a:spcBef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5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 spc="80" i="1">
                <a:latin typeface="Times New Roman"/>
                <a:cs typeface="Times New Roman"/>
              </a:rPr>
              <a:t>x</a:t>
            </a:r>
            <a:r>
              <a:rPr dirty="0" baseline="40740" sz="1125" spc="120">
                <a:latin typeface="Symbol"/>
                <a:cs typeface="Symbol"/>
              </a:rPr>
              <a:t></a:t>
            </a:r>
            <a:r>
              <a:rPr dirty="0" baseline="40740" sz="1125" spc="33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sz="1250" spc="-5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Lim</a:t>
            </a:r>
            <a:r>
              <a:rPr dirty="0" sz="1250" spc="9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5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h</a:t>
            </a:r>
            <a:r>
              <a:rPr dirty="0" sz="1250" spc="-8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),</a:t>
            </a:r>
            <a:r>
              <a:rPr dirty="0" sz="1250" spc="50" i="1">
                <a:latin typeface="Times New Roman"/>
                <a:cs typeface="Times New Roman"/>
              </a:rPr>
              <a:t> </a:t>
            </a:r>
            <a:r>
              <a:rPr dirty="0" baseline="2222" sz="1875" i="1">
                <a:latin typeface="Times New Roman"/>
                <a:cs typeface="Times New Roman"/>
              </a:rPr>
              <a:t>h</a:t>
            </a:r>
            <a:r>
              <a:rPr dirty="0" baseline="2222" sz="1875" spc="52" i="1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</a:t>
            </a:r>
            <a:r>
              <a:rPr dirty="0" baseline="2222" sz="1875" spc="22">
                <a:latin typeface="Times New Roman"/>
                <a:cs typeface="Times New Roman"/>
              </a:rPr>
              <a:t> </a:t>
            </a:r>
            <a:r>
              <a:rPr dirty="0" baseline="2222" sz="1875" spc="-75">
                <a:latin typeface="Times New Roman"/>
                <a:cs typeface="Times New Roman"/>
              </a:rPr>
              <a:t>0</a:t>
            </a:r>
            <a:endParaRPr baseline="2222" sz="1875">
              <a:latin typeface="Times New Roman"/>
              <a:cs typeface="Times New Roman"/>
            </a:endParaRPr>
          </a:p>
          <a:p>
            <a:pPr marL="642620">
              <a:lnSpc>
                <a:spcPts val="805"/>
              </a:lnSpc>
            </a:pPr>
            <a:r>
              <a:rPr dirty="0" sz="750" spc="-25" i="1">
                <a:latin typeface="Times New Roman"/>
                <a:cs typeface="Times New Roman"/>
              </a:rPr>
              <a:t>h</a:t>
            </a:r>
            <a:r>
              <a:rPr dirty="0" sz="750" spc="-25">
                <a:latin typeface="Symbol"/>
                <a:cs typeface="Symbol"/>
              </a:rPr>
              <a:t></a:t>
            </a:r>
            <a:r>
              <a:rPr dirty="0" sz="750" spc="-25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108635" y="1368073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 h="0">
                <a:moveTo>
                  <a:pt x="0" y="0"/>
                </a:moveTo>
                <a:lnTo>
                  <a:pt x="67106" y="0"/>
                </a:lnTo>
              </a:path>
            </a:pathLst>
          </a:custGeom>
          <a:ln w="64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112614" y="1935177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 h="0">
                <a:moveTo>
                  <a:pt x="0" y="0"/>
                </a:moveTo>
                <a:lnTo>
                  <a:pt x="67106" y="0"/>
                </a:lnTo>
              </a:path>
            </a:pathLst>
          </a:custGeom>
          <a:ln w="64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55950" y="1935177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 h="0">
                <a:moveTo>
                  <a:pt x="0" y="0"/>
                </a:moveTo>
                <a:lnTo>
                  <a:pt x="214774" y="0"/>
                </a:lnTo>
              </a:path>
            </a:pathLst>
          </a:custGeom>
          <a:ln w="64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099436" y="2502332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 h="0">
                <a:moveTo>
                  <a:pt x="0" y="0"/>
                </a:moveTo>
                <a:lnTo>
                  <a:pt x="67106" y="0"/>
                </a:lnTo>
              </a:path>
            </a:pathLst>
          </a:custGeom>
          <a:ln w="64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919482" y="2502332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 h="0">
                <a:moveTo>
                  <a:pt x="0" y="0"/>
                </a:moveTo>
                <a:lnTo>
                  <a:pt x="215129" y="0"/>
                </a:lnTo>
              </a:path>
            </a:pathLst>
          </a:custGeom>
          <a:ln w="641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3202575" y="2354941"/>
            <a:ext cx="88265" cy="2984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15752" y="1787774"/>
            <a:ext cx="88265" cy="2984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821278" y="2381412"/>
            <a:ext cx="8890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821278" y="2513021"/>
            <a:ext cx="41020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3337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857441" y="1814245"/>
            <a:ext cx="8890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857441" y="1946159"/>
            <a:ext cx="41020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34010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29323" y="2445586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42501" y="187872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985837" y="2494657"/>
            <a:ext cx="7175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l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91944" y="2494657"/>
            <a:ext cx="7175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l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022064" y="1927489"/>
            <a:ext cx="7175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l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05121" y="1927489"/>
            <a:ext cx="7175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l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01954" y="2603824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15132" y="2036666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42439" y="2366416"/>
            <a:ext cx="37274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baseline="-4273" sz="1950" spc="-15">
                <a:latin typeface="Symbol"/>
                <a:cs typeface="Symbol"/>
              </a:rPr>
              <a:t></a:t>
            </a:r>
            <a:r>
              <a:rPr dirty="0" sz="1300" spc="-10" i="1">
                <a:latin typeface="Times New Roman"/>
                <a:cs typeface="Times New Roman"/>
              </a:rPr>
              <a:t>xdx</a:t>
            </a:r>
            <a:r>
              <a:rPr dirty="0" sz="1300" spc="-10">
                <a:latin typeface="Times New Roman"/>
                <a:cs typeface="Times New Roman"/>
              </a:rPr>
              <a:t>,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49342" y="2366416"/>
            <a:ext cx="108394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83565" algn="l"/>
              </a:tabLst>
            </a:pP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15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6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7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53366" y="2179704"/>
            <a:ext cx="27813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7777" sz="1950" spc="-37">
                <a:latin typeface="Times New Roman"/>
                <a:cs typeface="Times New Roman"/>
              </a:rPr>
              <a:t>1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754244" y="1799248"/>
            <a:ext cx="1797685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24790" algn="l"/>
                <a:tab pos="591820" algn="l"/>
                <a:tab pos="1437005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a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6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cos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4273" sz="1950" spc="-30">
                <a:latin typeface="Symbol"/>
                <a:cs typeface="Symbol"/>
              </a:rPr>
              <a:t></a:t>
            </a:r>
            <a:r>
              <a:rPr dirty="0" sz="1300" spc="-20" i="1">
                <a:latin typeface="Times New Roman"/>
                <a:cs typeface="Times New Roman"/>
              </a:rPr>
              <a:t>xdx</a:t>
            </a:r>
            <a:r>
              <a:rPr dirty="0" sz="1300" spc="-20">
                <a:latin typeface="Times New Roman"/>
                <a:cs typeface="Times New Roman"/>
              </a:rPr>
              <a:t>,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66544" y="1612536"/>
            <a:ext cx="27813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7777" sz="1950" spc="-37">
                <a:latin typeface="Times New Roman"/>
                <a:cs typeface="Times New Roman"/>
              </a:rPr>
              <a:t>1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16144" y="1118516"/>
            <a:ext cx="1127125" cy="52832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35"/>
              </a:spcBef>
            </a:pP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baseline="-19444" sz="1500">
                <a:latin typeface="Times New Roman"/>
                <a:cs typeface="Times New Roman"/>
              </a:rPr>
              <a:t>0</a:t>
            </a:r>
            <a:r>
              <a:rPr dirty="0" baseline="-19444" sz="1500" spc="32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55">
                <a:latin typeface="Times New Roman"/>
                <a:cs typeface="Times New Roman"/>
              </a:rPr>
              <a:t> </a:t>
            </a:r>
            <a:r>
              <a:rPr dirty="0" baseline="-42735" sz="1950" i="1">
                <a:latin typeface="Times New Roman"/>
                <a:cs typeface="Times New Roman"/>
              </a:rPr>
              <a:t>l</a:t>
            </a:r>
            <a:r>
              <a:rPr dirty="0" baseline="-42735" sz="1950" spc="284" i="1">
                <a:latin typeface="Times New Roman"/>
                <a:cs typeface="Times New Roman"/>
              </a:rPr>
              <a:t> </a:t>
            </a:r>
            <a:r>
              <a:rPr dirty="0" baseline="-12698" sz="2625">
                <a:latin typeface="Symbol"/>
                <a:cs typeface="Symbol"/>
              </a:rPr>
              <a:t></a:t>
            </a:r>
            <a:r>
              <a:rPr dirty="0" baseline="-12698" sz="26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10">
                <a:latin typeface="Times New Roman"/>
                <a:cs typeface="Times New Roman"/>
              </a:rPr>
              <a:t>)</a:t>
            </a:r>
            <a:r>
              <a:rPr dirty="0" sz="1300" spc="-10" i="1">
                <a:latin typeface="Times New Roman"/>
                <a:cs typeface="Times New Roman"/>
              </a:rPr>
              <a:t>dx</a:t>
            </a:r>
            <a:endParaRPr sz="1300">
              <a:latin typeface="Times New Roman"/>
              <a:cs typeface="Times New Roman"/>
            </a:endParaRPr>
          </a:p>
          <a:p>
            <a:pPr algn="ctr" marR="40005">
              <a:lnSpc>
                <a:spcPct val="100000"/>
              </a:lnSpc>
              <a:spcBef>
                <a:spcPts val="22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76604" y="891285"/>
            <a:ext cx="5658485" cy="3771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2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(0,2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</a:t>
            </a:r>
            <a:r>
              <a:rPr dirty="0" sz="1200" spc="-25">
                <a:latin typeface="Times New Roman"/>
                <a:cs typeface="Times New Roman"/>
              </a:rPr>
              <a:t> to</a:t>
            </a:r>
            <a:endParaRPr sz="1200">
              <a:latin typeface="Times New Roman"/>
              <a:cs typeface="Times New Roman"/>
            </a:endParaRPr>
          </a:p>
          <a:p>
            <a:pPr algn="ctr" marR="1000125">
              <a:lnSpc>
                <a:spcPts val="1445"/>
              </a:lnSpc>
            </a:pPr>
            <a:r>
              <a:rPr dirty="0" baseline="-27777" sz="1950" spc="-37">
                <a:latin typeface="Times New Roman"/>
                <a:cs typeface="Times New Roman"/>
              </a:rPr>
              <a:t>1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21278" y="2254310"/>
            <a:ext cx="410209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2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40">
                <a:latin typeface="Times New Roman"/>
                <a:cs typeface="Times New Roman"/>
              </a:rPr>
              <a:t> </a:t>
            </a:r>
            <a:r>
              <a:rPr dirty="0" baseline="-4273" sz="1950" spc="-89">
                <a:latin typeface="Symbol"/>
                <a:cs typeface="Symbol"/>
              </a:rPr>
              <a:t>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857441" y="1687154"/>
            <a:ext cx="410209" cy="23367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2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40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804058" y="1809695"/>
            <a:ext cx="15843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1,2,......</a:t>
            </a:r>
            <a:r>
              <a:rPr dirty="0" sz="1150" spc="-10">
                <a:latin typeface="Symbol"/>
                <a:cs typeface="Symbol"/>
              </a:rPr>
              <a:t>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(6)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02004" y="2750566"/>
            <a:ext cx="5321935" cy="570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right-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(5)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2</a:t>
            </a:r>
            <a:r>
              <a:rPr dirty="0" sz="1200" spc="-20" i="1">
                <a:latin typeface="Times New Roman"/>
                <a:cs typeface="Times New Roman"/>
              </a:rPr>
              <a:t>l</a:t>
            </a:r>
            <a:r>
              <a:rPr dirty="0" sz="1200" spc="-20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(6)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</a:t>
            </a:r>
            <a:r>
              <a:rPr dirty="0" sz="1200" spc="-25">
                <a:latin typeface="Times New Roman"/>
                <a:cs typeface="Times New Roman"/>
              </a:rPr>
              <a:t> 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3075329" y="3758750"/>
            <a:ext cx="121920" cy="0"/>
          </a:xfrm>
          <a:custGeom>
            <a:avLst/>
            <a:gdLst/>
            <a:ahLst/>
            <a:cxnLst/>
            <a:rect l="l" t="t" r="r" b="b"/>
            <a:pathLst>
              <a:path w="121919" h="0">
                <a:moveTo>
                  <a:pt x="0" y="0"/>
                </a:moveTo>
                <a:lnTo>
                  <a:pt x="121309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3056430" y="3439740"/>
            <a:ext cx="33464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104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93035" y="3543815"/>
            <a:ext cx="1188720" cy="49085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30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277">
                <a:latin typeface="Times New Roman"/>
                <a:cs typeface="Times New Roman"/>
              </a:rPr>
              <a:t> </a:t>
            </a:r>
            <a:r>
              <a:rPr dirty="0" baseline="-37037" sz="2025">
                <a:latin typeface="Symbol"/>
                <a:cs typeface="Symbol"/>
              </a:rPr>
              <a:t></a:t>
            </a:r>
            <a:r>
              <a:rPr dirty="0" baseline="-37037" sz="2025" spc="667">
                <a:latin typeface="Times New Roman"/>
                <a:cs typeface="Times New Roman"/>
              </a:rPr>
              <a:t> </a:t>
            </a:r>
            <a:r>
              <a:rPr dirty="0" baseline="-9523" sz="2625">
                <a:latin typeface="Symbol"/>
                <a:cs typeface="Symbol"/>
              </a:rPr>
              <a:t></a:t>
            </a:r>
            <a:r>
              <a:rPr dirty="0" baseline="-9523" sz="2625" spc="-15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f</a:t>
            </a:r>
            <a:r>
              <a:rPr dirty="0" baseline="4444" sz="1875" spc="-7" i="1">
                <a:latin typeface="Times New Roman"/>
                <a:cs typeface="Times New Roman"/>
              </a:rPr>
              <a:t> </a:t>
            </a:r>
            <a:r>
              <a:rPr dirty="0" baseline="4444" sz="1875" spc="52">
                <a:latin typeface="Times New Roman"/>
                <a:cs typeface="Times New Roman"/>
              </a:rPr>
              <a:t>(</a:t>
            </a:r>
            <a:r>
              <a:rPr dirty="0" baseline="4444" sz="1875" spc="52" i="1">
                <a:latin typeface="Times New Roman"/>
                <a:cs typeface="Times New Roman"/>
              </a:rPr>
              <a:t>x</a:t>
            </a:r>
            <a:r>
              <a:rPr dirty="0" baseline="4444" sz="1875" spc="52">
                <a:latin typeface="Times New Roman"/>
                <a:cs typeface="Times New Roman"/>
              </a:rPr>
              <a:t>)</a:t>
            </a:r>
            <a:r>
              <a:rPr dirty="0" baseline="4444" sz="1875" spc="52" i="1">
                <a:latin typeface="Times New Roman"/>
                <a:cs typeface="Times New Roman"/>
              </a:rPr>
              <a:t>dx</a:t>
            </a:r>
            <a:endParaRPr baseline="4444" sz="1875">
              <a:latin typeface="Times New Roman"/>
              <a:cs typeface="Times New Roman"/>
            </a:endParaRPr>
          </a:p>
          <a:p>
            <a:pPr algn="ctr" marL="19050">
              <a:lnSpc>
                <a:spcPct val="100000"/>
              </a:lnSpc>
              <a:spcBef>
                <a:spcPts val="16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3108313" y="4278075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 h="0">
                <a:moveTo>
                  <a:pt x="0" y="0"/>
                </a:moveTo>
                <a:lnTo>
                  <a:pt x="120134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284485" y="4368266"/>
            <a:ext cx="89535" cy="161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spc="-50">
                <a:latin typeface="Times New Roman"/>
                <a:cs typeface="Times New Roman"/>
              </a:rPr>
              <a:t>0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89378" y="3986615"/>
            <a:ext cx="334010" cy="2032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8985" sz="1725" spc="104">
                <a:latin typeface="Times New Roman"/>
                <a:cs typeface="Times New Roman"/>
              </a:rPr>
              <a:t>1</a:t>
            </a:r>
            <a:r>
              <a:rPr dirty="0" baseline="-28985" sz="1725" spc="97">
                <a:latin typeface="Times New Roman"/>
                <a:cs typeface="Times New Roman"/>
              </a:rPr>
              <a:t> </a:t>
            </a:r>
            <a:r>
              <a:rPr dirty="0" sz="900" spc="-25">
                <a:latin typeface="Times New Roman"/>
                <a:cs typeface="Times New Roman"/>
              </a:rPr>
              <a:t>2</a:t>
            </a:r>
            <a:r>
              <a:rPr dirty="0" sz="950" spc="-25">
                <a:latin typeface="Symbol"/>
                <a:cs typeface="Symbol"/>
              </a:rPr>
              <a:t></a:t>
            </a:r>
            <a:endParaRPr sz="9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728671" y="4097811"/>
            <a:ext cx="1631314" cy="27114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150" spc="75" i="1">
                <a:latin typeface="Times New Roman"/>
                <a:cs typeface="Times New Roman"/>
              </a:rPr>
              <a:t>a</a:t>
            </a:r>
            <a:r>
              <a:rPr dirty="0" baseline="-18518" sz="1350" spc="112" i="1">
                <a:latin typeface="Times New Roman"/>
                <a:cs typeface="Times New Roman"/>
              </a:rPr>
              <a:t>n</a:t>
            </a:r>
            <a:r>
              <a:rPr dirty="0" baseline="-18518" sz="1350" spc="382" i="1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baseline="-40000" sz="1875">
                <a:latin typeface="Symbol"/>
                <a:cs typeface="Symbol"/>
              </a:rPr>
              <a:t></a:t>
            </a:r>
            <a:r>
              <a:rPr dirty="0" baseline="-40000" sz="1875" spc="735">
                <a:latin typeface="Times New Roman"/>
                <a:cs typeface="Times New Roman"/>
              </a:rPr>
              <a:t> </a:t>
            </a:r>
            <a:r>
              <a:rPr dirty="0" baseline="-12152" sz="2400" spc="75">
                <a:latin typeface="Symbol"/>
                <a:cs typeface="Symbol"/>
              </a:rPr>
              <a:t></a:t>
            </a:r>
            <a:r>
              <a:rPr dirty="0" baseline="-12152" sz="2400" spc="5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Times New Roman"/>
                <a:cs typeface="Times New Roman"/>
              </a:rPr>
              <a:t>(</a:t>
            </a:r>
            <a:r>
              <a:rPr dirty="0" sz="1150" spc="85" i="1">
                <a:latin typeface="Times New Roman"/>
                <a:cs typeface="Times New Roman"/>
              </a:rPr>
              <a:t>x</a:t>
            </a:r>
            <a:r>
              <a:rPr dirty="0" sz="1150" spc="85">
                <a:latin typeface="Times New Roman"/>
                <a:cs typeface="Times New Roman"/>
              </a:rPr>
              <a:t>)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Times New Roman"/>
                <a:cs typeface="Times New Roman"/>
              </a:rPr>
              <a:t>cos</a:t>
            </a:r>
            <a:r>
              <a:rPr dirty="0" sz="1150" spc="85" i="1">
                <a:latin typeface="Times New Roman"/>
                <a:cs typeface="Times New Roman"/>
              </a:rPr>
              <a:t>nxdx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baseline="-27777" sz="1800" spc="-75">
                <a:latin typeface="Times New Roman"/>
                <a:cs typeface="Times New Roman"/>
              </a:rPr>
              <a:t>,</a:t>
            </a:r>
            <a:endParaRPr baseline="-27777" sz="18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61128" y="4226519"/>
            <a:ext cx="814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n=1,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2,…..</a:t>
            </a:r>
            <a:r>
              <a:rPr dirty="0" baseline="2314" sz="1800" spc="-209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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474589" y="4223130"/>
            <a:ext cx="6978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(7)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3097636" y="5016045"/>
            <a:ext cx="121285" cy="0"/>
          </a:xfrm>
          <a:custGeom>
            <a:avLst/>
            <a:gdLst/>
            <a:ahLst/>
            <a:cxnLst/>
            <a:rect l="l" t="t" r="r" b="b"/>
            <a:pathLst>
              <a:path w="121285" h="0">
                <a:moveTo>
                  <a:pt x="0" y="0"/>
                </a:moveTo>
                <a:lnTo>
                  <a:pt x="120955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3078832" y="4697029"/>
            <a:ext cx="33464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97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723622" y="4819036"/>
            <a:ext cx="1550035" cy="2959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352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baseline="-41152" sz="2025">
                <a:latin typeface="Symbol"/>
                <a:cs typeface="Symbol"/>
              </a:rPr>
              <a:t></a:t>
            </a:r>
            <a:r>
              <a:rPr dirty="0" baseline="-41152" sz="2025" spc="667">
                <a:latin typeface="Times New Roman"/>
                <a:cs typeface="Times New Roman"/>
              </a:rPr>
              <a:t> </a:t>
            </a:r>
            <a:r>
              <a:rPr dirty="0" baseline="-12698" sz="2625">
                <a:latin typeface="Symbol"/>
                <a:cs typeface="Symbol"/>
              </a:rPr>
              <a:t></a:t>
            </a:r>
            <a:r>
              <a:rPr dirty="0" baseline="-12698" sz="2625" spc="-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19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 spc="-20" i="1">
                <a:latin typeface="Times New Roman"/>
                <a:cs typeface="Times New Roman"/>
              </a:rPr>
              <a:t>nxdx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483989" y="4894539"/>
            <a:ext cx="814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n=1,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2,…..</a:t>
            </a:r>
            <a:r>
              <a:rPr dirty="0" baseline="2314" sz="1800" spc="-209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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3469089" y="553426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 h="0">
                <a:moveTo>
                  <a:pt x="0" y="0"/>
                </a:moveTo>
                <a:lnTo>
                  <a:pt x="18820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876604" y="5116425"/>
            <a:ext cx="2792730" cy="8566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algn="r" marR="30988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  <a:p>
            <a:pPr marL="38100">
              <a:lnSpc>
                <a:spcPts val="1305"/>
              </a:lnSpc>
              <a:spcBef>
                <a:spcPts val="1010"/>
              </a:spcBef>
              <a:tabLst>
                <a:tab pos="2174875" algn="l"/>
              </a:tabLst>
            </a:pPr>
            <a:r>
              <a:rPr dirty="0" sz="1200">
                <a:latin typeface="Times New Roman"/>
                <a:cs typeface="Times New Roman"/>
              </a:rPr>
              <a:t>Also,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(5)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becomes:</a:t>
            </a:r>
            <a:r>
              <a:rPr dirty="0" sz="1200">
                <a:latin typeface="Times New Roman"/>
                <a:cs typeface="Times New Roman"/>
              </a:rPr>
              <a:t>	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baseline="36324" sz="1950" spc="-37" i="1">
                <a:latin typeface="Times New Roman"/>
                <a:cs typeface="Times New Roman"/>
              </a:rPr>
              <a:t>a</a:t>
            </a:r>
            <a:r>
              <a:rPr dirty="0" baseline="27777" sz="1500" spc="-37">
                <a:latin typeface="Times New Roman"/>
                <a:cs typeface="Times New Roman"/>
              </a:rPr>
              <a:t>0</a:t>
            </a:r>
            <a:endParaRPr baseline="27777" sz="1500">
              <a:latin typeface="Times New Roman"/>
              <a:cs typeface="Times New Roman"/>
            </a:endParaRPr>
          </a:p>
          <a:p>
            <a:pPr marL="2647950">
              <a:lnSpc>
                <a:spcPts val="1305"/>
              </a:lnSpc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sz="1200" b="1">
                <a:latin typeface="Times New Roman"/>
                <a:cs typeface="Times New Roman"/>
              </a:rPr>
              <a:t>Case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(ii)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18733" y="5367387"/>
            <a:ext cx="19113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7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767080" y="5367387"/>
            <a:ext cx="19113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7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53258" y="5270137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801567" y="5270138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810484" y="5616184"/>
            <a:ext cx="217804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758868" y="5616184"/>
            <a:ext cx="217804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028579" y="5477883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093396" y="5477883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683385" y="5398956"/>
            <a:ext cx="18542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33375" algn="l"/>
                <a:tab pos="1276350" algn="l"/>
              </a:tabLst>
            </a:pP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30" i="1">
                <a:latin typeface="Times New Roman"/>
                <a:cs typeface="Times New Roman"/>
              </a:rPr>
              <a:t> 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9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47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932170" y="5406009"/>
            <a:ext cx="8496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--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(8)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2004" y="6027801"/>
            <a:ext cx="5604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(-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1474973" y="6585765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338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1554967" y="6686145"/>
            <a:ext cx="13779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950" spc="-25" i="1">
                <a:latin typeface="Times New Roman"/>
                <a:cs typeface="Times New Roman"/>
              </a:rPr>
              <a:t>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05204" y="6400285"/>
            <a:ext cx="1090295" cy="3981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1755"/>
              </a:lnSpc>
              <a:spcBef>
                <a:spcPts val="120"/>
              </a:spcBef>
              <a:tabLst>
                <a:tab pos="490220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29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=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-9523" sz="2625">
                <a:latin typeface="Symbol"/>
                <a:cs typeface="Symbol"/>
              </a:rPr>
              <a:t></a:t>
            </a:r>
            <a:r>
              <a:rPr dirty="0" baseline="-9523" sz="2625" spc="-7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f </a:t>
            </a:r>
            <a:r>
              <a:rPr dirty="0" baseline="4444" sz="1875" spc="60">
                <a:latin typeface="Times New Roman"/>
                <a:cs typeface="Times New Roman"/>
              </a:rPr>
              <a:t>(</a:t>
            </a:r>
            <a:r>
              <a:rPr dirty="0" baseline="4444" sz="1875" spc="60" i="1">
                <a:latin typeface="Times New Roman"/>
                <a:cs typeface="Times New Roman"/>
              </a:rPr>
              <a:t>x</a:t>
            </a:r>
            <a:r>
              <a:rPr dirty="0" baseline="4444" sz="1875" spc="60">
                <a:latin typeface="Times New Roman"/>
                <a:cs typeface="Times New Roman"/>
              </a:rPr>
              <a:t>)</a:t>
            </a:r>
            <a:r>
              <a:rPr dirty="0" baseline="4444" sz="1875" spc="60" i="1">
                <a:latin typeface="Times New Roman"/>
                <a:cs typeface="Times New Roman"/>
              </a:rPr>
              <a:t>dx</a:t>
            </a:r>
            <a:endParaRPr baseline="4444" sz="1875">
              <a:latin typeface="Times New Roman"/>
              <a:cs typeface="Times New Roman"/>
            </a:endParaRPr>
          </a:p>
          <a:p>
            <a:pPr algn="ctr" marR="287020">
              <a:lnSpc>
                <a:spcPts val="1155"/>
              </a:lnSpc>
            </a:pPr>
            <a:r>
              <a:rPr dirty="0" sz="1250" spc="-50" i="1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28997" y="6267050"/>
            <a:ext cx="24828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202">
                <a:latin typeface="Times New Roman"/>
                <a:cs typeface="Times New Roman"/>
              </a:rPr>
              <a:t> </a:t>
            </a:r>
            <a:r>
              <a:rPr dirty="0" sz="950" spc="-50" i="1">
                <a:latin typeface="Times New Roman"/>
                <a:cs typeface="Times New Roman"/>
              </a:rPr>
              <a:t>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1484341" y="7134125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 h="0">
                <a:moveTo>
                  <a:pt x="0" y="0"/>
                </a:moveTo>
                <a:lnTo>
                  <a:pt x="66927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2337341" y="7134125"/>
            <a:ext cx="213995" cy="0"/>
          </a:xfrm>
          <a:custGeom>
            <a:avLst/>
            <a:gdLst/>
            <a:ahLst/>
            <a:cxnLst/>
            <a:rect l="l" t="t" r="r" b="b"/>
            <a:pathLst>
              <a:path w="213994" h="0">
                <a:moveTo>
                  <a:pt x="0" y="0"/>
                </a:moveTo>
                <a:lnTo>
                  <a:pt x="213660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1594502" y="6985778"/>
            <a:ext cx="8890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239073" y="7012439"/>
            <a:ext cx="8953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239073" y="7145636"/>
            <a:ext cx="40957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210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569745" y="7236055"/>
            <a:ext cx="13144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205433" y="7076951"/>
            <a:ext cx="895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403207" y="7127044"/>
            <a:ext cx="7175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l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476835" y="7127044"/>
            <a:ext cx="7175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l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239073" y="6884238"/>
            <a:ext cx="409575" cy="2343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2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35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438292" y="6810357"/>
            <a:ext cx="29019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7777" sz="1950">
                <a:latin typeface="Times New Roman"/>
                <a:cs typeface="Times New Roman"/>
              </a:rPr>
              <a:t>1</a:t>
            </a:r>
            <a:r>
              <a:rPr dirty="0" baseline="-27777" sz="1950" spc="-247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15883" y="6997506"/>
            <a:ext cx="1831339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320"/>
              </a:lnSpc>
              <a:spcBef>
                <a:spcPts val="100"/>
              </a:spcBef>
              <a:tabLst>
                <a:tab pos="231775" algn="l"/>
                <a:tab pos="610870" algn="l"/>
                <a:tab pos="1455420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a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cos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4273" sz="1950" spc="-30">
                <a:latin typeface="Symbol"/>
                <a:cs typeface="Symbol"/>
              </a:rPr>
              <a:t></a:t>
            </a:r>
            <a:r>
              <a:rPr dirty="0" sz="1300" spc="-20" i="1">
                <a:latin typeface="Times New Roman"/>
                <a:cs typeface="Times New Roman"/>
              </a:rPr>
              <a:t>xdx</a:t>
            </a:r>
            <a:endParaRPr sz="1300">
              <a:latin typeface="Times New Roman"/>
              <a:cs typeface="Times New Roman"/>
            </a:endParaRPr>
          </a:p>
          <a:p>
            <a:pPr algn="r" marR="5080">
              <a:lnSpc>
                <a:spcPts val="1200"/>
              </a:lnSpc>
            </a:pP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074035" y="7137359"/>
            <a:ext cx="8153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n=1,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2,…..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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102989" y="7134225"/>
            <a:ext cx="6972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(9)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1471291" y="7926885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641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/>
          <p:nvPr/>
        </p:nvSpPr>
        <p:spPr>
          <a:xfrm>
            <a:off x="2300666" y="7926885"/>
            <a:ext cx="214629" cy="0"/>
          </a:xfrm>
          <a:custGeom>
            <a:avLst/>
            <a:gdLst/>
            <a:ahLst/>
            <a:cxnLst/>
            <a:rect l="l" t="t" r="r" b="b"/>
            <a:pathLst>
              <a:path w="214630" h="0">
                <a:moveTo>
                  <a:pt x="0" y="0"/>
                </a:moveTo>
                <a:lnTo>
                  <a:pt x="214043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1581179" y="7780804"/>
            <a:ext cx="88265" cy="2959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202680" y="7807005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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202680" y="7937947"/>
            <a:ext cx="40830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32105" algn="l"/>
              </a:tabLst>
            </a:pPr>
            <a:r>
              <a:rPr dirty="0" sz="1250" spc="-50">
                <a:latin typeface="Symbol"/>
                <a:cs typeface="Symbol"/>
              </a:rPr>
              <a:t>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556720" y="8027265"/>
            <a:ext cx="13017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950" spc="-25" i="1">
                <a:latin typeface="Times New Roman"/>
                <a:cs typeface="Times New Roman"/>
              </a:rPr>
              <a:t>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192317" y="7870556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 i="1">
                <a:latin typeface="Times New Roman"/>
                <a:cs typeface="Times New Roman"/>
              </a:rPr>
              <a:t>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366881" y="7919760"/>
            <a:ext cx="711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 i="1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463786" y="7919760"/>
            <a:ext cx="711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 i="1">
                <a:latin typeface="Times New Roman"/>
                <a:cs typeface="Times New Roman"/>
              </a:rPr>
              <a:t>l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202680" y="7681039"/>
            <a:ext cx="408305" cy="231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-4444" sz="1875">
                <a:latin typeface="Symbol"/>
                <a:cs typeface="Symbol"/>
              </a:rPr>
              <a:t></a:t>
            </a:r>
            <a:r>
              <a:rPr dirty="0" baseline="-4444" sz="1875" spc="-82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70">
                <a:latin typeface="Times New Roman"/>
                <a:cs typeface="Times New Roman"/>
              </a:rPr>
              <a:t> </a:t>
            </a:r>
            <a:r>
              <a:rPr dirty="0" baseline="-4444" sz="1875" spc="-75">
                <a:latin typeface="Symbol"/>
                <a:cs typeface="Symbol"/>
              </a:rPr>
              <a:t></a:t>
            </a:r>
            <a:endParaRPr baseline="-4444" sz="1875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110998" y="7792454"/>
            <a:ext cx="110363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23520" algn="l"/>
                <a:tab pos="602615" algn="l"/>
              </a:tabLst>
            </a:pPr>
            <a:r>
              <a:rPr dirty="0" sz="1250" spc="-50" i="1">
                <a:latin typeface="Times New Roman"/>
                <a:cs typeface="Times New Roman"/>
              </a:rPr>
              <a:t>b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5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Times New Roman"/>
                <a:cs typeface="Times New Roman"/>
              </a:rPr>
              <a:t>sin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425240" y="7608170"/>
            <a:ext cx="28956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-195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Symbol"/>
                <a:cs typeface="Symbol"/>
              </a:rPr>
              <a:t></a:t>
            </a:r>
            <a:r>
              <a:rPr dirty="0" sz="950" spc="-25" i="1">
                <a:latin typeface="Times New Roman"/>
                <a:cs typeface="Times New Roman"/>
              </a:rPr>
              <a:t>l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522487" y="7792454"/>
            <a:ext cx="14046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63880" algn="l"/>
              </a:tabLst>
            </a:pPr>
            <a:r>
              <a:rPr dirty="0" baseline="-4444" sz="1875" spc="-30">
                <a:latin typeface="Symbol"/>
                <a:cs typeface="Symbol"/>
              </a:rPr>
              <a:t></a:t>
            </a:r>
            <a:r>
              <a:rPr dirty="0" sz="1250" spc="-20" i="1">
                <a:latin typeface="Times New Roman"/>
                <a:cs typeface="Times New Roman"/>
              </a:rPr>
              <a:t>xdx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=1, 2,…..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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902004" y="8172450"/>
            <a:ext cx="52628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right-</a:t>
            </a:r>
            <a:r>
              <a:rPr dirty="0" sz="1200">
                <a:latin typeface="Times New Roman"/>
                <a:cs typeface="Times New Roman"/>
              </a:rPr>
              <a:t>hand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(5)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(-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l</a:t>
            </a:r>
            <a:r>
              <a:rPr dirty="0" sz="1200" spc="-2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1398769" y="9005751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 h="0">
                <a:moveTo>
                  <a:pt x="0" y="0"/>
                </a:moveTo>
                <a:lnTo>
                  <a:pt x="120542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1016304" y="8805830"/>
            <a:ext cx="1191895" cy="476884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35"/>
              </a:spcBef>
            </a:pP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30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277">
                <a:latin typeface="Times New Roman"/>
                <a:cs typeface="Times New Roman"/>
              </a:rPr>
              <a:t> </a:t>
            </a:r>
            <a:r>
              <a:rPr dirty="0" baseline="-37037" sz="2025">
                <a:latin typeface="Symbol"/>
                <a:cs typeface="Symbol"/>
              </a:rPr>
              <a:t></a:t>
            </a:r>
            <a:r>
              <a:rPr dirty="0" baseline="-37037" sz="2025" spc="735">
                <a:latin typeface="Times New Roman"/>
                <a:cs typeface="Times New Roman"/>
              </a:rPr>
              <a:t> </a:t>
            </a:r>
            <a:r>
              <a:rPr dirty="0" baseline="-9523" sz="2625">
                <a:latin typeface="Symbol"/>
                <a:cs typeface="Symbol"/>
              </a:rPr>
              <a:t></a:t>
            </a:r>
            <a:r>
              <a:rPr dirty="0" baseline="-9523" sz="2625" spc="-22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f</a:t>
            </a:r>
            <a:r>
              <a:rPr dirty="0" baseline="4444" sz="1875" spc="-7" i="1">
                <a:latin typeface="Times New Roman"/>
                <a:cs typeface="Times New Roman"/>
              </a:rPr>
              <a:t> </a:t>
            </a:r>
            <a:r>
              <a:rPr dirty="0" baseline="4444" sz="1875" spc="60">
                <a:latin typeface="Times New Roman"/>
                <a:cs typeface="Times New Roman"/>
              </a:rPr>
              <a:t>(</a:t>
            </a:r>
            <a:r>
              <a:rPr dirty="0" baseline="4444" sz="1875" spc="60" i="1">
                <a:latin typeface="Times New Roman"/>
                <a:cs typeface="Times New Roman"/>
              </a:rPr>
              <a:t>x</a:t>
            </a:r>
            <a:r>
              <a:rPr dirty="0" baseline="4444" sz="1875" spc="60">
                <a:latin typeface="Times New Roman"/>
                <a:cs typeface="Times New Roman"/>
              </a:rPr>
              <a:t>)</a:t>
            </a:r>
            <a:r>
              <a:rPr dirty="0" baseline="4444" sz="1875" spc="60" i="1">
                <a:latin typeface="Times New Roman"/>
                <a:cs typeface="Times New Roman"/>
              </a:rPr>
              <a:t>dx</a:t>
            </a:r>
            <a:endParaRPr baseline="4444" sz="1875">
              <a:latin typeface="Times New Roman"/>
              <a:cs typeface="Times New Roman"/>
            </a:endParaRPr>
          </a:p>
          <a:p>
            <a:pPr algn="ctr" marL="9525">
              <a:lnSpc>
                <a:spcPct val="100000"/>
              </a:lnSpc>
              <a:spcBef>
                <a:spcPts val="110"/>
              </a:spcBef>
            </a:pP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876604" y="8535161"/>
            <a:ext cx="5151120" cy="372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3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(-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(9)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  <a:p>
            <a:pPr marL="541020">
              <a:lnSpc>
                <a:spcPts val="1390"/>
              </a:lnSpc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487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434282" y="1187630"/>
            <a:ext cx="121285" cy="0"/>
          </a:xfrm>
          <a:custGeom>
            <a:avLst/>
            <a:gdLst/>
            <a:ahLst/>
            <a:cxnLst/>
            <a:rect l="l" t="t" r="r" b="b"/>
            <a:pathLst>
              <a:path w="121284" h="0">
                <a:moveTo>
                  <a:pt x="0" y="0"/>
                </a:moveTo>
                <a:lnTo>
                  <a:pt x="121219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1569128" y="1281092"/>
            <a:ext cx="169545" cy="1841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15472" y="868615"/>
            <a:ext cx="30734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494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52419" y="990621"/>
            <a:ext cx="1653539" cy="2959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0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40">
                <a:latin typeface="Times New Roman"/>
                <a:cs typeface="Times New Roman"/>
              </a:rPr>
              <a:t> </a:t>
            </a:r>
            <a:r>
              <a:rPr dirty="0" baseline="-41152" sz="2025">
                <a:latin typeface="Symbol"/>
                <a:cs typeface="Symbol"/>
              </a:rPr>
              <a:t></a:t>
            </a:r>
            <a:r>
              <a:rPr dirty="0" baseline="-41152" sz="2025" spc="165">
                <a:latin typeface="Times New Roman"/>
                <a:cs typeface="Times New Roman"/>
              </a:rPr>
              <a:t>  </a:t>
            </a:r>
            <a:r>
              <a:rPr dirty="0" baseline="-12698" sz="2625">
                <a:latin typeface="Symbol"/>
                <a:cs typeface="Symbol"/>
              </a:rPr>
              <a:t></a:t>
            </a:r>
            <a:r>
              <a:rPr dirty="0" baseline="-12698" sz="2625" spc="3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20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cos</a:t>
            </a:r>
            <a:r>
              <a:rPr dirty="0" sz="1250" spc="-13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nxdx</a:t>
            </a:r>
            <a:r>
              <a:rPr dirty="0" sz="1250" spc="-8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88335" y="1066124"/>
            <a:ext cx="7772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spc="-15">
                <a:latin typeface="Times New Roman"/>
                <a:cs typeface="Times New Roman"/>
              </a:rPr>
              <a:t>n=1,2,…..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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74033" y="1061973"/>
            <a:ext cx="864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(10)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459336" y="1728650"/>
            <a:ext cx="121285" cy="0"/>
          </a:xfrm>
          <a:custGeom>
            <a:avLst/>
            <a:gdLst/>
            <a:ahLst/>
            <a:cxnLst/>
            <a:rect l="l" t="t" r="r" b="b"/>
            <a:pathLst>
              <a:path w="121284" h="0">
                <a:moveTo>
                  <a:pt x="0" y="0"/>
                </a:moveTo>
                <a:lnTo>
                  <a:pt x="120955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085322" y="1531641"/>
            <a:ext cx="1557020" cy="2959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50" i="1">
                <a:latin typeface="Times New Roman"/>
                <a:cs typeface="Times New Roman"/>
              </a:rPr>
              <a:t>b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352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baseline="-41152" sz="2025">
                <a:latin typeface="Symbol"/>
                <a:cs typeface="Symbol"/>
              </a:rPr>
              <a:t></a:t>
            </a:r>
            <a:r>
              <a:rPr dirty="0" baseline="-41152" sz="2025" spc="120">
                <a:latin typeface="Times New Roman"/>
                <a:cs typeface="Times New Roman"/>
              </a:rPr>
              <a:t>  </a:t>
            </a:r>
            <a:r>
              <a:rPr dirty="0" baseline="-12698" sz="2625">
                <a:latin typeface="Symbol"/>
                <a:cs typeface="Symbol"/>
              </a:rPr>
              <a:t></a:t>
            </a:r>
            <a:r>
              <a:rPr dirty="0" baseline="-12698" sz="2625" spc="-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19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45">
                <a:latin typeface="Times New Roman"/>
                <a:cs typeface="Times New Roman"/>
              </a:rPr>
              <a:t> </a:t>
            </a:r>
            <a:r>
              <a:rPr dirty="0" sz="1250" spc="-20" i="1">
                <a:latin typeface="Times New Roman"/>
                <a:cs typeface="Times New Roman"/>
              </a:rPr>
              <a:t>nxdx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40532" y="1409635"/>
            <a:ext cx="30734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8888" sz="1875">
                <a:latin typeface="Times New Roman"/>
                <a:cs typeface="Times New Roman"/>
              </a:rPr>
              <a:t>1</a:t>
            </a:r>
            <a:r>
              <a:rPr dirty="0" baseline="-28888" sz="1875" spc="494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35935" y="1607144"/>
            <a:ext cx="7772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spc="-15">
                <a:latin typeface="Times New Roman"/>
                <a:cs typeface="Times New Roman"/>
              </a:rPr>
              <a:t>n=1,2,…..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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177632" y="224686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 h="0">
                <a:moveTo>
                  <a:pt x="0" y="0"/>
                </a:moveTo>
                <a:lnTo>
                  <a:pt x="18825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876604" y="1822107"/>
            <a:ext cx="2501265" cy="86296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30250">
              <a:lnSpc>
                <a:spcPct val="100000"/>
              </a:lnSpc>
              <a:spcBef>
                <a:spcPts val="135"/>
              </a:spcBef>
            </a:pP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marL="228600">
              <a:lnSpc>
                <a:spcPts val="1305"/>
              </a:lnSpc>
              <a:spcBef>
                <a:spcPts val="994"/>
              </a:spcBef>
            </a:pP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(5),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baseline="36324" sz="1950" spc="-37" i="1">
                <a:latin typeface="Times New Roman"/>
                <a:cs typeface="Times New Roman"/>
              </a:rPr>
              <a:t>a</a:t>
            </a:r>
            <a:r>
              <a:rPr dirty="0" baseline="27777" sz="1500" spc="-37">
                <a:latin typeface="Times New Roman"/>
                <a:cs typeface="Times New Roman"/>
              </a:rPr>
              <a:t>0</a:t>
            </a:r>
            <a:endParaRPr baseline="27777" sz="1500">
              <a:latin typeface="Times New Roman"/>
              <a:cs typeface="Times New Roman"/>
            </a:endParaRPr>
          </a:p>
          <a:p>
            <a:pPr marL="2356485">
              <a:lnSpc>
                <a:spcPts val="1305"/>
              </a:lnSpc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useful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results: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27386" y="2079991"/>
            <a:ext cx="19113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7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76021" y="2079992"/>
            <a:ext cx="19113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7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561922" y="1982742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10519" y="1982743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67807" y="2328790"/>
            <a:ext cx="217804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37600" y="219048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07876" y="2111561"/>
            <a:ext cx="133858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60730" algn="l"/>
              </a:tabLst>
            </a:pP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3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47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02133" y="219048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91996" y="2084855"/>
            <a:ext cx="430530" cy="42100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00"/>
              </a:spcBef>
              <a:tabLst>
                <a:tab pos="320675" algn="l"/>
              </a:tabLst>
            </a:pP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a</a:t>
            </a:r>
            <a:endParaRPr sz="1300">
              <a:latin typeface="Times New Roman"/>
              <a:cs typeface="Times New Roman"/>
            </a:endParaRPr>
          </a:p>
          <a:p>
            <a:pPr algn="ctr" marL="41275">
              <a:lnSpc>
                <a:spcPct val="100000"/>
              </a:lnSpc>
              <a:spcBef>
                <a:spcPts val="15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76604" y="2745613"/>
            <a:ext cx="5170170" cy="1308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 marR="123825" indent="-114300">
              <a:lnSpc>
                <a:spcPct val="1444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Bernoulli’s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generalized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integration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useful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evaluating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coefficients.</a:t>
            </a:r>
            <a:endParaRPr sz="1200">
              <a:latin typeface="Times New Roman"/>
              <a:cs typeface="Times New Roman"/>
            </a:endParaRPr>
          </a:p>
          <a:p>
            <a:pPr algn="ctr" marR="146050">
              <a:lnSpc>
                <a:spcPts val="1980"/>
              </a:lnSpc>
            </a:pP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40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uvdx</a:t>
            </a:r>
            <a:r>
              <a:rPr dirty="0" sz="1300" spc="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uv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19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'</a:t>
            </a:r>
            <a:r>
              <a:rPr dirty="0" sz="1300" i="1">
                <a:latin typeface="Times New Roman"/>
                <a:cs typeface="Times New Roman"/>
              </a:rPr>
              <a:t>v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32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''</a:t>
            </a:r>
            <a:r>
              <a:rPr dirty="0" sz="1300" i="1">
                <a:latin typeface="Times New Roman"/>
                <a:cs typeface="Times New Roman"/>
              </a:rPr>
              <a:t>v</a:t>
            </a:r>
            <a:r>
              <a:rPr dirty="0" baseline="-16666" sz="1500">
                <a:latin typeface="Times New Roman"/>
                <a:cs typeface="Times New Roman"/>
              </a:rPr>
              <a:t>3</a:t>
            </a:r>
            <a:r>
              <a:rPr dirty="0" baseline="-16666" sz="1500" spc="2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1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.......</a:t>
            </a:r>
            <a:endParaRPr sz="13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u</a:t>
            </a:r>
            <a:r>
              <a:rPr dirty="0" baseline="4273" sz="1950">
                <a:latin typeface="Symbol"/>
                <a:cs typeface="Symbol"/>
              </a:rPr>
              <a:t></a:t>
            </a:r>
            <a:r>
              <a:rPr dirty="0" baseline="2136" sz="1950">
                <a:latin typeface="Times New Roman"/>
                <a:cs typeface="Times New Roman"/>
              </a:rPr>
              <a:t>,</a:t>
            </a:r>
            <a:r>
              <a:rPr dirty="0" baseline="2136" sz="1950" spc="-315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u</a:t>
            </a:r>
            <a:r>
              <a:rPr dirty="0" baseline="4273" sz="1950">
                <a:latin typeface="Symbol"/>
                <a:cs typeface="Symbol"/>
              </a:rPr>
              <a:t></a:t>
            </a:r>
            <a:r>
              <a:rPr dirty="0" baseline="4273" sz="1950" spc="5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,…..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successive </a:t>
            </a:r>
            <a:r>
              <a:rPr dirty="0" sz="1200" spc="-10">
                <a:latin typeface="Times New Roman"/>
                <a:cs typeface="Times New Roman"/>
              </a:rPr>
              <a:t>derivatives</a:t>
            </a:r>
            <a:r>
              <a:rPr dirty="0" sz="1200">
                <a:latin typeface="Times New Roman"/>
                <a:cs typeface="Times New Roman"/>
              </a:rPr>
              <a:t> of u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v</a:t>
            </a:r>
            <a:r>
              <a:rPr dirty="0" baseline="-25641" sz="975">
                <a:latin typeface="Times New Roman"/>
                <a:cs typeface="Times New Roman"/>
              </a:rPr>
              <a:t>1</a:t>
            </a:r>
            <a:r>
              <a:rPr dirty="0" baseline="-25641" sz="975" spc="3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baseline="-12698" sz="2625" spc="75">
                <a:latin typeface="Symbol"/>
                <a:cs typeface="Symbol"/>
              </a:rPr>
              <a:t></a:t>
            </a:r>
            <a:r>
              <a:rPr dirty="0" sz="1150" spc="50" i="1">
                <a:latin typeface="Times New Roman"/>
                <a:cs typeface="Times New Roman"/>
              </a:rPr>
              <a:t>vdx</a:t>
            </a:r>
            <a:r>
              <a:rPr dirty="0" sz="1150" spc="50">
                <a:latin typeface="Times New Roman"/>
                <a:cs typeface="Times New Roman"/>
              </a:rPr>
              <a:t>,</a:t>
            </a:r>
            <a:r>
              <a:rPr dirty="0" sz="1150" spc="50" i="1">
                <a:latin typeface="Times New Roman"/>
                <a:cs typeface="Times New Roman"/>
              </a:rPr>
              <a:t>v</a:t>
            </a:r>
            <a:r>
              <a:rPr dirty="0" baseline="-25641" sz="975" spc="75">
                <a:latin typeface="Times New Roman"/>
                <a:cs typeface="Times New Roman"/>
              </a:rPr>
              <a:t>2</a:t>
            </a:r>
            <a:r>
              <a:rPr dirty="0" baseline="-25641" sz="975" spc="4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baseline="-12698" sz="2625" spc="-15">
                <a:latin typeface="Symbol"/>
                <a:cs typeface="Symbol"/>
              </a:rPr>
              <a:t></a:t>
            </a:r>
            <a:r>
              <a:rPr dirty="0" sz="1150" spc="-10" i="1">
                <a:latin typeface="Times New Roman"/>
                <a:cs typeface="Times New Roman"/>
              </a:rPr>
              <a:t>v</a:t>
            </a:r>
            <a:r>
              <a:rPr dirty="0" baseline="-25641" sz="975" spc="-15">
                <a:latin typeface="Times New Roman"/>
                <a:cs typeface="Times New Roman"/>
              </a:rPr>
              <a:t>1</a:t>
            </a:r>
            <a:r>
              <a:rPr dirty="0" sz="1150" spc="-10" i="1">
                <a:latin typeface="Times New Roman"/>
                <a:cs typeface="Times New Roman"/>
              </a:rPr>
              <a:t>dx</a:t>
            </a:r>
            <a:r>
              <a:rPr dirty="0" sz="1150" spc="-10">
                <a:latin typeface="Times New Roman"/>
                <a:cs typeface="Times New Roman"/>
              </a:rPr>
              <a:t>,......</a:t>
            </a:r>
            <a:endParaRPr sz="115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35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illustrate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examples: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82966" y="4138471"/>
            <a:ext cx="88265" cy="299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06349" y="4884105"/>
            <a:ext cx="185547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3380" algn="l"/>
                <a:tab pos="760730" algn="l"/>
                <a:tab pos="1120775" algn="l"/>
                <a:tab pos="1417955" algn="l"/>
                <a:tab pos="177863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072059" y="4778519"/>
            <a:ext cx="44958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2745" algn="l"/>
              </a:tabLst>
            </a:pPr>
            <a:r>
              <a:rPr dirty="0" sz="1300" spc="-50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72059" y="4884104"/>
            <a:ext cx="44958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274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906095" y="4297742"/>
            <a:ext cx="8953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61479" y="4164926"/>
            <a:ext cx="8953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261479" y="4297742"/>
            <a:ext cx="8953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61479" y="4059347"/>
            <a:ext cx="8953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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80949" y="4778519"/>
            <a:ext cx="191897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8780" algn="l"/>
                <a:tab pos="786130" algn="l"/>
                <a:tab pos="1146175" algn="l"/>
                <a:tab pos="1443355" algn="l"/>
              </a:tabLst>
            </a:pPr>
            <a:r>
              <a:rPr dirty="0" sz="1300" spc="-50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145">
                <a:latin typeface="Times New Roman"/>
                <a:cs typeface="Times New Roman"/>
              </a:rPr>
              <a:t> </a:t>
            </a:r>
            <a:r>
              <a:rPr dirty="0" baseline="-14957" sz="1950">
                <a:latin typeface="Times New Roman"/>
                <a:cs typeface="Times New Roman"/>
              </a:rPr>
              <a:t>16</a:t>
            </a:r>
            <a:r>
              <a:rPr dirty="0" baseline="-14957" sz="1950" spc="34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080484" y="4820756"/>
            <a:ext cx="85344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7555" algn="l"/>
              </a:tabLst>
            </a:pPr>
            <a:r>
              <a:rPr dirty="0" sz="1300" spc="-50">
                <a:latin typeface="Times New Roman"/>
                <a:cs typeface="Times New Roman"/>
              </a:rPr>
              <a:t>4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245840" y="4820756"/>
            <a:ext cx="10858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915420" y="4154526"/>
            <a:ext cx="912494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5660" algn="l"/>
              </a:tabLst>
            </a:pPr>
            <a:r>
              <a:rPr dirty="0" sz="1300">
                <a:latin typeface="Symbol"/>
                <a:cs typeface="Symbol"/>
              </a:rPr>
              <a:t>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 spc="-67">
                <a:latin typeface="Times New Roman"/>
                <a:cs typeface="Times New Roman"/>
              </a:rPr>
              <a:t> </a:t>
            </a:r>
            <a:r>
              <a:rPr dirty="0" baseline="2136" sz="1950" spc="-37">
                <a:latin typeface="Times New Roman"/>
                <a:cs typeface="Times New Roman"/>
              </a:rPr>
              <a:t>2</a:t>
            </a:r>
            <a:r>
              <a:rPr dirty="0" sz="1300" spc="-25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644712" y="4269798"/>
            <a:ext cx="9632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86460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64106" y="4655397"/>
            <a:ext cx="311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Times New Roman"/>
                <a:cs typeface="Times New Roman"/>
              </a:rPr>
              <a:t>3</a:t>
            </a:r>
            <a:r>
              <a:rPr dirty="0" sz="1000" spc="46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-16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629197" y="4513494"/>
            <a:ext cx="115760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95325" algn="l"/>
              </a:tabLst>
            </a:pPr>
            <a:r>
              <a:rPr dirty="0" baseline="-14957" sz="1950">
                <a:latin typeface="Symbol"/>
                <a:cs typeface="Symbol"/>
              </a:rPr>
              <a:t></a:t>
            </a:r>
            <a:r>
              <a:rPr dirty="0" baseline="-14957" sz="1950" spc="-142">
                <a:latin typeface="Times New Roman"/>
                <a:cs typeface="Times New Roman"/>
              </a:rPr>
              <a:t> </a:t>
            </a:r>
            <a:r>
              <a:rPr dirty="0" baseline="-25641" sz="1950" spc="67" i="1">
                <a:latin typeface="Times New Roman"/>
                <a:cs typeface="Times New Roman"/>
              </a:rPr>
              <a:t>e</a:t>
            </a:r>
            <a:r>
              <a:rPr dirty="0" sz="1000" spc="45">
                <a:latin typeface="Times New Roman"/>
                <a:cs typeface="Times New Roman"/>
              </a:rPr>
              <a:t>2</a:t>
            </a:r>
            <a:r>
              <a:rPr dirty="0" sz="1000" spc="-16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x</a:t>
            </a:r>
            <a:r>
              <a:rPr dirty="0" sz="1000" spc="145" i="1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</a:t>
            </a:r>
            <a:r>
              <a:rPr dirty="0" baseline="-14957" sz="1950">
                <a:latin typeface="Times New Roman"/>
                <a:cs typeface="Times New Roman"/>
              </a:rPr>
              <a:t>	</a:t>
            </a:r>
            <a:r>
              <a:rPr dirty="0" baseline="-14957" sz="1950">
                <a:latin typeface="Symbol"/>
                <a:cs typeface="Symbol"/>
              </a:rPr>
              <a:t></a:t>
            </a:r>
            <a:r>
              <a:rPr dirty="0" baseline="-14957" sz="1950" spc="-142">
                <a:latin typeface="Times New Roman"/>
                <a:cs typeface="Times New Roman"/>
              </a:rPr>
              <a:t> </a:t>
            </a:r>
            <a:r>
              <a:rPr dirty="0" baseline="-25641" sz="1950" spc="82" i="1">
                <a:latin typeface="Times New Roman"/>
                <a:cs typeface="Times New Roman"/>
              </a:rPr>
              <a:t>e</a:t>
            </a:r>
            <a:r>
              <a:rPr dirty="0" sz="1000" spc="55">
                <a:latin typeface="Times New Roman"/>
                <a:cs typeface="Times New Roman"/>
              </a:rPr>
              <a:t>2</a:t>
            </a:r>
            <a:r>
              <a:rPr dirty="0" sz="1000" spc="55" i="1">
                <a:latin typeface="Times New Roman"/>
                <a:cs typeface="Times New Roman"/>
              </a:rPr>
              <a:t>x</a:t>
            </a:r>
            <a:r>
              <a:rPr dirty="0" sz="1000" spc="155" i="1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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797303" y="4513493"/>
            <a:ext cx="5842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44444" sz="1500">
                <a:latin typeface="Times New Roman"/>
                <a:cs typeface="Times New Roman"/>
              </a:rPr>
              <a:t>2</a:t>
            </a:r>
            <a:r>
              <a:rPr dirty="0" baseline="-44444" sz="1500" spc="-135">
                <a:latin typeface="Times New Roman"/>
                <a:cs typeface="Times New Roman"/>
              </a:rPr>
              <a:t> </a:t>
            </a:r>
            <a:r>
              <a:rPr dirty="0" baseline="-14957" sz="1950">
                <a:latin typeface="Symbol"/>
                <a:cs typeface="Symbol"/>
              </a:rPr>
              <a:t></a:t>
            </a:r>
            <a:r>
              <a:rPr dirty="0" baseline="-14957" sz="1950" spc="-120">
                <a:latin typeface="Times New Roman"/>
                <a:cs typeface="Times New Roman"/>
              </a:rPr>
              <a:t> </a:t>
            </a:r>
            <a:r>
              <a:rPr dirty="0" baseline="-25641" sz="1950" spc="15" i="1">
                <a:latin typeface="Times New Roman"/>
                <a:cs typeface="Times New Roman"/>
              </a:rPr>
              <a:t>e</a:t>
            </a:r>
            <a:r>
              <a:rPr dirty="0" sz="1000" spc="10">
                <a:latin typeface="Times New Roman"/>
                <a:cs typeface="Times New Roman"/>
              </a:rPr>
              <a:t>2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10" i="1">
                <a:latin typeface="Times New Roman"/>
                <a:cs typeface="Times New Roman"/>
              </a:rPr>
              <a:t>x</a:t>
            </a:r>
            <a:r>
              <a:rPr dirty="0" sz="1000" spc="175" i="1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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966651" y="4513493"/>
            <a:ext cx="58039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44444" sz="1500">
                <a:latin typeface="Times New Roman"/>
                <a:cs typeface="Times New Roman"/>
              </a:rPr>
              <a:t>3</a:t>
            </a:r>
            <a:r>
              <a:rPr dirty="0" baseline="-44444" sz="1500" spc="-179">
                <a:latin typeface="Times New Roman"/>
                <a:cs typeface="Times New Roman"/>
              </a:rPr>
              <a:t> </a:t>
            </a:r>
            <a:r>
              <a:rPr dirty="0" baseline="-14957" sz="1950">
                <a:latin typeface="Symbol"/>
                <a:cs typeface="Symbol"/>
              </a:rPr>
              <a:t></a:t>
            </a:r>
            <a:r>
              <a:rPr dirty="0" baseline="-14957" sz="1950" spc="-120">
                <a:latin typeface="Times New Roman"/>
                <a:cs typeface="Times New Roman"/>
              </a:rPr>
              <a:t> </a:t>
            </a:r>
            <a:r>
              <a:rPr dirty="0" baseline="-25641" sz="1950" spc="15" i="1">
                <a:latin typeface="Times New Roman"/>
                <a:cs typeface="Times New Roman"/>
              </a:rPr>
              <a:t>e</a:t>
            </a:r>
            <a:r>
              <a:rPr dirty="0" sz="1000" spc="10">
                <a:latin typeface="Times New Roman"/>
                <a:cs typeface="Times New Roman"/>
              </a:rPr>
              <a:t>2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10" i="1">
                <a:latin typeface="Times New Roman"/>
                <a:cs typeface="Times New Roman"/>
              </a:rPr>
              <a:t>x</a:t>
            </a:r>
            <a:r>
              <a:rPr dirty="0" sz="1000" spc="175" i="1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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539387" y="4661317"/>
            <a:ext cx="324739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05510" algn="l"/>
                <a:tab pos="1739900" algn="l"/>
                <a:tab pos="2487930" algn="l"/>
                <a:tab pos="3145155" algn="l"/>
              </a:tabLst>
            </a:pPr>
            <a:r>
              <a:rPr dirty="0" baseline="-10683" sz="1950" i="1">
                <a:latin typeface="Times New Roman"/>
                <a:cs typeface="Times New Roman"/>
              </a:rPr>
              <a:t>dx</a:t>
            </a:r>
            <a:r>
              <a:rPr dirty="0" baseline="-10683" sz="1950" spc="30" i="1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Symbol"/>
                <a:cs typeface="Symbol"/>
              </a:rPr>
              <a:t></a:t>
            </a:r>
            <a:r>
              <a:rPr dirty="0" baseline="-10683" sz="1950" spc="112">
                <a:latin typeface="Times New Roman"/>
                <a:cs typeface="Times New Roman"/>
              </a:rPr>
              <a:t> </a:t>
            </a:r>
            <a:r>
              <a:rPr dirty="0" baseline="-10683" sz="1950" i="1">
                <a:latin typeface="Times New Roman"/>
                <a:cs typeface="Times New Roman"/>
              </a:rPr>
              <a:t>x</a:t>
            </a:r>
            <a:r>
              <a:rPr dirty="0" baseline="-10683" sz="1950" spc="577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150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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Symbol"/>
                <a:cs typeface="Symbol"/>
              </a:rPr>
              <a:t></a:t>
            </a:r>
            <a:r>
              <a:rPr dirty="0" baseline="-10683" sz="1950" spc="-157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Times New Roman"/>
                <a:cs typeface="Times New Roman"/>
              </a:rPr>
              <a:t>3</a:t>
            </a:r>
            <a:r>
              <a:rPr dirty="0" baseline="-10683" sz="1950" i="1">
                <a:latin typeface="Times New Roman"/>
                <a:cs typeface="Times New Roman"/>
              </a:rPr>
              <a:t>x</a:t>
            </a:r>
            <a:r>
              <a:rPr dirty="0" baseline="-10683" sz="1950" spc="70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150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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Symbol"/>
                <a:cs typeface="Symbol"/>
              </a:rPr>
              <a:t></a:t>
            </a:r>
            <a:r>
              <a:rPr dirty="0" baseline="-10683" sz="1950" spc="-104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Times New Roman"/>
                <a:cs typeface="Times New Roman"/>
              </a:rPr>
              <a:t>6</a:t>
            </a:r>
            <a:r>
              <a:rPr dirty="0" baseline="-10683" sz="1950" i="1">
                <a:latin typeface="Times New Roman"/>
                <a:cs typeface="Times New Roman"/>
              </a:rPr>
              <a:t>x</a:t>
            </a: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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Symbol"/>
                <a:cs typeface="Symbol"/>
              </a:rPr>
              <a:t></a:t>
            </a:r>
            <a:r>
              <a:rPr dirty="0" baseline="-10683" sz="1950" spc="-135">
                <a:latin typeface="Times New Roman"/>
                <a:cs typeface="Times New Roman"/>
              </a:rPr>
              <a:t> </a:t>
            </a:r>
            <a:r>
              <a:rPr dirty="0" baseline="-10683" sz="1950">
                <a:latin typeface="Times New Roman"/>
                <a:cs typeface="Times New Roman"/>
              </a:rPr>
              <a:t>6</a:t>
            </a: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057566" y="4628425"/>
            <a:ext cx="400050" cy="299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27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300" i="1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293527" y="4308154"/>
            <a:ext cx="153479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7335" algn="l"/>
                <a:tab pos="634365" algn="l"/>
                <a:tab pos="936625" algn="l"/>
                <a:tab pos="1144905" algn="l"/>
                <a:tab pos="1457960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507964" y="4048934"/>
            <a:ext cx="132016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1995" algn="l"/>
              </a:tabLst>
            </a:pPr>
            <a:r>
              <a:rPr dirty="0" u="sng" sz="13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300" spc="-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300" spc="-10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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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300" spc="-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906095" y="4150234"/>
            <a:ext cx="476884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-4273" sz="1950">
                <a:latin typeface="Symbol"/>
                <a:cs typeface="Symbol"/>
              </a:rPr>
              <a:t></a:t>
            </a:r>
            <a:r>
              <a:rPr dirty="0" baseline="-4273" sz="1950" spc="-11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baseline="-2136" sz="1950" spc="-37">
                <a:latin typeface="Symbol"/>
                <a:cs typeface="Symbol"/>
              </a:rPr>
              <a:t></a:t>
            </a:r>
            <a:endParaRPr baseline="-2136" sz="19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357076" y="4011095"/>
            <a:ext cx="1176655" cy="49149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  <a:tabLst>
                <a:tab pos="948690" algn="l"/>
              </a:tabLst>
            </a:pPr>
            <a:r>
              <a:rPr dirty="0" u="sng" sz="13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3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300" spc="-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r>
              <a:rPr dirty="0" baseline="-4273" sz="195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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u="sng" sz="130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3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300">
              <a:latin typeface="Times New Roman"/>
              <a:cs typeface="Times New Roman"/>
            </a:endParaRPr>
          </a:p>
          <a:p>
            <a:pPr marL="231775">
              <a:lnSpc>
                <a:spcPct val="100000"/>
              </a:lnSpc>
              <a:spcBef>
                <a:spcPts val="27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54421" y="4150234"/>
            <a:ext cx="113792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2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82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8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10" i="1">
                <a:latin typeface="Times New Roman"/>
                <a:cs typeface="Times New Roman"/>
              </a:rPr>
              <a:t> </a:t>
            </a:r>
            <a:r>
              <a:rPr dirty="0" baseline="33333" sz="1500" spc="-75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02004" y="5087492"/>
            <a:ext cx="26822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8765" algn="l"/>
              </a:tabLst>
            </a:pPr>
            <a:r>
              <a:rPr dirty="0" sz="1200" spc="-25">
                <a:latin typeface="Times New Roman"/>
                <a:cs typeface="Times New Roman"/>
              </a:rPr>
              <a:t>2.</a:t>
            </a:r>
            <a:r>
              <a:rPr dirty="0" sz="1200">
                <a:latin typeface="Times New Roman"/>
                <a:cs typeface="Times New Roman"/>
              </a:rPr>
              <a:t>	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useful: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3168862" y="5550196"/>
            <a:ext cx="539750" cy="0"/>
          </a:xfrm>
          <a:custGeom>
            <a:avLst/>
            <a:gdLst/>
            <a:ahLst/>
            <a:cxnLst/>
            <a:rect l="l" t="t" r="r" b="b"/>
            <a:pathLst>
              <a:path w="539750" h="0">
                <a:moveTo>
                  <a:pt x="0" y="0"/>
                </a:moveTo>
                <a:lnTo>
                  <a:pt x="539497" y="0"/>
                </a:lnTo>
              </a:path>
            </a:pathLst>
          </a:custGeom>
          <a:ln w="64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3695407" y="5354968"/>
            <a:ext cx="1290320" cy="8134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5560">
              <a:lnSpc>
                <a:spcPct val="100000"/>
              </a:lnSpc>
              <a:spcBef>
                <a:spcPts val="110"/>
              </a:spcBef>
            </a:pPr>
            <a:r>
              <a:rPr dirty="0" sz="1750" spc="-125">
                <a:latin typeface="Symbol"/>
                <a:cs typeface="Symbol"/>
              </a:rPr>
              <a:t></a:t>
            </a:r>
            <a:r>
              <a:rPr dirty="0" sz="1300" spc="-125" i="1">
                <a:latin typeface="Times New Roman"/>
                <a:cs typeface="Times New Roman"/>
              </a:rPr>
              <a:t>a</a:t>
            </a:r>
            <a:r>
              <a:rPr dirty="0" sz="1300" spc="-114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bx</a:t>
            </a:r>
            <a:r>
              <a:rPr dirty="0" sz="1300" spc="3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b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bx</a:t>
            </a:r>
            <a:r>
              <a:rPr dirty="0" sz="1750" spc="-25">
                <a:latin typeface="Symbol"/>
                <a:cs typeface="Symbol"/>
              </a:rPr>
              <a:t></a:t>
            </a:r>
            <a:endParaRPr sz="175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3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750" spc="-125">
                <a:latin typeface="Symbol"/>
                <a:cs typeface="Symbol"/>
              </a:rPr>
              <a:t></a:t>
            </a:r>
            <a:r>
              <a:rPr dirty="0" sz="1300" spc="-125" i="1">
                <a:latin typeface="Times New Roman"/>
                <a:cs typeface="Times New Roman"/>
              </a:rPr>
              <a:t>a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bx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b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0" i="1">
                <a:latin typeface="Times New Roman"/>
                <a:cs typeface="Times New Roman"/>
              </a:rPr>
              <a:t>bx</a:t>
            </a:r>
            <a:r>
              <a:rPr dirty="0" sz="1750" spc="-10">
                <a:latin typeface="Symbol"/>
                <a:cs typeface="Symbol"/>
              </a:rPr>
              <a:t>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3145921" y="6069677"/>
            <a:ext cx="539750" cy="0"/>
          </a:xfrm>
          <a:custGeom>
            <a:avLst/>
            <a:gdLst/>
            <a:ahLst/>
            <a:cxnLst/>
            <a:rect l="l" t="t" r="r" b="b"/>
            <a:pathLst>
              <a:path w="539750" h="0">
                <a:moveTo>
                  <a:pt x="0" y="0"/>
                </a:moveTo>
                <a:lnTo>
                  <a:pt x="539548" y="0"/>
                </a:lnTo>
              </a:path>
            </a:pathLst>
          </a:custGeom>
          <a:ln w="64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2082912" y="5921221"/>
            <a:ext cx="88265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082912" y="5401752"/>
            <a:ext cx="88265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117913" y="6090334"/>
            <a:ext cx="5778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spc="-10" i="1">
                <a:latin typeface="Times New Roman"/>
                <a:cs typeface="Times New Roman"/>
              </a:rPr>
              <a:t>a</a:t>
            </a:r>
            <a:r>
              <a:rPr dirty="0" sz="1300" spc="-19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b</a:t>
            </a:r>
            <a:r>
              <a:rPr dirty="0" sz="1300" spc="-215" i="1">
                <a:latin typeface="Times New Roman"/>
                <a:cs typeface="Times New Roman"/>
              </a:rPr>
              <a:t> </a:t>
            </a:r>
            <a:r>
              <a:rPr dirty="0" baseline="33333" sz="1500" spc="-75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140854" y="5570851"/>
            <a:ext cx="577850" cy="407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500"/>
              </a:lnSpc>
              <a:spcBef>
                <a:spcPts val="100"/>
              </a:spcBef>
            </a:pPr>
            <a:r>
              <a:rPr dirty="0" sz="1300" spc="-10" i="1">
                <a:latin typeface="Times New Roman"/>
                <a:cs typeface="Times New Roman"/>
              </a:rPr>
              <a:t>a</a:t>
            </a:r>
            <a:r>
              <a:rPr dirty="0" sz="1300" spc="-19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b</a:t>
            </a:r>
            <a:r>
              <a:rPr dirty="0" sz="1300" spc="-215" i="1">
                <a:latin typeface="Times New Roman"/>
                <a:cs typeface="Times New Roman"/>
              </a:rPr>
              <a:t> </a:t>
            </a:r>
            <a:r>
              <a:rPr dirty="0" baseline="33333" sz="1500" spc="-75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  <a:p>
            <a:pPr algn="ctr" marR="41910">
              <a:lnSpc>
                <a:spcPts val="1500"/>
              </a:lnSpc>
            </a:pPr>
            <a:r>
              <a:rPr dirty="0" baseline="-25641" sz="1950" spc="-37" i="1">
                <a:latin typeface="Times New Roman"/>
                <a:cs typeface="Times New Roman"/>
              </a:rPr>
              <a:t>e</a:t>
            </a:r>
            <a:r>
              <a:rPr dirty="0" sz="1000" spc="-25" i="1">
                <a:latin typeface="Times New Roman"/>
                <a:cs typeface="Times New Roman"/>
              </a:rPr>
              <a:t>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85520" y="5234481"/>
            <a:ext cx="28448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e</a:t>
            </a:r>
            <a:r>
              <a:rPr dirty="0" sz="1000" spc="-25" i="1">
                <a:latin typeface="Times New Roman"/>
                <a:cs typeface="Times New Roman"/>
              </a:rPr>
              <a:t>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256940" y="5896344"/>
            <a:ext cx="1473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latin typeface="Times New Roman"/>
                <a:cs typeface="Times New Roman"/>
              </a:rPr>
              <a:t>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170387" y="5932771"/>
            <a:ext cx="9404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1620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bxdx</a:t>
            </a:r>
            <a:r>
              <a:rPr dirty="0" sz="1300" spc="3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256940" y="5376863"/>
            <a:ext cx="1473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latin typeface="Times New Roman"/>
                <a:cs typeface="Times New Roman"/>
              </a:rPr>
              <a:t>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170387" y="5413289"/>
            <a:ext cx="96329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4160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bxdx</a:t>
            </a:r>
            <a:r>
              <a:rPr dirty="0" sz="1300" spc="15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02004" y="6283833"/>
            <a:ext cx="15481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8765" algn="l"/>
              </a:tabLst>
            </a:pPr>
            <a:r>
              <a:rPr dirty="0" sz="1200" spc="-25">
                <a:latin typeface="Times New Roman"/>
                <a:cs typeface="Times New Roman"/>
              </a:rPr>
              <a:t>3.</a:t>
            </a:r>
            <a:r>
              <a:rPr dirty="0" sz="1200">
                <a:latin typeface="Times New Roman"/>
                <a:cs typeface="Times New Roman"/>
              </a:rPr>
              <a:t>	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integer,</a:t>
            </a:r>
            <a:r>
              <a:rPr dirty="0" sz="1200" spc="-20">
                <a:latin typeface="Times New Roman"/>
                <a:cs typeface="Times New Roman"/>
              </a:rPr>
              <a:t> 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720327" y="6469760"/>
            <a:ext cx="3161030" cy="457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6225">
              <a:lnSpc>
                <a:spcPts val="1400"/>
              </a:lnSpc>
              <a:spcBef>
                <a:spcPts val="100"/>
              </a:spcBef>
              <a:tabLst>
                <a:tab pos="1233170" algn="l"/>
                <a:tab pos="2419350" algn="l"/>
              </a:tabLst>
            </a:pP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cosn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(-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1250" sz="1200">
                <a:latin typeface="Times New Roman"/>
                <a:cs typeface="Times New Roman"/>
              </a:rPr>
              <a:t>n</a:t>
            </a:r>
            <a:r>
              <a:rPr dirty="0" baseline="31250" sz="1200" spc="1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sin2n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2000"/>
              </a:lnSpc>
              <a:tabLst>
                <a:tab pos="1691005" algn="l"/>
              </a:tabLst>
            </a:pPr>
            <a:r>
              <a:rPr dirty="0" sz="1250" spc="-10">
                <a:latin typeface="Times New Roman"/>
                <a:cs typeface="Times New Roman"/>
              </a:rPr>
              <a:t>sin</a:t>
            </a:r>
            <a:r>
              <a:rPr dirty="0" sz="1650" spc="-10">
                <a:latin typeface="Symbol"/>
                <a:cs typeface="Symbol"/>
              </a:rPr>
              <a:t></a:t>
            </a:r>
            <a:r>
              <a:rPr dirty="0" sz="1250" spc="-10" i="1">
                <a:latin typeface="Times New Roman"/>
                <a:cs typeface="Times New Roman"/>
              </a:rPr>
              <a:t>n</a:t>
            </a:r>
            <a:r>
              <a:rPr dirty="0" sz="1250" spc="-80" i="1">
                <a:latin typeface="Times New Roman"/>
                <a:cs typeface="Times New Roman"/>
              </a:rPr>
              <a:t> </a:t>
            </a:r>
            <a:r>
              <a:rPr dirty="0" sz="1250" spc="70">
                <a:latin typeface="Symbol"/>
                <a:cs typeface="Symbol"/>
              </a:rPr>
              <a:t></a:t>
            </a:r>
            <a:r>
              <a:rPr dirty="0" sz="1250" spc="70">
                <a:latin typeface="Times New Roman"/>
                <a:cs typeface="Times New Roman"/>
              </a:rPr>
              <a:t>1/</a:t>
            </a:r>
            <a:r>
              <a:rPr dirty="0" sz="1250" spc="-105">
                <a:latin typeface="Times New Roman"/>
                <a:cs typeface="Times New Roman"/>
              </a:rPr>
              <a:t> </a:t>
            </a:r>
            <a:r>
              <a:rPr dirty="0" sz="1250" spc="-30">
                <a:latin typeface="Times New Roman"/>
                <a:cs typeface="Times New Roman"/>
              </a:rPr>
              <a:t>2</a:t>
            </a:r>
            <a:r>
              <a:rPr dirty="0" sz="1650" spc="-30">
                <a:latin typeface="Symbol"/>
                <a:cs typeface="Symbol"/>
              </a:rPr>
              <a:t></a:t>
            </a:r>
            <a:r>
              <a:rPr dirty="0" sz="1350" spc="-30">
                <a:latin typeface="Symbol"/>
                <a:cs typeface="Symbol"/>
              </a:rPr>
              <a:t></a:t>
            </a:r>
            <a:r>
              <a:rPr dirty="0" sz="1350" spc="15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1)</a:t>
            </a:r>
            <a:r>
              <a:rPr dirty="0" baseline="33333" sz="1500" i="1">
                <a:latin typeface="Times New Roman"/>
                <a:cs typeface="Times New Roman"/>
              </a:rPr>
              <a:t>n</a:t>
            </a:r>
            <a:r>
              <a:rPr dirty="0" baseline="33333" sz="1500" spc="-142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,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300" spc="-40">
                <a:latin typeface="Times New Roman"/>
                <a:cs typeface="Times New Roman"/>
              </a:rPr>
              <a:t>cos</a:t>
            </a:r>
            <a:r>
              <a:rPr dirty="0" sz="1700" spc="-40">
                <a:latin typeface="Symbol"/>
                <a:cs typeface="Symbol"/>
              </a:rPr>
              <a:t></a:t>
            </a:r>
            <a:r>
              <a:rPr dirty="0" sz="1300" spc="-40" i="1">
                <a:latin typeface="Times New Roman"/>
                <a:cs typeface="Times New Roman"/>
              </a:rPr>
              <a:t>n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spc="50">
                <a:latin typeface="Symbol"/>
                <a:cs typeface="Symbol"/>
              </a:rPr>
              <a:t></a:t>
            </a:r>
            <a:r>
              <a:rPr dirty="0" sz="1300" spc="50">
                <a:latin typeface="Times New Roman"/>
                <a:cs typeface="Times New Roman"/>
              </a:rPr>
              <a:t>1/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300" spc="-45">
                <a:latin typeface="Times New Roman"/>
                <a:cs typeface="Times New Roman"/>
              </a:rPr>
              <a:t>2</a:t>
            </a:r>
            <a:r>
              <a:rPr dirty="0" sz="1700" spc="-45">
                <a:latin typeface="Symbol"/>
                <a:cs typeface="Symbol"/>
              </a:rPr>
              <a:t></a:t>
            </a:r>
            <a:r>
              <a:rPr dirty="0" sz="1350" spc="-45">
                <a:latin typeface="Symbol"/>
                <a:cs typeface="Symbol"/>
              </a:rPr>
              <a:t></a:t>
            </a:r>
            <a:r>
              <a:rPr dirty="0" sz="1350" spc="7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160639" y="6469760"/>
            <a:ext cx="6254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cos2n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=1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76604" y="7086981"/>
            <a:ext cx="4305935" cy="417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10" i="1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Times New Roman"/>
                <a:cs typeface="Times New Roman"/>
              </a:rPr>
              <a:t>(</a:t>
            </a:r>
            <a:r>
              <a:rPr dirty="0" sz="1250" spc="55" i="1">
                <a:latin typeface="Times New Roman"/>
                <a:cs typeface="Times New Roman"/>
              </a:rPr>
              <a:t>x</a:t>
            </a:r>
            <a:r>
              <a:rPr dirty="0" sz="1250" spc="55">
                <a:latin typeface="Times New Roman"/>
                <a:cs typeface="Times New Roman"/>
              </a:rPr>
              <a:t>)</a:t>
            </a:r>
            <a:r>
              <a:rPr dirty="0" sz="125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spc="60" i="1">
                <a:latin typeface="Times New Roman"/>
                <a:cs typeface="Times New Roman"/>
              </a:rPr>
              <a:t>e</a:t>
            </a:r>
            <a:r>
              <a:rPr dirty="0" baseline="40740" sz="1125" spc="89">
                <a:latin typeface="Symbol"/>
                <a:cs typeface="Symbol"/>
              </a:rPr>
              <a:t></a:t>
            </a:r>
            <a:r>
              <a:rPr dirty="0" baseline="40740" sz="1125" spc="-135">
                <a:latin typeface="Times New Roman"/>
                <a:cs typeface="Times New Roman"/>
              </a:rPr>
              <a:t> </a:t>
            </a:r>
            <a:r>
              <a:rPr dirty="0" baseline="40740" sz="1125" i="1">
                <a:latin typeface="Times New Roman"/>
                <a:cs typeface="Times New Roman"/>
              </a:rPr>
              <a:t>x</a:t>
            </a:r>
            <a:r>
              <a:rPr dirty="0" baseline="40740" sz="1125" spc="10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0</a:t>
            </a:r>
            <a:r>
              <a:rPr dirty="0" baseline="2136" sz="1950" spc="-89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</a:t>
            </a:r>
            <a:r>
              <a:rPr dirty="0" baseline="2136" sz="1950" spc="60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 spc="-44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</a:t>
            </a:r>
            <a:r>
              <a:rPr dirty="0" baseline="2136" sz="1950" spc="-30">
                <a:latin typeface="Times New Roman"/>
                <a:cs typeface="Times New Roman"/>
              </a:rPr>
              <a:t> </a:t>
            </a:r>
            <a:r>
              <a:rPr dirty="0" baseline="2136" sz="1950" spc="-37">
                <a:latin typeface="Times New Roman"/>
                <a:cs typeface="Times New Roman"/>
              </a:rPr>
              <a:t>2</a:t>
            </a:r>
            <a:r>
              <a:rPr dirty="0" baseline="2136" sz="1950" spc="-37">
                <a:latin typeface="Symbol"/>
                <a:cs typeface="Symbol"/>
              </a:rPr>
              <a:t>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2687301" y="7553767"/>
            <a:ext cx="267970" cy="440690"/>
          </a:xfrm>
          <a:custGeom>
            <a:avLst/>
            <a:gdLst/>
            <a:ahLst/>
            <a:cxnLst/>
            <a:rect l="l" t="t" r="r" b="b"/>
            <a:pathLst>
              <a:path w="267969" h="440690">
                <a:moveTo>
                  <a:pt x="0" y="220119"/>
                </a:moveTo>
                <a:lnTo>
                  <a:pt x="235669" y="220119"/>
                </a:lnTo>
              </a:path>
              <a:path w="267969" h="440690">
                <a:moveTo>
                  <a:pt x="267686" y="0"/>
                </a:moveTo>
                <a:lnTo>
                  <a:pt x="267686" y="440556"/>
                </a:lnTo>
              </a:path>
            </a:pathLst>
          </a:custGeom>
          <a:ln w="639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4293358" y="7773886"/>
            <a:ext cx="433070" cy="0"/>
          </a:xfrm>
          <a:custGeom>
            <a:avLst/>
            <a:gdLst/>
            <a:ahLst/>
            <a:cxnLst/>
            <a:rect l="l" t="t" r="r" b="b"/>
            <a:pathLst>
              <a:path w="433070" h="0">
                <a:moveTo>
                  <a:pt x="0" y="0"/>
                </a:moveTo>
                <a:lnTo>
                  <a:pt x="43299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4454338" y="7766763"/>
            <a:ext cx="1181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573259" y="7521970"/>
            <a:ext cx="1403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032720" y="7844607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708715" y="7766763"/>
            <a:ext cx="4057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50">
                <a:latin typeface="Symbol"/>
                <a:cs typeface="Symbol"/>
              </a:rPr>
              <a:t></a:t>
            </a:r>
            <a:r>
              <a:rPr dirty="0" sz="1300" spc="50">
                <a:latin typeface="Times New Roman"/>
                <a:cs typeface="Times New Roman"/>
              </a:rPr>
              <a:t>1</a:t>
            </a:r>
            <a:r>
              <a:rPr dirty="0" sz="1300" spc="100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711415" y="7487070"/>
            <a:ext cx="4565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51282" sz="1950">
                <a:latin typeface="Symbol"/>
                <a:cs typeface="Symbol"/>
              </a:rPr>
              <a:t></a:t>
            </a:r>
            <a:r>
              <a:rPr dirty="0" baseline="-51282" sz="1950">
                <a:latin typeface="Times New Roman"/>
                <a:cs typeface="Times New Roman"/>
              </a:rPr>
              <a:t> </a:t>
            </a:r>
            <a:r>
              <a:rPr dirty="0" u="sng" baseline="-14957" sz="1950" spc="-35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-14957" sz="1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14957" sz="1950" spc="-37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272653" y="7533024"/>
            <a:ext cx="3168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65">
                <a:latin typeface="Times New Roman"/>
                <a:cs typeface="Times New Roman"/>
              </a:rPr>
              <a:t>1</a:t>
            </a:r>
            <a:r>
              <a:rPr dirty="0" sz="1300" spc="65">
                <a:latin typeface="Symbol"/>
                <a:cs typeface="Symbol"/>
              </a:rPr>
              <a:t>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389274" y="7530579"/>
            <a:ext cx="902335" cy="352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19430" algn="l"/>
              </a:tabLst>
            </a:pPr>
            <a:r>
              <a:rPr dirty="0" baseline="-42735" sz="1950">
                <a:latin typeface="Symbol"/>
                <a:cs typeface="Symbol"/>
              </a:rPr>
              <a:t></a:t>
            </a:r>
            <a:r>
              <a:rPr dirty="0" baseline="-42735" sz="1950" spc="322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</a:t>
            </a:r>
            <a:r>
              <a:rPr dirty="0" sz="2150" spc="-20">
                <a:latin typeface="Symbol"/>
                <a:cs typeface="Symbol"/>
              </a:rPr>
              <a:t></a:t>
            </a:r>
            <a:r>
              <a:rPr dirty="0" sz="1300" spc="-2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914704" y="7530579"/>
            <a:ext cx="2738755" cy="3524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779905">
              <a:lnSpc>
                <a:spcPts val="765"/>
              </a:lnSpc>
              <a:spcBef>
                <a:spcPts val="120"/>
              </a:spcBef>
              <a:tabLst>
                <a:tab pos="2514600" algn="l"/>
              </a:tabLst>
            </a:pPr>
            <a:r>
              <a:rPr dirty="0" sz="1300" spc="10" i="1">
                <a:latin typeface="Times New Roman"/>
                <a:cs typeface="Times New Roman"/>
              </a:rPr>
              <a:t>e</a:t>
            </a:r>
            <a:r>
              <a:rPr dirty="0" baseline="41666" sz="1200" spc="15">
                <a:latin typeface="Symbol"/>
                <a:cs typeface="Symbol"/>
              </a:rPr>
              <a:t></a:t>
            </a:r>
            <a:r>
              <a:rPr dirty="0" baseline="41666" sz="1200" spc="-157">
                <a:latin typeface="Times New Roman"/>
                <a:cs typeface="Times New Roman"/>
              </a:rPr>
              <a:t> </a:t>
            </a:r>
            <a:r>
              <a:rPr dirty="0" baseline="41666" sz="1200" spc="15" i="1">
                <a:latin typeface="Times New Roman"/>
                <a:cs typeface="Times New Roman"/>
              </a:rPr>
              <a:t>x</a:t>
            </a:r>
            <a:r>
              <a:rPr dirty="0" baseline="41666" sz="1200" spc="719" i="1">
                <a:latin typeface="Times New Roman"/>
                <a:cs typeface="Times New Roman"/>
              </a:rPr>
              <a:t> </a:t>
            </a:r>
            <a:r>
              <a:rPr dirty="0" baseline="6410" sz="1950" spc="-37">
                <a:latin typeface="Times New Roman"/>
                <a:cs typeface="Times New Roman"/>
              </a:rPr>
              <a:t>2</a:t>
            </a:r>
            <a:r>
              <a:rPr dirty="0" baseline="6410" sz="1950" spc="-37">
                <a:latin typeface="Symbol"/>
                <a:cs typeface="Symbol"/>
              </a:rPr>
              <a:t></a:t>
            </a:r>
            <a:r>
              <a:rPr dirty="0" baseline="6410" sz="1950">
                <a:latin typeface="Times New Roman"/>
                <a:cs typeface="Times New Roman"/>
              </a:rPr>
              <a:t>	</a:t>
            </a:r>
            <a:r>
              <a:rPr dirty="0" u="sng" sz="1300" spc="-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  <a:p>
            <a:pPr marL="38100">
              <a:lnSpc>
                <a:spcPts val="1785"/>
              </a:lnSpc>
              <a:tabLst>
                <a:tab pos="977900" algn="l"/>
                <a:tab pos="1441450" algn="l"/>
                <a:tab pos="2270125" algn="l"/>
                <a:tab pos="2644775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a</a:t>
            </a:r>
            <a:r>
              <a:rPr dirty="0" baseline="-24305" sz="1200" spc="-37">
                <a:latin typeface="Times New Roman"/>
                <a:cs typeface="Times New Roman"/>
              </a:rPr>
              <a:t>0</a:t>
            </a:r>
            <a:r>
              <a:rPr dirty="0" baseline="-24305" sz="1200">
                <a:latin typeface="Times New Roman"/>
                <a:cs typeface="Times New Roman"/>
              </a:rPr>
              <a:t>	</a:t>
            </a:r>
            <a:r>
              <a:rPr dirty="0" baseline="-42735" sz="1950">
                <a:latin typeface="Symbol"/>
                <a:cs typeface="Symbol"/>
              </a:rPr>
              <a:t></a:t>
            </a:r>
            <a:r>
              <a:rPr dirty="0" baseline="-42735" sz="1950" spc="270">
                <a:latin typeface="Times New Roman"/>
                <a:cs typeface="Times New Roman"/>
              </a:rPr>
              <a:t>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15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2150" spc="-330">
                <a:latin typeface="Symbol"/>
                <a:cs typeface="Symbol"/>
              </a:rPr>
              <a:t></a:t>
            </a:r>
            <a:endParaRPr sz="21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219233" y="7626299"/>
            <a:ext cx="16541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465580" algn="l"/>
              </a:tabLst>
            </a:pPr>
            <a:r>
              <a:rPr dirty="0" sz="800" spc="-25">
                <a:latin typeface="Symbol"/>
                <a:cs typeface="Symbol"/>
              </a:rPr>
              <a:t></a:t>
            </a:r>
            <a:r>
              <a:rPr dirty="0" sz="800" spc="-25" i="1">
                <a:latin typeface="Times New Roman"/>
                <a:cs typeface="Times New Roman"/>
              </a:rPr>
              <a:t>x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sz="800" spc="-25">
                <a:latin typeface="Symbol"/>
                <a:cs typeface="Symbol"/>
              </a:rPr>
              <a:t>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2893136" y="8294469"/>
            <a:ext cx="402590" cy="0"/>
          </a:xfrm>
          <a:custGeom>
            <a:avLst/>
            <a:gdLst/>
            <a:ahLst/>
            <a:cxnLst/>
            <a:rect l="l" t="t" r="r" b="b"/>
            <a:pathLst>
              <a:path w="402589" h="0">
                <a:moveTo>
                  <a:pt x="0" y="0"/>
                </a:moveTo>
                <a:lnTo>
                  <a:pt x="402028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3192379" y="8276853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581198" y="8396908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364286" y="7969848"/>
            <a:ext cx="3556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u="sng" baseline="-27777" sz="1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27777" sz="1950" spc="6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50" spc="-25">
                <a:latin typeface="Symbol"/>
                <a:cs typeface="Symbol"/>
              </a:rPr>
              <a:t>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495080" y="7986039"/>
            <a:ext cx="377825" cy="284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1045" sz="2550" spc="-172">
                <a:latin typeface="Symbol"/>
                <a:cs typeface="Symbol"/>
              </a:rPr>
              <a:t></a:t>
            </a:r>
            <a:r>
              <a:rPr dirty="0" baseline="4273" sz="1950" spc="-172">
                <a:latin typeface="Symbol"/>
                <a:cs typeface="Symbol"/>
              </a:rPr>
              <a:t></a:t>
            </a:r>
            <a:r>
              <a:rPr dirty="0" baseline="4273" sz="1950" spc="-157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281265" y="8107638"/>
            <a:ext cx="1574165" cy="401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720"/>
              </a:lnSpc>
              <a:spcBef>
                <a:spcPts val="95"/>
              </a:spcBef>
            </a:pPr>
            <a:r>
              <a:rPr dirty="0" sz="1700" spc="-90">
                <a:latin typeface="Symbol"/>
                <a:cs typeface="Symbol"/>
              </a:rPr>
              <a:t></a:t>
            </a:r>
            <a:r>
              <a:rPr dirty="0" sz="1300" spc="-90">
                <a:latin typeface="Symbol"/>
                <a:cs typeface="Symbol"/>
              </a:rPr>
              <a:t>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6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10" i="1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Symbol"/>
                <a:cs typeface="Symbol"/>
              </a:rPr>
              <a:t></a:t>
            </a:r>
            <a:endParaRPr baseline="-8547" sz="1950">
              <a:latin typeface="Symbol"/>
              <a:cs typeface="Symbol"/>
            </a:endParaRPr>
          </a:p>
          <a:p>
            <a:pPr algn="r" marR="43180">
              <a:lnSpc>
                <a:spcPts val="1240"/>
              </a:lnSpc>
            </a:pP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772523" y="8322626"/>
            <a:ext cx="19208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806575" algn="l"/>
              </a:tabLst>
            </a:pPr>
            <a:r>
              <a:rPr dirty="0" sz="1300" spc="-185">
                <a:latin typeface="Symbol"/>
                <a:cs typeface="Symbol"/>
              </a:rPr>
              <a:t></a:t>
            </a:r>
            <a:r>
              <a:rPr dirty="0" baseline="-8547" sz="1950" spc="-277">
                <a:latin typeface="Symbol"/>
                <a:cs typeface="Symbol"/>
              </a:rPr>
              <a:t></a:t>
            </a:r>
            <a:r>
              <a:rPr dirty="0" baseline="2136" sz="1950" spc="-277">
                <a:latin typeface="Times New Roman"/>
                <a:cs typeface="Times New Roman"/>
              </a:rPr>
              <a:t>1</a:t>
            </a:r>
            <a:r>
              <a:rPr dirty="0" baseline="2136" sz="1950" spc="-284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 spc="-52">
                <a:latin typeface="Times New Roman"/>
                <a:cs typeface="Times New Roman"/>
              </a:rPr>
              <a:t> </a:t>
            </a:r>
            <a:r>
              <a:rPr dirty="0" baseline="2136" sz="1950" spc="-75" i="1">
                <a:latin typeface="Times New Roman"/>
                <a:cs typeface="Times New Roman"/>
              </a:rPr>
              <a:t>n</a:t>
            </a:r>
            <a:r>
              <a:rPr dirty="0" baseline="2136" sz="1950" i="1">
                <a:latin typeface="Times New Roman"/>
                <a:cs typeface="Times New Roman"/>
              </a:rPr>
              <a:t>	</a:t>
            </a:r>
            <a:r>
              <a:rPr dirty="0" sz="1300" spc="-280">
                <a:latin typeface="Symbol"/>
                <a:cs typeface="Symbol"/>
              </a:rPr>
              <a:t></a:t>
            </a:r>
            <a:r>
              <a:rPr dirty="0" baseline="-8547" sz="1950" spc="-419">
                <a:latin typeface="Symbol"/>
                <a:cs typeface="Symbol"/>
              </a:rPr>
              <a:t></a:t>
            </a:r>
            <a:endParaRPr baseline="-8547" sz="195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634446" y="8053808"/>
            <a:ext cx="596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300" spc="55">
                <a:latin typeface="Times New Roman"/>
                <a:cs typeface="Times New Roman"/>
              </a:rPr>
              <a:t> </a:t>
            </a:r>
            <a:r>
              <a:rPr dirty="0" baseline="10683" sz="1950">
                <a:latin typeface="Symbol"/>
                <a:cs typeface="Symbol"/>
              </a:rPr>
              <a:t></a:t>
            </a:r>
            <a:r>
              <a:rPr dirty="0" baseline="10683" sz="1950" spc="517">
                <a:latin typeface="Times New Roman"/>
                <a:cs typeface="Times New Roman"/>
              </a:rPr>
              <a:t> </a:t>
            </a:r>
            <a:r>
              <a:rPr dirty="0" sz="1300" spc="25" i="1">
                <a:latin typeface="Times New Roman"/>
                <a:cs typeface="Times New Roman"/>
              </a:rPr>
              <a:t>e</a:t>
            </a:r>
            <a:r>
              <a:rPr dirty="0" baseline="33333" sz="1500" spc="37">
                <a:latin typeface="Symbol"/>
                <a:cs typeface="Symbol"/>
              </a:rPr>
              <a:t></a:t>
            </a:r>
            <a:r>
              <a:rPr dirty="0" baseline="33333" sz="1500" spc="37" i="1">
                <a:latin typeface="Times New Roman"/>
                <a:cs typeface="Times New Roman"/>
              </a:rPr>
              <a:t>x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751880" y="8121599"/>
            <a:ext cx="16129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014343" y="8094095"/>
            <a:ext cx="1910714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27100" algn="l"/>
              </a:tabLst>
            </a:pP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baseline="-19444" sz="1500" i="1">
                <a:latin typeface="Times New Roman"/>
                <a:cs typeface="Times New Roman"/>
              </a:rPr>
              <a:t>n</a:t>
            </a:r>
            <a:r>
              <a:rPr dirty="0" baseline="-19444" sz="1500" spc="367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baseline="-41152" sz="2025">
                <a:latin typeface="Symbol"/>
                <a:cs typeface="Symbol"/>
              </a:rPr>
              <a:t></a:t>
            </a:r>
            <a:r>
              <a:rPr dirty="0" baseline="-41152" sz="2025" spc="682">
                <a:latin typeface="Times New Roman"/>
                <a:cs typeface="Times New Roman"/>
              </a:rPr>
              <a:t> 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40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baseline="-41152" sz="2025">
                <a:latin typeface="Symbol"/>
                <a:cs typeface="Symbol"/>
              </a:rPr>
              <a:t></a:t>
            </a:r>
            <a:r>
              <a:rPr dirty="0" baseline="-41152" sz="2025" spc="172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Symbol"/>
                <a:cs typeface="Symbol"/>
              </a:rPr>
              <a:t></a:t>
            </a:r>
            <a:endParaRPr baseline="-8547" sz="195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377554" y="8817302"/>
            <a:ext cx="69532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350" spc="-20">
                <a:latin typeface="Symbol"/>
                <a:cs typeface="Symbol"/>
              </a:rPr>
              <a:t></a:t>
            </a:r>
            <a:r>
              <a:rPr dirty="0" sz="1350" spc="-145">
                <a:latin typeface="Times New Roman"/>
                <a:cs typeface="Times New Roman"/>
              </a:rPr>
              <a:t> </a:t>
            </a:r>
            <a:r>
              <a:rPr dirty="0" sz="1300" spc="-65">
                <a:latin typeface="Times New Roman"/>
                <a:cs typeface="Times New Roman"/>
              </a:rPr>
              <a:t>(1</a:t>
            </a:r>
            <a:r>
              <a:rPr dirty="0" sz="1300" spc="-20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spc="50" i="1">
                <a:latin typeface="Times New Roman"/>
                <a:cs typeface="Times New Roman"/>
              </a:rPr>
              <a:t>n</a:t>
            </a:r>
            <a:r>
              <a:rPr dirty="0" baseline="33333" sz="1500" spc="75">
                <a:latin typeface="Times New Roman"/>
                <a:cs typeface="Times New Roman"/>
              </a:rPr>
              <a:t>2</a:t>
            </a:r>
            <a:r>
              <a:rPr dirty="0" baseline="33333" sz="1500" spc="-1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242956" y="8509175"/>
            <a:ext cx="4208780" cy="4184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443230" algn="l"/>
                <a:tab pos="796290" algn="l"/>
              </a:tabLst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u="sng" baseline="34188" sz="1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4188" sz="195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188" sz="1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4188" sz="1950" spc="-172">
                <a:latin typeface="Times New Roman"/>
                <a:cs typeface="Times New Roman"/>
              </a:rPr>
              <a:t> </a:t>
            </a:r>
            <a:r>
              <a:rPr dirty="0" sz="2550" spc="-105">
                <a:latin typeface="Symbol"/>
                <a:cs typeface="Symbol"/>
              </a:rPr>
              <a:t></a:t>
            </a:r>
            <a:r>
              <a:rPr dirty="0" sz="1300" spc="-105" i="1">
                <a:latin typeface="Times New Roman"/>
                <a:cs typeface="Times New Roman"/>
              </a:rPr>
              <a:t>e</a:t>
            </a:r>
            <a:r>
              <a:rPr dirty="0" baseline="33333" sz="1500" spc="-157">
                <a:latin typeface="Symbol"/>
                <a:cs typeface="Symbol"/>
              </a:rPr>
              <a:t></a:t>
            </a:r>
            <a:r>
              <a:rPr dirty="0" baseline="33333" sz="1500" spc="-157">
                <a:latin typeface="Times New Roman"/>
                <a:cs typeface="Times New Roman"/>
              </a:rPr>
              <a:t>2</a:t>
            </a:r>
            <a:r>
              <a:rPr dirty="0" baseline="31746" sz="1575" spc="-157">
                <a:latin typeface="Symbol"/>
                <a:cs typeface="Symbol"/>
              </a:rPr>
              <a:t></a:t>
            </a:r>
            <a:r>
              <a:rPr dirty="0" baseline="31746" sz="1575" spc="15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cos2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15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-18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 </a:t>
            </a:r>
            <a:r>
              <a:rPr dirty="0" sz="1300" spc="-10">
                <a:latin typeface="Times New Roman"/>
                <a:cs typeface="Times New Roman"/>
              </a:rPr>
              <a:t>2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50" spc="-10">
                <a:latin typeface="Symbol"/>
                <a:cs typeface="Symbol"/>
              </a:rPr>
              <a:t></a:t>
            </a:r>
            <a:r>
              <a:rPr dirty="0" sz="1350" spc="-1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33333" sz="1500">
                <a:latin typeface="Times New Roman"/>
                <a:cs typeface="Times New Roman"/>
              </a:rPr>
              <a:t>0</a:t>
            </a:r>
            <a:r>
              <a:rPr dirty="0" baseline="33333" sz="1500" spc="-89">
                <a:latin typeface="Times New Roman"/>
                <a:cs typeface="Times New Roman"/>
              </a:rPr>
              <a:t> </a:t>
            </a:r>
            <a:r>
              <a:rPr dirty="0" sz="1300" spc="50">
                <a:latin typeface="Times New Roman"/>
                <a:cs typeface="Times New Roman"/>
              </a:rPr>
              <a:t>(</a:t>
            </a:r>
            <a:r>
              <a:rPr dirty="0" sz="1300" spc="50">
                <a:latin typeface="Symbol"/>
                <a:cs typeface="Symbol"/>
              </a:rPr>
              <a:t></a:t>
            </a:r>
            <a:r>
              <a:rPr dirty="0" sz="1300" spc="50">
                <a:latin typeface="Times New Roman"/>
                <a:cs typeface="Times New Roman"/>
              </a:rPr>
              <a:t>cos0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-18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0)</a:t>
            </a:r>
            <a:r>
              <a:rPr dirty="0" sz="2550">
                <a:latin typeface="Symbol"/>
                <a:cs typeface="Symbol"/>
              </a:rPr>
              <a:t></a:t>
            </a:r>
            <a:endParaRPr sz="255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377462" y="1192629"/>
            <a:ext cx="624205" cy="0"/>
          </a:xfrm>
          <a:custGeom>
            <a:avLst/>
            <a:gdLst/>
            <a:ahLst/>
            <a:cxnLst/>
            <a:rect l="l" t="t" r="r" b="b"/>
            <a:pathLst>
              <a:path w="624205" h="0">
                <a:moveTo>
                  <a:pt x="0" y="0"/>
                </a:moveTo>
                <a:lnTo>
                  <a:pt x="624174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678320" y="1192629"/>
            <a:ext cx="401955" cy="0"/>
          </a:xfrm>
          <a:custGeom>
            <a:avLst/>
            <a:gdLst/>
            <a:ahLst/>
            <a:cxnLst/>
            <a:rect l="l" t="t" r="r" b="b"/>
            <a:pathLst>
              <a:path w="401954" h="0">
                <a:moveTo>
                  <a:pt x="0" y="0"/>
                </a:moveTo>
                <a:lnTo>
                  <a:pt x="401765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825262" y="951968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10125" y="1055975"/>
            <a:ext cx="666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527457" y="1211527"/>
            <a:ext cx="5645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504" sz="1950">
                <a:latin typeface="Symbol"/>
                <a:cs typeface="Symbol"/>
              </a:rPr>
              <a:t></a:t>
            </a:r>
            <a:r>
              <a:rPr dirty="0" baseline="23504" sz="1950" spc="-1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1</a:t>
            </a:r>
            <a:r>
              <a:rPr dirty="0" sz="1300" spc="-19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r>
              <a:rPr dirty="0" baseline="33333" sz="1500" spc="-37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35634" y="951968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52857" y="1248872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901113" y="1143015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01113" y="1026037"/>
            <a:ext cx="7404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64210" algn="l"/>
              </a:tabLst>
            </a:pP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01113" y="1248872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2012224" y="894357"/>
            <a:ext cx="877569" cy="417830"/>
          </a:xfrm>
          <a:prstGeom prst="rect"/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27050" algn="l"/>
              </a:tabLst>
            </a:pPr>
            <a:r>
              <a:rPr dirty="0" sz="2550" spc="-295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300" spc="-295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300" spc="-9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300" spc="-50" i="1">
                <a:solidFill>
                  <a:srgbClr val="000000"/>
                </a:solidFill>
                <a:latin typeface="Times New Roman"/>
                <a:cs typeface="Times New Roman"/>
              </a:rPr>
              <a:t>e</a:t>
            </a:r>
            <a:r>
              <a:rPr dirty="0" sz="1300" i="1">
                <a:solidFill>
                  <a:srgbClr val="000000"/>
                </a:solidFill>
                <a:latin typeface="Times New Roman"/>
                <a:cs typeface="Times New Roman"/>
              </a:rPr>
              <a:t>	</a:t>
            </a:r>
            <a:r>
              <a:rPr dirty="0" sz="1300" spc="-1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300" spc="-19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300" spc="-120">
                <a:solidFill>
                  <a:srgbClr val="000000"/>
                </a:solidFill>
                <a:latin typeface="Times New Roman"/>
                <a:cs typeface="Times New Roman"/>
              </a:rPr>
              <a:t>1</a:t>
            </a:r>
            <a:r>
              <a:rPr dirty="0" sz="2550" spc="-120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sz="1300" spc="-12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30242" y="1055975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98604" y="1176741"/>
            <a:ext cx="11620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50" spc="-50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39362" y="1202667"/>
            <a:ext cx="69405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350" spc="-35">
                <a:latin typeface="Symbol"/>
                <a:cs typeface="Symbol"/>
              </a:rPr>
              <a:t></a:t>
            </a:r>
            <a:r>
              <a:rPr dirty="0" sz="1350" spc="-110">
                <a:latin typeface="Times New Roman"/>
                <a:cs typeface="Times New Roman"/>
              </a:rPr>
              <a:t> </a:t>
            </a:r>
            <a:r>
              <a:rPr dirty="0" sz="1300" spc="-70">
                <a:latin typeface="Times New Roman"/>
                <a:cs typeface="Times New Roman"/>
              </a:rPr>
              <a:t>(1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-8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75713" y="877580"/>
            <a:ext cx="7912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4957" sz="1950">
                <a:latin typeface="Symbol"/>
                <a:cs typeface="Symbol"/>
              </a:rPr>
              <a:t></a:t>
            </a:r>
            <a:r>
              <a:rPr dirty="0" baseline="-25641" sz="1950">
                <a:latin typeface="Times New Roman"/>
                <a:cs typeface="Times New Roman"/>
              </a:rPr>
              <a:t>1</a:t>
            </a:r>
            <a:r>
              <a:rPr dirty="0" baseline="-25641" sz="1950" spc="-262">
                <a:latin typeface="Times New Roman"/>
                <a:cs typeface="Times New Roman"/>
              </a:rPr>
              <a:t> </a:t>
            </a:r>
            <a:r>
              <a:rPr dirty="0" baseline="-25641" sz="1950" spc="-15">
                <a:latin typeface="Symbol"/>
                <a:cs typeface="Symbol"/>
              </a:rPr>
              <a:t></a:t>
            </a:r>
            <a:r>
              <a:rPr dirty="0" baseline="-25641" sz="1950" spc="-89">
                <a:latin typeface="Times New Roman"/>
                <a:cs typeface="Times New Roman"/>
              </a:rPr>
              <a:t> </a:t>
            </a:r>
            <a:r>
              <a:rPr dirty="0" baseline="-25641" sz="1950" i="1">
                <a:latin typeface="Times New Roman"/>
                <a:cs typeface="Times New Roman"/>
              </a:rPr>
              <a:t>e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50">
                <a:latin typeface="Symbol"/>
                <a:cs typeface="Symbol"/>
              </a:rPr>
              <a:t></a:t>
            </a:r>
            <a:r>
              <a:rPr dirty="0" sz="1050" spc="355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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52143" y="1012945"/>
            <a:ext cx="229235" cy="1866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50" spc="-25">
                <a:latin typeface="Symbol"/>
                <a:cs typeface="Symbol"/>
              </a:rPr>
              <a:t>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333828" y="1743628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780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2535086" y="1743629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47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738939" y="1743629"/>
            <a:ext cx="386080" cy="0"/>
          </a:xfrm>
          <a:custGeom>
            <a:avLst/>
            <a:gdLst/>
            <a:ahLst/>
            <a:cxnLst/>
            <a:rect l="l" t="t" r="r" b="b"/>
            <a:pathLst>
              <a:path w="386080" h="0">
                <a:moveTo>
                  <a:pt x="0" y="0"/>
                </a:moveTo>
                <a:lnTo>
                  <a:pt x="386026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034426" y="1730573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11753" y="1440619"/>
            <a:ext cx="386715" cy="283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9411" sz="2550" spc="-172">
                <a:latin typeface="Symbol"/>
                <a:cs typeface="Symbol"/>
              </a:rPr>
              <a:t></a:t>
            </a:r>
            <a:r>
              <a:rPr dirty="0" sz="1300" spc="-114">
                <a:latin typeface="Symbol"/>
                <a:cs typeface="Symbol"/>
              </a:rPr>
              <a:t>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baseline="2136" sz="1950" spc="-37">
                <a:latin typeface="Times New Roman"/>
                <a:cs typeface="Times New Roman"/>
              </a:rPr>
              <a:t>2</a:t>
            </a:r>
            <a:r>
              <a:rPr dirty="0" baseline="2136" sz="1950" spc="-37">
                <a:latin typeface="Symbol"/>
                <a:cs typeface="Symbol"/>
              </a:rPr>
              <a:t>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83931" y="1813724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56386" y="1649444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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56386" y="1780195"/>
            <a:ext cx="18161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739264" algn="l"/>
              </a:tabLst>
            </a:pPr>
            <a:r>
              <a:rPr dirty="0" sz="1300" spc="-50">
                <a:latin typeface="Symbol"/>
                <a:cs typeface="Symbol"/>
              </a:rPr>
              <a:t>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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09811" y="1557149"/>
            <a:ext cx="1553210" cy="283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700" spc="-90">
                <a:latin typeface="Symbol"/>
                <a:cs typeface="Symbol"/>
              </a:rPr>
              <a:t></a:t>
            </a:r>
            <a:r>
              <a:rPr dirty="0" sz="1300" spc="-90">
                <a:latin typeface="Symbol"/>
                <a:cs typeface="Symbol"/>
              </a:rPr>
              <a:t>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sin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14" i="1">
                <a:latin typeface="Times New Roman"/>
                <a:cs typeface="Times New Roman"/>
              </a:rPr>
              <a:t> </a:t>
            </a:r>
            <a:r>
              <a:rPr dirty="0" baseline="-14957" sz="1950">
                <a:latin typeface="Symbol"/>
                <a:cs typeface="Symbol"/>
              </a:rPr>
              <a:t></a:t>
            </a:r>
            <a:r>
              <a:rPr dirty="0" baseline="-14957" sz="1950" spc="367">
                <a:latin typeface="Times New Roman"/>
                <a:cs typeface="Times New Roman"/>
              </a:rPr>
              <a:t> </a:t>
            </a:r>
            <a:r>
              <a:rPr dirty="0" baseline="-42735" sz="1950" spc="-75">
                <a:latin typeface="Times New Roman"/>
                <a:cs typeface="Times New Roman"/>
              </a:rPr>
              <a:t>0</a:t>
            </a:r>
            <a:endParaRPr baseline="-42735" sz="19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32528" y="1741558"/>
            <a:ext cx="51498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 spc="622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1</a:t>
            </a:r>
            <a:r>
              <a:rPr dirty="0" sz="1300" spc="-204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08269" y="1502931"/>
            <a:ext cx="5505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</a:t>
            </a:r>
            <a:r>
              <a:rPr dirty="0" baseline="4273" sz="1950" spc="63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41666" sz="1200">
                <a:latin typeface="Symbol"/>
                <a:cs typeface="Symbol"/>
              </a:rPr>
              <a:t></a:t>
            </a:r>
            <a:r>
              <a:rPr dirty="0" baseline="41666" sz="1200" spc="-142">
                <a:latin typeface="Times New Roman"/>
                <a:cs typeface="Times New Roman"/>
              </a:rPr>
              <a:t> </a:t>
            </a:r>
            <a:r>
              <a:rPr dirty="0" baseline="41666" sz="1200" spc="-75" i="1">
                <a:latin typeface="Times New Roman"/>
                <a:cs typeface="Times New Roman"/>
              </a:rPr>
              <a:t>x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486695" y="1632756"/>
            <a:ext cx="704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31549" y="1735994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07379" y="1457191"/>
            <a:ext cx="3105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4957" sz="1950">
                <a:latin typeface="Times New Roman"/>
                <a:cs typeface="Times New Roman"/>
              </a:rPr>
              <a:t>1</a:t>
            </a:r>
            <a:r>
              <a:rPr dirty="0" baseline="-14957" sz="1950" spc="-44">
                <a:latin typeface="Times New Roman"/>
                <a:cs typeface="Times New Roman"/>
              </a:rPr>
              <a:t> 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96444" y="1607094"/>
            <a:ext cx="15093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01345" algn="l"/>
                <a:tab pos="833755" algn="l"/>
              </a:tabLst>
            </a:pP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10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30">
                <a:latin typeface="Times New Roman"/>
                <a:cs typeface="Times New Roman"/>
              </a:rPr>
              <a:t>sin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nxdx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70035" y="1596120"/>
            <a:ext cx="13589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Symbol"/>
                <a:cs typeface="Symbol"/>
              </a:rPr>
              <a:t></a:t>
            </a:r>
            <a:r>
              <a:rPr dirty="0" sz="800" spc="-120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76772" y="1712024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04892" y="1977896"/>
            <a:ext cx="4039870" cy="3606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25450" algn="l"/>
                <a:tab pos="763270" algn="l"/>
              </a:tabLst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 </a:t>
            </a:r>
            <a:r>
              <a:rPr dirty="0" u="sng" baseline="35555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5555" sz="1875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5555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5555" sz="1875" spc="-157">
                <a:latin typeface="Times New Roman"/>
                <a:cs typeface="Times New Roman"/>
              </a:rPr>
              <a:t> </a:t>
            </a:r>
            <a:r>
              <a:rPr dirty="0" sz="2200" spc="-55">
                <a:latin typeface="Symbol"/>
                <a:cs typeface="Symbol"/>
              </a:rPr>
              <a:t></a:t>
            </a:r>
            <a:r>
              <a:rPr dirty="0" sz="1250" spc="-55" i="1">
                <a:latin typeface="Times New Roman"/>
                <a:cs typeface="Times New Roman"/>
              </a:rPr>
              <a:t>e</a:t>
            </a:r>
            <a:r>
              <a:rPr dirty="0" baseline="41666" sz="1200" spc="-82">
                <a:latin typeface="Symbol"/>
                <a:cs typeface="Symbol"/>
              </a:rPr>
              <a:t></a:t>
            </a:r>
            <a:r>
              <a:rPr dirty="0" baseline="41666" sz="1200" spc="-82">
                <a:latin typeface="Times New Roman"/>
                <a:cs typeface="Times New Roman"/>
              </a:rPr>
              <a:t>2</a:t>
            </a:r>
            <a:r>
              <a:rPr dirty="0" baseline="41666" sz="1200" spc="-82">
                <a:latin typeface="Symbol"/>
                <a:cs typeface="Symbol"/>
              </a:rPr>
              <a:t></a:t>
            </a:r>
            <a:r>
              <a:rPr dirty="0" baseline="41666" sz="1200" spc="1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1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2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-150" i="1">
                <a:latin typeface="Times New Roman"/>
                <a:cs typeface="Times New Roman"/>
              </a:rPr>
              <a:t> </a:t>
            </a:r>
            <a:r>
              <a:rPr dirty="0" sz="1250" spc="45">
                <a:latin typeface="Times New Roman"/>
                <a:cs typeface="Times New Roman"/>
              </a:rPr>
              <a:t>cos2</a:t>
            </a:r>
            <a:r>
              <a:rPr dirty="0" sz="1250" spc="45" i="1">
                <a:latin typeface="Times New Roman"/>
                <a:cs typeface="Times New Roman"/>
              </a:rPr>
              <a:t>n</a:t>
            </a:r>
            <a:r>
              <a:rPr dirty="0" sz="1250" spc="45">
                <a:latin typeface="Symbol"/>
                <a:cs typeface="Symbol"/>
              </a:rPr>
              <a:t></a:t>
            </a:r>
            <a:r>
              <a:rPr dirty="0" sz="1250" spc="45">
                <a:latin typeface="Times New Roman"/>
                <a:cs typeface="Times New Roman"/>
              </a:rPr>
              <a:t>)</a:t>
            </a:r>
            <a:r>
              <a:rPr dirty="0" sz="125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sz="1250" spc="55" i="1">
                <a:latin typeface="Times New Roman"/>
                <a:cs typeface="Times New Roman"/>
              </a:rPr>
              <a:t>e</a:t>
            </a:r>
            <a:r>
              <a:rPr dirty="0" baseline="41666" sz="1200" spc="82">
                <a:latin typeface="Times New Roman"/>
                <a:cs typeface="Times New Roman"/>
              </a:rPr>
              <a:t>0</a:t>
            </a:r>
            <a:r>
              <a:rPr dirty="0" baseline="41666" sz="1200" spc="22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-1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cos0)</a:t>
            </a:r>
            <a:r>
              <a:rPr dirty="0" sz="2200">
                <a:latin typeface="Symbol"/>
                <a:cs typeface="Symbol"/>
              </a:rPr>
              <a:t></a:t>
            </a:r>
            <a:endParaRPr sz="2200">
              <a:latin typeface="Symbol"/>
              <a:cs typeface="Symbo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375939" y="2734228"/>
            <a:ext cx="593725" cy="0"/>
          </a:xfrm>
          <a:custGeom>
            <a:avLst/>
            <a:gdLst/>
            <a:ahLst/>
            <a:cxnLst/>
            <a:rect l="l" t="t" r="r" b="b"/>
            <a:pathLst>
              <a:path w="593725" h="0">
                <a:moveTo>
                  <a:pt x="0" y="0"/>
                </a:moveTo>
                <a:lnTo>
                  <a:pt x="593492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3033649" y="2734229"/>
            <a:ext cx="488950" cy="0"/>
          </a:xfrm>
          <a:custGeom>
            <a:avLst/>
            <a:gdLst/>
            <a:ahLst/>
            <a:cxnLst/>
            <a:rect l="l" t="t" r="r" b="b"/>
            <a:pathLst>
              <a:path w="488950" h="0">
                <a:moveTo>
                  <a:pt x="0" y="0"/>
                </a:moveTo>
                <a:lnTo>
                  <a:pt x="48852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3654462" y="2734229"/>
            <a:ext cx="386715" cy="0"/>
          </a:xfrm>
          <a:custGeom>
            <a:avLst/>
            <a:gdLst/>
            <a:ahLst/>
            <a:cxnLst/>
            <a:rect l="l" t="t" r="r" b="b"/>
            <a:pathLst>
              <a:path w="386714" h="0">
                <a:moveTo>
                  <a:pt x="0" y="0"/>
                </a:moveTo>
                <a:lnTo>
                  <a:pt x="386579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3950264" y="2721173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347993" y="2157150"/>
            <a:ext cx="653415" cy="560705"/>
          </a:xfrm>
          <a:prstGeom prst="rect">
            <a:avLst/>
          </a:prstGeom>
        </p:spPr>
        <p:txBody>
          <a:bodyPr wrap="square" lIns="0" tIns="8699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685"/>
              </a:spcBef>
            </a:pPr>
            <a:r>
              <a:rPr dirty="0" sz="12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(1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10">
                <a:latin typeface="Times New Roman"/>
                <a:cs typeface="Times New Roman"/>
              </a:rPr>
              <a:t> </a:t>
            </a:r>
            <a:r>
              <a:rPr dirty="0" sz="1250" spc="60" i="1">
                <a:latin typeface="Times New Roman"/>
                <a:cs typeface="Times New Roman"/>
              </a:rPr>
              <a:t>n</a:t>
            </a:r>
            <a:r>
              <a:rPr dirty="0" baseline="41666" sz="1200" spc="89">
                <a:latin typeface="Times New Roman"/>
                <a:cs typeface="Times New Roman"/>
              </a:rPr>
              <a:t>2</a:t>
            </a:r>
            <a:r>
              <a:rPr dirty="0" baseline="41666" sz="1200" spc="1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)</a:t>
            </a:r>
            <a:endParaRPr sz="12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65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633764" y="2732158"/>
            <a:ext cx="3295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Times New Roman"/>
                <a:cs typeface="Times New Roman"/>
              </a:rPr>
              <a:t>1</a:t>
            </a:r>
            <a:r>
              <a:rPr dirty="0" sz="1300" spc="-204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530295" y="2664775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530295" y="2597695"/>
            <a:ext cx="1238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273" sz="1950" spc="-37">
                <a:latin typeface="Symbol"/>
                <a:cs typeface="Symbol"/>
              </a:rPr>
              <a:t></a:t>
            </a:r>
            <a:r>
              <a:rPr dirty="0" sz="1300" spc="-25">
                <a:latin typeface="Times New Roman"/>
                <a:cs typeface="Times New Roman"/>
              </a:rPr>
              <a:t>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530295" y="2770796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935508" y="2664775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35508" y="2770795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978225" y="2480847"/>
            <a:ext cx="1045844" cy="3644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63880" algn="l"/>
              </a:tabLst>
            </a:pPr>
            <a:r>
              <a:rPr dirty="0" sz="2200" spc="-229">
                <a:latin typeface="Symbol"/>
                <a:cs typeface="Symbol"/>
              </a:rPr>
              <a:t></a:t>
            </a:r>
            <a:r>
              <a:rPr dirty="0" sz="1300" spc="-229">
                <a:latin typeface="Symbol"/>
                <a:cs typeface="Symbol"/>
              </a:rPr>
              <a:t>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spc="-65" i="1">
                <a:latin typeface="Times New Roman"/>
                <a:cs typeface="Times New Roman"/>
              </a:rPr>
              <a:t>n</a:t>
            </a:r>
            <a:r>
              <a:rPr dirty="0" sz="2200" spc="-65">
                <a:latin typeface="Symbol"/>
                <a:cs typeface="Symbol"/>
              </a:rPr>
              <a:t></a:t>
            </a:r>
            <a:r>
              <a:rPr dirty="0" sz="1300" spc="-65">
                <a:latin typeface="Symbol"/>
                <a:cs typeface="Symbol"/>
              </a:rPr>
              <a:t>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</a:t>
            </a:r>
            <a:endParaRPr baseline="4273" sz="19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47970" y="2732158"/>
            <a:ext cx="65278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r>
              <a:rPr dirty="0" sz="1300" spc="-50">
                <a:latin typeface="Times New Roman"/>
                <a:cs typeface="Times New Roman"/>
              </a:rPr>
              <a:t>(1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1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10108" y="2493531"/>
            <a:ext cx="101854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97255" algn="l"/>
              </a:tabLst>
            </a:pPr>
            <a:r>
              <a:rPr dirty="0" baseline="4273" sz="1950">
                <a:latin typeface="Symbol"/>
                <a:cs typeface="Symbol"/>
              </a:rPr>
              <a:t>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-16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41666" sz="1200">
                <a:latin typeface="Symbol"/>
                <a:cs typeface="Symbol"/>
              </a:rPr>
              <a:t>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>
                <a:latin typeface="Symbol"/>
                <a:cs typeface="Symbol"/>
              </a:rPr>
              <a:t></a:t>
            </a:r>
            <a:r>
              <a:rPr dirty="0" baseline="41666" sz="1200" spc="450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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05834" y="2586720"/>
            <a:ext cx="19939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Symbol"/>
                <a:cs typeface="Symbol"/>
              </a:rPr>
              <a:t>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222301" y="2726595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230289" y="2597694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1660101" y="3260008"/>
            <a:ext cx="488315" cy="0"/>
          </a:xfrm>
          <a:custGeom>
            <a:avLst/>
            <a:gdLst/>
            <a:ahLst/>
            <a:cxnLst/>
            <a:rect l="l" t="t" r="r" b="b"/>
            <a:pathLst>
              <a:path w="488314" h="0">
                <a:moveTo>
                  <a:pt x="0" y="0"/>
                </a:moveTo>
                <a:lnTo>
                  <a:pt x="487864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2542309" y="3260008"/>
            <a:ext cx="488315" cy="0"/>
          </a:xfrm>
          <a:custGeom>
            <a:avLst/>
            <a:gdLst/>
            <a:ahLst/>
            <a:cxnLst/>
            <a:rect l="l" t="t" r="r" b="b"/>
            <a:pathLst>
              <a:path w="488314" h="0">
                <a:moveTo>
                  <a:pt x="0" y="0"/>
                </a:moveTo>
                <a:lnTo>
                  <a:pt x="487889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3100314" y="3260009"/>
            <a:ext cx="386080" cy="0"/>
          </a:xfrm>
          <a:custGeom>
            <a:avLst/>
            <a:gdLst/>
            <a:ahLst/>
            <a:cxnLst/>
            <a:rect l="l" t="t" r="r" b="b"/>
            <a:pathLst>
              <a:path w="386079" h="0">
                <a:moveTo>
                  <a:pt x="0" y="0"/>
                </a:moveTo>
                <a:lnTo>
                  <a:pt x="385823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4373164" y="3260009"/>
            <a:ext cx="488315" cy="0"/>
          </a:xfrm>
          <a:custGeom>
            <a:avLst/>
            <a:gdLst/>
            <a:ahLst/>
            <a:cxnLst/>
            <a:rect l="l" t="t" r="r" b="b"/>
            <a:pathLst>
              <a:path w="488314" h="0">
                <a:moveTo>
                  <a:pt x="0" y="0"/>
                </a:moveTo>
                <a:lnTo>
                  <a:pt x="487889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4931549" y="3260009"/>
            <a:ext cx="386080" cy="0"/>
          </a:xfrm>
          <a:custGeom>
            <a:avLst/>
            <a:gdLst/>
            <a:ahLst/>
            <a:cxnLst/>
            <a:rect l="l" t="t" r="r" b="b"/>
            <a:pathLst>
              <a:path w="386079" h="0">
                <a:moveTo>
                  <a:pt x="0" y="0"/>
                </a:moveTo>
                <a:lnTo>
                  <a:pt x="385823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4864329" y="3123475"/>
            <a:ext cx="666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226823" y="3123475"/>
            <a:ext cx="579755" cy="271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0489">
              <a:lnSpc>
                <a:spcPts val="1265"/>
              </a:lnSpc>
              <a:spcBef>
                <a:spcPts val="100"/>
              </a:spcBef>
            </a:pPr>
            <a:r>
              <a:rPr dirty="0" baseline="4273" sz="1950">
                <a:latin typeface="Symbol"/>
                <a:cs typeface="Symbol"/>
              </a:rPr>
              <a:t>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 spc="-3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665"/>
              </a:lnSpc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325212" y="3296576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325212" y="3006946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370188" y="3134923"/>
            <a:ext cx="1019175" cy="259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5890">
              <a:lnSpc>
                <a:spcPts val="1220"/>
              </a:lnSpc>
              <a:spcBef>
                <a:spcPts val="100"/>
              </a:spcBef>
            </a:pPr>
            <a:r>
              <a:rPr dirty="0" baseline="6410" sz="1950">
                <a:latin typeface="Symbol"/>
                <a:cs typeface="Symbol"/>
              </a:rPr>
              <a:t></a:t>
            </a:r>
            <a:r>
              <a:rPr dirty="0" baseline="4273" sz="1950">
                <a:latin typeface="Times New Roman"/>
                <a:cs typeface="Times New Roman"/>
              </a:rPr>
              <a:t>cos</a:t>
            </a:r>
            <a:r>
              <a:rPr dirty="0" baseline="4273" sz="1950" spc="-202">
                <a:latin typeface="Times New Roman"/>
                <a:cs typeface="Times New Roman"/>
              </a:rPr>
              <a:t> </a:t>
            </a:r>
            <a:r>
              <a:rPr dirty="0" baseline="4273" sz="1950" spc="-15" i="1">
                <a:latin typeface="Times New Roman"/>
                <a:cs typeface="Times New Roman"/>
              </a:rPr>
              <a:t>nx</a:t>
            </a:r>
            <a:r>
              <a:rPr dirty="0" baseline="4273" sz="1950" spc="-75" i="1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</a:t>
            </a:r>
            <a:r>
              <a:rPr dirty="0" baseline="4273" sz="1950" spc="172">
                <a:latin typeface="Times New Roman"/>
                <a:cs typeface="Times New Roman"/>
              </a:rPr>
              <a:t> </a:t>
            </a:r>
            <a:r>
              <a:rPr dirty="0" sz="1300" spc="25">
                <a:latin typeface="Symbol"/>
                <a:cs typeface="Symbol"/>
              </a:rPr>
              <a:t></a:t>
            </a:r>
            <a:r>
              <a:rPr dirty="0" baseline="6410" sz="1950" spc="37">
                <a:latin typeface="Symbol"/>
                <a:cs typeface="Symbol"/>
              </a:rPr>
              <a:t></a:t>
            </a:r>
            <a:endParaRPr baseline="6410" sz="1950">
              <a:latin typeface="Symbol"/>
              <a:cs typeface="Symbol"/>
            </a:endParaRPr>
          </a:p>
          <a:p>
            <a:pPr marL="38100">
              <a:lnSpc>
                <a:spcPts val="620"/>
              </a:lnSpc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493978" y="3296576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493977" y="3006945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026464" y="3126474"/>
            <a:ext cx="2111375" cy="2343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501015" algn="l"/>
                <a:tab pos="1156970" algn="l"/>
                <a:tab pos="2018664" algn="l"/>
              </a:tabLst>
            </a:pPr>
            <a:r>
              <a:rPr dirty="0" baseline="2057" sz="2025">
                <a:latin typeface="Symbol"/>
                <a:cs typeface="Symbol"/>
              </a:rPr>
              <a:t></a:t>
            </a:r>
            <a:r>
              <a:rPr dirty="0" baseline="2057" sz="2025" spc="165">
                <a:latin typeface="Times New Roman"/>
                <a:cs typeface="Times New Roman"/>
              </a:rPr>
              <a:t> </a:t>
            </a:r>
            <a:r>
              <a:rPr dirty="0" baseline="4273" sz="1950" spc="-75" i="1">
                <a:latin typeface="Times New Roman"/>
                <a:cs typeface="Times New Roman"/>
              </a:rPr>
              <a:t>e</a:t>
            </a:r>
            <a:r>
              <a:rPr dirty="0" baseline="4273" sz="1950" i="1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Symbol"/>
                <a:cs typeface="Symbol"/>
              </a:rPr>
              <a:t>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baseline="4273" sz="1950">
                <a:latin typeface="Symbol"/>
                <a:cs typeface="Symbol"/>
              </a:rPr>
              <a:t></a:t>
            </a:r>
            <a:r>
              <a:rPr dirty="0" baseline="4273" sz="1950" spc="60">
                <a:latin typeface="Times New Roman"/>
                <a:cs typeface="Times New Roman"/>
              </a:rPr>
              <a:t> </a:t>
            </a:r>
            <a:r>
              <a:rPr dirty="0" sz="1300" spc="35">
                <a:latin typeface="Symbol"/>
                <a:cs typeface="Symbol"/>
              </a:rPr>
              <a:t></a:t>
            </a:r>
            <a:r>
              <a:rPr dirty="0" baseline="6410" sz="1950" spc="52">
                <a:latin typeface="Symbol"/>
                <a:cs typeface="Symbol"/>
              </a:rPr>
              <a:t></a:t>
            </a:r>
            <a:r>
              <a:rPr dirty="0" baseline="6410" sz="1950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Times New Roman"/>
                <a:cs typeface="Times New Roman"/>
              </a:rPr>
              <a:t>.</a:t>
            </a:r>
            <a:endParaRPr baseline="4273" sz="19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088435" y="3257938"/>
            <a:ext cx="11766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485775" algn="l"/>
                <a:tab pos="835025" algn="l"/>
              </a:tabLst>
            </a:pPr>
            <a:r>
              <a:rPr dirty="0" baseline="3472" sz="1200" spc="-30" i="1">
                <a:latin typeface="Times New Roman"/>
                <a:cs typeface="Times New Roman"/>
              </a:rPr>
              <a:t>n</a:t>
            </a:r>
            <a:r>
              <a:rPr dirty="0" baseline="3472" sz="1200" spc="-30">
                <a:latin typeface="Symbol"/>
                <a:cs typeface="Symbol"/>
              </a:rPr>
              <a:t></a:t>
            </a:r>
            <a:r>
              <a:rPr dirty="0" baseline="3472" sz="1200" spc="-30">
                <a:latin typeface="Times New Roman"/>
                <a:cs typeface="Times New Roman"/>
              </a:rPr>
              <a:t>1</a:t>
            </a:r>
            <a:r>
              <a:rPr dirty="0" baseline="-12820" sz="1950" spc="-30">
                <a:latin typeface="Symbol"/>
                <a:cs typeface="Symbol"/>
              </a:rPr>
              <a:t></a:t>
            </a:r>
            <a:r>
              <a:rPr dirty="0" baseline="-12820" sz="1950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Symbol"/>
                <a:cs typeface="Symbol"/>
              </a:rPr>
              <a:t>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10">
                <a:latin typeface="Times New Roman"/>
                <a:cs typeface="Times New Roman"/>
              </a:rPr>
              <a:t>1</a:t>
            </a:r>
            <a:r>
              <a:rPr dirty="0" sz="1300" spc="-204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124063" y="3019311"/>
            <a:ext cx="10814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960119" algn="l"/>
              </a:tabLst>
            </a:pP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240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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baseline="41666" sz="1200" spc="-30">
                <a:latin typeface="Symbol"/>
                <a:cs typeface="Symbol"/>
              </a:rPr>
              <a:t></a:t>
            </a:r>
            <a:r>
              <a:rPr dirty="0" baseline="41666" sz="1200" spc="-30">
                <a:latin typeface="Times New Roman"/>
                <a:cs typeface="Times New Roman"/>
              </a:rPr>
              <a:t>2</a:t>
            </a:r>
            <a:r>
              <a:rPr dirty="0" baseline="41666" sz="1200" spc="-30">
                <a:latin typeface="Symbol"/>
                <a:cs typeface="Symbol"/>
              </a:rPr>
              <a:t></a:t>
            </a:r>
            <a:r>
              <a:rPr dirty="0" baseline="41666" sz="12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755444" y="3257938"/>
            <a:ext cx="16783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552450" algn="l"/>
                <a:tab pos="987425" algn="l"/>
                <a:tab pos="1336675" algn="l"/>
              </a:tabLst>
            </a:pPr>
            <a:r>
              <a:rPr dirty="0" baseline="2136" sz="1950" spc="-37">
                <a:latin typeface="Times New Roman"/>
                <a:cs typeface="Times New Roman"/>
              </a:rPr>
              <a:t>2</a:t>
            </a:r>
            <a:r>
              <a:rPr dirty="0" baseline="2136" sz="1950" spc="-37">
                <a:latin typeface="Symbol"/>
                <a:cs typeface="Symbol"/>
              </a:rPr>
              <a:t>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3472" sz="1200" spc="-30" i="1">
                <a:latin typeface="Times New Roman"/>
                <a:cs typeface="Times New Roman"/>
              </a:rPr>
              <a:t>n</a:t>
            </a:r>
            <a:r>
              <a:rPr dirty="0" baseline="3472" sz="1200" spc="-30">
                <a:latin typeface="Symbol"/>
                <a:cs typeface="Symbol"/>
              </a:rPr>
              <a:t></a:t>
            </a:r>
            <a:r>
              <a:rPr dirty="0" baseline="3472" sz="1200" spc="-30">
                <a:latin typeface="Times New Roman"/>
                <a:cs typeface="Times New Roman"/>
              </a:rPr>
              <a:t>1</a:t>
            </a:r>
            <a:r>
              <a:rPr dirty="0" baseline="-12820" sz="1950" spc="-30">
                <a:latin typeface="Symbol"/>
                <a:cs typeface="Symbol"/>
              </a:rPr>
              <a:t></a:t>
            </a:r>
            <a:r>
              <a:rPr dirty="0" baseline="-12820" sz="1950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Symbol"/>
                <a:cs typeface="Symbol"/>
              </a:rPr>
              <a:t>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10">
                <a:latin typeface="Times New Roman"/>
                <a:cs typeface="Times New Roman"/>
              </a:rPr>
              <a:t>1</a:t>
            </a:r>
            <a:r>
              <a:rPr dirty="0" sz="1300" spc="-204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292803" y="3019311"/>
            <a:ext cx="10795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958850" algn="l"/>
              </a:tabLst>
            </a:pP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240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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baseline="41666" sz="1200" spc="-30">
                <a:latin typeface="Symbol"/>
                <a:cs typeface="Symbol"/>
              </a:rPr>
              <a:t></a:t>
            </a:r>
            <a:r>
              <a:rPr dirty="0" baseline="41666" sz="1200" spc="-30">
                <a:latin typeface="Times New Roman"/>
                <a:cs typeface="Times New Roman"/>
              </a:rPr>
              <a:t>2</a:t>
            </a:r>
            <a:r>
              <a:rPr dirty="0" baseline="41666" sz="1200" spc="-30">
                <a:latin typeface="Symbol"/>
                <a:cs typeface="Symbol"/>
              </a:rPr>
              <a:t></a:t>
            </a:r>
            <a:r>
              <a:rPr dirty="0" baseline="41666" sz="12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14039" y="2944824"/>
            <a:ext cx="5454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15">
                <a:latin typeface="Times New Roman"/>
                <a:cs typeface="Times New Roman"/>
              </a:rPr>
              <a:t>1</a:t>
            </a:r>
            <a:r>
              <a:rPr dirty="0" baseline="-25641" sz="1950" spc="-307">
                <a:latin typeface="Times New Roman"/>
                <a:cs typeface="Times New Roman"/>
              </a:rPr>
              <a:t> </a:t>
            </a:r>
            <a:r>
              <a:rPr dirty="0" baseline="-25641" sz="1950" spc="-15">
                <a:latin typeface="Symbol"/>
                <a:cs typeface="Symbol"/>
              </a:rPr>
              <a:t></a:t>
            </a:r>
            <a:r>
              <a:rPr dirty="0" baseline="-25641" sz="1950" spc="-157">
                <a:latin typeface="Times New Roman"/>
                <a:cs typeface="Times New Roman"/>
              </a:rPr>
              <a:t> </a:t>
            </a: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800" spc="-20">
                <a:latin typeface="Symbol"/>
                <a:cs typeface="Symbol"/>
              </a:rPr>
              <a:t></a:t>
            </a:r>
            <a:r>
              <a:rPr dirty="0" sz="800" spc="-20">
                <a:latin typeface="Times New Roman"/>
                <a:cs typeface="Times New Roman"/>
              </a:rPr>
              <a:t>2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342611" y="3112499"/>
            <a:ext cx="13589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Symbol"/>
                <a:cs typeface="Symbol"/>
              </a:rPr>
              <a:t></a:t>
            </a:r>
            <a:r>
              <a:rPr dirty="0" sz="800" spc="-125">
                <a:latin typeface="Times New Roman"/>
                <a:cs typeface="Times New Roman"/>
              </a:rPr>
              <a:t> </a:t>
            </a:r>
            <a:r>
              <a:rPr dirty="0" sz="800" spc="-50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1261257" y="3773387"/>
            <a:ext cx="487680" cy="0"/>
          </a:xfrm>
          <a:custGeom>
            <a:avLst/>
            <a:gdLst/>
            <a:ahLst/>
            <a:cxnLst/>
            <a:rect l="l" t="t" r="r" b="b"/>
            <a:pathLst>
              <a:path w="487680" h="0">
                <a:moveTo>
                  <a:pt x="0" y="0"/>
                </a:moveTo>
                <a:lnTo>
                  <a:pt x="48731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1846788" y="3773387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58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2338102" y="3773387"/>
            <a:ext cx="385445" cy="0"/>
          </a:xfrm>
          <a:custGeom>
            <a:avLst/>
            <a:gdLst/>
            <a:ahLst/>
            <a:cxnLst/>
            <a:rect l="l" t="t" r="r" b="b"/>
            <a:pathLst>
              <a:path w="385444" h="0">
                <a:moveTo>
                  <a:pt x="0" y="0"/>
                </a:moveTo>
                <a:lnTo>
                  <a:pt x="38543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3609878" y="3773387"/>
            <a:ext cx="385445" cy="0"/>
          </a:xfrm>
          <a:custGeom>
            <a:avLst/>
            <a:gdLst/>
            <a:ahLst/>
            <a:cxnLst/>
            <a:rect l="l" t="t" r="r" b="b"/>
            <a:pathLst>
              <a:path w="385445" h="0">
                <a:moveTo>
                  <a:pt x="0" y="0"/>
                </a:moveTo>
                <a:lnTo>
                  <a:pt x="38537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4462583" y="3532837"/>
            <a:ext cx="901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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003106" y="3545831"/>
            <a:ext cx="901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764424" y="3797711"/>
            <a:ext cx="27882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79169" algn="l"/>
                <a:tab pos="2251075" algn="l"/>
                <a:tab pos="2710180" algn="l"/>
              </a:tabLst>
            </a:pPr>
            <a:r>
              <a:rPr dirty="0" sz="1300" spc="-50">
                <a:latin typeface="Symbol"/>
                <a:cs typeface="Symbol"/>
              </a:rPr>
              <a:t>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Symbol"/>
                <a:cs typeface="Symbol"/>
              </a:rPr>
              <a:t>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Symbol"/>
                <a:cs typeface="Symbol"/>
              </a:rPr>
              <a:t>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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731393" y="3545830"/>
            <a:ext cx="901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449554" y="3766264"/>
            <a:ext cx="1181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373446" y="3501086"/>
            <a:ext cx="2540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Symbol"/>
                <a:cs typeface="Symbol"/>
              </a:rPr>
              <a:t></a:t>
            </a:r>
            <a:r>
              <a:rPr dirty="0" sz="800" spc="110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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739024" y="3692186"/>
            <a:ext cx="2406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</a:t>
            </a:r>
            <a:r>
              <a:rPr dirty="0" sz="1300" spc="-200">
                <a:latin typeface="Times New Roman"/>
                <a:cs typeface="Times New Roman"/>
              </a:rPr>
              <a:t> </a:t>
            </a:r>
            <a:r>
              <a:rPr dirty="0" baseline="-25641" sz="1950" spc="-75">
                <a:latin typeface="Times New Roman"/>
                <a:cs typeface="Times New Roman"/>
              </a:rPr>
              <a:t>2</a:t>
            </a:r>
            <a:endParaRPr baseline="-25641" sz="19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362935" y="3771708"/>
            <a:ext cx="5568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baseline="-4273" sz="19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7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879238" y="3636854"/>
            <a:ext cx="6991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1250" sz="1200">
                <a:latin typeface="Times New Roman"/>
                <a:cs typeface="Times New Roman"/>
              </a:rPr>
              <a:t>2</a:t>
            </a:r>
            <a:r>
              <a:rPr dirty="0" baseline="-31250" sz="1200" spc="300">
                <a:latin typeface="Times New Roman"/>
                <a:cs typeface="Times New Roman"/>
              </a:rPr>
              <a:t> </a:t>
            </a:r>
            <a:r>
              <a:rPr dirty="0" baseline="-4273" sz="1950">
                <a:latin typeface="Symbol"/>
                <a:cs typeface="Symbol"/>
              </a:rPr>
              <a:t>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r>
              <a:rPr dirty="0" baseline="-19230" sz="1950" spc="-37">
                <a:latin typeface="Symbol"/>
                <a:cs typeface="Symbol"/>
              </a:rPr>
              <a:t></a:t>
            </a:r>
            <a:endParaRPr baseline="-19230" sz="195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91552" y="3651968"/>
            <a:ext cx="556895" cy="344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670">
              <a:lnSpc>
                <a:spcPts val="1250"/>
              </a:lnSpc>
              <a:spcBef>
                <a:spcPts val="100"/>
              </a:spcBef>
            </a:pPr>
            <a:r>
              <a:rPr dirty="0" baseline="2136" sz="1950" spc="60">
                <a:latin typeface="Symbol"/>
                <a:cs typeface="Symbol"/>
              </a:rPr>
              <a:t></a:t>
            </a:r>
            <a:r>
              <a:rPr dirty="0" sz="1300" spc="4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1250"/>
              </a:lnSpc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baseline="-4273" sz="19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7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607779" y="3636853"/>
            <a:ext cx="10198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1250" sz="1200" spc="30">
                <a:latin typeface="Times New Roman"/>
                <a:cs typeface="Times New Roman"/>
              </a:rPr>
              <a:t>2</a:t>
            </a:r>
            <a:r>
              <a:rPr dirty="0" baseline="-31250" sz="1200" spc="337">
                <a:latin typeface="Times New Roman"/>
                <a:cs typeface="Times New Roman"/>
              </a:rPr>
              <a:t> </a:t>
            </a:r>
            <a:r>
              <a:rPr dirty="0" baseline="-4273" sz="1950" spc="30">
                <a:latin typeface="Symbol"/>
                <a:cs typeface="Symbol"/>
              </a:rPr>
              <a:t></a:t>
            </a:r>
            <a:r>
              <a:rPr dirty="0" sz="1300" spc="20">
                <a:latin typeface="Times New Roman"/>
                <a:cs typeface="Times New Roman"/>
              </a:rPr>
              <a:t>cos</a:t>
            </a:r>
            <a:r>
              <a:rPr dirty="0" sz="1300" spc="20" i="1">
                <a:latin typeface="Times New Roman"/>
                <a:cs typeface="Times New Roman"/>
              </a:rPr>
              <a:t>nx</a:t>
            </a:r>
            <a:r>
              <a:rPr dirty="0" sz="1300" spc="-65" i="1">
                <a:latin typeface="Times New Roman"/>
                <a:cs typeface="Times New Roman"/>
              </a:rPr>
              <a:t> </a:t>
            </a:r>
            <a:r>
              <a:rPr dirty="0" sz="1300" spc="20">
                <a:latin typeface="Symbol"/>
                <a:cs typeface="Symbol"/>
              </a:rPr>
              <a:t></a:t>
            </a:r>
            <a:r>
              <a:rPr dirty="0" sz="1300" spc="95">
                <a:latin typeface="Times New Roman"/>
                <a:cs typeface="Times New Roman"/>
              </a:rPr>
              <a:t> </a:t>
            </a:r>
            <a:r>
              <a:rPr dirty="0" baseline="-4273" sz="1950" spc="60">
                <a:latin typeface="Symbol"/>
                <a:cs typeface="Symbol"/>
              </a:rPr>
              <a:t>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077877" y="3532836"/>
            <a:ext cx="15341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410970" algn="l"/>
              </a:tabLst>
            </a:pP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-82">
                <a:latin typeface="Times New Roman"/>
                <a:cs typeface="Times New Roman"/>
              </a:rPr>
              <a:t> </a:t>
            </a:r>
            <a:r>
              <a:rPr dirty="0" sz="1300" spc="65">
                <a:latin typeface="Times New Roman"/>
                <a:cs typeface="Times New Roman"/>
              </a:rPr>
              <a:t>1</a:t>
            </a:r>
            <a:r>
              <a:rPr dirty="0" sz="1300" spc="65">
                <a:latin typeface="Symbol"/>
                <a:cs typeface="Symbol"/>
              </a:rPr>
              <a:t>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41666" sz="1200">
                <a:latin typeface="Symbol"/>
                <a:cs typeface="Symbol"/>
              </a:rPr>
              <a:t>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>
                <a:latin typeface="Symbol"/>
                <a:cs typeface="Symbol"/>
              </a:rPr>
              <a:t></a:t>
            </a:r>
            <a:r>
              <a:rPr dirty="0" baseline="41666" sz="1200" spc="397">
                <a:latin typeface="Times New Roman"/>
                <a:cs typeface="Times New Roman"/>
              </a:rPr>
              <a:t> </a:t>
            </a:r>
            <a:r>
              <a:rPr dirty="0" sz="1300" spc="55">
                <a:latin typeface="Symbol"/>
                <a:cs typeface="Symbol"/>
              </a:rPr>
              <a:t></a:t>
            </a:r>
            <a:r>
              <a:rPr dirty="0" sz="1300" spc="55">
                <a:latin typeface="Times New Roman"/>
                <a:cs typeface="Times New Roman"/>
              </a:rPr>
              <a:t>1</a:t>
            </a:r>
            <a:r>
              <a:rPr dirty="0" sz="1300" spc="30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375">
                <a:latin typeface="Times New Roman"/>
                <a:cs typeface="Times New Roman"/>
              </a:rPr>
              <a:t> </a:t>
            </a: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202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</a:t>
            </a:r>
            <a:r>
              <a:rPr dirty="0" baseline="-4273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749956" y="3532525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/>
          <p:nvPr/>
        </p:nvSpPr>
        <p:spPr>
          <a:xfrm>
            <a:off x="3469348" y="424002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11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3467322" y="4233126"/>
            <a:ext cx="10922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876604" y="4055453"/>
            <a:ext cx="4019550" cy="28130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-104">
                <a:latin typeface="Times New Roman"/>
                <a:cs typeface="Times New Roman"/>
              </a:rPr>
              <a:t> </a:t>
            </a:r>
            <a:r>
              <a:rPr dirty="0" sz="1650" spc="-60">
                <a:latin typeface="Symbol"/>
                <a:cs typeface="Symbol"/>
              </a:rPr>
              <a:t></a:t>
            </a:r>
            <a:r>
              <a:rPr dirty="0" sz="1250" spc="-60">
                <a:latin typeface="Symbol"/>
                <a:cs typeface="Symbol"/>
              </a:rPr>
              <a:t>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650">
                <a:latin typeface="Symbol"/>
                <a:cs typeface="Symbol"/>
              </a:rPr>
              <a:t></a:t>
            </a:r>
            <a:r>
              <a:rPr dirty="0" sz="165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2010139" y="4712410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34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2940374" y="4712411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31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/>
          <p:nvPr/>
        </p:nvSpPr>
        <p:spPr>
          <a:xfrm>
            <a:off x="3186274" y="4712411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2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 txBox="1"/>
          <p:nvPr/>
        </p:nvSpPr>
        <p:spPr>
          <a:xfrm>
            <a:off x="2134182" y="4562495"/>
            <a:ext cx="76835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087944" y="4562496"/>
            <a:ext cx="89535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199031" y="4526963"/>
            <a:ext cx="7556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183423" y="4728030"/>
            <a:ext cx="12573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063152" y="4811146"/>
            <a:ext cx="125730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092504" y="4585236"/>
            <a:ext cx="8864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have,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8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926144" y="4698103"/>
            <a:ext cx="36131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70510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343717" y="4583983"/>
            <a:ext cx="5651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766793" y="4687113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/>
          <p:nvPr/>
        </p:nvSpPr>
        <p:spPr>
          <a:xfrm>
            <a:off x="4040692" y="4710906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 h="0">
                <a:moveTo>
                  <a:pt x="0" y="0"/>
                </a:moveTo>
                <a:lnTo>
                  <a:pt x="19049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/>
          <p:nvPr/>
        </p:nvSpPr>
        <p:spPr>
          <a:xfrm>
            <a:off x="4608494" y="4710906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9207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 txBox="1"/>
          <p:nvPr/>
        </p:nvSpPr>
        <p:spPr>
          <a:xfrm>
            <a:off x="5003770" y="4575748"/>
            <a:ext cx="224790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243943" y="4624115"/>
            <a:ext cx="6051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33400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243944" y="4742802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739406" y="4761968"/>
            <a:ext cx="2444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800" spc="-37">
                <a:latin typeface="Symbol"/>
                <a:cs typeface="Symbol"/>
              </a:rPr>
              <a:t></a:t>
            </a:r>
            <a:r>
              <a:rPr dirty="0" sz="700" spc="-25">
                <a:latin typeface="Symbol"/>
                <a:cs typeface="Symbol"/>
              </a:rPr>
              <a:t>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639655" y="4704784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038422" y="4696611"/>
            <a:ext cx="175895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35">
                <a:latin typeface="Times New Roman"/>
                <a:cs typeface="Times New Roman"/>
              </a:rPr>
              <a:t>2</a:t>
            </a:r>
            <a:r>
              <a:rPr dirty="0" sz="1250" spc="-3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957809" y="4458131"/>
            <a:ext cx="2981325" cy="461009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69850">
              <a:lnSpc>
                <a:spcPct val="100000"/>
              </a:lnSpc>
              <a:spcBef>
                <a:spcPts val="325"/>
              </a:spcBef>
              <a:tabLst>
                <a:tab pos="1000125" algn="l"/>
                <a:tab pos="2139315" algn="l"/>
                <a:tab pos="2667635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1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baseline="44444" sz="1125">
                <a:latin typeface="Symbol"/>
                <a:cs typeface="Symbol"/>
              </a:rPr>
              <a:t></a:t>
            </a:r>
            <a:r>
              <a:rPr dirty="0" baseline="44444" sz="1125" spc="26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1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79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</a:t>
            </a:r>
            <a:r>
              <a:rPr dirty="0" baseline="71428" sz="1050" spc="-37">
                <a:latin typeface="Symbol"/>
                <a:cs typeface="Symbol"/>
              </a:rPr>
              <a:t></a:t>
            </a:r>
            <a:endParaRPr baseline="71428" sz="105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254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286146" y="4576819"/>
            <a:ext cx="130175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020444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222" sz="1875" spc="-30">
                <a:latin typeface="Symbol"/>
                <a:cs typeface="Symbol"/>
              </a:rPr>
              <a:t></a:t>
            </a:r>
            <a:r>
              <a:rPr dirty="0" baseline="2314" sz="1800" spc="-30" i="1">
                <a:latin typeface="Times New Roman"/>
                <a:cs typeface="Times New Roman"/>
              </a:rPr>
              <a:t>x</a:t>
            </a:r>
            <a:r>
              <a:rPr dirty="0" baseline="2314" sz="1800" spc="-7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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14" name="object 114" descr=""/>
          <p:cNvSpPr/>
          <p:nvPr/>
        </p:nvSpPr>
        <p:spPr>
          <a:xfrm>
            <a:off x="2402079" y="5214060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22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/>
          <p:nvPr/>
        </p:nvSpPr>
        <p:spPr>
          <a:xfrm>
            <a:off x="3634210" y="5214060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2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/>
          <p:nvPr/>
        </p:nvSpPr>
        <p:spPr>
          <a:xfrm>
            <a:off x="3880261" y="5214060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23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 descr=""/>
          <p:cNvSpPr txBox="1"/>
          <p:nvPr/>
        </p:nvSpPr>
        <p:spPr>
          <a:xfrm>
            <a:off x="902004" y="5312779"/>
            <a:ext cx="2477770" cy="329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35125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-20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756952" y="5312779"/>
            <a:ext cx="1250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613595" y="4986326"/>
            <a:ext cx="3905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baseline="44444" sz="1125">
                <a:latin typeface="Symbol"/>
                <a:cs typeface="Symbol"/>
              </a:rPr>
              <a:t></a:t>
            </a:r>
            <a:r>
              <a:rPr dirty="0" baseline="44444" sz="1125" spc="26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055107" y="5008531"/>
            <a:ext cx="2929890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 spc="10" i="1">
                <a:latin typeface="Times New Roman"/>
                <a:cs typeface="Times New Roman"/>
              </a:rPr>
              <a:t>a</a:t>
            </a:r>
            <a:r>
              <a:rPr dirty="0" baseline="-23809" sz="1050" spc="15" i="1">
                <a:latin typeface="Times New Roman"/>
                <a:cs typeface="Times New Roman"/>
              </a:rPr>
              <a:t>n</a:t>
            </a:r>
            <a:r>
              <a:rPr dirty="0" baseline="-23809" sz="1050" spc="40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-42222" sz="1875" spc="15">
                <a:latin typeface="Symbol"/>
                <a:cs typeface="Symbol"/>
              </a:rPr>
              <a:t></a:t>
            </a:r>
            <a:r>
              <a:rPr dirty="0" baseline="-42222" sz="1875" spc="419">
                <a:latin typeface="Times New Roman"/>
                <a:cs typeface="Times New Roman"/>
              </a:rPr>
              <a:t> </a:t>
            </a:r>
            <a:r>
              <a:rPr dirty="0" baseline="-13888" sz="2700" spc="15">
                <a:latin typeface="Symbol"/>
                <a:cs typeface="Symbol"/>
              </a:rPr>
              <a:t></a:t>
            </a:r>
            <a:r>
              <a:rPr dirty="0" baseline="-13888" sz="2700" spc="-104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cos</a:t>
            </a:r>
            <a:r>
              <a:rPr dirty="0" sz="1200" spc="10" i="1">
                <a:latin typeface="Times New Roman"/>
                <a:cs typeface="Times New Roman"/>
              </a:rPr>
              <a:t>nxdx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baseline="-42222" sz="1875" spc="15">
                <a:latin typeface="Symbol"/>
                <a:cs typeface="Symbol"/>
              </a:rPr>
              <a:t></a:t>
            </a:r>
            <a:r>
              <a:rPr dirty="0" baseline="-42222" sz="1875" spc="412">
                <a:latin typeface="Times New Roman"/>
                <a:cs typeface="Times New Roman"/>
              </a:rPr>
              <a:t> </a:t>
            </a:r>
            <a:r>
              <a:rPr dirty="0" baseline="-13888" sz="2700" spc="15">
                <a:latin typeface="Symbol"/>
                <a:cs typeface="Symbol"/>
              </a:rPr>
              <a:t></a:t>
            </a:r>
            <a:r>
              <a:rPr dirty="0" baseline="-13888" sz="2700" spc="-292">
                <a:latin typeface="Times New Roman"/>
                <a:cs typeface="Times New Roman"/>
              </a:rPr>
              <a:t> </a:t>
            </a:r>
            <a:r>
              <a:rPr dirty="0" baseline="-43981" sz="1800">
                <a:latin typeface="Times New Roman"/>
                <a:cs typeface="Times New Roman"/>
              </a:rPr>
              <a:t>2</a:t>
            </a:r>
            <a:r>
              <a:rPr dirty="0" baseline="-43981" sz="1800" spc="-16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50" spc="10">
                <a:latin typeface="Symbol"/>
                <a:cs typeface="Symbol"/>
              </a:rPr>
              <a:t></a:t>
            </a:r>
            <a:r>
              <a:rPr dirty="0" sz="1250" spc="8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10" i="1">
                <a:latin typeface="Times New Roman"/>
                <a:cs typeface="Times New Roman"/>
              </a:rPr>
              <a:t>nxdx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381438" y="4908103"/>
            <a:ext cx="2654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7777" sz="1800">
                <a:latin typeface="Times New Roman"/>
                <a:cs typeface="Times New Roman"/>
              </a:rPr>
              <a:t>1</a:t>
            </a:r>
            <a:r>
              <a:rPr dirty="0" baseline="-27777" sz="1800" spc="284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476015" y="5970396"/>
            <a:ext cx="8890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347725" y="5796708"/>
            <a:ext cx="116840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409575" algn="l"/>
              </a:tabLst>
            </a:pPr>
            <a:r>
              <a:rPr dirty="0" sz="1300" spc="-25">
                <a:latin typeface="Symbol"/>
                <a:cs typeface="Symbol"/>
              </a:rPr>
              <a:t></a:t>
            </a:r>
            <a:r>
              <a:rPr dirty="0" baseline="-12820" sz="1950" spc="-37">
                <a:latin typeface="Symbol"/>
                <a:cs typeface="Symbol"/>
              </a:rPr>
              <a:t></a:t>
            </a:r>
            <a:r>
              <a:rPr dirty="0" baseline="-12820" sz="195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baseline="-46296" sz="1800">
                <a:latin typeface="Times New Roman"/>
                <a:cs typeface="Times New Roman"/>
              </a:rPr>
              <a:t>2</a:t>
            </a:r>
            <a:r>
              <a:rPr dirty="0" baseline="-46296" sz="1800">
                <a:latin typeface="Symbol"/>
                <a:cs typeface="Symbol"/>
              </a:rPr>
              <a:t></a:t>
            </a:r>
            <a:r>
              <a:rPr dirty="0" baseline="-46296" sz="1800" spc="35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347725" y="5993329"/>
            <a:ext cx="39116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10683" sz="1950" spc="-30">
                <a:latin typeface="Symbol"/>
                <a:cs typeface="Symbol"/>
              </a:rPr>
              <a:t></a:t>
            </a:r>
            <a:r>
              <a:rPr dirty="0" baseline="8547" sz="1950" spc="-30">
                <a:latin typeface="Symbol"/>
                <a:cs typeface="Symbol"/>
              </a:rPr>
              <a:t></a:t>
            </a:r>
            <a:r>
              <a:rPr dirty="0" sz="1200" spc="-20">
                <a:latin typeface="Symbol"/>
                <a:cs typeface="Symbol"/>
              </a:rPr>
              <a:t>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766165" y="5958776"/>
            <a:ext cx="8890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987426" y="5896349"/>
            <a:ext cx="24066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7777" sz="1800" spc="-37" i="1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740765" y="5638451"/>
            <a:ext cx="1556385" cy="2889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1142365" algn="l"/>
              </a:tabLst>
            </a:pPr>
            <a:r>
              <a:rPr dirty="0" sz="1300">
                <a:latin typeface="Symbol"/>
                <a:cs typeface="Symbol"/>
              </a:rPr>
              <a:t>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00" spc="-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</a:t>
            </a:r>
            <a:r>
              <a:rPr dirty="0" baseline="4273" sz="1950" spc="-37">
                <a:latin typeface="Symbol"/>
                <a:cs typeface="Symbol"/>
              </a:rPr>
              <a:t></a:t>
            </a:r>
            <a:r>
              <a:rPr dirty="0" baseline="46296" sz="1800" spc="-37">
                <a:latin typeface="Symbol"/>
                <a:cs typeface="Symbol"/>
              </a:rPr>
              <a:t></a:t>
            </a:r>
            <a:r>
              <a:rPr dirty="0" baseline="46296" sz="1800">
                <a:latin typeface="Times New Roman"/>
                <a:cs typeface="Times New Roman"/>
              </a:rPr>
              <a:t>	</a:t>
            </a:r>
            <a:r>
              <a:rPr dirty="0" u="sng" sz="1200" spc="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baseline="-26143" sz="2550">
                <a:latin typeface="Symbol"/>
                <a:cs typeface="Symbol"/>
              </a:rPr>
              <a:t></a:t>
            </a:r>
            <a:r>
              <a:rPr dirty="0" baseline="-26143" sz="2550" spc="89">
                <a:latin typeface="Times New Roman"/>
                <a:cs typeface="Times New Roman"/>
              </a:rPr>
              <a:t> </a:t>
            </a:r>
            <a:r>
              <a:rPr dirty="0" baseline="-26143" sz="2550">
                <a:latin typeface="Symbol"/>
                <a:cs typeface="Symbol"/>
              </a:rPr>
              <a:t></a:t>
            </a:r>
            <a:endParaRPr baseline="-26143" sz="2550">
              <a:latin typeface="Symbol"/>
              <a:cs typeface="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368492" y="5796708"/>
            <a:ext cx="486409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(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)</a:t>
            </a:r>
            <a:r>
              <a:rPr dirty="0" sz="1300" spc="-25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230489" y="5646384"/>
            <a:ext cx="1158875" cy="2794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  <a:tabLst>
                <a:tab pos="684530" algn="l"/>
              </a:tabLst>
            </a:pPr>
            <a:r>
              <a:rPr dirty="0" u="sng" sz="1200" spc="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baseline="4273" sz="1950" spc="-37">
                <a:latin typeface="Symbol"/>
                <a:cs typeface="Symbol"/>
              </a:rPr>
              <a:t></a:t>
            </a:r>
            <a:r>
              <a:rPr dirty="0" baseline="-26936" sz="2475" spc="-37">
                <a:latin typeface="Symbol"/>
                <a:cs typeface="Symbol"/>
              </a:rPr>
              <a:t></a:t>
            </a:r>
            <a:r>
              <a:rPr dirty="0" baseline="-26936" sz="2475">
                <a:latin typeface="Times New Roman"/>
                <a:cs typeface="Times New Roman"/>
              </a:rPr>
              <a:t>	</a:t>
            </a:r>
            <a:r>
              <a:rPr dirty="0" baseline="-26936" sz="2475" spc="-75">
                <a:latin typeface="Symbol"/>
                <a:cs typeface="Symbol"/>
              </a:rPr>
              <a:t></a:t>
            </a:r>
            <a:r>
              <a:rPr dirty="0" u="sng" sz="1200" spc="-20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900040" y="5796708"/>
            <a:ext cx="104394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3888" sz="1800" i="1">
                <a:latin typeface="Times New Roman"/>
                <a:cs typeface="Times New Roman"/>
              </a:rPr>
              <a:t>n</a:t>
            </a:r>
            <a:r>
              <a:rPr dirty="0" baseline="-13888" sz="1800" spc="254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baseline="-46296" sz="1800">
                <a:latin typeface="Times New Roman"/>
                <a:cs typeface="Times New Roman"/>
              </a:rPr>
              <a:t>2</a:t>
            </a:r>
            <a:r>
              <a:rPr dirty="0" baseline="-46296" sz="1800">
                <a:latin typeface="Symbol"/>
                <a:cs typeface="Symbol"/>
              </a:rPr>
              <a:t></a:t>
            </a:r>
            <a:r>
              <a:rPr dirty="0" baseline="-46296" sz="1800" spc="-44">
                <a:latin typeface="Times New Roman"/>
                <a:cs typeface="Times New Roman"/>
              </a:rPr>
              <a:t> </a:t>
            </a:r>
            <a:r>
              <a:rPr dirty="0" baseline="-12820" sz="1950">
                <a:latin typeface="Symbol"/>
                <a:cs typeface="Symbol"/>
              </a:rPr>
              <a:t></a:t>
            </a:r>
            <a:r>
              <a:rPr dirty="0" baseline="-12820" sz="1950" spc="142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113305" y="5937634"/>
            <a:ext cx="10160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/>
          <p:nvPr/>
        </p:nvSpPr>
        <p:spPr>
          <a:xfrm>
            <a:off x="5622294" y="6478255"/>
            <a:ext cx="406400" cy="0"/>
          </a:xfrm>
          <a:custGeom>
            <a:avLst/>
            <a:gdLst/>
            <a:ahLst/>
            <a:cxnLst/>
            <a:rect l="l" t="t" r="r" b="b"/>
            <a:pathLst>
              <a:path w="406400" h="0">
                <a:moveTo>
                  <a:pt x="0" y="0"/>
                </a:moveTo>
                <a:lnTo>
                  <a:pt x="40620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 txBox="1"/>
          <p:nvPr/>
        </p:nvSpPr>
        <p:spPr>
          <a:xfrm>
            <a:off x="5773015" y="6470573"/>
            <a:ext cx="1079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3770252" y="6470573"/>
            <a:ext cx="1079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000271" y="6446839"/>
            <a:ext cx="7620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772540" y="6402337"/>
            <a:ext cx="2222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5477488" y="6342654"/>
            <a:ext cx="11620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3033146" y="6397440"/>
            <a:ext cx="889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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3033146" y="6501786"/>
            <a:ext cx="889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788541" y="6190700"/>
            <a:ext cx="41402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u="sng" sz="1300" spc="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300" spc="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</a:t>
            </a:r>
            <a:r>
              <a:rPr dirty="0" baseline="-26936" sz="2475" spc="-37">
                <a:latin typeface="Symbol"/>
                <a:cs typeface="Symbol"/>
              </a:rPr>
              <a:t></a:t>
            </a:r>
            <a:endParaRPr baseline="-26936" sz="2475">
              <a:latin typeface="Symbol"/>
              <a:cs typeface="Symbo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5130063" y="6357660"/>
            <a:ext cx="20701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300" spc="-25">
                <a:latin typeface="Symbol"/>
                <a:cs typeface="Symbol"/>
              </a:rPr>
              <a:t></a:t>
            </a:r>
            <a:r>
              <a:rPr dirty="0" baseline="-12820" sz="1950" spc="-37">
                <a:latin typeface="Symbol"/>
                <a:cs typeface="Symbol"/>
              </a:rPr>
              <a:t></a:t>
            </a:r>
            <a:endParaRPr baseline="-12820" sz="1950">
              <a:latin typeface="Symbol"/>
              <a:cs typeface="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4538293" y="6488935"/>
            <a:ext cx="889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4113068" y="6342654"/>
            <a:ext cx="5143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7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(</a:t>
            </a:r>
            <a:r>
              <a:rPr dirty="0" sz="1300" spc="-10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</a:t>
            </a:r>
            <a:r>
              <a:rPr dirty="0" sz="1300" spc="-20" i="1">
                <a:latin typeface="Times New Roman"/>
                <a:cs typeface="Times New Roman"/>
              </a:rPr>
              <a:t>)</a:t>
            </a:r>
            <a:r>
              <a:rPr dirty="0" baseline="-4273" sz="1950" spc="-30">
                <a:latin typeface="Symbol"/>
                <a:cs typeface="Symbol"/>
              </a:rPr>
              <a:t>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452621" y="6190081"/>
            <a:ext cx="66929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6936" sz="2475" spc="-202">
                <a:latin typeface="Symbol"/>
                <a:cs typeface="Symbol"/>
              </a:rPr>
              <a:t></a:t>
            </a:r>
            <a:r>
              <a:rPr dirty="0" baseline="-26936" sz="2475" spc="-375">
                <a:latin typeface="Times New Roman"/>
                <a:cs typeface="Times New Roman"/>
              </a:rPr>
              <a:t> </a:t>
            </a:r>
            <a:r>
              <a:rPr dirty="0" u="sng" sz="1300" spc="-1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300" spc="-1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spc="-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300" spc="-1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149658" y="6342654"/>
            <a:ext cx="34480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sz="1300" spc="-1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823957" y="6470573"/>
            <a:ext cx="20129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614110" y="6342654"/>
            <a:ext cx="118364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10" i="1">
                <a:latin typeface="Times New Roman"/>
                <a:cs typeface="Times New Roman"/>
              </a:rPr>
              <a:t>(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65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20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sinnxdx</a:t>
            </a:r>
            <a:r>
              <a:rPr dirty="0" sz="1300" spc="2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254761" y="6470573"/>
            <a:ext cx="37973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84480" algn="l"/>
              </a:tabLst>
            </a:pPr>
            <a:r>
              <a:rPr dirty="0" sz="1300" spc="-5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920245" y="6342653"/>
            <a:ext cx="30797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10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4512893" y="6239529"/>
            <a:ext cx="152527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1108710" algn="l"/>
              </a:tabLst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44"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3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sinnx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baseline="-4273" sz="1950" spc="-37">
                <a:latin typeface="Symbol"/>
                <a:cs typeface="Symbol"/>
              </a:rPr>
              <a:t></a:t>
            </a:r>
            <a:r>
              <a:rPr dirty="0" sz="1300" spc="-25">
                <a:latin typeface="Symbol"/>
                <a:cs typeface="Symbol"/>
              </a:rPr>
              <a:t></a:t>
            </a:r>
            <a:r>
              <a:rPr dirty="0" baseline="59027" sz="1200" spc="-37">
                <a:latin typeface="Symbol"/>
                <a:cs typeface="Symbol"/>
              </a:rPr>
              <a:t></a:t>
            </a:r>
            <a:r>
              <a:rPr dirty="0" baseline="59027" sz="1200">
                <a:latin typeface="Times New Roman"/>
                <a:cs typeface="Times New Roman"/>
              </a:rPr>
              <a:t>	</a:t>
            </a:r>
            <a:r>
              <a:rPr dirty="0" sz="1300" spc="-10" i="1">
                <a:latin typeface="Times New Roman"/>
                <a:cs typeface="Times New Roman"/>
              </a:rPr>
              <a:t>(</a:t>
            </a:r>
            <a:r>
              <a:rPr dirty="0" sz="1300" spc="-10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</a:t>
            </a:r>
            <a:r>
              <a:rPr dirty="0" sz="1300" spc="-20" i="1">
                <a:latin typeface="Times New Roman"/>
                <a:cs typeface="Times New Roman"/>
              </a:rPr>
              <a:t>)</a:t>
            </a:r>
            <a:r>
              <a:rPr dirty="0" baseline="41666" sz="1200" spc="-30" i="1">
                <a:latin typeface="Times New Roman"/>
                <a:cs typeface="Times New Roman"/>
              </a:rPr>
              <a:t>n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5130063" y="6523514"/>
            <a:ext cx="33909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10683" sz="1950" spc="-30">
                <a:latin typeface="Symbol"/>
                <a:cs typeface="Symbol"/>
              </a:rPr>
              <a:t></a:t>
            </a:r>
            <a:r>
              <a:rPr dirty="0" baseline="6410" sz="1950" spc="-30">
                <a:latin typeface="Symbol"/>
                <a:cs typeface="Symbol"/>
              </a:rPr>
              <a:t></a:t>
            </a:r>
            <a:r>
              <a:rPr dirty="0" sz="800" spc="-20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218940" y="6239529"/>
            <a:ext cx="4381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300" spc="200">
                <a:latin typeface="Times New Roman"/>
                <a:cs typeface="Times New Roman"/>
              </a:rPr>
              <a:t> </a:t>
            </a:r>
            <a:r>
              <a:rPr dirty="0" baseline="31250" sz="1200">
                <a:latin typeface="Symbol"/>
                <a:cs typeface="Symbol"/>
              </a:rPr>
              <a:t></a:t>
            </a:r>
            <a:r>
              <a:rPr dirty="0" baseline="31250" sz="1200" spc="419">
                <a:latin typeface="Times New Roman"/>
                <a:cs typeface="Times New Roman"/>
              </a:rPr>
              <a:t> </a:t>
            </a:r>
            <a:r>
              <a:rPr dirty="0" u="sng" sz="13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1376788" y="6560684"/>
            <a:ext cx="1416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408065" y="6353431"/>
            <a:ext cx="7747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-50">
                <a:latin typeface="Symbol"/>
                <a:cs typeface="Symbol"/>
              </a:rPr>
              <a:t>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902004" y="6725792"/>
            <a:ext cx="35426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Using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values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in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Fourier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expansion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/>
          <p:nvPr/>
        </p:nvSpPr>
        <p:spPr>
          <a:xfrm>
            <a:off x="2556460" y="7126356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 h="0">
                <a:moveTo>
                  <a:pt x="0" y="0"/>
                </a:moveTo>
                <a:lnTo>
                  <a:pt x="15052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 txBox="1"/>
          <p:nvPr/>
        </p:nvSpPr>
        <p:spPr>
          <a:xfrm>
            <a:off x="2845423" y="6960050"/>
            <a:ext cx="179070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-925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2893860" y="6909799"/>
            <a:ext cx="934085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55980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628984" y="7004522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2583298" y="7120331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2858302" y="7208017"/>
            <a:ext cx="17145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3701671" y="7208017"/>
            <a:ext cx="17145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3689121" y="6963044"/>
            <a:ext cx="31559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50">
                <a:latin typeface="Symbol"/>
                <a:cs typeface="Symbol"/>
              </a:rPr>
              <a:t></a:t>
            </a:r>
            <a:r>
              <a:rPr dirty="0" sz="1750" spc="18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3102033" y="7101339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3025695" y="7000509"/>
            <a:ext cx="135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50900" algn="l"/>
              </a:tabLst>
            </a:pPr>
            <a:r>
              <a:rPr dirty="0" sz="1150" spc="10" i="1">
                <a:latin typeface="Times New Roman"/>
                <a:cs typeface="Times New Roman"/>
              </a:rPr>
              <a:t>a</a:t>
            </a:r>
            <a:r>
              <a:rPr dirty="0" sz="1150" spc="44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cos</a:t>
            </a:r>
            <a:r>
              <a:rPr dirty="0" sz="1150" spc="10" i="1">
                <a:latin typeface="Times New Roman"/>
                <a:cs typeface="Times New Roman"/>
              </a:rPr>
              <a:t>nx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2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2554180" y="6903692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2109031" y="7000509"/>
            <a:ext cx="7321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3730" algn="l"/>
              </a:tabLst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 </a:t>
            </a:r>
            <a:r>
              <a:rPr dirty="0" sz="1150" spc="-6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8" name="object 168" descr=""/>
          <p:cNvSpPr/>
          <p:nvPr/>
        </p:nvSpPr>
        <p:spPr>
          <a:xfrm>
            <a:off x="1844000" y="7570948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678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 descr=""/>
          <p:cNvSpPr/>
          <p:nvPr/>
        </p:nvSpPr>
        <p:spPr>
          <a:xfrm>
            <a:off x="2290410" y="7570948"/>
            <a:ext cx="335915" cy="0"/>
          </a:xfrm>
          <a:custGeom>
            <a:avLst/>
            <a:gdLst/>
            <a:ahLst/>
            <a:cxnLst/>
            <a:rect l="l" t="t" r="r" b="b"/>
            <a:pathLst>
              <a:path w="335914" h="0">
                <a:moveTo>
                  <a:pt x="0" y="0"/>
                </a:moveTo>
                <a:lnTo>
                  <a:pt x="335353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 descr=""/>
          <p:cNvSpPr txBox="1"/>
          <p:nvPr/>
        </p:nvSpPr>
        <p:spPr>
          <a:xfrm>
            <a:off x="2094544" y="7401352"/>
            <a:ext cx="191770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1978564" y="7442748"/>
            <a:ext cx="11112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2107433" y="7655130"/>
            <a:ext cx="17145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2631459" y="7442748"/>
            <a:ext cx="37465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2408419" y="7565385"/>
            <a:ext cx="10350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902004" y="7443552"/>
            <a:ext cx="91059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1804365" y="7298492"/>
            <a:ext cx="850265" cy="4775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9055" marR="43180" indent="-21590">
              <a:lnSpc>
                <a:spcPct val="119700"/>
              </a:lnSpc>
              <a:spcBef>
                <a:spcPts val="125"/>
              </a:spcBef>
              <a:tabLst>
                <a:tab pos="351155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35714" sz="1050">
                <a:latin typeface="Symbol"/>
                <a:cs typeface="Symbol"/>
              </a:rPr>
              <a:t></a:t>
            </a:r>
            <a:r>
              <a:rPr dirty="0" baseline="35714" sz="1050" spc="652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43650" sz="1050" spc="-15" i="1">
                <a:latin typeface="Times New Roman"/>
                <a:cs typeface="Times New Roman"/>
              </a:rPr>
              <a:t>n</a:t>
            </a:r>
            <a:r>
              <a:rPr dirty="0" baseline="43650" sz="1050" spc="7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876604" y="7674102"/>
            <a:ext cx="4966970" cy="574040"/>
          </a:xfrm>
          <a:prstGeom prst="rect">
            <a:avLst/>
          </a:prstGeom>
        </p:spPr>
        <p:txBody>
          <a:bodyPr wrap="square" lIns="0" tIns="1041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2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</a:t>
            </a:r>
            <a:r>
              <a:rPr dirty="0" baseline="31250" sz="1200" spc="-15">
                <a:latin typeface="Times New Roman"/>
                <a:cs typeface="Times New Roman"/>
              </a:rPr>
              <a:t>-</a:t>
            </a:r>
            <a:r>
              <a:rPr dirty="0" baseline="31250" sz="1200">
                <a:latin typeface="Times New Roman"/>
                <a:cs typeface="Times New Roman"/>
              </a:rPr>
              <a:t>ax</a:t>
            </a:r>
            <a:r>
              <a:rPr dirty="0" baseline="3125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0">
                <a:latin typeface="Times New Roman"/>
                <a:cs typeface="Times New Roman"/>
              </a:rPr>
              <a:t> (-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20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8" name="object 178" descr=""/>
          <p:cNvSpPr/>
          <p:nvPr/>
        </p:nvSpPr>
        <p:spPr>
          <a:xfrm>
            <a:off x="2095475" y="8489863"/>
            <a:ext cx="401320" cy="0"/>
          </a:xfrm>
          <a:custGeom>
            <a:avLst/>
            <a:gdLst/>
            <a:ahLst/>
            <a:cxnLst/>
            <a:rect l="l" t="t" r="r" b="b"/>
            <a:pathLst>
              <a:path w="401319" h="0">
                <a:moveTo>
                  <a:pt x="0" y="0"/>
                </a:moveTo>
                <a:lnTo>
                  <a:pt x="40125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" name="object 179" descr=""/>
          <p:cNvSpPr/>
          <p:nvPr/>
        </p:nvSpPr>
        <p:spPr>
          <a:xfrm>
            <a:off x="2922617" y="8489863"/>
            <a:ext cx="384810" cy="0"/>
          </a:xfrm>
          <a:custGeom>
            <a:avLst/>
            <a:gdLst/>
            <a:ahLst/>
            <a:cxnLst/>
            <a:rect l="l" t="t" r="r" b="b"/>
            <a:pathLst>
              <a:path w="384810" h="0">
                <a:moveTo>
                  <a:pt x="0" y="0"/>
                </a:moveTo>
                <a:lnTo>
                  <a:pt x="38451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180" descr=""/>
          <p:cNvSpPr txBox="1"/>
          <p:nvPr/>
        </p:nvSpPr>
        <p:spPr>
          <a:xfrm>
            <a:off x="3014873" y="8477127"/>
            <a:ext cx="768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2529049" y="8364814"/>
            <a:ext cx="3841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273" sz="1950">
                <a:latin typeface="Symbol"/>
                <a:cs typeface="Symbol"/>
              </a:rPr>
              <a:t></a:t>
            </a:r>
            <a:r>
              <a:rPr dirty="0" baseline="4273" sz="1950" spc="-37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Times New Roman"/>
                <a:cs typeface="Times New Roman"/>
              </a:rPr>
              <a:t>2</a:t>
            </a:r>
            <a:r>
              <a:rPr dirty="0" baseline="4273" sz="1950" spc="-17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2215560" y="8249297"/>
            <a:ext cx="11087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86740" algn="l"/>
              </a:tabLst>
            </a:pPr>
            <a:r>
              <a:rPr dirty="0" sz="1300" spc="-5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419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r>
              <a:rPr dirty="0" baseline="41666" sz="1200" spc="-15" i="1">
                <a:latin typeface="Times New Roman"/>
                <a:cs typeface="Times New Roman"/>
              </a:rPr>
              <a:t>n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2087947" y="8488178"/>
            <a:ext cx="12414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69290" algn="l"/>
              </a:tabLst>
            </a:pPr>
            <a:r>
              <a:rPr dirty="0" baseline="2136" sz="1950" spc="-37">
                <a:latin typeface="Times New Roman"/>
                <a:cs typeface="Times New Roman"/>
              </a:rPr>
              <a:t>sinh</a:t>
            </a:r>
            <a:r>
              <a:rPr dirty="0" baseline="2136" sz="1950" spc="-67">
                <a:latin typeface="Times New Roman"/>
                <a:cs typeface="Times New Roman"/>
              </a:rPr>
              <a:t> </a:t>
            </a:r>
            <a:r>
              <a:rPr dirty="0" baseline="2136" sz="1950" spc="-75">
                <a:latin typeface="Symbol"/>
                <a:cs typeface="Symbol"/>
              </a:rPr>
              <a:t>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2</a:t>
            </a:r>
            <a:r>
              <a:rPr dirty="0" baseline="3472" sz="1200" spc="-19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140" i="1">
                <a:latin typeface="Times New Roman"/>
                <a:cs typeface="Times New Roman"/>
              </a:rPr>
              <a:t>  </a:t>
            </a:r>
            <a:r>
              <a:rPr dirty="0" sz="1300" spc="30">
                <a:latin typeface="Symbol"/>
                <a:cs typeface="Symbol"/>
              </a:rPr>
              <a:t></a:t>
            </a:r>
            <a:r>
              <a:rPr dirty="0" sz="1300" spc="3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84" name="object 184" descr=""/>
          <p:cNvSpPr/>
          <p:nvPr/>
        </p:nvSpPr>
        <p:spPr>
          <a:xfrm>
            <a:off x="1639845" y="8985301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337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" name="object 185" descr=""/>
          <p:cNvSpPr/>
          <p:nvPr/>
        </p:nvSpPr>
        <p:spPr>
          <a:xfrm>
            <a:off x="2462611" y="8985301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350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" name="object 186" descr=""/>
          <p:cNvSpPr/>
          <p:nvPr/>
        </p:nvSpPr>
        <p:spPr>
          <a:xfrm>
            <a:off x="2666505" y="8985301"/>
            <a:ext cx="278130" cy="0"/>
          </a:xfrm>
          <a:custGeom>
            <a:avLst/>
            <a:gdLst/>
            <a:ahLst/>
            <a:cxnLst/>
            <a:rect l="l" t="t" r="r" b="b"/>
            <a:pathLst>
              <a:path w="278130" h="0">
                <a:moveTo>
                  <a:pt x="0" y="0"/>
                </a:moveTo>
                <a:lnTo>
                  <a:pt x="277980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 descr=""/>
          <p:cNvSpPr/>
          <p:nvPr/>
        </p:nvSpPr>
        <p:spPr>
          <a:xfrm>
            <a:off x="3342470" y="8985301"/>
            <a:ext cx="644525" cy="0"/>
          </a:xfrm>
          <a:custGeom>
            <a:avLst/>
            <a:gdLst/>
            <a:ahLst/>
            <a:cxnLst/>
            <a:rect l="l" t="t" r="r" b="b"/>
            <a:pathLst>
              <a:path w="644525" h="0">
                <a:moveTo>
                  <a:pt x="0" y="0"/>
                </a:moveTo>
                <a:lnTo>
                  <a:pt x="644344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 descr=""/>
          <p:cNvSpPr/>
          <p:nvPr/>
        </p:nvSpPr>
        <p:spPr>
          <a:xfrm>
            <a:off x="4164601" y="8985301"/>
            <a:ext cx="588645" cy="0"/>
          </a:xfrm>
          <a:custGeom>
            <a:avLst/>
            <a:gdLst/>
            <a:ahLst/>
            <a:cxnLst/>
            <a:rect l="l" t="t" r="r" b="b"/>
            <a:pathLst>
              <a:path w="588645" h="0">
                <a:moveTo>
                  <a:pt x="0" y="0"/>
                </a:moveTo>
                <a:lnTo>
                  <a:pt x="588469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" name="object 189" descr=""/>
          <p:cNvSpPr txBox="1"/>
          <p:nvPr/>
        </p:nvSpPr>
        <p:spPr>
          <a:xfrm>
            <a:off x="4362322" y="8977967"/>
            <a:ext cx="1987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25" i="1">
                <a:latin typeface="Times New Roman"/>
                <a:cs typeface="Times New Roman"/>
              </a:rPr>
              <a:t>a</a:t>
            </a:r>
            <a:r>
              <a:rPr dirty="0" sz="1300" spc="-25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4162441" y="8744946"/>
            <a:ext cx="5988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Times New Roman"/>
                <a:cs typeface="Times New Roman"/>
              </a:rPr>
              <a:t>2</a:t>
            </a:r>
            <a:r>
              <a:rPr dirty="0" sz="1300" spc="-16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sinha</a:t>
            </a:r>
            <a:r>
              <a:rPr dirty="0" sz="1300" spc="-1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4019577" y="8848953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3568130" y="8977967"/>
            <a:ext cx="1987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25" i="1">
                <a:latin typeface="Times New Roman"/>
                <a:cs typeface="Times New Roman"/>
              </a:rPr>
              <a:t>a</a:t>
            </a:r>
            <a:r>
              <a:rPr dirty="0" sz="1300" spc="-25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3197066" y="8848953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3311736" y="8670252"/>
            <a:ext cx="6870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i="1">
                <a:latin typeface="Times New Roman"/>
                <a:cs typeface="Times New Roman"/>
              </a:rPr>
              <a:t>e</a:t>
            </a:r>
            <a:r>
              <a:rPr dirty="0" sz="800" i="1">
                <a:latin typeface="Times New Roman"/>
                <a:cs typeface="Times New Roman"/>
              </a:rPr>
              <a:t>a</a:t>
            </a:r>
            <a:r>
              <a:rPr dirty="0" sz="800">
                <a:latin typeface="Symbol"/>
                <a:cs typeface="Symbol"/>
              </a:rPr>
              <a:t></a:t>
            </a:r>
            <a:r>
              <a:rPr dirty="0" sz="800" spc="229">
                <a:latin typeface="Times New Roman"/>
                <a:cs typeface="Times New Roman"/>
              </a:rPr>
              <a:t> </a:t>
            </a:r>
            <a:r>
              <a:rPr dirty="0" baseline="-25641" sz="1950">
                <a:latin typeface="Symbol"/>
                <a:cs typeface="Symbol"/>
              </a:rPr>
              <a:t></a:t>
            </a:r>
            <a:r>
              <a:rPr dirty="0" baseline="-25641" sz="1950" spc="-112">
                <a:latin typeface="Times New Roman"/>
                <a:cs typeface="Times New Roman"/>
              </a:rPr>
              <a:t> </a:t>
            </a: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800" spc="-20">
                <a:latin typeface="Symbol"/>
                <a:cs typeface="Symbol"/>
              </a:rPr>
              <a:t></a:t>
            </a:r>
            <a:r>
              <a:rPr dirty="0" sz="800" spc="-20" i="1">
                <a:latin typeface="Times New Roman"/>
                <a:cs typeface="Times New Roman"/>
              </a:rPr>
              <a:t>a</a:t>
            </a:r>
            <a:r>
              <a:rPr dirty="0" sz="800" spc="-2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2583834" y="9022102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2916798" y="9044016"/>
            <a:ext cx="2724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410" sz="1950" spc="37">
                <a:latin typeface="Symbol"/>
                <a:cs typeface="Symbol"/>
              </a:rPr>
              <a:t></a:t>
            </a:r>
            <a:r>
              <a:rPr dirty="0" sz="800" spc="25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97" name="object 197" descr=""/>
          <p:cNvSpPr txBox="1"/>
          <p:nvPr/>
        </p:nvSpPr>
        <p:spPr>
          <a:xfrm>
            <a:off x="1611879" y="9005127"/>
            <a:ext cx="3149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8547" sz="1950">
                <a:latin typeface="Symbol"/>
                <a:cs typeface="Symbol"/>
              </a:rPr>
              <a:t></a:t>
            </a:r>
            <a:r>
              <a:rPr dirty="0" baseline="8547" sz="1950" spc="-120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98" name="object 198" descr=""/>
          <p:cNvSpPr txBox="1"/>
          <p:nvPr/>
        </p:nvSpPr>
        <p:spPr>
          <a:xfrm>
            <a:off x="2434644" y="8977967"/>
            <a:ext cx="6216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baseline="29914" sz="1950">
                <a:latin typeface="Symbol"/>
                <a:cs typeface="Symbol"/>
              </a:rPr>
              <a:t></a:t>
            </a:r>
            <a:r>
              <a:rPr dirty="0" baseline="29914" sz="1950" spc="3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40" i="1">
                <a:latin typeface="Times New Roman"/>
                <a:cs typeface="Times New Roman"/>
              </a:rPr>
              <a:t> </a:t>
            </a:r>
            <a:r>
              <a:rPr dirty="0" baseline="29914" sz="1950" spc="-75">
                <a:latin typeface="Symbol"/>
                <a:cs typeface="Symbol"/>
              </a:rPr>
              <a:t></a:t>
            </a:r>
            <a:endParaRPr baseline="29914" sz="1950">
              <a:latin typeface="Symbol"/>
              <a:cs typeface="Symbol"/>
            </a:endParaRPr>
          </a:p>
        </p:txBody>
      </p:sp>
      <p:sp>
        <p:nvSpPr>
          <p:cNvPr id="199" name="object 199" descr=""/>
          <p:cNvSpPr txBox="1"/>
          <p:nvPr/>
        </p:nvSpPr>
        <p:spPr>
          <a:xfrm>
            <a:off x="876604" y="8827362"/>
            <a:ext cx="158242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26465" algn="l"/>
              </a:tabLst>
            </a:pPr>
            <a:r>
              <a:rPr dirty="0" sz="1200">
                <a:latin typeface="Times New Roman"/>
                <a:cs typeface="Times New Roman"/>
              </a:rPr>
              <a:t>Here,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a</a:t>
            </a:r>
            <a:r>
              <a:rPr dirty="0" baseline="2136" sz="1950" spc="165" i="1">
                <a:latin typeface="Times New Roman"/>
                <a:cs typeface="Times New Roman"/>
              </a:rPr>
              <a:t>  </a:t>
            </a:r>
            <a:r>
              <a:rPr dirty="0" baseline="2136" sz="1950" spc="-75">
                <a:latin typeface="Symbol"/>
                <a:cs typeface="Symbol"/>
              </a:rPr>
              <a:t>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-9259" sz="2250" spc="-15">
                <a:latin typeface="Symbol"/>
                <a:cs typeface="Symbol"/>
              </a:rPr>
              <a:t></a:t>
            </a:r>
            <a:r>
              <a:rPr dirty="0" baseline="-9259" sz="2250" spc="-187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e</a:t>
            </a:r>
            <a:r>
              <a:rPr dirty="0" baseline="41666" sz="1200">
                <a:latin typeface="Symbol"/>
                <a:cs typeface="Symbol"/>
              </a:rPr>
              <a:t></a:t>
            </a:r>
            <a:r>
              <a:rPr dirty="0" baseline="41666" sz="1200" i="1">
                <a:latin typeface="Times New Roman"/>
                <a:cs typeface="Times New Roman"/>
              </a:rPr>
              <a:t>ax</a:t>
            </a:r>
            <a:r>
              <a:rPr dirty="0" baseline="2136" sz="1950" i="1">
                <a:latin typeface="Times New Roman"/>
                <a:cs typeface="Times New Roman"/>
              </a:rPr>
              <a:t>dx</a:t>
            </a:r>
            <a:r>
              <a:rPr dirty="0" baseline="2136" sz="1950" spc="225" i="1">
                <a:latin typeface="Times New Roman"/>
                <a:cs typeface="Times New Roman"/>
              </a:rPr>
              <a:t> </a:t>
            </a:r>
            <a:r>
              <a:rPr dirty="0" baseline="2136" sz="1950" spc="-75">
                <a:latin typeface="Symbol"/>
                <a:cs typeface="Symbol"/>
              </a:rPr>
              <a:t>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200" name="object 200" descr=""/>
          <p:cNvSpPr txBox="1"/>
          <p:nvPr/>
        </p:nvSpPr>
        <p:spPr>
          <a:xfrm>
            <a:off x="2435876" y="8744946"/>
            <a:ext cx="6927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100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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41666" sz="1200">
                <a:latin typeface="Symbol"/>
                <a:cs typeface="Symbol"/>
              </a:rPr>
              <a:t></a:t>
            </a:r>
            <a:r>
              <a:rPr dirty="0" baseline="41666" sz="1200" i="1">
                <a:latin typeface="Times New Roman"/>
                <a:cs typeface="Times New Roman"/>
              </a:rPr>
              <a:t>ax</a:t>
            </a:r>
            <a:r>
              <a:rPr dirty="0" baseline="41666" sz="1200" spc="322" i="1">
                <a:latin typeface="Times New Roman"/>
                <a:cs typeface="Times New Roman"/>
              </a:rPr>
              <a:t> </a:t>
            </a:r>
            <a:r>
              <a:rPr dirty="0" baseline="4273" sz="1950" spc="52">
                <a:latin typeface="Symbol"/>
                <a:cs typeface="Symbol"/>
              </a:rPr>
              <a:t></a:t>
            </a:r>
            <a:r>
              <a:rPr dirty="0" baseline="65972" sz="1200" spc="52">
                <a:latin typeface="Symbol"/>
                <a:cs typeface="Symbol"/>
              </a:rPr>
              <a:t></a:t>
            </a:r>
            <a:endParaRPr baseline="65972" sz="1200">
              <a:latin typeface="Symbol"/>
              <a:cs typeface="Symbol"/>
            </a:endParaRPr>
          </a:p>
        </p:txBody>
      </p:sp>
      <p:sp>
        <p:nvSpPr>
          <p:cNvPr id="201" name="object 201" descr=""/>
          <p:cNvSpPr txBox="1"/>
          <p:nvPr/>
        </p:nvSpPr>
        <p:spPr>
          <a:xfrm>
            <a:off x="1613111" y="8686303"/>
            <a:ext cx="2832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9230" sz="1950">
                <a:latin typeface="Times New Roman"/>
                <a:cs typeface="Times New Roman"/>
              </a:rPr>
              <a:t>1</a:t>
            </a:r>
            <a:r>
              <a:rPr dirty="0" baseline="-19230" sz="1950" spc="307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02" name="object 202" descr=""/>
          <p:cNvSpPr txBox="1"/>
          <p:nvPr/>
        </p:nvSpPr>
        <p:spPr>
          <a:xfrm>
            <a:off x="1384213" y="8953724"/>
            <a:ext cx="768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721168" y="1205282"/>
            <a:ext cx="504825" cy="0"/>
          </a:xfrm>
          <a:custGeom>
            <a:avLst/>
            <a:gdLst/>
            <a:ahLst/>
            <a:cxnLst/>
            <a:rect l="l" t="t" r="r" b="b"/>
            <a:pathLst>
              <a:path w="504825" h="0">
                <a:moveTo>
                  <a:pt x="0" y="0"/>
                </a:moveTo>
                <a:lnTo>
                  <a:pt x="504515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289021" y="1205282"/>
            <a:ext cx="897890" cy="0"/>
          </a:xfrm>
          <a:custGeom>
            <a:avLst/>
            <a:gdLst/>
            <a:ahLst/>
            <a:cxnLst/>
            <a:rect l="l" t="t" r="r" b="b"/>
            <a:pathLst>
              <a:path w="897889" h="0">
                <a:moveTo>
                  <a:pt x="0" y="0"/>
                </a:moveTo>
                <a:lnTo>
                  <a:pt x="897423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6184524" y="1111524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184524" y="1242082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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06440" y="1242082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602112" y="952273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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38460" y="1111524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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38460" y="1242082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14931" y="1197947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68381" y="1197947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81632" y="904882"/>
            <a:ext cx="8128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76712" y="1263995"/>
            <a:ext cx="2724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410" sz="1950" spc="37">
                <a:latin typeface="Symbol"/>
                <a:cs typeface="Symbol"/>
              </a:rPr>
              <a:t></a:t>
            </a:r>
            <a:r>
              <a:rPr dirty="0" sz="800" spc="25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03934" y="890233"/>
            <a:ext cx="3187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800" spc="-20">
                <a:latin typeface="Symbol"/>
                <a:cs typeface="Symbol"/>
              </a:rPr>
              <a:t></a:t>
            </a:r>
            <a:r>
              <a:rPr dirty="0" sz="800" spc="-20" i="1">
                <a:latin typeface="Times New Roman"/>
                <a:cs typeface="Times New Roman"/>
              </a:rPr>
              <a:t>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90768" y="1288520"/>
            <a:ext cx="1416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22056" y="1079499"/>
            <a:ext cx="78105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50">
                <a:latin typeface="Symbol"/>
                <a:cs typeface="Symbol"/>
              </a:rPr>
              <a:t>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32860" y="964925"/>
            <a:ext cx="29464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300" spc="204">
                <a:latin typeface="Times New Roman"/>
                <a:cs typeface="Times New Roman"/>
              </a:rPr>
              <a:t> </a:t>
            </a:r>
            <a:r>
              <a:rPr dirty="0" baseline="31250" sz="1200" spc="-75">
                <a:latin typeface="Symbol"/>
                <a:cs typeface="Symbol"/>
              </a:rPr>
              <a:t></a:t>
            </a:r>
            <a:endParaRPr baseline="31250" sz="12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25465" y="1068934"/>
            <a:ext cx="15627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2930" algn="l"/>
                <a:tab pos="863600" algn="l"/>
              </a:tabLst>
            </a:pP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3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10" i="1">
                <a:latin typeface="Times New Roman"/>
                <a:cs typeface="Times New Roman"/>
              </a:rPr>
              <a:t>cos</a:t>
            </a:r>
            <a:r>
              <a:rPr dirty="0" sz="1300" spc="-13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nxdx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80323" y="1057667"/>
            <a:ext cx="18351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Symbol"/>
                <a:cs typeface="Symbol"/>
              </a:rPr>
              <a:t></a:t>
            </a:r>
            <a:r>
              <a:rPr dirty="0" sz="800" spc="-25" i="1">
                <a:latin typeface="Times New Roman"/>
                <a:cs typeface="Times New Roman"/>
              </a:rPr>
              <a:t>ax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135112" y="1192529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16144" y="1192529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04532" y="964925"/>
            <a:ext cx="2228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</a:t>
            </a:r>
            <a:endParaRPr baseline="4273" sz="19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457648" y="1203503"/>
            <a:ext cx="5435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spc="-10" i="1">
                <a:latin typeface="Times New Roman"/>
                <a:cs typeface="Times New Roman"/>
              </a:rPr>
              <a:t>a</a:t>
            </a:r>
            <a:r>
              <a:rPr dirty="0" sz="1300" spc="-210" i="1">
                <a:latin typeface="Times New Roman"/>
                <a:cs typeface="Times New Roman"/>
              </a:rPr>
              <a:t> 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2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r>
              <a:rPr dirty="0" baseline="41666" sz="1200" spc="-37"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91498" y="1018756"/>
            <a:ext cx="2141855" cy="284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677670" algn="l"/>
              </a:tabLst>
            </a:pPr>
            <a:r>
              <a:rPr dirty="0" sz="1700" spc="-185">
                <a:latin typeface="Symbol"/>
                <a:cs typeface="Symbol"/>
              </a:rPr>
              <a:t></a:t>
            </a:r>
            <a:r>
              <a:rPr dirty="0" sz="1300" spc="-185">
                <a:latin typeface="Symbol"/>
                <a:cs typeface="Symbol"/>
              </a:rPr>
              <a:t>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acos</a:t>
            </a:r>
            <a:r>
              <a:rPr dirty="0" sz="1300" spc="-105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14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sinnx</a:t>
            </a:r>
            <a:r>
              <a:rPr dirty="0" sz="1700" spc="-10">
                <a:latin typeface="Symbol"/>
                <a:cs typeface="Symbol"/>
              </a:rPr>
              <a:t></a:t>
            </a:r>
            <a:r>
              <a:rPr dirty="0" baseline="-14957" sz="1950" spc="-15">
                <a:latin typeface="Symbol"/>
                <a:cs typeface="Symbol"/>
              </a:rPr>
              <a:t></a:t>
            </a:r>
            <a:r>
              <a:rPr dirty="0" baseline="-14957" sz="195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405">
                <a:latin typeface="Times New Roman"/>
                <a:cs typeface="Times New Roman"/>
              </a:rPr>
              <a:t> </a:t>
            </a:r>
            <a:r>
              <a:rPr dirty="0" baseline="-42735" sz="1950">
                <a:latin typeface="Symbol"/>
                <a:cs typeface="Symbol"/>
              </a:rPr>
              <a:t></a:t>
            </a:r>
            <a:r>
              <a:rPr dirty="0" baseline="-42735" sz="1950" spc="382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Symbol"/>
                <a:cs typeface="Symbol"/>
              </a:rPr>
              <a:t>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964167" y="964925"/>
            <a:ext cx="13347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u="sng" sz="1300" spc="-2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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i="1">
                <a:latin typeface="Times New Roman"/>
                <a:cs typeface="Times New Roman"/>
              </a:rPr>
              <a:t>)</a:t>
            </a:r>
            <a:r>
              <a:rPr dirty="0" baseline="41666" sz="1200" i="1">
                <a:latin typeface="Times New Roman"/>
                <a:cs typeface="Times New Roman"/>
              </a:rPr>
              <a:t>n</a:t>
            </a:r>
            <a:r>
              <a:rPr dirty="0" baseline="41666" sz="1200" spc="30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sinha</a:t>
            </a: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baseline="4273" sz="1950" spc="-15">
                <a:latin typeface="Symbol"/>
                <a:cs typeface="Symbol"/>
              </a:rPr>
              <a:t></a:t>
            </a:r>
            <a:endParaRPr baseline="4273" sz="19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13495" y="1173703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52455" y="1847262"/>
            <a:ext cx="12509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76604" y="1555463"/>
            <a:ext cx="70167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4629" sz="1800">
                <a:latin typeface="Times New Roman"/>
                <a:cs typeface="Times New Roman"/>
              </a:rPr>
              <a:t>b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262">
                <a:latin typeface="Times New Roman"/>
                <a:cs typeface="Times New Roman"/>
              </a:rPr>
              <a:t> </a:t>
            </a:r>
            <a:r>
              <a:rPr dirty="0" baseline="-37777" sz="1875">
                <a:latin typeface="Symbol"/>
                <a:cs typeface="Symbol"/>
              </a:rPr>
              <a:t></a:t>
            </a:r>
            <a:r>
              <a:rPr dirty="0" baseline="-37777" sz="1875" spc="405">
                <a:latin typeface="Times New Roman"/>
                <a:cs typeface="Times New Roman"/>
              </a:rPr>
              <a:t> </a:t>
            </a:r>
            <a:r>
              <a:rPr dirty="0" baseline="-10802" sz="2700" spc="67">
                <a:latin typeface="Symbol"/>
                <a:cs typeface="Symbol"/>
              </a:rPr>
              <a:t></a:t>
            </a:r>
            <a:r>
              <a:rPr dirty="0" baseline="4629" sz="1800" spc="67" i="1">
                <a:latin typeface="Times New Roman"/>
                <a:cs typeface="Times New Roman"/>
              </a:rPr>
              <a:t>e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531244" y="1615057"/>
            <a:ext cx="16764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ax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92033" y="1520799"/>
            <a:ext cx="28257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baseline="44444" sz="1125" spc="-75">
                <a:latin typeface="Symbol"/>
                <a:cs typeface="Symbol"/>
              </a:rPr>
              <a:t></a:t>
            </a:r>
            <a:endParaRPr baseline="44444" sz="1125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00868" y="1620675"/>
            <a:ext cx="6845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nxdx</a:t>
            </a:r>
            <a:r>
              <a:rPr dirty="0" sz="1200" spc="34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2675021" y="1746726"/>
            <a:ext cx="450850" cy="0"/>
          </a:xfrm>
          <a:custGeom>
            <a:avLst/>
            <a:gdLst/>
            <a:ahLst/>
            <a:cxnLst/>
            <a:rect l="l" t="t" r="r" b="b"/>
            <a:pathLst>
              <a:path w="450850" h="0">
                <a:moveTo>
                  <a:pt x="0" y="0"/>
                </a:moveTo>
                <a:lnTo>
                  <a:pt x="450552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4455972" y="1468607"/>
            <a:ext cx="74295" cy="1384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700" spc="-50">
                <a:latin typeface="Symbol"/>
                <a:cs typeface="Symbol"/>
              </a:rPr>
              <a:t>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368938" y="1797788"/>
            <a:ext cx="2438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800" spc="-37">
                <a:latin typeface="Symbol"/>
                <a:cs typeface="Symbol"/>
              </a:rPr>
              <a:t></a:t>
            </a:r>
            <a:r>
              <a:rPr dirty="0" sz="700" spc="-25">
                <a:latin typeface="Symbol"/>
                <a:cs typeface="Symbol"/>
              </a:rPr>
              <a:t>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94338" y="1513410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597909" y="1659935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97909" y="1778622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59275" y="1732434"/>
            <a:ext cx="606425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26060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59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693468" y="1147973"/>
            <a:ext cx="480059" cy="51371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5"/>
              </a:spcBef>
            </a:pP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20" i="1">
                <a:latin typeface="Times New Roman"/>
                <a:cs typeface="Times New Roman"/>
              </a:rPr>
              <a:t> 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  <a:p>
            <a:pPr marL="92075">
              <a:lnSpc>
                <a:spcPct val="100000"/>
              </a:lnSpc>
              <a:spcBef>
                <a:spcPts val="409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90">
                <a:latin typeface="Times New Roman"/>
                <a:cs typeface="Times New Roman"/>
              </a:rPr>
              <a:t> </a:t>
            </a:r>
            <a:r>
              <a:rPr dirty="0" sz="700" spc="-25" i="1">
                <a:latin typeface="Times New Roman"/>
                <a:cs typeface="Times New Roman"/>
              </a:rPr>
              <a:t>ax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460808" y="1521760"/>
            <a:ext cx="22097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58311" y="1735794"/>
            <a:ext cx="3587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0990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089802" y="1573890"/>
            <a:ext cx="1685289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560195" algn="l"/>
              </a:tabLst>
            </a:pPr>
            <a:r>
              <a:rPr dirty="0" baseline="1792" sz="2325" spc="-254">
                <a:latin typeface="Symbol"/>
                <a:cs typeface="Symbol"/>
              </a:rPr>
              <a:t></a:t>
            </a:r>
            <a:r>
              <a:rPr dirty="0" sz="1200" spc="-17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sin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nx</a:t>
            </a:r>
            <a:r>
              <a:rPr dirty="0" baseline="1792" sz="2325" spc="-30">
                <a:latin typeface="Symbol"/>
                <a:cs typeface="Symbol"/>
              </a:rPr>
              <a:t></a:t>
            </a:r>
            <a:r>
              <a:rPr dirty="0" baseline="-13888" sz="1800" spc="-30">
                <a:latin typeface="Symbol"/>
                <a:cs typeface="Symbol"/>
              </a:rPr>
              <a:t></a:t>
            </a:r>
            <a:r>
              <a:rPr dirty="0" baseline="-13888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5100110" y="1748231"/>
            <a:ext cx="803275" cy="0"/>
          </a:xfrm>
          <a:custGeom>
            <a:avLst/>
            <a:gdLst/>
            <a:ahLst/>
            <a:cxnLst/>
            <a:rect l="l" t="t" r="r" b="b"/>
            <a:pathLst>
              <a:path w="803275" h="0">
                <a:moveTo>
                  <a:pt x="0" y="0"/>
                </a:moveTo>
                <a:lnTo>
                  <a:pt x="80281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5023497" y="1780841"/>
            <a:ext cx="9613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88836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250086" y="1742340"/>
            <a:ext cx="49339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0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</a:t>
            </a:r>
            <a:r>
              <a:rPr dirty="0" baseline="43650" sz="1050" spc="-37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800586" y="1512163"/>
            <a:ext cx="120967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u="sng" sz="1200" spc="-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 spc="67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817102" y="1652113"/>
            <a:ext cx="119316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1094740" algn="l"/>
              </a:tabLst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4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02004" y="2110485"/>
            <a:ext cx="757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1711527" y="2236948"/>
            <a:ext cx="473075" cy="0"/>
          </a:xfrm>
          <a:custGeom>
            <a:avLst/>
            <a:gdLst/>
            <a:ahLst/>
            <a:cxnLst/>
            <a:rect l="l" t="t" r="r" b="b"/>
            <a:pathLst>
              <a:path w="473075" h="0">
                <a:moveTo>
                  <a:pt x="0" y="0"/>
                </a:moveTo>
                <a:lnTo>
                  <a:pt x="472671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2339210" y="2236948"/>
            <a:ext cx="648335" cy="0"/>
          </a:xfrm>
          <a:custGeom>
            <a:avLst/>
            <a:gdLst/>
            <a:ahLst/>
            <a:cxnLst/>
            <a:rect l="l" t="t" r="r" b="b"/>
            <a:pathLst>
              <a:path w="648335" h="0">
                <a:moveTo>
                  <a:pt x="0" y="0"/>
                </a:moveTo>
                <a:lnTo>
                  <a:pt x="648209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3192130" y="2236948"/>
            <a:ext cx="450215" cy="0"/>
          </a:xfrm>
          <a:custGeom>
            <a:avLst/>
            <a:gdLst/>
            <a:ahLst/>
            <a:cxnLst/>
            <a:rect l="l" t="t" r="r" b="b"/>
            <a:pathLst>
              <a:path w="450214" h="0">
                <a:moveTo>
                  <a:pt x="0" y="0"/>
                </a:moveTo>
                <a:lnTo>
                  <a:pt x="449653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4179007" y="2236949"/>
            <a:ext cx="111125" cy="0"/>
          </a:xfrm>
          <a:custGeom>
            <a:avLst/>
            <a:gdLst/>
            <a:ahLst/>
            <a:cxnLst/>
            <a:rect l="l" t="t" r="r" b="b"/>
            <a:pathLst>
              <a:path w="111125" h="0">
                <a:moveTo>
                  <a:pt x="0" y="0"/>
                </a:moveTo>
                <a:lnTo>
                  <a:pt x="111049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4953939" y="2236949"/>
            <a:ext cx="450215" cy="0"/>
          </a:xfrm>
          <a:custGeom>
            <a:avLst/>
            <a:gdLst/>
            <a:ahLst/>
            <a:cxnLst/>
            <a:rect l="l" t="t" r="r" b="b"/>
            <a:pathLst>
              <a:path w="450214" h="0">
                <a:moveTo>
                  <a:pt x="0" y="0"/>
                </a:moveTo>
                <a:lnTo>
                  <a:pt x="449653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4807091" y="2015910"/>
            <a:ext cx="9017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045029" y="2015910"/>
            <a:ext cx="9017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07415" y="2108748"/>
            <a:ext cx="11112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037058" y="2226321"/>
            <a:ext cx="35941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00990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951645" y="2231386"/>
            <a:ext cx="39433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59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75250" y="2226321"/>
            <a:ext cx="35941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00355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758611" y="2067352"/>
            <a:ext cx="191770" cy="3873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207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  <a:p>
            <a:pPr marL="24765">
              <a:lnSpc>
                <a:spcPts val="750"/>
              </a:lnSpc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996548" y="2067352"/>
            <a:ext cx="191770" cy="3873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207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  <a:p>
            <a:pPr marL="25400">
              <a:lnSpc>
                <a:spcPts val="750"/>
              </a:lnSpc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943125" y="2009659"/>
            <a:ext cx="46037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43650" sz="1050" spc="-15" i="1">
                <a:latin typeface="Times New Roman"/>
                <a:cs typeface="Times New Roman"/>
              </a:rPr>
              <a:t>n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649643" y="2100300"/>
            <a:ext cx="111125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58495" algn="l"/>
              </a:tabLst>
            </a:pP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i="1">
                <a:latin typeface="Times New Roman"/>
                <a:cs typeface="Times New Roman"/>
              </a:rPr>
              <a:t>nx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189583" y="2222936"/>
            <a:ext cx="108585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987425" algn="l"/>
              </a:tabLst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59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298842" y="2001210"/>
            <a:ext cx="201612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958215" algn="l"/>
                <a:tab pos="1899920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8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43650" sz="1050" spc="-30" i="1">
                <a:latin typeface="Times New Roman"/>
                <a:cs typeface="Times New Roman"/>
              </a:rPr>
              <a:t>n</a:t>
            </a:r>
            <a:r>
              <a:rPr dirty="0" baseline="43650" sz="105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409294" y="2108749"/>
            <a:ext cx="37338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704351" y="1974840"/>
            <a:ext cx="1000125" cy="46926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  <a:p>
            <a:pPr marL="153670">
              <a:lnSpc>
                <a:spcPct val="100000"/>
              </a:lnSpc>
              <a:spcBef>
                <a:spcPts val="245"/>
              </a:spcBef>
              <a:tabLst>
                <a:tab pos="901700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02004" y="2605785"/>
            <a:ext cx="22771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 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=1,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902004" y="2910585"/>
            <a:ext cx="5397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f(0)=1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/>
          <p:nvPr/>
        </p:nvSpPr>
        <p:spPr>
          <a:xfrm>
            <a:off x="1493721" y="3037048"/>
            <a:ext cx="386080" cy="0"/>
          </a:xfrm>
          <a:custGeom>
            <a:avLst/>
            <a:gdLst/>
            <a:ahLst/>
            <a:cxnLst/>
            <a:rect l="l" t="t" r="r" b="b"/>
            <a:pathLst>
              <a:path w="386080" h="0">
                <a:moveTo>
                  <a:pt x="0" y="0"/>
                </a:moveTo>
                <a:lnTo>
                  <a:pt x="385490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2034508" y="3037048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187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2717715" y="3037049"/>
            <a:ext cx="353060" cy="0"/>
          </a:xfrm>
          <a:custGeom>
            <a:avLst/>
            <a:gdLst/>
            <a:ahLst/>
            <a:cxnLst/>
            <a:rect l="l" t="t" r="r" b="b"/>
            <a:pathLst>
              <a:path w="353060" h="0">
                <a:moveTo>
                  <a:pt x="0" y="0"/>
                </a:moveTo>
                <a:lnTo>
                  <a:pt x="352993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2521786" y="2867452"/>
            <a:ext cx="191770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902426" y="2908848"/>
            <a:ext cx="11112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798609" y="3026421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534362" y="3121230"/>
            <a:ext cx="17208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715447" y="3031486"/>
            <a:ext cx="37592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4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448445" y="2774939"/>
            <a:ext cx="1655445" cy="46926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40"/>
              </a:spcBef>
              <a:tabLst>
                <a:tab pos="596265" algn="l"/>
              </a:tabLst>
            </a:pP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2sinh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470">
                <a:latin typeface="Times New Roman"/>
                <a:cs typeface="Times New Roman"/>
              </a:rPr>
              <a:t> </a:t>
            </a:r>
            <a:r>
              <a:rPr dirty="0" baseline="35714" sz="1050">
                <a:latin typeface="Symbol"/>
                <a:cs typeface="Symbol"/>
              </a:rPr>
              <a:t></a:t>
            </a:r>
            <a:r>
              <a:rPr dirty="0" baseline="35714" sz="1050" spc="254">
                <a:latin typeface="Times New Roman"/>
                <a:cs typeface="Times New Roman"/>
              </a:rPr>
              <a:t> 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43650" sz="1050" spc="-30" i="1">
                <a:latin typeface="Times New Roman"/>
                <a:cs typeface="Times New Roman"/>
              </a:rPr>
              <a:t>n</a:t>
            </a:r>
            <a:endParaRPr baseline="43650" sz="1050">
              <a:latin typeface="Times New Roman"/>
              <a:cs typeface="Times New Roman"/>
            </a:endParaRPr>
          </a:p>
          <a:p>
            <a:pPr marL="180340">
              <a:lnSpc>
                <a:spcPct val="100000"/>
              </a:lnSpc>
              <a:spcBef>
                <a:spcPts val="245"/>
              </a:spcBef>
              <a:tabLst>
                <a:tab pos="767080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902004" y="3374263"/>
            <a:ext cx="3911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2993703" y="3499561"/>
            <a:ext cx="352425" cy="0"/>
          </a:xfrm>
          <a:custGeom>
            <a:avLst/>
            <a:gdLst/>
            <a:ahLst/>
            <a:cxnLst/>
            <a:rect l="l" t="t" r="r" b="b"/>
            <a:pathLst>
              <a:path w="352425" h="0">
                <a:moveTo>
                  <a:pt x="0" y="0"/>
                </a:moveTo>
                <a:lnTo>
                  <a:pt x="35217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3342688" y="3411776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342688" y="3532171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374809" y="3411776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374809" y="3532171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752730" y="3371133"/>
            <a:ext cx="111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437042" y="3371133"/>
            <a:ext cx="356235" cy="3333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ts val="1200"/>
              </a:lnSpc>
              <a:spcBef>
                <a:spcPts val="114"/>
              </a:spcBef>
              <a:tabLst>
                <a:tab pos="244475" algn="l"/>
              </a:tabLst>
            </a:pP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  <a:p>
            <a:pPr algn="ctr" marL="1270">
              <a:lnSpc>
                <a:spcPts val="1200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797942" y="3329785"/>
            <a:ext cx="179070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969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846369" y="3278082"/>
            <a:ext cx="9017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802252" y="3583347"/>
            <a:ext cx="18161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0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074181" y="3488618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997483" y="3271827"/>
            <a:ext cx="4305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257243" y="3266778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991018" y="3493670"/>
            <a:ext cx="3759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4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053501" y="3485215"/>
            <a:ext cx="11112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337287" y="3237109"/>
            <a:ext cx="1327785" cy="46926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  <a:tabLst>
                <a:tab pos="546735" algn="l"/>
                <a:tab pos="1236980" algn="l"/>
              </a:tabLst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sinh</a:t>
            </a:r>
            <a:r>
              <a:rPr dirty="0" u="sng" sz="1200" spc="-1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u="sng" sz="1200" spc="-2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2sinh</a:t>
            </a:r>
            <a:r>
              <a:rPr dirty="0" u="sng" sz="1200" spc="-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250" spc="1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142240">
              <a:lnSpc>
                <a:spcPct val="100000"/>
              </a:lnSpc>
              <a:spcBef>
                <a:spcPts val="245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902004" y="3848227"/>
            <a:ext cx="4286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/>
          <p:nvPr/>
        </p:nvSpPr>
        <p:spPr>
          <a:xfrm>
            <a:off x="1420732" y="3974308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5" h="0">
                <a:moveTo>
                  <a:pt x="0" y="0"/>
                </a:moveTo>
                <a:lnTo>
                  <a:pt x="477947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/>
          <p:nvPr/>
        </p:nvSpPr>
        <p:spPr>
          <a:xfrm>
            <a:off x="2103690" y="3974308"/>
            <a:ext cx="353060" cy="0"/>
          </a:xfrm>
          <a:custGeom>
            <a:avLst/>
            <a:gdLst/>
            <a:ahLst/>
            <a:cxnLst/>
            <a:rect l="l" t="t" r="r" b="b"/>
            <a:pathLst>
              <a:path w="353060" h="0">
                <a:moveTo>
                  <a:pt x="0" y="0"/>
                </a:moveTo>
                <a:lnTo>
                  <a:pt x="352855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1907801" y="3804712"/>
            <a:ext cx="191770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912109" y="4058490"/>
            <a:ext cx="18161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393083" y="3738547"/>
            <a:ext cx="107124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2sinh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480">
                <a:latin typeface="Times New Roman"/>
                <a:cs typeface="Times New Roman"/>
              </a:rPr>
              <a:t> </a:t>
            </a:r>
            <a:r>
              <a:rPr dirty="0" baseline="35714" sz="1050">
                <a:latin typeface="Symbol"/>
                <a:cs typeface="Symbol"/>
              </a:rPr>
              <a:t></a:t>
            </a:r>
            <a:r>
              <a:rPr dirty="0" baseline="35714" sz="1050" spc="262">
                <a:latin typeface="Times New Roman"/>
                <a:cs typeface="Times New Roman"/>
              </a:rPr>
              <a:t> 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43650" sz="1050" spc="-30" i="1">
                <a:latin typeface="Times New Roman"/>
                <a:cs typeface="Times New Roman"/>
              </a:rPr>
              <a:t>n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184427" y="3963681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101132" y="3968745"/>
            <a:ext cx="37592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4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589680" y="3960274"/>
            <a:ext cx="11112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5" name="object 105" descr=""/>
          <p:cNvSpPr/>
          <p:nvPr/>
        </p:nvSpPr>
        <p:spPr>
          <a:xfrm>
            <a:off x="1321411" y="4443643"/>
            <a:ext cx="401320" cy="0"/>
          </a:xfrm>
          <a:custGeom>
            <a:avLst/>
            <a:gdLst/>
            <a:ahLst/>
            <a:cxnLst/>
            <a:rect l="l" t="t" r="r" b="b"/>
            <a:pathLst>
              <a:path w="401319" h="0">
                <a:moveTo>
                  <a:pt x="0" y="0"/>
                </a:moveTo>
                <a:lnTo>
                  <a:pt x="40125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/>
          <p:nvPr/>
        </p:nvSpPr>
        <p:spPr>
          <a:xfrm>
            <a:off x="2148552" y="4443643"/>
            <a:ext cx="384810" cy="0"/>
          </a:xfrm>
          <a:custGeom>
            <a:avLst/>
            <a:gdLst/>
            <a:ahLst/>
            <a:cxnLst/>
            <a:rect l="l" t="t" r="r" b="b"/>
            <a:pathLst>
              <a:path w="384810" h="0">
                <a:moveTo>
                  <a:pt x="0" y="0"/>
                </a:moveTo>
                <a:lnTo>
                  <a:pt x="38421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 txBox="1"/>
          <p:nvPr/>
        </p:nvSpPr>
        <p:spPr>
          <a:xfrm>
            <a:off x="2240808" y="4430907"/>
            <a:ext cx="768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441496" y="4203077"/>
            <a:ext cx="11080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86740" algn="l"/>
              </a:tabLst>
            </a:pPr>
            <a:r>
              <a:rPr dirty="0" sz="1300" spc="-5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419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r>
              <a:rPr dirty="0" baseline="41666" sz="1200" spc="-15" i="1">
                <a:latin typeface="Times New Roman"/>
                <a:cs typeface="Times New Roman"/>
              </a:rPr>
              <a:t>n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902004" y="4318594"/>
            <a:ext cx="1652905" cy="347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65"/>
              </a:lnSpc>
              <a:spcBef>
                <a:spcPts val="100"/>
              </a:spcBef>
              <a:tabLst>
                <a:tab pos="865505" algn="l"/>
              </a:tabLst>
            </a:pPr>
            <a:r>
              <a:rPr dirty="0" baseline="4629" sz="1800" spc="-15">
                <a:latin typeface="Times New Roman"/>
                <a:cs typeface="Times New Roman"/>
              </a:rPr>
              <a:t>Thus,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273" sz="1950">
                <a:latin typeface="Symbol"/>
                <a:cs typeface="Symbol"/>
              </a:rPr>
              <a:t></a:t>
            </a:r>
            <a:r>
              <a:rPr dirty="0" baseline="4273" sz="1950" spc="-37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Times New Roman"/>
                <a:cs typeface="Times New Roman"/>
              </a:rPr>
              <a:t>2</a:t>
            </a:r>
            <a:r>
              <a:rPr dirty="0" baseline="4273" sz="1950" spc="-17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  <a:p>
            <a:pPr marL="424180">
              <a:lnSpc>
                <a:spcPts val="1265"/>
              </a:lnSpc>
              <a:tabLst>
                <a:tab pos="1080770" algn="l"/>
              </a:tabLst>
            </a:pPr>
            <a:r>
              <a:rPr dirty="0" baseline="2136" sz="1950" spc="-37">
                <a:latin typeface="Times New Roman"/>
                <a:cs typeface="Times New Roman"/>
              </a:rPr>
              <a:t>sinh</a:t>
            </a:r>
            <a:r>
              <a:rPr dirty="0" baseline="2136" sz="1950" spc="-67">
                <a:latin typeface="Times New Roman"/>
                <a:cs typeface="Times New Roman"/>
              </a:rPr>
              <a:t> </a:t>
            </a:r>
            <a:r>
              <a:rPr dirty="0" baseline="2136" sz="1950" spc="-75">
                <a:latin typeface="Symbol"/>
                <a:cs typeface="Symbol"/>
              </a:rPr>
              <a:t>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2</a:t>
            </a:r>
            <a:r>
              <a:rPr dirty="0" baseline="3472" sz="1200" spc="-19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140" i="1">
                <a:latin typeface="Times New Roman"/>
                <a:cs typeface="Times New Roman"/>
              </a:rPr>
              <a:t>  </a:t>
            </a:r>
            <a:r>
              <a:rPr dirty="0" sz="1300" spc="25">
                <a:latin typeface="Symbol"/>
                <a:cs typeface="Symbol"/>
              </a:rPr>
              <a:t></a:t>
            </a:r>
            <a:r>
              <a:rPr dirty="0" sz="1300" spc="25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548254" y="4319142"/>
            <a:ext cx="1891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deduction.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876604" y="4824075"/>
            <a:ext cx="517779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40">
                <a:latin typeface="Times New Roman"/>
                <a:cs typeface="Times New Roman"/>
              </a:rPr>
              <a:t> </a:t>
            </a:r>
            <a:r>
              <a:rPr dirty="0" sz="1250" spc="75" i="1">
                <a:latin typeface="Times New Roman"/>
                <a:cs typeface="Times New Roman"/>
              </a:rPr>
              <a:t>x</a:t>
            </a:r>
            <a:r>
              <a:rPr dirty="0" baseline="40740" sz="1125" spc="112">
                <a:latin typeface="Times New Roman"/>
                <a:cs typeface="Times New Roman"/>
              </a:rPr>
              <a:t>2</a:t>
            </a:r>
            <a:r>
              <a:rPr dirty="0" baseline="40740" sz="1125" spc="1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0">
                <a:latin typeface="Times New Roman"/>
                <a:cs typeface="Times New Roman"/>
              </a:rPr>
              <a:t> (-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902004" y="5188077"/>
            <a:ext cx="1428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a)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1059445" y="531232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0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/>
          <p:nvPr/>
        </p:nvSpPr>
        <p:spPr>
          <a:xfrm>
            <a:off x="1425913" y="5312323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 h="0">
                <a:moveTo>
                  <a:pt x="0" y="0"/>
                </a:moveTo>
                <a:lnTo>
                  <a:pt x="14954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/>
          <p:nvPr/>
        </p:nvSpPr>
        <p:spPr>
          <a:xfrm>
            <a:off x="1734533" y="531232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30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/>
          <p:nvPr/>
        </p:nvSpPr>
        <p:spPr>
          <a:xfrm>
            <a:off x="2076690" y="5312323"/>
            <a:ext cx="170180" cy="0"/>
          </a:xfrm>
          <a:custGeom>
            <a:avLst/>
            <a:gdLst/>
            <a:ahLst/>
            <a:cxnLst/>
            <a:rect l="l" t="t" r="r" b="b"/>
            <a:pathLst>
              <a:path w="170180" h="0">
                <a:moveTo>
                  <a:pt x="0" y="0"/>
                </a:moveTo>
                <a:lnTo>
                  <a:pt x="1701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 descr=""/>
          <p:cNvSpPr/>
          <p:nvPr/>
        </p:nvSpPr>
        <p:spPr>
          <a:xfrm>
            <a:off x="2405947" y="531232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2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 txBox="1"/>
          <p:nvPr/>
        </p:nvSpPr>
        <p:spPr>
          <a:xfrm>
            <a:off x="1379810" y="5235951"/>
            <a:ext cx="12185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64490" algn="l"/>
                <a:tab pos="701675" algn="l"/>
                <a:tab pos="1035685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1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4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3580256" y="531232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 h="0">
                <a:moveTo>
                  <a:pt x="0" y="0"/>
                </a:moveTo>
                <a:lnTo>
                  <a:pt x="18820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/>
          <p:nvPr/>
        </p:nvSpPr>
        <p:spPr>
          <a:xfrm>
            <a:off x="4149447" y="531232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24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/>
          <p:nvPr/>
        </p:nvSpPr>
        <p:spPr>
          <a:xfrm>
            <a:off x="4491282" y="5312323"/>
            <a:ext cx="170180" cy="0"/>
          </a:xfrm>
          <a:custGeom>
            <a:avLst/>
            <a:gdLst/>
            <a:ahLst/>
            <a:cxnLst/>
            <a:rect l="l" t="t" r="r" b="b"/>
            <a:pathLst>
              <a:path w="170179" h="0">
                <a:moveTo>
                  <a:pt x="0" y="0"/>
                </a:moveTo>
                <a:lnTo>
                  <a:pt x="17013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 descr=""/>
          <p:cNvSpPr/>
          <p:nvPr/>
        </p:nvSpPr>
        <p:spPr>
          <a:xfrm>
            <a:off x="4822995" y="531232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31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 txBox="1"/>
          <p:nvPr/>
        </p:nvSpPr>
        <p:spPr>
          <a:xfrm>
            <a:off x="1013876" y="4888175"/>
            <a:ext cx="2779395" cy="640715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Times New Roman"/>
              <a:cs typeface="Times New Roman"/>
            </a:endParaRPr>
          </a:p>
          <a:p>
            <a:pPr marL="55244">
              <a:lnSpc>
                <a:spcPct val="100000"/>
              </a:lnSpc>
              <a:tabLst>
                <a:tab pos="2576195" algn="l"/>
              </a:tabLst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860"/>
              </a:spcBef>
            </a:pPr>
            <a:r>
              <a:rPr dirty="0" sz="1300" spc="-25">
                <a:latin typeface="Times New Roman"/>
                <a:cs typeface="Times New Roman"/>
              </a:rPr>
              <a:t>12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121760" y="5235951"/>
            <a:ext cx="89344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74650" algn="l"/>
                <a:tab pos="711200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4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446445" y="5071757"/>
            <a:ext cx="35223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6550" algn="l"/>
                <a:tab pos="673735" algn="l"/>
                <a:tab pos="1007744" algn="l"/>
                <a:tab pos="2751455" algn="l"/>
                <a:tab pos="3088005" algn="l"/>
                <a:tab pos="342519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280283" y="5175775"/>
            <a:ext cx="43954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0200" algn="l"/>
                <a:tab pos="669925" algn="l"/>
                <a:tab pos="1002030" algn="l"/>
                <a:tab pos="1341755" algn="l"/>
                <a:tab pos="2109470" algn="l"/>
                <a:tab pos="2533015" algn="l"/>
                <a:tab pos="3084830" algn="l"/>
                <a:tab pos="3416300" algn="l"/>
                <a:tab pos="3758565" algn="l"/>
              </a:tabLst>
            </a:pP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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b)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65">
                <a:latin typeface="Times New Roman"/>
                <a:cs typeface="Times New Roman"/>
              </a:rPr>
              <a:t> </a:t>
            </a:r>
            <a:r>
              <a:rPr dirty="0" sz="1300" spc="30">
                <a:latin typeface="Times New Roman"/>
                <a:cs typeface="Times New Roman"/>
              </a:rPr>
              <a:t>1</a:t>
            </a:r>
            <a:r>
              <a:rPr dirty="0" sz="1300" spc="3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622027" y="530489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6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/>
          <p:nvPr/>
        </p:nvSpPr>
        <p:spPr>
          <a:xfrm>
            <a:off x="1097545" y="576952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0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 descr=""/>
          <p:cNvSpPr/>
          <p:nvPr/>
        </p:nvSpPr>
        <p:spPr>
          <a:xfrm>
            <a:off x="1464013" y="5769523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 h="0">
                <a:moveTo>
                  <a:pt x="0" y="0"/>
                </a:moveTo>
                <a:lnTo>
                  <a:pt x="14954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/>
          <p:nvPr/>
        </p:nvSpPr>
        <p:spPr>
          <a:xfrm>
            <a:off x="1775406" y="5769523"/>
            <a:ext cx="170180" cy="0"/>
          </a:xfrm>
          <a:custGeom>
            <a:avLst/>
            <a:gdLst/>
            <a:ahLst/>
            <a:cxnLst/>
            <a:rect l="l" t="t" r="r" b="b"/>
            <a:pathLst>
              <a:path w="170180" h="0">
                <a:moveTo>
                  <a:pt x="0" y="0"/>
                </a:moveTo>
                <a:lnTo>
                  <a:pt x="1701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 descr=""/>
          <p:cNvSpPr/>
          <p:nvPr/>
        </p:nvSpPr>
        <p:spPr>
          <a:xfrm>
            <a:off x="2107106" y="5769523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291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/>
          <p:nvPr/>
        </p:nvSpPr>
        <p:spPr>
          <a:xfrm>
            <a:off x="2441884" y="576952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66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 txBox="1"/>
          <p:nvPr/>
        </p:nvSpPr>
        <p:spPr>
          <a:xfrm>
            <a:off x="902004" y="5632975"/>
            <a:ext cx="23945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8625" algn="l"/>
                <a:tab pos="746760" algn="l"/>
                <a:tab pos="1078865" algn="l"/>
                <a:tab pos="1413510" algn="l"/>
                <a:tab pos="1755775" algn="l"/>
              </a:tabLst>
            </a:pPr>
            <a:r>
              <a:rPr dirty="0" sz="1200" spc="-25">
                <a:latin typeface="Times New Roman"/>
                <a:cs typeface="Times New Roman"/>
              </a:rPr>
              <a:t>c)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069599" y="5454569"/>
            <a:ext cx="2286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417910" y="5693151"/>
            <a:ext cx="12172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61950" algn="l"/>
                <a:tab pos="694055" algn="l"/>
                <a:tab pos="1031240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1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5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37">
                <a:latin typeface="Times New Roman"/>
                <a:cs typeface="Times New Roman"/>
              </a:rPr>
              <a:t>7</a:t>
            </a:r>
            <a:r>
              <a:rPr dirty="0" sz="800" spc="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484545" y="5528957"/>
            <a:ext cx="110363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4010" algn="l"/>
                <a:tab pos="667385" algn="l"/>
                <a:tab pos="100584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1137769" y="576209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902004" y="5951601"/>
            <a:ext cx="20421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even.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016304" y="6306692"/>
            <a:ext cx="2686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=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40" name="object 140" descr=""/>
          <p:cNvSpPr/>
          <p:nvPr/>
        </p:nvSpPr>
        <p:spPr>
          <a:xfrm>
            <a:off x="1297173" y="6419290"/>
            <a:ext cx="110489" cy="0"/>
          </a:xfrm>
          <a:custGeom>
            <a:avLst/>
            <a:gdLst/>
            <a:ahLst/>
            <a:cxnLst/>
            <a:rect l="l" t="t" r="r" b="b"/>
            <a:pathLst>
              <a:path w="110490" h="0">
                <a:moveTo>
                  <a:pt x="0" y="0"/>
                </a:moveTo>
                <a:lnTo>
                  <a:pt x="11025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 txBox="1"/>
          <p:nvPr/>
        </p:nvSpPr>
        <p:spPr>
          <a:xfrm>
            <a:off x="1257559" y="6450366"/>
            <a:ext cx="31115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5555" sz="1875">
                <a:latin typeface="Symbol"/>
                <a:cs typeface="Symbol"/>
              </a:rPr>
              <a:t></a:t>
            </a:r>
            <a:r>
              <a:rPr dirty="0" baseline="15555" sz="1875" spc="89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142" name="object 142" descr=""/>
          <p:cNvSpPr/>
          <p:nvPr/>
        </p:nvSpPr>
        <p:spPr>
          <a:xfrm>
            <a:off x="2115416" y="6419593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4" h="0">
                <a:moveTo>
                  <a:pt x="0" y="0"/>
                </a:moveTo>
                <a:lnTo>
                  <a:pt x="11184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/>
          <p:nvPr/>
        </p:nvSpPr>
        <p:spPr>
          <a:xfrm>
            <a:off x="2917277" y="6417786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216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/>
          <p:nvPr/>
        </p:nvSpPr>
        <p:spPr>
          <a:xfrm>
            <a:off x="3589495" y="6417786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 h="0">
                <a:moveTo>
                  <a:pt x="0" y="0"/>
                </a:moveTo>
                <a:lnTo>
                  <a:pt x="111219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 descr=""/>
          <p:cNvSpPr/>
          <p:nvPr/>
        </p:nvSpPr>
        <p:spPr>
          <a:xfrm>
            <a:off x="3790242" y="6417786"/>
            <a:ext cx="153670" cy="0"/>
          </a:xfrm>
          <a:custGeom>
            <a:avLst/>
            <a:gdLst/>
            <a:ahLst/>
            <a:cxnLst/>
            <a:rect l="l" t="t" r="r" b="b"/>
            <a:pathLst>
              <a:path w="153670" h="0">
                <a:moveTo>
                  <a:pt x="0" y="0"/>
                </a:moveTo>
                <a:lnTo>
                  <a:pt x="153393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 txBox="1"/>
          <p:nvPr/>
        </p:nvSpPr>
        <p:spPr>
          <a:xfrm>
            <a:off x="3713385" y="6330994"/>
            <a:ext cx="310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9395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250940" y="6113635"/>
            <a:ext cx="18992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4"/>
              </a:spcBef>
              <a:tabLst>
                <a:tab pos="883919" algn="l"/>
                <a:tab pos="1685925" algn="l"/>
              </a:tabLst>
            </a:pPr>
            <a:r>
              <a:rPr dirty="0" baseline="-27777" sz="1800">
                <a:latin typeface="Times New Roman"/>
                <a:cs typeface="Times New Roman"/>
              </a:rPr>
              <a:t>1</a:t>
            </a:r>
            <a:r>
              <a:rPr dirty="0" baseline="-27777" sz="1800" spc="27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-7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-2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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405102" y="6214966"/>
            <a:ext cx="218884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847090" algn="l"/>
                <a:tab pos="1648460" algn="l"/>
              </a:tabLst>
            </a:pP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4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29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dx</a:t>
            </a:r>
            <a:r>
              <a:rPr dirty="0" baseline="2314" sz="1800" spc="142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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49" name="object 149" descr=""/>
          <p:cNvSpPr/>
          <p:nvPr/>
        </p:nvSpPr>
        <p:spPr>
          <a:xfrm>
            <a:off x="4266843" y="6418493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 h="0">
                <a:moveTo>
                  <a:pt x="0" y="0"/>
                </a:moveTo>
                <a:lnTo>
                  <a:pt x="2739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 txBox="1"/>
          <p:nvPr/>
        </p:nvSpPr>
        <p:spPr>
          <a:xfrm>
            <a:off x="2037680" y="6411063"/>
            <a:ext cx="24485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  <a:tabLst>
                <a:tab pos="877569" algn="l"/>
                <a:tab pos="1550035" algn="l"/>
                <a:tab pos="2327275" algn="l"/>
              </a:tabLst>
            </a:pPr>
            <a:r>
              <a:rPr dirty="0" baseline="2222" sz="1875">
                <a:latin typeface="Symbol"/>
                <a:cs typeface="Symbol"/>
              </a:rPr>
              <a:t></a:t>
            </a:r>
            <a:r>
              <a:rPr dirty="0" baseline="2222" sz="1875" spc="217">
                <a:latin typeface="Times New Roman"/>
                <a:cs typeface="Times New Roman"/>
              </a:rPr>
              <a:t> </a:t>
            </a:r>
            <a:r>
              <a:rPr dirty="0" baseline="-23809" sz="1050" spc="-75">
                <a:latin typeface="Times New Roman"/>
                <a:cs typeface="Times New Roman"/>
              </a:rPr>
              <a:t>0</a:t>
            </a:r>
            <a:r>
              <a:rPr dirty="0" baseline="-23809" sz="1050">
                <a:latin typeface="Times New Roman"/>
                <a:cs typeface="Times New Roman"/>
              </a:rPr>
              <a:t>	</a:t>
            </a:r>
            <a:r>
              <a:rPr dirty="0" baseline="4444" sz="1875">
                <a:latin typeface="Symbol"/>
                <a:cs typeface="Symbol"/>
              </a:rPr>
              <a:t></a:t>
            </a:r>
            <a:r>
              <a:rPr dirty="0" baseline="4444" sz="1875" spc="225">
                <a:latin typeface="Times New Roman"/>
                <a:cs typeface="Times New Roman"/>
              </a:rPr>
              <a:t> </a:t>
            </a:r>
            <a:r>
              <a:rPr dirty="0" baseline="-19841" sz="1050" spc="-75">
                <a:latin typeface="Times New Roman"/>
                <a:cs typeface="Times New Roman"/>
              </a:rPr>
              <a:t>0</a:t>
            </a:r>
            <a:r>
              <a:rPr dirty="0" baseline="-19841" sz="1050">
                <a:latin typeface="Times New Roman"/>
                <a:cs typeface="Times New Roman"/>
              </a:rPr>
              <a:t>	</a:t>
            </a:r>
            <a:r>
              <a:rPr dirty="0" baseline="4444" sz="1875">
                <a:latin typeface="Symbol"/>
                <a:cs typeface="Symbol"/>
              </a:rPr>
              <a:t></a:t>
            </a:r>
            <a:r>
              <a:rPr dirty="0" baseline="4444" sz="1875" spc="150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Symbol"/>
                <a:cs typeface="Symbol"/>
              </a:rPr>
              <a:t></a:t>
            </a:r>
            <a:r>
              <a:rPr dirty="0" baseline="-9259" sz="1800" spc="8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</a:t>
            </a:r>
            <a:r>
              <a:rPr dirty="0" baseline="4629" sz="1800" spc="67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</a:t>
            </a:r>
            <a:r>
              <a:rPr dirty="0" baseline="-27777" sz="1050" spc="-37">
                <a:latin typeface="Times New Roman"/>
                <a:cs typeface="Times New Roman"/>
              </a:rPr>
              <a:t>0</a:t>
            </a:r>
            <a:r>
              <a:rPr dirty="0" baseline="-27777" sz="10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3558556" y="6180150"/>
            <a:ext cx="10064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718185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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8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</a:t>
            </a:r>
            <a:r>
              <a:rPr dirty="0" baseline="71428" sz="1050" spc="-37">
                <a:latin typeface="Symbol"/>
                <a:cs typeface="Symbol"/>
              </a:rPr>
              <a:t></a:t>
            </a:r>
            <a:r>
              <a:rPr dirty="0" baseline="71428" sz="105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>
                <a:latin typeface="Symbol"/>
                <a:cs typeface="Symbol"/>
              </a:rPr>
              <a:t></a:t>
            </a:r>
            <a:r>
              <a:rPr dirty="0" baseline="41666" sz="1200" spc="-37"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4121397" y="6281946"/>
            <a:ext cx="116839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3" name="object 153" descr=""/>
          <p:cNvSpPr/>
          <p:nvPr/>
        </p:nvSpPr>
        <p:spPr>
          <a:xfrm>
            <a:off x="1258026" y="6921243"/>
            <a:ext cx="111125" cy="0"/>
          </a:xfrm>
          <a:custGeom>
            <a:avLst/>
            <a:gdLst/>
            <a:ahLst/>
            <a:cxnLst/>
            <a:rect l="l" t="t" r="r" b="b"/>
            <a:pathLst>
              <a:path w="111125" h="0">
                <a:moveTo>
                  <a:pt x="0" y="0"/>
                </a:moveTo>
                <a:lnTo>
                  <a:pt x="11092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/>
          <p:nvPr/>
        </p:nvSpPr>
        <p:spPr>
          <a:xfrm>
            <a:off x="2473323" y="6921243"/>
            <a:ext cx="111125" cy="0"/>
          </a:xfrm>
          <a:custGeom>
            <a:avLst/>
            <a:gdLst/>
            <a:ahLst/>
            <a:cxnLst/>
            <a:rect l="l" t="t" r="r" b="b"/>
            <a:pathLst>
              <a:path w="111125" h="0">
                <a:moveTo>
                  <a:pt x="0" y="0"/>
                </a:moveTo>
                <a:lnTo>
                  <a:pt x="1105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 txBox="1"/>
          <p:nvPr/>
        </p:nvSpPr>
        <p:spPr>
          <a:xfrm>
            <a:off x="1384742" y="7019965"/>
            <a:ext cx="1290955" cy="139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32535" algn="l"/>
              </a:tabLst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50" spc="-25">
                <a:latin typeface="Symbol"/>
                <a:cs typeface="Symbol"/>
              </a:rPr>
              <a:t>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1224697" y="6615286"/>
            <a:ext cx="14814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4"/>
              </a:spcBef>
              <a:tabLst>
                <a:tab pos="1268095" algn="l"/>
              </a:tabLst>
            </a:pPr>
            <a:r>
              <a:rPr dirty="0" baseline="-30092" sz="1800">
                <a:latin typeface="Times New Roman"/>
                <a:cs typeface="Times New Roman"/>
              </a:rPr>
              <a:t>1</a:t>
            </a:r>
            <a:r>
              <a:rPr dirty="0" baseline="-30092" sz="1800" spc="315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-30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900042" y="6716362"/>
            <a:ext cx="432371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23809" sz="1050" i="1">
                <a:latin typeface="Times New Roman"/>
                <a:cs typeface="Times New Roman"/>
              </a:rPr>
              <a:t>n</a:t>
            </a:r>
            <a:r>
              <a:rPr dirty="0" baseline="-23809" sz="1050" spc="5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baseline="-42222" sz="1875">
                <a:latin typeface="Symbol"/>
                <a:cs typeface="Symbol"/>
              </a:rPr>
              <a:t></a:t>
            </a:r>
            <a:r>
              <a:rPr dirty="0" baseline="-42222" sz="1875" spc="509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nxdx</a:t>
            </a:r>
            <a:r>
              <a:rPr dirty="0" sz="1200" spc="-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baseline="-42222" sz="1875">
                <a:latin typeface="Symbol"/>
                <a:cs typeface="Symbol"/>
              </a:rPr>
              <a:t></a:t>
            </a:r>
            <a:r>
              <a:rPr dirty="0" baseline="-42222" sz="1875" spc="187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6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i="1">
                <a:latin typeface="Times New Roman"/>
                <a:cs typeface="Times New Roman"/>
              </a:rPr>
              <a:t>nxdx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f</a:t>
            </a:r>
            <a:r>
              <a:rPr dirty="0" sz="1300" spc="-6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3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)cos</a:t>
            </a:r>
            <a:r>
              <a:rPr dirty="0" sz="1300" spc="-12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8" name="object 158" descr=""/>
          <p:cNvSpPr/>
          <p:nvPr/>
        </p:nvSpPr>
        <p:spPr>
          <a:xfrm>
            <a:off x="2448361" y="7408922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4" h="0">
                <a:moveTo>
                  <a:pt x="0" y="0"/>
                </a:moveTo>
                <a:lnTo>
                  <a:pt x="11202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 descr=""/>
          <p:cNvSpPr txBox="1"/>
          <p:nvPr/>
        </p:nvSpPr>
        <p:spPr>
          <a:xfrm>
            <a:off x="2408425" y="7394609"/>
            <a:ext cx="26987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155">
                <a:latin typeface="Times New Roman"/>
                <a:cs typeface="Times New Roman"/>
              </a:rPr>
              <a:t> </a:t>
            </a:r>
            <a:r>
              <a:rPr dirty="0" baseline="-27777" sz="1050" spc="-75">
                <a:latin typeface="Times New Roman"/>
                <a:cs typeface="Times New Roman"/>
              </a:rPr>
              <a:t>0</a:t>
            </a:r>
            <a:endParaRPr baseline="-27777" sz="105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2430156" y="7102965"/>
            <a:ext cx="2406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-7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2260345" y="7204423"/>
            <a:ext cx="285432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25120" algn="l"/>
              </a:tabLst>
            </a:pP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8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nxdx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,Integrating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/>
          <p:nvPr/>
        </p:nvSpPr>
        <p:spPr>
          <a:xfrm>
            <a:off x="2442567" y="7926054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80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 descr=""/>
          <p:cNvSpPr/>
          <p:nvPr/>
        </p:nvSpPr>
        <p:spPr>
          <a:xfrm>
            <a:off x="2895552" y="7926054"/>
            <a:ext cx="392430" cy="0"/>
          </a:xfrm>
          <a:custGeom>
            <a:avLst/>
            <a:gdLst/>
            <a:ahLst/>
            <a:cxnLst/>
            <a:rect l="l" t="t" r="r" b="b"/>
            <a:pathLst>
              <a:path w="392429" h="0">
                <a:moveTo>
                  <a:pt x="0" y="0"/>
                </a:moveTo>
                <a:lnTo>
                  <a:pt x="39226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/>
          <p:nvPr/>
        </p:nvSpPr>
        <p:spPr>
          <a:xfrm>
            <a:off x="3775830" y="7926054"/>
            <a:ext cx="537210" cy="0"/>
          </a:xfrm>
          <a:custGeom>
            <a:avLst/>
            <a:gdLst/>
            <a:ahLst/>
            <a:cxnLst/>
            <a:rect l="l" t="t" r="r" b="b"/>
            <a:pathLst>
              <a:path w="537210" h="0">
                <a:moveTo>
                  <a:pt x="0" y="0"/>
                </a:moveTo>
                <a:lnTo>
                  <a:pt x="53668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 descr=""/>
          <p:cNvSpPr/>
          <p:nvPr/>
        </p:nvSpPr>
        <p:spPr>
          <a:xfrm>
            <a:off x="4715154" y="7926054"/>
            <a:ext cx="513715" cy="0"/>
          </a:xfrm>
          <a:custGeom>
            <a:avLst/>
            <a:gdLst/>
            <a:ahLst/>
            <a:cxnLst/>
            <a:rect l="l" t="t" r="r" b="b"/>
            <a:pathLst>
              <a:path w="513714" h="0">
                <a:moveTo>
                  <a:pt x="0" y="0"/>
                </a:moveTo>
                <a:lnTo>
                  <a:pt x="51347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 descr=""/>
          <p:cNvSpPr/>
          <p:nvPr/>
        </p:nvSpPr>
        <p:spPr>
          <a:xfrm>
            <a:off x="5644459" y="7926054"/>
            <a:ext cx="493395" cy="0"/>
          </a:xfrm>
          <a:custGeom>
            <a:avLst/>
            <a:gdLst/>
            <a:ahLst/>
            <a:cxnLst/>
            <a:rect l="l" t="t" r="r" b="b"/>
            <a:pathLst>
              <a:path w="493395" h="0">
                <a:moveTo>
                  <a:pt x="0" y="0"/>
                </a:moveTo>
                <a:lnTo>
                  <a:pt x="49293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 descr=""/>
          <p:cNvSpPr txBox="1"/>
          <p:nvPr/>
        </p:nvSpPr>
        <p:spPr>
          <a:xfrm>
            <a:off x="5771726" y="7850137"/>
            <a:ext cx="2222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5382186" y="8034495"/>
            <a:ext cx="7620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3912084" y="7850137"/>
            <a:ext cx="117538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981075" algn="l"/>
              </a:tabLst>
            </a:pPr>
            <a:r>
              <a:rPr dirty="0" baseline="-25641" sz="1950" spc="-37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5616504" y="7687329"/>
            <a:ext cx="53022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300" spc="-45">
                <a:latin typeface="Times New Roman"/>
                <a:cs typeface="Times New Roman"/>
              </a:rPr>
              <a:t>4</a:t>
            </a:r>
            <a:r>
              <a:rPr dirty="0" sz="1300" spc="-45" i="1">
                <a:latin typeface="Times New Roman"/>
                <a:cs typeface="Times New Roman"/>
              </a:rPr>
              <a:t>(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</a:t>
            </a:r>
            <a:r>
              <a:rPr dirty="0" sz="1300" spc="-20" i="1">
                <a:latin typeface="Times New Roman"/>
                <a:cs typeface="Times New Roman"/>
              </a:rPr>
              <a:t>)</a:t>
            </a:r>
            <a:r>
              <a:rPr dirty="0" baseline="41666" sz="1200" spc="-30" i="1">
                <a:latin typeface="Times New Roman"/>
                <a:cs typeface="Times New Roman"/>
              </a:rPr>
              <a:t>n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5498983" y="7790453"/>
            <a:ext cx="11620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5211074" y="7805459"/>
            <a:ext cx="20764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300" spc="-25">
                <a:latin typeface="Symbol"/>
                <a:cs typeface="Symbol"/>
              </a:rPr>
              <a:t></a:t>
            </a:r>
            <a:r>
              <a:rPr dirty="0" baseline="-12820" sz="1950" spc="-37">
                <a:latin typeface="Symbol"/>
                <a:cs typeface="Symbol"/>
              </a:rPr>
              <a:t></a:t>
            </a:r>
            <a:endParaRPr baseline="-12820" sz="1950">
              <a:latin typeface="Symbol"/>
              <a:cs typeface="Symbo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5236474" y="7936734"/>
            <a:ext cx="15684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25">
                <a:latin typeface="Symbol"/>
                <a:cs typeface="Symbol"/>
              </a:rPr>
              <a:t></a:t>
            </a:r>
            <a:r>
              <a:rPr dirty="0" baseline="-4273" sz="1950" spc="-37">
                <a:latin typeface="Symbol"/>
                <a:cs typeface="Symbol"/>
              </a:rPr>
              <a:t>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3295980" y="7790453"/>
            <a:ext cx="14097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36955" algn="l"/>
              </a:tabLst>
            </a:pPr>
            <a:r>
              <a:rPr dirty="0" baseline="-4273" sz="1950" spc="-15">
                <a:latin typeface="Symbol"/>
                <a:cs typeface="Symbol"/>
              </a:rPr>
              <a:t></a:t>
            </a:r>
            <a:r>
              <a:rPr dirty="0" baseline="-4273" sz="1950" spc="-142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baseline="-4273" sz="1950" spc="-37">
                <a:latin typeface="Symbol"/>
                <a:cs typeface="Symbol"/>
              </a:rPr>
              <a:t></a:t>
            </a:r>
            <a:r>
              <a:rPr dirty="0" baseline="-4273" sz="1950">
                <a:latin typeface="Times New Roman"/>
                <a:cs typeface="Times New Roman"/>
              </a:rPr>
              <a:t>	</a:t>
            </a:r>
            <a:r>
              <a:rPr dirty="0" baseline="-4273" sz="1950" spc="-15">
                <a:latin typeface="Symbol"/>
                <a:cs typeface="Symbol"/>
              </a:rPr>
              <a:t></a:t>
            </a:r>
            <a:r>
              <a:rPr dirty="0" baseline="-4273" sz="1950" spc="-14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baseline="-4273" sz="1950" spc="-37">
                <a:latin typeface="Symbol"/>
                <a:cs typeface="Symbol"/>
              </a:rPr>
              <a:t>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2538803" y="7716711"/>
            <a:ext cx="37274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42735" sz="1950" spc="89">
                <a:latin typeface="Symbol"/>
                <a:cs typeface="Symbol"/>
              </a:rPr>
              <a:t></a:t>
            </a:r>
            <a:r>
              <a:rPr dirty="0" baseline="-25641" sz="1950" spc="89" i="1">
                <a:latin typeface="Times New Roman"/>
                <a:cs typeface="Times New Roman"/>
              </a:rPr>
              <a:t>x</a:t>
            </a:r>
            <a:r>
              <a:rPr dirty="0" sz="800" spc="60">
                <a:latin typeface="Times New Roman"/>
                <a:cs typeface="Times New Roman"/>
              </a:rPr>
              <a:t>2</a:t>
            </a:r>
            <a:r>
              <a:rPr dirty="0" sz="800" spc="-35">
                <a:latin typeface="Times New Roman"/>
                <a:cs typeface="Times New Roman"/>
              </a:rPr>
              <a:t> </a:t>
            </a:r>
            <a:r>
              <a:rPr dirty="0" baseline="-29914" sz="1950" spc="-75">
                <a:latin typeface="Symbol"/>
                <a:cs typeface="Symbol"/>
              </a:rPr>
              <a:t></a:t>
            </a:r>
            <a:endParaRPr baseline="-29914" sz="1950">
              <a:latin typeface="Symbol"/>
              <a:cs typeface="Symbol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2797290" y="7936734"/>
            <a:ext cx="190881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11175" algn="l"/>
                <a:tab pos="892810" algn="l"/>
                <a:tab pos="1535430" algn="l"/>
                <a:tab pos="183197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2402191" y="7918373"/>
            <a:ext cx="77025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648970" algn="l"/>
              </a:tabLst>
            </a:pP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-10683" sz="1950" spc="-75">
                <a:latin typeface="Symbol"/>
                <a:cs typeface="Symbol"/>
              </a:rPr>
              <a:t></a:t>
            </a:r>
            <a:r>
              <a:rPr dirty="0" baseline="-10683" sz="195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2297063" y="7790453"/>
            <a:ext cx="11620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418873" y="7687329"/>
            <a:ext cx="308419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90525" algn="l"/>
                <a:tab pos="1271270" algn="l"/>
                <a:tab pos="2210435" algn="l"/>
              </a:tabLst>
            </a:pP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Symbol"/>
                <a:cs typeface="Symbol"/>
              </a:rPr>
              <a:t>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52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sinnx</a:t>
            </a:r>
            <a:r>
              <a:rPr dirty="0" sz="1300" spc="-30" i="1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r>
              <a:rPr dirty="0" baseline="-4273" sz="1950">
                <a:latin typeface="Times New Roman"/>
                <a:cs typeface="Times New Roman"/>
              </a:rPr>
              <a:t>	</a:t>
            </a: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97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cos</a:t>
            </a:r>
            <a:r>
              <a:rPr dirty="0" sz="1300" spc="-13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100" i="1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r>
              <a:rPr dirty="0" baseline="-4273" sz="1950">
                <a:latin typeface="Times New Roman"/>
                <a:cs typeface="Times New Roman"/>
              </a:rPr>
              <a:t>	</a:t>
            </a: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3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sinnx</a:t>
            </a:r>
            <a:r>
              <a:rPr dirty="0" sz="1300" spc="-60" i="1">
                <a:latin typeface="Times New Roman"/>
                <a:cs typeface="Times New Roman"/>
              </a:rPr>
              <a:t> </a:t>
            </a:r>
            <a:r>
              <a:rPr dirty="0" baseline="-4273" sz="1950" spc="-37">
                <a:latin typeface="Symbol"/>
                <a:cs typeface="Symbol"/>
              </a:rPr>
              <a:t></a:t>
            </a:r>
            <a:r>
              <a:rPr dirty="0" sz="1300" spc="-25">
                <a:latin typeface="Symbol"/>
                <a:cs typeface="Symbol"/>
              </a:rPr>
              <a:t></a:t>
            </a:r>
            <a:r>
              <a:rPr dirty="0" baseline="59027" sz="1200" spc="-37">
                <a:latin typeface="Symbol"/>
                <a:cs typeface="Symbol"/>
              </a:rPr>
              <a:t></a:t>
            </a:r>
            <a:endParaRPr baseline="59027" sz="1200">
              <a:latin typeface="Symbol"/>
              <a:cs typeface="Symbol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902004" y="8286750"/>
            <a:ext cx="3517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Also,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/>
          <p:nvPr/>
        </p:nvSpPr>
        <p:spPr>
          <a:xfrm>
            <a:off x="1752644" y="8411133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44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" name="object 182" descr=""/>
          <p:cNvSpPr txBox="1"/>
          <p:nvPr/>
        </p:nvSpPr>
        <p:spPr>
          <a:xfrm>
            <a:off x="1875861" y="8494240"/>
            <a:ext cx="1435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Symbol"/>
                <a:cs typeface="Symbol"/>
              </a:rPr>
              <a:t>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1456115" y="8290361"/>
            <a:ext cx="568325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06705" algn="l"/>
              </a:tabLst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r>
              <a:rPr dirty="0" sz="800" i="1">
                <a:latin typeface="Times New Roman"/>
                <a:cs typeface="Times New Roman"/>
              </a:rPr>
              <a:t>	</a:t>
            </a:r>
            <a:r>
              <a:rPr dirty="0" baseline="-29914" sz="1950">
                <a:latin typeface="Symbol"/>
                <a:cs typeface="Symbol"/>
              </a:rPr>
              <a:t></a:t>
            </a:r>
            <a:r>
              <a:rPr dirty="0" baseline="-29914" sz="1950" spc="292">
                <a:latin typeface="Times New Roman"/>
                <a:cs typeface="Times New Roman"/>
              </a:rPr>
              <a:t> </a:t>
            </a:r>
            <a:r>
              <a:rPr dirty="0" baseline="1851" sz="2250" spc="-89">
                <a:latin typeface="Symbol"/>
                <a:cs typeface="Symbol"/>
              </a:rPr>
              <a:t></a:t>
            </a:r>
            <a:endParaRPr baseline="1851" sz="2250">
              <a:latin typeface="Symbol"/>
              <a:cs typeface="Symbol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1373832" y="8273143"/>
            <a:ext cx="3482975" cy="2260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ts val="825"/>
              </a:lnSpc>
              <a:spcBef>
                <a:spcPts val="110"/>
              </a:spcBef>
              <a:tabLst>
                <a:tab pos="2260600" algn="l"/>
              </a:tabLst>
            </a:pP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175" i="1">
                <a:latin typeface="Times New Roman"/>
                <a:cs typeface="Times New Roman"/>
              </a:rPr>
              <a:t> 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60">
                <a:latin typeface="Times New Roman"/>
                <a:cs typeface="Times New Roman"/>
              </a:rPr>
              <a:t> </a:t>
            </a:r>
            <a:r>
              <a:rPr dirty="0" baseline="34188" sz="1950">
                <a:latin typeface="Times New Roman"/>
                <a:cs typeface="Times New Roman"/>
              </a:rPr>
              <a:t>1</a:t>
            </a:r>
            <a:r>
              <a:rPr dirty="0" baseline="34188" sz="1950" spc="412">
                <a:latin typeface="Times New Roman"/>
                <a:cs typeface="Times New Roman"/>
              </a:rPr>
              <a:t> </a:t>
            </a:r>
            <a:r>
              <a:rPr dirty="0" baseline="90277" sz="1200">
                <a:latin typeface="Symbol"/>
                <a:cs typeface="Symbol"/>
              </a:rPr>
              <a:t></a:t>
            </a:r>
            <a:r>
              <a:rPr dirty="0" baseline="90277" sz="1200" spc="39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6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3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sinnxdx</a:t>
            </a:r>
            <a:r>
              <a:rPr dirty="0" sz="1300" spc="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2136" sz="1950" i="1">
                <a:latin typeface="Times New Roman"/>
                <a:cs typeface="Times New Roman"/>
              </a:rPr>
              <a:t>f</a:t>
            </a:r>
            <a:r>
              <a:rPr dirty="0" baseline="2136" sz="1950" spc="-120" i="1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(</a:t>
            </a:r>
            <a:r>
              <a:rPr dirty="0" baseline="2136" sz="1950" spc="-67" i="1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 spc="-135" i="1">
                <a:latin typeface="Times New Roman"/>
                <a:cs typeface="Times New Roman"/>
              </a:rPr>
              <a:t> </a:t>
            </a:r>
            <a:r>
              <a:rPr dirty="0" baseline="2136" sz="1950" spc="-15" i="1">
                <a:latin typeface="Times New Roman"/>
                <a:cs typeface="Times New Roman"/>
              </a:rPr>
              <a:t>)</a:t>
            </a:r>
            <a:r>
              <a:rPr dirty="0" baseline="2136" sz="1950" spc="-315" i="1">
                <a:latin typeface="Times New Roman"/>
                <a:cs typeface="Times New Roman"/>
              </a:rPr>
              <a:t> </a:t>
            </a:r>
            <a:r>
              <a:rPr dirty="0" baseline="2136" sz="1950" spc="-30" i="1">
                <a:latin typeface="Times New Roman"/>
                <a:cs typeface="Times New Roman"/>
              </a:rPr>
              <a:t>sinnx</a:t>
            </a:r>
            <a:endParaRPr baseline="2136" sz="1950">
              <a:latin typeface="Times New Roman"/>
              <a:cs typeface="Times New Roman"/>
            </a:endParaRPr>
          </a:p>
          <a:p>
            <a:pPr marL="1818005">
              <a:lnSpc>
                <a:spcPts val="710"/>
              </a:lnSpc>
              <a:tabLst>
                <a:tab pos="3037205" algn="l"/>
              </a:tabLst>
            </a:pP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10">
                <a:latin typeface="Times New Roman"/>
                <a:cs typeface="Times New Roman"/>
              </a:rPr>
              <a:t>since</a:t>
            </a:r>
            <a:r>
              <a:rPr dirty="0" sz="1200">
                <a:latin typeface="Times New Roman"/>
                <a:cs typeface="Times New Roman"/>
              </a:rPr>
              <a:t>	is </a:t>
            </a:r>
            <a:r>
              <a:rPr dirty="0" sz="1200" spc="-20">
                <a:latin typeface="Times New Roman"/>
                <a:cs typeface="Times New Roman"/>
              </a:rPr>
              <a:t>odd.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902004" y="8618982"/>
            <a:ext cx="330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6" name="object 186" descr=""/>
          <p:cNvSpPr/>
          <p:nvPr/>
        </p:nvSpPr>
        <p:spPr>
          <a:xfrm>
            <a:off x="2134404" y="9066565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 h="0">
                <a:moveTo>
                  <a:pt x="0" y="0"/>
                </a:moveTo>
                <a:lnTo>
                  <a:pt x="187804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 descr=""/>
          <p:cNvSpPr/>
          <p:nvPr/>
        </p:nvSpPr>
        <p:spPr>
          <a:xfrm>
            <a:off x="2731132" y="9066565"/>
            <a:ext cx="822960" cy="0"/>
          </a:xfrm>
          <a:custGeom>
            <a:avLst/>
            <a:gdLst/>
            <a:ahLst/>
            <a:cxnLst/>
            <a:rect l="l" t="t" r="r" b="b"/>
            <a:pathLst>
              <a:path w="822960" h="0">
                <a:moveTo>
                  <a:pt x="0" y="0"/>
                </a:moveTo>
                <a:lnTo>
                  <a:pt x="82285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 descr=""/>
          <p:cNvSpPr txBox="1"/>
          <p:nvPr/>
        </p:nvSpPr>
        <p:spPr>
          <a:xfrm>
            <a:off x="2106700" y="8754292"/>
            <a:ext cx="2279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666" sz="1875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1879754" y="8920128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2553886" y="9132492"/>
            <a:ext cx="18224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3023388" y="8990585"/>
            <a:ext cx="22288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666" sz="1875" spc="52" i="1">
                <a:latin typeface="Times New Roman"/>
                <a:cs typeface="Times New Roman"/>
              </a:rPr>
              <a:t>n</a:t>
            </a:r>
            <a:r>
              <a:rPr dirty="0" sz="800" spc="3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2564279" y="8827874"/>
            <a:ext cx="102171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305" sz="1200">
                <a:latin typeface="Symbol"/>
                <a:cs typeface="Symbol"/>
              </a:rPr>
              <a:t></a:t>
            </a:r>
            <a:r>
              <a:rPr dirty="0" baseline="24305" sz="1200" spc="52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4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baseline="41666" sz="1200" i="1">
                <a:latin typeface="Times New Roman"/>
                <a:cs typeface="Times New Roman"/>
              </a:rPr>
              <a:t>n</a:t>
            </a:r>
            <a:r>
              <a:rPr dirty="0" baseline="41666" sz="1200" spc="277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cos</a:t>
            </a:r>
            <a:r>
              <a:rPr dirty="0" sz="1250" spc="-155" i="1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nx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1273490" y="8905996"/>
            <a:ext cx="1475105" cy="3752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1475"/>
              </a:lnSpc>
              <a:spcBef>
                <a:spcPts val="135"/>
              </a:spcBef>
              <a:tabLst>
                <a:tab pos="1083945" algn="l"/>
              </a:tabLst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6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2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7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sz="1250" spc="-6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6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00" i="1">
                <a:latin typeface="Times New Roman"/>
                <a:cs typeface="Times New Roman"/>
              </a:rPr>
              <a:t>  </a:t>
            </a:r>
            <a:r>
              <a:rPr dirty="0" sz="1250" spc="-6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spc="35">
                <a:latin typeface="Times New Roman"/>
                <a:cs typeface="Times New Roman"/>
              </a:rPr>
              <a:t>4</a:t>
            </a:r>
            <a:r>
              <a:rPr dirty="0" baseline="-5747" sz="2175" spc="52">
                <a:latin typeface="Symbol"/>
                <a:cs typeface="Symbol"/>
              </a:rPr>
              <a:t></a:t>
            </a:r>
            <a:endParaRPr baseline="-5747" sz="2175">
              <a:latin typeface="Symbol"/>
              <a:cs typeface="Symbol"/>
            </a:endParaRPr>
          </a:p>
          <a:p>
            <a:pPr marL="916305">
              <a:lnSpc>
                <a:spcPts val="1235"/>
              </a:lnSpc>
            </a:pPr>
            <a:r>
              <a:rPr dirty="0" sz="1250" spc="-50"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3576954" y="8938971"/>
            <a:ext cx="815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--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(i)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82654"/>
            <a:ext cx="205803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a)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3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i="1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907230" y="1358300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 h="0">
                <a:moveTo>
                  <a:pt x="0" y="0"/>
                </a:moveTo>
                <a:lnTo>
                  <a:pt x="18766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503897" y="1358300"/>
            <a:ext cx="743585" cy="0"/>
          </a:xfrm>
          <a:custGeom>
            <a:avLst/>
            <a:gdLst/>
            <a:ahLst/>
            <a:cxnLst/>
            <a:rect l="l" t="t" r="r" b="b"/>
            <a:pathLst>
              <a:path w="743585" h="0">
                <a:moveTo>
                  <a:pt x="0" y="0"/>
                </a:moveTo>
                <a:lnTo>
                  <a:pt x="74306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424184" y="1358300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 h="0">
                <a:moveTo>
                  <a:pt x="0" y="0"/>
                </a:moveTo>
                <a:lnTo>
                  <a:pt x="187601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020788" y="1358300"/>
            <a:ext cx="405765" cy="0"/>
          </a:xfrm>
          <a:custGeom>
            <a:avLst/>
            <a:gdLst/>
            <a:ahLst/>
            <a:cxnLst/>
            <a:rect l="l" t="t" r="r" b="b"/>
            <a:pathLst>
              <a:path w="405764" h="0">
                <a:moveTo>
                  <a:pt x="0" y="0"/>
                </a:moveTo>
                <a:lnTo>
                  <a:pt x="405711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3396211" y="1046027"/>
            <a:ext cx="2279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666" sz="1875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79535" y="1046026"/>
            <a:ext cx="2279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666" sz="1875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53801" y="1197732"/>
            <a:ext cx="784225" cy="375285"/>
          </a:xfrm>
          <a:prstGeom prst="rect">
            <a:avLst/>
          </a:prstGeom>
        </p:spPr>
        <p:txBody>
          <a:bodyPr wrap="square" lIns="0" tIns="93980" rIns="0" bIns="0" rtlCol="0" vert="horz">
            <a:spAutoFit/>
          </a:bodyPr>
          <a:lstStyle/>
          <a:p>
            <a:pPr marL="225425" marR="30480" indent="-187960">
              <a:lnSpc>
                <a:spcPct val="65300"/>
              </a:lnSpc>
              <a:spcBef>
                <a:spcPts val="740"/>
              </a:spcBef>
              <a:tabLst>
                <a:tab pos="393065" algn="l"/>
              </a:tabLst>
            </a:pP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	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spc="35">
                <a:latin typeface="Times New Roman"/>
                <a:cs typeface="Times New Roman"/>
              </a:rPr>
              <a:t>4</a:t>
            </a:r>
            <a:r>
              <a:rPr dirty="0" baseline="-5747" sz="2175" spc="52">
                <a:latin typeface="Symbol"/>
                <a:cs typeface="Symbol"/>
              </a:rPr>
              <a:t></a:t>
            </a:r>
            <a:r>
              <a:rPr dirty="0" baseline="-5747" sz="2175" spc="52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843399" y="1424228"/>
            <a:ext cx="18224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26799" y="1424227"/>
            <a:ext cx="18161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104592" y="1282321"/>
            <a:ext cx="22288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666" sz="1875" spc="44" i="1">
                <a:latin typeface="Times New Roman"/>
                <a:cs typeface="Times New Roman"/>
              </a:rPr>
              <a:t>n</a:t>
            </a:r>
            <a:r>
              <a:rPr dirty="0" sz="800" spc="3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853823" y="1119610"/>
            <a:ext cx="5835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0833" sz="1200">
                <a:latin typeface="Symbol"/>
                <a:cs typeface="Symbol"/>
              </a:rPr>
              <a:t></a:t>
            </a:r>
            <a:r>
              <a:rPr dirty="0" baseline="20833" sz="1200" spc="37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95" i="1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Symbol"/>
                <a:cs typeface="Symbol"/>
              </a:rPr>
              <a:t></a:t>
            </a:r>
            <a:r>
              <a:rPr dirty="0" sz="1250" spc="-20">
                <a:latin typeface="Times New Roman"/>
                <a:cs typeface="Times New Roman"/>
              </a:rPr>
              <a:t>1</a:t>
            </a:r>
            <a:r>
              <a:rPr dirty="0" sz="1250" spc="-20" i="1">
                <a:latin typeface="Times New Roman"/>
                <a:cs typeface="Times New Roman"/>
              </a:rPr>
              <a:t>)</a:t>
            </a:r>
            <a:r>
              <a:rPr dirty="0" baseline="41666" sz="1200" spc="-30" i="1">
                <a:latin typeface="Times New Roman"/>
                <a:cs typeface="Times New Roman"/>
              </a:rPr>
              <a:t>n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56314" y="1282320"/>
            <a:ext cx="22288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666" sz="1875" spc="44" i="1">
                <a:latin typeface="Times New Roman"/>
                <a:cs typeface="Times New Roman"/>
              </a:rPr>
              <a:t>n</a:t>
            </a:r>
            <a:r>
              <a:rPr dirty="0" sz="800" spc="3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36919" y="1119610"/>
            <a:ext cx="94488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305" sz="1200">
                <a:latin typeface="Symbol"/>
                <a:cs typeface="Symbol"/>
              </a:rPr>
              <a:t></a:t>
            </a:r>
            <a:r>
              <a:rPr dirty="0" baseline="24305" sz="1200" spc="48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5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baseline="41666" sz="1200" i="1">
                <a:latin typeface="Times New Roman"/>
                <a:cs typeface="Times New Roman"/>
              </a:rPr>
              <a:t>n</a:t>
            </a:r>
            <a:r>
              <a:rPr dirty="0" baseline="41666" sz="1200" spc="240" i="1">
                <a:latin typeface="Times New Roman"/>
                <a:cs typeface="Times New Roman"/>
              </a:rPr>
              <a:t> </a:t>
            </a:r>
            <a:r>
              <a:rPr dirty="0" sz="1250" spc="35" i="1">
                <a:latin typeface="Times New Roman"/>
                <a:cs typeface="Times New Roman"/>
              </a:rPr>
              <a:t>cos</a:t>
            </a:r>
            <a:r>
              <a:rPr dirty="0" sz="1250" spc="35">
                <a:latin typeface="Times New Roman"/>
                <a:cs typeface="Times New Roman"/>
              </a:rPr>
              <a:t>0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87918" y="1197731"/>
            <a:ext cx="1433830" cy="3752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1475"/>
              </a:lnSpc>
              <a:spcBef>
                <a:spcPts val="135"/>
              </a:spcBef>
              <a:tabLst>
                <a:tab pos="1042035" algn="l"/>
              </a:tabLst>
            </a:pPr>
            <a:r>
              <a:rPr dirty="0" baseline="2136" sz="1950">
                <a:latin typeface="Times New Roman"/>
                <a:cs typeface="Times New Roman"/>
              </a:rPr>
              <a:t>0</a:t>
            </a:r>
            <a:r>
              <a:rPr dirty="0" baseline="2136" sz="1950" spc="-37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</a:t>
            </a:r>
            <a:r>
              <a:rPr dirty="0" baseline="2136" sz="1950" spc="52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6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(</a:t>
            </a:r>
            <a:r>
              <a:rPr dirty="0" sz="1250" spc="-3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80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sz="1250" spc="-6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spc="35">
                <a:latin typeface="Times New Roman"/>
                <a:cs typeface="Times New Roman"/>
              </a:rPr>
              <a:t>4</a:t>
            </a:r>
            <a:r>
              <a:rPr dirty="0" baseline="-5747" sz="2175" spc="52">
                <a:latin typeface="Symbol"/>
                <a:cs typeface="Symbol"/>
              </a:rPr>
              <a:t></a:t>
            </a:r>
            <a:endParaRPr baseline="-5747" sz="2175">
              <a:latin typeface="Symbol"/>
              <a:cs typeface="Symbol"/>
            </a:endParaRPr>
          </a:p>
          <a:p>
            <a:pPr marL="874394">
              <a:lnSpc>
                <a:spcPts val="1235"/>
              </a:lnSpc>
            </a:pPr>
            <a:r>
              <a:rPr dirty="0" sz="1250" spc="-50"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480508" y="182849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3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110500" y="1690338"/>
            <a:ext cx="35242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10" i="1">
                <a:latin typeface="Times New Roman"/>
                <a:cs typeface="Times New Roman"/>
              </a:rPr>
              <a:t>i.e.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130921" y="1828495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 h="0">
                <a:moveTo>
                  <a:pt x="0" y="0"/>
                </a:moveTo>
                <a:lnTo>
                  <a:pt x="1493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442153" y="1828495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40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2781359" y="1828495"/>
            <a:ext cx="170815" cy="0"/>
          </a:xfrm>
          <a:custGeom>
            <a:avLst/>
            <a:gdLst/>
            <a:ahLst/>
            <a:cxnLst/>
            <a:rect l="l" t="t" r="r" b="b"/>
            <a:pathLst>
              <a:path w="170814" h="0">
                <a:moveTo>
                  <a:pt x="0" y="0"/>
                </a:moveTo>
                <a:lnTo>
                  <a:pt x="17023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3113184" y="1828495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26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971843" y="1705613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971843" y="1840064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971843" y="1598354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12075" y="1705612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12075" y="1840064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12075" y="1598354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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452851" y="1399161"/>
            <a:ext cx="228600" cy="64833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65"/>
              </a:spcBef>
            </a:pP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83185">
              <a:lnSpc>
                <a:spcPct val="100000"/>
              </a:lnSpc>
              <a:spcBef>
                <a:spcPts val="894"/>
              </a:spcBef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89808" y="1815450"/>
            <a:ext cx="109093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4330" algn="l"/>
                <a:tab pos="683260" algn="l"/>
                <a:tab pos="1025525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10243" y="1826618"/>
            <a:ext cx="111061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1630" algn="l"/>
                <a:tab pos="675640" algn="l"/>
                <a:tab pos="1012825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3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4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51709" y="1585222"/>
            <a:ext cx="110744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39090" algn="l"/>
                <a:tab pos="673100" algn="l"/>
                <a:tab pos="100965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01306" y="1690338"/>
            <a:ext cx="230759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14680" algn="l"/>
                <a:tab pos="956310" algn="l"/>
                <a:tab pos="1285240" algn="l"/>
                <a:tab pos="1627505" algn="l"/>
              </a:tabLst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4</a:t>
            </a:r>
            <a:r>
              <a:rPr dirty="0" sz="1300" spc="31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............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431406" y="2319540"/>
            <a:ext cx="193040" cy="0"/>
          </a:xfrm>
          <a:custGeom>
            <a:avLst/>
            <a:gdLst/>
            <a:ahLst/>
            <a:cxnLst/>
            <a:rect l="l" t="t" r="r" b="b"/>
            <a:pathLst>
              <a:path w="193040" h="0">
                <a:moveTo>
                  <a:pt x="0" y="0"/>
                </a:moveTo>
                <a:lnTo>
                  <a:pt x="193025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1796337" y="2319540"/>
            <a:ext cx="157480" cy="0"/>
          </a:xfrm>
          <a:custGeom>
            <a:avLst/>
            <a:gdLst/>
            <a:ahLst/>
            <a:cxnLst/>
            <a:rect l="l" t="t" r="r" b="b"/>
            <a:pathLst>
              <a:path w="157480" h="0">
                <a:moveTo>
                  <a:pt x="0" y="0"/>
                </a:moveTo>
                <a:lnTo>
                  <a:pt x="15723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2106213" y="231954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98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2446989" y="2319540"/>
            <a:ext cx="176530" cy="0"/>
          </a:xfrm>
          <a:custGeom>
            <a:avLst/>
            <a:gdLst/>
            <a:ahLst/>
            <a:cxnLst/>
            <a:rect l="l" t="t" r="r" b="b"/>
            <a:pathLst>
              <a:path w="176530" h="0">
                <a:moveTo>
                  <a:pt x="0" y="0"/>
                </a:moveTo>
                <a:lnTo>
                  <a:pt x="17649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2776104" y="231954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605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1824024" y="2093330"/>
            <a:ext cx="10972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36550" algn="l"/>
                <a:tab pos="672465" algn="l"/>
                <a:tab pos="1006475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403707" y="2023966"/>
            <a:ext cx="2343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-37">
                <a:latin typeface="Symbol"/>
                <a:cs typeface="Symbol"/>
              </a:rPr>
              <a:t>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76604" y="2190810"/>
            <a:ext cx="2764790" cy="54991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04800">
              <a:lnSpc>
                <a:spcPts val="1050"/>
              </a:lnSpc>
              <a:spcBef>
                <a:spcPts val="114"/>
              </a:spcBef>
              <a:tabLst>
                <a:tab pos="793115" algn="l"/>
                <a:tab pos="1112520" algn="l"/>
                <a:tab pos="1450975" algn="l"/>
                <a:tab pos="1782445" algn="l"/>
                <a:tab pos="2120900" algn="l"/>
              </a:tabLst>
            </a:pPr>
            <a:r>
              <a:rPr dirty="0" sz="1200" spc="-20">
                <a:latin typeface="Times New Roman"/>
                <a:cs typeface="Times New Roman"/>
              </a:rPr>
              <a:t>i.e.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.............</a:t>
            </a:r>
            <a:endParaRPr sz="1200">
              <a:latin typeface="Times New Roman"/>
              <a:cs typeface="Times New Roman"/>
            </a:endParaRPr>
          </a:p>
          <a:p>
            <a:pPr marL="568960">
              <a:lnSpc>
                <a:spcPts val="1050"/>
              </a:lnSpc>
              <a:tabLst>
                <a:tab pos="913130" algn="l"/>
                <a:tab pos="1239520" algn="l"/>
                <a:tab pos="1576070" algn="l"/>
                <a:tab pos="1909445" algn="l"/>
              </a:tabLst>
            </a:pPr>
            <a:r>
              <a:rPr dirty="0" baseline="-13888" sz="1800" spc="-37">
                <a:latin typeface="Times New Roman"/>
                <a:cs typeface="Times New Roman"/>
              </a:rPr>
              <a:t>12</a:t>
            </a:r>
            <a:r>
              <a:rPr dirty="0" baseline="-13888" sz="18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1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4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40"/>
              </a:spcBef>
            </a:pP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i="1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1738260" y="2997870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798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2336774" y="2997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 h="0">
                <a:moveTo>
                  <a:pt x="0" y="0"/>
                </a:moveTo>
                <a:lnTo>
                  <a:pt x="182791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2164514" y="2856743"/>
            <a:ext cx="163830" cy="252729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450" spc="-50">
                <a:latin typeface="Symbol"/>
                <a:cs typeface="Symbol"/>
              </a:rPr>
              <a:t>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94772" y="2780849"/>
            <a:ext cx="9906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429233" y="2985133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57187" y="2862367"/>
            <a:ext cx="850900" cy="35052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75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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494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5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</a:t>
            </a:r>
            <a:r>
              <a:rPr dirty="0" baseline="97222" sz="1200">
                <a:latin typeface="Times New Roman"/>
                <a:cs typeface="Times New Roman"/>
              </a:rPr>
              <a:t>2</a:t>
            </a:r>
            <a:r>
              <a:rPr dirty="0" baseline="97222" sz="1200" spc="55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endParaRPr sz="1250">
              <a:latin typeface="Symbol"/>
              <a:cs typeface="Symbol"/>
            </a:endParaRPr>
          </a:p>
          <a:p>
            <a:pPr algn="r" marR="30480">
              <a:lnSpc>
                <a:spcPts val="505"/>
              </a:lnSpc>
            </a:pPr>
            <a:r>
              <a:rPr dirty="0" sz="1250" spc="-50"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  <a:p>
            <a:pPr algn="ctr" marL="106680">
              <a:lnSpc>
                <a:spcPts val="1255"/>
              </a:lnSpc>
            </a:pPr>
            <a:r>
              <a:rPr dirty="0" sz="1250" spc="-50"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159003" y="3001152"/>
            <a:ext cx="28511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800" spc="-10" i="1">
                <a:latin typeface="Times New Roman"/>
                <a:cs typeface="Times New Roman"/>
              </a:rPr>
              <a:t>n</a:t>
            </a:r>
            <a:r>
              <a:rPr dirty="0" sz="800" spc="-10">
                <a:latin typeface="Symbol"/>
                <a:cs typeface="Symbol"/>
              </a:rPr>
              <a:t></a:t>
            </a:r>
            <a:r>
              <a:rPr dirty="0" sz="800" spc="-10">
                <a:latin typeface="Times New Roman"/>
                <a:cs typeface="Times New Roman"/>
              </a:rPr>
              <a:t>1</a:t>
            </a:r>
            <a:r>
              <a:rPr dirty="0" sz="800" spc="-40">
                <a:latin typeface="Times New Roman"/>
                <a:cs typeface="Times New Roman"/>
              </a:rPr>
              <a:t> </a:t>
            </a:r>
            <a:r>
              <a:rPr dirty="0" baseline="2222" sz="1875" spc="-75" i="1">
                <a:latin typeface="Times New Roman"/>
                <a:cs typeface="Times New Roman"/>
              </a:rPr>
              <a:t>n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3122444" y="2994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 h="0">
                <a:moveTo>
                  <a:pt x="0" y="0"/>
                </a:moveTo>
                <a:lnTo>
                  <a:pt x="18227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3482148" y="299457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 h="0">
                <a:moveTo>
                  <a:pt x="0" y="0"/>
                </a:moveTo>
                <a:lnTo>
                  <a:pt x="18741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3214497" y="2981837"/>
            <a:ext cx="768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48498" y="2757982"/>
            <a:ext cx="13455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22960" algn="l"/>
              </a:tabLst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2136" sz="1950">
                <a:latin typeface="Times New Roman"/>
                <a:cs typeface="Times New Roman"/>
              </a:rPr>
              <a:t>1</a:t>
            </a:r>
            <a:r>
              <a:rPr dirty="0" baseline="2136" sz="1950" spc="630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120">
                <a:latin typeface="Times New Roman"/>
                <a:cs typeface="Times New Roman"/>
              </a:rPr>
              <a:t> </a:t>
            </a:r>
            <a:r>
              <a:rPr dirty="0" baseline="2136" sz="1950" spc="-37">
                <a:latin typeface="Symbol"/>
                <a:cs typeface="Symbol"/>
              </a:rPr>
              <a:t></a:t>
            </a:r>
            <a:r>
              <a:rPr dirty="0" baseline="41666" sz="1200" spc="-37"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950481" y="2852339"/>
            <a:ext cx="16256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500" spc="-50">
                <a:latin typeface="Symbol"/>
                <a:cs typeface="Symbol"/>
              </a:rPr>
              <a:t>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749126" y="2775916"/>
            <a:ext cx="329565" cy="306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ts val="805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  <a:p>
            <a:pPr marL="12700">
              <a:lnSpc>
                <a:spcPts val="1405"/>
              </a:lnSpc>
            </a:pPr>
            <a:r>
              <a:rPr dirty="0" sz="1300" spc="-50">
                <a:latin typeface="Symbol"/>
                <a:cs typeface="Symbol"/>
              </a:rPr>
              <a:t>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991659" y="2998029"/>
            <a:ext cx="6407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44195" algn="l"/>
              </a:tabLst>
            </a:pP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405">
                <a:latin typeface="Times New Roman"/>
                <a:cs typeface="Times New Roman"/>
              </a:rPr>
              <a:t> </a:t>
            </a:r>
            <a:r>
              <a:rPr dirty="0" baseline="2136" sz="1950" spc="-75" i="1">
                <a:latin typeface="Times New Roman"/>
                <a:cs typeface="Times New Roman"/>
              </a:rPr>
              <a:t>n</a:t>
            </a:r>
            <a:r>
              <a:rPr dirty="0" baseline="2136" sz="1950" i="1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Times New Roman"/>
                <a:cs typeface="Times New Roman"/>
              </a:rPr>
              <a:t>6</a:t>
            </a:r>
            <a:endParaRPr baseline="4273" sz="19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130604" y="3343782"/>
            <a:ext cx="4508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Hence,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1672048" y="3470160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 h="0">
                <a:moveTo>
                  <a:pt x="0" y="0"/>
                </a:moveTo>
                <a:lnTo>
                  <a:pt x="19315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2230125" y="347016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82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2571208" y="3470160"/>
            <a:ext cx="176530" cy="0"/>
          </a:xfrm>
          <a:custGeom>
            <a:avLst/>
            <a:gdLst/>
            <a:ahLst/>
            <a:cxnLst/>
            <a:rect l="l" t="t" r="r" b="b"/>
            <a:pathLst>
              <a:path w="176530" h="0">
                <a:moveTo>
                  <a:pt x="0" y="0"/>
                </a:moveTo>
                <a:lnTo>
                  <a:pt x="1763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2902511" y="3470160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 h="0">
                <a:moveTo>
                  <a:pt x="0" y="0"/>
                </a:moveTo>
                <a:lnTo>
                  <a:pt x="18609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 txBox="1"/>
          <p:nvPr/>
        </p:nvSpPr>
        <p:spPr>
          <a:xfrm>
            <a:off x="2272132" y="3243950"/>
            <a:ext cx="7753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8615" algn="l"/>
                <a:tab pos="684530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979919" y="3341429"/>
            <a:ext cx="1483995" cy="2952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1050"/>
              </a:lnSpc>
              <a:spcBef>
                <a:spcPts val="114"/>
              </a:spcBef>
              <a:tabLst>
                <a:tab pos="471170" algn="l"/>
                <a:tab pos="803275" algn="l"/>
                <a:tab pos="1144270" algn="l"/>
              </a:tabLst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</a:t>
            </a:r>
            <a:endParaRPr sz="1200">
              <a:latin typeface="Times New Roman"/>
              <a:cs typeface="Times New Roman"/>
            </a:endParaRPr>
          </a:p>
          <a:p>
            <a:pPr marL="260350">
              <a:lnSpc>
                <a:spcPts val="1050"/>
              </a:lnSpc>
              <a:tabLst>
                <a:tab pos="596265" algn="l"/>
                <a:tab pos="932815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4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718947" y="3462430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644340" y="3174587"/>
            <a:ext cx="3892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>
                <a:latin typeface="Symbol"/>
                <a:cs typeface="Symbol"/>
              </a:rPr>
              <a:t>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375">
                <a:latin typeface="Times New Roman"/>
                <a:cs typeface="Times New Roman"/>
              </a:rPr>
              <a:t> </a:t>
            </a:r>
            <a:r>
              <a:rPr dirty="0" baseline="-60185" sz="1800" spc="-75">
                <a:latin typeface="Symbol"/>
                <a:cs typeface="Symbol"/>
              </a:rPr>
              <a:t></a:t>
            </a:r>
            <a:endParaRPr baseline="-60185" sz="18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902004" y="3676015"/>
            <a:ext cx="19450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1092882" y="4133019"/>
            <a:ext cx="193040" cy="0"/>
          </a:xfrm>
          <a:custGeom>
            <a:avLst/>
            <a:gdLst/>
            <a:ahLst/>
            <a:cxnLst/>
            <a:rect l="l" t="t" r="r" b="b"/>
            <a:pathLst>
              <a:path w="193040" h="0">
                <a:moveTo>
                  <a:pt x="0" y="0"/>
                </a:moveTo>
                <a:lnTo>
                  <a:pt x="192801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1440343" y="4133019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502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1094520" y="4125621"/>
            <a:ext cx="49530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04495" algn="l"/>
              </a:tabLst>
            </a:pPr>
            <a:r>
              <a:rPr dirty="0" sz="1200" spc="-25">
                <a:latin typeface="Times New Roman"/>
                <a:cs typeface="Times New Roman"/>
              </a:rPr>
              <a:t>12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937173" y="3916380"/>
            <a:ext cx="88201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52425" algn="l"/>
                <a:tab pos="682625" algn="l"/>
              </a:tabLst>
            </a:pPr>
            <a:r>
              <a:rPr dirty="0" u="sng" sz="1150" spc="2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2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1 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1</a:t>
            </a:r>
            <a:r>
              <a:rPr dirty="0" u="sng" sz="115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772324" y="4093884"/>
            <a:ext cx="12211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363220" algn="l"/>
                <a:tab pos="699135" algn="l"/>
                <a:tab pos="1031875" algn="l"/>
              </a:tabLst>
            </a:pPr>
            <a:r>
              <a:rPr dirty="0" baseline="-26570" sz="1725" spc="-37">
                <a:latin typeface="Times New Roman"/>
                <a:cs typeface="Times New Roman"/>
              </a:rPr>
              <a:t>1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4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84173" y="4011706"/>
            <a:ext cx="2096135" cy="28892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1015"/>
              </a:lnSpc>
              <a:spcBef>
                <a:spcPts val="135"/>
              </a:spcBef>
              <a:tabLst>
                <a:tab pos="1086485" algn="l"/>
                <a:tab pos="1417320" algn="l"/>
                <a:tab pos="1757045" algn="l"/>
              </a:tabLst>
            </a:pPr>
            <a:r>
              <a:rPr dirty="0" sz="1150">
                <a:latin typeface="Times New Roman"/>
                <a:cs typeface="Times New Roman"/>
              </a:rPr>
              <a:t>.............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6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</a:t>
            </a:r>
            <a:endParaRPr sz="1150">
              <a:latin typeface="Times New Roman"/>
              <a:cs typeface="Times New Roman"/>
            </a:endParaRPr>
          </a:p>
          <a:p>
            <a:pPr marL="875665">
              <a:lnSpc>
                <a:spcPts val="1015"/>
              </a:lnSpc>
              <a:tabLst>
                <a:tab pos="1210945" algn="l"/>
                <a:tab pos="1546225" algn="l"/>
              </a:tabLst>
            </a:pPr>
            <a:r>
              <a:rPr dirty="0" baseline="-26570" sz="1725" spc="-37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4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065154" y="3912839"/>
            <a:ext cx="207327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314" sz="1800">
                <a:latin typeface="Symbol"/>
                <a:cs typeface="Symbol"/>
              </a:rPr>
              <a:t>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375">
                <a:latin typeface="Times New Roman"/>
                <a:cs typeface="Times New Roman"/>
              </a:rPr>
              <a:t> </a:t>
            </a:r>
            <a:r>
              <a:rPr dirty="0" baseline="-32407" sz="1800">
                <a:latin typeface="Symbol"/>
                <a:cs typeface="Symbol"/>
              </a:rPr>
              <a:t></a:t>
            </a:r>
            <a:r>
              <a:rPr dirty="0" baseline="-32407" sz="1800" spc="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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502">
                <a:latin typeface="Times New Roman"/>
                <a:cs typeface="Times New Roman"/>
              </a:rPr>
              <a:t> </a:t>
            </a:r>
            <a:r>
              <a:rPr dirty="0" baseline="-32407" sz="1800">
                <a:latin typeface="Symbol"/>
                <a:cs typeface="Symbol"/>
              </a:rPr>
              <a:t></a:t>
            </a:r>
            <a:r>
              <a:rPr dirty="0" baseline="-32407" sz="1800" spc="225">
                <a:latin typeface="Times New Roman"/>
                <a:cs typeface="Times New Roman"/>
              </a:rPr>
              <a:t> </a:t>
            </a:r>
            <a:r>
              <a:rPr dirty="0" u="sng" sz="1150" spc="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37">
                <a:latin typeface="Times New Roman"/>
                <a:cs typeface="Times New Roman"/>
              </a:rPr>
              <a:t> </a:t>
            </a:r>
            <a:r>
              <a:rPr dirty="0" u="sng" sz="1150" spc="1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-15">
                <a:latin typeface="Times New Roman"/>
                <a:cs typeface="Times New Roman"/>
              </a:rPr>
              <a:t> </a:t>
            </a:r>
            <a:r>
              <a:rPr dirty="0" u="sng" sz="1150" spc="1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1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37">
                <a:latin typeface="Times New Roman"/>
                <a:cs typeface="Times New Roman"/>
              </a:rPr>
              <a:t> </a:t>
            </a:r>
            <a:r>
              <a:rPr dirty="0" u="sng" sz="1150" spc="1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baseline="-36231" sz="1725" spc="-75">
                <a:latin typeface="Symbol"/>
                <a:cs typeface="Symbol"/>
              </a:rPr>
              <a:t></a:t>
            </a:r>
            <a:endParaRPr baseline="-36231" sz="1725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034451" y="4501480"/>
            <a:ext cx="190500" cy="1987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00" spc="-20" i="1">
                <a:latin typeface="Times New Roman"/>
                <a:cs typeface="Times New Roman"/>
              </a:rPr>
              <a:t>i</a:t>
            </a:r>
            <a:r>
              <a:rPr dirty="0" sz="1100" spc="-20">
                <a:latin typeface="Times New Roman"/>
                <a:cs typeface="Times New Roman"/>
              </a:rPr>
              <a:t>.</a:t>
            </a:r>
            <a:r>
              <a:rPr dirty="0" sz="1100" spc="-20" i="1">
                <a:latin typeface="Times New Roman"/>
                <a:cs typeface="Times New Roman"/>
              </a:rPr>
              <a:t>e</a:t>
            </a:r>
            <a:r>
              <a:rPr dirty="0" sz="1100" spc="-20">
                <a:latin typeface="Times New Roman"/>
                <a:cs typeface="Times New Roman"/>
              </a:rPr>
              <a:t>.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1252898" y="4620780"/>
            <a:ext cx="261620" cy="0"/>
          </a:xfrm>
          <a:custGeom>
            <a:avLst/>
            <a:gdLst/>
            <a:ahLst/>
            <a:cxnLst/>
            <a:rect l="l" t="t" r="r" b="b"/>
            <a:pathLst>
              <a:path w="261619" h="0">
                <a:moveTo>
                  <a:pt x="0" y="0"/>
                </a:moveTo>
                <a:lnTo>
                  <a:pt x="26109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1905651" y="4620780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38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2235391" y="4620780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8125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1945116" y="4394570"/>
            <a:ext cx="4337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3535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6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220289" y="4394570"/>
            <a:ext cx="3073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Times New Roman"/>
                <a:cs typeface="Times New Roman"/>
              </a:rPr>
              <a:t>3</a:t>
            </a:r>
            <a:r>
              <a:rPr dirty="0" sz="1200" spc="-25">
                <a:latin typeface="Symbol"/>
                <a:cs typeface="Symbol"/>
              </a:rPr>
              <a:t>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3045886" y="462253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 h="0">
                <a:moveTo>
                  <a:pt x="0" y="0"/>
                </a:moveTo>
                <a:lnTo>
                  <a:pt x="19212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3750763" y="4622536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60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/>
          <p:nvPr/>
        </p:nvSpPr>
        <p:spPr>
          <a:xfrm>
            <a:off x="4080564" y="4622536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810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/>
          <p:nvPr/>
        </p:nvSpPr>
        <p:spPr>
          <a:xfrm>
            <a:off x="4413122" y="4622536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 h="0">
                <a:moveTo>
                  <a:pt x="0" y="0"/>
                </a:moveTo>
                <a:lnTo>
                  <a:pt x="18507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5036469" y="4490792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036469" y="4650444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036469" y="4392524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467616" y="4490792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467616" y="4650443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743566" y="4647419"/>
            <a:ext cx="76771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2265" algn="l"/>
                <a:tab pos="676910" algn="l"/>
              </a:tabLst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5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467616" y="4398559"/>
            <a:ext cx="109029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32740" algn="l"/>
                <a:tab pos="663575" algn="l"/>
                <a:tab pos="999490" algn="l"/>
              </a:tabLst>
            </a:pPr>
            <a:r>
              <a:rPr dirty="0" baseline="2314" sz="1800" spc="-75">
                <a:latin typeface="Symbol"/>
                <a:cs typeface="Symbol"/>
              </a:rPr>
              <a:t>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526971" y="4495331"/>
            <a:ext cx="153606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34975" algn="l"/>
                <a:tab pos="767080" algn="l"/>
                <a:tab pos="1106170" algn="l"/>
              </a:tabLst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521050" y="4493715"/>
            <a:ext cx="2001520" cy="2940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1045"/>
              </a:lnSpc>
              <a:spcBef>
                <a:spcPts val="114"/>
              </a:spcBef>
              <a:tabLst>
                <a:tab pos="594995" algn="l"/>
                <a:tab pos="927735" algn="l"/>
                <a:tab pos="176212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2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.......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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389890">
              <a:lnSpc>
                <a:spcPts val="1045"/>
              </a:lnSpc>
              <a:tabLst>
                <a:tab pos="719455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5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289002" y="4613450"/>
            <a:ext cx="190817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817370" algn="l"/>
              </a:tabLst>
            </a:pPr>
            <a:r>
              <a:rPr dirty="0" sz="1200" spc="-25">
                <a:latin typeface="Times New Roman"/>
                <a:cs typeface="Times New Roman"/>
              </a:rPr>
              <a:t>12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824640" y="4604121"/>
            <a:ext cx="76200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4805" algn="l"/>
                <a:tab pos="68389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018185" y="4329920"/>
            <a:ext cx="233679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spc="-37">
                <a:latin typeface="Symbol"/>
                <a:cs typeface="Symbol"/>
              </a:rPr>
              <a:t>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/>
          <p:nvPr/>
        </p:nvSpPr>
        <p:spPr>
          <a:xfrm>
            <a:off x="1254351" y="511420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2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1823942" y="5114203"/>
            <a:ext cx="170815" cy="0"/>
          </a:xfrm>
          <a:custGeom>
            <a:avLst/>
            <a:gdLst/>
            <a:ahLst/>
            <a:cxnLst/>
            <a:rect l="l" t="t" r="r" b="b"/>
            <a:pathLst>
              <a:path w="170814" h="0">
                <a:moveTo>
                  <a:pt x="0" y="0"/>
                </a:moveTo>
                <a:lnTo>
                  <a:pt x="17021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/>
          <p:nvPr/>
        </p:nvSpPr>
        <p:spPr>
          <a:xfrm>
            <a:off x="2156060" y="5114203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296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/>
          <p:nvPr/>
        </p:nvSpPr>
        <p:spPr>
          <a:xfrm>
            <a:off x="2490629" y="511420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69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1855183" y="4873637"/>
            <a:ext cx="7816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5440" algn="l"/>
                <a:tab pos="683895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294493" y="510677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791063" y="5037831"/>
            <a:ext cx="8921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69570" algn="l"/>
                <a:tab pos="706755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5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7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016304" y="4977656"/>
            <a:ext cx="21755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71170" algn="l"/>
                <a:tab pos="1013460" algn="l"/>
                <a:tab pos="1348105" algn="l"/>
                <a:tab pos="1690370" algn="l"/>
              </a:tabLst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spc="35">
                <a:latin typeface="Times New Roman"/>
                <a:cs typeface="Times New Roman"/>
              </a:rPr>
              <a:t>1</a:t>
            </a:r>
            <a:r>
              <a:rPr dirty="0" sz="1300" spc="35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5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........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226390" y="4799249"/>
            <a:ext cx="2286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573739" y="6168644"/>
            <a:ext cx="1085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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548339" y="6129939"/>
            <a:ext cx="13341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5641" sz="1950">
                <a:latin typeface="Symbol"/>
                <a:cs typeface="Symbol"/>
              </a:rPr>
              <a:t>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-16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8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889304" y="5296280"/>
            <a:ext cx="2712720" cy="862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Functions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having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points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discontinuity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132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12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1234440">
              <a:lnSpc>
                <a:spcPct val="100000"/>
              </a:lnSpc>
              <a:spcBef>
                <a:spcPts val="830"/>
              </a:spcBef>
            </a:pPr>
            <a:r>
              <a:rPr dirty="0" baseline="-29914" sz="1950" i="1">
                <a:latin typeface="Times New Roman"/>
                <a:cs typeface="Times New Roman"/>
              </a:rPr>
              <a:t>f</a:t>
            </a:r>
            <a:r>
              <a:rPr dirty="0" baseline="-29914" sz="1950" spc="15" i="1">
                <a:latin typeface="Times New Roman"/>
                <a:cs typeface="Times New Roman"/>
              </a:rPr>
              <a:t> </a:t>
            </a:r>
            <a:r>
              <a:rPr dirty="0" baseline="-29914" sz="1950">
                <a:latin typeface="Times New Roman"/>
                <a:cs typeface="Times New Roman"/>
              </a:rPr>
              <a:t>(</a:t>
            </a:r>
            <a:r>
              <a:rPr dirty="0" baseline="-29914" sz="1950" i="1">
                <a:latin typeface="Times New Roman"/>
                <a:cs typeface="Times New Roman"/>
              </a:rPr>
              <a:t>x</a:t>
            </a:r>
            <a:r>
              <a:rPr dirty="0" baseline="-29914" sz="1950">
                <a:latin typeface="Times New Roman"/>
                <a:cs typeface="Times New Roman"/>
              </a:rPr>
              <a:t>)</a:t>
            </a:r>
            <a:r>
              <a:rPr dirty="0" baseline="-29914" sz="1950" spc="60">
                <a:latin typeface="Times New Roman"/>
                <a:cs typeface="Times New Roman"/>
              </a:rPr>
              <a:t> </a:t>
            </a:r>
            <a:r>
              <a:rPr dirty="0" baseline="-29914" sz="1950">
                <a:latin typeface="Symbol"/>
                <a:cs typeface="Symbol"/>
              </a:rPr>
              <a:t></a:t>
            </a:r>
            <a:r>
              <a:rPr dirty="0" baseline="-29914" sz="1950" spc="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</a:t>
            </a:r>
            <a:r>
              <a:rPr dirty="0" baseline="4273" sz="1950" i="1">
                <a:latin typeface="Times New Roman"/>
                <a:cs typeface="Times New Roman"/>
              </a:rPr>
              <a:t>x</a:t>
            </a:r>
            <a:r>
              <a:rPr dirty="0" baseline="4273" sz="1950">
                <a:latin typeface="Times New Roman"/>
                <a:cs typeface="Times New Roman"/>
              </a:rPr>
              <a:t>,0</a:t>
            </a:r>
            <a:r>
              <a:rPr dirty="0" baseline="4273" sz="1950" spc="-7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</a:t>
            </a:r>
            <a:r>
              <a:rPr dirty="0" baseline="4273" sz="1950" spc="150">
                <a:latin typeface="Times New Roman"/>
                <a:cs typeface="Times New Roman"/>
              </a:rPr>
              <a:t> </a:t>
            </a:r>
            <a:r>
              <a:rPr dirty="0" baseline="4273" sz="1950" i="1">
                <a:latin typeface="Times New Roman"/>
                <a:cs typeface="Times New Roman"/>
              </a:rPr>
              <a:t>x</a:t>
            </a:r>
            <a:r>
              <a:rPr dirty="0" baseline="4273" sz="1950" spc="52" i="1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</a:t>
            </a:r>
            <a:r>
              <a:rPr dirty="0" baseline="4273" sz="1950" spc="60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</a:t>
            </a:r>
            <a:endParaRPr baseline="4273" sz="1950">
              <a:latin typeface="Symbol"/>
              <a:cs typeface="Symbol"/>
            </a:endParaRPr>
          </a:p>
        </p:txBody>
      </p:sp>
      <p:sp>
        <p:nvSpPr>
          <p:cNvPr id="107" name="object 107" descr=""/>
          <p:cNvSpPr/>
          <p:nvPr/>
        </p:nvSpPr>
        <p:spPr>
          <a:xfrm>
            <a:off x="1672008" y="6619970"/>
            <a:ext cx="176530" cy="0"/>
          </a:xfrm>
          <a:custGeom>
            <a:avLst/>
            <a:gdLst/>
            <a:ahLst/>
            <a:cxnLst/>
            <a:rect l="l" t="t" r="r" b="b"/>
            <a:pathLst>
              <a:path w="176530" h="0">
                <a:moveTo>
                  <a:pt x="0" y="0"/>
                </a:moveTo>
                <a:lnTo>
                  <a:pt x="17606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/>
          <p:nvPr/>
        </p:nvSpPr>
        <p:spPr>
          <a:xfrm>
            <a:off x="2219422" y="6619970"/>
            <a:ext cx="147955" cy="0"/>
          </a:xfrm>
          <a:custGeom>
            <a:avLst/>
            <a:gdLst/>
            <a:ahLst/>
            <a:cxnLst/>
            <a:rect l="l" t="t" r="r" b="b"/>
            <a:pathLst>
              <a:path w="147955" h="0">
                <a:moveTo>
                  <a:pt x="0" y="0"/>
                </a:moveTo>
                <a:lnTo>
                  <a:pt x="14738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/>
          <p:nvPr/>
        </p:nvSpPr>
        <p:spPr>
          <a:xfrm>
            <a:off x="2521815" y="6619970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 h="0">
                <a:moveTo>
                  <a:pt x="0" y="0"/>
                </a:moveTo>
                <a:lnTo>
                  <a:pt x="14951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 txBox="1"/>
          <p:nvPr/>
        </p:nvSpPr>
        <p:spPr>
          <a:xfrm>
            <a:off x="2242125" y="6395088"/>
            <a:ext cx="406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6230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709046" y="6614017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186823" y="6545678"/>
            <a:ext cx="50228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40360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5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902004" y="6493060"/>
            <a:ext cx="21570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94410" algn="l"/>
                <a:tab pos="1499870" algn="l"/>
                <a:tab pos="1804670" algn="l"/>
              </a:tabLst>
            </a:pP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632382" y="6318004"/>
            <a:ext cx="233679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4444" sz="1875" spc="-44">
                <a:latin typeface="Symbol"/>
                <a:cs typeface="Symbol"/>
              </a:rPr>
              <a:t></a:t>
            </a:r>
            <a:r>
              <a:rPr dirty="0" baseline="-24444" sz="1875" spc="-14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/>
          <p:nvPr/>
        </p:nvSpPr>
        <p:spPr>
          <a:xfrm>
            <a:off x="1592786" y="70752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15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/>
          <p:nvPr/>
        </p:nvSpPr>
        <p:spPr>
          <a:xfrm>
            <a:off x="2444345" y="70752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46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 descr=""/>
          <p:cNvSpPr/>
          <p:nvPr/>
        </p:nvSpPr>
        <p:spPr>
          <a:xfrm>
            <a:off x="4121946" y="70752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13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 txBox="1"/>
          <p:nvPr/>
        </p:nvSpPr>
        <p:spPr>
          <a:xfrm>
            <a:off x="5496602" y="7091045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845340" y="7091045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832640" y="6815324"/>
            <a:ext cx="182816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701800" algn="l"/>
              </a:tabLst>
            </a:pPr>
            <a:r>
              <a:rPr dirty="0" sz="1150" spc="-295">
                <a:latin typeface="Symbol"/>
                <a:cs typeface="Symbol"/>
              </a:rPr>
              <a:t></a:t>
            </a:r>
            <a:r>
              <a:rPr dirty="0" baseline="-16908" sz="1725" spc="-442">
                <a:latin typeface="Symbol"/>
                <a:cs typeface="Symbol"/>
              </a:rPr>
              <a:t></a:t>
            </a:r>
            <a:r>
              <a:rPr dirty="0" baseline="-16908" sz="1725">
                <a:latin typeface="Times New Roman"/>
                <a:cs typeface="Times New Roman"/>
              </a:rPr>
              <a:t>	</a:t>
            </a:r>
            <a:r>
              <a:rPr dirty="0" sz="1150" spc="-305">
                <a:latin typeface="Symbol"/>
                <a:cs typeface="Symbol"/>
              </a:rPr>
              <a:t></a:t>
            </a:r>
            <a:r>
              <a:rPr dirty="0" baseline="-16908" sz="1725" spc="-457">
                <a:latin typeface="Symbol"/>
                <a:cs typeface="Symbol"/>
              </a:rPr>
              <a:t>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4796965" y="7157382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340925" y="7157382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4209382" y="7135111"/>
            <a:ext cx="2184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142">
                <a:latin typeface="Symbol"/>
                <a:cs typeface="Symbol"/>
              </a:rPr>
              <a:t></a:t>
            </a:r>
            <a:r>
              <a:rPr dirty="0" sz="1150" spc="-95">
                <a:latin typeface="Symbol"/>
                <a:cs typeface="Symbol"/>
              </a:rPr>
              <a:t></a:t>
            </a:r>
            <a:r>
              <a:rPr dirty="0" sz="1000" spc="-9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2531807" y="7135111"/>
            <a:ext cx="2184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142">
                <a:latin typeface="Symbol"/>
                <a:cs typeface="Symbol"/>
              </a:rPr>
              <a:t></a:t>
            </a:r>
            <a:r>
              <a:rPr dirty="0" sz="1150" spc="-95">
                <a:latin typeface="Symbol"/>
                <a:cs typeface="Symbol"/>
              </a:rPr>
              <a:t></a:t>
            </a:r>
            <a:r>
              <a:rPr dirty="0" sz="1000" spc="-9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307160" y="6810058"/>
            <a:ext cx="161861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468120" algn="l"/>
              </a:tabLst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741552" y="715738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405210" y="6861529"/>
            <a:ext cx="2039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727835" algn="l"/>
              </a:tabLst>
            </a:pP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44">
                <a:latin typeface="Times New Roman"/>
                <a:cs typeface="Times New Roman"/>
              </a:rPr>
              <a:t> </a:t>
            </a:r>
            <a:r>
              <a:rPr dirty="0" baseline="16908" sz="1725" spc="-37">
                <a:latin typeface="Symbol"/>
                <a:cs typeface="Symbol"/>
              </a:rPr>
              <a:t></a:t>
            </a:r>
            <a:r>
              <a:rPr dirty="0" sz="1150" spc="-25">
                <a:latin typeface="Symbol"/>
                <a:cs typeface="Symbol"/>
              </a:rPr>
              <a:t></a:t>
            </a:r>
            <a:r>
              <a:rPr dirty="0" baseline="33333" sz="1500" spc="-37">
                <a:latin typeface="Symbol"/>
                <a:cs typeface="Symbol"/>
              </a:rPr>
              <a:t>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44">
                <a:latin typeface="Times New Roman"/>
                <a:cs typeface="Times New Roman"/>
              </a:rPr>
              <a:t> </a:t>
            </a:r>
            <a:r>
              <a:rPr dirty="0" baseline="16908" sz="1725" spc="-97">
                <a:latin typeface="Symbol"/>
                <a:cs typeface="Symbol"/>
              </a:rPr>
              <a:t></a:t>
            </a:r>
            <a:r>
              <a:rPr dirty="0" sz="1150" spc="-65">
                <a:latin typeface="Symbol"/>
                <a:cs typeface="Symbol"/>
              </a:rPr>
              <a:t></a:t>
            </a:r>
            <a:r>
              <a:rPr dirty="0" baseline="33333" sz="1500" spc="-97">
                <a:latin typeface="Symbol"/>
                <a:cs typeface="Symbol"/>
              </a:rPr>
              <a:t></a:t>
            </a:r>
            <a:endParaRPr baseline="33333" sz="1500">
              <a:latin typeface="Symbol"/>
              <a:cs typeface="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566043" y="6785034"/>
            <a:ext cx="3282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52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876604" y="6913288"/>
            <a:ext cx="477139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Here,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a</a:t>
            </a:r>
            <a:r>
              <a:rPr dirty="0" baseline="-6944" sz="1200" spc="15">
                <a:latin typeface="Times New Roman"/>
                <a:cs typeface="Times New Roman"/>
              </a:rPr>
              <a:t>0</a:t>
            </a:r>
            <a:r>
              <a:rPr dirty="0" baseline="-6944" sz="1200" spc="19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=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baseline="-43478" sz="1725" spc="15">
                <a:latin typeface="Symbol"/>
                <a:cs typeface="Symbol"/>
              </a:rPr>
              <a:t></a:t>
            </a:r>
            <a:r>
              <a:rPr dirty="0" baseline="-43478" sz="1725" spc="509">
                <a:latin typeface="Times New Roman"/>
                <a:cs typeface="Times New Roman"/>
              </a:rPr>
              <a:t> </a:t>
            </a:r>
            <a:r>
              <a:rPr dirty="0" baseline="-11494" sz="2175" spc="15">
                <a:latin typeface="Symbol"/>
                <a:cs typeface="Symbol"/>
              </a:rPr>
              <a:t></a:t>
            </a:r>
            <a:r>
              <a:rPr dirty="0" baseline="-11494" sz="2175" spc="1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0" i="1">
                <a:latin typeface="Times New Roman"/>
                <a:cs typeface="Times New Roman"/>
              </a:rPr>
              <a:t>dx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baseline="-43478" sz="1725" spc="15">
                <a:latin typeface="Symbol"/>
                <a:cs typeface="Symbol"/>
              </a:rPr>
              <a:t></a:t>
            </a:r>
            <a:r>
              <a:rPr dirty="0" baseline="-43478" sz="1725" spc="-22">
                <a:latin typeface="Times New Roman"/>
                <a:cs typeface="Times New Roman"/>
              </a:rPr>
              <a:t> </a:t>
            </a:r>
            <a:r>
              <a:rPr dirty="0" baseline="-9661" sz="1725" spc="75">
                <a:latin typeface="Symbol"/>
                <a:cs typeface="Symbol"/>
              </a:rPr>
              <a:t></a:t>
            </a:r>
            <a:r>
              <a:rPr dirty="0" baseline="-11494" sz="2175" spc="75">
                <a:latin typeface="Symbol"/>
                <a:cs typeface="Symbol"/>
              </a:rPr>
              <a:t></a:t>
            </a:r>
            <a:r>
              <a:rPr dirty="0" baseline="-11494" sz="2175" spc="1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0" i="1">
                <a:latin typeface="Times New Roman"/>
                <a:cs typeface="Times New Roman"/>
              </a:rPr>
              <a:t>dx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355">
                <a:latin typeface="Times New Roman"/>
                <a:cs typeface="Times New Roman"/>
              </a:rPr>
              <a:t> </a:t>
            </a:r>
            <a:r>
              <a:rPr dirty="0" baseline="-11494" sz="2175" spc="15">
                <a:latin typeface="Symbol"/>
                <a:cs typeface="Symbol"/>
              </a:rPr>
              <a:t></a:t>
            </a:r>
            <a:r>
              <a:rPr dirty="0" baseline="-11494" sz="2175" spc="1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0" i="1">
                <a:latin typeface="Times New Roman"/>
                <a:cs typeface="Times New Roman"/>
              </a:rPr>
              <a:t>dx</a:t>
            </a:r>
            <a:r>
              <a:rPr dirty="0" baseline="-9661" sz="1725" spc="15">
                <a:latin typeface="Symbol"/>
                <a:cs typeface="Symbol"/>
              </a:rPr>
              <a:t></a:t>
            </a:r>
            <a:r>
              <a:rPr dirty="0" baseline="-9661" sz="1725" spc="37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baseline="-43478" sz="1725" spc="15">
                <a:latin typeface="Symbol"/>
                <a:cs typeface="Symbol"/>
              </a:rPr>
              <a:t></a:t>
            </a:r>
            <a:r>
              <a:rPr dirty="0" baseline="-43478" sz="1725" spc="-30">
                <a:latin typeface="Times New Roman"/>
                <a:cs typeface="Times New Roman"/>
              </a:rPr>
              <a:t> </a:t>
            </a:r>
            <a:r>
              <a:rPr dirty="0" baseline="-9661" sz="1725" spc="75">
                <a:latin typeface="Symbol"/>
                <a:cs typeface="Symbol"/>
              </a:rPr>
              <a:t></a:t>
            </a:r>
            <a:r>
              <a:rPr dirty="0" baseline="-11494" sz="2175" spc="75">
                <a:latin typeface="Symbol"/>
                <a:cs typeface="Symbol"/>
              </a:rPr>
              <a:t></a:t>
            </a:r>
            <a:r>
              <a:rPr dirty="0" baseline="-11494" sz="2175" spc="-142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xdx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355">
                <a:latin typeface="Times New Roman"/>
                <a:cs typeface="Times New Roman"/>
              </a:rPr>
              <a:t> </a:t>
            </a:r>
            <a:r>
              <a:rPr dirty="0" baseline="-11494" sz="2175">
                <a:latin typeface="Symbol"/>
                <a:cs typeface="Symbol"/>
              </a:rPr>
              <a:t></a:t>
            </a:r>
            <a:r>
              <a:rPr dirty="0" baseline="-11494" sz="2175" spc="-262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(2</a:t>
            </a:r>
            <a:r>
              <a:rPr dirty="0" sz="1150" spc="10">
                <a:latin typeface="Symbol"/>
                <a:cs typeface="Symbol"/>
              </a:rPr>
              <a:t>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150" spc="-10">
                <a:latin typeface="Times New Roman"/>
                <a:cs typeface="Times New Roman"/>
              </a:rPr>
              <a:t>)</a:t>
            </a:r>
            <a:r>
              <a:rPr dirty="0" sz="1150" spc="-10" i="1">
                <a:latin typeface="Times New Roman"/>
                <a:cs typeface="Times New Roman"/>
              </a:rPr>
              <a:t>dx</a:t>
            </a:r>
            <a:r>
              <a:rPr dirty="0" baseline="-9661" sz="1725" spc="-15">
                <a:latin typeface="Symbol"/>
                <a:cs typeface="Symbol"/>
              </a:rPr>
              <a:t>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30" name="object 130" descr=""/>
          <p:cNvSpPr/>
          <p:nvPr/>
        </p:nvSpPr>
        <p:spPr>
          <a:xfrm>
            <a:off x="1673955" y="7631759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42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 descr=""/>
          <p:cNvSpPr/>
          <p:nvPr/>
        </p:nvSpPr>
        <p:spPr>
          <a:xfrm>
            <a:off x="1877680" y="7385990"/>
            <a:ext cx="219710" cy="492125"/>
          </a:xfrm>
          <a:custGeom>
            <a:avLst/>
            <a:gdLst/>
            <a:ahLst/>
            <a:cxnLst/>
            <a:rect l="l" t="t" r="r" b="b"/>
            <a:pathLst>
              <a:path w="219710" h="492125">
                <a:moveTo>
                  <a:pt x="0" y="245769"/>
                </a:moveTo>
                <a:lnTo>
                  <a:pt x="188093" y="245769"/>
                </a:lnTo>
              </a:path>
              <a:path w="219710" h="492125">
                <a:moveTo>
                  <a:pt x="219647" y="0"/>
                </a:moveTo>
                <a:lnTo>
                  <a:pt x="219647" y="491848"/>
                </a:lnTo>
              </a:path>
            </a:pathLst>
          </a:custGeom>
          <a:ln w="639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/>
          <p:nvPr/>
        </p:nvSpPr>
        <p:spPr>
          <a:xfrm>
            <a:off x="2789053" y="763175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119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/>
          <p:nvPr/>
        </p:nvSpPr>
        <p:spPr>
          <a:xfrm>
            <a:off x="3476763" y="7631759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9056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/>
          <p:nvPr/>
        </p:nvSpPr>
        <p:spPr>
          <a:xfrm>
            <a:off x="3680577" y="7631759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666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 descr=""/>
          <p:cNvSpPr/>
          <p:nvPr/>
        </p:nvSpPr>
        <p:spPr>
          <a:xfrm>
            <a:off x="4426163" y="7631759"/>
            <a:ext cx="271145" cy="0"/>
          </a:xfrm>
          <a:custGeom>
            <a:avLst/>
            <a:gdLst/>
            <a:ahLst/>
            <a:cxnLst/>
            <a:rect l="l" t="t" r="r" b="b"/>
            <a:pathLst>
              <a:path w="271145" h="0">
                <a:moveTo>
                  <a:pt x="0" y="0"/>
                </a:moveTo>
                <a:lnTo>
                  <a:pt x="271076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 descr=""/>
          <p:cNvSpPr/>
          <p:nvPr/>
        </p:nvSpPr>
        <p:spPr>
          <a:xfrm>
            <a:off x="5300194" y="7631759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666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 descr=""/>
          <p:cNvSpPr txBox="1"/>
          <p:nvPr/>
        </p:nvSpPr>
        <p:spPr>
          <a:xfrm>
            <a:off x="5542103" y="7646720"/>
            <a:ext cx="1009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5542103" y="7690360"/>
            <a:ext cx="1009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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3589341" y="7532470"/>
            <a:ext cx="1009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3200648" y="7506711"/>
            <a:ext cx="27178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9661" sz="1725">
                <a:latin typeface="Symbol"/>
                <a:cs typeface="Symbol"/>
              </a:rPr>
              <a:t></a:t>
            </a:r>
            <a:r>
              <a:rPr dirty="0" baseline="-9661" sz="1725" spc="3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786545" y="7715513"/>
            <a:ext cx="1009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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786545" y="7532470"/>
            <a:ext cx="1009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983473" y="7470953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324188" y="7593988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324188" y="7690360"/>
            <a:ext cx="136588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71830" algn="l"/>
                <a:tab pos="127762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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324188" y="7374577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535037" y="7506711"/>
            <a:ext cx="1092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5348169" y="7624296"/>
            <a:ext cx="10160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4694987" y="7506711"/>
            <a:ext cx="973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804545" algn="l"/>
              </a:tabLst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245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)</a:t>
            </a:r>
            <a:r>
              <a:rPr dirty="0" baseline="-9661" sz="1725" spc="-37">
                <a:latin typeface="Symbol"/>
                <a:cs typeface="Symbol"/>
              </a:rPr>
              <a:t>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3896392" y="7506711"/>
            <a:ext cx="50990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229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2796408" y="7624296"/>
            <a:ext cx="1844039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690245" algn="l"/>
                <a:tab pos="1729105" algn="l"/>
              </a:tabLst>
            </a:pP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310">
                <a:latin typeface="Times New Roman"/>
                <a:cs typeface="Times New Roman"/>
              </a:rPr>
              <a:t> </a:t>
            </a:r>
            <a:r>
              <a:rPr dirty="0" baseline="12077" sz="1725">
                <a:latin typeface="Symbol"/>
                <a:cs typeface="Symbol"/>
              </a:rPr>
              <a:t></a:t>
            </a:r>
            <a:r>
              <a:rPr dirty="0" baseline="12077" sz="172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baseline="-16908" sz="1725" spc="-457">
                <a:latin typeface="Symbol"/>
                <a:cs typeface="Symbol"/>
              </a:rPr>
              <a:t></a:t>
            </a:r>
            <a:r>
              <a:rPr dirty="0" baseline="-33816" sz="1725" spc="-457">
                <a:latin typeface="Symbol"/>
                <a:cs typeface="Symbol"/>
              </a:rPr>
              <a:t></a:t>
            </a:r>
            <a:r>
              <a:rPr dirty="0" baseline="-33816" sz="1725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-9661" sz="1725">
                <a:latin typeface="Symbol"/>
                <a:cs typeface="Symbol"/>
              </a:rPr>
              <a:t></a:t>
            </a:r>
            <a:r>
              <a:rPr dirty="0" baseline="-9661" sz="1725" spc="3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2103008" y="7621871"/>
            <a:ext cx="10160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1645963" y="7624296"/>
            <a:ext cx="40449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-16908" sz="1725">
                <a:latin typeface="Symbol"/>
                <a:cs typeface="Symbol"/>
              </a:rPr>
              <a:t></a:t>
            </a:r>
            <a:r>
              <a:rPr dirty="0" baseline="-16908" sz="1725" spc="33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5272227" y="7419434"/>
            <a:ext cx="39624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415" sz="1725" spc="97">
                <a:latin typeface="Symbol"/>
                <a:cs typeface="Symbol"/>
              </a:rPr>
              <a:t></a:t>
            </a:r>
            <a:r>
              <a:rPr dirty="0" baseline="35087" sz="1425" spc="97">
                <a:latin typeface="Times New Roman"/>
                <a:cs typeface="Times New Roman"/>
              </a:rPr>
              <a:t>2</a:t>
            </a:r>
            <a:r>
              <a:rPr dirty="0" baseline="35087" sz="1425" spc="675">
                <a:latin typeface="Times New Roman"/>
                <a:cs typeface="Times New Roman"/>
              </a:rPr>
              <a:t> </a:t>
            </a:r>
            <a:r>
              <a:rPr dirty="0" baseline="16908" sz="1725" spc="-442">
                <a:latin typeface="Symbol"/>
                <a:cs typeface="Symbol"/>
              </a:rPr>
              <a:t></a:t>
            </a:r>
            <a:r>
              <a:rPr dirty="0" sz="1150" spc="-295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5058599" y="7464228"/>
            <a:ext cx="8890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4184695" y="7464228"/>
            <a:ext cx="8890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3437364" y="7419434"/>
            <a:ext cx="128524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998855" algn="l"/>
              </a:tabLst>
            </a:pP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37">
                <a:latin typeface="Times New Roman"/>
                <a:cs typeface="Times New Roman"/>
              </a:rPr>
              <a:t> </a:t>
            </a:r>
            <a:r>
              <a:rPr dirty="0" baseline="16908" sz="1725" spc="-30">
                <a:latin typeface="Symbol"/>
                <a:cs typeface="Symbol"/>
              </a:rPr>
              <a:t></a:t>
            </a:r>
            <a:r>
              <a:rPr dirty="0" sz="1150" spc="-20">
                <a:latin typeface="Symbol"/>
                <a:cs typeface="Symbol"/>
              </a:rPr>
              <a:t></a:t>
            </a:r>
            <a:r>
              <a:rPr dirty="0" baseline="2415" sz="1725" spc="-30">
                <a:latin typeface="Symbol"/>
                <a:cs typeface="Symbol"/>
              </a:rPr>
              <a:t></a:t>
            </a:r>
            <a:r>
              <a:rPr dirty="0" baseline="35087" sz="1425" spc="-30">
                <a:latin typeface="Times New Roman"/>
                <a:cs typeface="Times New Roman"/>
              </a:rPr>
              <a:t>2</a:t>
            </a:r>
            <a:r>
              <a:rPr dirty="0" baseline="35087" sz="1425">
                <a:latin typeface="Times New Roman"/>
                <a:cs typeface="Times New Roman"/>
              </a:rPr>
              <a:t>	</a:t>
            </a:r>
            <a:r>
              <a:rPr dirty="0" baseline="2415" sz="1725" spc="44">
                <a:latin typeface="Times New Roman"/>
                <a:cs typeface="Times New Roman"/>
              </a:rPr>
              <a:t>4</a:t>
            </a:r>
            <a:r>
              <a:rPr dirty="0" baseline="2415" sz="1725" spc="44">
                <a:latin typeface="Symbol"/>
                <a:cs typeface="Symbol"/>
              </a:rPr>
              <a:t></a:t>
            </a:r>
            <a:r>
              <a:rPr dirty="0" baseline="35087" sz="1425" spc="44">
                <a:latin typeface="Times New Roman"/>
                <a:cs typeface="Times New Roman"/>
              </a:rPr>
              <a:t>2</a:t>
            </a:r>
            <a:endParaRPr baseline="35087" sz="1425">
              <a:latin typeface="Times New Roman"/>
              <a:cs typeface="Times New Roman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2768446" y="7396099"/>
            <a:ext cx="58420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4830" sz="1725" i="1">
                <a:latin typeface="Times New Roman"/>
                <a:cs typeface="Times New Roman"/>
              </a:rPr>
              <a:t>x</a:t>
            </a:r>
            <a:r>
              <a:rPr dirty="0" baseline="-4830" sz="1725" spc="-262" i="1">
                <a:latin typeface="Times New Roman"/>
                <a:cs typeface="Times New Roman"/>
              </a:rPr>
              <a:t> </a:t>
            </a:r>
            <a:r>
              <a:rPr dirty="0" baseline="23391" sz="1425">
                <a:latin typeface="Times New Roman"/>
                <a:cs typeface="Times New Roman"/>
              </a:rPr>
              <a:t>2</a:t>
            </a:r>
            <a:r>
              <a:rPr dirty="0" baseline="23391" sz="1425" spc="225">
                <a:latin typeface="Times New Roman"/>
                <a:cs typeface="Times New Roman"/>
              </a:rPr>
              <a:t> </a:t>
            </a:r>
            <a:r>
              <a:rPr dirty="0" baseline="7246" sz="1725">
                <a:latin typeface="Symbol"/>
                <a:cs typeface="Symbol"/>
              </a:rPr>
              <a:t></a:t>
            </a:r>
            <a:r>
              <a:rPr dirty="0" baseline="7246" sz="1725" spc="-179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 spc="-50">
                <a:latin typeface="Symbol"/>
                <a:cs typeface="Symbol"/>
              </a:rPr>
              <a:t></a:t>
            </a:r>
            <a:r>
              <a:rPr dirty="0" baseline="16908" sz="1725" spc="-75">
                <a:latin typeface="Symbol"/>
                <a:cs typeface="Symbol"/>
              </a:rPr>
              <a:t></a:t>
            </a:r>
            <a:r>
              <a:rPr dirty="0" baseline="-9661" sz="1725" spc="-75">
                <a:latin typeface="Symbol"/>
                <a:cs typeface="Symbol"/>
              </a:rPr>
              <a:t>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186975" y="7506711"/>
            <a:ext cx="60706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</a:t>
            </a:r>
            <a:r>
              <a:rPr dirty="0" baseline="14492" sz="1725" spc="-18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1647192" y="7419434"/>
            <a:ext cx="58801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37">
                <a:latin typeface="Times New Roman"/>
                <a:cs typeface="Times New Roman"/>
              </a:rPr>
              <a:t> </a:t>
            </a:r>
            <a:r>
              <a:rPr dirty="0" baseline="26570" sz="1725" spc="-405">
                <a:latin typeface="Symbol"/>
                <a:cs typeface="Symbol"/>
              </a:rPr>
              <a:t></a:t>
            </a:r>
            <a:r>
              <a:rPr dirty="0" sz="1150" spc="-270">
                <a:latin typeface="Symbol"/>
                <a:cs typeface="Symbol"/>
              </a:rPr>
              <a:t>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-270" i="1">
                <a:latin typeface="Times New Roman"/>
                <a:cs typeface="Times New Roman"/>
              </a:rPr>
              <a:t> </a:t>
            </a:r>
            <a:r>
              <a:rPr dirty="0" baseline="35087" sz="1425">
                <a:latin typeface="Times New Roman"/>
                <a:cs typeface="Times New Roman"/>
              </a:rPr>
              <a:t>2</a:t>
            </a:r>
            <a:r>
              <a:rPr dirty="0" baseline="35087" sz="1425" spc="555">
                <a:latin typeface="Times New Roman"/>
                <a:cs typeface="Times New Roman"/>
              </a:rPr>
              <a:t> </a:t>
            </a:r>
            <a:r>
              <a:rPr dirty="0" baseline="9661" sz="1725" spc="-75">
                <a:latin typeface="Symbol"/>
                <a:cs typeface="Symbol"/>
              </a:rPr>
              <a:t></a:t>
            </a:r>
            <a:endParaRPr baseline="9661" sz="1725">
              <a:latin typeface="Symbol"/>
              <a:cs typeface="Symbol"/>
            </a:endParaRPr>
          </a:p>
        </p:txBody>
      </p:sp>
      <p:sp>
        <p:nvSpPr>
          <p:cNvPr id="161" name="object 161" descr=""/>
          <p:cNvSpPr/>
          <p:nvPr/>
        </p:nvSpPr>
        <p:spPr>
          <a:xfrm>
            <a:off x="4098527" y="8141599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4" h="0">
                <a:moveTo>
                  <a:pt x="0" y="0"/>
                </a:moveTo>
                <a:lnTo>
                  <a:pt x="179373" y="0"/>
                </a:lnTo>
              </a:path>
            </a:pathLst>
          </a:custGeom>
          <a:ln w="641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 descr=""/>
          <p:cNvSpPr txBox="1"/>
          <p:nvPr/>
        </p:nvSpPr>
        <p:spPr>
          <a:xfrm>
            <a:off x="1671257" y="8134200"/>
            <a:ext cx="288163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480945" algn="l"/>
                <a:tab pos="2790825" algn="l"/>
              </a:tabLst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1509622" y="7854470"/>
            <a:ext cx="3131820" cy="4019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u="sng" baseline="34722" sz="1800" spc="18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722" sz="1800" spc="1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4722" sz="1800" spc="-179">
                <a:latin typeface="Times New Roman"/>
                <a:cs typeface="Times New Roman"/>
              </a:rPr>
              <a:t> </a:t>
            </a:r>
            <a:r>
              <a:rPr dirty="0" sz="2450" spc="-270">
                <a:latin typeface="Symbol"/>
                <a:cs typeface="Symbol"/>
              </a:rPr>
              <a:t></a:t>
            </a:r>
            <a:r>
              <a:rPr dirty="0" sz="1200" spc="-270">
                <a:latin typeface="Symbol"/>
                <a:cs typeface="Symbol"/>
              </a:rPr>
              <a:t></a:t>
            </a:r>
            <a:r>
              <a:rPr dirty="0" baseline="30555" sz="1500" spc="-405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57">
                <a:latin typeface="Times New Roman"/>
                <a:cs typeface="Times New Roman"/>
              </a:rPr>
              <a:t> </a:t>
            </a:r>
            <a:r>
              <a:rPr dirty="0" sz="2450" spc="-295">
                <a:latin typeface="Symbol"/>
                <a:cs typeface="Symbol"/>
              </a:rPr>
              <a:t></a:t>
            </a:r>
            <a:r>
              <a:rPr dirty="0" sz="1200" spc="-295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baseline="37037" sz="1800" i="1">
                <a:latin typeface="Times New Roman"/>
                <a:cs typeface="Times New Roman"/>
              </a:rPr>
              <a:t>a</a:t>
            </a:r>
            <a:r>
              <a:rPr dirty="0" baseline="27777" sz="1500">
                <a:latin typeface="Times New Roman"/>
                <a:cs typeface="Times New Roman"/>
              </a:rPr>
              <a:t>0</a:t>
            </a:r>
            <a:r>
              <a:rPr dirty="0" baseline="27777" sz="1500" spc="5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4722" sz="1800" spc="-20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/>
          <p:nvPr/>
        </p:nvSpPr>
        <p:spPr>
          <a:xfrm>
            <a:off x="1384863" y="85992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27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 descr=""/>
          <p:cNvSpPr/>
          <p:nvPr/>
        </p:nvSpPr>
        <p:spPr>
          <a:xfrm>
            <a:off x="2617708" y="85992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2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 descr=""/>
          <p:cNvSpPr txBox="1"/>
          <p:nvPr/>
        </p:nvSpPr>
        <p:spPr>
          <a:xfrm>
            <a:off x="4781262" y="8615045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4781262" y="8339324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</a:t>
            </a:r>
            <a:r>
              <a:rPr dirty="0" baseline="-16908" sz="1725" spc="-442">
                <a:latin typeface="Symbol"/>
                <a:cs typeface="Symbol"/>
              </a:rPr>
              <a:t>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3895545" y="8681382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2705279" y="8659111"/>
            <a:ext cx="2184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142">
                <a:latin typeface="Symbol"/>
                <a:cs typeface="Symbol"/>
              </a:rPr>
              <a:t></a:t>
            </a:r>
            <a:r>
              <a:rPr dirty="0" sz="1150" spc="-95">
                <a:latin typeface="Symbol"/>
                <a:cs typeface="Symbol"/>
              </a:rPr>
              <a:t></a:t>
            </a:r>
            <a:r>
              <a:rPr dirty="0" sz="1000" spc="-9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3861847" y="8334058"/>
            <a:ext cx="1625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1533927" y="868138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2591263" y="8385529"/>
            <a:ext cx="3365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37">
                <a:latin typeface="Times New Roman"/>
                <a:cs typeface="Times New Roman"/>
              </a:rPr>
              <a:t> </a:t>
            </a:r>
            <a:r>
              <a:rPr dirty="0" baseline="16908" sz="1725" spc="-142">
                <a:latin typeface="Symbol"/>
                <a:cs typeface="Symbol"/>
              </a:rPr>
              <a:t></a:t>
            </a:r>
            <a:r>
              <a:rPr dirty="0" sz="1150" spc="-95">
                <a:latin typeface="Symbol"/>
                <a:cs typeface="Symbol"/>
              </a:rPr>
              <a:t></a:t>
            </a:r>
            <a:r>
              <a:rPr dirty="0" baseline="33333" sz="1500" spc="-142">
                <a:latin typeface="Symbol"/>
                <a:cs typeface="Symbol"/>
              </a:rPr>
              <a:t></a:t>
            </a:r>
            <a:endParaRPr baseline="33333" sz="1500">
              <a:latin typeface="Symbol"/>
              <a:cs typeface="Symbo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1358405" y="8309034"/>
            <a:ext cx="3276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4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1014340" y="8435506"/>
            <a:ext cx="3918585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10" i="1">
                <a:latin typeface="Times New Roman"/>
                <a:cs typeface="Times New Roman"/>
              </a:rPr>
              <a:t>a</a:t>
            </a:r>
            <a:r>
              <a:rPr dirty="0" baseline="-16666" sz="1500" spc="15" i="1">
                <a:latin typeface="Times New Roman"/>
                <a:cs typeface="Times New Roman"/>
              </a:rPr>
              <a:t>n</a:t>
            </a:r>
            <a:r>
              <a:rPr dirty="0" baseline="-16666" sz="1500" spc="359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baseline="-45893" sz="1725" spc="15">
                <a:latin typeface="Symbol"/>
                <a:cs typeface="Symbol"/>
              </a:rPr>
              <a:t></a:t>
            </a:r>
            <a:r>
              <a:rPr dirty="0" baseline="-45893" sz="1725" spc="465">
                <a:latin typeface="Times New Roman"/>
                <a:cs typeface="Times New Roman"/>
              </a:rPr>
              <a:t> </a:t>
            </a:r>
            <a:r>
              <a:rPr dirty="0" baseline="-11494" sz="2175" spc="15">
                <a:latin typeface="Symbol"/>
                <a:cs typeface="Symbol"/>
              </a:rPr>
              <a:t></a:t>
            </a:r>
            <a:r>
              <a:rPr dirty="0" baseline="-11494" sz="2175" spc="112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cos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nxdx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baseline="-45893" sz="1725" spc="15">
                <a:latin typeface="Symbol"/>
                <a:cs typeface="Symbol"/>
              </a:rPr>
              <a:t></a:t>
            </a:r>
            <a:r>
              <a:rPr dirty="0" baseline="-45893" sz="1725" spc="-44">
                <a:latin typeface="Times New Roman"/>
                <a:cs typeface="Times New Roman"/>
              </a:rPr>
              <a:t> </a:t>
            </a:r>
            <a:r>
              <a:rPr dirty="0" baseline="-9661" sz="1725" spc="75">
                <a:latin typeface="Symbol"/>
                <a:cs typeface="Symbol"/>
              </a:rPr>
              <a:t></a:t>
            </a:r>
            <a:r>
              <a:rPr dirty="0" baseline="-11494" sz="2175" spc="75">
                <a:latin typeface="Symbol"/>
                <a:cs typeface="Symbol"/>
              </a:rPr>
              <a:t></a:t>
            </a:r>
            <a:r>
              <a:rPr dirty="0" baseline="-11494" sz="2175" spc="104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cos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nxdx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320">
                <a:latin typeface="Times New Roman"/>
                <a:cs typeface="Times New Roman"/>
              </a:rPr>
              <a:t> </a:t>
            </a:r>
            <a:r>
              <a:rPr dirty="0" baseline="-11494" sz="2175" spc="15">
                <a:latin typeface="Symbol"/>
                <a:cs typeface="Symbol"/>
              </a:rPr>
              <a:t></a:t>
            </a:r>
            <a:r>
              <a:rPr dirty="0" baseline="-11494" sz="2175" spc="112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cos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nxdx</a:t>
            </a:r>
            <a:r>
              <a:rPr dirty="0" baseline="-9661" sz="1725" spc="-15">
                <a:latin typeface="Symbol"/>
                <a:cs typeface="Symbol"/>
              </a:rPr>
              <a:t></a:t>
            </a:r>
            <a:endParaRPr baseline="-9661" sz="1725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478040" y="1196340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478040" y="920619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</a:t>
            </a:r>
            <a:r>
              <a:rPr dirty="0" baseline="-16908" sz="1725" spc="-442">
                <a:latin typeface="Symbol"/>
                <a:cs typeface="Symbol"/>
              </a:rPr>
              <a:t>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395740" y="1262677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418855" y="1240407"/>
            <a:ext cx="2190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135">
                <a:latin typeface="Symbol"/>
                <a:cs typeface="Symbol"/>
              </a:rPr>
              <a:t></a:t>
            </a:r>
            <a:r>
              <a:rPr dirty="0" sz="1150" spc="-90">
                <a:latin typeface="Symbol"/>
                <a:cs typeface="Symbol"/>
              </a:rPr>
              <a:t></a:t>
            </a:r>
            <a:r>
              <a:rPr dirty="0" sz="1000" spc="-9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61970" y="915354"/>
            <a:ext cx="1625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66788" y="966823"/>
            <a:ext cx="4749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3816" sz="1725">
                <a:latin typeface="Symbol"/>
                <a:cs typeface="Symbol"/>
              </a:rPr>
              <a:t></a:t>
            </a:r>
            <a:r>
              <a:rPr dirty="0" baseline="-33816" sz="1725" spc="112">
                <a:latin typeface="Times New Roman"/>
                <a:cs typeface="Times New Roman"/>
              </a:rPr>
              <a:t> </a:t>
            </a:r>
            <a:r>
              <a:rPr dirty="0" u="sng" baseline="2415" sz="1725" spc="-29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2415" sz="1725" spc="52">
                <a:latin typeface="Times New Roman"/>
                <a:cs typeface="Times New Roman"/>
              </a:rPr>
              <a:t> </a:t>
            </a:r>
            <a:r>
              <a:rPr dirty="0" baseline="16908" sz="1725" spc="-142">
                <a:latin typeface="Symbol"/>
                <a:cs typeface="Symbol"/>
              </a:rPr>
              <a:t></a:t>
            </a:r>
            <a:r>
              <a:rPr dirty="0" sz="1150" spc="-95">
                <a:latin typeface="Symbol"/>
                <a:cs typeface="Symbol"/>
              </a:rPr>
              <a:t></a:t>
            </a:r>
            <a:r>
              <a:rPr dirty="0" baseline="33333" sz="1500" spc="-142">
                <a:latin typeface="Symbol"/>
                <a:cs typeface="Symbol"/>
              </a:rPr>
              <a:t></a:t>
            </a:r>
            <a:endParaRPr baseline="33333" sz="15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03722" y="1017821"/>
            <a:ext cx="519049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43478" sz="1725">
                <a:latin typeface="Symbol"/>
                <a:cs typeface="Symbol"/>
              </a:rPr>
              <a:t></a:t>
            </a:r>
            <a:r>
              <a:rPr dirty="0" baseline="-43478" sz="1725" spc="-22">
                <a:latin typeface="Times New Roman"/>
                <a:cs typeface="Times New Roman"/>
              </a:rPr>
              <a:t> </a:t>
            </a:r>
            <a:r>
              <a:rPr dirty="0" baseline="-9661" sz="1725" spc="75">
                <a:latin typeface="Symbol"/>
                <a:cs typeface="Symbol"/>
              </a:rPr>
              <a:t></a:t>
            </a:r>
            <a:r>
              <a:rPr dirty="0" baseline="-11494" sz="2175" spc="75">
                <a:latin typeface="Symbol"/>
                <a:cs typeface="Symbol"/>
              </a:rPr>
              <a:t></a:t>
            </a:r>
            <a:r>
              <a:rPr dirty="0" baseline="-11494" sz="2175" spc="-12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nxdx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370">
                <a:latin typeface="Times New Roman"/>
                <a:cs typeface="Times New Roman"/>
              </a:rPr>
              <a:t> </a:t>
            </a:r>
            <a:r>
              <a:rPr dirty="0" baseline="-11494" sz="2175">
                <a:latin typeface="Symbol"/>
                <a:cs typeface="Symbol"/>
              </a:rPr>
              <a:t></a:t>
            </a:r>
            <a:r>
              <a:rPr dirty="0" baseline="-11494" sz="2175" spc="-25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nxdx</a:t>
            </a:r>
            <a:r>
              <a:rPr dirty="0" baseline="-9661" sz="1725">
                <a:latin typeface="Symbol"/>
                <a:cs typeface="Symbol"/>
              </a:rPr>
              <a:t></a:t>
            </a:r>
            <a:r>
              <a:rPr dirty="0" baseline="-9661" sz="1725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Bernoulli’s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generalized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rule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407338" y="171389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19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1828115" y="171389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 h="0">
                <a:moveTo>
                  <a:pt x="0" y="0"/>
                </a:moveTo>
                <a:lnTo>
                  <a:pt x="36366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642111" y="1713897"/>
            <a:ext cx="499745" cy="0"/>
          </a:xfrm>
          <a:custGeom>
            <a:avLst/>
            <a:gdLst/>
            <a:ahLst/>
            <a:cxnLst/>
            <a:rect l="l" t="t" r="r" b="b"/>
            <a:pathLst>
              <a:path w="499744" h="0">
                <a:moveTo>
                  <a:pt x="0" y="0"/>
                </a:moveTo>
                <a:lnTo>
                  <a:pt x="49936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4163321" y="171389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 h="0">
                <a:moveTo>
                  <a:pt x="0" y="0"/>
                </a:moveTo>
                <a:lnTo>
                  <a:pt x="36372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5077343" y="1713897"/>
            <a:ext cx="499745" cy="0"/>
          </a:xfrm>
          <a:custGeom>
            <a:avLst/>
            <a:gdLst/>
            <a:ahLst/>
            <a:cxnLst/>
            <a:rect l="l" t="t" r="r" b="b"/>
            <a:pathLst>
              <a:path w="499745" h="0">
                <a:moveTo>
                  <a:pt x="0" y="0"/>
                </a:moveTo>
                <a:lnTo>
                  <a:pt x="49949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867412" y="1722396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24001" y="175422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524001" y="1473909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57785" y="1619263"/>
            <a:ext cx="46100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265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Symbol"/>
                <a:cs typeface="Symbol"/>
              </a:rPr>
              <a:t></a:t>
            </a:r>
            <a:r>
              <a:rPr dirty="0" baseline="-31400" sz="1725" spc="120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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072008" y="1724537"/>
            <a:ext cx="5454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73709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81849" y="1724537"/>
            <a:ext cx="8255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728345" algn="l"/>
              </a:tabLst>
            </a:pPr>
            <a:r>
              <a:rPr dirty="0" sz="1150" spc="-95">
                <a:latin typeface="Symbol"/>
                <a:cs typeface="Symbol"/>
              </a:rPr>
              <a:t></a:t>
            </a:r>
            <a:r>
              <a:rPr dirty="0" baseline="-16908" sz="1725" spc="-142">
                <a:latin typeface="Symbol"/>
                <a:cs typeface="Symbol"/>
              </a:rPr>
              <a:t></a:t>
            </a:r>
            <a:r>
              <a:rPr dirty="0" baseline="-12077" sz="1725" spc="-142">
                <a:latin typeface="Symbol"/>
                <a:cs typeface="Symbol"/>
              </a:rPr>
              <a:t></a:t>
            </a:r>
            <a:r>
              <a:rPr dirty="0" baseline="-12077" sz="1725" spc="19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507873" y="1600597"/>
            <a:ext cx="5873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0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(</a:t>
            </a:r>
            <a:r>
              <a:rPr dirty="0" baseline="4830" sz="1725" spc="-15">
                <a:latin typeface="Symbol"/>
                <a:cs typeface="Symbol"/>
              </a:rPr>
              <a:t></a:t>
            </a:r>
            <a:r>
              <a:rPr dirty="0" baseline="4830" sz="1725" spc="-15">
                <a:latin typeface="Times New Roman"/>
                <a:cs typeface="Times New Roman"/>
              </a:rPr>
              <a:t>1)</a:t>
            </a:r>
            <a:r>
              <a:rPr dirty="0" baseline="7246" sz="1725" spc="-15">
                <a:latin typeface="Symbol"/>
                <a:cs typeface="Symbol"/>
              </a:rPr>
              <a:t></a:t>
            </a:r>
            <a:endParaRPr baseline="7246" sz="1725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319024" y="169540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883666" y="169540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986030" y="1741369"/>
            <a:ext cx="7429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56540" algn="l"/>
                <a:tab pos="60960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</a:t>
            </a:r>
            <a:r>
              <a:rPr dirty="0" baseline="-4830" sz="1725" spc="-37">
                <a:latin typeface="Symbol"/>
                <a:cs typeface="Symbol"/>
              </a:rPr>
              <a:t></a:t>
            </a:r>
            <a:endParaRPr baseline="-4830" sz="1725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960630" y="1500224"/>
            <a:ext cx="10585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830" sz="1725">
                <a:latin typeface="Symbol"/>
                <a:cs typeface="Symbol"/>
              </a:rPr>
              <a:t></a:t>
            </a:r>
            <a:r>
              <a:rPr dirty="0" baseline="4830" sz="1725" spc="-1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3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cos</a:t>
            </a:r>
            <a:r>
              <a:rPr dirty="0" baseline="2415" sz="1725" spc="-120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nx</a:t>
            </a:r>
            <a:r>
              <a:rPr dirty="0" baseline="2415" sz="1725" spc="-52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</a:t>
            </a:r>
            <a:r>
              <a:rPr dirty="0" baseline="9661" sz="1725">
                <a:latin typeface="Symbol"/>
                <a:cs typeface="Symbol"/>
              </a:rPr>
              <a:t></a:t>
            </a:r>
            <a:r>
              <a:rPr dirty="0" baseline="9661" sz="1725" spc="-75">
                <a:latin typeface="Times New Roman"/>
                <a:cs typeface="Times New Roman"/>
              </a:rPr>
              <a:t> </a:t>
            </a:r>
            <a:r>
              <a:rPr dirty="0" baseline="9661" sz="1725" spc="-67">
                <a:latin typeface="Times New Roman"/>
                <a:cs typeface="Times New Roman"/>
              </a:rPr>
              <a:t>2</a:t>
            </a:r>
            <a:r>
              <a:rPr dirty="0" baseline="9661" sz="1725" spc="-67">
                <a:latin typeface="Symbol"/>
                <a:cs typeface="Symbol"/>
              </a:rPr>
              <a:t></a:t>
            </a:r>
            <a:r>
              <a:rPr dirty="0" baseline="14492" sz="1725" spc="-67">
                <a:latin typeface="Symbol"/>
                <a:cs typeface="Symbol"/>
              </a:rPr>
              <a:t></a:t>
            </a:r>
            <a:r>
              <a:rPr dirty="0" sz="1150" spc="-45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295656" y="170648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72008" y="1503594"/>
            <a:ext cx="5454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2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8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60018" y="1600596"/>
            <a:ext cx="20339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000125" algn="l"/>
              </a:tabLst>
            </a:pP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0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(1)</a:t>
            </a:r>
            <a:r>
              <a:rPr dirty="0" baseline="7246" sz="1725" spc="-30">
                <a:latin typeface="Symbol"/>
                <a:cs typeface="Symbol"/>
              </a:rPr>
              <a:t></a:t>
            </a:r>
            <a:r>
              <a:rPr dirty="0" baseline="7246" sz="1725">
                <a:latin typeface="Times New Roman"/>
                <a:cs typeface="Times New Roman"/>
              </a:rPr>
              <a:t>	</a:t>
            </a:r>
            <a:r>
              <a:rPr dirty="0" baseline="7246" sz="1725">
                <a:latin typeface="Symbol"/>
                <a:cs typeface="Symbol"/>
              </a:rPr>
              <a:t></a:t>
            </a:r>
            <a:r>
              <a:rPr dirty="0" baseline="-7246" sz="1725">
                <a:latin typeface="Symbol"/>
                <a:cs typeface="Symbol"/>
              </a:rPr>
              <a:t></a:t>
            </a:r>
            <a:r>
              <a:rPr dirty="0" baseline="-7246" sz="1725" spc="-44">
                <a:latin typeface="Times New Roman"/>
                <a:cs typeface="Times New Roman"/>
              </a:rPr>
              <a:t> </a:t>
            </a:r>
            <a:r>
              <a:rPr dirty="0" baseline="-38647" sz="1725">
                <a:latin typeface="Times New Roman"/>
                <a:cs typeface="Times New Roman"/>
              </a:rPr>
              <a:t>0</a:t>
            </a:r>
            <a:r>
              <a:rPr dirty="0" baseline="-38647" sz="1725" spc="6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82">
                <a:latin typeface="Times New Roman"/>
                <a:cs typeface="Times New Roman"/>
              </a:rPr>
              <a:t> </a:t>
            </a:r>
            <a:r>
              <a:rPr dirty="0" baseline="-7246" sz="1725">
                <a:latin typeface="Symbol"/>
                <a:cs typeface="Symbol"/>
              </a:rPr>
              <a:t></a:t>
            </a:r>
            <a:r>
              <a:rPr dirty="0" baseline="4830" sz="1725">
                <a:latin typeface="Times New Roman"/>
                <a:cs typeface="Times New Roman"/>
              </a:rPr>
              <a:t>(2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spc="-22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120">
                <a:latin typeface="Times New Roman"/>
                <a:cs typeface="Times New Roman"/>
              </a:rPr>
              <a:t> 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r>
              <a:rPr dirty="0" baseline="4830" sz="1725" spc="-37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50671" y="1741368"/>
            <a:ext cx="7429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56540" algn="l"/>
                <a:tab pos="60960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</a:t>
            </a:r>
            <a:r>
              <a:rPr dirty="0" baseline="-4830" sz="1725" spc="-37">
                <a:latin typeface="Symbol"/>
                <a:cs typeface="Symbol"/>
              </a:rPr>
              <a:t></a:t>
            </a:r>
            <a:endParaRPr baseline="-4830" sz="1725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60386" y="170648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68209" y="1503593"/>
            <a:ext cx="20720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195070" algn="l"/>
              </a:tabLst>
            </a:pP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-75">
                <a:latin typeface="Times New Roman"/>
                <a:cs typeface="Times New Roman"/>
              </a:rPr>
              <a:t> </a:t>
            </a:r>
            <a:r>
              <a:rPr dirty="0" baseline="16908" sz="1725" spc="-142">
                <a:latin typeface="Symbol"/>
                <a:cs typeface="Symbol"/>
              </a:rPr>
              <a:t></a:t>
            </a:r>
            <a:r>
              <a:rPr dirty="0" baseline="2415" sz="1725" spc="-142">
                <a:latin typeface="Symbol"/>
                <a:cs typeface="Symbol"/>
              </a:rPr>
              <a:t></a:t>
            </a:r>
            <a:r>
              <a:rPr dirty="0" baseline="12077" sz="1725" spc="-142">
                <a:latin typeface="Symbol"/>
                <a:cs typeface="Symbol"/>
              </a:rPr>
              <a:t></a:t>
            </a:r>
            <a:r>
              <a:rPr dirty="0" baseline="12077" sz="1725" spc="4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89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11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7246" sz="1725">
                <a:latin typeface="Symbol"/>
                <a:cs typeface="Symbol"/>
              </a:rPr>
              <a:t></a:t>
            </a:r>
            <a:r>
              <a:rPr dirty="0" baseline="7246" sz="172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3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1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52" i="1">
                <a:latin typeface="Times New Roman"/>
                <a:cs typeface="Times New Roman"/>
              </a:rPr>
              <a:t> </a:t>
            </a:r>
            <a:r>
              <a:rPr dirty="0" baseline="7246" sz="1725">
                <a:latin typeface="Symbol"/>
                <a:cs typeface="Symbol"/>
              </a:rPr>
              <a:t></a:t>
            </a:r>
            <a:r>
              <a:rPr dirty="0" baseline="12077" sz="1725">
                <a:latin typeface="Symbol"/>
                <a:cs typeface="Symbol"/>
              </a:rPr>
              <a:t></a:t>
            </a:r>
            <a:r>
              <a:rPr dirty="0" baseline="12077" sz="1725" spc="-89">
                <a:latin typeface="Times New Roman"/>
                <a:cs typeface="Times New Roman"/>
              </a:rPr>
              <a:t> </a:t>
            </a:r>
            <a:r>
              <a:rPr dirty="0" baseline="9661" sz="1725" spc="-75">
                <a:latin typeface="Symbol"/>
                <a:cs typeface="Symbol"/>
              </a:rPr>
              <a:t></a:t>
            </a:r>
            <a:endParaRPr baseline="9661" sz="1725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42997" y="1600596"/>
            <a:ext cx="6032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247">
                <a:latin typeface="Times New Roman"/>
                <a:cs typeface="Times New Roman"/>
              </a:rPr>
              <a:t> </a:t>
            </a:r>
            <a:r>
              <a:rPr dirty="0" baseline="-41062" sz="1725">
                <a:latin typeface="Symbol"/>
                <a:cs typeface="Symbol"/>
              </a:rPr>
              <a:t></a:t>
            </a:r>
            <a:r>
              <a:rPr dirty="0" baseline="-41062" sz="1725" spc="-22">
                <a:latin typeface="Times New Roman"/>
                <a:cs typeface="Times New Roman"/>
              </a:rPr>
              <a:t> </a:t>
            </a:r>
            <a:r>
              <a:rPr dirty="0" baseline="-4830" sz="1725" spc="44">
                <a:latin typeface="Symbol"/>
                <a:cs typeface="Symbol"/>
              </a:rPr>
              <a:t></a:t>
            </a:r>
            <a:r>
              <a:rPr dirty="0" baseline="-7246" sz="1725" spc="44">
                <a:latin typeface="Symbol"/>
                <a:cs typeface="Symbol"/>
              </a:rPr>
              <a:t></a:t>
            </a:r>
            <a:r>
              <a:rPr dirty="0" baseline="4830" sz="1725" spc="44" i="1">
                <a:latin typeface="Times New Roman"/>
                <a:cs typeface="Times New Roman"/>
              </a:rPr>
              <a:t>x</a:t>
            </a:r>
            <a:r>
              <a:rPr dirty="0" sz="1150" spc="3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1451697" y="2246548"/>
            <a:ext cx="121285" cy="0"/>
          </a:xfrm>
          <a:custGeom>
            <a:avLst/>
            <a:gdLst/>
            <a:ahLst/>
            <a:cxnLst/>
            <a:rect l="l" t="t" r="r" b="b"/>
            <a:pathLst>
              <a:path w="121284" h="0">
                <a:moveTo>
                  <a:pt x="0" y="0"/>
                </a:moveTo>
                <a:lnTo>
                  <a:pt x="120856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1754156" y="2246548"/>
            <a:ext cx="492759" cy="0"/>
          </a:xfrm>
          <a:custGeom>
            <a:avLst/>
            <a:gdLst/>
            <a:ahLst/>
            <a:cxnLst/>
            <a:rect l="l" t="t" r="r" b="b"/>
            <a:pathLst>
              <a:path w="492760" h="0">
                <a:moveTo>
                  <a:pt x="0" y="0"/>
                </a:moveTo>
                <a:lnTo>
                  <a:pt x="492368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2407883" y="2246548"/>
            <a:ext cx="412750" cy="0"/>
          </a:xfrm>
          <a:custGeom>
            <a:avLst/>
            <a:gdLst/>
            <a:ahLst/>
            <a:cxnLst/>
            <a:rect l="l" t="t" r="r" b="b"/>
            <a:pathLst>
              <a:path w="412750" h="0">
                <a:moveTo>
                  <a:pt x="0" y="0"/>
                </a:moveTo>
                <a:lnTo>
                  <a:pt x="41230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3866521" y="2246548"/>
            <a:ext cx="389890" cy="0"/>
          </a:xfrm>
          <a:custGeom>
            <a:avLst/>
            <a:gdLst/>
            <a:ahLst/>
            <a:cxnLst/>
            <a:rect l="l" t="t" r="r" b="b"/>
            <a:pathLst>
              <a:path w="389889" h="0">
                <a:moveTo>
                  <a:pt x="0" y="0"/>
                </a:moveTo>
                <a:lnTo>
                  <a:pt x="389283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4491987" y="2246548"/>
            <a:ext cx="412750" cy="0"/>
          </a:xfrm>
          <a:custGeom>
            <a:avLst/>
            <a:gdLst/>
            <a:ahLst/>
            <a:cxnLst/>
            <a:rect l="l" t="t" r="r" b="b"/>
            <a:pathLst>
              <a:path w="412750" h="0">
                <a:moveTo>
                  <a:pt x="0" y="0"/>
                </a:moveTo>
                <a:lnTo>
                  <a:pt x="412368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5184284" y="2283115"/>
            <a:ext cx="10668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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768582" y="2125172"/>
            <a:ext cx="5842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07365" algn="l"/>
              </a:tabLst>
            </a:pPr>
            <a:r>
              <a:rPr dirty="0" sz="1300" spc="-50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768582" y="2257770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560837" y="2266425"/>
            <a:ext cx="22479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6410" sz="1950" spc="-37">
                <a:latin typeface="Symbol"/>
                <a:cs typeface="Symbol"/>
              </a:rPr>
              <a:t></a:t>
            </a:r>
            <a:r>
              <a:rPr dirty="0" sz="1300" spc="-25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76656" y="2129605"/>
            <a:ext cx="44005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8547" sz="1950">
                <a:latin typeface="Symbol"/>
                <a:cs typeface="Symbol"/>
              </a:rPr>
              <a:t></a:t>
            </a:r>
            <a:r>
              <a:rPr dirty="0" baseline="-8547" sz="1950" spc="157">
                <a:latin typeface="Times New Roman"/>
                <a:cs typeface="Times New Roman"/>
              </a:rPr>
              <a:t> </a:t>
            </a:r>
            <a:r>
              <a:rPr dirty="0" baseline="-32921" sz="2025">
                <a:latin typeface="Symbol"/>
                <a:cs typeface="Symbol"/>
              </a:rPr>
              <a:t></a:t>
            </a:r>
            <a:r>
              <a:rPr dirty="0" baseline="-32921" sz="2025" spc="30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413597" y="2129605"/>
            <a:ext cx="372110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32921" sz="2025">
                <a:latin typeface="Symbol"/>
                <a:cs typeface="Symbol"/>
              </a:rPr>
              <a:t></a:t>
            </a:r>
            <a:r>
              <a:rPr dirty="0" baseline="-32921" sz="2025" spc="12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</a:t>
            </a:r>
            <a:r>
              <a:rPr dirty="0" baseline="-10683" sz="1950" spc="-37">
                <a:latin typeface="Symbol"/>
                <a:cs typeface="Symbol"/>
              </a:rPr>
              <a:t></a:t>
            </a:r>
            <a:endParaRPr baseline="-10683" sz="19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792743" y="2169369"/>
            <a:ext cx="4870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85445" algn="l"/>
              </a:tabLst>
            </a:pPr>
            <a:r>
              <a:rPr dirty="0" sz="1300">
                <a:latin typeface="Symbol"/>
                <a:cs typeface="Symbol"/>
              </a:rPr>
              <a:t>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baseline="-23504" sz="1950" spc="-75">
                <a:latin typeface="Times New Roman"/>
                <a:cs typeface="Times New Roman"/>
              </a:rPr>
              <a:t>0</a:t>
            </a:r>
            <a:r>
              <a:rPr dirty="0" baseline="-23504" sz="1950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Symbol"/>
                <a:cs typeface="Symbol"/>
              </a:rPr>
              <a:t>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693145" y="2227691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08977" y="2227691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263653" y="2270442"/>
            <a:ext cx="7270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7345" algn="l"/>
                <a:tab pos="650875" algn="l"/>
              </a:tabLst>
            </a:pPr>
            <a:r>
              <a:rPr dirty="0" baseline="4273" sz="1950" spc="-75">
                <a:latin typeface="Symbol"/>
                <a:cs typeface="Symbol"/>
              </a:rPr>
              <a:t>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baseline="2136" sz="1950" spc="-75" i="1">
                <a:latin typeface="Times New Roman"/>
                <a:cs typeface="Times New Roman"/>
              </a:rPr>
              <a:t>n</a:t>
            </a:r>
            <a:r>
              <a:rPr dirty="0" baseline="2136" sz="195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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008697" y="2238914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514504" y="2270442"/>
            <a:ext cx="7404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6230" algn="l"/>
                <a:tab pos="663575" algn="l"/>
              </a:tabLst>
            </a:pPr>
            <a:r>
              <a:rPr dirty="0" baseline="2136" sz="1950" spc="-75" i="1">
                <a:latin typeface="Times New Roman"/>
                <a:cs typeface="Times New Roman"/>
              </a:rPr>
              <a:t>n</a:t>
            </a:r>
            <a:r>
              <a:rPr dirty="0" baseline="2136" sz="1950" i="1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Symbol"/>
                <a:cs typeface="Symbol"/>
              </a:rPr>
              <a:t>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47602" y="2238914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281068" y="1997000"/>
            <a:ext cx="403542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23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</a:t>
            </a:r>
            <a:r>
              <a:rPr dirty="0" baseline="-2136" sz="1950">
                <a:latin typeface="Symbol"/>
                <a:cs typeface="Symbol"/>
              </a:rPr>
              <a:t></a:t>
            </a:r>
            <a:r>
              <a:rPr dirty="0" baseline="-2136" sz="1950" spc="-202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sin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22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baseline="-2136" sz="1950" spc="-15">
                <a:latin typeface="Symbol"/>
                <a:cs typeface="Symbol"/>
              </a:rPr>
              <a:t></a:t>
            </a:r>
            <a:r>
              <a:rPr dirty="0" baseline="-2136" sz="1950" spc="-315">
                <a:latin typeface="Times New Roman"/>
                <a:cs typeface="Times New Roman"/>
              </a:rPr>
              <a:t> </a:t>
            </a:r>
            <a:r>
              <a:rPr dirty="0" baseline="6172" sz="2025">
                <a:latin typeface="Symbol"/>
                <a:cs typeface="Symbol"/>
              </a:rPr>
              <a:t></a:t>
            </a:r>
            <a:r>
              <a:rPr dirty="0" baseline="6172" sz="2025" spc="127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</a:t>
            </a:r>
            <a:r>
              <a:rPr dirty="0" baseline="-34188" sz="1950">
                <a:latin typeface="Times New Roman"/>
                <a:cs typeface="Times New Roman"/>
              </a:rPr>
              <a:t>(2</a:t>
            </a:r>
            <a:r>
              <a:rPr dirty="0" baseline="-32921" sz="2025">
                <a:latin typeface="Symbol"/>
                <a:cs typeface="Symbol"/>
              </a:rPr>
              <a:t></a:t>
            </a:r>
            <a:r>
              <a:rPr dirty="0" baseline="-32921" sz="2025" spc="127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</a:t>
            </a:r>
            <a:r>
              <a:rPr dirty="0" baseline="-34188" sz="1950" spc="-44">
                <a:latin typeface="Times New Roman"/>
                <a:cs typeface="Times New Roman"/>
              </a:rPr>
              <a:t> </a:t>
            </a:r>
            <a:r>
              <a:rPr dirty="0" baseline="-34188" sz="1950" i="1">
                <a:latin typeface="Times New Roman"/>
                <a:cs typeface="Times New Roman"/>
              </a:rPr>
              <a:t>x</a:t>
            </a:r>
            <a:r>
              <a:rPr dirty="0" baseline="-34188" sz="1950">
                <a:latin typeface="Times New Roman"/>
                <a:cs typeface="Times New Roman"/>
              </a:rPr>
              <a:t>)</a:t>
            </a: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65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sin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100" i="1">
                <a:latin typeface="Times New Roman"/>
                <a:cs typeface="Times New Roman"/>
              </a:rPr>
              <a:t> </a:t>
            </a:r>
            <a:r>
              <a:rPr dirty="0" baseline="-4273" sz="1950" spc="-15">
                <a:latin typeface="Symbol"/>
                <a:cs typeface="Symbol"/>
              </a:rPr>
              <a:t></a:t>
            </a:r>
            <a:r>
              <a:rPr dirty="0" baseline="-4273" sz="1950" spc="-135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</a:t>
            </a:r>
            <a:r>
              <a:rPr dirty="0" baseline="-34188" sz="1950" spc="-1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175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</a:t>
            </a:r>
            <a:r>
              <a:rPr dirty="0" sz="1300" spc="-130">
                <a:latin typeface="Times New Roman"/>
                <a:cs typeface="Times New Roman"/>
              </a:rPr>
              <a:t> </a:t>
            </a:r>
            <a:r>
              <a:rPr dirty="0" baseline="6410" sz="1950" spc="-82">
                <a:latin typeface="Times New Roman"/>
                <a:cs typeface="Times New Roman"/>
              </a:rPr>
              <a:t>2</a:t>
            </a:r>
            <a:r>
              <a:rPr dirty="0" baseline="6172" sz="2025" spc="-82">
                <a:latin typeface="Symbol"/>
                <a:cs typeface="Symbol"/>
              </a:rPr>
              <a:t></a:t>
            </a:r>
            <a:r>
              <a:rPr dirty="0" baseline="6172" sz="2025" spc="-172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</a:t>
            </a:r>
            <a:endParaRPr baseline="4273" sz="1950">
              <a:latin typeface="Symbol"/>
              <a:cs typeface="Symbol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1407559" y="2796235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461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1683529" y="2796235"/>
            <a:ext cx="365125" cy="0"/>
          </a:xfrm>
          <a:custGeom>
            <a:avLst/>
            <a:gdLst/>
            <a:ahLst/>
            <a:cxnLst/>
            <a:rect l="l" t="t" r="r" b="b"/>
            <a:pathLst>
              <a:path w="365125" h="0">
                <a:moveTo>
                  <a:pt x="0" y="0"/>
                </a:moveTo>
                <a:lnTo>
                  <a:pt x="364680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2200779" y="279623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477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2904716" y="279623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63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3534286" y="2796235"/>
            <a:ext cx="365125" cy="0"/>
          </a:xfrm>
          <a:custGeom>
            <a:avLst/>
            <a:gdLst/>
            <a:ahLst/>
            <a:cxnLst/>
            <a:rect l="l" t="t" r="r" b="b"/>
            <a:pathLst>
              <a:path w="365125" h="0">
                <a:moveTo>
                  <a:pt x="0" y="0"/>
                </a:moveTo>
                <a:lnTo>
                  <a:pt x="364668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1495005" y="2635428"/>
            <a:ext cx="20701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4154" sz="1725" spc="-37">
                <a:latin typeface="Symbol"/>
                <a:cs typeface="Symbol"/>
              </a:rPr>
              <a:t></a:t>
            </a:r>
            <a:r>
              <a:rPr dirty="0" sz="1150" spc="-25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495005" y="2854835"/>
            <a:ext cx="20701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9661" sz="1725" spc="-37">
                <a:latin typeface="Symbol"/>
                <a:cs typeface="Symbol"/>
              </a:rPr>
              <a:t></a:t>
            </a:r>
            <a:r>
              <a:rPr dirty="0" sz="1150" spc="-25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379893" y="2758463"/>
            <a:ext cx="592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490220" algn="l"/>
              </a:tabLst>
            </a:pPr>
            <a:r>
              <a:rPr dirty="0" baseline="-12077" sz="1725">
                <a:latin typeface="Symbol"/>
                <a:cs typeface="Symbol"/>
              </a:rPr>
              <a:t></a:t>
            </a:r>
            <a:r>
              <a:rPr dirty="0" baseline="-12077" sz="1725" spc="-22">
                <a:latin typeface="Times New Roman"/>
                <a:cs typeface="Times New Roman"/>
              </a:rPr>
              <a:t> </a:t>
            </a:r>
            <a:r>
              <a:rPr dirty="0" baseline="-28985" sz="1725" spc="-37">
                <a:latin typeface="Symbol"/>
                <a:cs typeface="Symbol"/>
              </a:rPr>
              <a:t></a:t>
            </a:r>
            <a:r>
              <a:rPr dirty="0" sz="1150" spc="-25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923" sz="1425" spc="-75">
                <a:latin typeface="Times New Roman"/>
                <a:cs typeface="Times New Roman"/>
              </a:rPr>
              <a:t>2</a:t>
            </a:r>
            <a:endParaRPr baseline="2923" sz="1425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596017" y="2767250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596017" y="2622705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596017" y="2867564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596017" y="2526329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879894" y="2767250"/>
            <a:ext cx="28575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415" sz="1725" spc="-37">
                <a:latin typeface="Symbol"/>
                <a:cs typeface="Symbol"/>
              </a:rPr>
              <a:t>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-26570" sz="1725" spc="-37">
                <a:latin typeface="Symbol"/>
                <a:cs typeface="Symbol"/>
              </a:rPr>
              <a:t></a:t>
            </a:r>
            <a:r>
              <a:rPr dirty="0" baseline="-43478" sz="1725" spc="-37">
                <a:latin typeface="Symbol"/>
                <a:cs typeface="Symbol"/>
              </a:rPr>
              <a:t></a:t>
            </a:r>
            <a:endParaRPr baseline="-43478" sz="1725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79894" y="2622705"/>
            <a:ext cx="28575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4830" sz="1725" spc="60">
                <a:latin typeface="Symbol"/>
                <a:cs typeface="Symbol"/>
              </a:rPr>
              <a:t></a:t>
            </a:r>
            <a:r>
              <a:rPr dirty="0" sz="1150" spc="40">
                <a:latin typeface="Symbol"/>
                <a:cs typeface="Symbol"/>
              </a:rPr>
              <a:t></a:t>
            </a:r>
            <a:r>
              <a:rPr dirty="0" baseline="-28985" sz="1725" spc="60">
                <a:latin typeface="Symbol"/>
                <a:cs typeface="Symbol"/>
              </a:rPr>
              <a:t></a:t>
            </a:r>
            <a:endParaRPr baseline="-28985" sz="1725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905294" y="2854835"/>
            <a:ext cx="15621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45">
                <a:latin typeface="Symbol"/>
                <a:cs typeface="Symbol"/>
              </a:rPr>
              <a:t></a:t>
            </a:r>
            <a:r>
              <a:rPr dirty="0" baseline="-4830" sz="1725" spc="67">
                <a:latin typeface="Symbol"/>
                <a:cs typeface="Symbol"/>
              </a:rPr>
              <a:t></a:t>
            </a:r>
            <a:endParaRPr baseline="-4830" sz="1725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225968" y="2635428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225968" y="2854835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225968" y="2539053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395583" y="2635428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395583" y="2854835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071113" y="2671186"/>
            <a:ext cx="1092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268384" y="2671186"/>
            <a:ext cx="1092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708553" y="2778111"/>
            <a:ext cx="8953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90768" y="2758463"/>
            <a:ext cx="31940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47650" algn="l"/>
              </a:tabLst>
            </a:pPr>
            <a:r>
              <a:rPr dirty="0" baseline="2923" sz="1425" spc="-75">
                <a:latin typeface="Times New Roman"/>
                <a:cs typeface="Times New Roman"/>
              </a:rPr>
              <a:t>2</a:t>
            </a:r>
            <a:r>
              <a:rPr dirty="0" baseline="2923" sz="14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287223" y="2758463"/>
            <a:ext cx="19240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baseline="2923" sz="1425">
                <a:latin typeface="Times New Roman"/>
                <a:cs typeface="Times New Roman"/>
              </a:rPr>
              <a:t>2</a:t>
            </a:r>
            <a:r>
              <a:rPr dirty="0" baseline="2923" sz="1425" spc="20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47865" y="2576023"/>
            <a:ext cx="10223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483989" y="2671186"/>
            <a:ext cx="103060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44525" algn="l"/>
              </a:tabLst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35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25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218845" y="2539053"/>
            <a:ext cx="28638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4492" sz="1725">
                <a:latin typeface="Times New Roman"/>
                <a:cs typeface="Times New Roman"/>
              </a:rPr>
              <a:t>1</a:t>
            </a:r>
            <a:r>
              <a:rPr dirty="0" baseline="-14492" sz="1725" spc="48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619830" y="2820591"/>
            <a:ext cx="10223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902044" y="2820591"/>
            <a:ext cx="10223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198512" y="2820591"/>
            <a:ext cx="10223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504183" y="2583910"/>
            <a:ext cx="66167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35087" sz="1425" i="1">
                <a:latin typeface="Times New Roman"/>
                <a:cs typeface="Times New Roman"/>
              </a:rPr>
              <a:t>n</a:t>
            </a:r>
            <a:r>
              <a:rPr dirty="0" baseline="35087" sz="1425" spc="375" i="1">
                <a:latin typeface="Times New Roman"/>
                <a:cs typeface="Times New Roman"/>
              </a:rPr>
              <a:t> </a:t>
            </a:r>
            <a:r>
              <a:rPr dirty="0" baseline="16908" sz="1725" spc="-37">
                <a:latin typeface="Symbol"/>
                <a:cs typeface="Symbol"/>
              </a:rPr>
              <a:t></a:t>
            </a:r>
            <a:r>
              <a:rPr dirty="0" baseline="21739" sz="1725" spc="-37">
                <a:latin typeface="Symbol"/>
                <a:cs typeface="Symbol"/>
              </a:rPr>
              <a:t></a:t>
            </a:r>
            <a:r>
              <a:rPr dirty="0" baseline="26570" sz="1725" spc="-37">
                <a:latin typeface="Symbol"/>
                <a:cs typeface="Symbol"/>
              </a:rPr>
              <a:t></a:t>
            </a:r>
            <a:r>
              <a:rPr dirty="0" sz="1150" spc="-25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769059" y="2820591"/>
            <a:ext cx="10223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381124" y="2583909"/>
            <a:ext cx="67754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44">
                <a:latin typeface="Times New Roman"/>
                <a:cs typeface="Times New Roman"/>
              </a:rPr>
              <a:t> </a:t>
            </a:r>
            <a:r>
              <a:rPr dirty="0" baseline="26570" sz="1725" spc="-284">
                <a:latin typeface="Symbol"/>
                <a:cs typeface="Symbol"/>
              </a:rPr>
              <a:t></a:t>
            </a:r>
            <a:r>
              <a:rPr dirty="0" sz="1150" spc="-190">
                <a:latin typeface="Symbol"/>
                <a:cs typeface="Symbol"/>
              </a:rPr>
              <a:t></a:t>
            </a:r>
            <a:r>
              <a:rPr dirty="0" baseline="16908" sz="1725" spc="-284">
                <a:latin typeface="Symbol"/>
                <a:cs typeface="Symbol"/>
              </a:rPr>
              <a:t></a:t>
            </a:r>
            <a:r>
              <a:rPr dirty="0" baseline="16908" sz="1725" spc="-67">
                <a:latin typeface="Times New Roman"/>
                <a:cs typeface="Times New Roman"/>
              </a:rPr>
              <a:t> </a:t>
            </a:r>
            <a:r>
              <a:rPr dirty="0" baseline="2415" sz="1725" spc="-15">
                <a:latin typeface="Times New Roman"/>
                <a:cs typeface="Times New Roman"/>
              </a:rPr>
              <a:t>(</a:t>
            </a:r>
            <a:r>
              <a:rPr dirty="0" baseline="2415" sz="1725" spc="-15">
                <a:latin typeface="Symbol"/>
                <a:cs typeface="Symbol"/>
              </a:rPr>
              <a:t></a:t>
            </a:r>
            <a:r>
              <a:rPr dirty="0" baseline="2415" sz="1725" spc="-15">
                <a:latin typeface="Times New Roman"/>
                <a:cs typeface="Times New Roman"/>
              </a:rPr>
              <a:t>1)</a:t>
            </a:r>
            <a:r>
              <a:rPr dirty="0" baseline="35087" sz="1425" spc="-15" i="1">
                <a:latin typeface="Times New Roman"/>
                <a:cs typeface="Times New Roman"/>
              </a:rPr>
              <a:t>n</a:t>
            </a:r>
            <a:endParaRPr baseline="35087" sz="1425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1683974" y="3364329"/>
            <a:ext cx="700405" cy="0"/>
          </a:xfrm>
          <a:custGeom>
            <a:avLst/>
            <a:gdLst/>
            <a:ahLst/>
            <a:cxnLst/>
            <a:rect l="l" t="t" r="r" b="b"/>
            <a:pathLst>
              <a:path w="700405" h="0">
                <a:moveTo>
                  <a:pt x="0" y="0"/>
                </a:moveTo>
                <a:lnTo>
                  <a:pt x="699921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2631736" y="3123668"/>
            <a:ext cx="29718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300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3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438901" y="3123668"/>
            <a:ext cx="1270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300" spc="-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029056" y="3345784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448542" y="3078060"/>
            <a:ext cx="1226185" cy="4038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0"/>
              </a:spcBef>
              <a:tabLst>
                <a:tab pos="377825" algn="l"/>
              </a:tabLst>
            </a:pP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36111" sz="1500">
                <a:latin typeface="Times New Roman"/>
                <a:cs typeface="Times New Roman"/>
              </a:rPr>
              <a:t>2</a:t>
            </a:r>
            <a:r>
              <a:rPr dirty="0" baseline="-36111" sz="1500" spc="37">
                <a:latin typeface="Times New Roman"/>
                <a:cs typeface="Times New Roman"/>
              </a:rPr>
              <a:t> </a:t>
            </a:r>
            <a:r>
              <a:rPr dirty="0" sz="2450" spc="-130">
                <a:latin typeface="Symbol"/>
                <a:cs typeface="Symbol"/>
              </a:rPr>
              <a:t></a:t>
            </a:r>
            <a:r>
              <a:rPr dirty="0" sz="1300" spc="-130">
                <a:latin typeface="Times New Roman"/>
                <a:cs typeface="Times New Roman"/>
              </a:rPr>
              <a:t>(</a:t>
            </a:r>
            <a:r>
              <a:rPr dirty="0" sz="1300" spc="-130">
                <a:latin typeface="Symbol"/>
                <a:cs typeface="Symbol"/>
              </a:rPr>
              <a:t></a:t>
            </a:r>
            <a:r>
              <a:rPr dirty="0" sz="1300" spc="-130">
                <a:latin typeface="Times New Roman"/>
                <a:cs typeface="Times New Roman"/>
              </a:rPr>
              <a:t>1)</a:t>
            </a:r>
            <a:r>
              <a:rPr dirty="0" sz="1300" spc="430">
                <a:latin typeface="Times New Roman"/>
                <a:cs typeface="Times New Roman"/>
              </a:rPr>
              <a:t> </a:t>
            </a:r>
            <a:r>
              <a:rPr dirty="0" sz="1300" spc="-75">
                <a:latin typeface="Symbol"/>
                <a:cs typeface="Symbol"/>
              </a:rPr>
              <a:t></a:t>
            </a:r>
            <a:r>
              <a:rPr dirty="0" sz="1300" spc="-75">
                <a:latin typeface="Times New Roman"/>
                <a:cs typeface="Times New Roman"/>
              </a:rPr>
              <a:t>1</a:t>
            </a:r>
            <a:r>
              <a:rPr dirty="0" sz="2450" spc="-75">
                <a:latin typeface="Symbol"/>
                <a:cs typeface="Symbol"/>
              </a:rPr>
              <a:t></a:t>
            </a:r>
            <a:endParaRPr sz="245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381920" y="3131993"/>
            <a:ext cx="10731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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381920" y="3256379"/>
            <a:ext cx="10731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381920" y="3091871"/>
            <a:ext cx="946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645">
                <a:latin typeface="Symbol"/>
                <a:cs typeface="Symbol"/>
              </a:rPr>
              <a:t>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586050" y="3091871"/>
            <a:ext cx="946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645">
                <a:latin typeface="Symbol"/>
                <a:cs typeface="Symbol"/>
              </a:rPr>
              <a:t>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163326" y="3123668"/>
            <a:ext cx="2286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586050" y="3131992"/>
            <a:ext cx="4781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Symbol"/>
                <a:cs typeface="Symbol"/>
              </a:rPr>
              <a:t></a:t>
            </a:r>
            <a:r>
              <a:rPr dirty="0" baseline="2136" sz="1950" spc="-15">
                <a:latin typeface="Times New Roman"/>
                <a:cs typeface="Times New Roman"/>
              </a:rPr>
              <a:t>2(</a:t>
            </a:r>
            <a:r>
              <a:rPr dirty="0" baseline="2136" sz="1950" spc="-15">
                <a:latin typeface="Symbol"/>
                <a:cs typeface="Symbol"/>
              </a:rPr>
              <a:t></a:t>
            </a:r>
            <a:r>
              <a:rPr dirty="0" baseline="2136" sz="1950" spc="-15">
                <a:latin typeface="Times New Roman"/>
                <a:cs typeface="Times New Roman"/>
              </a:rPr>
              <a:t>1)</a:t>
            </a:r>
            <a:endParaRPr baseline="2136" sz="19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306454" y="3227676"/>
            <a:ext cx="1162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250477" y="3191460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049288" y="3087452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535250" y="3373124"/>
            <a:ext cx="133032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411480" algn="l"/>
                <a:tab pos="859155" algn="l"/>
                <a:tab pos="1108710" algn="l"/>
              </a:tabLst>
            </a:pPr>
            <a:r>
              <a:rPr dirty="0" baseline="4273" sz="1950" spc="-525">
                <a:latin typeface="Symbol"/>
                <a:cs typeface="Symbol"/>
              </a:rPr>
              <a:t></a:t>
            </a:r>
            <a:r>
              <a:rPr dirty="0" baseline="-12820" sz="1950" spc="-525">
                <a:latin typeface="Symbol"/>
                <a:cs typeface="Symbol"/>
              </a:rPr>
              <a:t></a:t>
            </a:r>
            <a:r>
              <a:rPr dirty="0" baseline="-12820" sz="195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baseline="4273" sz="1950" spc="-525">
                <a:latin typeface="Symbol"/>
                <a:cs typeface="Symbol"/>
              </a:rPr>
              <a:t></a:t>
            </a:r>
            <a:r>
              <a:rPr dirty="0" baseline="-12820" sz="1950" spc="-525">
                <a:latin typeface="Symbol"/>
                <a:cs typeface="Symbol"/>
              </a:rPr>
              <a:t></a:t>
            </a:r>
            <a:r>
              <a:rPr dirty="0" baseline="-12820" sz="1950">
                <a:latin typeface="Times New Roman"/>
                <a:cs typeface="Times New Roman"/>
              </a:rPr>
              <a:t>	</a:t>
            </a:r>
            <a:r>
              <a:rPr dirty="0" sz="1350" spc="-25">
                <a:latin typeface="Symbol"/>
                <a:cs typeface="Symbol"/>
              </a:rPr>
              <a:t>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413501" y="3247510"/>
            <a:ext cx="304800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32921" sz="2025">
                <a:latin typeface="Symbol"/>
                <a:cs typeface="Symbol"/>
              </a:rPr>
              <a:t></a:t>
            </a:r>
            <a:r>
              <a:rPr dirty="0" baseline="-32921" sz="2025" spc="11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1" name="object 101" descr=""/>
          <p:cNvSpPr/>
          <p:nvPr/>
        </p:nvSpPr>
        <p:spPr>
          <a:xfrm>
            <a:off x="1623449" y="391607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6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/>
          <p:nvPr/>
        </p:nvSpPr>
        <p:spPr>
          <a:xfrm>
            <a:off x="2875062" y="3916077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29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 descr=""/>
          <p:cNvSpPr txBox="1"/>
          <p:nvPr/>
        </p:nvSpPr>
        <p:spPr>
          <a:xfrm>
            <a:off x="4980069" y="3931920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980069" y="3656200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</a:t>
            </a:r>
            <a:r>
              <a:rPr dirty="0" baseline="-16908" sz="1725" spc="-442">
                <a:latin typeface="Symbol"/>
                <a:cs typeface="Symbol"/>
              </a:rPr>
              <a:t>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115129" y="3998257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945766" y="3975987"/>
            <a:ext cx="2184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142">
                <a:latin typeface="Symbol"/>
                <a:cs typeface="Symbol"/>
              </a:rPr>
              <a:t></a:t>
            </a:r>
            <a:r>
              <a:rPr dirty="0" sz="1150" spc="-95">
                <a:latin typeface="Symbol"/>
                <a:cs typeface="Symbol"/>
              </a:rPr>
              <a:t></a:t>
            </a:r>
            <a:r>
              <a:rPr dirty="0" sz="1000" spc="-9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081397" y="3650934"/>
            <a:ext cx="1625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772674" y="3998257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848628" y="3702404"/>
            <a:ext cx="3200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-165">
                <a:latin typeface="Times New Roman"/>
                <a:cs typeface="Times New Roman"/>
              </a:rPr>
              <a:t> </a:t>
            </a:r>
            <a:r>
              <a:rPr dirty="0" baseline="16908" sz="1725" spc="-142">
                <a:latin typeface="Symbol"/>
                <a:cs typeface="Symbol"/>
              </a:rPr>
              <a:t></a:t>
            </a:r>
            <a:r>
              <a:rPr dirty="0" sz="1150" spc="-95">
                <a:latin typeface="Symbol"/>
                <a:cs typeface="Symbol"/>
              </a:rPr>
              <a:t></a:t>
            </a:r>
            <a:r>
              <a:rPr dirty="0" baseline="33333" sz="1500" spc="-142">
                <a:latin typeface="Symbol"/>
                <a:cs typeface="Symbol"/>
              </a:rPr>
              <a:t></a:t>
            </a:r>
            <a:endParaRPr baseline="33333" sz="15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597003" y="3625909"/>
            <a:ext cx="3276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4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876604" y="3753782"/>
            <a:ext cx="4318635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 spc="10">
                <a:latin typeface="Times New Roman"/>
                <a:cs typeface="Times New Roman"/>
              </a:rPr>
              <a:t>Also,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b</a:t>
            </a:r>
            <a:r>
              <a:rPr dirty="0" baseline="-16666" sz="1500" spc="15" i="1">
                <a:latin typeface="Times New Roman"/>
                <a:cs typeface="Times New Roman"/>
              </a:rPr>
              <a:t>n</a:t>
            </a:r>
            <a:r>
              <a:rPr dirty="0" baseline="-16666" sz="1500" spc="359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baseline="-43478" sz="1725" spc="15">
                <a:latin typeface="Symbol"/>
                <a:cs typeface="Symbol"/>
              </a:rPr>
              <a:t></a:t>
            </a:r>
            <a:r>
              <a:rPr dirty="0" baseline="-43478" sz="1725" spc="465">
                <a:latin typeface="Times New Roman"/>
                <a:cs typeface="Times New Roman"/>
              </a:rPr>
              <a:t> </a:t>
            </a:r>
            <a:r>
              <a:rPr dirty="0" baseline="-11494" sz="2175" spc="15">
                <a:latin typeface="Symbol"/>
                <a:cs typeface="Symbol"/>
              </a:rPr>
              <a:t></a:t>
            </a:r>
            <a:r>
              <a:rPr dirty="0" baseline="-11494" sz="2175" spc="577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sin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nxdx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baseline="-43478" sz="1725" spc="120">
                <a:latin typeface="Symbol"/>
                <a:cs typeface="Symbol"/>
              </a:rPr>
              <a:t></a:t>
            </a:r>
            <a:r>
              <a:rPr dirty="0" baseline="-9661" sz="1725" spc="120">
                <a:latin typeface="Symbol"/>
                <a:cs typeface="Symbol"/>
              </a:rPr>
              <a:t></a:t>
            </a:r>
            <a:r>
              <a:rPr dirty="0" baseline="-11494" sz="2175" spc="120">
                <a:latin typeface="Symbol"/>
                <a:cs typeface="Symbol"/>
              </a:rPr>
              <a:t></a:t>
            </a:r>
            <a:r>
              <a:rPr dirty="0" baseline="-11494" sz="2175" spc="97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sin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nxdx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320">
                <a:latin typeface="Times New Roman"/>
                <a:cs typeface="Times New Roman"/>
              </a:rPr>
              <a:t> </a:t>
            </a:r>
            <a:r>
              <a:rPr dirty="0" baseline="-11494" sz="2175" spc="15">
                <a:latin typeface="Symbol"/>
                <a:cs typeface="Symbol"/>
              </a:rPr>
              <a:t></a:t>
            </a:r>
            <a:r>
              <a:rPr dirty="0" baseline="-11494" sz="2175" spc="104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sin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nxdx</a:t>
            </a:r>
            <a:r>
              <a:rPr dirty="0" baseline="-9661" sz="1725" spc="15">
                <a:latin typeface="Symbol"/>
                <a:cs typeface="Symbol"/>
              </a:rPr>
              <a:t></a:t>
            </a:r>
            <a:r>
              <a:rPr dirty="0" baseline="-9661" sz="1725" spc="-12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472951" y="4465320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472951" y="4189599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</a:t>
            </a:r>
            <a:r>
              <a:rPr dirty="0" baseline="-16908" sz="1725" spc="-442">
                <a:latin typeface="Symbol"/>
                <a:cs typeface="Symbol"/>
              </a:rPr>
              <a:t>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412363" y="4531657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457028" y="4509386"/>
            <a:ext cx="2184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142">
                <a:latin typeface="Symbol"/>
                <a:cs typeface="Symbol"/>
              </a:rPr>
              <a:t></a:t>
            </a:r>
            <a:r>
              <a:rPr dirty="0" sz="1150" spc="-95">
                <a:latin typeface="Symbol"/>
                <a:cs typeface="Symbol"/>
              </a:rPr>
              <a:t></a:t>
            </a:r>
            <a:r>
              <a:rPr dirty="0" sz="1000" spc="-9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378585" y="4184334"/>
            <a:ext cx="1631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204894" y="4235804"/>
            <a:ext cx="4749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3816" sz="1725">
                <a:latin typeface="Symbol"/>
                <a:cs typeface="Symbol"/>
              </a:rPr>
              <a:t></a:t>
            </a:r>
            <a:r>
              <a:rPr dirty="0" baseline="-33816" sz="1725" spc="112">
                <a:latin typeface="Times New Roman"/>
                <a:cs typeface="Times New Roman"/>
              </a:rPr>
              <a:t> </a:t>
            </a:r>
            <a:r>
              <a:rPr dirty="0" u="sng" baseline="2415" sz="1725" spc="-29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2415" sz="1725" spc="52">
                <a:latin typeface="Times New Roman"/>
                <a:cs typeface="Times New Roman"/>
              </a:rPr>
              <a:t> </a:t>
            </a:r>
            <a:r>
              <a:rPr dirty="0" baseline="16908" sz="1725" spc="-142">
                <a:latin typeface="Symbol"/>
                <a:cs typeface="Symbol"/>
              </a:rPr>
              <a:t></a:t>
            </a:r>
            <a:r>
              <a:rPr dirty="0" sz="1150" spc="-95">
                <a:latin typeface="Symbol"/>
                <a:cs typeface="Symbol"/>
              </a:rPr>
              <a:t></a:t>
            </a:r>
            <a:r>
              <a:rPr dirty="0" baseline="33333" sz="1500" spc="-142">
                <a:latin typeface="Symbol"/>
                <a:cs typeface="Symbol"/>
              </a:rPr>
              <a:t></a:t>
            </a:r>
            <a:endParaRPr baseline="33333" sz="1500">
              <a:latin typeface="Symbol"/>
              <a:cs typeface="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341560" y="4287182"/>
            <a:ext cx="5153025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43478" sz="1725">
                <a:latin typeface="Symbol"/>
                <a:cs typeface="Symbol"/>
              </a:rPr>
              <a:t></a:t>
            </a:r>
            <a:r>
              <a:rPr dirty="0" baseline="-43478" sz="1725" spc="-30">
                <a:latin typeface="Times New Roman"/>
                <a:cs typeface="Times New Roman"/>
              </a:rPr>
              <a:t> </a:t>
            </a:r>
            <a:r>
              <a:rPr dirty="0" baseline="-9661" sz="1725" spc="75">
                <a:latin typeface="Symbol"/>
                <a:cs typeface="Symbol"/>
              </a:rPr>
              <a:t></a:t>
            </a:r>
            <a:r>
              <a:rPr dirty="0" baseline="-11494" sz="2175" spc="75">
                <a:latin typeface="Symbol"/>
                <a:cs typeface="Symbol"/>
              </a:rPr>
              <a:t></a:t>
            </a:r>
            <a:r>
              <a:rPr dirty="0" baseline="-11494" sz="2175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nxdx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350">
                <a:latin typeface="Times New Roman"/>
                <a:cs typeface="Times New Roman"/>
              </a:rPr>
              <a:t> </a:t>
            </a:r>
            <a:r>
              <a:rPr dirty="0" baseline="-11494" sz="2175">
                <a:latin typeface="Symbol"/>
                <a:cs typeface="Symbol"/>
              </a:rPr>
              <a:t></a:t>
            </a:r>
            <a:r>
              <a:rPr dirty="0" baseline="-11494" sz="2175" spc="-25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nxdx</a:t>
            </a:r>
            <a:r>
              <a:rPr dirty="0" baseline="-9661" sz="1725">
                <a:latin typeface="Symbol"/>
                <a:cs typeface="Symbol"/>
              </a:rPr>
              <a:t></a:t>
            </a:r>
            <a:r>
              <a:rPr dirty="0" baseline="-9661" sz="1725" spc="-8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integrating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Bernoulli’s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generalized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rule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1407572" y="498287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15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/>
          <p:nvPr/>
        </p:nvSpPr>
        <p:spPr>
          <a:xfrm>
            <a:off x="1828772" y="4982876"/>
            <a:ext cx="500380" cy="0"/>
          </a:xfrm>
          <a:custGeom>
            <a:avLst/>
            <a:gdLst/>
            <a:ahLst/>
            <a:cxnLst/>
            <a:rect l="l" t="t" r="r" b="b"/>
            <a:pathLst>
              <a:path w="500380" h="0">
                <a:moveTo>
                  <a:pt x="0" y="0"/>
                </a:moveTo>
                <a:lnTo>
                  <a:pt x="49978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/>
          <p:nvPr/>
        </p:nvSpPr>
        <p:spPr>
          <a:xfrm>
            <a:off x="2779187" y="4982877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69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 descr=""/>
          <p:cNvSpPr/>
          <p:nvPr/>
        </p:nvSpPr>
        <p:spPr>
          <a:xfrm>
            <a:off x="4280510" y="4982877"/>
            <a:ext cx="500380" cy="0"/>
          </a:xfrm>
          <a:custGeom>
            <a:avLst/>
            <a:gdLst/>
            <a:ahLst/>
            <a:cxnLst/>
            <a:rect l="l" t="t" r="r" b="b"/>
            <a:pathLst>
              <a:path w="500379" h="0">
                <a:moveTo>
                  <a:pt x="0" y="0"/>
                </a:moveTo>
                <a:lnTo>
                  <a:pt x="50001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/>
          <p:nvPr/>
        </p:nvSpPr>
        <p:spPr>
          <a:xfrm>
            <a:off x="5331322" y="4982877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31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 descr=""/>
          <p:cNvSpPr txBox="1"/>
          <p:nvPr/>
        </p:nvSpPr>
        <p:spPr>
          <a:xfrm>
            <a:off x="6100563" y="4991376"/>
            <a:ext cx="1517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</a:t>
            </a:r>
            <a:endParaRPr baseline="-16908" sz="1725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640852" y="502320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640852" y="4742889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5790828" y="4888243"/>
            <a:ext cx="4616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270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Symbol"/>
                <a:cs typeface="Symbol"/>
              </a:rPr>
              <a:t></a:t>
            </a:r>
            <a:r>
              <a:rPr dirty="0" baseline="-31400" sz="1725" spc="112">
                <a:latin typeface="Times New Roman"/>
                <a:cs typeface="Times New Roman"/>
              </a:rPr>
              <a:t> </a:t>
            </a:r>
            <a:r>
              <a:rPr dirty="0" baseline="2415" sz="1725" spc="-89">
                <a:latin typeface="Symbol"/>
                <a:cs typeface="Symbol"/>
              </a:rPr>
              <a:t>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4786869" y="4993518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4189107" y="4993518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482328" y="4993518"/>
            <a:ext cx="9620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864869" algn="l"/>
              </a:tabLst>
            </a:pPr>
            <a:r>
              <a:rPr dirty="0" sz="1150" spc="-100">
                <a:latin typeface="Symbol"/>
                <a:cs typeface="Symbol"/>
              </a:rPr>
              <a:t></a:t>
            </a:r>
            <a:r>
              <a:rPr dirty="0" baseline="-16908" sz="1725" spc="-150">
                <a:latin typeface="Symbol"/>
                <a:cs typeface="Symbol"/>
              </a:rPr>
              <a:t></a:t>
            </a:r>
            <a:r>
              <a:rPr dirty="0" baseline="-12077" sz="1725" spc="-150">
                <a:latin typeface="Symbol"/>
                <a:cs typeface="Symbol"/>
              </a:rPr>
              <a:t></a:t>
            </a:r>
            <a:r>
              <a:rPr dirty="0" baseline="-12077" sz="1725" spc="217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4761469" y="4869577"/>
            <a:ext cx="5880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0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(</a:t>
            </a:r>
            <a:r>
              <a:rPr dirty="0" baseline="4830" sz="1725" spc="-15">
                <a:latin typeface="Symbol"/>
                <a:cs typeface="Symbol"/>
              </a:rPr>
              <a:t></a:t>
            </a:r>
            <a:r>
              <a:rPr dirty="0" baseline="4830" sz="1725" spc="-15">
                <a:latin typeface="Times New Roman"/>
                <a:cs typeface="Times New Roman"/>
              </a:rPr>
              <a:t>1)</a:t>
            </a:r>
            <a:r>
              <a:rPr dirty="0" baseline="7246" sz="1725" spc="-15">
                <a:latin typeface="Symbol"/>
                <a:cs typeface="Symbol"/>
              </a:rPr>
              <a:t></a:t>
            </a:r>
            <a:endParaRPr baseline="7246" sz="1725">
              <a:latin typeface="Symbol"/>
              <a:cs typeface="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5562729" y="49643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3010593" y="49643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5240046" y="5010349"/>
            <a:ext cx="7219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6379" algn="l"/>
                <a:tab pos="58864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</a:t>
            </a:r>
            <a:r>
              <a:rPr dirty="0" baseline="-4830" sz="1725" spc="-37">
                <a:latin typeface="Symbol"/>
                <a:cs typeface="Symbol"/>
              </a:rPr>
              <a:t></a:t>
            </a:r>
            <a:endParaRPr baseline="-4830" sz="1725">
              <a:latin typeface="Symbol"/>
              <a:cs typeface="Symbo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5214646" y="4769204"/>
            <a:ext cx="10375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830" sz="1725">
                <a:latin typeface="Symbol"/>
                <a:cs typeface="Symbol"/>
              </a:rPr>
              <a:t></a:t>
            </a:r>
            <a:r>
              <a:rPr dirty="0" baseline="4830" sz="1725" spc="-3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8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sin</a:t>
            </a:r>
            <a:r>
              <a:rPr dirty="0" baseline="2415" sz="1725" spc="-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nx</a:t>
            </a:r>
            <a:r>
              <a:rPr dirty="0" baseline="2415" sz="1725" spc="-60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</a:t>
            </a:r>
            <a:r>
              <a:rPr dirty="0" baseline="9661" sz="1725">
                <a:latin typeface="Symbol"/>
                <a:cs typeface="Symbol"/>
              </a:rPr>
              <a:t></a:t>
            </a:r>
            <a:r>
              <a:rPr dirty="0" baseline="9661" sz="1725" spc="-97">
                <a:latin typeface="Times New Roman"/>
                <a:cs typeface="Times New Roman"/>
              </a:rPr>
              <a:t> </a:t>
            </a:r>
            <a:r>
              <a:rPr dirty="0" baseline="9661" sz="1725" spc="-60">
                <a:latin typeface="Times New Roman"/>
                <a:cs typeface="Times New Roman"/>
              </a:rPr>
              <a:t>2</a:t>
            </a:r>
            <a:r>
              <a:rPr dirty="0" baseline="9661" sz="1725" spc="-60">
                <a:latin typeface="Symbol"/>
                <a:cs typeface="Symbol"/>
              </a:rPr>
              <a:t></a:t>
            </a:r>
            <a:r>
              <a:rPr dirty="0" baseline="14492" sz="1725" spc="-60">
                <a:latin typeface="Symbol"/>
                <a:cs typeface="Symbol"/>
              </a:rPr>
              <a:t></a:t>
            </a:r>
            <a:r>
              <a:rPr dirty="0" sz="1150" spc="-40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480816" y="497546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687911" y="5010349"/>
            <a:ext cx="7219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6379" algn="l"/>
                <a:tab pos="58864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</a:t>
            </a:r>
            <a:r>
              <a:rPr dirty="0" baseline="-4830" sz="1725" spc="-37">
                <a:latin typeface="Symbol"/>
                <a:cs typeface="Symbol"/>
              </a:rPr>
              <a:t></a:t>
            </a:r>
            <a:endParaRPr baseline="-4830" sz="1725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029129" y="497546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355433" y="4772573"/>
            <a:ext cx="35407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  <a:tabLst>
                <a:tab pos="1344930" algn="l"/>
                <a:tab pos="2846070" algn="l"/>
              </a:tabLst>
            </a:pP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-15">
                <a:latin typeface="Times New Roman"/>
                <a:cs typeface="Times New Roman"/>
              </a:rPr>
              <a:t> </a:t>
            </a:r>
            <a:r>
              <a:rPr dirty="0" baseline="16908" sz="1725" spc="-150">
                <a:latin typeface="Symbol"/>
                <a:cs typeface="Symbol"/>
              </a:rPr>
              <a:t></a:t>
            </a:r>
            <a:r>
              <a:rPr dirty="0" baseline="2415" sz="1725" spc="-150">
                <a:latin typeface="Symbol"/>
                <a:cs typeface="Symbol"/>
              </a:rPr>
              <a:t></a:t>
            </a:r>
            <a:r>
              <a:rPr dirty="0" baseline="12077" sz="1725" spc="-150">
                <a:latin typeface="Symbol"/>
                <a:cs typeface="Symbol"/>
              </a:rPr>
              <a:t></a:t>
            </a:r>
            <a:r>
              <a:rPr dirty="0" baseline="12077" sz="1725" spc="48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10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57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11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7246" sz="1725">
                <a:latin typeface="Symbol"/>
                <a:cs typeface="Symbol"/>
              </a:rPr>
              <a:t></a:t>
            </a:r>
            <a:r>
              <a:rPr dirty="0" baseline="7246" sz="1725" spc="-22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82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7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60" i="1">
                <a:latin typeface="Times New Roman"/>
                <a:cs typeface="Times New Roman"/>
              </a:rPr>
              <a:t> </a:t>
            </a:r>
            <a:r>
              <a:rPr dirty="0" baseline="7246" sz="1725">
                <a:latin typeface="Symbol"/>
                <a:cs typeface="Symbol"/>
              </a:rPr>
              <a:t></a:t>
            </a:r>
            <a:r>
              <a:rPr dirty="0" baseline="12077" sz="1725">
                <a:latin typeface="Symbol"/>
                <a:cs typeface="Symbol"/>
              </a:rPr>
              <a:t></a:t>
            </a:r>
            <a:r>
              <a:rPr dirty="0" baseline="12077" sz="1725" spc="-104">
                <a:latin typeface="Times New Roman"/>
                <a:cs typeface="Times New Roman"/>
              </a:rPr>
              <a:t> </a:t>
            </a:r>
            <a:r>
              <a:rPr dirty="0" baseline="9661" sz="1725" spc="-75">
                <a:latin typeface="Symbol"/>
                <a:cs typeface="Symbol"/>
              </a:rPr>
              <a:t></a:t>
            </a:r>
            <a:r>
              <a:rPr dirty="0" baseline="9661" sz="1725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4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2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6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230286" y="4869577"/>
            <a:ext cx="30937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116965" algn="l"/>
                <a:tab pos="2045970" algn="l"/>
              </a:tabLst>
            </a:pP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247">
                <a:latin typeface="Times New Roman"/>
                <a:cs typeface="Times New Roman"/>
              </a:rPr>
              <a:t> </a:t>
            </a:r>
            <a:r>
              <a:rPr dirty="0" baseline="-41062" sz="1725">
                <a:latin typeface="Symbol"/>
                <a:cs typeface="Symbol"/>
              </a:rPr>
              <a:t></a:t>
            </a:r>
            <a:r>
              <a:rPr dirty="0" baseline="-41062" sz="1725" spc="-22">
                <a:latin typeface="Times New Roman"/>
                <a:cs typeface="Times New Roman"/>
              </a:rPr>
              <a:t> </a:t>
            </a:r>
            <a:r>
              <a:rPr dirty="0" baseline="-4830" sz="1725" spc="-30">
                <a:latin typeface="Symbol"/>
                <a:cs typeface="Symbol"/>
              </a:rPr>
              <a:t></a:t>
            </a:r>
            <a:r>
              <a:rPr dirty="0" baseline="-7246" sz="1725" spc="-30">
                <a:latin typeface="Symbol"/>
                <a:cs typeface="Symbol"/>
              </a:rPr>
              <a:t></a:t>
            </a:r>
            <a:r>
              <a:rPr dirty="0" baseline="4830" sz="1725" spc="-30" i="1">
                <a:latin typeface="Times New Roman"/>
                <a:cs typeface="Times New Roman"/>
              </a:rPr>
              <a:t>x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0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(1)</a:t>
            </a:r>
            <a:r>
              <a:rPr dirty="0" baseline="7246" sz="1725" spc="-30">
                <a:latin typeface="Symbol"/>
                <a:cs typeface="Symbol"/>
              </a:rPr>
              <a:t></a:t>
            </a:r>
            <a:r>
              <a:rPr dirty="0" baseline="7246" sz="1725">
                <a:latin typeface="Times New Roman"/>
                <a:cs typeface="Times New Roman"/>
              </a:rPr>
              <a:t>	</a:t>
            </a:r>
            <a:r>
              <a:rPr dirty="0" baseline="7246" sz="1725">
                <a:latin typeface="Symbol"/>
                <a:cs typeface="Symbol"/>
              </a:rPr>
              <a:t></a:t>
            </a:r>
            <a:r>
              <a:rPr dirty="0" baseline="-7246" sz="1725">
                <a:latin typeface="Symbol"/>
                <a:cs typeface="Symbol"/>
              </a:rPr>
              <a:t></a:t>
            </a:r>
            <a:r>
              <a:rPr dirty="0" baseline="-7246" sz="1725" spc="-44">
                <a:latin typeface="Times New Roman"/>
                <a:cs typeface="Times New Roman"/>
              </a:rPr>
              <a:t> </a:t>
            </a:r>
            <a:r>
              <a:rPr dirty="0" baseline="-38647" sz="1725">
                <a:latin typeface="Times New Roman"/>
                <a:cs typeface="Times New Roman"/>
              </a:rPr>
              <a:t>0</a:t>
            </a:r>
            <a:r>
              <a:rPr dirty="0" baseline="-38647" sz="1725" spc="4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82">
                <a:latin typeface="Times New Roman"/>
                <a:cs typeface="Times New Roman"/>
              </a:rPr>
              <a:t> </a:t>
            </a:r>
            <a:r>
              <a:rPr dirty="0" baseline="-7246" sz="1725">
                <a:latin typeface="Symbol"/>
                <a:cs typeface="Symbol"/>
              </a:rPr>
              <a:t></a:t>
            </a:r>
            <a:r>
              <a:rPr dirty="0" baseline="4830" sz="1725">
                <a:latin typeface="Times New Roman"/>
                <a:cs typeface="Times New Roman"/>
              </a:rPr>
              <a:t>(2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120">
                <a:latin typeface="Times New Roman"/>
                <a:cs typeface="Times New Roman"/>
              </a:rPr>
              <a:t> 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r>
              <a:rPr dirty="0" baseline="4830" sz="1725" spc="-37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1" name="object 141" descr=""/>
          <p:cNvSpPr/>
          <p:nvPr/>
        </p:nvSpPr>
        <p:spPr>
          <a:xfrm>
            <a:off x="1407466" y="5503905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9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 descr=""/>
          <p:cNvSpPr/>
          <p:nvPr/>
        </p:nvSpPr>
        <p:spPr>
          <a:xfrm>
            <a:off x="1790629" y="5503905"/>
            <a:ext cx="483234" cy="0"/>
          </a:xfrm>
          <a:custGeom>
            <a:avLst/>
            <a:gdLst/>
            <a:ahLst/>
            <a:cxnLst/>
            <a:rect l="l" t="t" r="r" b="b"/>
            <a:pathLst>
              <a:path w="483235" h="0">
                <a:moveTo>
                  <a:pt x="0" y="0"/>
                </a:moveTo>
                <a:lnTo>
                  <a:pt x="48318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/>
          <p:nvPr/>
        </p:nvSpPr>
        <p:spPr>
          <a:xfrm>
            <a:off x="2429040" y="5503905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 h="0">
                <a:moveTo>
                  <a:pt x="0" y="0"/>
                </a:moveTo>
                <a:lnTo>
                  <a:pt x="36378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/>
          <p:nvPr/>
        </p:nvSpPr>
        <p:spPr>
          <a:xfrm>
            <a:off x="3804070" y="5503905"/>
            <a:ext cx="386080" cy="0"/>
          </a:xfrm>
          <a:custGeom>
            <a:avLst/>
            <a:gdLst/>
            <a:ahLst/>
            <a:cxnLst/>
            <a:rect l="l" t="t" r="r" b="b"/>
            <a:pathLst>
              <a:path w="386079" h="0">
                <a:moveTo>
                  <a:pt x="0" y="0"/>
                </a:moveTo>
                <a:lnTo>
                  <a:pt x="38562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 descr=""/>
          <p:cNvSpPr/>
          <p:nvPr/>
        </p:nvSpPr>
        <p:spPr>
          <a:xfrm>
            <a:off x="4342169" y="5503905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 h="0">
                <a:moveTo>
                  <a:pt x="0" y="0"/>
                </a:moveTo>
                <a:lnTo>
                  <a:pt x="36405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 txBox="1"/>
          <p:nvPr/>
        </p:nvSpPr>
        <p:spPr>
          <a:xfrm>
            <a:off x="4677642" y="5403882"/>
            <a:ext cx="40132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6944" sz="1800">
                <a:latin typeface="Symbol"/>
                <a:cs typeface="Symbol"/>
              </a:rPr>
              <a:t></a:t>
            </a:r>
            <a:r>
              <a:rPr dirty="0" baseline="-6944" sz="1800" spc="300">
                <a:latin typeface="Times New Roman"/>
                <a:cs typeface="Times New Roman"/>
              </a:rPr>
              <a:t> </a:t>
            </a:r>
            <a:r>
              <a:rPr dirty="0" baseline="-32407" sz="1800">
                <a:latin typeface="Symbol"/>
                <a:cs typeface="Symbol"/>
              </a:rPr>
              <a:t></a:t>
            </a:r>
            <a:r>
              <a:rPr dirty="0" baseline="-32407" sz="1800" spc="2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4703042" y="5543974"/>
            <a:ext cx="35052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60350" algn="l"/>
              </a:tabLst>
            </a:pPr>
            <a:r>
              <a:rPr dirty="0" baseline="4629" sz="1800" spc="-75">
                <a:latin typeface="Symbol"/>
                <a:cs typeface="Symbol"/>
              </a:rPr>
              <a:t>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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4212894" y="5377832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2790015" y="5531401"/>
            <a:ext cx="4000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27025" algn="l"/>
              </a:tabLst>
            </a:pPr>
            <a:r>
              <a:rPr dirty="0" sz="1200" spc="-50">
                <a:latin typeface="Symbol"/>
                <a:cs typeface="Symbol"/>
              </a:rPr>
              <a:t>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1520538" y="5543974"/>
            <a:ext cx="16383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Symbol"/>
                <a:cs typeface="Symbol"/>
              </a:rPr>
              <a:t></a:t>
            </a:r>
            <a:r>
              <a:rPr dirty="0" baseline="4629" sz="1800" spc="-37">
                <a:latin typeface="Symbol"/>
                <a:cs typeface="Symbol"/>
              </a:rPr>
              <a:t>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379793" y="5403882"/>
            <a:ext cx="33020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4722" sz="1800">
                <a:latin typeface="Symbol"/>
                <a:cs typeface="Symbol"/>
              </a:rPr>
              <a:t></a:t>
            </a:r>
            <a:r>
              <a:rPr dirty="0" baseline="-34722" sz="1800" spc="-89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</a:t>
            </a:r>
            <a:r>
              <a:rPr dirty="0" baseline="-6944" sz="1800" spc="-37">
                <a:latin typeface="Symbol"/>
                <a:cs typeface="Symbol"/>
              </a:rPr>
              <a:t>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4402251" y="5460155"/>
            <a:ext cx="2298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 spc="-37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3947142" y="5496377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3773962" y="5282039"/>
            <a:ext cx="13055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573405" algn="l"/>
              </a:tabLst>
            </a:pP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2</a:t>
            </a:r>
            <a:r>
              <a:rPr dirty="0" baseline="4629" sz="1800" spc="-37">
                <a:latin typeface="Symbol"/>
                <a:cs typeface="Symbol"/>
              </a:rPr>
              <a:t></a:t>
            </a:r>
            <a:r>
              <a:rPr dirty="0" baseline="6944" sz="1800" spc="-37">
                <a:latin typeface="Symbol"/>
                <a:cs typeface="Symbol"/>
              </a:rPr>
              <a:t></a:t>
            </a:r>
            <a:endParaRPr baseline="6944" sz="1800">
              <a:latin typeface="Symbol"/>
              <a:cs typeface="Symbo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2764615" y="5377832"/>
            <a:ext cx="10560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16203" sz="1800">
                <a:latin typeface="Symbol"/>
                <a:cs typeface="Symbol"/>
              </a:rPr>
              <a:t></a:t>
            </a:r>
            <a:r>
              <a:rPr dirty="0" baseline="-16203" sz="1800" spc="-135">
                <a:latin typeface="Times New Roman"/>
                <a:cs typeface="Times New Roman"/>
              </a:rPr>
              <a:t> </a:t>
            </a:r>
            <a:r>
              <a:rPr dirty="0" baseline="-41666" sz="1800">
                <a:latin typeface="Times New Roman"/>
                <a:cs typeface="Times New Roman"/>
              </a:rPr>
              <a:t>0</a:t>
            </a:r>
            <a:r>
              <a:rPr dirty="0" baseline="-41666" sz="1800" spc="-4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-16203" sz="1800">
                <a:latin typeface="Symbol"/>
                <a:cs typeface="Symbol"/>
              </a:rPr>
              <a:t>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2489097" y="5460155"/>
            <a:ext cx="2298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 spc="37" i="1">
                <a:latin typeface="Times New Roman"/>
                <a:cs typeface="Times New Roman"/>
              </a:rPr>
              <a:t>n</a:t>
            </a:r>
            <a:r>
              <a:rPr dirty="0" sz="1000" spc="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1230270" y="5282039"/>
            <a:ext cx="198501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1886585" algn="l"/>
              </a:tabLst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 </a:t>
            </a:r>
            <a:r>
              <a:rPr dirty="0" baseline="6944" sz="1800">
                <a:latin typeface="Symbol"/>
                <a:cs typeface="Symbol"/>
              </a:rPr>
              <a:t></a:t>
            </a: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baseline="-34722" sz="1800">
                <a:latin typeface="Symbol"/>
                <a:cs typeface="Symbol"/>
              </a:rPr>
              <a:t></a:t>
            </a:r>
            <a:r>
              <a:rPr dirty="0" baseline="-34722" sz="1800" spc="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</a:t>
            </a:r>
            <a:r>
              <a:rPr dirty="0" baseline="-34722" sz="1800" spc="3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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982551" y="5496376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9" name="object 159" descr=""/>
          <p:cNvSpPr/>
          <p:nvPr/>
        </p:nvSpPr>
        <p:spPr>
          <a:xfrm>
            <a:off x="1407501" y="6034409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423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 descr=""/>
          <p:cNvSpPr/>
          <p:nvPr/>
        </p:nvSpPr>
        <p:spPr>
          <a:xfrm>
            <a:off x="1611867" y="6034409"/>
            <a:ext cx="565150" cy="0"/>
          </a:xfrm>
          <a:custGeom>
            <a:avLst/>
            <a:gdLst/>
            <a:ahLst/>
            <a:cxnLst/>
            <a:rect l="l" t="t" r="r" b="b"/>
            <a:pathLst>
              <a:path w="565150" h="0">
                <a:moveTo>
                  <a:pt x="0" y="0"/>
                </a:moveTo>
                <a:lnTo>
                  <a:pt x="564604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 descr=""/>
          <p:cNvSpPr/>
          <p:nvPr/>
        </p:nvSpPr>
        <p:spPr>
          <a:xfrm>
            <a:off x="3720807" y="603440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474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 descr=""/>
          <p:cNvSpPr/>
          <p:nvPr/>
        </p:nvSpPr>
        <p:spPr>
          <a:xfrm>
            <a:off x="3925211" y="6034409"/>
            <a:ext cx="565150" cy="0"/>
          </a:xfrm>
          <a:custGeom>
            <a:avLst/>
            <a:gdLst/>
            <a:ahLst/>
            <a:cxnLst/>
            <a:rect l="l" t="t" r="r" b="b"/>
            <a:pathLst>
              <a:path w="565150" h="0">
                <a:moveTo>
                  <a:pt x="0" y="0"/>
                </a:moveTo>
                <a:lnTo>
                  <a:pt x="564617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 descr=""/>
          <p:cNvSpPr/>
          <p:nvPr/>
        </p:nvSpPr>
        <p:spPr>
          <a:xfrm>
            <a:off x="4644749" y="6034410"/>
            <a:ext cx="450215" cy="0"/>
          </a:xfrm>
          <a:custGeom>
            <a:avLst/>
            <a:gdLst/>
            <a:ahLst/>
            <a:cxnLst/>
            <a:rect l="l" t="t" r="r" b="b"/>
            <a:pathLst>
              <a:path w="450214" h="0">
                <a:moveTo>
                  <a:pt x="0" y="0"/>
                </a:moveTo>
                <a:lnTo>
                  <a:pt x="450171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 txBox="1"/>
          <p:nvPr/>
        </p:nvSpPr>
        <p:spPr>
          <a:xfrm>
            <a:off x="5092117" y="6049571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3833972" y="6094323"/>
            <a:ext cx="13589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70635" algn="l"/>
              </a:tabLst>
            </a:pPr>
            <a:r>
              <a:rPr dirty="0" sz="1200" spc="-5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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3833972" y="5933830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4487636" y="5907290"/>
            <a:ext cx="9779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616585" algn="l"/>
              </a:tabLst>
            </a:pP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9259" sz="1800">
                <a:latin typeface="Symbol"/>
                <a:cs typeface="Symbol"/>
              </a:rPr>
              <a:t></a:t>
            </a:r>
            <a:r>
              <a:rPr dirty="0" baseline="-9259" sz="18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1520298" y="5933829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3382382" y="5773025"/>
            <a:ext cx="2133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10">
                <a:latin typeface="Symbol"/>
                <a:cs typeface="Symbol"/>
              </a:rPr>
              <a:t></a:t>
            </a:r>
            <a:r>
              <a:rPr dirty="0" baseline="4629" sz="1800" spc="-165">
                <a:latin typeface="Symbol"/>
                <a:cs typeface="Symbol"/>
              </a:rPr>
              <a:t></a:t>
            </a:r>
            <a:r>
              <a:rPr dirty="0" baseline="-16203" sz="1800" spc="-165">
                <a:latin typeface="Symbol"/>
                <a:cs typeface="Symbol"/>
              </a:rPr>
              <a:t>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2503228" y="5996175"/>
            <a:ext cx="11055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16940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-23148" sz="1800" spc="-37">
                <a:latin typeface="Symbol"/>
                <a:cs typeface="Symbol"/>
              </a:rPr>
              <a:t></a:t>
            </a:r>
            <a:endParaRPr baseline="-23148" sz="1800">
              <a:latin typeface="Symbol"/>
              <a:cs typeface="Symbo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1520298" y="6106976"/>
            <a:ext cx="205041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20444" algn="l"/>
                <a:tab pos="1899920" algn="l"/>
              </a:tabLst>
            </a:pPr>
            <a:r>
              <a:rPr dirty="0" sz="1200" spc="-5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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Symbol"/>
                <a:cs typeface="Symbol"/>
              </a:rPr>
              <a:t></a:t>
            </a:r>
            <a:r>
              <a:rPr dirty="0" sz="1200" spc="-25">
                <a:latin typeface="Symbol"/>
                <a:cs typeface="Symbol"/>
              </a:rPr>
              <a:t>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2173974" y="5907290"/>
            <a:ext cx="15424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045210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baseline="13888" sz="1800">
                <a:latin typeface="Symbol"/>
                <a:cs typeface="Symbol"/>
              </a:rPr>
              <a:t></a:t>
            </a:r>
            <a:r>
              <a:rPr dirty="0" baseline="13888" sz="1800" spc="-217">
                <a:latin typeface="Times New Roman"/>
                <a:cs typeface="Times New Roman"/>
              </a:rPr>
              <a:t> </a:t>
            </a:r>
            <a:r>
              <a:rPr dirty="0" u="sng" baseline="13888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baseline="13888" sz="1800">
                <a:latin typeface="Symbol"/>
                <a:cs typeface="Symbol"/>
              </a:rPr>
              <a:t></a:t>
            </a:r>
            <a:r>
              <a:rPr dirty="0" baseline="-9259" sz="1800">
                <a:latin typeface="Symbol"/>
                <a:cs typeface="Symbol"/>
              </a:rPr>
              <a:t></a:t>
            </a:r>
            <a:r>
              <a:rPr dirty="0" baseline="-9259" sz="1800" spc="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1379831" y="6027039"/>
            <a:ext cx="2667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baseline="-13888" sz="1800" spc="-89">
                <a:latin typeface="Symbol"/>
                <a:cs typeface="Symbol"/>
              </a:rPr>
              <a:t>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1268375" y="5907289"/>
            <a:ext cx="1092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4157644" y="6027039"/>
            <a:ext cx="764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7500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1818938" y="6027039"/>
            <a:ext cx="21666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045844" algn="l"/>
                <a:tab pos="19119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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3694380" y="5819015"/>
            <a:ext cx="15240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6075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1620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</a:t>
            </a:r>
            <a:r>
              <a:rPr dirty="0" baseline="2314" sz="1800" spc="-15">
                <a:latin typeface="Times New Roman"/>
                <a:cs typeface="Times New Roman"/>
              </a:rPr>
              <a:t>(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15">
                <a:latin typeface="Times New Roman"/>
                <a:cs typeface="Times New Roman"/>
              </a:rPr>
              <a:t>1)</a:t>
            </a:r>
            <a:r>
              <a:rPr dirty="0" baseline="33333" sz="1500" spc="-15" i="1">
                <a:latin typeface="Times New Roman"/>
                <a:cs typeface="Times New Roman"/>
              </a:rPr>
              <a:t>n</a:t>
            </a:r>
            <a:r>
              <a:rPr dirty="0" baseline="33333" sz="15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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>
                <a:latin typeface="Times New Roman"/>
                <a:cs typeface="Times New Roman"/>
              </a:rPr>
              <a:t>1)</a:t>
            </a:r>
            <a:r>
              <a:rPr dirty="0" baseline="33333" sz="1500" i="1">
                <a:latin typeface="Times New Roman"/>
                <a:cs typeface="Times New Roman"/>
              </a:rPr>
              <a:t>n</a:t>
            </a:r>
            <a:r>
              <a:rPr dirty="0" baseline="33333" sz="1500" spc="37" i="1">
                <a:latin typeface="Times New Roman"/>
                <a:cs typeface="Times New Roman"/>
              </a:rPr>
              <a:t> </a:t>
            </a:r>
            <a:r>
              <a:rPr dirty="0" baseline="16203" sz="1800" spc="-487">
                <a:latin typeface="Symbol"/>
                <a:cs typeface="Symbol"/>
              </a:rPr>
              <a:t></a:t>
            </a:r>
            <a:r>
              <a:rPr dirty="0" sz="1200" spc="-325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2503228" y="5810996"/>
            <a:ext cx="691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3888" sz="1800">
                <a:latin typeface="Symbol"/>
                <a:cs typeface="Symbol"/>
              </a:rPr>
              <a:t></a:t>
            </a:r>
            <a:r>
              <a:rPr dirty="0" baseline="13888" sz="1800" spc="-10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30555" sz="1500" spc="-1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1381061" y="5819015"/>
            <a:ext cx="8058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</a:t>
            </a:r>
            <a:r>
              <a:rPr dirty="0" baseline="2314" sz="1800" spc="-15">
                <a:latin typeface="Times New Roman"/>
                <a:cs typeface="Times New Roman"/>
              </a:rPr>
              <a:t>(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15">
                <a:latin typeface="Times New Roman"/>
                <a:cs typeface="Times New Roman"/>
              </a:rPr>
              <a:t>1)</a:t>
            </a:r>
            <a:r>
              <a:rPr dirty="0" baseline="33333" sz="1500" spc="-15" i="1">
                <a:latin typeface="Times New Roman"/>
                <a:cs typeface="Times New Roman"/>
              </a:rPr>
              <a:t>n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4001084" y="6588078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4089192" y="6544623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3800693" y="6419502"/>
            <a:ext cx="16383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500" spc="-50">
                <a:latin typeface="Symbol"/>
                <a:cs typeface="Symbol"/>
              </a:rPr>
              <a:t>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3770105" y="6630795"/>
            <a:ext cx="23495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3405428" y="6555382"/>
            <a:ext cx="3606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62255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3401760" y="6336893"/>
            <a:ext cx="111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876604" y="6265872"/>
            <a:ext cx="4356100" cy="414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661920" algn="l"/>
              </a:tabLst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 of 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u="sng" baseline="37037" sz="1800" spc="-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37037" sz="1800" spc="547">
                <a:latin typeface="Times New Roman"/>
                <a:cs typeface="Times New Roman"/>
              </a:rPr>
              <a:t> </a:t>
            </a:r>
            <a:r>
              <a:rPr dirty="0" baseline="66666" sz="1500">
                <a:latin typeface="Symbol"/>
                <a:cs typeface="Symbol"/>
              </a:rPr>
              <a:t></a:t>
            </a:r>
            <a:r>
              <a:rPr dirty="0" baseline="66666" sz="1500" spc="525">
                <a:latin typeface="Times New Roman"/>
                <a:cs typeface="Times New Roman"/>
              </a:rPr>
              <a:t> </a:t>
            </a:r>
            <a:r>
              <a:rPr dirty="0" u="sng" baseline="37037" sz="1800" spc="18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7037" sz="1800" spc="18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7037" sz="1800" spc="-179">
                <a:latin typeface="Times New Roman"/>
                <a:cs typeface="Times New Roman"/>
              </a:rPr>
              <a:t> </a:t>
            </a:r>
            <a:r>
              <a:rPr dirty="0" sz="2550" spc="-90">
                <a:latin typeface="Symbol"/>
                <a:cs typeface="Symbol"/>
              </a:rPr>
              <a:t></a:t>
            </a:r>
            <a:r>
              <a:rPr dirty="0" sz="1200" spc="-90">
                <a:latin typeface="Times New Roman"/>
                <a:cs typeface="Times New Roman"/>
              </a:rPr>
              <a:t>(</a:t>
            </a:r>
            <a:r>
              <a:rPr dirty="0" sz="1200" spc="-9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1)</a:t>
            </a:r>
            <a:r>
              <a:rPr dirty="0" baseline="30555" sz="1500" spc="-135" i="1">
                <a:latin typeface="Times New Roman"/>
                <a:cs typeface="Times New Roman"/>
              </a:rPr>
              <a:t>n</a:t>
            </a:r>
            <a:r>
              <a:rPr dirty="0" baseline="30555" sz="1500" spc="195" i="1">
                <a:latin typeface="Times New Roman"/>
                <a:cs typeface="Times New Roman"/>
              </a:rPr>
              <a:t> </a:t>
            </a:r>
            <a:r>
              <a:rPr dirty="0" sz="1200" spc="-85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1</a:t>
            </a:r>
            <a:r>
              <a:rPr dirty="0" sz="2550" spc="-85">
                <a:latin typeface="Symbol"/>
                <a:cs typeface="Symbol"/>
              </a:rPr>
              <a:t></a:t>
            </a:r>
            <a:r>
              <a:rPr dirty="0" sz="1200" spc="-85">
                <a:latin typeface="Times New Roman"/>
                <a:cs typeface="Times New Roman"/>
              </a:rPr>
              <a:t>cos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902004" y="6794372"/>
            <a:ext cx="11118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2996369" y="7094507"/>
            <a:ext cx="164465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500" spc="-50">
                <a:latin typeface="Symbol"/>
                <a:cs typeface="Symbol"/>
              </a:rPr>
              <a:t>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3197716" y="7263083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2083274" y="6941330"/>
            <a:ext cx="2367280" cy="414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7037" sz="1800" spc="2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u="sng" baseline="37037" sz="1800" spc="-29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37037" sz="1800" spc="562">
                <a:latin typeface="Times New Roman"/>
                <a:cs typeface="Times New Roman"/>
              </a:rPr>
              <a:t> </a:t>
            </a:r>
            <a:r>
              <a:rPr dirty="0" baseline="66666" sz="1500">
                <a:latin typeface="Symbol"/>
                <a:cs typeface="Symbol"/>
              </a:rPr>
              <a:t></a:t>
            </a:r>
            <a:r>
              <a:rPr dirty="0" baseline="66666" sz="1500" spc="555">
                <a:latin typeface="Times New Roman"/>
                <a:cs typeface="Times New Roman"/>
              </a:rPr>
              <a:t> </a:t>
            </a:r>
            <a:r>
              <a:rPr dirty="0" u="sng" baseline="37037" sz="1800" spc="2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7037" sz="1800" spc="1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7037" sz="1800" spc="-179">
                <a:latin typeface="Times New Roman"/>
                <a:cs typeface="Times New Roman"/>
              </a:rPr>
              <a:t> </a:t>
            </a:r>
            <a:r>
              <a:rPr dirty="0" baseline="1089" sz="3825" spc="-127">
                <a:latin typeface="Symbol"/>
                <a:cs typeface="Symbol"/>
              </a:rPr>
              <a:t></a:t>
            </a:r>
            <a:r>
              <a:rPr dirty="0" sz="1200" spc="-85">
                <a:latin typeface="Times New Roman"/>
                <a:cs typeface="Times New Roman"/>
              </a:rPr>
              <a:t>(</a:t>
            </a:r>
            <a:r>
              <a:rPr dirty="0" sz="1200" spc="-85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1)</a:t>
            </a:r>
            <a:r>
              <a:rPr dirty="0" baseline="30555" sz="1500" spc="-127" i="1">
                <a:latin typeface="Times New Roman"/>
                <a:cs typeface="Times New Roman"/>
              </a:rPr>
              <a:t>n</a:t>
            </a:r>
            <a:r>
              <a:rPr dirty="0" baseline="30555" sz="1500" spc="217" i="1">
                <a:latin typeface="Times New Roman"/>
                <a:cs typeface="Times New Roman"/>
              </a:rPr>
              <a:t> </a:t>
            </a:r>
            <a:r>
              <a:rPr dirty="0" sz="1200" spc="-85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1</a:t>
            </a:r>
            <a:r>
              <a:rPr dirty="0" baseline="1089" sz="3825" spc="-127">
                <a:latin typeface="Symbol"/>
                <a:cs typeface="Symbol"/>
              </a:rPr>
              <a:t></a:t>
            </a:r>
            <a:r>
              <a:rPr dirty="0" sz="1200" spc="-85">
                <a:latin typeface="Times New Roman"/>
                <a:cs typeface="Times New Roman"/>
              </a:rPr>
              <a:t>cos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2599796" y="7230387"/>
            <a:ext cx="3613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62255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2965620" y="7305800"/>
            <a:ext cx="23622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3286263" y="7219629"/>
            <a:ext cx="9080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876604" y="7510380"/>
            <a:ext cx="3684270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50" spc="-50" i="1">
                <a:latin typeface="Times New Roman"/>
                <a:cs typeface="Times New Roman"/>
              </a:rPr>
              <a:t>n</a:t>
            </a:r>
            <a:r>
              <a:rPr dirty="0" sz="125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even </a:t>
            </a:r>
            <a:r>
              <a:rPr dirty="0" sz="1200" spc="-10">
                <a:latin typeface="Times New Roman"/>
                <a:cs typeface="Times New Roman"/>
              </a:rPr>
              <a:t>&amp;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2,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50" spc="-50" i="1">
                <a:latin typeface="Times New Roman"/>
                <a:cs typeface="Times New Roman"/>
              </a:rPr>
              <a:t>n</a:t>
            </a:r>
            <a:r>
              <a:rPr dirty="0" sz="125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</a:t>
            </a:r>
            <a:r>
              <a:rPr dirty="0" sz="1200" spc="-20">
                <a:latin typeface="Times New Roman"/>
                <a:cs typeface="Times New Roman"/>
              </a:rPr>
              <a:t>odd.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3719299" y="7877481"/>
            <a:ext cx="1732914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5544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876604" y="7703281"/>
            <a:ext cx="5750560" cy="2927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(since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discontinuous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05">
                <a:latin typeface="Times New Roman"/>
                <a:cs typeface="Times New Roman"/>
              </a:rPr>
              <a:t> </a:t>
            </a:r>
            <a:r>
              <a:rPr dirty="0" sz="1350" spc="-30">
                <a:latin typeface="Symbol"/>
                <a:cs typeface="Symbol"/>
              </a:rPr>
              <a:t></a:t>
            </a:r>
            <a:r>
              <a:rPr dirty="0" sz="1350" spc="-16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20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 spc="-45">
                <a:latin typeface="Times New Roman"/>
                <a:cs typeface="Times New Roman"/>
              </a:rPr>
              <a:t>(</a:t>
            </a:r>
            <a:r>
              <a:rPr dirty="0" sz="1350" spc="-45">
                <a:latin typeface="Symbol"/>
                <a:cs typeface="Symbol"/>
              </a:rPr>
              <a:t></a:t>
            </a:r>
            <a:r>
              <a:rPr dirty="0" sz="1350" spc="-14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u="sng" baseline="27777" sz="1500" spc="-27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7" sz="1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27777" sz="1500" spc="-67">
                <a:latin typeface="Times New Roman"/>
                <a:cs typeface="Times New Roman"/>
              </a:rPr>
              <a:t> </a:t>
            </a:r>
            <a:r>
              <a:rPr dirty="0" sz="1750" spc="-165">
                <a:latin typeface="Symbol"/>
                <a:cs typeface="Symbol"/>
              </a:rPr>
              <a:t></a:t>
            </a:r>
            <a:r>
              <a:rPr dirty="0" sz="1750" spc="-2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0)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1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spc="-55">
                <a:latin typeface="Times New Roman"/>
                <a:cs typeface="Times New Roman"/>
              </a:rPr>
              <a:t>0)</a:t>
            </a:r>
            <a:r>
              <a:rPr dirty="0" sz="1750" spc="-55">
                <a:latin typeface="Symbol"/>
                <a:cs typeface="Symbol"/>
              </a:rPr>
              <a:t></a:t>
            </a:r>
            <a:r>
              <a:rPr dirty="0" sz="1750" spc="-27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u="sng" baseline="27777" sz="1500" spc="-27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7" sz="1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27777" sz="1500" spc="-7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05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7" name="object 197" descr=""/>
          <p:cNvSpPr/>
          <p:nvPr/>
        </p:nvSpPr>
        <p:spPr>
          <a:xfrm>
            <a:off x="1385702" y="8271212"/>
            <a:ext cx="111125" cy="0"/>
          </a:xfrm>
          <a:custGeom>
            <a:avLst/>
            <a:gdLst/>
            <a:ahLst/>
            <a:cxnLst/>
            <a:rect l="l" t="t" r="r" b="b"/>
            <a:pathLst>
              <a:path w="111125" h="0">
                <a:moveTo>
                  <a:pt x="0" y="0"/>
                </a:moveTo>
                <a:lnTo>
                  <a:pt x="110650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 descr=""/>
          <p:cNvSpPr txBox="1"/>
          <p:nvPr/>
        </p:nvSpPr>
        <p:spPr>
          <a:xfrm>
            <a:off x="1392873" y="8265339"/>
            <a:ext cx="10287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9" name="object 199" descr=""/>
          <p:cNvSpPr txBox="1"/>
          <p:nvPr/>
        </p:nvSpPr>
        <p:spPr>
          <a:xfrm>
            <a:off x="1936967" y="7998497"/>
            <a:ext cx="1009650" cy="4775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5904" marR="30480" indent="-218440">
              <a:lnSpc>
                <a:spcPct val="119700"/>
              </a:lnSpc>
              <a:spcBef>
                <a:spcPts val="12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2cos(2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sz="12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1)</a:t>
            </a:r>
            <a:r>
              <a:rPr dirty="0" u="sng" sz="12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43650" sz="1050" spc="-30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00" name="object 200" descr=""/>
          <p:cNvSpPr txBox="1"/>
          <p:nvPr/>
        </p:nvSpPr>
        <p:spPr>
          <a:xfrm>
            <a:off x="1610792" y="8282647"/>
            <a:ext cx="36830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8888" sz="1875">
                <a:latin typeface="Symbol"/>
                <a:cs typeface="Symbol"/>
              </a:rPr>
              <a:t></a:t>
            </a:r>
            <a:r>
              <a:rPr dirty="0" baseline="8888" sz="1875" spc="22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01" name="object 201" descr=""/>
          <p:cNvSpPr txBox="1"/>
          <p:nvPr/>
        </p:nvSpPr>
        <p:spPr>
          <a:xfrm>
            <a:off x="876162" y="8070419"/>
            <a:ext cx="1057910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150" spc="105">
                <a:latin typeface="Symbol"/>
                <a:cs typeface="Symbol"/>
              </a:rPr>
              <a:t>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</a:t>
            </a:r>
            <a:r>
              <a:rPr dirty="0" baseline="2222" sz="1875" spc="26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</a:t>
            </a:r>
            <a:r>
              <a:rPr dirty="0" baseline="35555" sz="1875" spc="26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u="sng" baseline="37037" sz="1800" spc="-23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37037" sz="1800" spc="-37">
                <a:latin typeface="Times New Roman"/>
                <a:cs typeface="Times New Roman"/>
              </a:rPr>
              <a:t> </a:t>
            </a:r>
            <a:r>
              <a:rPr dirty="0" baseline="-7716" sz="2700" spc="-719">
                <a:latin typeface="Symbol"/>
                <a:cs typeface="Symbol"/>
              </a:rPr>
              <a:t></a:t>
            </a:r>
            <a:r>
              <a:rPr dirty="0" baseline="99206" sz="1050" spc="-719">
                <a:latin typeface="Symbol"/>
                <a:cs typeface="Symbol"/>
              </a:rPr>
              <a:t></a:t>
            </a:r>
            <a:endParaRPr baseline="99206" sz="1050">
              <a:latin typeface="Symbol"/>
              <a:cs typeface="Symbol"/>
            </a:endParaRPr>
          </a:p>
        </p:txBody>
      </p:sp>
      <p:sp>
        <p:nvSpPr>
          <p:cNvPr id="202" name="object 202" descr=""/>
          <p:cNvSpPr/>
          <p:nvPr/>
        </p:nvSpPr>
        <p:spPr>
          <a:xfrm>
            <a:off x="1321651" y="8753692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64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 descr=""/>
          <p:cNvSpPr/>
          <p:nvPr/>
        </p:nvSpPr>
        <p:spPr>
          <a:xfrm>
            <a:off x="1605114" y="8753692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63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 descr=""/>
          <p:cNvSpPr/>
          <p:nvPr/>
        </p:nvSpPr>
        <p:spPr>
          <a:xfrm>
            <a:off x="1894396" y="8753692"/>
            <a:ext cx="582295" cy="0"/>
          </a:xfrm>
          <a:custGeom>
            <a:avLst/>
            <a:gdLst/>
            <a:ahLst/>
            <a:cxnLst/>
            <a:rect l="l" t="t" r="r" b="b"/>
            <a:pathLst>
              <a:path w="582294" h="0">
                <a:moveTo>
                  <a:pt x="0" y="0"/>
                </a:moveTo>
                <a:lnTo>
                  <a:pt x="58227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 descr=""/>
          <p:cNvSpPr/>
          <p:nvPr/>
        </p:nvSpPr>
        <p:spPr>
          <a:xfrm>
            <a:off x="2721685" y="8753692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1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 descr=""/>
          <p:cNvSpPr/>
          <p:nvPr/>
        </p:nvSpPr>
        <p:spPr>
          <a:xfrm>
            <a:off x="3242954" y="8753692"/>
            <a:ext cx="582295" cy="0"/>
          </a:xfrm>
          <a:custGeom>
            <a:avLst/>
            <a:gdLst/>
            <a:ahLst/>
            <a:cxnLst/>
            <a:rect l="l" t="t" r="r" b="b"/>
            <a:pathLst>
              <a:path w="582295" h="0">
                <a:moveTo>
                  <a:pt x="0" y="0"/>
                </a:moveTo>
                <a:lnTo>
                  <a:pt x="58222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 descr=""/>
          <p:cNvSpPr/>
          <p:nvPr/>
        </p:nvSpPr>
        <p:spPr>
          <a:xfrm>
            <a:off x="4070510" y="8753692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 h="0">
                <a:moveTo>
                  <a:pt x="0" y="0"/>
                </a:moveTo>
                <a:lnTo>
                  <a:pt x="18831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" name="object 208" descr=""/>
          <p:cNvSpPr/>
          <p:nvPr/>
        </p:nvSpPr>
        <p:spPr>
          <a:xfrm>
            <a:off x="4591653" y="8753692"/>
            <a:ext cx="582930" cy="0"/>
          </a:xfrm>
          <a:custGeom>
            <a:avLst/>
            <a:gdLst/>
            <a:ahLst/>
            <a:cxnLst/>
            <a:rect l="l" t="t" r="r" b="b"/>
            <a:pathLst>
              <a:path w="582929" h="0">
                <a:moveTo>
                  <a:pt x="0" y="0"/>
                </a:moveTo>
                <a:lnTo>
                  <a:pt x="58234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" name="object 209" descr=""/>
          <p:cNvSpPr/>
          <p:nvPr/>
        </p:nvSpPr>
        <p:spPr>
          <a:xfrm>
            <a:off x="5351779" y="8753692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 h="0">
                <a:moveTo>
                  <a:pt x="0" y="0"/>
                </a:moveTo>
                <a:lnTo>
                  <a:pt x="14958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/>
          <p:nvPr/>
        </p:nvSpPr>
        <p:spPr>
          <a:xfrm>
            <a:off x="5662890" y="8753692"/>
            <a:ext cx="170180" cy="0"/>
          </a:xfrm>
          <a:custGeom>
            <a:avLst/>
            <a:gdLst/>
            <a:ahLst/>
            <a:cxnLst/>
            <a:rect l="l" t="t" r="r" b="b"/>
            <a:pathLst>
              <a:path w="170179" h="0">
                <a:moveTo>
                  <a:pt x="0" y="0"/>
                </a:moveTo>
                <a:lnTo>
                  <a:pt x="17015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" name="object 211" descr=""/>
          <p:cNvSpPr/>
          <p:nvPr/>
        </p:nvSpPr>
        <p:spPr>
          <a:xfrm>
            <a:off x="5994573" y="8753692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282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 descr=""/>
          <p:cNvSpPr txBox="1"/>
          <p:nvPr/>
        </p:nvSpPr>
        <p:spPr>
          <a:xfrm>
            <a:off x="4828730" y="8512829"/>
            <a:ext cx="13081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56260" algn="l"/>
                <a:tab pos="877569" algn="l"/>
                <a:tab pos="121031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3" name="object 213" descr=""/>
          <p:cNvSpPr txBox="1"/>
          <p:nvPr/>
        </p:nvSpPr>
        <p:spPr>
          <a:xfrm>
            <a:off x="5083206" y="8617158"/>
            <a:ext cx="1513205" cy="271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5255">
              <a:lnSpc>
                <a:spcPts val="1265"/>
              </a:lnSpc>
              <a:spcBef>
                <a:spcPts val="100"/>
              </a:spcBef>
              <a:tabLst>
                <a:tab pos="453390" algn="l"/>
                <a:tab pos="784860" algn="l"/>
                <a:tab pos="1119505" algn="l"/>
              </a:tabLst>
            </a:pP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10">
                <a:latin typeface="Times New Roman"/>
                <a:cs typeface="Times New Roman"/>
              </a:rPr>
              <a:t>......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665"/>
              </a:lnSpc>
              <a:tabLst>
                <a:tab pos="339725" algn="l"/>
                <a:tab pos="671195" algn="l"/>
                <a:tab pos="1005840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4" name="object 214" descr=""/>
          <p:cNvSpPr txBox="1"/>
          <p:nvPr/>
        </p:nvSpPr>
        <p:spPr>
          <a:xfrm>
            <a:off x="4042569" y="8328404"/>
            <a:ext cx="228600" cy="642620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80645">
              <a:lnSpc>
                <a:spcPct val="100000"/>
              </a:lnSpc>
              <a:spcBef>
                <a:spcPts val="869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5" name="object 215" descr=""/>
          <p:cNvSpPr txBox="1"/>
          <p:nvPr/>
        </p:nvSpPr>
        <p:spPr>
          <a:xfrm>
            <a:off x="3482953" y="8512829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6" name="object 216" descr=""/>
          <p:cNvSpPr txBox="1"/>
          <p:nvPr/>
        </p:nvSpPr>
        <p:spPr>
          <a:xfrm>
            <a:off x="2694124" y="8328404"/>
            <a:ext cx="228600" cy="642620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82550">
              <a:lnSpc>
                <a:spcPct val="100000"/>
              </a:lnSpc>
              <a:spcBef>
                <a:spcPts val="869"/>
              </a:spcBef>
            </a:pPr>
            <a:r>
              <a:rPr dirty="0" sz="1300" spc="-50">
                <a:latin typeface="Times New Roman"/>
                <a:cs typeface="Times New Roman"/>
              </a:rPr>
              <a:t>4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7" name="object 217" descr=""/>
          <p:cNvSpPr txBox="1"/>
          <p:nvPr/>
        </p:nvSpPr>
        <p:spPr>
          <a:xfrm>
            <a:off x="3734762" y="8617158"/>
            <a:ext cx="309880" cy="271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0175">
              <a:lnSpc>
                <a:spcPts val="1265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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665"/>
              </a:lnSpc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8" name="object 218" descr=""/>
          <p:cNvSpPr txBox="1"/>
          <p:nvPr/>
        </p:nvSpPr>
        <p:spPr>
          <a:xfrm>
            <a:off x="2386267" y="8617158"/>
            <a:ext cx="309880" cy="271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0175">
              <a:lnSpc>
                <a:spcPts val="1265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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665"/>
              </a:lnSpc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9" name="object 219" descr=""/>
          <p:cNvSpPr txBox="1"/>
          <p:nvPr/>
        </p:nvSpPr>
        <p:spPr>
          <a:xfrm>
            <a:off x="1319086" y="8512829"/>
            <a:ext cx="11214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9285" algn="l"/>
              </a:tabLst>
            </a:pPr>
            <a:r>
              <a:rPr dirty="0" sz="1300" spc="-5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2(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20" name="object 220" descr=""/>
          <p:cNvSpPr txBox="1"/>
          <p:nvPr/>
        </p:nvSpPr>
        <p:spPr>
          <a:xfrm>
            <a:off x="1581439" y="8481390"/>
            <a:ext cx="3048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0683" sz="1950">
                <a:latin typeface="Times New Roman"/>
                <a:cs typeface="Times New Roman"/>
              </a:rPr>
              <a:t>2</a:t>
            </a:r>
            <a:r>
              <a:rPr dirty="0" baseline="-10683" sz="1950" spc="352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21" name="object 221" descr=""/>
          <p:cNvSpPr txBox="1"/>
          <p:nvPr/>
        </p:nvSpPr>
        <p:spPr>
          <a:xfrm>
            <a:off x="902004" y="8628643"/>
            <a:ext cx="1499870" cy="347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65"/>
              </a:lnSpc>
              <a:spcBef>
                <a:spcPts val="100"/>
              </a:spcBef>
              <a:tabLst>
                <a:tab pos="570230" algn="l"/>
                <a:tab pos="849630" algn="l"/>
              </a:tabLst>
            </a:pPr>
            <a:r>
              <a:rPr dirty="0" baseline="4629" sz="1800" spc="-15">
                <a:latin typeface="Times New Roman"/>
                <a:cs typeface="Times New Roman"/>
              </a:rPr>
              <a:t>Thus,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Symbol"/>
                <a:cs typeface="Symbol"/>
              </a:rPr>
              <a:t>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  <a:p>
            <a:pPr marL="433705">
              <a:lnSpc>
                <a:spcPts val="1265"/>
              </a:lnSpc>
              <a:tabLst>
                <a:tab pos="713105" algn="l"/>
              </a:tabLst>
            </a:pPr>
            <a:r>
              <a:rPr dirty="0" baseline="2136" sz="1950" spc="-75">
                <a:latin typeface="Times New Roman"/>
                <a:cs typeface="Times New Roman"/>
              </a:rPr>
              <a:t>2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 spc="-52">
                <a:latin typeface="Times New Roman"/>
                <a:cs typeface="Times New Roman"/>
              </a:rPr>
              <a:t> </a:t>
            </a: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-4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22" name="object 222" descr=""/>
          <p:cNvSpPr txBox="1"/>
          <p:nvPr/>
        </p:nvSpPr>
        <p:spPr>
          <a:xfrm>
            <a:off x="4291207" y="8628643"/>
            <a:ext cx="2914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273" sz="1950">
                <a:latin typeface="Symbol"/>
                <a:cs typeface="Symbol"/>
              </a:rPr>
              <a:t></a:t>
            </a:r>
            <a:r>
              <a:rPr dirty="0" baseline="4273" sz="1950" spc="15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23" name="object 223" descr=""/>
          <p:cNvSpPr txBox="1"/>
          <p:nvPr/>
        </p:nvSpPr>
        <p:spPr>
          <a:xfrm>
            <a:off x="2942763" y="8628643"/>
            <a:ext cx="2914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273" sz="1950">
                <a:latin typeface="Symbol"/>
                <a:cs typeface="Symbol"/>
              </a:rPr>
              <a:t></a:t>
            </a:r>
            <a:r>
              <a:rPr dirty="0" baseline="4273" sz="1950" spc="15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24" name="object 224" descr=""/>
          <p:cNvSpPr txBox="1"/>
          <p:nvPr/>
        </p:nvSpPr>
        <p:spPr>
          <a:xfrm>
            <a:off x="4457937" y="8545023"/>
            <a:ext cx="9969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25" name="object 225" descr=""/>
          <p:cNvSpPr txBox="1"/>
          <p:nvPr/>
        </p:nvSpPr>
        <p:spPr>
          <a:xfrm>
            <a:off x="4422381" y="8752012"/>
            <a:ext cx="16744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20750" algn="l"/>
                <a:tab pos="1245235" algn="l"/>
                <a:tab pos="1577340" algn="l"/>
              </a:tabLst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 i="1">
                <a:latin typeface="Times New Roman"/>
                <a:cs typeface="Times New Roman"/>
              </a:rPr>
              <a:t>n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3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5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26" name="object 226" descr=""/>
          <p:cNvSpPr txBox="1"/>
          <p:nvPr/>
        </p:nvSpPr>
        <p:spPr>
          <a:xfrm>
            <a:off x="3109493" y="8545023"/>
            <a:ext cx="9969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227" name="object 227" descr=""/>
          <p:cNvSpPr txBox="1"/>
          <p:nvPr/>
        </p:nvSpPr>
        <p:spPr>
          <a:xfrm>
            <a:off x="3073937" y="8752012"/>
            <a:ext cx="6762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 i="1">
                <a:latin typeface="Times New Roman"/>
                <a:cs typeface="Times New Roman"/>
              </a:rPr>
              <a:t>n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28" name="object 228" descr=""/>
          <p:cNvSpPr txBox="1"/>
          <p:nvPr/>
        </p:nvSpPr>
        <p:spPr>
          <a:xfrm>
            <a:off x="902004" y="8974022"/>
            <a:ext cx="179323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required.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1066545"/>
            <a:ext cx="2124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25">
                <a:latin typeface="Times New Roman"/>
                <a:cs typeface="Times New Roman"/>
              </a:rPr>
              <a:t> 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471003" y="1500758"/>
            <a:ext cx="1085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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031745" y="1462055"/>
            <a:ext cx="12846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9351" sz="1800">
                <a:latin typeface="Times New Roman"/>
                <a:cs typeface="Times New Roman"/>
              </a:rPr>
              <a:t>f(x)</a:t>
            </a:r>
            <a:r>
              <a:rPr dirty="0" baseline="39351" sz="1800" spc="7">
                <a:latin typeface="Times New Roman"/>
                <a:cs typeface="Times New Roman"/>
              </a:rPr>
              <a:t> </a:t>
            </a:r>
            <a:r>
              <a:rPr dirty="0" baseline="39351" sz="1800">
                <a:latin typeface="Times New Roman"/>
                <a:cs typeface="Times New Roman"/>
              </a:rPr>
              <a:t>=</a:t>
            </a:r>
            <a:r>
              <a:rPr dirty="0" baseline="39351" sz="1800" spc="315">
                <a:latin typeface="Times New Roman"/>
                <a:cs typeface="Times New Roman"/>
              </a:rPr>
              <a:t> </a:t>
            </a:r>
            <a:r>
              <a:rPr dirty="0" baseline="25641" sz="1950">
                <a:latin typeface="Symbol"/>
                <a:cs typeface="Symbol"/>
              </a:rPr>
              <a:t>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,0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471003" y="1267320"/>
            <a:ext cx="10407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</a:t>
            </a:r>
            <a:r>
              <a:rPr dirty="0" baseline="4273" sz="1950">
                <a:latin typeface="Symbol"/>
                <a:cs typeface="Symbol"/>
              </a:rPr>
              <a:t></a:t>
            </a:r>
            <a:r>
              <a:rPr dirty="0" baseline="4273" sz="1950" spc="-142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</a:t>
            </a:r>
            <a:r>
              <a:rPr dirty="0" baseline="4273" sz="1950">
                <a:latin typeface="Times New Roman"/>
                <a:cs typeface="Times New Roman"/>
              </a:rPr>
              <a:t>,</a:t>
            </a:r>
            <a:r>
              <a:rPr dirty="0" baseline="4273" sz="1950">
                <a:latin typeface="Symbol"/>
                <a:cs typeface="Symbol"/>
              </a:rPr>
              <a:t></a:t>
            </a:r>
            <a:r>
              <a:rPr dirty="0" baseline="4273" sz="1950" spc="-89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</a:t>
            </a:r>
            <a:r>
              <a:rPr dirty="0" baseline="4273" sz="1950" spc="75">
                <a:latin typeface="Times New Roman"/>
                <a:cs typeface="Times New Roman"/>
              </a:rPr>
              <a:t> </a:t>
            </a:r>
            <a:r>
              <a:rPr dirty="0" baseline="4273" sz="1950" i="1">
                <a:latin typeface="Times New Roman"/>
                <a:cs typeface="Times New Roman"/>
              </a:rPr>
              <a:t>x</a:t>
            </a:r>
            <a:r>
              <a:rPr dirty="0" baseline="4273" sz="1950" spc="-30" i="1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</a:t>
            </a:r>
            <a:r>
              <a:rPr dirty="0" baseline="4273" sz="1950" spc="-60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Times New Roman"/>
                <a:cs typeface="Times New Roman"/>
              </a:rPr>
              <a:t>0</a:t>
            </a:r>
            <a:endParaRPr baseline="4273" sz="19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4797478" y="1494885"/>
            <a:ext cx="176530" cy="0"/>
          </a:xfrm>
          <a:custGeom>
            <a:avLst/>
            <a:gdLst/>
            <a:ahLst/>
            <a:cxnLst/>
            <a:rect l="l" t="t" r="r" b="b"/>
            <a:pathLst>
              <a:path w="176529" h="0">
                <a:moveTo>
                  <a:pt x="0" y="0"/>
                </a:moveTo>
                <a:lnTo>
                  <a:pt x="17606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344891" y="1494885"/>
            <a:ext cx="147955" cy="0"/>
          </a:xfrm>
          <a:custGeom>
            <a:avLst/>
            <a:gdLst/>
            <a:ahLst/>
            <a:cxnLst/>
            <a:rect l="l" t="t" r="r" b="b"/>
            <a:pathLst>
              <a:path w="147954" h="0">
                <a:moveTo>
                  <a:pt x="0" y="0"/>
                </a:moveTo>
                <a:lnTo>
                  <a:pt x="14738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647285" y="1494885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 h="0">
                <a:moveTo>
                  <a:pt x="0" y="0"/>
                </a:moveTo>
                <a:lnTo>
                  <a:pt x="14951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367595" y="1270003"/>
            <a:ext cx="406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6230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834516" y="1488933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603371" y="1367975"/>
            <a:ext cx="2606675" cy="261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925"/>
              </a:lnSpc>
              <a:spcBef>
                <a:spcPts val="100"/>
              </a:spcBef>
              <a:tabLst>
                <a:tab pos="1418590" algn="l"/>
                <a:tab pos="1924050" algn="l"/>
                <a:tab pos="2228850" algn="l"/>
              </a:tabLst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</a:t>
            </a:r>
            <a:endParaRPr sz="1200">
              <a:latin typeface="Times New Roman"/>
              <a:cs typeface="Times New Roman"/>
            </a:endParaRPr>
          </a:p>
          <a:p>
            <a:pPr marL="1746885">
              <a:lnSpc>
                <a:spcPts val="925"/>
              </a:lnSpc>
              <a:tabLst>
                <a:tab pos="2049145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5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757852" y="1192920"/>
            <a:ext cx="233679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4444" sz="1875" spc="-44">
                <a:latin typeface="Symbol"/>
                <a:cs typeface="Symbol"/>
              </a:rPr>
              <a:t></a:t>
            </a:r>
            <a:r>
              <a:rPr dirty="0" baseline="-24444" sz="1875" spc="-14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727511" y="1995350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887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171421" y="1995351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 h="0">
                <a:moveTo>
                  <a:pt x="0" y="0"/>
                </a:moveTo>
                <a:lnTo>
                  <a:pt x="105849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766540" y="1779240"/>
            <a:ext cx="0" cy="432434"/>
          </a:xfrm>
          <a:custGeom>
            <a:avLst/>
            <a:gdLst/>
            <a:ahLst/>
            <a:cxnLst/>
            <a:rect l="l" t="t" r="r" b="b"/>
            <a:pathLst>
              <a:path w="0" h="432435">
                <a:moveTo>
                  <a:pt x="0" y="0"/>
                </a:moveTo>
                <a:lnTo>
                  <a:pt x="0" y="431922"/>
                </a:lnTo>
              </a:path>
            </a:pathLst>
          </a:custGeom>
          <a:ln w="644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229156" y="199535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 h="0">
                <a:moveTo>
                  <a:pt x="0" y="0"/>
                </a:moveTo>
                <a:lnTo>
                  <a:pt x="185935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868190" y="1995351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 h="0">
                <a:moveTo>
                  <a:pt x="0" y="0"/>
                </a:moveTo>
                <a:lnTo>
                  <a:pt x="105595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6095996" y="199535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600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6737305" y="2006412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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737305" y="1771202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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92053" y="1927298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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992054" y="2006412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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97084" y="2043997"/>
            <a:ext cx="107314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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597084" y="1889108"/>
            <a:ext cx="107314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293127" y="2043996"/>
            <a:ext cx="107314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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93127" y="1889108"/>
            <a:ext cx="107314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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146398" y="1902446"/>
            <a:ext cx="3556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79400" algn="l"/>
              </a:tabLst>
            </a:pPr>
            <a:r>
              <a:rPr dirty="0" sz="1250" spc="-50">
                <a:latin typeface="Symbol"/>
                <a:cs typeface="Symbol"/>
              </a:rPr>
              <a:t>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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146398" y="2031569"/>
            <a:ext cx="3556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79400" algn="l"/>
              </a:tabLst>
            </a:pPr>
            <a:r>
              <a:rPr dirty="0" sz="1250" spc="-50">
                <a:latin typeface="Symbol"/>
                <a:cs typeface="Symbol"/>
              </a:rPr>
              <a:t>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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69128" y="1988226"/>
            <a:ext cx="11620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10723" y="1930635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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910723" y="1774540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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51705" y="1930635"/>
            <a:ext cx="8890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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54839" y="1886383"/>
            <a:ext cx="711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51705" y="2003381"/>
            <a:ext cx="2108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25">
                <a:latin typeface="Symbol"/>
                <a:cs typeface="Symbol"/>
              </a:rPr>
              <a:t></a:t>
            </a:r>
            <a:r>
              <a:rPr dirty="0" sz="750" spc="-25">
                <a:latin typeface="Symbol"/>
                <a:cs typeface="Symbol"/>
              </a:rPr>
              <a:t>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25243" y="1988226"/>
            <a:ext cx="11620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591130" y="1775889"/>
            <a:ext cx="81280" cy="1460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093323" y="1988226"/>
            <a:ext cx="1079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693526" y="1860919"/>
            <a:ext cx="215836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378460" algn="l"/>
                <a:tab pos="1525270" algn="l"/>
              </a:tabLst>
            </a:pP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1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(0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1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</a:t>
            </a:r>
            <a:r>
              <a:rPr dirty="0" sz="1250">
                <a:latin typeface="Times New Roman"/>
                <a:cs typeface="Times New Roman"/>
              </a:rPr>
              <a:t>))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</a:t>
            </a:r>
            <a:r>
              <a:rPr dirty="0" sz="1250">
                <a:latin typeface="Times New Roman"/>
                <a:cs typeface="Times New Roman"/>
              </a:rPr>
              <a:t>	(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180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45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Times New Roman"/>
                <a:cs typeface="Times New Roman"/>
              </a:rPr>
              <a:t>0)</a:t>
            </a:r>
            <a:r>
              <a:rPr dirty="0" baseline="-22222" sz="1875" spc="-37">
                <a:latin typeface="Symbol"/>
                <a:cs typeface="Symbol"/>
              </a:rPr>
              <a:t></a:t>
            </a:r>
            <a:endParaRPr baseline="-22222" sz="1875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771608" y="1988226"/>
            <a:ext cx="121031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511809" algn="l"/>
                <a:tab pos="747395" algn="l"/>
                <a:tab pos="1106805" algn="l"/>
              </a:tabLst>
            </a:pP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2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60">
                <a:latin typeface="Times New Roman"/>
                <a:cs typeface="Times New Roman"/>
              </a:rPr>
              <a:t>0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836464" y="1741501"/>
            <a:ext cx="1079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Times New Roman"/>
                <a:cs typeface="Times New Roman"/>
              </a:rPr>
              <a:t>0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44997" y="1733626"/>
            <a:ext cx="28067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8888" sz="1875">
                <a:latin typeface="Times New Roman"/>
                <a:cs typeface="Times New Roman"/>
              </a:rPr>
              <a:t>1</a:t>
            </a:r>
            <a:r>
              <a:rPr dirty="0" baseline="-8888" sz="1875" spc="22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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368100" y="1850156"/>
            <a:ext cx="76200" cy="1460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750" spc="-50">
                <a:latin typeface="Times New Roman"/>
                <a:cs typeface="Times New Roman"/>
              </a:rPr>
              <a:t>2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701075" y="1713611"/>
            <a:ext cx="35306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15555" sz="1875">
                <a:latin typeface="Times New Roman"/>
                <a:cs typeface="Times New Roman"/>
              </a:rPr>
              <a:t>1</a:t>
            </a:r>
            <a:r>
              <a:rPr dirty="0" baseline="-15555" sz="1875" spc="60">
                <a:latin typeface="Times New Roman"/>
                <a:cs typeface="Times New Roman"/>
              </a:rPr>
              <a:t> </a:t>
            </a:r>
            <a:r>
              <a:rPr dirty="0" baseline="-22222" sz="1875">
                <a:latin typeface="Symbol"/>
                <a:cs typeface="Symbol"/>
              </a:rPr>
              <a:t></a:t>
            </a:r>
            <a:r>
              <a:rPr dirty="0" baseline="-22222" sz="1875" spc="-15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592666" y="1886383"/>
            <a:ext cx="407034" cy="33782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5240">
              <a:lnSpc>
                <a:spcPts val="121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  <a:p>
            <a:pPr marL="12700">
              <a:lnSpc>
                <a:spcPts val="1210"/>
              </a:lnSpc>
              <a:tabLst>
                <a:tab pos="330200" algn="l"/>
              </a:tabLst>
            </a:pPr>
            <a:r>
              <a:rPr dirty="0" sz="750" spc="-50">
                <a:latin typeface="Times New Roman"/>
                <a:cs typeface="Times New Roman"/>
              </a:rPr>
              <a:t>0</a:t>
            </a:r>
            <a:r>
              <a:rPr dirty="0" sz="7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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095598" y="1758477"/>
            <a:ext cx="21285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5"/>
              </a:spcBef>
              <a:tabLst>
                <a:tab pos="783590" algn="l"/>
                <a:tab pos="2007235" algn="l"/>
              </a:tabLst>
            </a:pPr>
            <a:r>
              <a:rPr dirty="0" baseline="4444" sz="1875">
                <a:latin typeface="Symbol"/>
                <a:cs typeface="Symbol"/>
              </a:rPr>
              <a:t></a:t>
            </a:r>
            <a:r>
              <a:rPr dirty="0" baseline="4444" sz="1875" spc="-15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175" i="1">
                <a:latin typeface="Times New Roman"/>
                <a:cs typeface="Times New Roman"/>
              </a:rPr>
              <a:t> </a:t>
            </a:r>
            <a:r>
              <a:rPr dirty="0" baseline="44444" sz="1125">
                <a:latin typeface="Times New Roman"/>
                <a:cs typeface="Times New Roman"/>
              </a:rPr>
              <a:t>2</a:t>
            </a:r>
            <a:r>
              <a:rPr dirty="0" baseline="44444" sz="1125" spc="225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Symbol"/>
                <a:cs typeface="Symbol"/>
              </a:rPr>
              <a:t></a:t>
            </a:r>
            <a:r>
              <a:rPr dirty="0" baseline="4444" sz="1875" spc="-120">
                <a:latin typeface="Times New Roman"/>
                <a:cs typeface="Times New Roman"/>
              </a:rPr>
              <a:t> </a:t>
            </a:r>
            <a:r>
              <a:rPr dirty="0" baseline="6666" sz="1875" spc="-37">
                <a:latin typeface="Symbol"/>
                <a:cs typeface="Symbol"/>
              </a:rPr>
              <a:t></a:t>
            </a:r>
            <a:r>
              <a:rPr dirty="0" baseline="8888" sz="1875" spc="-37">
                <a:latin typeface="Symbol"/>
                <a:cs typeface="Symbol"/>
              </a:rPr>
              <a:t></a:t>
            </a:r>
            <a:r>
              <a:rPr dirty="0" baseline="8888" sz="1875">
                <a:latin typeface="Times New Roman"/>
                <a:cs typeface="Times New Roman"/>
              </a:rPr>
              <a:t>	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35">
                <a:latin typeface="Times New Roman"/>
                <a:cs typeface="Times New Roman"/>
              </a:rPr>
              <a:t> </a:t>
            </a:r>
            <a:r>
              <a:rPr dirty="0" baseline="-4444" sz="1875" spc="-75">
                <a:latin typeface="Symbol"/>
                <a:cs typeface="Symbol"/>
              </a:rPr>
              <a:t></a:t>
            </a:r>
            <a:r>
              <a:rPr dirty="0" baseline="-4444" sz="1875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415857" y="1803479"/>
            <a:ext cx="71755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13410" algn="l"/>
              </a:tabLst>
            </a:pP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250" spc="-25" i="1">
                <a:latin typeface="Times New Roman"/>
                <a:cs typeface="Times New Roman"/>
              </a:rPr>
              <a:t>x</a:t>
            </a:r>
            <a:r>
              <a:rPr dirty="0" sz="1700" spc="-25">
                <a:latin typeface="Symbol"/>
                <a:cs typeface="Symbol"/>
              </a:rPr>
              <a:t></a:t>
            </a:r>
            <a:r>
              <a:rPr dirty="0" sz="170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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60739" y="1803479"/>
            <a:ext cx="1388110" cy="2895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320800" algn="l"/>
              </a:tabLst>
            </a:pP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i="1">
                <a:latin typeface="Times New Roman"/>
                <a:cs typeface="Times New Roman"/>
              </a:rPr>
              <a:t>dx</a:t>
            </a:r>
            <a:r>
              <a:rPr dirty="0" sz="1250" spc="-3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190">
                <a:latin typeface="Times New Roman"/>
                <a:cs typeface="Times New Roman"/>
              </a:rPr>
              <a:t>  </a:t>
            </a:r>
            <a:r>
              <a:rPr dirty="0" sz="1250" i="1">
                <a:latin typeface="Times New Roman"/>
                <a:cs typeface="Times New Roman"/>
              </a:rPr>
              <a:t>xdx</a:t>
            </a:r>
            <a:r>
              <a:rPr dirty="0" sz="1250" spc="180" i="1">
                <a:latin typeface="Times New Roman"/>
                <a:cs typeface="Times New Roman"/>
              </a:rPr>
              <a:t> 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700" spc="-90">
                <a:latin typeface="Symbol"/>
                <a:cs typeface="Symbol"/>
              </a:rPr>
              <a:t></a:t>
            </a:r>
            <a:endParaRPr sz="17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62193" y="1963811"/>
            <a:ext cx="76200" cy="1460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750" spc="-50">
                <a:latin typeface="Times New Roman"/>
                <a:cs typeface="Times New Roman"/>
              </a:rPr>
              <a:t>0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02004" y="1860919"/>
            <a:ext cx="79248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83870" algn="l"/>
              </a:tabLst>
            </a:pPr>
            <a:r>
              <a:rPr dirty="0" sz="1200" spc="-10">
                <a:latin typeface="Times New Roman"/>
                <a:cs typeface="Times New Roman"/>
              </a:rPr>
              <a:t>Here,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a</a:t>
            </a:r>
            <a:r>
              <a:rPr dirty="0" sz="1250" spc="175" i="1">
                <a:latin typeface="Times New Roman"/>
                <a:cs typeface="Times New Roman"/>
              </a:rPr>
              <a:t>  </a:t>
            </a: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1750634" y="2529237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68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2386129" y="2529237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 h="0">
                <a:moveTo>
                  <a:pt x="0" y="0"/>
                </a:moveTo>
                <a:lnTo>
                  <a:pt x="19353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2928385" y="2529237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68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3166426" y="2529237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 h="0">
                <a:moveTo>
                  <a:pt x="0" y="0"/>
                </a:moveTo>
                <a:lnTo>
                  <a:pt x="19352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3637181" y="252923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42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3634880" y="2274702"/>
            <a:ext cx="109220" cy="45402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1150" spc="-50">
                <a:latin typeface="Symbol"/>
                <a:cs typeface="Symbol"/>
              </a:rPr>
              <a:t></a:t>
            </a:r>
            <a:endParaRPr sz="1150">
              <a:latin typeface="Symbol"/>
              <a:cs typeface="Symbol"/>
            </a:endParaRPr>
          </a:p>
          <a:p>
            <a:pPr marL="15875">
              <a:lnSpc>
                <a:spcPct val="100000"/>
              </a:lnSpc>
              <a:spcBef>
                <a:spcPts val="31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927352" y="2307613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143707" y="2360478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138725" y="2239978"/>
            <a:ext cx="23367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spc="37">
                <a:latin typeface="Symbol"/>
                <a:cs typeface="Symbol"/>
              </a:rPr>
              <a:t></a:t>
            </a:r>
            <a:r>
              <a:rPr dirty="0" sz="1000" spc="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26084" y="2521824"/>
            <a:ext cx="3905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00990" algn="l"/>
              </a:tabLst>
            </a:pPr>
            <a:r>
              <a:rPr dirty="0" sz="1150" spc="-50">
                <a:latin typeface="Symbol"/>
                <a:cs typeface="Symbol"/>
              </a:rPr>
              <a:t>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392654" y="2403392"/>
            <a:ext cx="2330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59085" y="2588534"/>
            <a:ext cx="8108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73914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724189" y="2270280"/>
            <a:ext cx="2444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4492" sz="1725">
                <a:latin typeface="Times New Roman"/>
                <a:cs typeface="Times New Roman"/>
              </a:rPr>
              <a:t>1</a:t>
            </a:r>
            <a:r>
              <a:rPr dirty="0" baseline="-14492" sz="1725" spc="-1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358466" y="2239978"/>
            <a:ext cx="3371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spc="75">
                <a:latin typeface="Symbol"/>
                <a:cs typeface="Symbol"/>
              </a:rPr>
              <a:t></a:t>
            </a:r>
            <a:r>
              <a:rPr dirty="0" sz="1000" spc="50">
                <a:latin typeface="Times New Roman"/>
                <a:cs typeface="Times New Roman"/>
              </a:rPr>
              <a:t>2</a:t>
            </a:r>
            <a:r>
              <a:rPr dirty="0" sz="1000" spc="105">
                <a:latin typeface="Times New Roman"/>
                <a:cs typeface="Times New Roman"/>
              </a:rPr>
              <a:t> </a:t>
            </a:r>
            <a:r>
              <a:rPr dirty="0" baseline="-12077" sz="1725" spc="-75">
                <a:latin typeface="Symbol"/>
                <a:cs typeface="Symbol"/>
              </a:rPr>
              <a:t>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710259" y="2491219"/>
            <a:ext cx="9975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736600" algn="l"/>
              </a:tabLst>
            </a:pPr>
            <a:r>
              <a:rPr dirty="0" baseline="-12077" sz="1725">
                <a:latin typeface="Symbol"/>
                <a:cs typeface="Symbol"/>
              </a:rPr>
              <a:t></a:t>
            </a:r>
            <a:r>
              <a:rPr dirty="0" baseline="-12077" sz="1725" spc="-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2077" sz="1725">
                <a:latin typeface="Times New Roman"/>
                <a:cs typeface="Times New Roman"/>
              </a:rPr>
              <a:t>2</a:t>
            </a:r>
            <a:r>
              <a:rPr dirty="0" baseline="-12077" sz="1725" spc="48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585864" y="2403391"/>
            <a:ext cx="15900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285750" algn="l"/>
                <a:tab pos="1012190" algn="l"/>
                <a:tab pos="146812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14492" sz="1725" spc="135">
                <a:latin typeface="Symbol"/>
                <a:cs typeface="Symbol"/>
              </a:rPr>
              <a:t></a:t>
            </a:r>
            <a:r>
              <a:rPr dirty="0" sz="1150" spc="9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204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baseline="14492" sz="1725" spc="6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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1650614" y="3062637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77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3565461" y="2802759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871351" y="2797494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873122" y="3144817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23831" y="2772469"/>
            <a:ext cx="3613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60">
                <a:latin typeface="Times New Roman"/>
                <a:cs typeface="Times New Roman"/>
              </a:rPr>
              <a:t> </a:t>
            </a:r>
            <a:r>
              <a:rPr dirty="0" baseline="-12077" sz="1725">
                <a:latin typeface="Symbol"/>
                <a:cs typeface="Symbol"/>
              </a:rPr>
              <a:t></a:t>
            </a:r>
            <a:r>
              <a:rPr dirty="0" baseline="-12077" sz="1725" spc="1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280998" y="2910263"/>
            <a:ext cx="239395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4830" sz="1725" spc="15" i="1">
                <a:latin typeface="Times New Roman"/>
                <a:cs typeface="Times New Roman"/>
              </a:rPr>
              <a:t>a</a:t>
            </a:r>
            <a:r>
              <a:rPr dirty="0" baseline="-11111" sz="1500" spc="15" i="1">
                <a:latin typeface="Times New Roman"/>
                <a:cs typeface="Times New Roman"/>
              </a:rPr>
              <a:t>n</a:t>
            </a:r>
            <a:r>
              <a:rPr dirty="0" baseline="-11111" sz="1500" spc="390" i="1">
                <a:latin typeface="Times New Roman"/>
                <a:cs typeface="Times New Roman"/>
              </a:rPr>
              <a:t> </a:t>
            </a:r>
            <a:r>
              <a:rPr dirty="0" baseline="4830" sz="1725" spc="15">
                <a:latin typeface="Symbol"/>
                <a:cs typeface="Symbol"/>
              </a:rPr>
              <a:t></a:t>
            </a:r>
            <a:r>
              <a:rPr dirty="0" baseline="4830" sz="1725" spc="240">
                <a:latin typeface="Times New Roman"/>
                <a:cs typeface="Times New Roman"/>
              </a:rPr>
              <a:t> </a:t>
            </a:r>
            <a:r>
              <a:rPr dirty="0" baseline="-41062" sz="1725" spc="15">
                <a:latin typeface="Symbol"/>
                <a:cs typeface="Symbol"/>
              </a:rPr>
              <a:t></a:t>
            </a:r>
            <a:r>
              <a:rPr dirty="0" baseline="-41062" sz="172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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baseline="-7662" sz="2175" spc="15">
                <a:latin typeface="Symbol"/>
                <a:cs typeface="Symbol"/>
              </a:rPr>
              <a:t></a:t>
            </a:r>
            <a:r>
              <a:rPr dirty="0" baseline="-7662" sz="2175" spc="352">
                <a:latin typeface="Times New Roman"/>
                <a:cs typeface="Times New Roman"/>
              </a:rPr>
              <a:t> </a:t>
            </a:r>
            <a:r>
              <a:rPr dirty="0" baseline="4830" sz="1725" spc="15">
                <a:latin typeface="Symbol"/>
                <a:cs typeface="Symbol"/>
              </a:rPr>
              <a:t></a:t>
            </a:r>
            <a:r>
              <a:rPr dirty="0" baseline="4830" sz="1725" spc="-37">
                <a:latin typeface="Times New Roman"/>
                <a:cs typeface="Times New Roman"/>
              </a:rPr>
              <a:t> </a:t>
            </a:r>
            <a:r>
              <a:rPr dirty="0" baseline="4830" sz="1725" spc="15">
                <a:latin typeface="Symbol"/>
                <a:cs typeface="Symbol"/>
              </a:rPr>
              <a:t></a:t>
            </a:r>
            <a:r>
              <a:rPr dirty="0" baseline="4830" sz="1725" spc="15">
                <a:latin typeface="Times New Roman"/>
                <a:cs typeface="Times New Roman"/>
              </a:rPr>
              <a:t>cos</a:t>
            </a:r>
            <a:r>
              <a:rPr dirty="0" baseline="4830" sz="1725" spc="-142">
                <a:latin typeface="Times New Roman"/>
                <a:cs typeface="Times New Roman"/>
              </a:rPr>
              <a:t> </a:t>
            </a:r>
            <a:r>
              <a:rPr dirty="0" baseline="4830" sz="1725" spc="15" i="1">
                <a:latin typeface="Times New Roman"/>
                <a:cs typeface="Times New Roman"/>
              </a:rPr>
              <a:t>nxdx</a:t>
            </a:r>
            <a:r>
              <a:rPr dirty="0" baseline="4830" sz="1725" spc="-15" i="1">
                <a:latin typeface="Times New Roman"/>
                <a:cs typeface="Times New Roman"/>
              </a:rPr>
              <a:t> </a:t>
            </a:r>
            <a:r>
              <a:rPr dirty="0" baseline="4830" sz="1725" spc="15">
                <a:latin typeface="Symbol"/>
                <a:cs typeface="Symbol"/>
              </a:rPr>
              <a:t></a:t>
            </a:r>
            <a:r>
              <a:rPr dirty="0" baseline="4830" sz="1725" spc="89">
                <a:latin typeface="Times New Roman"/>
                <a:cs typeface="Times New Roman"/>
              </a:rPr>
              <a:t> </a:t>
            </a:r>
            <a:r>
              <a:rPr dirty="0" baseline="-7662" sz="2175">
                <a:latin typeface="Symbol"/>
                <a:cs typeface="Symbol"/>
              </a:rPr>
              <a:t></a:t>
            </a:r>
            <a:r>
              <a:rPr dirty="0" baseline="-7662" sz="2175" spc="-142">
                <a:latin typeface="Times New Roman"/>
                <a:cs typeface="Times New Roman"/>
              </a:rPr>
              <a:t> </a:t>
            </a:r>
            <a:r>
              <a:rPr dirty="0" baseline="4830" sz="1725" spc="15" i="1">
                <a:latin typeface="Times New Roman"/>
                <a:cs typeface="Times New Roman"/>
              </a:rPr>
              <a:t>x</a:t>
            </a:r>
            <a:r>
              <a:rPr dirty="0" baseline="4830" sz="1725" spc="-179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42">
                <a:latin typeface="Times New Roman"/>
                <a:cs typeface="Times New Roman"/>
              </a:rPr>
              <a:t> </a:t>
            </a:r>
            <a:r>
              <a:rPr dirty="0" baseline="4830" sz="1725" spc="-30" i="1">
                <a:latin typeface="Times New Roman"/>
                <a:cs typeface="Times New Roman"/>
              </a:rPr>
              <a:t>nxdx</a:t>
            </a:r>
            <a:r>
              <a:rPr dirty="0" sz="1150" spc="-2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1711806" y="3583664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97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2190801" y="3583665"/>
            <a:ext cx="363220" cy="0"/>
          </a:xfrm>
          <a:custGeom>
            <a:avLst/>
            <a:gdLst/>
            <a:ahLst/>
            <a:cxnLst/>
            <a:rect l="l" t="t" r="r" b="b"/>
            <a:pathLst>
              <a:path w="363219" h="0">
                <a:moveTo>
                  <a:pt x="0" y="0"/>
                </a:moveTo>
                <a:lnTo>
                  <a:pt x="36284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3164073" y="3583665"/>
            <a:ext cx="363220" cy="0"/>
          </a:xfrm>
          <a:custGeom>
            <a:avLst/>
            <a:gdLst/>
            <a:ahLst/>
            <a:cxnLst/>
            <a:rect l="l" t="t" r="r" b="b"/>
            <a:pathLst>
              <a:path w="363220" h="0">
                <a:moveTo>
                  <a:pt x="0" y="0"/>
                </a:moveTo>
                <a:lnTo>
                  <a:pt x="36292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3849999" y="3583665"/>
            <a:ext cx="498475" cy="0"/>
          </a:xfrm>
          <a:custGeom>
            <a:avLst/>
            <a:gdLst/>
            <a:ahLst/>
            <a:cxnLst/>
            <a:rect l="l" t="t" r="r" b="b"/>
            <a:pathLst>
              <a:path w="498475" h="0">
                <a:moveTo>
                  <a:pt x="0" y="0"/>
                </a:moveTo>
                <a:lnTo>
                  <a:pt x="49825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4354564" y="3623735"/>
            <a:ext cx="249554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baseline="4629" sz="1800">
                <a:latin typeface="Symbol"/>
                <a:cs typeface="Symbol"/>
              </a:rPr>
              <a:t></a:t>
            </a:r>
            <a:r>
              <a:rPr dirty="0" baseline="4629" sz="1800" spc="16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975869" y="3611161"/>
            <a:ext cx="850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59954" y="3594099"/>
            <a:ext cx="850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801185" y="3594099"/>
            <a:ext cx="1930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11574" sz="1800" spc="-37">
                <a:latin typeface="Symbol"/>
                <a:cs typeface="Symbol"/>
              </a:rPr>
              <a:t></a:t>
            </a:r>
            <a:r>
              <a:rPr dirty="0" sz="1200" spc="-25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329163" y="3453098"/>
            <a:ext cx="300355" cy="32829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1195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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baseline="-13888" sz="1800" spc="-75">
                <a:latin typeface="Symbol"/>
                <a:cs typeface="Symbol"/>
              </a:rPr>
              <a:t></a:t>
            </a:r>
            <a:endParaRPr baseline="-13888" sz="1800">
              <a:latin typeface="Symbol"/>
              <a:cs typeface="Symbol"/>
            </a:endParaRPr>
          </a:p>
          <a:p>
            <a:pPr algn="ctr" marL="15875">
              <a:lnSpc>
                <a:spcPts val="1195"/>
              </a:lnSpc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524376" y="3093475"/>
            <a:ext cx="342265" cy="57150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140"/>
              </a:spcBef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12077" sz="1725" spc="-37">
                <a:latin typeface="Symbol"/>
                <a:cs typeface="Symbol"/>
              </a:rPr>
              <a:t></a:t>
            </a:r>
            <a:endParaRPr baseline="-12077" sz="1725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5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091370" y="3565299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003047" y="3607868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822290" y="3361799"/>
            <a:ext cx="80708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baseline="2314" sz="1800" spc="37">
                <a:latin typeface="Symbol"/>
                <a:cs typeface="Symbol"/>
              </a:rPr>
              <a:t></a:t>
            </a:r>
            <a:r>
              <a:rPr dirty="0" baseline="4629" sz="1800" spc="37">
                <a:latin typeface="Symbol"/>
                <a:cs typeface="Symbol"/>
              </a:rPr>
              <a:t></a:t>
            </a:r>
            <a:r>
              <a:rPr dirty="0" baseline="6944" sz="1800" spc="37">
                <a:latin typeface="Symbol"/>
                <a:cs typeface="Symbol"/>
              </a:rPr>
              <a:t></a:t>
            </a:r>
            <a:endParaRPr baseline="6944" sz="18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535046" y="3470172"/>
            <a:ext cx="1656714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1036955" algn="l"/>
              </a:tabLst>
            </a:pP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232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Symbol"/>
                <a:cs typeface="Symbol"/>
              </a:rPr>
              <a:t></a:t>
            </a:r>
            <a:r>
              <a:rPr dirty="0" baseline="-39351" sz="1800" spc="-15">
                <a:latin typeface="Times New Roman"/>
                <a:cs typeface="Times New Roman"/>
              </a:rPr>
              <a:t> </a:t>
            </a:r>
            <a:r>
              <a:rPr dirty="0" baseline="-6944" sz="1800">
                <a:latin typeface="Symbol"/>
                <a:cs typeface="Symbol"/>
              </a:rPr>
              <a:t></a:t>
            </a:r>
            <a:r>
              <a:rPr dirty="0" sz="1200">
                <a:latin typeface="Symbol"/>
                <a:cs typeface="Symbol"/>
              </a:rPr>
              <a:t>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67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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75">
                <a:latin typeface="Symbol"/>
                <a:cs typeface="Symbol"/>
              </a:rPr>
              <a:t></a:t>
            </a:r>
            <a:r>
              <a:rPr dirty="0" baseline="-37037" sz="1800" spc="112">
                <a:latin typeface="Symbol"/>
                <a:cs typeface="Symbol"/>
              </a:rPr>
              <a:t></a:t>
            </a:r>
            <a:r>
              <a:rPr dirty="0" baseline="-37037" sz="1800" spc="-104">
                <a:latin typeface="Times New Roman"/>
                <a:cs typeface="Times New Roman"/>
              </a:rPr>
              <a:t> </a:t>
            </a:r>
            <a:r>
              <a:rPr dirty="0" baseline="-37037" sz="1800">
                <a:latin typeface="Symbol"/>
                <a:cs typeface="Symbol"/>
              </a:rPr>
              <a:t></a:t>
            </a:r>
            <a:r>
              <a:rPr dirty="0" baseline="-37037" sz="1800" spc="-13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</a:t>
            </a:r>
            <a:r>
              <a:rPr dirty="0" baseline="4629" sz="1800" spc="-135">
                <a:latin typeface="Times New Roman"/>
                <a:cs typeface="Times New Roman"/>
              </a:rPr>
              <a:t> </a:t>
            </a:r>
            <a:r>
              <a:rPr dirty="0" baseline="6944" sz="1800">
                <a:latin typeface="Symbol"/>
                <a:cs typeface="Symbol"/>
              </a:rPr>
              <a:t></a:t>
            </a:r>
            <a:r>
              <a:rPr dirty="0" baseline="6944" sz="1800" spc="-172">
                <a:latin typeface="Times New Roman"/>
                <a:cs typeface="Times New Roman"/>
              </a:rPr>
              <a:t> </a:t>
            </a:r>
            <a:r>
              <a:rPr dirty="0" baseline="4629" sz="1800" spc="-75" i="1">
                <a:latin typeface="Times New Roman"/>
                <a:cs typeface="Times New Roman"/>
              </a:rPr>
              <a:t>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322750" y="3576137"/>
            <a:ext cx="10769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985519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659635" y="3053658"/>
            <a:ext cx="1898650" cy="526415"/>
          </a:xfrm>
          <a:prstGeom prst="rect">
            <a:avLst/>
          </a:prstGeom>
        </p:spPr>
        <p:txBody>
          <a:bodyPr wrap="square" lIns="0" tIns="86360" rIns="0" bIns="0" rtlCol="0" vert="horz">
            <a:spAutoFit/>
          </a:bodyPr>
          <a:lstStyle/>
          <a:p>
            <a:pPr marL="118110">
              <a:lnSpc>
                <a:spcPct val="100000"/>
              </a:lnSpc>
              <a:spcBef>
                <a:spcPts val="680"/>
              </a:spcBef>
            </a:pPr>
            <a:r>
              <a:rPr dirty="0" baseline="12077" sz="1725" spc="-209">
                <a:latin typeface="Symbol"/>
                <a:cs typeface="Symbol"/>
              </a:rPr>
              <a:t></a:t>
            </a:r>
            <a:r>
              <a:rPr dirty="0" sz="1150" spc="-140">
                <a:latin typeface="Symbol"/>
                <a:cs typeface="Symbol"/>
              </a:rPr>
              <a:t></a:t>
            </a:r>
            <a:r>
              <a:rPr dirty="0" sz="1000" spc="-140">
                <a:latin typeface="Symbol"/>
                <a:cs typeface="Symbol"/>
              </a:rPr>
              <a:t></a:t>
            </a:r>
            <a:r>
              <a:rPr dirty="0" sz="1000" spc="-13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marL="63500">
              <a:lnSpc>
                <a:spcPct val="100000"/>
              </a:lnSpc>
              <a:spcBef>
                <a:spcPts val="545"/>
              </a:spcBef>
              <a:tabLst>
                <a:tab pos="536575" algn="l"/>
                <a:tab pos="1328420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1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11574" sz="1800" spc="-37">
                <a:latin typeface="Symbol"/>
                <a:cs typeface="Symbol"/>
              </a:rPr>
              <a:t></a:t>
            </a:r>
            <a:r>
              <a:rPr dirty="0" sz="1200" spc="-25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30">
                <a:latin typeface="Times New Roman"/>
                <a:cs typeface="Times New Roman"/>
              </a:rPr>
              <a:t>sin</a:t>
            </a:r>
            <a:r>
              <a:rPr dirty="0" baseline="4629" sz="1800" spc="-89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nx</a:t>
            </a:r>
            <a:r>
              <a:rPr dirty="0" baseline="4629" sz="1800" spc="-14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baseline="9259" sz="1800" spc="-75">
                <a:latin typeface="Times New Roman"/>
                <a:cs typeface="Times New Roman"/>
              </a:rPr>
              <a:t>0</a:t>
            </a:r>
            <a:r>
              <a:rPr dirty="0" baseline="9259" sz="1800">
                <a:latin typeface="Times New Roman"/>
                <a:cs typeface="Times New Roman"/>
              </a:rPr>
              <a:t>	</a:t>
            </a:r>
            <a:r>
              <a:rPr dirty="0" baseline="6944" sz="1800">
                <a:latin typeface="Symbol"/>
                <a:cs typeface="Symbol"/>
              </a:rPr>
              <a:t></a:t>
            </a:r>
            <a:r>
              <a:rPr dirty="0" baseline="6944" sz="1800" spc="277">
                <a:latin typeface="Times New Roman"/>
                <a:cs typeface="Times New Roman"/>
              </a:rPr>
              <a:t>  </a:t>
            </a:r>
            <a:r>
              <a:rPr dirty="0" baseline="4629" sz="1800" spc="-30">
                <a:latin typeface="Times New Roman"/>
                <a:cs typeface="Times New Roman"/>
              </a:rPr>
              <a:t>sin</a:t>
            </a:r>
            <a:r>
              <a:rPr dirty="0" baseline="4629" sz="1800" spc="-97">
                <a:latin typeface="Times New Roman"/>
                <a:cs typeface="Times New Roman"/>
              </a:rPr>
              <a:t> </a:t>
            </a:r>
            <a:r>
              <a:rPr dirty="0" baseline="4629" sz="1800" spc="-37" i="1">
                <a:latin typeface="Times New Roman"/>
                <a:cs typeface="Times New Roman"/>
              </a:rPr>
              <a:t>nx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2342443" y="4098957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 h="0">
                <a:moveTo>
                  <a:pt x="0" y="0"/>
                </a:moveTo>
                <a:lnTo>
                  <a:pt x="36422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2945608" y="408046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044451" y="398535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802066" y="413040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991829" y="3973112"/>
            <a:ext cx="2159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684530" y="3985354"/>
            <a:ext cx="3295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41062" sz="1725">
                <a:latin typeface="Symbol"/>
                <a:cs typeface="Symbol"/>
              </a:rPr>
              <a:t></a:t>
            </a:r>
            <a:r>
              <a:rPr dirty="0" baseline="-41062" sz="1725" spc="7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4830" sz="1725" spc="-37">
                <a:latin typeface="Times New Roman"/>
                <a:cs typeface="Times New Roman"/>
              </a:rPr>
              <a:t>0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547717" y="3877333"/>
            <a:ext cx="3892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04">
                <a:latin typeface="Times New Roman"/>
                <a:cs typeface="Times New Roman"/>
              </a:rPr>
              <a:t> </a:t>
            </a:r>
            <a:r>
              <a:rPr dirty="0" u="sng" sz="1150" spc="-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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858862" y="3930199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185580" y="3710978"/>
            <a:ext cx="1597025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8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405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22">
                <a:latin typeface="Times New Roman"/>
                <a:cs typeface="Times New Roman"/>
              </a:rPr>
              <a:t> </a:t>
            </a:r>
            <a:r>
              <a:rPr dirty="0" u="sng" sz="1150" spc="1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</a:t>
            </a:r>
            <a:r>
              <a:rPr dirty="0" baseline="14492" sz="1725" spc="112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97">
                <a:latin typeface="Times New Roman"/>
                <a:cs typeface="Times New Roman"/>
              </a:rPr>
              <a:t> </a:t>
            </a:r>
            <a:r>
              <a:rPr dirty="0" u="sng" sz="1150" spc="4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baseline="-16666" sz="3750" spc="-682">
                <a:latin typeface="Symbol"/>
                <a:cs typeface="Symbol"/>
              </a:rPr>
              <a:t></a:t>
            </a:r>
            <a:r>
              <a:rPr dirty="0" baseline="-16666" sz="3750" spc="-525">
                <a:latin typeface="Times New Roman"/>
                <a:cs typeface="Times New Roman"/>
              </a:rPr>
              <a:t> </a:t>
            </a:r>
            <a:r>
              <a:rPr dirty="0" baseline="-36231" sz="1725" spc="-75">
                <a:latin typeface="Symbol"/>
                <a:cs typeface="Symbol"/>
              </a:rPr>
              <a:t></a:t>
            </a:r>
            <a:endParaRPr baseline="-36231" sz="1725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245675" y="3806757"/>
            <a:ext cx="993775" cy="523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60680">
              <a:lnSpc>
                <a:spcPts val="2765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3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200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 spc="-280">
                <a:latin typeface="Times New Roman"/>
                <a:cs typeface="Times New Roman"/>
              </a:rPr>
              <a:t>1</a:t>
            </a:r>
            <a:r>
              <a:rPr dirty="0" sz="2500" spc="-280">
                <a:latin typeface="Symbol"/>
                <a:cs typeface="Symbol"/>
              </a:rPr>
              <a:t></a:t>
            </a:r>
            <a:endParaRPr sz="2500">
              <a:latin typeface="Symbol"/>
              <a:cs typeface="Symbol"/>
            </a:endParaRPr>
          </a:p>
          <a:p>
            <a:pPr marL="50800">
              <a:lnSpc>
                <a:spcPts val="1145"/>
              </a:lnSpc>
            </a:pPr>
            <a:r>
              <a:rPr dirty="0" sz="1150" spc="-25">
                <a:latin typeface="Symbol"/>
                <a:cs typeface="Symbol"/>
              </a:rPr>
              <a:t></a:t>
            </a:r>
            <a:r>
              <a:rPr dirty="0" sz="1150" spc="-25" i="1">
                <a:latin typeface="Times New Roman"/>
                <a:cs typeface="Times New Roman"/>
              </a:rPr>
              <a:t>n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831363" y="4130407"/>
            <a:ext cx="3352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" sz="1725" i="1">
                <a:latin typeface="Times New Roman"/>
                <a:cs typeface="Times New Roman"/>
              </a:rPr>
              <a:t>n</a:t>
            </a:r>
            <a:r>
              <a:rPr dirty="0" baseline="2415" sz="1725" spc="232" i="1">
                <a:latin typeface="Times New Roman"/>
                <a:cs typeface="Times New Roman"/>
              </a:rPr>
              <a:t>  </a:t>
            </a:r>
            <a:r>
              <a:rPr dirty="0" sz="1150" spc="-35">
                <a:latin typeface="Symbol"/>
                <a:cs typeface="Symbol"/>
              </a:rPr>
              <a:t></a:t>
            </a:r>
            <a:r>
              <a:rPr dirty="0" baseline="-9661" sz="1725" spc="-52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402288" y="4055437"/>
            <a:ext cx="228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i="1">
                <a:latin typeface="Times New Roman"/>
                <a:cs typeface="Times New Roman"/>
              </a:rPr>
              <a:t>n</a:t>
            </a:r>
            <a:r>
              <a:rPr dirty="0" baseline="-26570" sz="1725" spc="-262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1638867" y="4632357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905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 txBox="1"/>
          <p:nvPr/>
        </p:nvSpPr>
        <p:spPr>
          <a:xfrm>
            <a:off x="3486639" y="4663195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12077" sz="1725" spc="-135">
                <a:latin typeface="Symbol"/>
                <a:cs typeface="Symbol"/>
              </a:rPr>
              <a:t>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512039" y="4372479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838915" y="4367214"/>
            <a:ext cx="95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840812" y="4714537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612080" y="4342189"/>
            <a:ext cx="3606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67">
                <a:latin typeface="Times New Roman"/>
                <a:cs typeface="Times New Roman"/>
              </a:rPr>
              <a:t> </a:t>
            </a:r>
            <a:r>
              <a:rPr dirty="0" baseline="-12077" sz="1725">
                <a:latin typeface="Symbol"/>
                <a:cs typeface="Symbol"/>
              </a:rPr>
              <a:t></a:t>
            </a:r>
            <a:r>
              <a:rPr dirty="0" baseline="-12077" sz="1725" spc="142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276405" y="4479982"/>
            <a:ext cx="2472055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4830" sz="1725" i="1">
                <a:latin typeface="Times New Roman"/>
                <a:cs typeface="Times New Roman"/>
              </a:rPr>
              <a:t>b</a:t>
            </a:r>
            <a:r>
              <a:rPr dirty="0" baseline="-11111" sz="1500" i="1">
                <a:latin typeface="Times New Roman"/>
                <a:cs typeface="Times New Roman"/>
              </a:rPr>
              <a:t>n</a:t>
            </a:r>
            <a:r>
              <a:rPr dirty="0" baseline="-11111" sz="1500" spc="412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254">
                <a:latin typeface="Times New Roman"/>
                <a:cs typeface="Times New Roman"/>
              </a:rPr>
              <a:t> </a:t>
            </a:r>
            <a:r>
              <a:rPr dirty="0" baseline="-41062" sz="1725">
                <a:latin typeface="Symbol"/>
                <a:cs typeface="Symbol"/>
              </a:rPr>
              <a:t></a:t>
            </a:r>
            <a:r>
              <a:rPr dirty="0" baseline="-41062" sz="1725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baseline="-7662" sz="2175">
                <a:latin typeface="Symbol"/>
                <a:cs typeface="Symbol"/>
              </a:rPr>
              <a:t></a:t>
            </a:r>
            <a:r>
              <a:rPr dirty="0" baseline="-7662" sz="2175" spc="382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7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nxdx</a:t>
            </a:r>
            <a:r>
              <a:rPr dirty="0" baseline="4830" sz="1725" spc="-7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104">
                <a:latin typeface="Times New Roman"/>
                <a:cs typeface="Times New Roman"/>
              </a:rPr>
              <a:t> </a:t>
            </a:r>
            <a:r>
              <a:rPr dirty="0" baseline="-7662" sz="2175">
                <a:latin typeface="Symbol"/>
                <a:cs typeface="Symbol"/>
              </a:rPr>
              <a:t></a:t>
            </a:r>
            <a:r>
              <a:rPr dirty="0" baseline="-7662" sz="2175" spc="-127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195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2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nxdx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107" name="object 107" descr=""/>
          <p:cNvSpPr/>
          <p:nvPr/>
        </p:nvSpPr>
        <p:spPr>
          <a:xfrm>
            <a:off x="1635740" y="516575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7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/>
          <p:nvPr/>
        </p:nvSpPr>
        <p:spPr>
          <a:xfrm>
            <a:off x="2115775" y="5165757"/>
            <a:ext cx="499109" cy="0"/>
          </a:xfrm>
          <a:custGeom>
            <a:avLst/>
            <a:gdLst/>
            <a:ahLst/>
            <a:cxnLst/>
            <a:rect l="l" t="t" r="r" b="b"/>
            <a:pathLst>
              <a:path w="499110" h="0">
                <a:moveTo>
                  <a:pt x="0" y="0"/>
                </a:moveTo>
                <a:lnTo>
                  <a:pt x="49907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/>
          <p:nvPr/>
        </p:nvSpPr>
        <p:spPr>
          <a:xfrm>
            <a:off x="3286286" y="5165757"/>
            <a:ext cx="499109" cy="0"/>
          </a:xfrm>
          <a:custGeom>
            <a:avLst/>
            <a:gdLst/>
            <a:ahLst/>
            <a:cxnLst/>
            <a:rect l="l" t="t" r="r" b="b"/>
            <a:pathLst>
              <a:path w="499110" h="0">
                <a:moveTo>
                  <a:pt x="0" y="0"/>
                </a:moveTo>
                <a:lnTo>
                  <a:pt x="49908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/>
          <p:nvPr/>
        </p:nvSpPr>
        <p:spPr>
          <a:xfrm>
            <a:off x="4234992" y="5165757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4" h="0">
                <a:moveTo>
                  <a:pt x="0" y="0"/>
                </a:moveTo>
                <a:lnTo>
                  <a:pt x="47765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 txBox="1"/>
          <p:nvPr/>
        </p:nvSpPr>
        <p:spPr>
          <a:xfrm>
            <a:off x="2583060" y="5176397"/>
            <a:ext cx="13182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471805" algn="l"/>
                <a:tab pos="1221105" algn="l"/>
              </a:tabLst>
            </a:pP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2077" sz="1725">
                <a:latin typeface="Symbol"/>
                <a:cs typeface="Symbol"/>
              </a:rPr>
              <a:t></a:t>
            </a:r>
            <a:r>
              <a:rPr dirty="0" baseline="-12077" sz="1725" spc="509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725551" y="5176397"/>
            <a:ext cx="1917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7246" sz="1725" spc="-89">
                <a:latin typeface="Symbol"/>
                <a:cs typeface="Symbol"/>
              </a:rPr>
              <a:t></a:t>
            </a:r>
            <a:r>
              <a:rPr dirty="0" baseline="-16908" sz="1725" spc="-89">
                <a:latin typeface="Symbol"/>
                <a:cs typeface="Symbol"/>
              </a:rPr>
              <a:t></a:t>
            </a:r>
            <a:r>
              <a:rPr dirty="0" sz="1150" spc="-6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471566" y="5039912"/>
            <a:ext cx="6610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baseline="-45893" sz="1725">
                <a:latin typeface="Symbol"/>
                <a:cs typeface="Symbol"/>
              </a:rPr>
              <a:t></a:t>
            </a:r>
            <a:r>
              <a:rPr dirty="0" baseline="-45893" sz="1725" spc="-7">
                <a:latin typeface="Times New Roman"/>
                <a:cs typeface="Times New Roman"/>
              </a:rPr>
              <a:t> </a:t>
            </a:r>
            <a:r>
              <a:rPr dirty="0" baseline="-7246" sz="1725" spc="89">
                <a:latin typeface="Symbol"/>
                <a:cs typeface="Symbol"/>
              </a:rPr>
              <a:t></a:t>
            </a:r>
            <a:r>
              <a:rPr dirty="0" baseline="-4830" sz="1725" spc="89">
                <a:latin typeface="Symbol"/>
                <a:cs typeface="Symbol"/>
              </a:rPr>
              <a:t>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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693568" y="5065923"/>
            <a:ext cx="3752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2077" sz="1725">
                <a:latin typeface="Symbol"/>
                <a:cs typeface="Symbol"/>
              </a:rPr>
              <a:t></a:t>
            </a:r>
            <a:r>
              <a:rPr dirty="0" sz="1150">
                <a:latin typeface="Symbol"/>
                <a:cs typeface="Symbol"/>
              </a:rPr>
              <a:t>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baseline="-33816" sz="1725" spc="-37">
                <a:latin typeface="Times New Roman"/>
                <a:cs typeface="Times New Roman"/>
              </a:rPr>
              <a:t>0</a:t>
            </a:r>
            <a:r>
              <a:rPr dirty="0" baseline="2415" sz="1725" spc="-37">
                <a:latin typeface="Symbol"/>
                <a:cs typeface="Symbol"/>
              </a:rPr>
              <a:t>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4465937" y="514726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4118383" y="5193229"/>
            <a:ext cx="96329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271780" algn="l"/>
                <a:tab pos="61277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</a:t>
            </a:r>
            <a:r>
              <a:rPr dirty="0" baseline="-4830" sz="1725">
                <a:latin typeface="Symbol"/>
                <a:cs typeface="Symbol"/>
              </a:rPr>
              <a:t></a:t>
            </a:r>
            <a:r>
              <a:rPr dirty="0" baseline="-4830" sz="1725" spc="225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118383" y="4944133"/>
            <a:ext cx="95059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" sz="1725">
                <a:latin typeface="Symbol"/>
                <a:cs typeface="Symbol"/>
              </a:rPr>
              <a:t></a:t>
            </a:r>
            <a:r>
              <a:rPr dirty="0" baseline="2415" sz="1725" spc="-4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nx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baseline="2415" sz="1725" spc="67">
                <a:latin typeface="Symbol"/>
                <a:cs typeface="Symbol"/>
              </a:rPr>
              <a:t></a:t>
            </a:r>
            <a:r>
              <a:rPr dirty="0" baseline="7246" sz="1725" spc="67">
                <a:latin typeface="Symbol"/>
                <a:cs typeface="Symbol"/>
              </a:rPr>
              <a:t></a:t>
            </a:r>
            <a:r>
              <a:rPr dirty="0" baseline="4830" sz="1725" spc="67">
                <a:latin typeface="Symbol"/>
                <a:cs typeface="Symbol"/>
              </a:rPr>
              <a:t></a:t>
            </a:r>
            <a:r>
              <a:rPr dirty="0" baseline="12077" sz="1725" spc="67">
                <a:latin typeface="Symbol"/>
                <a:cs typeface="Symbol"/>
              </a:rPr>
              <a:t></a:t>
            </a:r>
            <a:endParaRPr baseline="12077" sz="1725">
              <a:latin typeface="Symbol"/>
              <a:cs typeface="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486157" y="515834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583060" y="5052457"/>
            <a:ext cx="16827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221105" algn="l"/>
              </a:tabLst>
            </a:pP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baseline="-38647" sz="1725">
                <a:latin typeface="Symbol"/>
                <a:cs typeface="Symbol"/>
              </a:rPr>
              <a:t></a:t>
            </a:r>
            <a:r>
              <a:rPr dirty="0" baseline="-38647" sz="1725" spc="-30">
                <a:latin typeface="Times New Roman"/>
                <a:cs typeface="Times New Roman"/>
              </a:rPr>
              <a:t> </a:t>
            </a:r>
            <a:r>
              <a:rPr dirty="0" baseline="-38647" sz="1725">
                <a:latin typeface="Symbol"/>
                <a:cs typeface="Symbol"/>
              </a:rPr>
              <a:t></a:t>
            </a:r>
            <a:r>
              <a:rPr dirty="0" baseline="-38647" sz="1725" spc="-6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7">
                <a:latin typeface="Times New Roman"/>
                <a:cs typeface="Times New Roman"/>
              </a:rPr>
              <a:t> </a:t>
            </a:r>
            <a:r>
              <a:rPr dirty="0" baseline="-4830" sz="1725" spc="-37">
                <a:latin typeface="Symbol"/>
                <a:cs typeface="Symbol"/>
              </a:rPr>
              <a:t>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7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(1)</a:t>
            </a:r>
            <a:r>
              <a:rPr dirty="0" baseline="7246" sz="1725" spc="-30">
                <a:latin typeface="Symbol"/>
                <a:cs typeface="Symbol"/>
              </a:rPr>
              <a:t></a:t>
            </a:r>
            <a:endParaRPr baseline="7246" sz="1725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315647" y="515834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596596" y="4610380"/>
            <a:ext cx="2317115" cy="551815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69545">
              <a:lnSpc>
                <a:spcPct val="100000"/>
              </a:lnSpc>
              <a:spcBef>
                <a:spcPts val="785"/>
              </a:spcBef>
            </a:pPr>
            <a:r>
              <a:rPr dirty="0" baseline="12077" sz="1725" spc="-209">
                <a:latin typeface="Symbol"/>
                <a:cs typeface="Symbol"/>
              </a:rPr>
              <a:t></a:t>
            </a:r>
            <a:r>
              <a:rPr dirty="0" sz="1150" spc="-140">
                <a:latin typeface="Symbol"/>
                <a:cs typeface="Symbol"/>
              </a:rPr>
              <a:t></a:t>
            </a:r>
            <a:r>
              <a:rPr dirty="0" sz="1000" spc="-140">
                <a:latin typeface="Symbol"/>
                <a:cs typeface="Symbol"/>
              </a:rPr>
              <a:t></a:t>
            </a:r>
            <a:r>
              <a:rPr dirty="0" sz="1000" spc="-13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690"/>
              </a:spcBef>
              <a:tabLst>
                <a:tab pos="528955" algn="l"/>
                <a:tab pos="1458595" algn="l"/>
              </a:tabLst>
            </a:pP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67">
                <a:latin typeface="Times New Roman"/>
                <a:cs typeface="Times New Roman"/>
              </a:rPr>
              <a:t> </a:t>
            </a:r>
            <a:r>
              <a:rPr dirty="0" baseline="16908" sz="1725" spc="-37">
                <a:latin typeface="Symbol"/>
                <a:cs typeface="Symbol"/>
              </a:rPr>
              <a:t></a:t>
            </a:r>
            <a:r>
              <a:rPr dirty="0" sz="1150" spc="-25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4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</a:t>
            </a:r>
            <a:r>
              <a:rPr dirty="0" sz="1150" spc="390">
                <a:latin typeface="Times New Roman"/>
                <a:cs typeface="Times New Roman"/>
              </a:rPr>
              <a:t> </a:t>
            </a:r>
            <a:r>
              <a:rPr dirty="0" baseline="9661" sz="1725" spc="-75">
                <a:latin typeface="Times New Roman"/>
                <a:cs typeface="Times New Roman"/>
              </a:rPr>
              <a:t>0</a:t>
            </a:r>
            <a:r>
              <a:rPr dirty="0" baseline="9661" sz="1725">
                <a:latin typeface="Times New Roman"/>
                <a:cs typeface="Times New Roman"/>
              </a:rPr>
              <a:t>	</a:t>
            </a:r>
            <a:r>
              <a:rPr dirty="0" baseline="12077" sz="1725">
                <a:latin typeface="Symbol"/>
                <a:cs typeface="Symbol"/>
              </a:rPr>
              <a:t></a:t>
            </a:r>
            <a:r>
              <a:rPr dirty="0" baseline="12077" sz="1725" spc="5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4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nx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628690" y="5582885"/>
            <a:ext cx="137795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266825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28985" sz="1725" spc="-37">
                <a:latin typeface="Symbol"/>
                <a:cs typeface="Symbol"/>
              </a:rPr>
              <a:t></a:t>
            </a:r>
            <a:r>
              <a:rPr dirty="0" baseline="-28985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28985" sz="1725" spc="-37">
                <a:latin typeface="Symbol"/>
                <a:cs typeface="Symbol"/>
              </a:rPr>
              <a:t></a:t>
            </a:r>
            <a:endParaRPr baseline="-28985" sz="1725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867341" y="5640258"/>
            <a:ext cx="13995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283335" algn="l"/>
              </a:tabLst>
            </a:pPr>
            <a:r>
              <a:rPr dirty="0" sz="1150">
                <a:latin typeface="Symbol"/>
                <a:cs typeface="Symbol"/>
              </a:rPr>
              <a:t>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95">
                <a:latin typeface="Times New Roman"/>
                <a:cs typeface="Times New Roman"/>
              </a:rPr>
              <a:t> </a:t>
            </a:r>
            <a:r>
              <a:rPr dirty="0" sz="1150" spc="-6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471537" y="5357161"/>
            <a:ext cx="4512310" cy="4044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u="sng" baseline="36231" sz="1725" spc="-28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120">
                <a:latin typeface="Times New Roman"/>
                <a:cs typeface="Times New Roman"/>
              </a:rPr>
              <a:t> </a:t>
            </a:r>
            <a:r>
              <a:rPr dirty="0" baseline="31400" sz="1725" spc="135">
                <a:latin typeface="Symbol"/>
                <a:cs typeface="Symbol"/>
              </a:rPr>
              <a:t></a:t>
            </a:r>
            <a:r>
              <a:rPr dirty="0" u="sng" baseline="36231" sz="1725" spc="13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(cos0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6231" sz="1725" spc="-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u="sng" baseline="36231" sz="1725" spc="-2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120">
                <a:latin typeface="Times New Roman"/>
                <a:cs typeface="Times New Roman"/>
              </a:rPr>
              <a:t> </a:t>
            </a:r>
            <a:r>
              <a:rPr dirty="0" baseline="31400" sz="1725" spc="135">
                <a:latin typeface="Symbol"/>
                <a:cs typeface="Symbol"/>
              </a:rPr>
              <a:t></a:t>
            </a:r>
            <a:r>
              <a:rPr dirty="0" u="sng" baseline="36231" sz="1725" spc="13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(1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44" i="1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0">
                <a:latin typeface="Times New Roman"/>
                <a:cs typeface="Times New Roman"/>
              </a:rPr>
              <a:t> </a:t>
            </a:r>
            <a:r>
              <a:rPr dirty="0" u="sng" baseline="36231" sz="1725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22">
                <a:latin typeface="Times New Roman"/>
                <a:cs typeface="Times New Roman"/>
              </a:rPr>
              <a:t> </a:t>
            </a:r>
            <a:r>
              <a:rPr dirty="0" sz="2450" spc="-190">
                <a:latin typeface="Symbol"/>
                <a:cs typeface="Symbol"/>
              </a:rPr>
              <a:t></a:t>
            </a:r>
            <a:r>
              <a:rPr dirty="0" sz="1150" spc="-190">
                <a:latin typeface="Times New Roman"/>
                <a:cs typeface="Times New Roman"/>
              </a:rPr>
              <a:t>1</a:t>
            </a:r>
            <a:r>
              <a:rPr dirty="0" sz="1150" spc="-19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82" i="1">
                <a:latin typeface="Times New Roman"/>
                <a:cs typeface="Times New Roman"/>
              </a:rPr>
              <a:t> </a:t>
            </a:r>
            <a:r>
              <a:rPr dirty="0" sz="2450" spc="-465">
                <a:latin typeface="Symbol"/>
                <a:cs typeface="Symbol"/>
              </a:rPr>
              <a:t></a:t>
            </a:r>
            <a:endParaRPr sz="2450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092062" y="5621000"/>
            <a:ext cx="2021839" cy="427990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553720">
              <a:lnSpc>
                <a:spcPct val="100000"/>
              </a:lnSpc>
              <a:spcBef>
                <a:spcPts val="290"/>
              </a:spcBef>
              <a:tabLst>
                <a:tab pos="1905635" algn="l"/>
              </a:tabLst>
            </a:pPr>
            <a:r>
              <a:rPr dirty="0" sz="1150">
                <a:latin typeface="Symbol"/>
                <a:cs typeface="Symbol"/>
              </a:rPr>
              <a:t>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202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60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baseline="2314" sz="1800">
                <a:latin typeface="Times New Roman"/>
                <a:cs typeface="Times New Roman"/>
              </a:rPr>
              <a:t>Fourier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series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is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057145" y="6193916"/>
            <a:ext cx="415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/>
          <p:nvPr/>
        </p:nvSpPr>
        <p:spPr>
          <a:xfrm>
            <a:off x="4966813" y="6313269"/>
            <a:ext cx="669290" cy="0"/>
          </a:xfrm>
          <a:custGeom>
            <a:avLst/>
            <a:gdLst/>
            <a:ahLst/>
            <a:cxnLst/>
            <a:rect l="l" t="t" r="r" b="b"/>
            <a:pathLst>
              <a:path w="669289" h="0">
                <a:moveTo>
                  <a:pt x="0" y="0"/>
                </a:moveTo>
                <a:lnTo>
                  <a:pt x="668704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 txBox="1"/>
          <p:nvPr/>
        </p:nvSpPr>
        <p:spPr>
          <a:xfrm>
            <a:off x="3078637" y="6145302"/>
            <a:ext cx="18796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4733195" y="6046574"/>
            <a:ext cx="1162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4698867" y="6145302"/>
            <a:ext cx="27432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55">
                <a:latin typeface="Symbol"/>
                <a:cs typeface="Symbol"/>
              </a:rPr>
              <a:t></a:t>
            </a:r>
            <a:r>
              <a:rPr dirty="0" baseline="2136" sz="1950" spc="82">
                <a:latin typeface="Symbol"/>
                <a:cs typeface="Symbol"/>
              </a:rPr>
              <a:t>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4884316" y="6040811"/>
            <a:ext cx="889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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3369059" y="6294724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4946132" y="6072608"/>
            <a:ext cx="6000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Times New Roman"/>
                <a:cs typeface="Times New Roman"/>
              </a:rPr>
              <a:t>1</a:t>
            </a:r>
            <a:r>
              <a:rPr dirty="0" sz="1300" spc="-21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2(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4656367" y="6369512"/>
            <a:ext cx="3422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5555" sz="1500" spc="-15" i="1">
                <a:latin typeface="Times New Roman"/>
                <a:cs typeface="Times New Roman"/>
              </a:rPr>
              <a:t>n</a:t>
            </a:r>
            <a:r>
              <a:rPr dirty="0" baseline="5555" sz="1500" spc="-209" i="1">
                <a:latin typeface="Times New Roman"/>
                <a:cs typeface="Times New Roman"/>
              </a:rPr>
              <a:t> </a:t>
            </a:r>
            <a:r>
              <a:rPr dirty="0" baseline="5555" sz="1500" spc="-127">
                <a:latin typeface="Symbol"/>
                <a:cs typeface="Symbol"/>
              </a:rPr>
              <a:t></a:t>
            </a:r>
            <a:r>
              <a:rPr dirty="0" baseline="5555" sz="1500" spc="-127">
                <a:latin typeface="Times New Roman"/>
                <a:cs typeface="Times New Roman"/>
              </a:rPr>
              <a:t>1</a:t>
            </a:r>
            <a:r>
              <a:rPr dirty="0" baseline="8547" sz="1950" spc="-127">
                <a:latin typeface="Symbol"/>
                <a:cs typeface="Symbol"/>
              </a:rPr>
              <a:t></a:t>
            </a:r>
            <a:r>
              <a:rPr dirty="0" sz="1300" spc="-85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5531613" y="6036391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3061790" y="6396263"/>
            <a:ext cx="233679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3797972" y="6140399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5608184" y="6040811"/>
            <a:ext cx="536575" cy="524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15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</a:t>
            </a:r>
            <a:endParaRPr sz="1300">
              <a:latin typeface="Symbol"/>
              <a:cs typeface="Symbol"/>
            </a:endParaRPr>
          </a:p>
          <a:p>
            <a:pPr marL="38100">
              <a:lnSpc>
                <a:spcPts val="1185"/>
              </a:lnSpc>
            </a:pPr>
            <a:r>
              <a:rPr dirty="0" baseline="-8547" sz="1950">
                <a:latin typeface="Symbol"/>
                <a:cs typeface="Symbol"/>
              </a:rPr>
              <a:t>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spc="-3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  <a:p>
            <a:pPr marL="38100">
              <a:lnSpc>
                <a:spcPts val="1430"/>
              </a:lnSpc>
            </a:pPr>
            <a:r>
              <a:rPr dirty="0" sz="1300" spc="-280">
                <a:latin typeface="Symbol"/>
                <a:cs typeface="Symbol"/>
              </a:rPr>
              <a:t></a:t>
            </a:r>
            <a:r>
              <a:rPr dirty="0" baseline="-8547" sz="1950" spc="-419">
                <a:latin typeface="Symbol"/>
                <a:cs typeface="Symbol"/>
              </a:rPr>
              <a:t></a:t>
            </a:r>
            <a:endParaRPr baseline="-8547" sz="195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5248500" y="6305933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3512731" y="6014997"/>
            <a:ext cx="1161415" cy="4178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spc="38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1)</a:t>
            </a:r>
            <a:r>
              <a:rPr dirty="0" sz="1300" spc="145">
                <a:latin typeface="Times New Roman"/>
                <a:cs typeface="Times New Roman"/>
              </a:rPr>
              <a:t>  </a:t>
            </a:r>
            <a:r>
              <a:rPr dirty="0" sz="1300" spc="-95">
                <a:latin typeface="Symbol"/>
                <a:cs typeface="Symbol"/>
              </a:rPr>
              <a:t></a:t>
            </a:r>
            <a:r>
              <a:rPr dirty="0" sz="1300" spc="-95">
                <a:latin typeface="Times New Roman"/>
                <a:cs typeface="Times New Roman"/>
              </a:rPr>
              <a:t>1</a:t>
            </a:r>
            <a:r>
              <a:rPr dirty="0" sz="2550" spc="-95">
                <a:latin typeface="Symbol"/>
                <a:cs typeface="Symbol"/>
              </a:rPr>
              <a:t></a:t>
            </a:r>
            <a:r>
              <a:rPr dirty="0" sz="1300" spc="-95">
                <a:latin typeface="Times New Roman"/>
                <a:cs typeface="Times New Roman"/>
              </a:rPr>
              <a:t>cos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3274701" y="6330932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593681" y="6297077"/>
            <a:ext cx="43624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740" algn="l"/>
              </a:tabLst>
            </a:pPr>
            <a:r>
              <a:rPr dirty="0" sz="1300" spc="-50">
                <a:latin typeface="Times New Roman"/>
                <a:cs typeface="Times New Roman"/>
              </a:rPr>
              <a:t>4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50" spc="-50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496288" y="5910989"/>
            <a:ext cx="1217295" cy="41783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u="sng" sz="1300" spc="-1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300" spc="-1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350" spc="160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-82">
                <a:latin typeface="Times New Roman"/>
                <a:cs typeface="Times New Roman"/>
              </a:rPr>
              <a:t> </a:t>
            </a:r>
            <a:r>
              <a:rPr dirty="0" u="sng" sz="1300" spc="-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300" spc="430">
                <a:latin typeface="Times New Roman"/>
                <a:cs typeface="Times New Roman"/>
              </a:rPr>
              <a:t> </a:t>
            </a: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baseline="27777" sz="1500" spc="330">
                <a:latin typeface="Times New Roman"/>
                <a:cs typeface="Times New Roman"/>
              </a:rPr>
              <a:t> </a:t>
            </a:r>
            <a:r>
              <a:rPr dirty="0" u="sng" sz="1300" spc="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300" spc="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baseline="-17429" sz="3825" spc="-637">
                <a:latin typeface="Symbol"/>
                <a:cs typeface="Symbol"/>
              </a:rPr>
              <a:t></a:t>
            </a:r>
            <a:r>
              <a:rPr dirty="0" baseline="-17429" sz="3825" spc="-509">
                <a:latin typeface="Times New Roman"/>
                <a:cs typeface="Times New Roman"/>
              </a:rPr>
              <a:t> </a:t>
            </a:r>
            <a:r>
              <a:rPr dirty="0" baseline="-34188" sz="1950" spc="-75">
                <a:latin typeface="Symbol"/>
                <a:cs typeface="Symbol"/>
              </a:rPr>
              <a:t></a:t>
            </a:r>
            <a:endParaRPr baseline="-34188" sz="1950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876604" y="6637600"/>
            <a:ext cx="6001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Note 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discontinuity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</a:t>
            </a:r>
            <a:r>
              <a:rPr dirty="0" baseline="30555" sz="1500" spc="-1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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/>
          <p:nvPr/>
        </p:nvSpPr>
        <p:spPr>
          <a:xfrm>
            <a:off x="1519665" y="7067556"/>
            <a:ext cx="92710" cy="0"/>
          </a:xfrm>
          <a:custGeom>
            <a:avLst/>
            <a:gdLst/>
            <a:ahLst/>
            <a:cxnLst/>
            <a:rect l="l" t="t" r="r" b="b"/>
            <a:pathLst>
              <a:path w="92709" h="0">
                <a:moveTo>
                  <a:pt x="0" y="0"/>
                </a:moveTo>
                <a:lnTo>
                  <a:pt x="92361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/>
          <p:nvPr/>
        </p:nvSpPr>
        <p:spPr>
          <a:xfrm>
            <a:off x="2825255" y="706755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31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 descr=""/>
          <p:cNvSpPr/>
          <p:nvPr/>
        </p:nvSpPr>
        <p:spPr>
          <a:xfrm>
            <a:off x="3498139" y="7067556"/>
            <a:ext cx="213995" cy="0"/>
          </a:xfrm>
          <a:custGeom>
            <a:avLst/>
            <a:gdLst/>
            <a:ahLst/>
            <a:cxnLst/>
            <a:rect l="l" t="t" r="r" b="b"/>
            <a:pathLst>
              <a:path w="213995" h="0">
                <a:moveTo>
                  <a:pt x="0" y="0"/>
                </a:moveTo>
                <a:lnTo>
                  <a:pt x="21371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 descr=""/>
          <p:cNvSpPr txBox="1"/>
          <p:nvPr/>
        </p:nvSpPr>
        <p:spPr>
          <a:xfrm>
            <a:off x="1517364" y="7060021"/>
            <a:ext cx="214249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317625" algn="l"/>
                <a:tab pos="2051685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876604" y="6893890"/>
            <a:ext cx="2869565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0.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Hence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80">
                <a:latin typeface="Times New Roman"/>
                <a:cs typeface="Times New Roman"/>
              </a:rPr>
              <a:t>(</a:t>
            </a:r>
            <a:r>
              <a:rPr dirty="0" sz="1150" spc="80" i="1">
                <a:latin typeface="Times New Roman"/>
                <a:cs typeface="Times New Roman"/>
              </a:rPr>
              <a:t>x</a:t>
            </a:r>
            <a:r>
              <a:rPr dirty="0" baseline="32163" sz="1425" spc="120">
                <a:latin typeface="Symbol"/>
                <a:cs typeface="Symbol"/>
              </a:rPr>
              <a:t></a:t>
            </a:r>
            <a:r>
              <a:rPr dirty="0" baseline="32163" sz="1425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80">
                <a:latin typeface="Times New Roman"/>
                <a:cs typeface="Times New Roman"/>
              </a:rPr>
              <a:t>(</a:t>
            </a:r>
            <a:r>
              <a:rPr dirty="0" sz="1150" spc="80" i="1">
                <a:latin typeface="Times New Roman"/>
                <a:cs typeface="Times New Roman"/>
              </a:rPr>
              <a:t>x</a:t>
            </a:r>
            <a:r>
              <a:rPr dirty="0" baseline="32163" sz="1425" spc="120">
                <a:latin typeface="Symbol"/>
                <a:cs typeface="Symbol"/>
              </a:rPr>
              <a:t></a:t>
            </a:r>
            <a:r>
              <a:rPr dirty="0" baseline="32163" sz="1425" spc="-9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)]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sz="1550" spc="-75">
                <a:latin typeface="Symbol"/>
                <a:cs typeface="Symbol"/>
              </a:rPr>
              <a:t></a:t>
            </a:r>
            <a:r>
              <a:rPr dirty="0" sz="1150" spc="-75">
                <a:latin typeface="Times New Roman"/>
                <a:cs typeface="Times New Roman"/>
              </a:rPr>
              <a:t>0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Symbol"/>
                <a:cs typeface="Symbol"/>
              </a:rPr>
              <a:t></a:t>
            </a:r>
            <a:r>
              <a:rPr dirty="0" sz="1550" spc="-35">
                <a:latin typeface="Symbol"/>
                <a:cs typeface="Symbol"/>
              </a:rPr>
              <a:t></a:t>
            </a:r>
            <a:r>
              <a:rPr dirty="0" sz="15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Symbol"/>
                <a:cs typeface="Symbol"/>
              </a:rPr>
              <a:t></a:t>
            </a:r>
            <a:endParaRPr baseline="36231" sz="1725">
              <a:latin typeface="Symbol"/>
              <a:cs typeface="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902004" y="7232142"/>
            <a:ext cx="2907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becomes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/>
          <p:nvPr/>
        </p:nvSpPr>
        <p:spPr>
          <a:xfrm>
            <a:off x="2095650" y="7648223"/>
            <a:ext cx="226060" cy="0"/>
          </a:xfrm>
          <a:custGeom>
            <a:avLst/>
            <a:gdLst/>
            <a:ahLst/>
            <a:cxnLst/>
            <a:rect l="l" t="t" r="r" b="b"/>
            <a:pathLst>
              <a:path w="226060" h="0">
                <a:moveTo>
                  <a:pt x="0" y="0"/>
                </a:moveTo>
                <a:lnTo>
                  <a:pt x="226051" y="0"/>
                </a:lnTo>
              </a:path>
            </a:pathLst>
          </a:custGeom>
          <a:ln w="64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 descr=""/>
          <p:cNvSpPr/>
          <p:nvPr/>
        </p:nvSpPr>
        <p:spPr>
          <a:xfrm>
            <a:off x="2499361" y="7648223"/>
            <a:ext cx="226695" cy="0"/>
          </a:xfrm>
          <a:custGeom>
            <a:avLst/>
            <a:gdLst/>
            <a:ahLst/>
            <a:cxnLst/>
            <a:rect l="l" t="t" r="r" b="b"/>
            <a:pathLst>
              <a:path w="226694" h="0">
                <a:moveTo>
                  <a:pt x="0" y="0"/>
                </a:moveTo>
                <a:lnTo>
                  <a:pt x="226067" y="0"/>
                </a:lnTo>
              </a:path>
            </a:pathLst>
          </a:custGeom>
          <a:ln w="64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/>
          <p:nvPr/>
        </p:nvSpPr>
        <p:spPr>
          <a:xfrm>
            <a:off x="2884394" y="7648223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377" y="0"/>
                </a:lnTo>
              </a:path>
            </a:pathLst>
          </a:custGeom>
          <a:ln w="64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/>
          <p:nvPr/>
        </p:nvSpPr>
        <p:spPr>
          <a:xfrm>
            <a:off x="3172941" y="7648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 h="0">
                <a:moveTo>
                  <a:pt x="0" y="0"/>
                </a:moveTo>
                <a:lnTo>
                  <a:pt x="182840" y="0"/>
                </a:lnTo>
              </a:path>
            </a:pathLst>
          </a:custGeom>
          <a:ln w="64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/>
          <p:nvPr/>
        </p:nvSpPr>
        <p:spPr>
          <a:xfrm>
            <a:off x="2268721" y="808255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 h="0">
                <a:moveTo>
                  <a:pt x="0" y="0"/>
                </a:moveTo>
                <a:lnTo>
                  <a:pt x="187767" y="0"/>
                </a:lnTo>
              </a:path>
            </a:pathLst>
          </a:custGeom>
          <a:ln w="64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 descr=""/>
          <p:cNvSpPr/>
          <p:nvPr/>
        </p:nvSpPr>
        <p:spPr>
          <a:xfrm>
            <a:off x="2789137" y="8082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 h="0">
                <a:moveTo>
                  <a:pt x="0" y="0"/>
                </a:moveTo>
                <a:lnTo>
                  <a:pt x="182865" y="0"/>
                </a:lnTo>
              </a:path>
            </a:pathLst>
          </a:custGeom>
          <a:ln w="646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 txBox="1"/>
          <p:nvPr/>
        </p:nvSpPr>
        <p:spPr>
          <a:xfrm>
            <a:off x="2655747" y="7874408"/>
            <a:ext cx="977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2240728" y="7768065"/>
            <a:ext cx="227329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3265619" y="7635485"/>
            <a:ext cx="762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2826364" y="7842465"/>
            <a:ext cx="10795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2067965" y="7408134"/>
            <a:ext cx="109537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55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127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</a:t>
            </a:r>
            <a:r>
              <a:rPr dirty="0" baseline="-34188" sz="1950" spc="2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254">
                <a:latin typeface="Times New Roman"/>
                <a:cs typeface="Times New Roman"/>
              </a:rPr>
              <a:t> </a:t>
            </a:r>
            <a:r>
              <a:rPr dirty="0" baseline="17361" sz="1200" spc="-75">
                <a:latin typeface="Symbol"/>
                <a:cs typeface="Symbol"/>
              </a:rPr>
              <a:t></a:t>
            </a:r>
            <a:endParaRPr baseline="17361" sz="1200">
              <a:latin typeface="Symbol"/>
              <a:cs typeface="Symbo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3311861" y="7935211"/>
            <a:ext cx="7620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 i="1">
                <a:latin typeface="Times New Roman"/>
                <a:cs typeface="Times New Roman"/>
              </a:rPr>
              <a:t>n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2993025" y="7523286"/>
            <a:ext cx="109601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</a:t>
            </a:r>
            <a:r>
              <a:rPr dirty="0" sz="1300" spc="240">
                <a:latin typeface="Times New Roman"/>
                <a:cs typeface="Times New Roman"/>
              </a:rPr>
              <a:t> </a:t>
            </a:r>
            <a:r>
              <a:rPr dirty="0" baseline="38461" sz="1950">
                <a:latin typeface="Times New Roman"/>
                <a:cs typeface="Times New Roman"/>
              </a:rPr>
              <a:t>1</a:t>
            </a:r>
            <a:r>
              <a:rPr dirty="0" baseline="38461" sz="1950" spc="232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Times New Roman"/>
                <a:cs typeface="Times New Roman"/>
              </a:rPr>
              <a:t>[(</a:t>
            </a:r>
            <a:r>
              <a:rPr dirty="0" baseline="4273" sz="1950">
                <a:latin typeface="Symbol"/>
                <a:cs typeface="Symbol"/>
              </a:rPr>
              <a:t></a:t>
            </a:r>
            <a:r>
              <a:rPr dirty="0" baseline="4273" sz="1950">
                <a:latin typeface="Times New Roman"/>
                <a:cs typeface="Times New Roman"/>
              </a:rPr>
              <a:t>1)</a:t>
            </a:r>
            <a:r>
              <a:rPr dirty="0" baseline="48611" sz="1200" i="1">
                <a:latin typeface="Times New Roman"/>
                <a:cs typeface="Times New Roman"/>
              </a:rPr>
              <a:t>n</a:t>
            </a:r>
            <a:r>
              <a:rPr dirty="0" baseline="48611" sz="1200" spc="292" i="1">
                <a:latin typeface="Times New Roman"/>
                <a:cs typeface="Times New Roman"/>
              </a:rPr>
              <a:t> </a:t>
            </a:r>
            <a:r>
              <a:rPr dirty="0" baseline="4273" sz="1950" spc="-37">
                <a:latin typeface="Symbol"/>
                <a:cs typeface="Symbol"/>
              </a:rPr>
              <a:t></a:t>
            </a:r>
            <a:r>
              <a:rPr dirty="0" baseline="4273" sz="1950" spc="-37">
                <a:latin typeface="Times New Roman"/>
                <a:cs typeface="Times New Roman"/>
              </a:rPr>
              <a:t>1]</a:t>
            </a:r>
            <a:endParaRPr baseline="4273" sz="1950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2619916" y="8080463"/>
            <a:ext cx="27432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 spc="-15" i="1">
                <a:latin typeface="Times New Roman"/>
                <a:cs typeface="Times New Roman"/>
              </a:rPr>
              <a:t>n</a:t>
            </a:r>
            <a:r>
              <a:rPr dirty="0" baseline="3472" sz="1200" spc="-15">
                <a:latin typeface="Symbol"/>
                <a:cs typeface="Symbol"/>
              </a:rPr>
              <a:t></a:t>
            </a:r>
            <a:r>
              <a:rPr dirty="0" baseline="3472" sz="1200" spc="-15">
                <a:latin typeface="Times New Roman"/>
                <a:cs typeface="Times New Roman"/>
              </a:rPr>
              <a:t>1</a:t>
            </a:r>
            <a:r>
              <a:rPr dirty="0" baseline="3472" sz="1200" spc="-172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2052343" y="7957604"/>
            <a:ext cx="1652270" cy="272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969"/>
              </a:lnSpc>
              <a:spcBef>
                <a:spcPts val="100"/>
              </a:spcBef>
              <a:tabLst>
                <a:tab pos="448945" algn="l"/>
                <a:tab pos="932180" algn="l"/>
              </a:tabLst>
            </a:pPr>
            <a:r>
              <a:rPr dirty="0" baseline="4273" sz="1950" spc="-37" i="1">
                <a:latin typeface="Times New Roman"/>
                <a:cs typeface="Times New Roman"/>
              </a:rPr>
              <a:t>or</a:t>
            </a:r>
            <a:r>
              <a:rPr dirty="0" baseline="4273" sz="1950" i="1">
                <a:latin typeface="Times New Roman"/>
                <a:cs typeface="Times New Roman"/>
              </a:rPr>
              <a:t>	</a:t>
            </a:r>
            <a:r>
              <a:rPr dirty="0" baseline="4273" sz="1950">
                <a:latin typeface="Symbol"/>
                <a:cs typeface="Symbol"/>
              </a:rPr>
              <a:t></a:t>
            </a:r>
            <a:r>
              <a:rPr dirty="0" baseline="4273" sz="1950" spc="14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4273" sz="1950">
                <a:latin typeface="Times New Roman"/>
                <a:cs typeface="Times New Roman"/>
              </a:rPr>
              <a:t>[(</a:t>
            </a:r>
            <a:r>
              <a:rPr dirty="0" baseline="4273" sz="1950">
                <a:latin typeface="Symbol"/>
                <a:cs typeface="Symbol"/>
              </a:rPr>
              <a:t></a:t>
            </a:r>
            <a:r>
              <a:rPr dirty="0" baseline="4273" sz="1950">
                <a:latin typeface="Times New Roman"/>
                <a:cs typeface="Times New Roman"/>
              </a:rPr>
              <a:t>1)</a:t>
            </a:r>
            <a:r>
              <a:rPr dirty="0" baseline="4273" sz="1950" spc="675">
                <a:latin typeface="Times New Roman"/>
                <a:cs typeface="Times New Roman"/>
              </a:rPr>
              <a:t> </a:t>
            </a:r>
            <a:r>
              <a:rPr dirty="0" baseline="4273" sz="1950" spc="-37">
                <a:latin typeface="Symbol"/>
                <a:cs typeface="Symbol"/>
              </a:rPr>
              <a:t></a:t>
            </a:r>
            <a:r>
              <a:rPr dirty="0" baseline="4273" sz="1950" spc="-37">
                <a:latin typeface="Times New Roman"/>
                <a:cs typeface="Times New Roman"/>
              </a:rPr>
              <a:t>1]</a:t>
            </a:r>
            <a:endParaRPr baseline="4273" sz="1950">
              <a:latin typeface="Times New Roman"/>
              <a:cs typeface="Times New Roman"/>
            </a:endParaRPr>
          </a:p>
          <a:p>
            <a:pPr marL="271780">
              <a:lnSpc>
                <a:spcPts val="969"/>
              </a:lnSpc>
              <a:tabLst>
                <a:tab pos="841375" algn="l"/>
              </a:tabLst>
            </a:pPr>
            <a:r>
              <a:rPr dirty="0" baseline="-23504" sz="1950" spc="-75">
                <a:latin typeface="Times New Roman"/>
                <a:cs typeface="Times New Roman"/>
              </a:rPr>
              <a:t>4</a:t>
            </a:r>
            <a:r>
              <a:rPr dirty="0" baseline="-23504" sz="195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2157383" y="7646446"/>
            <a:ext cx="112077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6559" algn="l"/>
                <a:tab pos="736600" algn="l"/>
              </a:tabLst>
            </a:pPr>
            <a:r>
              <a:rPr dirty="0" baseline="2136" sz="1950" spc="-75">
                <a:latin typeface="Times New Roman"/>
                <a:cs typeface="Times New Roman"/>
              </a:rPr>
              <a:t>2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Times New Roman"/>
                <a:cs typeface="Times New Roman"/>
              </a:rPr>
              <a:t>4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2136" sz="1950" spc="-15">
                <a:latin typeface="Symbol"/>
                <a:cs typeface="Symbol"/>
              </a:rPr>
              <a:t></a:t>
            </a:r>
            <a:r>
              <a:rPr dirty="0" baseline="2136" sz="1950" spc="-112">
                <a:latin typeface="Times New Roman"/>
                <a:cs typeface="Times New Roman"/>
              </a:rPr>
              <a:t> </a:t>
            </a:r>
            <a:r>
              <a:rPr dirty="0" baseline="3472" sz="1200" spc="-15" i="1">
                <a:latin typeface="Times New Roman"/>
                <a:cs typeface="Times New Roman"/>
              </a:rPr>
              <a:t>n</a:t>
            </a:r>
            <a:r>
              <a:rPr dirty="0" baseline="3472" sz="1200" spc="-15">
                <a:latin typeface="Symbol"/>
                <a:cs typeface="Symbol"/>
              </a:rPr>
              <a:t></a:t>
            </a:r>
            <a:r>
              <a:rPr dirty="0" baseline="3472" sz="1200" spc="-15">
                <a:latin typeface="Times New Roman"/>
                <a:cs typeface="Times New Roman"/>
              </a:rPr>
              <a:t>1</a:t>
            </a:r>
            <a:r>
              <a:rPr dirty="0" baseline="3472" sz="1200" spc="-16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1029004" y="8328895"/>
            <a:ext cx="3684270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50" spc="-50" i="1">
                <a:latin typeface="Times New Roman"/>
                <a:cs typeface="Times New Roman"/>
              </a:rPr>
              <a:t>n</a:t>
            </a:r>
            <a:r>
              <a:rPr dirty="0" sz="125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even </a:t>
            </a:r>
            <a:r>
              <a:rPr dirty="0" sz="1200" spc="-10">
                <a:latin typeface="Times New Roman"/>
                <a:cs typeface="Times New Roman"/>
              </a:rPr>
              <a:t>&amp;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2,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50" spc="-50" i="1">
                <a:latin typeface="Times New Roman"/>
                <a:cs typeface="Times New Roman"/>
              </a:rPr>
              <a:t>n</a:t>
            </a:r>
            <a:r>
              <a:rPr dirty="0" sz="125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</a:t>
            </a:r>
            <a:r>
              <a:rPr dirty="0" sz="1200" spc="-20">
                <a:latin typeface="Times New Roman"/>
                <a:cs typeface="Times New Roman"/>
              </a:rPr>
              <a:t>odd.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901562" y="8700413"/>
            <a:ext cx="165100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55">
                <a:latin typeface="Symbol"/>
                <a:cs typeface="Symbol"/>
              </a:rPr>
              <a:t>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9" name="object 169" descr=""/>
          <p:cNvSpPr/>
          <p:nvPr/>
        </p:nvSpPr>
        <p:spPr>
          <a:xfrm>
            <a:off x="1123510" y="8817826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 h="0">
                <a:moveTo>
                  <a:pt x="0" y="0"/>
                </a:moveTo>
                <a:lnTo>
                  <a:pt x="18779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 descr=""/>
          <p:cNvSpPr/>
          <p:nvPr/>
        </p:nvSpPr>
        <p:spPr>
          <a:xfrm>
            <a:off x="1643935" y="8817826"/>
            <a:ext cx="581660" cy="0"/>
          </a:xfrm>
          <a:custGeom>
            <a:avLst/>
            <a:gdLst/>
            <a:ahLst/>
            <a:cxnLst/>
            <a:rect l="l" t="t" r="r" b="b"/>
            <a:pathLst>
              <a:path w="581660" h="0">
                <a:moveTo>
                  <a:pt x="0" y="0"/>
                </a:moveTo>
                <a:lnTo>
                  <a:pt x="58149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 descr=""/>
          <p:cNvSpPr/>
          <p:nvPr/>
        </p:nvSpPr>
        <p:spPr>
          <a:xfrm>
            <a:off x="2470008" y="881782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03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 descr=""/>
          <p:cNvSpPr/>
          <p:nvPr/>
        </p:nvSpPr>
        <p:spPr>
          <a:xfrm>
            <a:off x="2990475" y="8817826"/>
            <a:ext cx="581660" cy="0"/>
          </a:xfrm>
          <a:custGeom>
            <a:avLst/>
            <a:gdLst/>
            <a:ahLst/>
            <a:cxnLst/>
            <a:rect l="l" t="t" r="r" b="b"/>
            <a:pathLst>
              <a:path w="581660" h="0">
                <a:moveTo>
                  <a:pt x="0" y="0"/>
                </a:moveTo>
                <a:lnTo>
                  <a:pt x="58149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 descr=""/>
          <p:cNvSpPr/>
          <p:nvPr/>
        </p:nvSpPr>
        <p:spPr>
          <a:xfrm>
            <a:off x="3749606" y="8817826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61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 descr=""/>
          <p:cNvSpPr/>
          <p:nvPr/>
        </p:nvSpPr>
        <p:spPr>
          <a:xfrm>
            <a:off x="3977611" y="8817826"/>
            <a:ext cx="170180" cy="0"/>
          </a:xfrm>
          <a:custGeom>
            <a:avLst/>
            <a:gdLst/>
            <a:ahLst/>
            <a:cxnLst/>
            <a:rect l="l" t="t" r="r" b="b"/>
            <a:pathLst>
              <a:path w="170179" h="0">
                <a:moveTo>
                  <a:pt x="0" y="0"/>
                </a:moveTo>
                <a:lnTo>
                  <a:pt x="17002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 descr=""/>
          <p:cNvSpPr/>
          <p:nvPr/>
        </p:nvSpPr>
        <p:spPr>
          <a:xfrm>
            <a:off x="4309025" y="8817826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 h="0">
                <a:moveTo>
                  <a:pt x="0" y="0"/>
                </a:moveTo>
                <a:lnTo>
                  <a:pt x="17243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 descr=""/>
          <p:cNvSpPr txBox="1"/>
          <p:nvPr/>
        </p:nvSpPr>
        <p:spPr>
          <a:xfrm>
            <a:off x="4504283" y="8681293"/>
            <a:ext cx="5403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10">
                <a:latin typeface="Times New Roman"/>
                <a:cs typeface="Times New Roman"/>
              </a:rPr>
              <a:t>.........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3201823" y="8576964"/>
            <a:ext cx="12744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14655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-104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44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305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457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2510091" y="8810704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1166351" y="8810704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4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3481620" y="8805097"/>
            <a:ext cx="98679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7375" algn="l"/>
                <a:tab pos="922019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2134789" y="8805097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1220977" y="8565910"/>
            <a:ext cx="14243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58900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1883475" y="8576964"/>
            <a:ext cx="7023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6265" algn="l"/>
              </a:tabLst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2835668" y="8692779"/>
            <a:ext cx="1460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2252623" y="8681293"/>
            <a:ext cx="55626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0215" algn="l"/>
              </a:tabLst>
            </a:pPr>
            <a:r>
              <a:rPr dirty="0" sz="1300" spc="-50">
                <a:latin typeface="Symbol"/>
                <a:cs typeface="Symbol"/>
              </a:rPr>
              <a:t>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1344027" y="8692779"/>
            <a:ext cx="29083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273" sz="1950">
                <a:latin typeface="Symbol"/>
                <a:cs typeface="Symbol"/>
              </a:rPr>
              <a:t></a:t>
            </a:r>
            <a:r>
              <a:rPr dirty="0" baseline="4273" sz="1950" spc="14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1120937" y="8576964"/>
            <a:ext cx="1181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2857111" y="8609158"/>
            <a:ext cx="9969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2821584" y="8816147"/>
            <a:ext cx="158940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19480" algn="l"/>
                <a:tab pos="1160780" algn="l"/>
                <a:tab pos="1491615" algn="l"/>
              </a:tabLst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Times New Roman"/>
                <a:cs typeface="Times New Roman"/>
              </a:rPr>
              <a:t>1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3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5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1510647" y="8609158"/>
            <a:ext cx="9969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1474740" y="8816147"/>
            <a:ext cx="67564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 i="1">
                <a:latin typeface="Times New Roman"/>
                <a:cs typeface="Times New Roman"/>
              </a:rPr>
              <a:t>n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367208" y="1144365"/>
            <a:ext cx="176530" cy="0"/>
          </a:xfrm>
          <a:custGeom>
            <a:avLst/>
            <a:gdLst/>
            <a:ahLst/>
            <a:cxnLst/>
            <a:rect l="l" t="t" r="r" b="b"/>
            <a:pathLst>
              <a:path w="176530" h="0">
                <a:moveTo>
                  <a:pt x="0" y="0"/>
                </a:moveTo>
                <a:lnTo>
                  <a:pt x="17606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914622" y="1144365"/>
            <a:ext cx="147955" cy="0"/>
          </a:xfrm>
          <a:custGeom>
            <a:avLst/>
            <a:gdLst/>
            <a:ahLst/>
            <a:cxnLst/>
            <a:rect l="l" t="t" r="r" b="b"/>
            <a:pathLst>
              <a:path w="147955" h="0">
                <a:moveTo>
                  <a:pt x="0" y="0"/>
                </a:moveTo>
                <a:lnTo>
                  <a:pt x="14738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217015" y="1144365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 h="0">
                <a:moveTo>
                  <a:pt x="0" y="0"/>
                </a:moveTo>
                <a:lnTo>
                  <a:pt x="14951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937325" y="919483"/>
            <a:ext cx="406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16230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404246" y="1138413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82023" y="1070073"/>
            <a:ext cx="50228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40360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5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2004" y="1017456"/>
            <a:ext cx="18522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89610" algn="l"/>
                <a:tab pos="1195070" algn="l"/>
                <a:tab pos="1499870" algn="l"/>
              </a:tabLst>
            </a:pPr>
            <a:r>
              <a:rPr dirty="0" sz="1200" spc="-10">
                <a:latin typeface="Times New Roman"/>
                <a:cs typeface="Times New Roman"/>
              </a:rPr>
              <a:t>Hence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27582" y="842399"/>
            <a:ext cx="233679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4444" sz="1875" spc="-44">
                <a:latin typeface="Symbol"/>
                <a:cs typeface="Symbol"/>
              </a:rPr>
              <a:t></a:t>
            </a:r>
            <a:r>
              <a:rPr dirty="0" baseline="-24444" sz="1875" spc="-14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76604" y="1267991"/>
            <a:ext cx="5735320" cy="617220"/>
          </a:xfrm>
          <a:prstGeom prst="rect">
            <a:avLst/>
          </a:prstGeom>
        </p:spPr>
        <p:txBody>
          <a:bodyPr wrap="square" lIns="0" tIns="1155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10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 spc="-10">
                <a:latin typeface="Symbol"/>
                <a:cs typeface="Symbol"/>
              </a:rPr>
              <a:t>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(-1,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9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 function is even as </a:t>
            </a:r>
            <a:r>
              <a:rPr dirty="0" sz="1200" spc="-10">
                <a:latin typeface="Times New Roman"/>
                <a:cs typeface="Times New Roman"/>
              </a:rPr>
              <a:t>f(-</a:t>
            </a:r>
            <a:r>
              <a:rPr dirty="0" sz="1200">
                <a:latin typeface="Times New Roman"/>
                <a:cs typeface="Times New Roman"/>
              </a:rPr>
              <a:t>x)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f(x). Also period of 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1-(-</a:t>
            </a:r>
            <a:r>
              <a:rPr dirty="0" sz="1200">
                <a:latin typeface="Times New Roman"/>
                <a:cs typeface="Times New Roman"/>
              </a:rPr>
              <a:t>1)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</a:t>
            </a:r>
            <a:r>
              <a:rPr dirty="0" sz="1250">
                <a:latin typeface="Times New Roman"/>
                <a:cs typeface="Times New Roman"/>
              </a:rPr>
              <a:t> 2</a:t>
            </a:r>
            <a:r>
              <a:rPr dirty="0" sz="1250" i="1">
                <a:latin typeface="Times New Roman"/>
                <a:cs typeface="Times New Roman"/>
              </a:rPr>
              <a:t>l</a:t>
            </a:r>
            <a:r>
              <a:rPr dirty="0" sz="1250" spc="6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 2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</a:t>
            </a:r>
            <a:r>
              <a:rPr dirty="0" sz="1250" spc="-4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l</a:t>
            </a:r>
            <a:r>
              <a:rPr dirty="0" sz="1250" spc="7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5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592449" y="2200000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0" y="0"/>
                </a:moveTo>
                <a:lnTo>
                  <a:pt x="6300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547988" y="2257133"/>
            <a:ext cx="3041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23148" sz="1800">
                <a:latin typeface="Times New Roman"/>
                <a:cs typeface="Times New Roman"/>
              </a:rPr>
              <a:t>1</a:t>
            </a:r>
            <a:r>
              <a:rPr dirty="0" baseline="23148" sz="1800" spc="-232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47988" y="1909280"/>
            <a:ext cx="2628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>
                <a:latin typeface="Times New Roman"/>
                <a:cs typeface="Times New Roman"/>
              </a:rPr>
              <a:t>1</a:t>
            </a:r>
            <a:r>
              <a:rPr dirty="0" baseline="-25462" sz="1800" spc="89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4448582" y="2195026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79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4123810" y="2227021"/>
            <a:ext cx="13525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spc="-105">
                <a:latin typeface="Symbol"/>
                <a:cs typeface="Symbol"/>
              </a:rPr>
              <a:t></a:t>
            </a:r>
            <a:r>
              <a:rPr dirty="0" baseline="-9259" sz="1800" spc="-157">
                <a:latin typeface="Symbol"/>
                <a:cs typeface="Symbol"/>
              </a:rPr>
              <a:t>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149210" y="1935519"/>
            <a:ext cx="8445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33043" y="1934787"/>
            <a:ext cx="8585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1685" algn="l"/>
              </a:tabLst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2777" sz="1500" spc="-75">
                <a:latin typeface="Times New Roman"/>
                <a:cs typeface="Times New Roman"/>
              </a:rPr>
              <a:t>1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34266" y="2282034"/>
            <a:ext cx="8585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1685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2777" sz="1500" spc="-75">
                <a:latin typeface="Times New Roman"/>
                <a:cs typeface="Times New Roman"/>
              </a:rPr>
              <a:t>0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427944" y="1842026"/>
            <a:ext cx="3733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48611" sz="1800" i="1">
                <a:latin typeface="Times New Roman"/>
                <a:cs typeface="Times New Roman"/>
              </a:rPr>
              <a:t>x</a:t>
            </a:r>
            <a:r>
              <a:rPr dirty="0" baseline="-27777" sz="1500">
                <a:latin typeface="Times New Roman"/>
                <a:cs typeface="Times New Roman"/>
              </a:rPr>
              <a:t>3</a:t>
            </a:r>
            <a:r>
              <a:rPr dirty="0" baseline="-27777" sz="1500" spc="89">
                <a:latin typeface="Times New Roman"/>
                <a:cs typeface="Times New Roman"/>
              </a:rPr>
              <a:t> </a:t>
            </a:r>
            <a:r>
              <a:rPr dirty="0" baseline="-34722" sz="1800" spc="-52">
                <a:latin typeface="Symbol"/>
                <a:cs typeface="Symbol"/>
              </a:rPr>
              <a:t></a:t>
            </a:r>
            <a:r>
              <a:rPr dirty="0" sz="1000" spc="-3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76604" y="2043177"/>
            <a:ext cx="3859529" cy="2533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838200" algn="l"/>
                <a:tab pos="3761740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Here</a:t>
            </a:r>
            <a:r>
              <a:rPr dirty="0" baseline="4629" sz="1800" spc="40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=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-9259" sz="2250">
                <a:latin typeface="Symbol"/>
                <a:cs typeface="Symbol"/>
              </a:rPr>
              <a:t></a:t>
            </a:r>
            <a:r>
              <a:rPr dirty="0" baseline="-9259" sz="2250" spc="10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i="1">
                <a:latin typeface="Times New Roman"/>
                <a:cs typeface="Times New Roman"/>
              </a:rPr>
              <a:t>dx</a:t>
            </a:r>
            <a:r>
              <a:rPr dirty="0" baseline="2314" sz="1800" spc="-44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3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-9259" sz="2250">
                <a:latin typeface="Symbol"/>
                <a:cs typeface="Symbol"/>
              </a:rPr>
              <a:t></a:t>
            </a:r>
            <a:r>
              <a:rPr dirty="0" baseline="-9259" sz="2250" spc="10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i="1">
                <a:latin typeface="Times New Roman"/>
                <a:cs typeface="Times New Roman"/>
              </a:rPr>
              <a:t>dx</a:t>
            </a:r>
            <a:r>
              <a:rPr dirty="0" baseline="2314" sz="1800" spc="-112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2</a:t>
            </a:r>
            <a:r>
              <a:rPr dirty="0" baseline="4629" sz="1800" spc="-104">
                <a:latin typeface="Times New Roman"/>
                <a:cs typeface="Times New Roman"/>
              </a:rPr>
              <a:t> </a:t>
            </a:r>
            <a:r>
              <a:rPr dirty="0" baseline="-7407" sz="2250" spc="-15">
                <a:latin typeface="Symbol"/>
                <a:cs typeface="Symbol"/>
              </a:rPr>
              <a:t></a:t>
            </a:r>
            <a:r>
              <a:rPr dirty="0" baseline="-7407" sz="2250" spc="-270">
                <a:latin typeface="Times New Roman"/>
                <a:cs typeface="Times New Roman"/>
              </a:rPr>
              <a:t> </a:t>
            </a:r>
            <a:r>
              <a:rPr dirty="0" baseline="4629" sz="1800" spc="-89">
                <a:latin typeface="Times New Roman"/>
                <a:cs typeface="Times New Roman"/>
              </a:rPr>
              <a:t>(1</a:t>
            </a:r>
            <a:r>
              <a:rPr dirty="0" baseline="4629" sz="1800" spc="-24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44">
                <a:latin typeface="Times New Roman"/>
                <a:cs typeface="Times New Roman"/>
              </a:rPr>
              <a:t> </a:t>
            </a:r>
            <a:r>
              <a:rPr dirty="0" baseline="4629" sz="1800" spc="-15" i="1">
                <a:latin typeface="Times New Roman"/>
                <a:cs typeface="Times New Roman"/>
              </a:rPr>
              <a:t>x</a:t>
            </a:r>
            <a:r>
              <a:rPr dirty="0" baseline="4629" sz="1800" spc="-277" i="1">
                <a:latin typeface="Times New Roman"/>
                <a:cs typeface="Times New Roman"/>
              </a:rPr>
              <a:t> </a:t>
            </a:r>
            <a:r>
              <a:rPr dirty="0" baseline="36111" sz="1500">
                <a:latin typeface="Times New Roman"/>
                <a:cs typeface="Times New Roman"/>
              </a:rPr>
              <a:t>2</a:t>
            </a:r>
            <a:r>
              <a:rPr dirty="0" baseline="36111" sz="1500" spc="-12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)</a:t>
            </a:r>
            <a:r>
              <a:rPr dirty="0" baseline="4629" sz="1800" i="1">
                <a:latin typeface="Times New Roman"/>
                <a:cs typeface="Times New Roman"/>
              </a:rPr>
              <a:t>dx</a:t>
            </a:r>
            <a:r>
              <a:rPr dirty="0" baseline="4629" sz="1800" spc="82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6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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 spc="-30" i="1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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4971541" y="21983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2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4464748" y="2190008"/>
            <a:ext cx="6318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516890" algn="l"/>
              </a:tabLst>
            </a:pP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baseline="-13888" sz="1800" spc="-359">
                <a:latin typeface="Symbol"/>
                <a:cs typeface="Symbol"/>
              </a:rPr>
              <a:t></a:t>
            </a:r>
            <a:r>
              <a:rPr dirty="0" baseline="-23148" sz="1800" spc="-359">
                <a:latin typeface="Symbol"/>
                <a:cs typeface="Symbol"/>
              </a:rPr>
              <a:t></a:t>
            </a:r>
            <a:r>
              <a:rPr dirty="0" baseline="-23148" sz="1800" spc="-292">
                <a:latin typeface="Times New Roman"/>
                <a:cs typeface="Times New Roman"/>
              </a:rPr>
              <a:t> </a:t>
            </a:r>
            <a:r>
              <a:rPr dirty="0" baseline="-41666" sz="1500" spc="-75">
                <a:latin typeface="Times New Roman"/>
                <a:cs typeface="Times New Roman"/>
              </a:rPr>
              <a:t>0</a:t>
            </a:r>
            <a:r>
              <a:rPr dirty="0" baseline="-41666" sz="150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969119" y="1978030"/>
            <a:ext cx="1022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835772" y="2071179"/>
            <a:ext cx="12039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9464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as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f(x)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 </a:t>
            </a:r>
            <a:r>
              <a:rPr dirty="0" baseline="2314" sz="1800" spc="-30">
                <a:latin typeface="Times New Roman"/>
                <a:cs typeface="Times New Roman"/>
              </a:rPr>
              <a:t>even.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270301" y="2741020"/>
            <a:ext cx="64135" cy="0"/>
          </a:xfrm>
          <a:custGeom>
            <a:avLst/>
            <a:gdLst/>
            <a:ahLst/>
            <a:cxnLst/>
            <a:rect l="l" t="t" r="r" b="b"/>
            <a:pathLst>
              <a:path w="64134" h="0">
                <a:moveTo>
                  <a:pt x="0" y="0"/>
                </a:moveTo>
                <a:lnTo>
                  <a:pt x="6373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694125" y="2475684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26069" y="2450301"/>
            <a:ext cx="2647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>
                <a:latin typeface="Times New Roman"/>
                <a:cs typeface="Times New Roman"/>
              </a:rPr>
              <a:t>1</a:t>
            </a:r>
            <a:r>
              <a:rPr dirty="0" baseline="-25462" sz="1800" spc="97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87342" y="2547973"/>
            <a:ext cx="5088890" cy="78740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20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3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43981" sz="1800">
                <a:latin typeface="Times New Roman"/>
                <a:cs typeface="Times New Roman"/>
              </a:rPr>
              <a:t>1</a:t>
            </a:r>
            <a:r>
              <a:rPr dirty="0" baseline="-43981" sz="1800" spc="232">
                <a:latin typeface="Times New Roman"/>
                <a:cs typeface="Times New Roman"/>
              </a:rPr>
              <a:t>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1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cos(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marL="473075">
              <a:lnSpc>
                <a:spcPct val="100000"/>
              </a:lnSpc>
              <a:spcBef>
                <a:spcPts val="140"/>
              </a:spcBef>
              <a:tabLst>
                <a:tab pos="1819910" algn="l"/>
              </a:tabLst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452755">
              <a:lnSpc>
                <a:spcPts val="570"/>
              </a:lnSpc>
              <a:spcBef>
                <a:spcPts val="16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  <a:p>
            <a:pPr marL="217804">
              <a:lnSpc>
                <a:spcPts val="1889"/>
              </a:lnSpc>
            </a:pPr>
            <a:r>
              <a:rPr dirty="0" sz="1200" spc="10">
                <a:latin typeface="Times New Roman"/>
                <a:cs typeface="Times New Roman"/>
              </a:rPr>
              <a:t>=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2</a:t>
            </a:r>
            <a:r>
              <a:rPr dirty="0" baseline="-13888" sz="2700" spc="15">
                <a:latin typeface="Symbol"/>
                <a:cs typeface="Symbol"/>
              </a:rPr>
              <a:t></a:t>
            </a:r>
            <a:r>
              <a:rPr dirty="0" sz="1200" spc="10">
                <a:latin typeface="Times New Roman"/>
                <a:cs typeface="Times New Roman"/>
              </a:rPr>
              <a:t>(1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baseline="43650" sz="1050" spc="15">
                <a:latin typeface="Times New Roman"/>
                <a:cs typeface="Times New Roman"/>
              </a:rPr>
              <a:t>2</a:t>
            </a:r>
            <a:r>
              <a:rPr dirty="0" baseline="43650" sz="1050" spc="-97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10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[as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</a:t>
            </a:r>
            <a:r>
              <a:rPr dirty="0" sz="1150" spc="10">
                <a:latin typeface="Symbol"/>
                <a:cs typeface="Symbol"/>
              </a:rPr>
              <a:t>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-4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even.</a:t>
            </a:r>
            <a:r>
              <a:rPr dirty="0" sz="1200" spc="14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Integrating </a:t>
            </a:r>
            <a:r>
              <a:rPr dirty="0" sz="1200" spc="1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28648" y="3339989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1862073" y="3806854"/>
            <a:ext cx="444500" cy="0"/>
          </a:xfrm>
          <a:custGeom>
            <a:avLst/>
            <a:gdLst/>
            <a:ahLst/>
            <a:cxnLst/>
            <a:rect l="l" t="t" r="r" b="b"/>
            <a:pathLst>
              <a:path w="444500" h="0">
                <a:moveTo>
                  <a:pt x="0" y="0"/>
                </a:moveTo>
                <a:lnTo>
                  <a:pt x="444085" y="0"/>
                </a:lnTo>
              </a:path>
            </a:pathLst>
          </a:custGeom>
          <a:ln w="63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1656563" y="3638729"/>
            <a:ext cx="8953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82561" y="3826362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82561" y="3877269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82561" y="3536979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631673" y="3768186"/>
            <a:ext cx="19685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-21739" sz="1725" spc="-37">
                <a:latin typeface="Symbol"/>
                <a:cs typeface="Symbol"/>
              </a:rPr>
              <a:t></a:t>
            </a:r>
            <a:endParaRPr baseline="-21739" sz="1725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631673" y="3877270"/>
            <a:ext cx="2743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4830" sz="1725" spc="60">
                <a:latin typeface="Symbol"/>
                <a:cs typeface="Symbol"/>
              </a:rPr>
              <a:t></a:t>
            </a:r>
            <a:r>
              <a:rPr dirty="0" sz="1150" spc="40">
                <a:latin typeface="Symbol"/>
                <a:cs typeface="Symbol"/>
              </a:rPr>
              <a:t></a:t>
            </a:r>
            <a:r>
              <a:rPr dirty="0" baseline="-11695" sz="1425" spc="60">
                <a:latin typeface="Times New Roman"/>
                <a:cs typeface="Times New Roman"/>
              </a:rPr>
              <a:t>0</a:t>
            </a:r>
            <a:endParaRPr baseline="-11695" sz="1425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01171" y="3768186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001171" y="3864846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534838" y="3768186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34838" y="3864846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857549" y="3768185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57549" y="3864846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12428" y="3817272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770710" y="3693941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770710" y="3817272"/>
            <a:ext cx="844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077815" y="3526781"/>
            <a:ext cx="328930" cy="391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120">
                <a:latin typeface="Times New Roman"/>
                <a:cs typeface="Times New Roman"/>
              </a:rPr>
              <a:t>2</a:t>
            </a:r>
            <a:r>
              <a:rPr dirty="0" sz="1150" spc="-120">
                <a:latin typeface="Symbol"/>
                <a:cs typeface="Symbol"/>
              </a:rPr>
              <a:t></a:t>
            </a:r>
            <a:r>
              <a:rPr dirty="0" sz="2400" spc="-120">
                <a:latin typeface="Symbol"/>
                <a:cs typeface="Symbol"/>
              </a:rPr>
              <a:t>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158507" y="3830908"/>
            <a:ext cx="41275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-10">
                <a:latin typeface="Times New Roman"/>
                <a:cs typeface="Times New Roman"/>
              </a:rPr>
              <a:t>(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150" spc="-10">
                <a:latin typeface="Symbol"/>
                <a:cs typeface="Symbol"/>
              </a:rPr>
              <a:t></a:t>
            </a:r>
            <a:r>
              <a:rPr dirty="0" sz="1150" spc="-10">
                <a:latin typeface="Times New Roman"/>
                <a:cs typeface="Times New Roman"/>
              </a:rPr>
              <a:t>)</a:t>
            </a:r>
            <a:r>
              <a:rPr dirty="0" baseline="32163" sz="1425" spc="-15">
                <a:latin typeface="Times New Roman"/>
                <a:cs typeface="Times New Roman"/>
              </a:rPr>
              <a:t>3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287028" y="3681219"/>
            <a:ext cx="25412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1259840" algn="l"/>
                <a:tab pos="2382520" algn="l"/>
              </a:tabLst>
            </a:pPr>
            <a:r>
              <a:rPr dirty="0" baseline="-4830" sz="1725">
                <a:latin typeface="Symbol"/>
                <a:cs typeface="Symbol"/>
              </a:rPr>
              <a:t></a:t>
            </a:r>
            <a:r>
              <a:rPr dirty="0" baseline="-4830" sz="1725" spc="-5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baseline="12077" sz="1725">
                <a:latin typeface="Symbol"/>
                <a:cs typeface="Symbol"/>
              </a:rPr>
              <a:t></a:t>
            </a:r>
            <a:r>
              <a:rPr dirty="0" baseline="12077" sz="1725" spc="-179">
                <a:latin typeface="Times New Roman"/>
                <a:cs typeface="Times New Roman"/>
              </a:rPr>
              <a:t> </a:t>
            </a:r>
            <a:r>
              <a:rPr dirty="0" u="sng" baseline="12077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12077" sz="1725">
                <a:latin typeface="Symbol"/>
                <a:cs typeface="Symbol"/>
              </a:rPr>
              <a:t></a:t>
            </a:r>
            <a:r>
              <a:rPr dirty="0" baseline="12077" sz="1725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baseline="12077" sz="1725">
                <a:latin typeface="Symbol"/>
                <a:cs typeface="Symbol"/>
              </a:rPr>
              <a:t></a:t>
            </a:r>
            <a:r>
              <a:rPr dirty="0" baseline="12077" sz="1725" spc="-172">
                <a:latin typeface="Times New Roman"/>
                <a:cs typeface="Times New Roman"/>
              </a:rPr>
              <a:t> </a:t>
            </a:r>
            <a:r>
              <a:rPr dirty="0" u="sng" baseline="12077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12077" sz="1725" spc="-37">
                <a:latin typeface="Symbol"/>
                <a:cs typeface="Symbol"/>
              </a:rPr>
              <a:t></a:t>
            </a:r>
            <a:r>
              <a:rPr dirty="0" sz="1150" spc="-25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94132" y="3799090"/>
            <a:ext cx="1854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 i="1">
                <a:latin typeface="Times New Roman"/>
                <a:cs typeface="Times New Roman"/>
              </a:rPr>
              <a:t>n</a:t>
            </a:r>
            <a:r>
              <a:rPr dirty="0" sz="1150" spc="-25">
                <a:latin typeface="Symbol"/>
                <a:cs typeface="Symbol"/>
              </a:rPr>
              <a:t>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745310" y="3597289"/>
            <a:ext cx="31737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1124585" algn="l"/>
                <a:tab pos="2268220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2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16908" sz="1725">
                <a:latin typeface="Symbol"/>
                <a:cs typeface="Symbol"/>
              </a:rPr>
              <a:t></a:t>
            </a:r>
            <a:r>
              <a:rPr dirty="0" baseline="16908" sz="172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3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cos</a:t>
            </a:r>
            <a:r>
              <a:rPr dirty="0" baseline="4830" sz="1725" spc="-19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30" i="1">
                <a:latin typeface="Times New Roman"/>
                <a:cs typeface="Times New Roman"/>
              </a:rPr>
              <a:t> </a:t>
            </a:r>
            <a:r>
              <a:rPr dirty="0" baseline="16908" sz="1725" spc="-75">
                <a:latin typeface="Symbol"/>
                <a:cs typeface="Symbol"/>
              </a:rPr>
              <a:t></a:t>
            </a:r>
            <a:r>
              <a:rPr dirty="0" baseline="16908" sz="1725">
                <a:latin typeface="Times New Roman"/>
                <a:cs typeface="Times New Roman"/>
              </a:rPr>
              <a:t>	</a:t>
            </a:r>
            <a:r>
              <a:rPr dirty="0" baseline="16908" sz="1725">
                <a:latin typeface="Symbol"/>
                <a:cs typeface="Symbol"/>
              </a:rPr>
              <a:t></a:t>
            </a:r>
            <a:r>
              <a:rPr dirty="0" baseline="16908" sz="1725" spc="-3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9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4830" sz="1725" spc="-2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67" i="1">
                <a:latin typeface="Times New Roman"/>
                <a:cs typeface="Times New Roman"/>
              </a:rPr>
              <a:t> </a:t>
            </a:r>
            <a:r>
              <a:rPr dirty="0" baseline="16908" sz="1725" spc="-37">
                <a:latin typeface="Symbol"/>
                <a:cs typeface="Symbol"/>
              </a:rPr>
              <a:t></a:t>
            </a:r>
            <a:r>
              <a:rPr dirty="0" baseline="21739" sz="1725" spc="-37">
                <a:latin typeface="Symbol"/>
                <a:cs typeface="Symbol"/>
              </a:rPr>
              <a:t></a:t>
            </a:r>
            <a:r>
              <a:rPr dirty="0" baseline="70175" sz="1425" spc="-37">
                <a:latin typeface="Times New Roman"/>
                <a:cs typeface="Times New Roman"/>
              </a:rPr>
              <a:t>1</a:t>
            </a:r>
            <a:endParaRPr baseline="70175" sz="1425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60907" y="3526481"/>
            <a:ext cx="447040" cy="391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35" i="1">
                <a:latin typeface="Times New Roman"/>
                <a:cs typeface="Times New Roman"/>
              </a:rPr>
              <a:t>  </a:t>
            </a:r>
            <a:r>
              <a:rPr dirty="0" sz="2400" spc="-655">
                <a:latin typeface="Symbol"/>
                <a:cs typeface="Symbol"/>
              </a:rPr>
              <a:t>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626448" y="410444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443460" y="4236637"/>
            <a:ext cx="3937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150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021593" y="3830908"/>
            <a:ext cx="448945" cy="5168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-10">
                <a:latin typeface="Times New Roman"/>
                <a:cs typeface="Times New Roman"/>
              </a:rPr>
              <a:t>(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150" spc="-10">
                <a:latin typeface="Symbol"/>
                <a:cs typeface="Symbol"/>
              </a:rPr>
              <a:t></a:t>
            </a:r>
            <a:r>
              <a:rPr dirty="0" sz="1150" spc="-10">
                <a:latin typeface="Times New Roman"/>
                <a:cs typeface="Times New Roman"/>
              </a:rPr>
              <a:t>)</a:t>
            </a:r>
            <a:r>
              <a:rPr dirty="0" baseline="32163" sz="1425" spc="-15">
                <a:latin typeface="Times New Roman"/>
                <a:cs typeface="Times New Roman"/>
              </a:rPr>
              <a:t>2</a:t>
            </a:r>
            <a:endParaRPr baseline="32163" sz="1425">
              <a:latin typeface="Times New Roman"/>
              <a:cs typeface="Times New Roman"/>
            </a:endParaRPr>
          </a:p>
          <a:p>
            <a:pPr marL="45720">
              <a:lnSpc>
                <a:spcPct val="100000"/>
              </a:lnSpc>
              <a:spcBef>
                <a:spcPts val="1065"/>
              </a:spcBef>
              <a:tabLst>
                <a:tab pos="410209" algn="l"/>
              </a:tabLst>
            </a:pPr>
            <a:r>
              <a:rPr dirty="0" u="sng" sz="1150" spc="2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294955" y="4249497"/>
            <a:ext cx="134620" cy="3524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20355" y="410444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246761" y="4236637"/>
            <a:ext cx="7981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[(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220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0]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115915" y="4236637"/>
            <a:ext cx="7359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[0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859309" y="4140858"/>
            <a:ext cx="3987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85445" algn="l"/>
              </a:tabLst>
            </a:pPr>
            <a:r>
              <a:rPr dirty="0" u="sng" sz="1150" spc="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334503" y="4343986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143321" y="4343986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037278" y="4249497"/>
            <a:ext cx="711200" cy="3524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r" marR="4318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algn="r" marR="43180">
              <a:lnSpc>
                <a:spcPts val="1260"/>
              </a:lnSpc>
              <a:tabLst>
                <a:tab pos="563245" algn="l"/>
              </a:tabLst>
            </a:pPr>
            <a:r>
              <a:rPr dirty="0" baseline="2415" sz="1725" spc="-30">
                <a:latin typeface="Times New Roman"/>
                <a:cs typeface="Times New Roman"/>
              </a:rPr>
              <a:t>(</a:t>
            </a:r>
            <a:r>
              <a:rPr dirty="0" baseline="2415" sz="1725" spc="-30" i="1">
                <a:latin typeface="Times New Roman"/>
                <a:cs typeface="Times New Roman"/>
              </a:rPr>
              <a:t>n</a:t>
            </a:r>
            <a:r>
              <a:rPr dirty="0" baseline="2415" sz="1725" spc="-30">
                <a:latin typeface="Symbol"/>
                <a:cs typeface="Symbol"/>
              </a:rPr>
              <a:t></a:t>
            </a:r>
            <a:r>
              <a:rPr dirty="0" baseline="2415" sz="1725" spc="-30">
                <a:latin typeface="Times New Roman"/>
                <a:cs typeface="Times New Roman"/>
              </a:rPr>
              <a:t>)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75">
                <a:latin typeface="Symbol"/>
                <a:cs typeface="Symbol"/>
              </a:rPr>
              <a:t></a:t>
            </a:r>
            <a:r>
              <a:rPr dirty="0" baseline="-9661" sz="1725" spc="-112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867269" y="4386893"/>
            <a:ext cx="2901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n</a:t>
            </a:r>
            <a:r>
              <a:rPr dirty="0" sz="1150" spc="-20">
                <a:latin typeface="Symbol"/>
                <a:cs typeface="Symbol"/>
              </a:rPr>
              <a:t>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560409" y="4193723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3882113" y="4364450"/>
            <a:ext cx="513715" cy="0"/>
          </a:xfrm>
          <a:custGeom>
            <a:avLst/>
            <a:gdLst/>
            <a:ahLst/>
            <a:cxnLst/>
            <a:rect l="l" t="t" r="r" b="b"/>
            <a:pathLst>
              <a:path w="513714" h="0">
                <a:moveTo>
                  <a:pt x="0" y="0"/>
                </a:moveTo>
                <a:lnTo>
                  <a:pt x="51323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3854693" y="4139568"/>
            <a:ext cx="564515" cy="3613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9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4(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43650" sz="1050" spc="-15" i="1">
                <a:latin typeface="Times New Roman"/>
                <a:cs typeface="Times New Roman"/>
              </a:rPr>
              <a:t>n</a:t>
            </a:r>
            <a:r>
              <a:rPr dirty="0" baseline="43650" sz="1050" spc="-89" i="1">
                <a:latin typeface="Times New Roman"/>
                <a:cs typeface="Times New Roman"/>
              </a:rPr>
              <a:t> </a:t>
            </a:r>
            <a:r>
              <a:rPr dirty="0" baseline="43650" sz="1050" spc="-52">
                <a:latin typeface="Symbol"/>
                <a:cs typeface="Symbol"/>
              </a:rPr>
              <a:t></a:t>
            </a:r>
            <a:r>
              <a:rPr dirty="0" baseline="43650" sz="1050" spc="-52">
                <a:latin typeface="Times New Roman"/>
                <a:cs typeface="Times New Roman"/>
              </a:rPr>
              <a:t>1</a:t>
            </a:r>
            <a:endParaRPr baseline="43650" sz="1050">
              <a:latin typeface="Times New Roman"/>
              <a:cs typeface="Times New Roman"/>
            </a:endParaRPr>
          </a:p>
          <a:p>
            <a:pPr algn="ctr">
              <a:lnSpc>
                <a:spcPts val="1350"/>
              </a:lnSpc>
            </a:pPr>
            <a:r>
              <a:rPr dirty="0" baseline="-25462" sz="1800" spc="-15" i="1">
                <a:latin typeface="Times New Roman"/>
                <a:cs typeface="Times New Roman"/>
              </a:rPr>
              <a:t>n</a:t>
            </a:r>
            <a:r>
              <a:rPr dirty="0" sz="700" spc="-10">
                <a:latin typeface="Times New Roman"/>
                <a:cs typeface="Times New Roman"/>
              </a:rPr>
              <a:t>2</a:t>
            </a:r>
            <a:r>
              <a:rPr dirty="0" baseline="-24444" sz="1875" spc="-15">
                <a:latin typeface="Symbol"/>
                <a:cs typeface="Symbol"/>
              </a:rPr>
              <a:t></a:t>
            </a:r>
            <a:r>
              <a:rPr dirty="0" baseline="-24444" sz="1875" spc="-11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1302495" y="4883510"/>
            <a:ext cx="64135" cy="0"/>
          </a:xfrm>
          <a:custGeom>
            <a:avLst/>
            <a:gdLst/>
            <a:ahLst/>
            <a:cxnLst/>
            <a:rect l="l" t="t" r="r" b="b"/>
            <a:pathLst>
              <a:path w="64134" h="0">
                <a:moveTo>
                  <a:pt x="0" y="0"/>
                </a:moveTo>
                <a:lnTo>
                  <a:pt x="63882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1404047" y="4618174"/>
            <a:ext cx="908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381326" y="4966026"/>
            <a:ext cx="1498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283648" y="4661644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958991" y="4757436"/>
            <a:ext cx="117665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70865" algn="l"/>
              </a:tabLst>
            </a:pP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195" i="1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sin(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009456" y="4758437"/>
            <a:ext cx="518795" cy="25272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28638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baseline="-30092" sz="1800">
                <a:latin typeface="Times New Roman"/>
                <a:cs typeface="Times New Roman"/>
              </a:rPr>
              <a:t>1</a:t>
            </a:r>
            <a:r>
              <a:rPr dirty="0" baseline="-30092" sz="1800" spc="142">
                <a:latin typeface="Times New Roman"/>
                <a:cs typeface="Times New Roman"/>
              </a:rPr>
              <a:t> </a:t>
            </a:r>
            <a:r>
              <a:rPr dirty="0" sz="1500" spc="-50">
                <a:latin typeface="Symbol"/>
                <a:cs typeface="Symbol"/>
              </a:rPr>
              <a:t>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108343" y="4756423"/>
            <a:ext cx="2315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10">
                <a:latin typeface="Symbol"/>
                <a:cs typeface="Symbol"/>
              </a:rPr>
              <a:t>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10" i="1">
                <a:latin typeface="Times New Roman"/>
                <a:cs typeface="Times New Roman"/>
              </a:rPr>
              <a:t>dx</a:t>
            </a:r>
            <a:r>
              <a:rPr dirty="0" sz="1200" spc="240" i="1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=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0,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since</a:t>
            </a:r>
            <a:r>
              <a:rPr dirty="0" baseline="2314" sz="1800" spc="172">
                <a:latin typeface="Times New Roman"/>
                <a:cs typeface="Times New Roman"/>
              </a:rPr>
              <a:t> </a:t>
            </a:r>
            <a:r>
              <a:rPr dirty="0" baseline="2415" sz="1725" spc="15" i="1">
                <a:latin typeface="Times New Roman"/>
                <a:cs typeface="Times New Roman"/>
              </a:rPr>
              <a:t>f</a:t>
            </a:r>
            <a:r>
              <a:rPr dirty="0" baseline="2415" sz="1725" spc="-7" i="1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x</a:t>
            </a:r>
            <a:r>
              <a:rPr dirty="0" baseline="2415" sz="1725" spc="75">
                <a:latin typeface="Times New Roman"/>
                <a:cs typeface="Times New Roman"/>
              </a:rPr>
              <a:t>)</a:t>
            </a:r>
            <a:r>
              <a:rPr dirty="0" baseline="2415" sz="1725" spc="-240">
                <a:latin typeface="Times New Roman"/>
                <a:cs typeface="Times New Roman"/>
              </a:rPr>
              <a:t> </a:t>
            </a:r>
            <a:r>
              <a:rPr dirty="0" baseline="2415" sz="1725" spc="15">
                <a:latin typeface="Times New Roman"/>
                <a:cs typeface="Times New Roman"/>
              </a:rPr>
              <a:t>sin(</a:t>
            </a:r>
            <a:r>
              <a:rPr dirty="0" baseline="2415" sz="1725" spc="15" i="1">
                <a:latin typeface="Times New Roman"/>
                <a:cs typeface="Times New Roman"/>
              </a:rPr>
              <a:t>n</a:t>
            </a:r>
            <a:r>
              <a:rPr dirty="0" baseline="2415" sz="1725" spc="15">
                <a:latin typeface="Symbol"/>
                <a:cs typeface="Symbol"/>
              </a:rPr>
              <a:t></a:t>
            </a:r>
            <a:r>
              <a:rPr dirty="0" baseline="2415" sz="1725" spc="15" i="1">
                <a:latin typeface="Times New Roman"/>
                <a:cs typeface="Times New Roman"/>
              </a:rPr>
              <a:t>x</a:t>
            </a:r>
            <a:r>
              <a:rPr dirty="0" baseline="2415" sz="1725" spc="15">
                <a:latin typeface="Times New Roman"/>
                <a:cs typeface="Times New Roman"/>
              </a:rPr>
              <a:t>)</a:t>
            </a:r>
            <a:r>
              <a:rPr dirty="0" baseline="2415" sz="1725" spc="-202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is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odd.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3235425" y="5388981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32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3485793" y="5388981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 h="0">
                <a:moveTo>
                  <a:pt x="0" y="0"/>
                </a:moveTo>
                <a:lnTo>
                  <a:pt x="19474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3890558" y="5388981"/>
            <a:ext cx="483234" cy="0"/>
          </a:xfrm>
          <a:custGeom>
            <a:avLst/>
            <a:gdLst/>
            <a:ahLst/>
            <a:cxnLst/>
            <a:rect l="l" t="t" r="r" b="b"/>
            <a:pathLst>
              <a:path w="483235" h="0">
                <a:moveTo>
                  <a:pt x="0" y="0"/>
                </a:moveTo>
                <a:lnTo>
                  <a:pt x="48270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3717057" y="5246449"/>
            <a:ext cx="163830" cy="2552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500" spc="-50">
                <a:latin typeface="Symbol"/>
                <a:cs typeface="Symbol"/>
              </a:rPr>
              <a:t>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483497" y="5415074"/>
            <a:ext cx="110489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577644" y="5371776"/>
            <a:ext cx="9017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902004" y="5261776"/>
            <a:ext cx="2560955" cy="3289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1195"/>
              </a:lnSpc>
              <a:spcBef>
                <a:spcPts val="105"/>
              </a:spcBef>
              <a:tabLst>
                <a:tab pos="1879600" algn="l"/>
                <a:tab pos="246253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r>
              <a:rPr dirty="0" sz="1200">
                <a:latin typeface="Times New Roman"/>
                <a:cs typeface="Times New Roman"/>
              </a:rPr>
              <a:t>	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  <a:p>
            <a:pPr marL="2343785">
              <a:lnSpc>
                <a:spcPts val="1195"/>
              </a:lnSpc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695656" y="5455835"/>
            <a:ext cx="217804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207719" y="5165004"/>
            <a:ext cx="120142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39090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4</a:t>
            </a:r>
            <a:r>
              <a:rPr dirty="0" sz="1200" spc="195">
                <a:latin typeface="Times New Roman"/>
                <a:cs typeface="Times New Roman"/>
              </a:rPr>
              <a:t>  </a:t>
            </a:r>
            <a:r>
              <a:rPr dirty="0" baseline="22222" sz="1500">
                <a:latin typeface="Symbol"/>
                <a:cs typeface="Symbol"/>
              </a:rPr>
              <a:t></a:t>
            </a:r>
            <a:r>
              <a:rPr dirty="0" baseline="22222" sz="1500" spc="292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30555" sz="1500" spc="-15" i="1">
                <a:latin typeface="Times New Roman"/>
                <a:cs typeface="Times New Roman"/>
              </a:rPr>
              <a:t>n</a:t>
            </a:r>
            <a:r>
              <a:rPr dirty="0" baseline="30555" sz="1500" spc="-15">
                <a:latin typeface="Symbol"/>
                <a:cs typeface="Symbol"/>
              </a:rPr>
              <a:t>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385631" y="5261776"/>
            <a:ext cx="56388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10">
                <a:latin typeface="Times New Roman"/>
                <a:cs typeface="Times New Roman"/>
              </a:rPr>
              <a:t>cos(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008974" y="5346436"/>
            <a:ext cx="230504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spc="37" i="1">
                <a:latin typeface="Times New Roman"/>
                <a:cs typeface="Times New Roman"/>
              </a:rPr>
              <a:t>n</a:t>
            </a:r>
            <a:r>
              <a:rPr dirty="0" sz="1000" spc="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902004" y="5605653"/>
            <a:ext cx="2124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25">
                <a:latin typeface="Times New Roman"/>
                <a:cs typeface="Times New Roman"/>
              </a:rPr>
              <a:t> 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/>
          <p:nvPr/>
        </p:nvSpPr>
        <p:spPr>
          <a:xfrm>
            <a:off x="2754222" y="6026150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2739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/>
          <p:nvPr/>
        </p:nvSpPr>
        <p:spPr>
          <a:xfrm>
            <a:off x="3214345" y="6026150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46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2752096" y="6437777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2739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3542484" y="6437777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46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2445764" y="6388906"/>
            <a:ext cx="1517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320">
                <a:latin typeface="Symbol"/>
                <a:cs typeface="Symbol"/>
              </a:rPr>
              <a:t></a:t>
            </a:r>
            <a:r>
              <a:rPr dirty="0" baseline="-16203" sz="1800" spc="-480">
                <a:latin typeface="Symbol"/>
                <a:cs typeface="Symbol"/>
              </a:rPr>
              <a:t>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031745" y="6096216"/>
            <a:ext cx="5657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baseline="32407" sz="1800" spc="-75">
                <a:latin typeface="Symbol"/>
                <a:cs typeface="Symbol"/>
              </a:rPr>
              <a:t></a:t>
            </a:r>
            <a:endParaRPr baseline="32407" sz="18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471164" y="6123529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540120" y="6181371"/>
            <a:ext cx="102235" cy="457834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790186" y="6430344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792311" y="6018715"/>
            <a:ext cx="5219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31800" algn="l"/>
              </a:tabLst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445764" y="6310901"/>
            <a:ext cx="10928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99745" algn="l"/>
              </a:tabLst>
            </a:pPr>
            <a:r>
              <a:rPr dirty="0" baseline="13888" sz="1800" spc="-104">
                <a:latin typeface="Symbol"/>
                <a:cs typeface="Symbol"/>
              </a:rPr>
              <a:t></a:t>
            </a:r>
            <a:r>
              <a:rPr dirty="0" sz="1200" spc="-70">
                <a:latin typeface="Times New Roman"/>
                <a:cs typeface="Times New Roman"/>
              </a:rPr>
              <a:t>1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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749733" y="6214319"/>
            <a:ext cx="1790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4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445764" y="5899275"/>
            <a:ext cx="13766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02284" algn="l"/>
                <a:tab pos="902969" algn="l"/>
              </a:tabLst>
            </a:pPr>
            <a:r>
              <a:rPr dirty="0" baseline="-23148" sz="1800" spc="-104">
                <a:latin typeface="Symbol"/>
                <a:cs typeface="Symbol"/>
              </a:rPr>
              <a:t></a:t>
            </a:r>
            <a:r>
              <a:rPr dirty="0" sz="1200" spc="-70">
                <a:latin typeface="Times New Roman"/>
                <a:cs typeface="Times New Roman"/>
              </a:rPr>
              <a:t>1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471164" y="5813964"/>
            <a:ext cx="84264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92735" algn="l"/>
                <a:tab pos="753110" algn="l"/>
              </a:tabLst>
            </a:pPr>
            <a:r>
              <a:rPr dirty="0" sz="1200" spc="-50">
                <a:latin typeface="Symbol"/>
                <a:cs typeface="Symbol"/>
              </a:rPr>
              <a:t>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Times New Roman"/>
                <a:cs typeface="Times New Roman"/>
              </a:rPr>
              <a:t>4</a:t>
            </a:r>
            <a:r>
              <a:rPr dirty="0" baseline="4629" sz="1800" spc="-37" i="1">
                <a:latin typeface="Times New Roman"/>
                <a:cs typeface="Times New Roman"/>
              </a:rPr>
              <a:t>x</a:t>
            </a:r>
            <a:r>
              <a:rPr dirty="0" baseline="4629" sz="1800" i="1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Times New Roman"/>
                <a:cs typeface="Times New Roman"/>
              </a:rPr>
              <a:t>3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826890" y="6096380"/>
            <a:ext cx="11893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.Hence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/>
          <p:nvPr/>
        </p:nvSpPr>
        <p:spPr>
          <a:xfrm>
            <a:off x="5067449" y="6222250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66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/>
          <p:nvPr/>
        </p:nvSpPr>
        <p:spPr>
          <a:xfrm>
            <a:off x="5623395" y="6222250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8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 descr=""/>
          <p:cNvSpPr/>
          <p:nvPr/>
        </p:nvSpPr>
        <p:spPr>
          <a:xfrm>
            <a:off x="5953596" y="6222250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826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 descr=""/>
          <p:cNvSpPr txBox="1"/>
          <p:nvPr/>
        </p:nvSpPr>
        <p:spPr>
          <a:xfrm>
            <a:off x="6154701" y="6093519"/>
            <a:ext cx="365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660622" y="5996040"/>
            <a:ext cx="43497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3535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6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590805" y="6177852"/>
            <a:ext cx="5549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367665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5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5292438" y="6093519"/>
            <a:ext cx="6407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4229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039458" y="5824270"/>
            <a:ext cx="234315" cy="601345"/>
          </a:xfrm>
          <a:prstGeom prst="rect">
            <a:avLst/>
          </a:prstGeom>
        </p:spPr>
        <p:txBody>
          <a:bodyPr wrap="square" lIns="0" tIns="1168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19"/>
              </a:spcBef>
            </a:pPr>
            <a:r>
              <a:rPr dirty="0" baseline="-25462" sz="1800" spc="-37">
                <a:latin typeface="Symbol"/>
                <a:cs typeface="Symbol"/>
              </a:rPr>
              <a:t>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85725">
              <a:lnSpc>
                <a:spcPct val="100000"/>
              </a:lnSpc>
              <a:spcBef>
                <a:spcPts val="830"/>
              </a:spcBef>
            </a:pPr>
            <a:r>
              <a:rPr dirty="0" sz="1200" spc="-5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/>
          <p:nvPr/>
        </p:nvSpPr>
        <p:spPr>
          <a:xfrm>
            <a:off x="2214709" y="685648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22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/>
          <p:nvPr/>
        </p:nvSpPr>
        <p:spPr>
          <a:xfrm>
            <a:off x="2532149" y="6856486"/>
            <a:ext cx="198120" cy="0"/>
          </a:xfrm>
          <a:custGeom>
            <a:avLst/>
            <a:gdLst/>
            <a:ahLst/>
            <a:cxnLst/>
            <a:rect l="l" t="t" r="r" b="b"/>
            <a:pathLst>
              <a:path w="198119" h="0">
                <a:moveTo>
                  <a:pt x="0" y="0"/>
                </a:moveTo>
                <a:lnTo>
                  <a:pt x="19793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 txBox="1"/>
          <p:nvPr/>
        </p:nvSpPr>
        <p:spPr>
          <a:xfrm>
            <a:off x="2212121" y="6848965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414687" y="6743482"/>
            <a:ext cx="432434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390">
                <a:latin typeface="Times New Roman"/>
                <a:cs typeface="Times New Roman"/>
              </a:rPr>
              <a:t> </a:t>
            </a:r>
            <a:r>
              <a:rPr dirty="0" baseline="-41062" sz="1725">
                <a:latin typeface="Times New Roman"/>
                <a:cs typeface="Times New Roman"/>
              </a:rPr>
              <a:t>2</a:t>
            </a:r>
            <a:r>
              <a:rPr dirty="0" baseline="-41062" sz="1725" spc="51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876604" y="6719187"/>
            <a:ext cx="352488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period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of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f(x)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</a:t>
            </a:r>
            <a:r>
              <a:rPr dirty="0" baseline="2314" sz="1800" spc="50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-5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12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195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</a:t>
            </a:r>
            <a:r>
              <a:rPr dirty="0" baseline="31400" sz="1725" spc="5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</a:t>
            </a:r>
            <a:r>
              <a:rPr dirty="0" baseline="2222" sz="1875" spc="37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Times New Roman"/>
                <a:cs typeface="Times New Roman"/>
              </a:rPr>
              <a:t>2</a:t>
            </a:r>
            <a:r>
              <a:rPr dirty="0" baseline="2222" sz="1875" i="1">
                <a:latin typeface="Times New Roman"/>
                <a:cs typeface="Times New Roman"/>
              </a:rPr>
              <a:t>l</a:t>
            </a:r>
            <a:r>
              <a:rPr dirty="0" baseline="2222" sz="1875" spc="135" i="1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</a:t>
            </a:r>
            <a:r>
              <a:rPr dirty="0" baseline="2222" sz="1875" spc="-3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Times New Roman"/>
                <a:cs typeface="Times New Roman"/>
              </a:rPr>
              <a:t>3</a:t>
            </a:r>
            <a:r>
              <a:rPr dirty="0" baseline="2222" sz="1875" spc="-12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</a:t>
            </a:r>
            <a:r>
              <a:rPr dirty="0" baseline="2222" sz="1875" spc="-22">
                <a:latin typeface="Times New Roman"/>
                <a:cs typeface="Times New Roman"/>
              </a:rPr>
              <a:t> </a:t>
            </a:r>
            <a:r>
              <a:rPr dirty="0" baseline="2222" sz="1875" i="1">
                <a:latin typeface="Times New Roman"/>
                <a:cs typeface="Times New Roman"/>
              </a:rPr>
              <a:t>l</a:t>
            </a:r>
            <a:r>
              <a:rPr dirty="0" baseline="2222" sz="1875" spc="135" i="1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</a:t>
            </a:r>
            <a:r>
              <a:rPr dirty="0" baseline="2222" sz="1875" spc="-37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Times New Roman"/>
                <a:cs typeface="Times New Roman"/>
              </a:rPr>
              <a:t>3</a:t>
            </a:r>
            <a:r>
              <a:rPr dirty="0" baseline="2222" sz="1875" spc="-27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Times New Roman"/>
                <a:cs typeface="Times New Roman"/>
              </a:rPr>
              <a:t>/</a:t>
            </a:r>
            <a:r>
              <a:rPr dirty="0" baseline="2222" sz="1875" spc="-127">
                <a:latin typeface="Times New Roman"/>
                <a:cs typeface="Times New Roman"/>
              </a:rPr>
              <a:t> </a:t>
            </a:r>
            <a:r>
              <a:rPr dirty="0" baseline="2222" sz="1875" spc="-75">
                <a:latin typeface="Times New Roman"/>
                <a:cs typeface="Times New Roman"/>
              </a:rPr>
              <a:t>2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315920" y="6867193"/>
            <a:ext cx="1146810" cy="3873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36525">
              <a:lnSpc>
                <a:spcPts val="1375"/>
              </a:lnSpc>
              <a:spcBef>
                <a:spcPts val="135"/>
              </a:spcBef>
              <a:tabLst>
                <a:tab pos="43307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435"/>
              </a:lnSpc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902004" y="7045832"/>
            <a:ext cx="1286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67055" algn="l"/>
              </a:tabLst>
            </a:pPr>
            <a:r>
              <a:rPr dirty="0" sz="1200" spc="-20">
                <a:latin typeface="Times New Roman"/>
                <a:cs typeface="Times New Roman"/>
              </a:rPr>
              <a:t>Also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f(-</a:t>
            </a:r>
            <a:r>
              <a:rPr dirty="0" sz="1200">
                <a:latin typeface="Times New Roman"/>
                <a:cs typeface="Times New Roman"/>
              </a:rPr>
              <a:t>x)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f(x).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/>
          <p:nvPr/>
        </p:nvSpPr>
        <p:spPr>
          <a:xfrm>
            <a:off x="1279084" y="7478317"/>
            <a:ext cx="290830" cy="0"/>
          </a:xfrm>
          <a:custGeom>
            <a:avLst/>
            <a:gdLst/>
            <a:ahLst/>
            <a:cxnLst/>
            <a:rect l="l" t="t" r="r" b="b"/>
            <a:pathLst>
              <a:path w="290830" h="0">
                <a:moveTo>
                  <a:pt x="0" y="0"/>
                </a:moveTo>
                <a:lnTo>
                  <a:pt x="2907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 descr=""/>
          <p:cNvSpPr/>
          <p:nvPr/>
        </p:nvSpPr>
        <p:spPr>
          <a:xfrm>
            <a:off x="2548414" y="7478317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 h="0">
                <a:moveTo>
                  <a:pt x="0" y="0"/>
                </a:moveTo>
                <a:lnTo>
                  <a:pt x="29108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 txBox="1"/>
          <p:nvPr/>
        </p:nvSpPr>
        <p:spPr>
          <a:xfrm>
            <a:off x="2916152" y="7561426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013568" y="7446822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925417" y="7341758"/>
            <a:ext cx="3219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5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642783" y="7237141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852745" y="7243024"/>
            <a:ext cx="20256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-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1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849166" y="7316118"/>
            <a:ext cx="1708785" cy="379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510"/>
              </a:lnSpc>
              <a:spcBef>
                <a:spcPts val="100"/>
              </a:spcBef>
              <a:tabLst>
                <a:tab pos="1040765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6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0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)dx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12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00" i="1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)dx</a:t>
            </a:r>
            <a:endParaRPr sz="1300">
              <a:latin typeface="Times New Roman"/>
              <a:cs typeface="Times New Roman"/>
            </a:endParaRPr>
          </a:p>
          <a:p>
            <a:pPr algn="ctr" marR="9525">
              <a:lnSpc>
                <a:spcPts val="1270"/>
              </a:lnSpc>
            </a:pPr>
            <a:r>
              <a:rPr dirty="0" sz="1300">
                <a:latin typeface="Times New Roman"/>
                <a:cs typeface="Times New Roman"/>
              </a:rPr>
              <a:t>3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/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271585" y="7471181"/>
            <a:ext cx="3079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3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/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370757" y="7237141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586542" y="7243024"/>
            <a:ext cx="259715" cy="466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910"/>
              </a:lnSpc>
              <a:spcBef>
                <a:spcPts val="100"/>
              </a:spcBef>
            </a:pP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-7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algn="ctr">
              <a:lnSpc>
                <a:spcPts val="1675"/>
              </a:lnSpc>
            </a:pPr>
            <a:r>
              <a:rPr dirty="0" sz="1500" spc="-50">
                <a:latin typeface="Symbol"/>
                <a:cs typeface="Symbol"/>
              </a:rPr>
              <a:t></a:t>
            </a:r>
            <a:endParaRPr sz="1500">
              <a:latin typeface="Symbol"/>
              <a:cs typeface="Symbol"/>
            </a:endParaRPr>
          </a:p>
          <a:p>
            <a:pPr algn="ctr">
              <a:lnSpc>
                <a:spcPts val="880"/>
              </a:lnSpc>
            </a:pPr>
            <a:r>
              <a:rPr dirty="0" sz="800">
                <a:latin typeface="Symbol"/>
                <a:cs typeface="Symbol"/>
              </a:rPr>
              <a:t>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-6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/>
          <p:nvPr/>
        </p:nvSpPr>
        <p:spPr>
          <a:xfrm>
            <a:off x="3741442" y="7480816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40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/>
          <p:nvPr/>
        </p:nvSpPr>
        <p:spPr>
          <a:xfrm>
            <a:off x="4350992" y="7480816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 h="0">
                <a:moveTo>
                  <a:pt x="0" y="0"/>
                </a:moveTo>
                <a:lnTo>
                  <a:pt x="185004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 descr=""/>
          <p:cNvSpPr txBox="1"/>
          <p:nvPr/>
        </p:nvSpPr>
        <p:spPr>
          <a:xfrm>
            <a:off x="4543826" y="7492166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3713753" y="7334890"/>
            <a:ext cx="945515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690880" algn="l"/>
              </a:tabLst>
            </a:pPr>
            <a:r>
              <a:rPr dirty="0" baseline="-40000" sz="1875">
                <a:latin typeface="Times New Roman"/>
                <a:cs typeface="Times New Roman"/>
              </a:rPr>
              <a:t>3</a:t>
            </a:r>
            <a:r>
              <a:rPr dirty="0" baseline="-40000" sz="1875" spc="644">
                <a:latin typeface="Times New Roman"/>
                <a:cs typeface="Times New Roman"/>
              </a:rPr>
              <a:t> </a:t>
            </a:r>
            <a:r>
              <a:rPr dirty="0" baseline="-5747" sz="2175">
                <a:latin typeface="Symbol"/>
                <a:cs typeface="Symbol"/>
              </a:rPr>
              <a:t></a:t>
            </a:r>
            <a:r>
              <a:rPr dirty="0" baseline="-5747" sz="2175" spc="405">
                <a:latin typeface="Times New Roman"/>
                <a:cs typeface="Times New Roman"/>
              </a:rPr>
              <a:t> </a:t>
            </a:r>
            <a:r>
              <a:rPr dirty="0" sz="1250" spc="-60">
                <a:latin typeface="Symbol"/>
                <a:cs typeface="Symbol"/>
              </a:rPr>
              <a:t>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-40000" sz="1875">
                <a:latin typeface="Times New Roman"/>
                <a:cs typeface="Times New Roman"/>
              </a:rPr>
              <a:t>3</a:t>
            </a:r>
            <a:r>
              <a:rPr dirty="0" baseline="-40000" sz="1875" spc="367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567034" y="7345301"/>
            <a:ext cx="151130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7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4</a:t>
            </a:r>
            <a:r>
              <a:rPr dirty="0" baseline="35555" sz="1875" spc="-82">
                <a:latin typeface="Times New Roman"/>
                <a:cs typeface="Times New Roman"/>
              </a:rPr>
              <a:t> </a:t>
            </a:r>
            <a:r>
              <a:rPr dirty="0" baseline="86805" sz="1200">
                <a:latin typeface="Times New Roman"/>
                <a:cs typeface="Times New Roman"/>
              </a:rPr>
              <a:t>3</a:t>
            </a:r>
            <a:r>
              <a:rPr dirty="0" baseline="86805" sz="1200" spc="-89">
                <a:latin typeface="Times New Roman"/>
                <a:cs typeface="Times New Roman"/>
              </a:rPr>
              <a:t> </a:t>
            </a:r>
            <a:r>
              <a:rPr dirty="0" baseline="86805" sz="1200" i="1">
                <a:latin typeface="Times New Roman"/>
                <a:cs typeface="Times New Roman"/>
              </a:rPr>
              <a:t>/</a:t>
            </a:r>
            <a:r>
              <a:rPr dirty="0" baseline="86805" sz="1200" spc="75" i="1">
                <a:latin typeface="Times New Roman"/>
                <a:cs typeface="Times New Roman"/>
              </a:rPr>
              <a:t> </a:t>
            </a:r>
            <a:r>
              <a:rPr dirty="0" baseline="86805" sz="1200">
                <a:latin typeface="Times New Roman"/>
                <a:cs typeface="Times New Roman"/>
              </a:rPr>
              <a:t>2</a:t>
            </a:r>
            <a:r>
              <a:rPr dirty="0" baseline="86805" sz="1200" spc="-67">
                <a:latin typeface="Times New Roman"/>
                <a:cs typeface="Times New Roman"/>
              </a:rPr>
              <a:t> </a:t>
            </a:r>
            <a:r>
              <a:rPr dirty="0" baseline="31111" sz="1875">
                <a:latin typeface="Symbol"/>
                <a:cs typeface="Symbol"/>
              </a:rPr>
              <a:t>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80">
                <a:latin typeface="Times New Roman"/>
                <a:cs typeface="Times New Roman"/>
              </a:rPr>
              <a:t> </a:t>
            </a:r>
            <a:r>
              <a:rPr dirty="0" baseline="35555" sz="1875" spc="89">
                <a:latin typeface="Times New Roman"/>
                <a:cs typeface="Times New Roman"/>
              </a:rPr>
              <a:t>4</a:t>
            </a:r>
            <a:r>
              <a:rPr dirty="0" baseline="35555" sz="1875" spc="89" i="1">
                <a:latin typeface="Times New Roman"/>
                <a:cs typeface="Times New Roman"/>
              </a:rPr>
              <a:t>x</a:t>
            </a:r>
            <a:r>
              <a:rPr dirty="0" baseline="35555" sz="1875" spc="-97" i="1">
                <a:latin typeface="Times New Roman"/>
                <a:cs typeface="Times New Roman"/>
              </a:rPr>
              <a:t> </a:t>
            </a:r>
            <a:r>
              <a:rPr dirty="0" baseline="31111" sz="1875">
                <a:latin typeface="Symbol"/>
                <a:cs typeface="Symbol"/>
              </a:rPr>
              <a:t></a:t>
            </a:r>
            <a:r>
              <a:rPr dirty="0" sz="1250" i="1">
                <a:latin typeface="Times New Roman"/>
                <a:cs typeface="Times New Roman"/>
              </a:rPr>
              <a:t>dx</a:t>
            </a:r>
            <a:r>
              <a:rPr dirty="0" sz="1250" spc="6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0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/>
          <p:nvPr/>
        </p:nvSpPr>
        <p:spPr>
          <a:xfrm>
            <a:off x="2827182" y="7974362"/>
            <a:ext cx="267335" cy="0"/>
          </a:xfrm>
          <a:custGeom>
            <a:avLst/>
            <a:gdLst/>
            <a:ahLst/>
            <a:cxnLst/>
            <a:rect l="l" t="t" r="r" b="b"/>
            <a:pathLst>
              <a:path w="267335" h="0">
                <a:moveTo>
                  <a:pt x="0" y="0"/>
                </a:moveTo>
                <a:lnTo>
                  <a:pt x="26701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/>
          <p:nvPr/>
        </p:nvSpPr>
        <p:spPr>
          <a:xfrm>
            <a:off x="4309963" y="7772076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5">
                <a:moveTo>
                  <a:pt x="0" y="0"/>
                </a:moveTo>
                <a:lnTo>
                  <a:pt x="0" y="404251"/>
                </a:lnTo>
              </a:path>
            </a:pathLst>
          </a:custGeom>
          <a:ln w="644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 txBox="1"/>
          <p:nvPr/>
        </p:nvSpPr>
        <p:spPr>
          <a:xfrm>
            <a:off x="3572878" y="7752737"/>
            <a:ext cx="1123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spc="-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288515" y="7966948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9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280532" y="7752737"/>
            <a:ext cx="1123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spc="-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992152" y="7710127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1395320" y="7709218"/>
            <a:ext cx="233679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Times New Roman"/>
                <a:cs typeface="Times New Roman"/>
              </a:rPr>
              <a:t>3</a:t>
            </a:r>
            <a:r>
              <a:rPr dirty="0" sz="1000" spc="-10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468977" y="805654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5331664" y="7909109"/>
            <a:ext cx="2260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1739" sz="1725">
                <a:latin typeface="Times New Roman"/>
                <a:cs typeface="Times New Roman"/>
              </a:rPr>
              <a:t>4</a:t>
            </a:r>
            <a:r>
              <a:rPr dirty="0" baseline="-21739" sz="1725" spc="-225">
                <a:latin typeface="Times New Roman"/>
                <a:cs typeface="Times New Roman"/>
              </a:rPr>
              <a:t> </a:t>
            </a: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28985" sz="1725" spc="-135">
                <a:latin typeface="Symbol"/>
                <a:cs typeface="Symbol"/>
              </a:rPr>
              <a:t></a:t>
            </a:r>
            <a:endParaRPr baseline="-28985" sz="1725">
              <a:latin typeface="Symbol"/>
              <a:cs typeface="Symbo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4365140" y="7966949"/>
            <a:ext cx="6686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66395" algn="l"/>
              </a:tabLst>
            </a:pPr>
            <a:r>
              <a:rPr dirty="0" sz="1150" spc="-50">
                <a:latin typeface="Times New Roman"/>
                <a:cs typeface="Times New Roman"/>
              </a:rPr>
              <a:t>0</a:t>
            </a:r>
            <a:r>
              <a:rPr dirty="0" sz="1150">
                <a:latin typeface="Times New Roman"/>
                <a:cs typeface="Times New Roman"/>
              </a:rPr>
              <a:t>	9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23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5113764" y="7848517"/>
            <a:ext cx="6858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9</a:t>
            </a:r>
            <a:r>
              <a:rPr dirty="0" baseline="36231" sz="1725" spc="-209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4152190" y="7597704"/>
            <a:ext cx="100711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8333" sz="1500" spc="-15">
                <a:latin typeface="Times New Roman"/>
                <a:cs typeface="Times New Roman"/>
              </a:rPr>
              <a:t>2</a:t>
            </a:r>
            <a:r>
              <a:rPr dirty="0" baseline="-8333" sz="1500" spc="-89">
                <a:latin typeface="Times New Roman"/>
                <a:cs typeface="Times New Roman"/>
              </a:rPr>
              <a:t> </a:t>
            </a:r>
            <a:r>
              <a:rPr dirty="0" baseline="-14444" sz="3750" spc="-367">
                <a:latin typeface="Symbol"/>
                <a:cs typeface="Symbol"/>
              </a:rPr>
              <a:t></a:t>
            </a:r>
            <a:r>
              <a:rPr dirty="0" baseline="9661" sz="1725" spc="-367">
                <a:latin typeface="Times New Roman"/>
                <a:cs typeface="Times New Roman"/>
              </a:rPr>
              <a:t>3</a:t>
            </a:r>
            <a:r>
              <a:rPr dirty="0" baseline="9661" sz="1725" spc="-217">
                <a:latin typeface="Times New Roman"/>
                <a:cs typeface="Times New Roman"/>
              </a:rPr>
              <a:t> </a:t>
            </a:r>
            <a:r>
              <a:rPr dirty="0" baseline="9661" sz="1725">
                <a:latin typeface="Times New Roman"/>
                <a:cs typeface="Times New Roman"/>
              </a:rPr>
              <a:t>/</a:t>
            </a:r>
            <a:r>
              <a:rPr dirty="0" baseline="9661" sz="1725" spc="-97">
                <a:latin typeface="Times New Roman"/>
                <a:cs typeface="Times New Roman"/>
              </a:rPr>
              <a:t> </a:t>
            </a:r>
            <a:r>
              <a:rPr dirty="0" baseline="9661" sz="1725">
                <a:latin typeface="Times New Roman"/>
                <a:cs typeface="Times New Roman"/>
              </a:rPr>
              <a:t>2</a:t>
            </a:r>
            <a:r>
              <a:rPr dirty="0" baseline="9661" sz="1725" spc="60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Symbol"/>
                <a:cs typeface="Symbol"/>
              </a:rPr>
              <a:t></a:t>
            </a:r>
            <a:r>
              <a:rPr dirty="0" baseline="-31400" sz="1725" spc="112">
                <a:latin typeface="Times New Roman"/>
                <a:cs typeface="Times New Roman"/>
              </a:rPr>
              <a:t> </a:t>
            </a:r>
            <a:r>
              <a:rPr dirty="0" u="sng" baseline="4830" sz="1725" spc="-30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baseline="4830" sz="17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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u="sng" baseline="4830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9</a:t>
            </a:r>
            <a:r>
              <a:rPr dirty="0" baseline="4830" sz="1725" spc="120">
                <a:latin typeface="Times New Roman"/>
                <a:cs typeface="Times New Roman"/>
              </a:rPr>
              <a:t> </a:t>
            </a:r>
            <a:r>
              <a:rPr dirty="0" baseline="-31400" sz="1725" spc="-75">
                <a:latin typeface="Symbol"/>
                <a:cs typeface="Symbol"/>
              </a:rPr>
              <a:t></a:t>
            </a:r>
            <a:endParaRPr baseline="-31400" sz="1725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433743" y="8005812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173625" y="7752737"/>
            <a:ext cx="85534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663575" algn="l"/>
              </a:tabLst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12">
                <a:latin typeface="Times New Roman"/>
                <a:cs typeface="Times New Roman"/>
              </a:rPr>
              <a:t> </a:t>
            </a:r>
            <a:r>
              <a:rPr dirty="0" u="sng" sz="1150" spc="-20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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sz="1150" spc="30">
                <a:latin typeface="Times New Roman"/>
                <a:cs typeface="Times New Roman"/>
              </a:rPr>
              <a:t>4</a:t>
            </a:r>
            <a:r>
              <a:rPr dirty="0" sz="1150" spc="30" i="1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308045" y="7499943"/>
            <a:ext cx="1931670" cy="67373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r" marR="107314">
              <a:lnSpc>
                <a:spcPts val="1495"/>
              </a:lnSpc>
              <a:spcBef>
                <a:spcPts val="140"/>
              </a:spcBef>
            </a:pP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420">
                <a:latin typeface="Times New Roman"/>
                <a:cs typeface="Times New Roman"/>
              </a:rPr>
              <a:t> </a:t>
            </a:r>
            <a:r>
              <a:rPr dirty="0" baseline="2222" sz="1875" spc="-75">
                <a:latin typeface="Symbol"/>
                <a:cs typeface="Symbol"/>
              </a:rPr>
              <a:t></a:t>
            </a:r>
            <a:endParaRPr baseline="2222" sz="1875">
              <a:latin typeface="Symbol"/>
              <a:cs typeface="Symbol"/>
            </a:endParaRPr>
          </a:p>
          <a:p>
            <a:pPr marL="163195">
              <a:lnSpc>
                <a:spcPts val="1075"/>
              </a:lnSpc>
              <a:tabLst>
                <a:tab pos="795020" algn="l"/>
                <a:tab pos="1150620" algn="l"/>
                <a:tab pos="1392555" algn="l"/>
              </a:tabLst>
            </a:pPr>
            <a:r>
              <a:rPr dirty="0" sz="1150">
                <a:latin typeface="Symbol"/>
                <a:cs typeface="Symbol"/>
              </a:rPr>
              <a:t></a:t>
            </a:r>
            <a:r>
              <a:rPr dirty="0" baseline="4830" sz="1725">
                <a:latin typeface="Times New Roman"/>
                <a:cs typeface="Times New Roman"/>
              </a:rPr>
              <a:t>3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75" i="1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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2222" sz="3750" spc="-292">
                <a:latin typeface="Symbol"/>
                <a:cs typeface="Symbol"/>
              </a:rPr>
              <a:t></a:t>
            </a:r>
            <a:r>
              <a:rPr dirty="0" baseline="4830" sz="1725" spc="-292">
                <a:latin typeface="Times New Roman"/>
                <a:cs typeface="Times New Roman"/>
              </a:rPr>
              <a:t>3</a:t>
            </a:r>
            <a:r>
              <a:rPr dirty="0" baseline="4830" sz="1725" spc="-292" i="1">
                <a:latin typeface="Times New Roman"/>
                <a:cs typeface="Times New Roman"/>
              </a:rPr>
              <a:t>x</a:t>
            </a:r>
            <a:r>
              <a:rPr dirty="0" baseline="4830" sz="1725" spc="-7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30">
                <a:latin typeface="Times New Roman"/>
                <a:cs typeface="Times New Roman"/>
              </a:rPr>
              <a:t> </a:t>
            </a:r>
            <a:r>
              <a:rPr dirty="0" baseline="4830" sz="1725" spc="44">
                <a:latin typeface="Times New Roman"/>
                <a:cs typeface="Times New Roman"/>
              </a:rPr>
              <a:t>2</a:t>
            </a:r>
            <a:r>
              <a:rPr dirty="0" baseline="4830" sz="1725" spc="44" i="1">
                <a:latin typeface="Times New Roman"/>
                <a:cs typeface="Times New Roman"/>
              </a:rPr>
              <a:t>x</a:t>
            </a:r>
            <a:endParaRPr baseline="4830" sz="1725">
              <a:latin typeface="Times New Roman"/>
              <a:cs typeface="Times New Roman"/>
            </a:endParaRPr>
          </a:p>
          <a:p>
            <a:pPr algn="ctr" marR="15240">
              <a:lnSpc>
                <a:spcPts val="675"/>
              </a:lnSpc>
            </a:pPr>
            <a:r>
              <a:rPr dirty="0" baseline="7246" sz="1725">
                <a:latin typeface="Symbol"/>
                <a:cs typeface="Symbol"/>
              </a:rPr>
              <a:t></a:t>
            </a:r>
            <a:r>
              <a:rPr dirty="0" baseline="7246" sz="1725" spc="-17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430"/>
              </a:spcBef>
              <a:tabLst>
                <a:tab pos="616585" algn="l"/>
                <a:tab pos="1285240" algn="l"/>
              </a:tabLst>
            </a:pPr>
            <a:r>
              <a:rPr dirty="0" sz="1150" spc="-50">
                <a:latin typeface="Times New Roman"/>
                <a:cs typeface="Times New Roman"/>
              </a:rPr>
              <a:t>9</a:t>
            </a:r>
            <a:r>
              <a:rPr dirty="0" sz="1150">
                <a:latin typeface="Times New Roman"/>
                <a:cs typeface="Times New Roman"/>
              </a:rPr>
              <a:t>	2</a:t>
            </a:r>
            <a:r>
              <a:rPr dirty="0" sz="1150" spc="395">
                <a:latin typeface="Times New Roman"/>
                <a:cs typeface="Times New Roman"/>
              </a:rPr>
              <a:t> </a:t>
            </a:r>
            <a:r>
              <a:rPr dirty="0" baseline="-14492" sz="1725" spc="-112">
                <a:latin typeface="Symbol"/>
                <a:cs typeface="Symbol"/>
              </a:rPr>
              <a:t></a:t>
            </a:r>
            <a:r>
              <a:rPr dirty="0" baseline="-26570" sz="1725" spc="-112">
                <a:latin typeface="Symbol"/>
                <a:cs typeface="Symbol"/>
              </a:rPr>
              <a:t></a:t>
            </a:r>
            <a:r>
              <a:rPr dirty="0" baseline="-26570" sz="1725" spc="59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9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128680" y="7810666"/>
            <a:ext cx="109474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35814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1494" sz="2175">
                <a:latin typeface="Symbol"/>
                <a:cs typeface="Symbol"/>
              </a:rPr>
              <a:t></a:t>
            </a:r>
            <a:r>
              <a:rPr dirty="0" baseline="-11494" sz="2175" spc="-26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(3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4</a:t>
            </a: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150" spc="-10">
                <a:latin typeface="Times New Roman"/>
                <a:cs typeface="Times New Roman"/>
              </a:rPr>
              <a:t>)</a:t>
            </a:r>
            <a:r>
              <a:rPr dirty="0" sz="1150" spc="-10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8" name="object 148" descr=""/>
          <p:cNvSpPr/>
          <p:nvPr/>
        </p:nvSpPr>
        <p:spPr>
          <a:xfrm>
            <a:off x="1269704" y="8495389"/>
            <a:ext cx="248920" cy="0"/>
          </a:xfrm>
          <a:custGeom>
            <a:avLst/>
            <a:gdLst/>
            <a:ahLst/>
            <a:cxnLst/>
            <a:rect l="l" t="t" r="r" b="b"/>
            <a:pathLst>
              <a:path w="248919" h="0">
                <a:moveTo>
                  <a:pt x="0" y="0"/>
                </a:moveTo>
                <a:lnTo>
                  <a:pt x="248788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/>
          <p:nvPr/>
        </p:nvSpPr>
        <p:spPr>
          <a:xfrm>
            <a:off x="2440550" y="8495389"/>
            <a:ext cx="248920" cy="0"/>
          </a:xfrm>
          <a:custGeom>
            <a:avLst/>
            <a:gdLst/>
            <a:ahLst/>
            <a:cxnLst/>
            <a:rect l="l" t="t" r="r" b="b"/>
            <a:pathLst>
              <a:path w="248919" h="0">
                <a:moveTo>
                  <a:pt x="0" y="0"/>
                </a:moveTo>
                <a:lnTo>
                  <a:pt x="24883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 txBox="1"/>
          <p:nvPr/>
        </p:nvSpPr>
        <p:spPr>
          <a:xfrm>
            <a:off x="2349369" y="8505824"/>
            <a:ext cx="4311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5877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569677" y="8230054"/>
            <a:ext cx="234315" cy="3930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1150"/>
              </a:lnSpc>
              <a:spcBef>
                <a:spcPts val="90"/>
              </a:spcBef>
            </a:pPr>
            <a:r>
              <a:rPr dirty="0" sz="1000">
                <a:latin typeface="Times New Roman"/>
                <a:cs typeface="Times New Roman"/>
              </a:rPr>
              <a:t>3</a:t>
            </a:r>
            <a:r>
              <a:rPr dirty="0" sz="1000" spc="-114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algn="ctr" marL="1270">
              <a:lnSpc>
                <a:spcPts val="1750"/>
              </a:lnSpc>
            </a:pPr>
            <a:r>
              <a:rPr dirty="0" sz="1500" spc="-50">
                <a:latin typeface="Symbol"/>
                <a:cs typeface="Symbol"/>
              </a:rPr>
              <a:t>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532382" y="8577905"/>
            <a:ext cx="3124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3</a:t>
            </a:r>
            <a:r>
              <a:rPr dirty="0" sz="1000" spc="-9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899984" y="8487861"/>
            <a:ext cx="6527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43981" sz="1800" i="1">
                <a:latin typeface="Times New Roman"/>
                <a:cs typeface="Times New Roman"/>
              </a:rPr>
              <a:t>a</a:t>
            </a:r>
            <a:r>
              <a:rPr dirty="0" baseline="36111" sz="1500" i="1">
                <a:latin typeface="Times New Roman"/>
                <a:cs typeface="Times New Roman"/>
              </a:rPr>
              <a:t>n</a:t>
            </a:r>
            <a:r>
              <a:rPr dirty="0" baseline="36111" sz="1500" spc="352" i="1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</a:t>
            </a:r>
            <a:r>
              <a:rPr dirty="0" baseline="43981" sz="18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343497" y="8273524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5" name="object 155" descr=""/>
          <p:cNvSpPr/>
          <p:nvPr/>
        </p:nvSpPr>
        <p:spPr>
          <a:xfrm>
            <a:off x="3093285" y="8495389"/>
            <a:ext cx="250825" cy="0"/>
          </a:xfrm>
          <a:custGeom>
            <a:avLst/>
            <a:gdLst/>
            <a:ahLst/>
            <a:cxnLst/>
            <a:rect l="l" t="t" r="r" b="b"/>
            <a:pathLst>
              <a:path w="250825" h="0">
                <a:moveTo>
                  <a:pt x="0" y="0"/>
                </a:moveTo>
                <a:lnTo>
                  <a:pt x="25020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 descr=""/>
          <p:cNvSpPr/>
          <p:nvPr/>
        </p:nvSpPr>
        <p:spPr>
          <a:xfrm>
            <a:off x="4114937" y="8495389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 h="0">
                <a:moveTo>
                  <a:pt x="0" y="0"/>
                </a:moveTo>
                <a:lnTo>
                  <a:pt x="32406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 txBox="1"/>
          <p:nvPr/>
        </p:nvSpPr>
        <p:spPr>
          <a:xfrm>
            <a:off x="4445324" y="8381897"/>
            <a:ext cx="2343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4629" sz="1800" spc="-37" i="1">
                <a:latin typeface="Times New Roman"/>
                <a:cs typeface="Times New Roman"/>
              </a:rPr>
              <a:t>dx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4445324" y="8505824"/>
            <a:ext cx="850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4023429" y="8505824"/>
            <a:ext cx="850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4228272" y="8487861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4023429" y="8284598"/>
            <a:ext cx="5073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2</a:t>
            </a:r>
            <a:r>
              <a:rPr dirty="0" baseline="4629" sz="1800" spc="-15" i="1">
                <a:latin typeface="Times New Roman"/>
                <a:cs typeface="Times New Roman"/>
              </a:rPr>
              <a:t>n</a:t>
            </a:r>
            <a:r>
              <a:rPr dirty="0" baseline="4629" sz="1800" spc="-15">
                <a:latin typeface="Symbol"/>
                <a:cs typeface="Symbol"/>
              </a:rPr>
              <a:t></a:t>
            </a:r>
            <a:r>
              <a:rPr dirty="0" baseline="4629" sz="1800" spc="-15" i="1">
                <a:latin typeface="Times New Roman"/>
                <a:cs typeface="Times New Roman"/>
              </a:rPr>
              <a:t>x</a:t>
            </a:r>
            <a:r>
              <a:rPr dirty="0" baseline="4629" sz="1800" spc="-10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1841658" y="8343982"/>
            <a:ext cx="2292350" cy="25272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4629" sz="1800" i="1">
                <a:latin typeface="Times New Roman"/>
                <a:cs typeface="Times New Roman"/>
              </a:rPr>
              <a:t>f</a:t>
            </a:r>
            <a:r>
              <a:rPr dirty="0" baseline="4629" sz="1800" spc="-7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>
                <a:latin typeface="Times New Roman"/>
                <a:cs typeface="Times New Roman"/>
              </a:rPr>
              <a:t>)</a:t>
            </a:r>
            <a:r>
              <a:rPr dirty="0" baseline="4629" sz="1800" spc="-23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cos</a:t>
            </a:r>
            <a:r>
              <a:rPr dirty="0" sz="1200" spc="-10">
                <a:latin typeface="Symbol"/>
                <a:cs typeface="Symbol"/>
              </a:rPr>
              <a:t>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Times New Roman"/>
                <a:cs typeface="Times New Roman"/>
              </a:rPr>
              <a:t>3</a:t>
            </a:r>
            <a:r>
              <a:rPr dirty="0" baseline="-39351" sz="1800" spc="-262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Times New Roman"/>
                <a:cs typeface="Times New Roman"/>
              </a:rPr>
              <a:t>/</a:t>
            </a:r>
            <a:r>
              <a:rPr dirty="0" baseline="-39351" sz="1800" spc="-120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Times New Roman"/>
                <a:cs typeface="Times New Roman"/>
              </a:rPr>
              <a:t>2</a:t>
            </a:r>
            <a:r>
              <a:rPr dirty="0" baseline="-39351" sz="18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</a:t>
            </a:r>
            <a:r>
              <a:rPr dirty="0" baseline="4629" sz="1800" i="1">
                <a:latin typeface="Times New Roman"/>
                <a:cs typeface="Times New Roman"/>
              </a:rPr>
              <a:t>dx</a:t>
            </a:r>
            <a:r>
              <a:rPr dirty="0" baseline="4629" sz="1800" spc="187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150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Times New Roman"/>
                <a:cs typeface="Times New Roman"/>
              </a:rPr>
              <a:t>3</a:t>
            </a:r>
            <a:r>
              <a:rPr dirty="0" baseline="-39351" sz="1800" spc="-254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Times New Roman"/>
                <a:cs typeface="Times New Roman"/>
              </a:rPr>
              <a:t>/</a:t>
            </a:r>
            <a:r>
              <a:rPr dirty="0" baseline="-39351" sz="1800" spc="-120">
                <a:latin typeface="Times New Roman"/>
                <a:cs typeface="Times New Roman"/>
              </a:rPr>
              <a:t> </a:t>
            </a:r>
            <a:r>
              <a:rPr dirty="0" baseline="-39351" sz="1800">
                <a:latin typeface="Times New Roman"/>
                <a:cs typeface="Times New Roman"/>
              </a:rPr>
              <a:t>2</a:t>
            </a:r>
            <a:r>
              <a:rPr dirty="0" baseline="-39351" sz="1800" spc="225">
                <a:latin typeface="Times New Roman"/>
                <a:cs typeface="Times New Roman"/>
              </a:rPr>
              <a:t>  </a:t>
            </a:r>
            <a:r>
              <a:rPr dirty="0" baseline="-7407" sz="2250">
                <a:latin typeface="Symbol"/>
                <a:cs typeface="Symbol"/>
              </a:rPr>
              <a:t></a:t>
            </a:r>
            <a:r>
              <a:rPr dirty="0" baseline="-7407" sz="2250" spc="112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f </a:t>
            </a:r>
            <a:r>
              <a:rPr dirty="0" baseline="4629" sz="1800">
                <a:latin typeface="Times New Roman"/>
                <a:cs typeface="Times New Roman"/>
              </a:rPr>
              <a:t>(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>
                <a:latin typeface="Times New Roman"/>
                <a:cs typeface="Times New Roman"/>
              </a:rPr>
              <a:t>)</a:t>
            </a:r>
            <a:r>
              <a:rPr dirty="0" baseline="4629" sz="1800" spc="-225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2349369" y="8284598"/>
            <a:ext cx="9239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32485" algn="l"/>
              </a:tabLst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baseline="4629" sz="1800" spc="-30" i="1">
                <a:latin typeface="Times New Roman"/>
                <a:cs typeface="Times New Roman"/>
              </a:rPr>
              <a:t>n</a:t>
            </a:r>
            <a:r>
              <a:rPr dirty="0" baseline="4629" sz="1800" spc="-30">
                <a:latin typeface="Symbol"/>
                <a:cs typeface="Symbol"/>
              </a:rPr>
              <a:t></a:t>
            </a:r>
            <a:r>
              <a:rPr dirty="0" baseline="4629" sz="1800" spc="-30" i="1">
                <a:latin typeface="Times New Roman"/>
                <a:cs typeface="Times New Roman"/>
              </a:rPr>
              <a:t>x</a:t>
            </a:r>
            <a:r>
              <a:rPr dirty="0" baseline="4629" sz="1800" spc="-82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Times New Roman"/>
                <a:cs typeface="Times New Roman"/>
              </a:rPr>
              <a:t>2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3353472" y="8230054"/>
            <a:ext cx="2355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Times New Roman"/>
                <a:cs typeface="Times New Roman"/>
              </a:rPr>
              <a:t>3</a:t>
            </a:r>
            <a:r>
              <a:rPr dirty="0" sz="1000" spc="-11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3427069" y="8577905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6" name="object 166" descr=""/>
          <p:cNvSpPr/>
          <p:nvPr/>
        </p:nvSpPr>
        <p:spPr>
          <a:xfrm>
            <a:off x="1341448" y="8980685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 h="0">
                <a:moveTo>
                  <a:pt x="0" y="0"/>
                </a:moveTo>
                <a:lnTo>
                  <a:pt x="97410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 descr=""/>
          <p:cNvSpPr/>
          <p:nvPr/>
        </p:nvSpPr>
        <p:spPr>
          <a:xfrm>
            <a:off x="1951307" y="8980685"/>
            <a:ext cx="185420" cy="0"/>
          </a:xfrm>
          <a:custGeom>
            <a:avLst/>
            <a:gdLst/>
            <a:ahLst/>
            <a:cxnLst/>
            <a:rect l="l" t="t" r="r" b="b"/>
            <a:pathLst>
              <a:path w="185419" h="0">
                <a:moveTo>
                  <a:pt x="0" y="0"/>
                </a:moveTo>
                <a:lnTo>
                  <a:pt x="18532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 descr=""/>
          <p:cNvSpPr/>
          <p:nvPr/>
        </p:nvSpPr>
        <p:spPr>
          <a:xfrm>
            <a:off x="2547336" y="8980685"/>
            <a:ext cx="347980" cy="0"/>
          </a:xfrm>
          <a:custGeom>
            <a:avLst/>
            <a:gdLst/>
            <a:ahLst/>
            <a:cxnLst/>
            <a:rect l="l" t="t" r="r" b="b"/>
            <a:pathLst>
              <a:path w="347980" h="0">
                <a:moveTo>
                  <a:pt x="0" y="0"/>
                </a:moveTo>
                <a:lnTo>
                  <a:pt x="34766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 descr=""/>
          <p:cNvSpPr txBox="1"/>
          <p:nvPr/>
        </p:nvSpPr>
        <p:spPr>
          <a:xfrm>
            <a:off x="2970585" y="8845171"/>
            <a:ext cx="18351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25" i="1">
                <a:latin typeface="Times New Roman"/>
                <a:cs typeface="Times New Roman"/>
              </a:rPr>
              <a:t>dx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2544769" y="8741983"/>
            <a:ext cx="35560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20">
                <a:latin typeface="Times New Roman"/>
                <a:cs typeface="Times New Roman"/>
              </a:rPr>
              <a:t>2</a:t>
            </a:r>
            <a:r>
              <a:rPr dirty="0" sz="1250" spc="-20" i="1">
                <a:latin typeface="Times New Roman"/>
                <a:cs typeface="Times New Roman"/>
              </a:rPr>
              <a:t>n</a:t>
            </a:r>
            <a:r>
              <a:rPr dirty="0" sz="1250" spc="-20">
                <a:latin typeface="Symbol"/>
                <a:cs typeface="Symbol"/>
              </a:rPr>
              <a:t></a:t>
            </a:r>
            <a:r>
              <a:rPr dirty="0" sz="1250" spc="-20" i="1">
                <a:latin typeface="Times New Roman"/>
                <a:cs typeface="Times New Roman"/>
              </a:rPr>
              <a:t>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2227154" y="8845171"/>
            <a:ext cx="252729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25" i="1">
                <a:latin typeface="Times New Roman"/>
                <a:cs typeface="Times New Roman"/>
              </a:rPr>
              <a:t>cos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2903204" y="8859826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2903204" y="8992037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2903204" y="8754849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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2449270" y="8859826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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2144765" y="8992037"/>
            <a:ext cx="3949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16865" algn="l"/>
              </a:tabLst>
            </a:pPr>
            <a:r>
              <a:rPr dirty="0" sz="1250" spc="-50">
                <a:latin typeface="Symbol"/>
                <a:cs typeface="Symbol"/>
              </a:rPr>
              <a:t>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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2144765" y="8754849"/>
            <a:ext cx="3949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16865" algn="l"/>
              </a:tabLst>
            </a:pPr>
            <a:r>
              <a:rPr dirty="0" sz="1250" spc="-50">
                <a:latin typeface="Symbol"/>
                <a:cs typeface="Symbol"/>
              </a:rPr>
              <a:t>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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1967429" y="8859826"/>
            <a:ext cx="29273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40000" sz="1875">
                <a:latin typeface="Times New Roman"/>
                <a:cs typeface="Times New Roman"/>
              </a:rPr>
              <a:t>3</a:t>
            </a:r>
            <a:r>
              <a:rPr dirty="0" baseline="-40000" sz="1875" spc="367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1949031" y="8741983"/>
            <a:ext cx="1930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35">
                <a:latin typeface="Times New Roman"/>
                <a:cs typeface="Times New Roman"/>
              </a:rPr>
              <a:t>4</a:t>
            </a:r>
            <a:r>
              <a:rPr dirty="0" sz="1250" spc="35" i="1">
                <a:latin typeface="Times New Roman"/>
                <a:cs typeface="Times New Roman"/>
              </a:rPr>
              <a:t>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1647312" y="8754849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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1711944" y="8845171"/>
            <a:ext cx="21907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-15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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1313455" y="8834759"/>
            <a:ext cx="449580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40000" sz="1875">
                <a:latin typeface="Times New Roman"/>
                <a:cs typeface="Times New Roman"/>
              </a:rPr>
              <a:t>3</a:t>
            </a:r>
            <a:r>
              <a:rPr dirty="0" baseline="-40000" sz="1875" spc="652">
                <a:latin typeface="Times New Roman"/>
                <a:cs typeface="Times New Roman"/>
              </a:rPr>
              <a:t> </a:t>
            </a:r>
            <a:r>
              <a:rPr dirty="0" baseline="-5747" sz="2175">
                <a:latin typeface="Symbol"/>
                <a:cs typeface="Symbol"/>
              </a:rPr>
              <a:t></a:t>
            </a:r>
            <a:r>
              <a:rPr dirty="0" baseline="-5747" sz="2175" spc="40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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1192134" y="8845171"/>
            <a:ext cx="11811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2669778" y="8973491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1338855" y="8741983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1452503" y="8747208"/>
            <a:ext cx="20256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-75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20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1515907" y="8999813"/>
            <a:ext cx="22161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425">
                <a:latin typeface="Times New Roman"/>
                <a:cs typeface="Times New Roman"/>
              </a:rPr>
              <a:t> </a:t>
            </a:r>
            <a:r>
              <a:rPr dirty="0" baseline="2222" sz="1875" spc="-75">
                <a:latin typeface="Symbol"/>
                <a:cs typeface="Symbol"/>
              </a:rPr>
              <a:t></a:t>
            </a:r>
            <a:endParaRPr baseline="2222" sz="1875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146661" y="1471302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 h="0">
                <a:moveTo>
                  <a:pt x="0" y="0"/>
                </a:moveTo>
                <a:lnTo>
                  <a:pt x="97698" y="0"/>
                </a:lnTo>
              </a:path>
            </a:pathLst>
          </a:custGeom>
          <a:ln w="64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620197" y="1471302"/>
            <a:ext cx="185420" cy="0"/>
          </a:xfrm>
          <a:custGeom>
            <a:avLst/>
            <a:gdLst/>
            <a:ahLst/>
            <a:cxnLst/>
            <a:rect l="l" t="t" r="r" b="b"/>
            <a:pathLst>
              <a:path w="185419" h="0">
                <a:moveTo>
                  <a:pt x="0" y="0"/>
                </a:moveTo>
                <a:lnTo>
                  <a:pt x="184999" y="0"/>
                </a:lnTo>
              </a:path>
            </a:pathLst>
          </a:custGeom>
          <a:ln w="64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264585" y="1246166"/>
            <a:ext cx="347980" cy="0"/>
          </a:xfrm>
          <a:custGeom>
            <a:avLst/>
            <a:gdLst/>
            <a:ahLst/>
            <a:cxnLst/>
            <a:rect l="l" t="t" r="r" b="b"/>
            <a:pathLst>
              <a:path w="347980" h="0">
                <a:moveTo>
                  <a:pt x="0" y="0"/>
                </a:moveTo>
                <a:lnTo>
                  <a:pt x="3476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201247" y="1696437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 h="0">
                <a:moveTo>
                  <a:pt x="0" y="0"/>
                </a:moveTo>
                <a:lnTo>
                  <a:pt x="273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973351" y="1471302"/>
            <a:ext cx="728980" cy="0"/>
          </a:xfrm>
          <a:custGeom>
            <a:avLst/>
            <a:gdLst/>
            <a:ahLst/>
            <a:cxnLst/>
            <a:rect l="l" t="t" r="r" b="b"/>
            <a:pathLst>
              <a:path w="728980" h="0">
                <a:moveTo>
                  <a:pt x="0" y="0"/>
                </a:moveTo>
                <a:lnTo>
                  <a:pt x="728940" y="0"/>
                </a:lnTo>
              </a:path>
            </a:pathLst>
          </a:custGeom>
          <a:ln w="64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016006" y="1471302"/>
            <a:ext cx="218440" cy="0"/>
          </a:xfrm>
          <a:custGeom>
            <a:avLst/>
            <a:gdLst/>
            <a:ahLst/>
            <a:cxnLst/>
            <a:rect l="l" t="t" r="r" b="b"/>
            <a:pathLst>
              <a:path w="218439" h="0">
                <a:moveTo>
                  <a:pt x="0" y="0"/>
                </a:moveTo>
                <a:lnTo>
                  <a:pt x="218093" y="0"/>
                </a:lnTo>
              </a:path>
            </a:pathLst>
          </a:custGeom>
          <a:ln w="64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837464" y="1246167"/>
            <a:ext cx="347980" cy="0"/>
          </a:xfrm>
          <a:custGeom>
            <a:avLst/>
            <a:gdLst/>
            <a:ahLst/>
            <a:cxnLst/>
            <a:rect l="l" t="t" r="r" b="b"/>
            <a:pathLst>
              <a:path w="347979" h="0">
                <a:moveTo>
                  <a:pt x="0" y="0"/>
                </a:moveTo>
                <a:lnTo>
                  <a:pt x="3476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661039" y="1732228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 h="0">
                <a:moveTo>
                  <a:pt x="0" y="0"/>
                </a:moveTo>
                <a:lnTo>
                  <a:pt x="2729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3402291" y="1471302"/>
            <a:ext cx="873125" cy="0"/>
          </a:xfrm>
          <a:custGeom>
            <a:avLst/>
            <a:gdLst/>
            <a:ahLst/>
            <a:cxnLst/>
            <a:rect l="l" t="t" r="r" b="b"/>
            <a:pathLst>
              <a:path w="873125" h="0">
                <a:moveTo>
                  <a:pt x="0" y="0"/>
                </a:moveTo>
                <a:lnTo>
                  <a:pt x="872879" y="0"/>
                </a:lnTo>
              </a:path>
            </a:pathLst>
          </a:custGeom>
          <a:ln w="640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551615" y="1714746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551615" y="1804675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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60156" y="1714746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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60156" y="1080945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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60156" y="1804674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60156" y="922495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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282988" y="1650508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82988" y="1556296"/>
            <a:ext cx="35750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670" algn="l"/>
              </a:tabLst>
            </a:pPr>
            <a:r>
              <a:rPr dirty="0" baseline="2136" sz="1950" spc="-75">
                <a:latin typeface="Symbol"/>
                <a:cs typeface="Symbol"/>
              </a:rPr>
              <a:t>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04102" y="1650508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304102" y="970825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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562850" y="1611350"/>
            <a:ext cx="46863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795" algn="l"/>
              </a:tabLst>
            </a:pPr>
            <a:r>
              <a:rPr dirty="0" sz="1300" spc="-50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562850" y="1743497"/>
            <a:ext cx="46863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79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167539" y="1080945"/>
            <a:ext cx="49847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6240" algn="l"/>
              </a:tabLst>
            </a:pPr>
            <a:r>
              <a:rPr dirty="0" baseline="-14957" sz="1950" spc="-15">
                <a:latin typeface="Symbol"/>
                <a:cs typeface="Symbol"/>
              </a:rPr>
              <a:t></a:t>
            </a:r>
            <a:r>
              <a:rPr dirty="0" baseline="-14957" sz="1950" spc="-172">
                <a:latin typeface="Times New Roman"/>
                <a:cs typeface="Times New Roman"/>
              </a:rPr>
              <a:t> </a:t>
            </a:r>
            <a:r>
              <a:rPr dirty="0" baseline="2136" sz="1950" spc="-75">
                <a:latin typeface="Symbol"/>
                <a:cs typeface="Symbol"/>
              </a:rPr>
              <a:t>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739275" y="1257449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92796" y="1482571"/>
            <a:ext cx="52578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131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Symbol"/>
                <a:cs typeface="Symbol"/>
              </a:rPr>
              <a:t></a:t>
            </a:r>
            <a:r>
              <a:rPr dirty="0" baseline="-23504" sz="1950" spc="-37">
                <a:latin typeface="Symbol"/>
                <a:cs typeface="Symbol"/>
              </a:rPr>
              <a:t></a:t>
            </a:r>
            <a:endParaRPr baseline="-23504" sz="19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10108" y="1429347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10108" y="1720554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75503" y="1720554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75503" y="1587797"/>
            <a:ext cx="9239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  <a:tab pos="619125" algn="l"/>
                <a:tab pos="847090" algn="l"/>
              </a:tabLst>
            </a:pPr>
            <a:r>
              <a:rPr dirty="0" sz="1300" spc="-50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Symbol"/>
                <a:cs typeface="Symbol"/>
              </a:rPr>
              <a:t>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baseline="4273" sz="1950" spc="-75">
                <a:latin typeface="Symbol"/>
                <a:cs typeface="Symbol"/>
              </a:rPr>
              <a:t>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03386" y="1707706"/>
            <a:ext cx="46799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1160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620439" y="1124998"/>
            <a:ext cx="17907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>
                <a:latin typeface="Symbol"/>
                <a:cs typeface="Symbol"/>
              </a:rPr>
              <a:t>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</a:t>
            </a:r>
            <a:endParaRPr baseline="4273" sz="19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66800" y="1257449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13026" y="1482571"/>
            <a:ext cx="8890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34756" y="1482571"/>
            <a:ext cx="20193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5641" sz="1950" spc="-37">
                <a:latin typeface="Symbol"/>
                <a:cs typeface="Symbol"/>
              </a:rPr>
              <a:t></a:t>
            </a:r>
            <a:r>
              <a:rPr dirty="0" sz="1300" spc="-25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016261" y="1397846"/>
            <a:ext cx="62484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8765" algn="l"/>
                <a:tab pos="547370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Symbol"/>
                <a:cs typeface="Symbol"/>
              </a:rPr>
              <a:t>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46114" y="1724838"/>
            <a:ext cx="10858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921801" y="1239396"/>
            <a:ext cx="74422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83210" algn="l"/>
                <a:tab pos="641985" algn="l"/>
              </a:tabLst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6410" sz="1950" spc="-15">
                <a:latin typeface="Symbol"/>
                <a:cs typeface="Symbol"/>
              </a:rPr>
              <a:t></a:t>
            </a:r>
            <a:r>
              <a:rPr dirty="0" baseline="-6410" sz="1950" spc="-172">
                <a:latin typeface="Times New Roman"/>
                <a:cs typeface="Times New Roman"/>
              </a:rPr>
              <a:t> </a:t>
            </a:r>
            <a:r>
              <a:rPr dirty="0" baseline="2136" sz="1950" spc="-75">
                <a:latin typeface="Symbol"/>
                <a:cs typeface="Symbol"/>
              </a:rPr>
              <a:t>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92796" y="1350121"/>
            <a:ext cx="52578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390">
                <a:latin typeface="Times New Roman"/>
                <a:cs typeface="Times New Roman"/>
              </a:rPr>
              <a:t> </a:t>
            </a:r>
            <a:r>
              <a:rPr dirty="0" baseline="-38461" sz="1950">
                <a:latin typeface="Times New Roman"/>
                <a:cs typeface="Times New Roman"/>
              </a:rPr>
              <a:t>3</a:t>
            </a:r>
            <a:r>
              <a:rPr dirty="0" baseline="-38461" sz="1950" spc="517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</a:t>
            </a:r>
            <a:r>
              <a:rPr dirty="0" baseline="-14957" sz="1950" spc="-37">
                <a:latin typeface="Symbol"/>
                <a:cs typeface="Symbol"/>
              </a:rPr>
              <a:t></a:t>
            </a:r>
            <a:endParaRPr baseline="-14957" sz="19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86587" y="1689049"/>
            <a:ext cx="10858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61875" y="1244593"/>
            <a:ext cx="106934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71145" algn="l"/>
              </a:tabLst>
            </a:pPr>
            <a:r>
              <a:rPr dirty="0" baseline="2136" sz="1950" spc="-75">
                <a:latin typeface="Times New Roman"/>
                <a:cs typeface="Times New Roman"/>
              </a:rPr>
              <a:t>3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-4273" sz="1950" spc="-15">
                <a:latin typeface="Symbol"/>
                <a:cs typeface="Symbol"/>
              </a:rPr>
              <a:t></a:t>
            </a:r>
            <a:r>
              <a:rPr dirty="0" baseline="-4273" sz="1950" spc="-195">
                <a:latin typeface="Times New Roman"/>
                <a:cs typeface="Times New Roman"/>
              </a:rPr>
              <a:t> </a:t>
            </a:r>
            <a:r>
              <a:rPr dirty="0" baseline="-8547" sz="1950" spc="-15">
                <a:latin typeface="Symbol"/>
                <a:cs typeface="Symbol"/>
              </a:rPr>
              <a:t></a:t>
            </a:r>
            <a:r>
              <a:rPr dirty="0" baseline="-8547" sz="1950" spc="-150">
                <a:latin typeface="Times New Roman"/>
                <a:cs typeface="Times New Roman"/>
              </a:rPr>
              <a:t> </a:t>
            </a:r>
            <a:r>
              <a:rPr dirty="0" baseline="-29914" sz="1950">
                <a:latin typeface="Symbol"/>
                <a:cs typeface="Symbol"/>
              </a:rPr>
              <a:t></a:t>
            </a:r>
            <a:r>
              <a:rPr dirty="0" baseline="-29914" sz="1950" spc="-20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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</a:t>
            </a:r>
            <a:r>
              <a:rPr dirty="0" baseline="4273" sz="1950" spc="-142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Times New Roman"/>
                <a:cs typeface="Times New Roman"/>
              </a:rPr>
              <a:t>4</a:t>
            </a:r>
            <a:r>
              <a:rPr dirty="0" baseline="4273" sz="1950" spc="-187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</a:t>
            </a:r>
            <a:r>
              <a:rPr dirty="0" baseline="2136" sz="1950" spc="-37">
                <a:latin typeface="Symbol"/>
                <a:cs typeface="Symbol"/>
              </a:rPr>
              <a:t>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18972" y="1350121"/>
            <a:ext cx="871219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54990" algn="l"/>
              </a:tabLst>
            </a:pPr>
            <a:r>
              <a:rPr dirty="0" baseline="-38461" sz="1950">
                <a:latin typeface="Times New Roman"/>
                <a:cs typeface="Times New Roman"/>
              </a:rPr>
              <a:t>3</a:t>
            </a:r>
            <a:r>
              <a:rPr dirty="0" baseline="-38461" sz="1950" spc="-97">
                <a:latin typeface="Times New Roman"/>
                <a:cs typeface="Times New Roman"/>
              </a:rPr>
              <a:t> </a:t>
            </a:r>
            <a:r>
              <a:rPr dirty="0" baseline="-17094" sz="1950" spc="-37">
                <a:latin typeface="Symbol"/>
                <a:cs typeface="Symbol"/>
              </a:rPr>
              <a:t></a:t>
            </a:r>
            <a:r>
              <a:rPr dirty="0" sz="1300" spc="-25">
                <a:latin typeface="Symbol"/>
                <a:cs typeface="Symbol"/>
              </a:rPr>
              <a:t>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38461" sz="1950">
                <a:latin typeface="Times New Roman"/>
                <a:cs typeface="Times New Roman"/>
              </a:rPr>
              <a:t>3</a:t>
            </a:r>
            <a:r>
              <a:rPr dirty="0" baseline="-38461" sz="1950" spc="322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</a:t>
            </a:r>
            <a:r>
              <a:rPr dirty="0" baseline="-25641" sz="1950" spc="-37">
                <a:latin typeface="Symbol"/>
                <a:cs typeface="Symbol"/>
              </a:rPr>
              <a:t></a:t>
            </a:r>
            <a:endParaRPr baseline="-25641" sz="195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562850" y="1492361"/>
            <a:ext cx="46863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04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713875" y="923868"/>
            <a:ext cx="952500" cy="30607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38100">
              <a:lnSpc>
                <a:spcPts val="165"/>
              </a:lnSpc>
              <a:spcBef>
                <a:spcPts val="580"/>
              </a:spcBef>
              <a:tabLst>
                <a:tab pos="850265" algn="l"/>
              </a:tabLst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97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2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baseline="-4273" sz="1950" spc="-15">
                <a:latin typeface="Symbol"/>
                <a:cs typeface="Symbol"/>
              </a:rPr>
              <a:t></a:t>
            </a:r>
            <a:r>
              <a:rPr dirty="0" baseline="-4273" sz="1950" spc="-165">
                <a:latin typeface="Times New Roman"/>
                <a:cs typeface="Times New Roman"/>
              </a:rPr>
              <a:t> </a:t>
            </a:r>
            <a:r>
              <a:rPr dirty="0" baseline="12820" sz="1950" spc="-75">
                <a:latin typeface="Symbol"/>
                <a:cs typeface="Symbol"/>
              </a:rPr>
              <a:t></a:t>
            </a:r>
            <a:r>
              <a:rPr dirty="0" baseline="12820" sz="1950">
                <a:latin typeface="Times New Roman"/>
                <a:cs typeface="Times New Roman"/>
              </a:rPr>
              <a:t>	</a:t>
            </a:r>
            <a:r>
              <a:rPr dirty="0" baseline="27777" sz="1950" spc="-75">
                <a:latin typeface="Symbol"/>
                <a:cs typeface="Symbol"/>
              </a:rPr>
              <a:t></a:t>
            </a:r>
            <a:endParaRPr baseline="27777" sz="1950">
              <a:latin typeface="Symbol"/>
              <a:cs typeface="Symbol"/>
            </a:endParaRPr>
          </a:p>
          <a:p>
            <a:pPr algn="r" marR="118110">
              <a:lnSpc>
                <a:spcPts val="310"/>
              </a:lnSpc>
            </a:pP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-80">
                <a:latin typeface="Times New Roman"/>
                <a:cs typeface="Times New Roman"/>
              </a:rPr>
              <a:t> </a:t>
            </a:r>
            <a:r>
              <a:rPr dirty="0" sz="800" i="1">
                <a:latin typeface="Times New Roman"/>
                <a:cs typeface="Times New Roman"/>
              </a:rPr>
              <a:t>/</a:t>
            </a:r>
            <a:r>
              <a:rPr dirty="0" sz="800" spc="5" i="1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278702" y="1109999"/>
            <a:ext cx="575310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0683" sz="1950">
                <a:latin typeface="Symbol"/>
                <a:cs typeface="Symbol"/>
              </a:rPr>
              <a:t></a:t>
            </a:r>
            <a:r>
              <a:rPr dirty="0" baseline="10683" sz="1950" spc="-1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cos</a:t>
            </a:r>
            <a:r>
              <a:rPr dirty="0" baseline="-4273" sz="1950" spc="-30">
                <a:latin typeface="Symbol"/>
                <a:cs typeface="Symbol"/>
              </a:rPr>
              <a:t>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03386" y="1456570"/>
            <a:ext cx="46799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1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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75503" y="1006615"/>
            <a:ext cx="92392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300" spc="-50">
                <a:latin typeface="Symbol"/>
                <a:cs typeface="Symbol"/>
              </a:rPr>
              <a:t>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04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2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baseline="-4273" sz="1950" spc="-15">
                <a:latin typeface="Symbol"/>
                <a:cs typeface="Symbol"/>
              </a:rPr>
              <a:t></a:t>
            </a:r>
            <a:r>
              <a:rPr dirty="0" baseline="-4273" sz="1950" spc="-16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75503" y="1109999"/>
            <a:ext cx="38036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spc="-20" i="1">
                <a:latin typeface="Times New Roman"/>
                <a:cs typeface="Times New Roman"/>
              </a:rPr>
              <a:t>sin</a:t>
            </a:r>
            <a:r>
              <a:rPr dirty="0" baseline="-4273" sz="1950" spc="-30">
                <a:latin typeface="Symbol"/>
                <a:cs typeface="Symbol"/>
              </a:rPr>
              <a:t>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76233" y="1231448"/>
            <a:ext cx="1014094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157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4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baseline="-2136" sz="1950" spc="-15">
                <a:latin typeface="Symbol"/>
                <a:cs typeface="Symbol"/>
              </a:rPr>
              <a:t></a:t>
            </a:r>
            <a:r>
              <a:rPr dirty="0" baseline="-4273" sz="1950" spc="-15">
                <a:latin typeface="Symbol"/>
                <a:cs typeface="Symbol"/>
              </a:rPr>
              <a:t></a:t>
            </a:r>
            <a:r>
              <a:rPr dirty="0" baseline="-34188" sz="1950" spc="-15">
                <a:latin typeface="Times New Roman"/>
                <a:cs typeface="Times New Roman"/>
              </a:rPr>
              <a:t>1</a:t>
            </a:r>
            <a:r>
              <a:rPr dirty="0" baseline="-34188" sz="1950" spc="-307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</a:t>
            </a:r>
            <a:r>
              <a:rPr dirty="0" baseline="-34188" sz="1950" spc="44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4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baseline="-4273" sz="1950" spc="-37">
                <a:latin typeface="Symbol"/>
                <a:cs typeface="Symbol"/>
              </a:rPr>
              <a:t></a:t>
            </a:r>
            <a:r>
              <a:rPr dirty="0" baseline="-12820" sz="1950" spc="-37">
                <a:latin typeface="Symbol"/>
                <a:cs typeface="Symbol"/>
              </a:rPr>
              <a:t></a:t>
            </a:r>
            <a:endParaRPr baseline="-12820" sz="1950">
              <a:latin typeface="Symbol"/>
              <a:cs typeface="Symbol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1146697" y="2256671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 h="0">
                <a:moveTo>
                  <a:pt x="0" y="0"/>
                </a:moveTo>
                <a:lnTo>
                  <a:pt x="9765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1570583" y="225667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65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1811372" y="2256671"/>
            <a:ext cx="431165" cy="0"/>
          </a:xfrm>
          <a:custGeom>
            <a:avLst/>
            <a:gdLst/>
            <a:ahLst/>
            <a:cxnLst/>
            <a:rect l="l" t="t" r="r" b="b"/>
            <a:pathLst>
              <a:path w="431164" h="0">
                <a:moveTo>
                  <a:pt x="0" y="0"/>
                </a:moveTo>
                <a:lnTo>
                  <a:pt x="43059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2952814" y="2188759"/>
            <a:ext cx="1409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 spc="-95">
                <a:latin typeface="Symbol"/>
                <a:cs typeface="Symbol"/>
              </a:rPr>
              <a:t></a:t>
            </a:r>
            <a:r>
              <a:rPr dirty="0" baseline="-26666" sz="1875" spc="-142">
                <a:latin typeface="Symbol"/>
                <a:cs typeface="Symbol"/>
              </a:rPr>
              <a:t></a:t>
            </a:r>
            <a:endParaRPr baseline="-26666" sz="1875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19796" y="2121156"/>
            <a:ext cx="100838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((</a:t>
            </a:r>
            <a:r>
              <a:rPr dirty="0" sz="1250" spc="-8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i="1">
                <a:latin typeface="Times New Roman"/>
                <a:cs typeface="Times New Roman"/>
              </a:rPr>
              <a:t>)</a:t>
            </a:r>
            <a:r>
              <a:rPr dirty="0" baseline="41666" sz="1200" i="1">
                <a:latin typeface="Times New Roman"/>
                <a:cs typeface="Times New Roman"/>
              </a:rPr>
              <a:t>n</a:t>
            </a:r>
            <a:r>
              <a:rPr dirty="0" baseline="41666" sz="1200" spc="472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Symbol"/>
                <a:cs typeface="Symbol"/>
              </a:rPr>
              <a:t></a:t>
            </a:r>
            <a:r>
              <a:rPr dirty="0" sz="1250" spc="60">
                <a:latin typeface="Times New Roman"/>
                <a:cs typeface="Times New Roman"/>
              </a:rPr>
              <a:t>1</a:t>
            </a:r>
            <a:r>
              <a:rPr dirty="0" sz="1250" spc="60" i="1">
                <a:latin typeface="Times New Roman"/>
                <a:cs typeface="Times New Roman"/>
              </a:rPr>
              <a:t>)</a:t>
            </a:r>
            <a:r>
              <a:rPr dirty="0" baseline="31111" sz="1875" spc="89">
                <a:latin typeface="Symbol"/>
                <a:cs typeface="Symbol"/>
              </a:rPr>
              <a:t></a:t>
            </a:r>
            <a:r>
              <a:rPr dirty="0" baseline="31111" sz="1875" spc="172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18970" y="2188758"/>
            <a:ext cx="25654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2222" sz="1875">
                <a:latin typeface="Times New Roman"/>
                <a:cs typeface="Times New Roman"/>
              </a:rPr>
              <a:t>3</a:t>
            </a:r>
            <a:r>
              <a:rPr dirty="0" baseline="-22222" sz="1875" spc="-52">
                <a:latin typeface="Times New Roman"/>
                <a:cs typeface="Times New Roman"/>
              </a:rPr>
              <a:t> </a:t>
            </a:r>
            <a:r>
              <a:rPr dirty="0" sz="1250" spc="-100">
                <a:latin typeface="Symbol"/>
                <a:cs typeface="Symbol"/>
              </a:rPr>
              <a:t></a:t>
            </a:r>
            <a:r>
              <a:rPr dirty="0" baseline="-26666" sz="1875" spc="-150">
                <a:latin typeface="Symbol"/>
                <a:cs typeface="Symbol"/>
              </a:rPr>
              <a:t></a:t>
            </a:r>
            <a:endParaRPr baseline="-26666" sz="1875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76149" y="2121156"/>
            <a:ext cx="8477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3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4</a:t>
            </a:r>
            <a:r>
              <a:rPr dirty="0" baseline="35555" sz="1875" spc="-44">
                <a:latin typeface="Times New Roman"/>
                <a:cs typeface="Times New Roman"/>
              </a:rPr>
              <a:t> </a:t>
            </a:r>
            <a:r>
              <a:rPr dirty="0" baseline="31111" sz="1875">
                <a:latin typeface="Symbol"/>
                <a:cs typeface="Symbol"/>
              </a:rPr>
              <a:t></a:t>
            </a:r>
            <a:r>
              <a:rPr dirty="0" sz="1250">
                <a:latin typeface="Times New Roman"/>
                <a:cs typeface="Times New Roman"/>
              </a:rPr>
              <a:t>0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4</a:t>
            </a:r>
            <a:r>
              <a:rPr dirty="0" baseline="35555" sz="1875" spc="-89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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42856" y="2254561"/>
            <a:ext cx="71120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278765" algn="l"/>
              </a:tabLst>
            </a:pPr>
            <a:r>
              <a:rPr dirty="0" baseline="2222" sz="1875" spc="-75">
                <a:latin typeface="Times New Roman"/>
                <a:cs typeface="Times New Roman"/>
              </a:rPr>
              <a:t>3</a:t>
            </a:r>
            <a:r>
              <a:rPr dirty="0" baseline="2222" sz="1875">
                <a:latin typeface="Times New Roman"/>
                <a:cs typeface="Times New Roman"/>
              </a:rPr>
              <a:t>	</a:t>
            </a:r>
            <a:r>
              <a:rPr dirty="0" sz="1250" spc="50">
                <a:latin typeface="Times New Roman"/>
                <a:cs typeface="Times New Roman"/>
              </a:rPr>
              <a:t>4</a:t>
            </a:r>
            <a:r>
              <a:rPr dirty="0" sz="1250" spc="50" i="1">
                <a:latin typeface="Times New Roman"/>
                <a:cs typeface="Times New Roman"/>
              </a:rPr>
              <a:t>n</a:t>
            </a:r>
            <a:r>
              <a:rPr dirty="0" baseline="41666" sz="1200" spc="75">
                <a:latin typeface="Times New Roman"/>
                <a:cs typeface="Times New Roman"/>
              </a:rPr>
              <a:t>2</a:t>
            </a:r>
            <a:r>
              <a:rPr dirty="0" baseline="41666" sz="1200" spc="-157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baseline="41666" sz="1200" spc="-37">
                <a:latin typeface="Times New Roman"/>
                <a:cs typeface="Times New Roman"/>
              </a:rPr>
              <a:t>2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973226" y="2018264"/>
            <a:ext cx="10922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9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3234353" y="2259336"/>
            <a:ext cx="309880" cy="0"/>
          </a:xfrm>
          <a:custGeom>
            <a:avLst/>
            <a:gdLst/>
            <a:ahLst/>
            <a:cxnLst/>
            <a:rect l="l" t="t" r="r" b="b"/>
            <a:pathLst>
              <a:path w="309879" h="0">
                <a:moveTo>
                  <a:pt x="0" y="0"/>
                </a:moveTo>
                <a:lnTo>
                  <a:pt x="30959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3206603" y="1664593"/>
            <a:ext cx="354965" cy="728980"/>
          </a:xfrm>
          <a:prstGeom prst="rect">
            <a:avLst/>
          </a:prstGeom>
        </p:spPr>
        <p:txBody>
          <a:bodyPr wrap="square" lIns="0" tIns="103505" rIns="0" bIns="0" rtlCol="0" vert="horz">
            <a:spAutoFit/>
          </a:bodyPr>
          <a:lstStyle/>
          <a:p>
            <a:pPr marL="109855">
              <a:lnSpc>
                <a:spcPct val="100000"/>
              </a:lnSpc>
              <a:spcBef>
                <a:spcPts val="815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  <a:p>
            <a:pPr algn="ctr" marL="15875">
              <a:lnSpc>
                <a:spcPts val="1225"/>
              </a:lnSpc>
              <a:spcBef>
                <a:spcPts val="69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algn="ctr">
              <a:lnSpc>
                <a:spcPts val="1345"/>
              </a:lnSpc>
            </a:pPr>
            <a:r>
              <a:rPr dirty="0" baseline="-26570" sz="1725" spc="-15" i="1">
                <a:latin typeface="Times New Roman"/>
                <a:cs typeface="Times New Roman"/>
              </a:rPr>
              <a:t>n</a:t>
            </a:r>
            <a:r>
              <a:rPr dirty="0" sz="700" spc="-10">
                <a:latin typeface="Times New Roman"/>
                <a:cs typeface="Times New Roman"/>
              </a:rPr>
              <a:t>2</a:t>
            </a:r>
            <a:r>
              <a:rPr dirty="0" baseline="-24444" sz="1875" spc="-15">
                <a:latin typeface="Symbol"/>
                <a:cs typeface="Symbol"/>
              </a:rPr>
              <a:t></a:t>
            </a:r>
            <a:r>
              <a:rPr dirty="0" baseline="-24444" sz="1875" spc="-11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524111" y="2033869"/>
            <a:ext cx="761365" cy="3263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950" spc="-240">
                <a:latin typeface="Symbol"/>
                <a:cs typeface="Symbol"/>
              </a:rPr>
              <a:t></a:t>
            </a:r>
            <a:r>
              <a:rPr dirty="0" sz="1150" spc="-24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43650" sz="1050" i="1">
                <a:latin typeface="Times New Roman"/>
                <a:cs typeface="Times New Roman"/>
              </a:rPr>
              <a:t>n </a:t>
            </a:r>
            <a:r>
              <a:rPr dirty="0" sz="1950" spc="-25">
                <a:latin typeface="Symbol"/>
                <a:cs typeface="Symbol"/>
              </a:rPr>
              <a:t></a:t>
            </a:r>
            <a:r>
              <a:rPr dirty="0" sz="1200" spc="-25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4272089" y="2255944"/>
            <a:ext cx="350520" cy="0"/>
          </a:xfrm>
          <a:custGeom>
            <a:avLst/>
            <a:gdLst/>
            <a:ahLst/>
            <a:cxnLst/>
            <a:rect l="l" t="t" r="r" b="b"/>
            <a:pathLst>
              <a:path w="350520" h="0">
                <a:moveTo>
                  <a:pt x="0" y="0"/>
                </a:moveTo>
                <a:lnTo>
                  <a:pt x="35025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4257588" y="1691578"/>
            <a:ext cx="269875" cy="548005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05"/>
              </a:spcBef>
            </a:pPr>
            <a:r>
              <a:rPr dirty="0" sz="1300" spc="-25">
                <a:latin typeface="Symbol"/>
                <a:cs typeface="Symbol"/>
              </a:rPr>
              <a:t></a:t>
            </a:r>
            <a:r>
              <a:rPr dirty="0" baseline="-10416" sz="1200" spc="-37">
                <a:latin typeface="Times New Roman"/>
                <a:cs typeface="Times New Roman"/>
              </a:rPr>
              <a:t>0</a:t>
            </a:r>
            <a:endParaRPr baseline="-10416" sz="1200">
              <a:latin typeface="Times New Roman"/>
              <a:cs typeface="Times New Roman"/>
            </a:endParaRPr>
          </a:p>
          <a:p>
            <a:pPr marL="147320">
              <a:lnSpc>
                <a:spcPct val="100000"/>
              </a:lnSpc>
              <a:spcBef>
                <a:spcPts val="540"/>
              </a:spcBef>
            </a:pPr>
            <a:r>
              <a:rPr dirty="0" sz="1250" spc="-50">
                <a:latin typeface="Times New Roman"/>
                <a:cs typeface="Times New Roman"/>
              </a:rPr>
              <a:t>8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244399" y="2180026"/>
            <a:ext cx="38925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6666" sz="1875" spc="97" i="1">
                <a:latin typeface="Times New Roman"/>
                <a:cs typeface="Times New Roman"/>
              </a:rPr>
              <a:t>n</a:t>
            </a:r>
            <a:r>
              <a:rPr dirty="0" sz="800" spc="65">
                <a:latin typeface="Times New Roman"/>
                <a:cs typeface="Times New Roman"/>
              </a:rPr>
              <a:t>2</a:t>
            </a:r>
            <a:r>
              <a:rPr dirty="0" sz="800" spc="-110">
                <a:latin typeface="Times New Roman"/>
                <a:cs typeface="Times New Roman"/>
              </a:rPr>
              <a:t> </a:t>
            </a:r>
            <a:r>
              <a:rPr dirty="0" baseline="-26666" sz="1875" spc="37">
                <a:latin typeface="Symbol"/>
                <a:cs typeface="Symbol"/>
              </a:rPr>
              <a:t></a:t>
            </a:r>
            <a:r>
              <a:rPr dirty="0" sz="800" spc="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645533" y="2128773"/>
            <a:ext cx="12541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 n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1, 3, 5, </a:t>
            </a:r>
            <a:r>
              <a:rPr dirty="0" sz="1200" spc="-25">
                <a:latin typeface="Times New Roman"/>
                <a:cs typeface="Times New Roman"/>
              </a:rPr>
              <a:t>………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1774884" y="2811331"/>
            <a:ext cx="87630" cy="0"/>
          </a:xfrm>
          <a:custGeom>
            <a:avLst/>
            <a:gdLst/>
            <a:ahLst/>
            <a:cxnLst/>
            <a:rect l="l" t="t" r="r" b="b"/>
            <a:pathLst>
              <a:path w="87630" h="0">
                <a:moveTo>
                  <a:pt x="0" y="0"/>
                </a:moveTo>
                <a:lnTo>
                  <a:pt x="87230" y="0"/>
                </a:lnTo>
              </a:path>
            </a:pathLst>
          </a:custGeom>
          <a:ln w="639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2783788" y="2835147"/>
            <a:ext cx="182245" cy="254635"/>
          </a:xfrm>
          <a:custGeom>
            <a:avLst/>
            <a:gdLst/>
            <a:ahLst/>
            <a:cxnLst/>
            <a:rect l="l" t="t" r="r" b="b"/>
            <a:pathLst>
              <a:path w="182244" h="254635">
                <a:moveTo>
                  <a:pt x="181750" y="0"/>
                </a:moveTo>
                <a:lnTo>
                  <a:pt x="0" y="2543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1952723" y="2916076"/>
            <a:ext cx="111760" cy="156210"/>
          </a:xfrm>
          <a:custGeom>
            <a:avLst/>
            <a:gdLst/>
            <a:ahLst/>
            <a:cxnLst/>
            <a:rect l="l" t="t" r="r" b="b"/>
            <a:pathLst>
              <a:path w="111760" h="156210">
                <a:moveTo>
                  <a:pt x="111417" y="0"/>
                </a:moveTo>
                <a:lnTo>
                  <a:pt x="0" y="1560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1922423" y="2550545"/>
            <a:ext cx="111760" cy="156845"/>
          </a:xfrm>
          <a:custGeom>
            <a:avLst/>
            <a:gdLst/>
            <a:ahLst/>
            <a:cxnLst/>
            <a:rect l="l" t="t" r="r" b="b"/>
            <a:pathLst>
              <a:path w="111760" h="156844">
                <a:moveTo>
                  <a:pt x="111720" y="0"/>
                </a:moveTo>
                <a:lnTo>
                  <a:pt x="0" y="1563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1940327" y="2686141"/>
            <a:ext cx="78105" cy="253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500" spc="-50">
                <a:latin typeface="Symbol"/>
                <a:cs typeface="Symbol"/>
              </a:rPr>
              <a:t>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645268" y="2912346"/>
            <a:ext cx="457834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0029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2</a:t>
            </a:r>
            <a:r>
              <a:rPr dirty="0" sz="1300" spc="13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619868" y="2758746"/>
            <a:ext cx="508634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06400" algn="l"/>
              </a:tabLst>
            </a:pP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204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Times New Roman"/>
                <a:cs typeface="Times New Roman"/>
              </a:rPr>
              <a:t>3</a:t>
            </a:r>
            <a:r>
              <a:rPr dirty="0" baseline="-8547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619868" y="2572164"/>
            <a:ext cx="508634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5641" sz="1950">
                <a:latin typeface="Symbol"/>
                <a:cs typeface="Symbol"/>
              </a:rPr>
              <a:t></a:t>
            </a:r>
            <a:r>
              <a:rPr dirty="0" baseline="25641" sz="1950" spc="-112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0">
                <a:latin typeface="Symbol"/>
                <a:cs typeface="Symbol"/>
              </a:rPr>
              <a:t>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95" i="1">
                <a:latin typeface="Times New Roman"/>
                <a:cs typeface="Times New Roman"/>
              </a:rPr>
              <a:t> </a:t>
            </a:r>
            <a:r>
              <a:rPr dirty="0" baseline="25641" sz="1950" spc="-75">
                <a:latin typeface="Symbol"/>
                <a:cs typeface="Symbol"/>
              </a:rPr>
              <a:t></a:t>
            </a:r>
            <a:endParaRPr baseline="25641" sz="195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003079" y="2958298"/>
            <a:ext cx="768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741682" y="2816149"/>
            <a:ext cx="302895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273" sz="1950">
                <a:latin typeface="Times New Roman"/>
                <a:cs typeface="Times New Roman"/>
              </a:rPr>
              <a:t>3</a:t>
            </a:r>
            <a:r>
              <a:rPr dirty="0" baseline="4273" sz="1950" spc="-179">
                <a:latin typeface="Times New Roman"/>
                <a:cs typeface="Times New Roman"/>
              </a:rPr>
              <a:t> </a:t>
            </a:r>
            <a:r>
              <a:rPr dirty="0" baseline="-13888" sz="1200">
                <a:latin typeface="Symbol"/>
                <a:cs typeface="Symbol"/>
              </a:rPr>
              <a:t></a:t>
            </a:r>
            <a:r>
              <a:rPr dirty="0" baseline="-13888" sz="1200" spc="-179">
                <a:latin typeface="Times New Roman"/>
                <a:cs typeface="Times New Roman"/>
              </a:rPr>
              <a:t> </a:t>
            </a: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738923" y="2513989"/>
            <a:ext cx="335915" cy="238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6055">
              <a:lnSpc>
                <a:spcPts val="540"/>
              </a:lnSpc>
              <a:spcBef>
                <a:spcPts val="95"/>
              </a:spcBef>
            </a:pP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ts val="1140"/>
              </a:lnSpc>
            </a:pPr>
            <a:r>
              <a:rPr dirty="0" baseline="-14957" sz="1950">
                <a:latin typeface="Times New Roman"/>
                <a:cs typeface="Times New Roman"/>
              </a:rPr>
              <a:t>1</a:t>
            </a:r>
            <a:r>
              <a:rPr dirty="0" baseline="-14957" sz="1950" spc="254">
                <a:latin typeface="Times New Roman"/>
                <a:cs typeface="Times New Roman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990904" y="2676002"/>
            <a:ext cx="780415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Also,</a:t>
            </a:r>
            <a:r>
              <a:rPr dirty="0" sz="1200" spc="43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baseline="-20833" sz="1200" i="1">
                <a:latin typeface="Times New Roman"/>
                <a:cs typeface="Times New Roman"/>
              </a:rPr>
              <a:t>n</a:t>
            </a:r>
            <a:r>
              <a:rPr dirty="0" baseline="-20833" sz="1200" spc="412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4477349" y="2835147"/>
            <a:ext cx="180340" cy="254635"/>
          </a:xfrm>
          <a:custGeom>
            <a:avLst/>
            <a:gdLst/>
            <a:ahLst/>
            <a:cxnLst/>
            <a:rect l="l" t="t" r="r" b="b"/>
            <a:pathLst>
              <a:path w="180339" h="254635">
                <a:moveTo>
                  <a:pt x="180340" y="0"/>
                </a:moveTo>
                <a:lnTo>
                  <a:pt x="0" y="2543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4339766" y="2912346"/>
            <a:ext cx="454659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12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2</a:t>
            </a:r>
            <a:r>
              <a:rPr dirty="0" sz="1300" spc="114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314366" y="2758746"/>
            <a:ext cx="505459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03860" algn="l"/>
              </a:tabLst>
            </a:pP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200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Times New Roman"/>
                <a:cs typeface="Times New Roman"/>
              </a:rPr>
              <a:t>3</a:t>
            </a:r>
            <a:r>
              <a:rPr dirty="0" baseline="-8547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314366" y="2572164"/>
            <a:ext cx="505459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5641" sz="1950" spc="-15">
                <a:latin typeface="Symbol"/>
                <a:cs typeface="Symbol"/>
              </a:rPr>
              <a:t></a:t>
            </a:r>
            <a:r>
              <a:rPr dirty="0" baseline="25641" sz="1950" spc="-97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r>
              <a:rPr dirty="0" sz="1300" spc="-25">
                <a:latin typeface="Symbol"/>
                <a:cs typeface="Symbol"/>
              </a:rPr>
              <a:t>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baseline="25641" sz="1950" spc="-75">
                <a:latin typeface="Symbol"/>
                <a:cs typeface="Symbol"/>
              </a:rPr>
              <a:t></a:t>
            </a:r>
            <a:endParaRPr baseline="25641" sz="195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084502" y="2676002"/>
            <a:ext cx="3893185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41705" algn="l"/>
                <a:tab pos="2633345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4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5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21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</a:t>
            </a:r>
            <a:r>
              <a:rPr dirty="0" baseline="25641" sz="1950">
                <a:latin typeface="Symbol"/>
                <a:cs typeface="Symbol"/>
              </a:rPr>
              <a:t></a:t>
            </a:r>
            <a:r>
              <a:rPr dirty="0" baseline="25641" sz="1950" spc="-232">
                <a:latin typeface="Times New Roman"/>
                <a:cs typeface="Times New Roman"/>
              </a:rPr>
              <a:t> </a:t>
            </a:r>
            <a:r>
              <a:rPr dirty="0" u="sng" baseline="25641" sz="1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25641" sz="1950">
                <a:latin typeface="Symbol"/>
                <a:cs typeface="Symbol"/>
              </a:rPr>
              <a:t></a:t>
            </a:r>
            <a:r>
              <a:rPr dirty="0" sz="1300" i="1">
                <a:latin typeface="Times New Roman"/>
                <a:cs typeface="Times New Roman"/>
              </a:rPr>
              <a:t>dx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as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21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sin</a:t>
            </a:r>
            <a:r>
              <a:rPr dirty="0" baseline="25641" sz="1950">
                <a:latin typeface="Symbol"/>
                <a:cs typeface="Symbol"/>
              </a:rPr>
              <a:t></a:t>
            </a:r>
            <a:r>
              <a:rPr dirty="0" baseline="25641" sz="1950" spc="-240">
                <a:latin typeface="Times New Roman"/>
                <a:cs typeface="Times New Roman"/>
              </a:rPr>
              <a:t> </a:t>
            </a:r>
            <a:r>
              <a:rPr dirty="0" u="sng" baseline="25641" sz="1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25641" sz="1950" spc="-15">
                <a:latin typeface="Symbol"/>
                <a:cs typeface="Symbol"/>
              </a:rPr>
              <a:t></a:t>
            </a:r>
            <a:r>
              <a:rPr dirty="0" baseline="25641" sz="1950" spc="-21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 odd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902004" y="3241675"/>
            <a:ext cx="719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/>
          <p:nvPr/>
        </p:nvSpPr>
        <p:spPr>
          <a:xfrm>
            <a:off x="1673454" y="3369191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4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/>
          <p:nvPr/>
        </p:nvSpPr>
        <p:spPr>
          <a:xfrm>
            <a:off x="2054158" y="3369191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131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/>
          <p:nvPr/>
        </p:nvSpPr>
        <p:spPr>
          <a:xfrm>
            <a:off x="2568829" y="3369191"/>
            <a:ext cx="348615" cy="0"/>
          </a:xfrm>
          <a:custGeom>
            <a:avLst/>
            <a:gdLst/>
            <a:ahLst/>
            <a:cxnLst/>
            <a:rect l="l" t="t" r="r" b="b"/>
            <a:pathLst>
              <a:path w="348614" h="0">
                <a:moveTo>
                  <a:pt x="0" y="0"/>
                </a:moveTo>
                <a:lnTo>
                  <a:pt x="348436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2691628" y="3361697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713604" y="3130784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8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146847" y="3356449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771069" y="3356449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925198" y="3380242"/>
            <a:ext cx="901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470712" y="3248935"/>
            <a:ext cx="54483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66725" algn="l"/>
              </a:tabLst>
            </a:pPr>
            <a:r>
              <a:rPr dirty="0" sz="1250" spc="-50">
                <a:latin typeface="Symbol"/>
                <a:cs typeface="Symbol"/>
              </a:rPr>
              <a:t>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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066142" y="3233677"/>
            <a:ext cx="19145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55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cos</a:t>
            </a:r>
            <a:r>
              <a:rPr dirty="0" baseline="31111" sz="1875">
                <a:latin typeface="Symbol"/>
                <a:cs typeface="Symbol"/>
              </a:rPr>
              <a:t></a:t>
            </a:r>
            <a:r>
              <a:rPr dirty="0" baseline="31111" sz="1875" spc="-3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2</a:t>
            </a:r>
            <a:r>
              <a:rPr dirty="0" baseline="35555" sz="1875" i="1">
                <a:latin typeface="Times New Roman"/>
                <a:cs typeface="Times New Roman"/>
              </a:rPr>
              <a:t>n</a:t>
            </a:r>
            <a:r>
              <a:rPr dirty="0" baseline="35555" sz="1875">
                <a:latin typeface="Symbol"/>
                <a:cs typeface="Symbol"/>
              </a:rPr>
              <a:t></a:t>
            </a:r>
            <a:r>
              <a:rPr dirty="0" baseline="35555" sz="1875" i="1">
                <a:latin typeface="Times New Roman"/>
                <a:cs typeface="Times New Roman"/>
              </a:rPr>
              <a:t>x</a:t>
            </a:r>
            <a:r>
              <a:rPr dirty="0" baseline="35555" sz="1875" spc="-75" i="1">
                <a:latin typeface="Times New Roman"/>
                <a:cs typeface="Times New Roman"/>
              </a:rPr>
              <a:t> </a:t>
            </a:r>
            <a:r>
              <a:rPr dirty="0" baseline="31111" sz="1875" spc="75">
                <a:latin typeface="Symbol"/>
                <a:cs typeface="Symbol"/>
              </a:rPr>
              <a:t></a:t>
            </a:r>
            <a:r>
              <a:rPr dirty="0" sz="1250" spc="50" i="1">
                <a:latin typeface="Times New Roman"/>
                <a:cs typeface="Times New Roman"/>
              </a:rPr>
              <a:t>,n</a:t>
            </a:r>
            <a:r>
              <a:rPr dirty="0" sz="1250" spc="5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25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Times New Roman"/>
                <a:cs typeface="Times New Roman"/>
              </a:rPr>
              <a:t>1</a:t>
            </a:r>
            <a:r>
              <a:rPr dirty="0" sz="1250" spc="-10" i="1">
                <a:latin typeface="Times New Roman"/>
                <a:cs typeface="Times New Roman"/>
              </a:rPr>
              <a:t>,</a:t>
            </a:r>
            <a:r>
              <a:rPr dirty="0" sz="1250" spc="-10">
                <a:latin typeface="Times New Roman"/>
                <a:cs typeface="Times New Roman"/>
              </a:rPr>
              <a:t>3</a:t>
            </a:r>
            <a:r>
              <a:rPr dirty="0" sz="1250" spc="-10" i="1">
                <a:latin typeface="Times New Roman"/>
                <a:cs typeface="Times New Roman"/>
              </a:rPr>
              <a:t>,</a:t>
            </a:r>
            <a:r>
              <a:rPr dirty="0" sz="1250" spc="-10">
                <a:latin typeface="Times New Roman"/>
                <a:cs typeface="Times New Roman"/>
              </a:rPr>
              <a:t>5</a:t>
            </a:r>
            <a:r>
              <a:rPr dirty="0" sz="1250" spc="-10" i="1">
                <a:latin typeface="Times New Roman"/>
                <a:cs typeface="Times New Roman"/>
              </a:rPr>
              <a:t>,.......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881679" y="3228360"/>
            <a:ext cx="164465" cy="2520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>
                <a:latin typeface="Symbol"/>
                <a:cs typeface="Symbol"/>
              </a:rPr>
              <a:t>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911790" y="3152453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670894" y="3372166"/>
            <a:ext cx="490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baseline="2222" sz="1875">
                <a:latin typeface="Symbol"/>
                <a:cs typeface="Symbol"/>
              </a:rPr>
              <a:t></a:t>
            </a:r>
            <a:r>
              <a:rPr dirty="0" baseline="2222" sz="1875" spc="225">
                <a:latin typeface="Times New Roman"/>
                <a:cs typeface="Times New Roman"/>
              </a:rPr>
              <a:t>  </a:t>
            </a:r>
            <a:r>
              <a:rPr dirty="0" sz="800" spc="-10" i="1">
                <a:latin typeface="Times New Roman"/>
                <a:cs typeface="Times New Roman"/>
              </a:rPr>
              <a:t>n</a:t>
            </a:r>
            <a:r>
              <a:rPr dirty="0" sz="800" spc="-10">
                <a:latin typeface="Symbol"/>
                <a:cs typeface="Symbol"/>
              </a:rPr>
              <a:t></a:t>
            </a:r>
            <a:r>
              <a:rPr dirty="0" sz="800" spc="-10">
                <a:latin typeface="Times New Roman"/>
                <a:cs typeface="Times New Roman"/>
              </a:rPr>
              <a:t>1</a:t>
            </a:r>
            <a:r>
              <a:rPr dirty="0" sz="800" spc="-45">
                <a:latin typeface="Times New Roman"/>
                <a:cs typeface="Times New Roman"/>
              </a:rPr>
              <a:t> </a:t>
            </a:r>
            <a:r>
              <a:rPr dirty="0" baseline="2222" sz="1875" spc="-75" i="1">
                <a:latin typeface="Times New Roman"/>
                <a:cs typeface="Times New Roman"/>
              </a:rPr>
              <a:t>n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/>
          <p:nvPr/>
        </p:nvSpPr>
        <p:spPr>
          <a:xfrm>
            <a:off x="2701800" y="3826476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734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/>
          <p:nvPr/>
        </p:nvSpPr>
        <p:spPr>
          <a:xfrm>
            <a:off x="3077219" y="3826476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889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 txBox="1"/>
          <p:nvPr/>
        </p:nvSpPr>
        <p:spPr>
          <a:xfrm>
            <a:off x="2906958" y="3682762"/>
            <a:ext cx="16256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500" spc="-50">
                <a:latin typeface="Symbol"/>
                <a:cs typeface="Symbol"/>
              </a:rPr>
              <a:t>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936952" y="3604844"/>
            <a:ext cx="9842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168445" y="3813430"/>
            <a:ext cx="7683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798184" y="3813429"/>
            <a:ext cx="76835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741216" y="3583306"/>
            <a:ext cx="481330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84810" algn="l"/>
              </a:tabLst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699099" y="3830111"/>
            <a:ext cx="484505" cy="2260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 spc="187">
                <a:latin typeface="Times New Roman"/>
                <a:cs typeface="Times New Roman"/>
              </a:rPr>
              <a:t>  </a:t>
            </a:r>
            <a:r>
              <a:rPr dirty="0" sz="800" spc="-20" i="1">
                <a:latin typeface="Times New Roman"/>
                <a:cs typeface="Times New Roman"/>
              </a:rPr>
              <a:t>n</a:t>
            </a:r>
            <a:r>
              <a:rPr dirty="0" sz="800" spc="-20">
                <a:latin typeface="Symbol"/>
                <a:cs typeface="Symbol"/>
              </a:rPr>
              <a:t></a:t>
            </a:r>
            <a:r>
              <a:rPr dirty="0" sz="800" spc="-20">
                <a:latin typeface="Times New Roman"/>
                <a:cs typeface="Times New Roman"/>
              </a:rPr>
              <a:t>1</a:t>
            </a:r>
            <a:r>
              <a:rPr dirty="0" sz="800" spc="-55">
                <a:latin typeface="Times New Roman"/>
                <a:cs typeface="Times New Roman"/>
              </a:rPr>
              <a:t> </a:t>
            </a:r>
            <a:r>
              <a:rPr dirty="0" baseline="2136" sz="1950" spc="-75" i="1">
                <a:latin typeface="Times New Roman"/>
                <a:cs typeface="Times New Roman"/>
              </a:rPr>
              <a:t>n</a:t>
            </a:r>
            <a:endParaRPr baseline="2136" sz="195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902004" y="3380242"/>
            <a:ext cx="1748789" cy="984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r" marR="94615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</a:t>
            </a:r>
            <a:endParaRPr sz="12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1005"/>
              </a:spcBef>
              <a:tabLst>
                <a:tab pos="1383665" algn="l"/>
              </a:tabLst>
            </a:pP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x=0,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	f(0)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1167765" algn="l"/>
              </a:tabLst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	1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/>
          <p:nvPr/>
        </p:nvSpPr>
        <p:spPr>
          <a:xfrm>
            <a:off x="2333845" y="4283591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 h="0">
                <a:moveTo>
                  <a:pt x="0" y="0"/>
                </a:moveTo>
                <a:lnTo>
                  <a:pt x="193510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/>
          <p:nvPr/>
        </p:nvSpPr>
        <p:spPr>
          <a:xfrm>
            <a:off x="2841562" y="4283591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 h="0">
                <a:moveTo>
                  <a:pt x="0" y="0"/>
                </a:moveTo>
                <a:lnTo>
                  <a:pt x="175073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/>
          <p:nvPr/>
        </p:nvSpPr>
        <p:spPr>
          <a:xfrm>
            <a:off x="3187721" y="428359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784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 txBox="1"/>
          <p:nvPr/>
        </p:nvSpPr>
        <p:spPr>
          <a:xfrm>
            <a:off x="3731677" y="4215380"/>
            <a:ext cx="14097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 spc="-95">
                <a:latin typeface="Symbol"/>
                <a:cs typeface="Symbol"/>
              </a:rPr>
              <a:t></a:t>
            </a:r>
            <a:r>
              <a:rPr dirty="0" baseline="-28888" sz="1875" spc="-142">
                <a:latin typeface="Symbol"/>
                <a:cs typeface="Symbol"/>
              </a:rPr>
              <a:t></a:t>
            </a:r>
            <a:endParaRPr baseline="-28888" sz="1875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368003" y="4148076"/>
            <a:ext cx="5048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 spc="-10" i="1">
                <a:latin typeface="Times New Roman"/>
                <a:cs typeface="Times New Roman"/>
              </a:rPr>
              <a:t>......</a:t>
            </a:r>
            <a:r>
              <a:rPr dirty="0" baseline="31111" sz="1875" spc="-15">
                <a:latin typeface="Symbol"/>
                <a:cs typeface="Symbol"/>
              </a:rPr>
              <a:t></a:t>
            </a:r>
            <a:endParaRPr baseline="31111" sz="1875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255388" y="4044888"/>
            <a:ext cx="1132840" cy="3924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33350">
              <a:lnSpc>
                <a:spcPts val="1420"/>
              </a:lnSpc>
              <a:spcBef>
                <a:spcPts val="140"/>
              </a:spcBef>
            </a:pPr>
            <a:r>
              <a:rPr dirty="0" sz="1250">
                <a:latin typeface="Times New Roman"/>
                <a:cs typeface="Times New Roman"/>
              </a:rPr>
              <a:t>8</a:t>
            </a:r>
            <a:r>
              <a:rPr dirty="0" sz="1250" spc="395">
                <a:latin typeface="Times New Roman"/>
                <a:cs typeface="Times New Roman"/>
              </a:rPr>
              <a:t> </a:t>
            </a:r>
            <a:r>
              <a:rPr dirty="0" baseline="-4444" sz="1875" spc="-52">
                <a:latin typeface="Symbol"/>
                <a:cs typeface="Symbol"/>
              </a:rPr>
              <a:t></a:t>
            </a:r>
            <a:r>
              <a:rPr dirty="0" baseline="-35555" sz="1875" spc="-52">
                <a:latin typeface="Times New Roman"/>
                <a:cs typeface="Times New Roman"/>
              </a:rPr>
              <a:t>1</a:t>
            </a:r>
            <a:r>
              <a:rPr dirty="0" baseline="-35555" sz="1875" spc="-240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569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395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58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 marL="88900">
              <a:lnSpc>
                <a:spcPts val="1420"/>
              </a:lnSpc>
              <a:tabLst>
                <a:tab pos="591185" algn="l"/>
                <a:tab pos="937260" algn="l"/>
              </a:tabLst>
            </a:pPr>
            <a:r>
              <a:rPr dirty="0" baseline="-24444" sz="1875" spc="82">
                <a:latin typeface="Symbol"/>
                <a:cs typeface="Symbol"/>
              </a:rPr>
              <a:t></a:t>
            </a:r>
            <a:r>
              <a:rPr dirty="0" baseline="3472" sz="1200" spc="82">
                <a:latin typeface="Times New Roman"/>
                <a:cs typeface="Times New Roman"/>
              </a:rPr>
              <a:t>2</a:t>
            </a:r>
            <a:r>
              <a:rPr dirty="0" baseline="3472" sz="1200" spc="419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</a:t>
            </a:r>
            <a:r>
              <a:rPr dirty="0" baseline="-28888" sz="1875" spc="-37">
                <a:latin typeface="Symbol"/>
                <a:cs typeface="Symbol"/>
              </a:rPr>
              <a:t></a:t>
            </a:r>
            <a:r>
              <a:rPr dirty="0" baseline="-28888" sz="1875">
                <a:latin typeface="Times New Roman"/>
                <a:cs typeface="Times New Roman"/>
              </a:rPr>
              <a:t>	</a:t>
            </a:r>
            <a:r>
              <a:rPr dirty="0" baseline="-24444" sz="1875" spc="-37">
                <a:latin typeface="Times New Roman"/>
                <a:cs typeface="Times New Roman"/>
              </a:rPr>
              <a:t>3</a:t>
            </a:r>
            <a:r>
              <a:rPr dirty="0" baseline="3472" sz="1200" spc="-37">
                <a:latin typeface="Times New Roman"/>
                <a:cs typeface="Times New Roman"/>
              </a:rPr>
              <a:t>2</a:t>
            </a:r>
            <a:r>
              <a:rPr dirty="0" baseline="3472" sz="1200">
                <a:latin typeface="Times New Roman"/>
                <a:cs typeface="Times New Roman"/>
              </a:rPr>
              <a:t>	</a:t>
            </a:r>
            <a:r>
              <a:rPr dirty="0" baseline="-24444" sz="1875" spc="37">
                <a:latin typeface="Times New Roman"/>
                <a:cs typeface="Times New Roman"/>
              </a:rPr>
              <a:t>5</a:t>
            </a:r>
            <a:r>
              <a:rPr dirty="0" baseline="3472" sz="1200" spc="37">
                <a:latin typeface="Times New Roman"/>
                <a:cs typeface="Times New Roman"/>
              </a:rPr>
              <a:t>2</a:t>
            </a:r>
            <a:endParaRPr baseline="3472" sz="12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902004" y="4639183"/>
            <a:ext cx="368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Thus,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/>
          <p:nvPr/>
        </p:nvSpPr>
        <p:spPr>
          <a:xfrm>
            <a:off x="2095720" y="4763683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 h="0">
                <a:moveTo>
                  <a:pt x="0" y="0"/>
                </a:moveTo>
                <a:lnTo>
                  <a:pt x="1916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/>
          <p:nvPr/>
        </p:nvSpPr>
        <p:spPr>
          <a:xfrm>
            <a:off x="2682991" y="4763683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 h="0">
                <a:moveTo>
                  <a:pt x="0" y="0"/>
                </a:moveTo>
                <a:lnTo>
                  <a:pt x="17353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/>
          <p:nvPr/>
        </p:nvSpPr>
        <p:spPr>
          <a:xfrm>
            <a:off x="3024846" y="4763683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69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 txBox="1"/>
          <p:nvPr/>
        </p:nvSpPr>
        <p:spPr>
          <a:xfrm>
            <a:off x="3226845" y="4627136"/>
            <a:ext cx="41783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......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068063" y="4448130"/>
            <a:ext cx="2298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637411" y="4689427"/>
            <a:ext cx="58674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392430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5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716063" y="4522818"/>
            <a:ext cx="4527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5560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324131" y="4627136"/>
            <a:ext cx="6769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70865" algn="l"/>
              </a:tabLst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3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137999" y="4756555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/>
          <p:nvPr/>
        </p:nvSpPr>
        <p:spPr>
          <a:xfrm>
            <a:off x="3993588" y="5192524"/>
            <a:ext cx="339725" cy="0"/>
          </a:xfrm>
          <a:custGeom>
            <a:avLst/>
            <a:gdLst/>
            <a:ahLst/>
            <a:cxnLst/>
            <a:rect l="l" t="t" r="r" b="b"/>
            <a:pathLst>
              <a:path w="339725" h="0">
                <a:moveTo>
                  <a:pt x="0" y="0"/>
                </a:moveTo>
                <a:lnTo>
                  <a:pt x="33931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 descr=""/>
          <p:cNvSpPr txBox="1"/>
          <p:nvPr/>
        </p:nvSpPr>
        <p:spPr>
          <a:xfrm>
            <a:off x="4112171" y="5185029"/>
            <a:ext cx="10922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876604" y="5054176"/>
            <a:ext cx="5306060" cy="2254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 b="1">
                <a:latin typeface="Times New Roman"/>
                <a:cs typeface="Times New Roman"/>
              </a:rPr>
              <a:t>Exercises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 spc="65">
                <a:latin typeface="Times New Roman"/>
                <a:cs typeface="Times New Roman"/>
              </a:rPr>
              <a:t>(</a:t>
            </a:r>
            <a:r>
              <a:rPr dirty="0" sz="1250" spc="65" i="1">
                <a:latin typeface="Times New Roman"/>
                <a:cs typeface="Times New Roman"/>
              </a:rPr>
              <a:t>x</a:t>
            </a:r>
            <a:r>
              <a:rPr dirty="0" sz="1250" spc="65">
                <a:latin typeface="Times New Roman"/>
                <a:cs typeface="Times New Roman"/>
              </a:rPr>
              <a:t>)</a:t>
            </a:r>
            <a:r>
              <a:rPr dirty="0" sz="125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7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</a:t>
            </a:r>
            <a:r>
              <a:rPr dirty="0" baseline="35555" sz="1875" spc="-157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</a:t>
            </a:r>
            <a:r>
              <a:rPr dirty="0" baseline="35555" sz="1875" spc="-52">
                <a:latin typeface="Times New Roman"/>
                <a:cs typeface="Times New Roman"/>
              </a:rPr>
              <a:t> </a:t>
            </a:r>
            <a:r>
              <a:rPr dirty="0" baseline="35555" sz="1875" i="1">
                <a:latin typeface="Times New Roman"/>
                <a:cs typeface="Times New Roman"/>
              </a:rPr>
              <a:t>x</a:t>
            </a:r>
            <a:r>
              <a:rPr dirty="0" baseline="35555" sz="1875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0</a:t>
            </a:r>
            <a:r>
              <a:rPr dirty="0" baseline="2136" sz="1950" spc="-89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</a:t>
            </a:r>
            <a:r>
              <a:rPr dirty="0" baseline="2136" sz="1950" spc="52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 spc="-52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</a:t>
            </a:r>
            <a:r>
              <a:rPr dirty="0" baseline="2136" sz="1950" spc="-37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2</a:t>
            </a: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>
                <a:latin typeface="Times New Roman"/>
                <a:cs typeface="Times New Roman"/>
              </a:rPr>
              <a:t>.</a:t>
            </a:r>
            <a:r>
              <a:rPr dirty="0" baseline="2136" sz="195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deduce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/>
          <p:nvPr/>
        </p:nvSpPr>
        <p:spPr>
          <a:xfrm>
            <a:off x="1635942" y="5619539"/>
            <a:ext cx="87630" cy="0"/>
          </a:xfrm>
          <a:custGeom>
            <a:avLst/>
            <a:gdLst/>
            <a:ahLst/>
            <a:cxnLst/>
            <a:rect l="l" t="t" r="r" b="b"/>
            <a:pathLst>
              <a:path w="87630" h="0">
                <a:moveTo>
                  <a:pt x="0" y="0"/>
                </a:moveTo>
                <a:lnTo>
                  <a:pt x="8750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/>
          <p:nvPr/>
        </p:nvSpPr>
        <p:spPr>
          <a:xfrm>
            <a:off x="1884978" y="5619539"/>
            <a:ext cx="90805" cy="0"/>
          </a:xfrm>
          <a:custGeom>
            <a:avLst/>
            <a:gdLst/>
            <a:ahLst/>
            <a:cxnLst/>
            <a:rect l="l" t="t" r="r" b="b"/>
            <a:pathLst>
              <a:path w="90805" h="0">
                <a:moveTo>
                  <a:pt x="0" y="0"/>
                </a:moveTo>
                <a:lnTo>
                  <a:pt x="9026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 descr=""/>
          <p:cNvSpPr/>
          <p:nvPr/>
        </p:nvSpPr>
        <p:spPr>
          <a:xfrm>
            <a:off x="2134015" y="5619539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59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/>
          <p:nvPr/>
        </p:nvSpPr>
        <p:spPr>
          <a:xfrm>
            <a:off x="2917252" y="5619539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50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 txBox="1"/>
          <p:nvPr/>
        </p:nvSpPr>
        <p:spPr>
          <a:xfrm>
            <a:off x="1628442" y="5611752"/>
            <a:ext cx="140017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61620" algn="l"/>
                <a:tab pos="513080" algn="l"/>
                <a:tab pos="1303020" algn="l"/>
              </a:tabLst>
            </a:pPr>
            <a:r>
              <a:rPr dirty="0" sz="1250" spc="-50">
                <a:latin typeface="Times New Roman"/>
                <a:cs typeface="Times New Roman"/>
              </a:rPr>
              <a:t>3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5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7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105204" y="5484154"/>
            <a:ext cx="1953260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50" spc="85">
                <a:latin typeface="Times New Roman"/>
                <a:cs typeface="Times New Roman"/>
              </a:rPr>
              <a:t>1</a:t>
            </a:r>
            <a:r>
              <a:rPr dirty="0" sz="1250" spc="85">
                <a:latin typeface="Symbol"/>
                <a:cs typeface="Symbol"/>
              </a:rPr>
              <a:t></a:t>
            </a:r>
            <a:r>
              <a:rPr dirty="0" sz="1250" spc="-1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37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3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52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4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112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.........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55">
                <a:latin typeface="Times New Roman"/>
                <a:cs typeface="Times New Roman"/>
              </a:rPr>
              <a:t> </a:t>
            </a:r>
            <a:r>
              <a:rPr dirty="0" baseline="35555" sz="1875" spc="-75">
                <a:latin typeface="Symbol"/>
                <a:cs typeface="Symbol"/>
              </a:rPr>
              <a:t></a:t>
            </a:r>
            <a:endParaRPr baseline="35555" sz="1875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902004" y="5800135"/>
            <a:ext cx="2973070" cy="2260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20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0</a:t>
            </a:r>
            <a:r>
              <a:rPr dirty="0" baseline="2136" sz="1950" spc="-6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</a:t>
            </a:r>
            <a:r>
              <a:rPr dirty="0" baseline="2136" sz="1950" spc="89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 spc="-7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</a:t>
            </a:r>
            <a:r>
              <a:rPr dirty="0" baseline="2136" sz="1950">
                <a:latin typeface="Times New Roman"/>
                <a:cs typeface="Times New Roman"/>
              </a:rPr>
              <a:t> 2</a:t>
            </a: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/>
          <p:nvPr/>
        </p:nvSpPr>
        <p:spPr>
          <a:xfrm>
            <a:off x="1612977" y="6298260"/>
            <a:ext cx="274320" cy="0"/>
          </a:xfrm>
          <a:custGeom>
            <a:avLst/>
            <a:gdLst/>
            <a:ahLst/>
            <a:cxnLst/>
            <a:rect l="l" t="t" r="r" b="b"/>
            <a:pathLst>
              <a:path w="274319" h="0">
                <a:moveTo>
                  <a:pt x="0" y="0"/>
                </a:moveTo>
                <a:lnTo>
                  <a:pt x="27392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/>
          <p:nvPr/>
        </p:nvSpPr>
        <p:spPr>
          <a:xfrm>
            <a:off x="2209362" y="6298260"/>
            <a:ext cx="340995" cy="0"/>
          </a:xfrm>
          <a:custGeom>
            <a:avLst/>
            <a:gdLst/>
            <a:ahLst/>
            <a:cxnLst/>
            <a:rect l="l" t="t" r="r" b="b"/>
            <a:pathLst>
              <a:path w="340994" h="0">
                <a:moveTo>
                  <a:pt x="0" y="0"/>
                </a:moveTo>
                <a:lnTo>
                  <a:pt x="34084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/>
          <p:nvPr/>
        </p:nvSpPr>
        <p:spPr>
          <a:xfrm>
            <a:off x="2712111" y="6298260"/>
            <a:ext cx="426720" cy="0"/>
          </a:xfrm>
          <a:custGeom>
            <a:avLst/>
            <a:gdLst/>
            <a:ahLst/>
            <a:cxnLst/>
            <a:rect l="l" t="t" r="r" b="b"/>
            <a:pathLst>
              <a:path w="426719" h="0">
                <a:moveTo>
                  <a:pt x="0" y="0"/>
                </a:moveTo>
                <a:lnTo>
                  <a:pt x="42628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/>
          <p:nvPr/>
        </p:nvSpPr>
        <p:spPr>
          <a:xfrm>
            <a:off x="3300167" y="6298260"/>
            <a:ext cx="416559" cy="0"/>
          </a:xfrm>
          <a:custGeom>
            <a:avLst/>
            <a:gdLst/>
            <a:ahLst/>
            <a:cxnLst/>
            <a:rect l="l" t="t" r="r" b="b"/>
            <a:pathLst>
              <a:path w="416560" h="0">
                <a:moveTo>
                  <a:pt x="0" y="0"/>
                </a:moveTo>
                <a:lnTo>
                  <a:pt x="4161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 descr=""/>
          <p:cNvSpPr txBox="1"/>
          <p:nvPr/>
        </p:nvSpPr>
        <p:spPr>
          <a:xfrm>
            <a:off x="4273867" y="6309828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4273867" y="6068119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111292" y="6309828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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233379" y="6220910"/>
            <a:ext cx="138493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4"/>
              </a:spcBef>
              <a:tabLst>
                <a:tab pos="611505" algn="l"/>
                <a:tab pos="1194435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1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108604" y="6160103"/>
            <a:ext cx="15830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813435" algn="l"/>
                <a:tab pos="1477010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)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4</a:t>
            </a:r>
            <a:r>
              <a:rPr dirty="0" baseline="-4273" sz="1950" spc="-37">
                <a:latin typeface="Symbol"/>
                <a:cs typeface="Symbol"/>
              </a:rPr>
              <a:t></a:t>
            </a:r>
            <a:r>
              <a:rPr dirty="0" baseline="-4273" sz="195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698231" y="6290882"/>
            <a:ext cx="1098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546910" y="6054986"/>
            <a:ext cx="220027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14"/>
              </a:spcBef>
              <a:tabLst>
                <a:tab pos="576580" algn="l"/>
                <a:tab pos="1172210" algn="l"/>
                <a:tab pos="1760855" algn="l"/>
              </a:tabLst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>
                <a:latin typeface="Symbol"/>
                <a:cs typeface="Symbol"/>
              </a:rPr>
              <a:t></a:t>
            </a:r>
            <a:r>
              <a:rPr dirty="0" baseline="41666" sz="1200" spc="-37">
                <a:latin typeface="Times New Roman"/>
                <a:cs typeface="Times New Roman"/>
              </a:rPr>
              <a:t>2</a:t>
            </a:r>
            <a:r>
              <a:rPr dirty="0" baseline="41666" sz="1200">
                <a:latin typeface="Times New Roman"/>
                <a:cs typeface="Times New Roman"/>
              </a:rPr>
              <a:t>	</a:t>
            </a: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50">
                <a:latin typeface="Times New Roman"/>
                <a:cs typeface="Times New Roman"/>
              </a:rPr>
              <a:t> </a:t>
            </a:r>
            <a:r>
              <a:rPr dirty="0" sz="1300" spc="40" i="1">
                <a:latin typeface="Times New Roman"/>
                <a:cs typeface="Times New Roman"/>
              </a:rPr>
              <a:t>cosx</a:t>
            </a:r>
            <a:r>
              <a:rPr dirty="0" sz="1300" i="1">
                <a:latin typeface="Times New Roman"/>
                <a:cs typeface="Times New Roman"/>
              </a:rPr>
              <a:t>	cos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10" i="1">
                <a:latin typeface="Times New Roman"/>
                <a:cs typeface="Times New Roman"/>
              </a:rPr>
              <a:t>cos</a:t>
            </a:r>
            <a:r>
              <a:rPr dirty="0" sz="1300" spc="-10">
                <a:latin typeface="Times New Roman"/>
                <a:cs typeface="Times New Roman"/>
              </a:rPr>
              <a:t>3</a:t>
            </a:r>
            <a:r>
              <a:rPr dirty="0" sz="1300" spc="-1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3161627" y="6160706"/>
            <a:ext cx="235585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89915" algn="l"/>
              </a:tabLst>
            </a:pP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0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..........</a:t>
            </a:r>
            <a:r>
              <a:rPr dirty="0" baseline="-4273" sz="1950">
                <a:latin typeface="Symbol"/>
                <a:cs typeface="Symbol"/>
              </a:rPr>
              <a:t></a:t>
            </a:r>
            <a:r>
              <a:rPr dirty="0" baseline="-4273" sz="195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20">
                <a:latin typeface="Times New Roman"/>
                <a:cs typeface="Times New Roman"/>
              </a:rPr>
              <a:t> 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3" name="object 143" descr=""/>
          <p:cNvSpPr/>
          <p:nvPr/>
        </p:nvSpPr>
        <p:spPr>
          <a:xfrm>
            <a:off x="1093036" y="678298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 h="0">
                <a:moveTo>
                  <a:pt x="0" y="0"/>
                </a:moveTo>
                <a:lnTo>
                  <a:pt x="18875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/>
          <p:nvPr/>
        </p:nvSpPr>
        <p:spPr>
          <a:xfrm>
            <a:off x="1460112" y="6782983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 h="0">
                <a:moveTo>
                  <a:pt x="0" y="0"/>
                </a:moveTo>
                <a:lnTo>
                  <a:pt x="14977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 descr=""/>
          <p:cNvSpPr/>
          <p:nvPr/>
        </p:nvSpPr>
        <p:spPr>
          <a:xfrm>
            <a:off x="1771936" y="6782983"/>
            <a:ext cx="170815" cy="0"/>
          </a:xfrm>
          <a:custGeom>
            <a:avLst/>
            <a:gdLst/>
            <a:ahLst/>
            <a:cxnLst/>
            <a:rect l="l" t="t" r="r" b="b"/>
            <a:pathLst>
              <a:path w="170814" h="0">
                <a:moveTo>
                  <a:pt x="0" y="0"/>
                </a:moveTo>
                <a:lnTo>
                  <a:pt x="17034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 descr=""/>
          <p:cNvSpPr/>
          <p:nvPr/>
        </p:nvSpPr>
        <p:spPr>
          <a:xfrm>
            <a:off x="2104333" y="6782983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310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 descr=""/>
          <p:cNvSpPr txBox="1"/>
          <p:nvPr/>
        </p:nvSpPr>
        <p:spPr>
          <a:xfrm>
            <a:off x="2300650" y="6646436"/>
            <a:ext cx="4146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......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414029" y="6706611"/>
            <a:ext cx="8756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62585" algn="l"/>
                <a:tab pos="695325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1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5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065371" y="6542417"/>
            <a:ext cx="12065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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569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41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225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46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315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46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1133432" y="677555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876604" y="6959859"/>
            <a:ext cx="4001770" cy="450215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80"/>
              </a:spcBef>
            </a:pP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300" spc="50">
                <a:latin typeface="Times New Roman"/>
                <a:cs typeface="Times New Roman"/>
              </a:rPr>
              <a:t>(</a:t>
            </a:r>
            <a:r>
              <a:rPr dirty="0" sz="1300" spc="50">
                <a:latin typeface="Symbol"/>
                <a:cs typeface="Symbol"/>
              </a:rPr>
              <a:t></a:t>
            </a:r>
            <a:r>
              <a:rPr dirty="0" sz="1300" spc="50">
                <a:latin typeface="Times New Roman"/>
                <a:cs typeface="Times New Roman"/>
              </a:rPr>
              <a:t>,</a:t>
            </a:r>
            <a:r>
              <a:rPr dirty="0" sz="1300" spc="7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</a:t>
            </a:r>
            <a:r>
              <a:rPr dirty="0" sz="1300" spc="-25">
                <a:latin typeface="Times New Roman"/>
                <a:cs typeface="Times New Roman"/>
              </a:rPr>
              <a:t>)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a)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5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6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 spc="45" i="1">
                <a:latin typeface="Times New Roman"/>
                <a:cs typeface="Times New Roman"/>
              </a:rPr>
              <a:t>x</a:t>
            </a:r>
            <a:r>
              <a:rPr dirty="0" baseline="40740" sz="1125" spc="67">
                <a:latin typeface="Times New Roman"/>
                <a:cs typeface="Times New Roman"/>
              </a:rPr>
              <a:t>2</a:t>
            </a:r>
            <a:endParaRPr baseline="40740" sz="1125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4981321" y="6988155"/>
            <a:ext cx="11309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5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7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5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15">
                <a:latin typeface="Times New Roman"/>
                <a:cs typeface="Times New Roman"/>
              </a:rPr>
              <a:t> </a:t>
            </a:r>
            <a:r>
              <a:rPr dirty="0" sz="1250" spc="45" i="1">
                <a:latin typeface="Times New Roman"/>
                <a:cs typeface="Times New Roman"/>
              </a:rPr>
              <a:t>x</a:t>
            </a:r>
            <a:r>
              <a:rPr dirty="0" baseline="40740" sz="1125" spc="67">
                <a:latin typeface="Times New Roman"/>
                <a:cs typeface="Times New Roman"/>
              </a:rPr>
              <a:t>2</a:t>
            </a:r>
            <a:endParaRPr baseline="40740" sz="1125">
              <a:latin typeface="Times New Roman"/>
              <a:cs typeface="Times New Roman"/>
            </a:endParaRPr>
          </a:p>
        </p:txBody>
      </p:sp>
      <p:sp>
        <p:nvSpPr>
          <p:cNvPr id="153" name="object 153" descr=""/>
          <p:cNvSpPr/>
          <p:nvPr/>
        </p:nvSpPr>
        <p:spPr>
          <a:xfrm>
            <a:off x="1059445" y="765166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0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/>
          <p:nvPr/>
        </p:nvSpPr>
        <p:spPr>
          <a:xfrm>
            <a:off x="1425913" y="7651663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 h="0">
                <a:moveTo>
                  <a:pt x="0" y="0"/>
                </a:moveTo>
                <a:lnTo>
                  <a:pt x="14954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/>
          <p:nvPr/>
        </p:nvSpPr>
        <p:spPr>
          <a:xfrm>
            <a:off x="1734533" y="765166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30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 descr=""/>
          <p:cNvSpPr/>
          <p:nvPr/>
        </p:nvSpPr>
        <p:spPr>
          <a:xfrm>
            <a:off x="2076690" y="7651663"/>
            <a:ext cx="170180" cy="0"/>
          </a:xfrm>
          <a:custGeom>
            <a:avLst/>
            <a:gdLst/>
            <a:ahLst/>
            <a:cxnLst/>
            <a:rect l="l" t="t" r="r" b="b"/>
            <a:pathLst>
              <a:path w="170180" h="0">
                <a:moveTo>
                  <a:pt x="0" y="0"/>
                </a:moveTo>
                <a:lnTo>
                  <a:pt x="1701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/>
          <p:nvPr/>
        </p:nvSpPr>
        <p:spPr>
          <a:xfrm>
            <a:off x="2405947" y="765166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2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 descr=""/>
          <p:cNvSpPr txBox="1"/>
          <p:nvPr/>
        </p:nvSpPr>
        <p:spPr>
          <a:xfrm>
            <a:off x="902004" y="7515116"/>
            <a:ext cx="23577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0525" algn="l"/>
                <a:tab pos="708660" algn="l"/>
                <a:tab pos="1048385" algn="l"/>
                <a:tab pos="1379855" algn="l"/>
                <a:tab pos="1719580" algn="l"/>
              </a:tabLst>
            </a:pPr>
            <a:r>
              <a:rPr dirty="0" sz="1200" spc="-25">
                <a:latin typeface="Times New Roman"/>
                <a:cs typeface="Times New Roman"/>
              </a:rPr>
              <a:t>a)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1031499" y="7336709"/>
            <a:ext cx="2286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1446445" y="7411097"/>
            <a:ext cx="11055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6550" algn="l"/>
                <a:tab pos="673735" algn="l"/>
                <a:tab pos="1007744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902004" y="7984997"/>
            <a:ext cx="15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b)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/>
          <p:nvPr/>
        </p:nvSpPr>
        <p:spPr>
          <a:xfrm>
            <a:off x="1105026" y="810886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20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 descr=""/>
          <p:cNvSpPr/>
          <p:nvPr/>
        </p:nvSpPr>
        <p:spPr>
          <a:xfrm>
            <a:off x="1674217" y="810886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24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/>
          <p:nvPr/>
        </p:nvSpPr>
        <p:spPr>
          <a:xfrm>
            <a:off x="2016052" y="8108863"/>
            <a:ext cx="170180" cy="0"/>
          </a:xfrm>
          <a:custGeom>
            <a:avLst/>
            <a:gdLst/>
            <a:ahLst/>
            <a:cxnLst/>
            <a:rect l="l" t="t" r="r" b="b"/>
            <a:pathLst>
              <a:path w="170180" h="0">
                <a:moveTo>
                  <a:pt x="0" y="0"/>
                </a:moveTo>
                <a:lnTo>
                  <a:pt x="17013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 descr=""/>
          <p:cNvSpPr/>
          <p:nvPr/>
        </p:nvSpPr>
        <p:spPr>
          <a:xfrm>
            <a:off x="2347765" y="8108863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 h="0">
                <a:moveTo>
                  <a:pt x="0" y="0"/>
                </a:moveTo>
                <a:lnTo>
                  <a:pt x="18031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 descr=""/>
          <p:cNvSpPr txBox="1"/>
          <p:nvPr/>
        </p:nvSpPr>
        <p:spPr>
          <a:xfrm>
            <a:off x="1646531" y="8032491"/>
            <a:ext cx="893444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74650" algn="l"/>
                <a:tab pos="711200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4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1379810" y="7480615"/>
            <a:ext cx="1218565" cy="611505"/>
          </a:xfrm>
          <a:prstGeom prst="rect">
            <a:avLst/>
          </a:prstGeom>
        </p:spPr>
        <p:txBody>
          <a:bodyPr wrap="square" lIns="0" tIns="10731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44"/>
              </a:spcBef>
              <a:tabLst>
                <a:tab pos="364490" algn="l"/>
                <a:tab pos="701675" algn="l"/>
                <a:tab pos="1035685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1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4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342900">
              <a:lnSpc>
                <a:spcPct val="100000"/>
              </a:lnSpc>
              <a:spcBef>
                <a:spcPts val="745"/>
              </a:spcBef>
              <a:tabLst>
                <a:tab pos="679450" algn="l"/>
                <a:tab pos="1016635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1325818" y="7972316"/>
            <a:ext cx="18751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63880" algn="l"/>
                <a:tab pos="895985" algn="l"/>
                <a:tab pos="1237615" algn="l"/>
              </a:tabLst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65">
                <a:latin typeface="Times New Roman"/>
                <a:cs typeface="Times New Roman"/>
              </a:rPr>
              <a:t> </a:t>
            </a:r>
            <a:r>
              <a:rPr dirty="0" sz="1300" spc="20">
                <a:latin typeface="Times New Roman"/>
                <a:cs typeface="Times New Roman"/>
              </a:rPr>
              <a:t>1</a:t>
            </a:r>
            <a:r>
              <a:rPr dirty="0" sz="1300" spc="2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902004" y="8442197"/>
            <a:ext cx="143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c)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0" name="object 170" descr=""/>
          <p:cNvSpPr/>
          <p:nvPr/>
        </p:nvSpPr>
        <p:spPr>
          <a:xfrm>
            <a:off x="1097545" y="856606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30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 descr=""/>
          <p:cNvSpPr txBox="1"/>
          <p:nvPr/>
        </p:nvSpPr>
        <p:spPr>
          <a:xfrm>
            <a:off x="1026576" y="7644233"/>
            <a:ext cx="278765" cy="1138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64135">
              <a:lnSpc>
                <a:spcPts val="1370"/>
              </a:lnSpc>
              <a:spcBef>
                <a:spcPts val="100"/>
              </a:spcBef>
            </a:pPr>
            <a:r>
              <a:rPr dirty="0" sz="1300" spc="-25">
                <a:latin typeface="Times New Roman"/>
                <a:cs typeface="Times New Roman"/>
              </a:rPr>
              <a:t>12</a:t>
            </a:r>
            <a:endParaRPr sz="1300">
              <a:latin typeface="Times New Roman"/>
              <a:cs typeface="Times New Roman"/>
            </a:endParaRPr>
          </a:p>
          <a:p>
            <a:pPr marL="88265">
              <a:lnSpc>
                <a:spcPts val="1370"/>
              </a:lnSpc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algn="r" marR="53975">
              <a:lnSpc>
                <a:spcPts val="1370"/>
              </a:lnSpc>
              <a:spcBef>
                <a:spcPts val="860"/>
              </a:spcBef>
            </a:pPr>
            <a:r>
              <a:rPr dirty="0" sz="1300" spc="-50">
                <a:latin typeface="Times New Roman"/>
                <a:cs typeface="Times New Roman"/>
              </a:rPr>
              <a:t>6</a:t>
            </a:r>
            <a:endParaRPr sz="1300">
              <a:latin typeface="Times New Roman"/>
              <a:cs typeface="Times New Roman"/>
            </a:endParaRPr>
          </a:p>
          <a:p>
            <a:pPr marL="80645">
              <a:lnSpc>
                <a:spcPts val="1370"/>
              </a:lnSpc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  <a:p>
            <a:pPr marL="123825">
              <a:lnSpc>
                <a:spcPct val="100000"/>
              </a:lnSpc>
              <a:spcBef>
                <a:spcPts val="865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2" name="object 172" descr=""/>
          <p:cNvSpPr/>
          <p:nvPr/>
        </p:nvSpPr>
        <p:spPr>
          <a:xfrm>
            <a:off x="1464013" y="8566063"/>
            <a:ext cx="149860" cy="0"/>
          </a:xfrm>
          <a:custGeom>
            <a:avLst/>
            <a:gdLst/>
            <a:ahLst/>
            <a:cxnLst/>
            <a:rect l="l" t="t" r="r" b="b"/>
            <a:pathLst>
              <a:path w="149859" h="0">
                <a:moveTo>
                  <a:pt x="0" y="0"/>
                </a:moveTo>
                <a:lnTo>
                  <a:pt x="14954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 descr=""/>
          <p:cNvSpPr/>
          <p:nvPr/>
        </p:nvSpPr>
        <p:spPr>
          <a:xfrm>
            <a:off x="1775406" y="8566063"/>
            <a:ext cx="170180" cy="0"/>
          </a:xfrm>
          <a:custGeom>
            <a:avLst/>
            <a:gdLst/>
            <a:ahLst/>
            <a:cxnLst/>
            <a:rect l="l" t="t" r="r" b="b"/>
            <a:pathLst>
              <a:path w="170180" h="0">
                <a:moveTo>
                  <a:pt x="0" y="0"/>
                </a:moveTo>
                <a:lnTo>
                  <a:pt x="1701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 descr=""/>
          <p:cNvSpPr/>
          <p:nvPr/>
        </p:nvSpPr>
        <p:spPr>
          <a:xfrm>
            <a:off x="2107106" y="8566063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291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 descr=""/>
          <p:cNvSpPr/>
          <p:nvPr/>
        </p:nvSpPr>
        <p:spPr>
          <a:xfrm>
            <a:off x="2441884" y="856606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 h="0">
                <a:moveTo>
                  <a:pt x="0" y="0"/>
                </a:moveTo>
                <a:lnTo>
                  <a:pt x="18066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 descr=""/>
          <p:cNvSpPr txBox="1"/>
          <p:nvPr/>
        </p:nvSpPr>
        <p:spPr>
          <a:xfrm>
            <a:off x="1318383" y="8429516"/>
            <a:ext cx="19780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0200" algn="l"/>
                <a:tab pos="662305" algn="l"/>
                <a:tab pos="997585" algn="l"/>
                <a:tab pos="1339215" algn="l"/>
              </a:tabLst>
            </a:pP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1417910" y="8489691"/>
            <a:ext cx="12172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61950" algn="l"/>
                <a:tab pos="694055" algn="l"/>
                <a:tab pos="1031240" algn="l"/>
              </a:tabLst>
            </a:pPr>
            <a:r>
              <a:rPr dirty="0" baseline="-25641" sz="1950" spc="-37">
                <a:latin typeface="Times New Roman"/>
                <a:cs typeface="Times New Roman"/>
              </a:rPr>
              <a:t>1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3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-37">
                <a:latin typeface="Times New Roman"/>
                <a:cs typeface="Times New Roman"/>
              </a:rPr>
              <a:t>5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baseline="-25641" sz="1950" spc="37">
                <a:latin typeface="Times New Roman"/>
                <a:cs typeface="Times New Roman"/>
              </a:rPr>
              <a:t>7</a:t>
            </a:r>
            <a:r>
              <a:rPr dirty="0" sz="800" spc="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1484545" y="8325497"/>
            <a:ext cx="110363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4010" algn="l"/>
                <a:tab pos="667385" algn="l"/>
                <a:tab pos="100584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4560683" y="8714700"/>
            <a:ext cx="977265" cy="523875"/>
          </a:xfrm>
          <a:prstGeom prst="rect">
            <a:avLst/>
          </a:prstGeom>
        </p:spPr>
        <p:txBody>
          <a:bodyPr wrap="square" lIns="0" tIns="635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1300" i="1">
                <a:latin typeface="Times New Roman"/>
                <a:cs typeface="Times New Roman"/>
              </a:rPr>
              <a:t>in</a:t>
            </a:r>
            <a:r>
              <a:rPr dirty="0" sz="1300" spc="114" i="1">
                <a:latin typeface="Times New Roman"/>
                <a:cs typeface="Times New Roman"/>
              </a:rPr>
              <a:t> 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  <a:tabLst>
                <a:tab pos="312420" algn="l"/>
              </a:tabLst>
            </a:pPr>
            <a:r>
              <a:rPr dirty="0" sz="1300" spc="-25" i="1">
                <a:latin typeface="Times New Roman"/>
                <a:cs typeface="Times New Roman"/>
              </a:rPr>
              <a:t>in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4046787" y="9014327"/>
            <a:ext cx="4572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2820" sz="1950" spc="-15">
                <a:latin typeface="Symbol"/>
                <a:cs typeface="Symbol"/>
              </a:rPr>
              <a:t></a:t>
            </a:r>
            <a:r>
              <a:rPr dirty="0" sz="1300" spc="-10">
                <a:latin typeface="Times New Roman"/>
                <a:cs typeface="Times New Roman"/>
              </a:rPr>
              <a:t>sin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4072187" y="8777865"/>
            <a:ext cx="30099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</a:t>
            </a:r>
            <a:r>
              <a:rPr dirty="0" sz="1300" spc="100">
                <a:latin typeface="Times New Roman"/>
                <a:cs typeface="Times New Roman"/>
              </a:rPr>
              <a:t>  </a:t>
            </a:r>
            <a:r>
              <a:rPr dirty="0" baseline="4273" sz="1950" spc="-75">
                <a:latin typeface="Times New Roman"/>
                <a:cs typeface="Times New Roman"/>
              </a:rPr>
              <a:t>0</a:t>
            </a:r>
            <a:endParaRPr baseline="4273" sz="1950">
              <a:latin typeface="Times New Roman"/>
              <a:cs typeface="Times New Roman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876604" y="8887033"/>
            <a:ext cx="332994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 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function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3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baseline="-10683" sz="1950" spc="-75">
                <a:latin typeface="Symbol"/>
                <a:cs typeface="Symbol"/>
              </a:rPr>
              <a:t></a:t>
            </a:r>
            <a:endParaRPr baseline="-10683" sz="195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054404" y="891285"/>
            <a:ext cx="11499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2004" y="1186942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092941" y="1313943"/>
            <a:ext cx="198755" cy="0"/>
          </a:xfrm>
          <a:custGeom>
            <a:avLst/>
            <a:gdLst/>
            <a:ahLst/>
            <a:cxnLst/>
            <a:rect l="l" t="t" r="r" b="b"/>
            <a:pathLst>
              <a:path w="198755" h="0">
                <a:moveTo>
                  <a:pt x="0" y="0"/>
                </a:moveTo>
                <a:lnTo>
                  <a:pt x="19814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452834" y="1313943"/>
            <a:ext cx="214629" cy="0"/>
          </a:xfrm>
          <a:custGeom>
            <a:avLst/>
            <a:gdLst/>
            <a:ahLst/>
            <a:cxnLst/>
            <a:rect l="l" t="t" r="r" b="b"/>
            <a:pathLst>
              <a:path w="214630" h="0">
                <a:moveTo>
                  <a:pt x="0" y="0"/>
                </a:moveTo>
                <a:lnTo>
                  <a:pt x="21405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828636" y="1313943"/>
            <a:ext cx="219710" cy="0"/>
          </a:xfrm>
          <a:custGeom>
            <a:avLst/>
            <a:gdLst/>
            <a:ahLst/>
            <a:cxnLst/>
            <a:rect l="l" t="t" r="r" b="b"/>
            <a:pathLst>
              <a:path w="219710" h="0">
                <a:moveTo>
                  <a:pt x="0" y="0"/>
                </a:moveTo>
                <a:lnTo>
                  <a:pt x="219238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648376" y="1313943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60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646171" y="1306449"/>
            <a:ext cx="10922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72291" y="1306449"/>
            <a:ext cx="982344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85445" algn="l"/>
                <a:tab pos="761365" algn="l"/>
              </a:tabLst>
            </a:pPr>
            <a:r>
              <a:rPr dirty="0" sz="1250" spc="-25">
                <a:latin typeface="Times New Roman"/>
                <a:cs typeface="Times New Roman"/>
              </a:rPr>
              <a:t>1.3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25">
                <a:latin typeface="Times New Roman"/>
                <a:cs typeface="Times New Roman"/>
              </a:rPr>
              <a:t>3.5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25">
                <a:latin typeface="Times New Roman"/>
                <a:cs typeface="Times New Roman"/>
              </a:rPr>
              <a:t>5.7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32855" y="1178854"/>
            <a:ext cx="109220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939165" algn="l"/>
              </a:tabLst>
            </a:pP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.......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325">
                <a:latin typeface="Times New Roman"/>
                <a:cs typeface="Times New Roman"/>
              </a:rPr>
              <a:t> </a:t>
            </a:r>
            <a:r>
              <a:rPr dirty="0" baseline="35555" sz="1875" spc="-75">
                <a:latin typeface="Times New Roman"/>
                <a:cs typeface="Times New Roman"/>
              </a:rPr>
              <a:t>1</a:t>
            </a:r>
            <a:r>
              <a:rPr dirty="0" baseline="35555" sz="1875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12633" y="1076355"/>
            <a:ext cx="906144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440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142">
                <a:latin typeface="Times New Roman"/>
                <a:cs typeface="Times New Roman"/>
              </a:rPr>
              <a:t>  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95">
                <a:latin typeface="Times New Roman"/>
                <a:cs typeface="Times New Roman"/>
              </a:rPr>
              <a:t> 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157">
                <a:latin typeface="Times New Roman"/>
                <a:cs typeface="Times New Roman"/>
              </a:rPr>
              <a:t>  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150391" y="1313943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 h="0">
                <a:moveTo>
                  <a:pt x="0" y="0"/>
                </a:moveTo>
                <a:lnTo>
                  <a:pt x="19791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507025" y="1313943"/>
            <a:ext cx="213995" cy="0"/>
          </a:xfrm>
          <a:custGeom>
            <a:avLst/>
            <a:gdLst/>
            <a:ahLst/>
            <a:cxnLst/>
            <a:rect l="l" t="t" r="r" b="b"/>
            <a:pathLst>
              <a:path w="213995" h="0">
                <a:moveTo>
                  <a:pt x="0" y="0"/>
                </a:moveTo>
                <a:lnTo>
                  <a:pt x="21355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882045" y="1313943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 h="0">
                <a:moveTo>
                  <a:pt x="0" y="0"/>
                </a:moveTo>
                <a:lnTo>
                  <a:pt x="21876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700699" y="1313943"/>
            <a:ext cx="336550" cy="0"/>
          </a:xfrm>
          <a:custGeom>
            <a:avLst/>
            <a:gdLst/>
            <a:ahLst/>
            <a:cxnLst/>
            <a:rect l="l" t="t" r="r" b="b"/>
            <a:pathLst>
              <a:path w="336550" h="0">
                <a:moveTo>
                  <a:pt x="0" y="0"/>
                </a:moveTo>
                <a:lnTo>
                  <a:pt x="33610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4817601" y="1306449"/>
            <a:ext cx="10985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098549" y="1178854"/>
            <a:ext cx="97345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.......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26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</a:t>
            </a:r>
            <a:r>
              <a:rPr dirty="0" baseline="35555" sz="1875" spc="-37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</a:t>
            </a:r>
            <a:r>
              <a:rPr dirty="0" baseline="35555" sz="1875" spc="15">
                <a:latin typeface="Times New Roman"/>
                <a:cs typeface="Times New Roman"/>
              </a:rPr>
              <a:t> </a:t>
            </a:r>
            <a:r>
              <a:rPr dirty="0" baseline="35555" sz="1875" spc="-75">
                <a:latin typeface="Times New Roman"/>
                <a:cs typeface="Times New Roman"/>
              </a:rPr>
              <a:t>2</a:t>
            </a:r>
            <a:endParaRPr baseline="35555" sz="1875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04325" y="1042257"/>
            <a:ext cx="1029335" cy="48577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03505">
              <a:lnSpc>
                <a:spcPct val="100000"/>
              </a:lnSpc>
              <a:spcBef>
                <a:spcPts val="405"/>
              </a:spcBef>
            </a:pP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434">
                <a:latin typeface="Times New Roman"/>
                <a:cs typeface="Times New Roman"/>
              </a:rPr>
              <a:t> </a:t>
            </a:r>
            <a:r>
              <a:rPr dirty="0" baseline="-35555" sz="1875">
                <a:latin typeface="Symbol"/>
                <a:cs typeface="Symbol"/>
              </a:rPr>
              <a:t></a:t>
            </a:r>
            <a:r>
              <a:rPr dirty="0" baseline="-35555" sz="1875" spc="70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1</a:t>
            </a:r>
            <a:r>
              <a:rPr dirty="0" sz="1250" spc="95">
                <a:latin typeface="Times New Roman"/>
                <a:cs typeface="Times New Roman"/>
              </a:rPr>
              <a:t>  </a:t>
            </a:r>
            <a:r>
              <a:rPr dirty="0" baseline="-35555" sz="1875">
                <a:latin typeface="Symbol"/>
                <a:cs typeface="Symbol"/>
              </a:rPr>
              <a:t></a:t>
            </a:r>
            <a:r>
              <a:rPr dirty="0" baseline="-35555" sz="1875" spc="157">
                <a:latin typeface="Times New Roman"/>
                <a:cs typeface="Times New Roman"/>
              </a:rPr>
              <a:t>  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10"/>
              </a:spcBef>
              <a:tabLst>
                <a:tab pos="407034" algn="l"/>
                <a:tab pos="782320" algn="l"/>
              </a:tabLst>
            </a:pPr>
            <a:r>
              <a:rPr dirty="0" sz="1250" spc="-25">
                <a:latin typeface="Times New Roman"/>
                <a:cs typeface="Times New Roman"/>
              </a:rPr>
              <a:t>1.3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25">
                <a:latin typeface="Times New Roman"/>
                <a:cs typeface="Times New Roman"/>
              </a:rPr>
              <a:t>3.5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25">
                <a:latin typeface="Times New Roman"/>
                <a:cs typeface="Times New Roman"/>
              </a:rPr>
              <a:t>5.7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806962" y="1782333"/>
            <a:ext cx="339090" cy="0"/>
          </a:xfrm>
          <a:custGeom>
            <a:avLst/>
            <a:gdLst/>
            <a:ahLst/>
            <a:cxnLst/>
            <a:rect l="l" t="t" r="r" b="b"/>
            <a:pathLst>
              <a:path w="339089" h="0">
                <a:moveTo>
                  <a:pt x="0" y="0"/>
                </a:moveTo>
                <a:lnTo>
                  <a:pt x="33861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925183" y="1774904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09229" y="1793651"/>
            <a:ext cx="53467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656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83829" y="1541172"/>
            <a:ext cx="64643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4273" sz="1950">
                <a:latin typeface="Symbol"/>
                <a:cs typeface="Symbol"/>
              </a:rPr>
              <a:t></a:t>
            </a:r>
            <a:r>
              <a:rPr dirty="0" baseline="-4273" sz="1950" spc="-1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5" i="1">
                <a:latin typeface="Times New Roman"/>
                <a:cs typeface="Times New Roman"/>
              </a:rPr>
              <a:t> </a:t>
            </a:r>
            <a:r>
              <a:rPr dirty="0" baseline="-4273" sz="1950" spc="-37">
                <a:latin typeface="Symbol"/>
                <a:cs typeface="Symbol"/>
              </a:rPr>
              <a:t></a:t>
            </a:r>
            <a:r>
              <a:rPr dirty="0" baseline="52083" sz="1200" spc="-37">
                <a:latin typeface="Times New Roman"/>
                <a:cs typeface="Times New Roman"/>
              </a:rPr>
              <a:t>2</a:t>
            </a:r>
            <a:endParaRPr baseline="52083"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2004" y="1645488"/>
            <a:ext cx="8972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</a:t>
            </a:r>
            <a:endParaRPr baseline="-4273" sz="1950">
              <a:latin typeface="Symbol"/>
              <a:cs typeface="Symbol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4723338" y="178108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 h="0">
                <a:moveTo>
                  <a:pt x="0" y="0"/>
                </a:moveTo>
                <a:lnTo>
                  <a:pt x="18715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5224977" y="1781088"/>
            <a:ext cx="410845" cy="0"/>
          </a:xfrm>
          <a:custGeom>
            <a:avLst/>
            <a:gdLst/>
            <a:ahLst/>
            <a:cxnLst/>
            <a:rect l="l" t="t" r="r" b="b"/>
            <a:pathLst>
              <a:path w="410845" h="0">
                <a:moveTo>
                  <a:pt x="0" y="0"/>
                </a:moveTo>
                <a:lnTo>
                  <a:pt x="41030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5431188" y="1768352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95312" y="1466134"/>
            <a:ext cx="227329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066880" y="1540523"/>
            <a:ext cx="6007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337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0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53684" y="1642920"/>
            <a:ext cx="3292475" cy="36068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ts val="1310"/>
              </a:lnSpc>
              <a:spcBef>
                <a:spcPts val="115"/>
              </a:spcBef>
              <a:tabLst>
                <a:tab pos="2792095" algn="l"/>
              </a:tabLst>
            </a:pPr>
            <a:r>
              <a:rPr dirty="0" baseline="-6410" sz="1950">
                <a:latin typeface="Symbol"/>
                <a:cs typeface="Symbol"/>
              </a:rPr>
              <a:t></a:t>
            </a:r>
            <a:r>
              <a:rPr dirty="0" baseline="-6410" sz="1950" spc="63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range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baseline="2136" sz="1950" spc="-97">
                <a:latin typeface="Times New Roman"/>
                <a:cs typeface="Times New Roman"/>
              </a:rPr>
              <a:t>0</a:t>
            </a:r>
            <a:r>
              <a:rPr dirty="0" baseline="2136" sz="1950" spc="-15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to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2</a:t>
            </a:r>
            <a:r>
              <a:rPr dirty="0" baseline="2136" sz="1950">
                <a:latin typeface="Symbol"/>
                <a:cs typeface="Symbol"/>
              </a:rPr>
              <a:t></a:t>
            </a:r>
            <a:r>
              <a:rPr dirty="0" baseline="2136" sz="1950" spc="-1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3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baseline="-4273" sz="1950" spc="-75">
                <a:latin typeface="Symbol"/>
                <a:cs typeface="Symbol"/>
              </a:rPr>
              <a:t></a:t>
            </a:r>
            <a:endParaRPr baseline="-4273" sz="1950">
              <a:latin typeface="Symbol"/>
              <a:cs typeface="Symbol"/>
            </a:endParaRPr>
          </a:p>
          <a:p>
            <a:pPr marL="2574290">
              <a:lnSpc>
                <a:spcPts val="1310"/>
              </a:lnSpc>
              <a:tabLst>
                <a:tab pos="2915285" algn="l"/>
              </a:tabLst>
            </a:pPr>
            <a:r>
              <a:rPr dirty="0" baseline="2136" sz="1950" spc="-37">
                <a:latin typeface="Times New Roman"/>
                <a:cs typeface="Times New Roman"/>
              </a:rPr>
              <a:t>12</a:t>
            </a:r>
            <a:r>
              <a:rPr dirty="0" baseline="2136" sz="1950">
                <a:latin typeface="Times New Roman"/>
                <a:cs typeface="Times New Roman"/>
              </a:rPr>
              <a:t>	</a:t>
            </a: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baseline="3472" sz="1200" spc="412">
                <a:latin typeface="Times New Roman"/>
                <a:cs typeface="Times New Roman"/>
              </a:rPr>
              <a:t> 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76604" y="1979010"/>
            <a:ext cx="4333875" cy="427990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75"/>
              </a:spcBef>
            </a:pPr>
            <a:r>
              <a:rPr dirty="0" sz="1200">
                <a:latin typeface="Times New Roman"/>
                <a:cs typeface="Times New Roman"/>
              </a:rPr>
              <a:t>6)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alternating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current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after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passing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rectifier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form</a:t>
            </a:r>
            <a:endParaRPr sz="1200">
              <a:latin typeface="Times New Roman"/>
              <a:cs typeface="Times New Roman"/>
            </a:endParaRPr>
          </a:p>
          <a:p>
            <a:pPr marL="503555">
              <a:lnSpc>
                <a:spcPct val="100000"/>
              </a:lnSpc>
              <a:spcBef>
                <a:spcPts val="90"/>
              </a:spcBef>
              <a:tabLst>
                <a:tab pos="1190625" algn="l"/>
                <a:tab pos="1549400" algn="l"/>
              </a:tabLst>
            </a:pPr>
            <a:r>
              <a:rPr dirty="0" baseline="-4273" sz="1950">
                <a:latin typeface="Symbol"/>
                <a:cs typeface="Symbol"/>
              </a:rPr>
              <a:t></a:t>
            </a:r>
            <a:r>
              <a:rPr dirty="0" sz="1300" i="1">
                <a:latin typeface="Times New Roman"/>
                <a:cs typeface="Times New Roman"/>
              </a:rPr>
              <a:t>I</a:t>
            </a:r>
            <a:r>
              <a:rPr dirty="0" baseline="-24305" sz="1200">
                <a:latin typeface="Times New Roman"/>
                <a:cs typeface="Times New Roman"/>
              </a:rPr>
              <a:t>0</a:t>
            </a:r>
            <a:r>
              <a:rPr dirty="0" baseline="-24305" sz="1200" spc="17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4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 i="1">
                <a:latin typeface="Times New Roman"/>
                <a:cs typeface="Times New Roman"/>
              </a:rPr>
              <a:t>for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67904" y="2619693"/>
            <a:ext cx="1079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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67904" y="2725321"/>
            <a:ext cx="1079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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67904" y="2460340"/>
            <a:ext cx="1079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40282" y="2681106"/>
            <a:ext cx="143510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27355" algn="l"/>
              </a:tabLst>
            </a:pPr>
            <a:r>
              <a:rPr dirty="0" sz="1300" spc="-50">
                <a:latin typeface="Times New Roman"/>
                <a:cs typeface="Times New Roman"/>
              </a:rPr>
              <a:t>0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for</a:t>
            </a:r>
            <a:r>
              <a:rPr dirty="0" sz="1300" spc="145" i="1">
                <a:latin typeface="Times New Roman"/>
                <a:cs typeface="Times New Roman"/>
              </a:rPr>
              <a:t> 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25">
                <a:latin typeface="Times New Roman"/>
                <a:cs typeface="Times New Roman"/>
              </a:rPr>
              <a:t> 2</a:t>
            </a:r>
            <a:r>
              <a:rPr dirty="0" sz="1300" spc="-25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23432" y="2431481"/>
            <a:ext cx="37782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 i="1">
                <a:latin typeface="Times New Roman"/>
                <a:cs typeface="Times New Roman"/>
              </a:rPr>
              <a:t>i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baseline="32051" sz="1950" spc="-75">
                <a:latin typeface="Symbol"/>
                <a:cs typeface="Symbol"/>
              </a:rPr>
              <a:t></a:t>
            </a:r>
            <a:endParaRPr baseline="32051" sz="19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63904" y="2878750"/>
            <a:ext cx="5237480" cy="6864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395"/>
              </a:spcBef>
            </a:pP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I</a:t>
            </a:r>
            <a:r>
              <a:rPr dirty="0" sz="1250" spc="-170" i="1">
                <a:latin typeface="Times New Roman"/>
                <a:cs typeface="Times New Roman"/>
              </a:rPr>
              <a:t> </a:t>
            </a:r>
            <a:r>
              <a:rPr dirty="0" baseline="-20833" sz="1200">
                <a:latin typeface="Times New Roman"/>
                <a:cs typeface="Times New Roman"/>
              </a:rPr>
              <a:t>0</a:t>
            </a:r>
            <a:r>
              <a:rPr dirty="0" baseline="-20833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maximum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current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2</a:t>
            </a:r>
            <a:r>
              <a:rPr dirty="0" sz="1300" spc="-20">
                <a:latin typeface="Symbol"/>
                <a:cs typeface="Symbol"/>
              </a:rPr>
              <a:t></a:t>
            </a:r>
            <a:r>
              <a:rPr dirty="0" sz="1300" spc="-20">
                <a:latin typeface="Times New Roman"/>
                <a:cs typeface="Times New Roman"/>
              </a:rPr>
              <a:t>.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Express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300" spc="-60" i="1">
                <a:latin typeface="Times New Roman"/>
                <a:cs typeface="Times New Roman"/>
              </a:rPr>
              <a:t>i</a:t>
            </a:r>
            <a:r>
              <a:rPr dirty="0" sz="13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series.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254"/>
              </a:spcBef>
            </a:pPr>
            <a:r>
              <a:rPr dirty="0" sz="1200">
                <a:latin typeface="Times New Roman"/>
                <a:cs typeface="Times New Roman"/>
              </a:rPr>
              <a:t>7)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endParaRPr sz="1200">
              <a:latin typeface="Times New Roman"/>
              <a:cs typeface="Times New Roman"/>
            </a:endParaRPr>
          </a:p>
          <a:p>
            <a:pPr marL="749300">
              <a:lnSpc>
                <a:spcPct val="100000"/>
              </a:lnSpc>
              <a:spcBef>
                <a:spcPts val="90"/>
              </a:spcBef>
              <a:tabLst>
                <a:tab pos="1148715" algn="l"/>
              </a:tabLst>
            </a:pPr>
            <a:r>
              <a:rPr dirty="0" baseline="-4273" sz="1950">
                <a:latin typeface="Symbol"/>
                <a:cs typeface="Symbol"/>
              </a:rPr>
              <a:t></a:t>
            </a:r>
            <a:r>
              <a:rPr dirty="0" baseline="-4273" sz="1950" spc="1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0,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0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600825" y="3777933"/>
            <a:ext cx="1079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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600825" y="3883561"/>
            <a:ext cx="1079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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600825" y="3618580"/>
            <a:ext cx="1079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691086" y="3839347"/>
            <a:ext cx="97980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9095" algn="l"/>
              </a:tabLst>
            </a:pP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33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,</a:t>
            </a:r>
            <a:r>
              <a:rPr dirty="0" sz="1300">
                <a:latin typeface="Times New Roman"/>
                <a:cs typeface="Times New Roman"/>
              </a:rPr>
              <a:t>	0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77969" y="3828438"/>
            <a:ext cx="76835" cy="1485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08402" y="3590082"/>
            <a:ext cx="3381375" cy="2260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1787525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baseline="32051" sz="1950" spc="-75">
                <a:latin typeface="Symbol"/>
                <a:cs typeface="Symbol"/>
              </a:rPr>
              <a:t></a:t>
            </a:r>
            <a:r>
              <a:rPr dirty="0" baseline="32051" sz="19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3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(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sz="1300" spc="-25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76604" y="4219490"/>
            <a:ext cx="2736850" cy="474345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5"/>
              </a:spcBef>
            </a:pPr>
            <a:r>
              <a:rPr dirty="0" sz="1200">
                <a:latin typeface="Times New Roman"/>
                <a:cs typeface="Times New Roman"/>
              </a:rPr>
              <a:t>8)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endParaRPr sz="1200">
              <a:latin typeface="Times New Roman"/>
              <a:cs typeface="Times New Roman"/>
            </a:endParaRPr>
          </a:p>
          <a:p>
            <a:pPr marL="736600">
              <a:lnSpc>
                <a:spcPct val="100000"/>
              </a:lnSpc>
              <a:spcBef>
                <a:spcPts val="280"/>
              </a:spcBef>
              <a:tabLst>
                <a:tab pos="1315085" algn="l"/>
              </a:tabLst>
            </a:pPr>
            <a:r>
              <a:rPr dirty="0" baseline="4273" sz="1950">
                <a:latin typeface="Symbol"/>
                <a:cs typeface="Symbol"/>
              </a:rPr>
              <a:t></a:t>
            </a:r>
            <a:r>
              <a:rPr dirty="0" baseline="4273" sz="1950" spc="330">
                <a:latin typeface="Times New Roman"/>
                <a:cs typeface="Times New Roman"/>
              </a:rPr>
              <a:t> </a:t>
            </a:r>
            <a:r>
              <a:rPr dirty="0" sz="1300" spc="50" i="1">
                <a:latin typeface="Times New Roman"/>
                <a:cs typeface="Times New Roman"/>
              </a:rPr>
              <a:t>x</a:t>
            </a:r>
            <a:r>
              <a:rPr dirty="0" baseline="41666" sz="1200" spc="75">
                <a:latin typeface="Times New Roman"/>
                <a:cs typeface="Times New Roman"/>
              </a:rPr>
              <a:t>2</a:t>
            </a:r>
            <a:r>
              <a:rPr dirty="0" baseline="41666" sz="1200" spc="-67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,</a:t>
            </a:r>
            <a:r>
              <a:rPr dirty="0" sz="1300">
                <a:latin typeface="Times New Roman"/>
                <a:cs typeface="Times New Roman"/>
              </a:rPr>
              <a:t>	0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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01051" y="4747340"/>
            <a:ext cx="10795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575651" y="4966793"/>
            <a:ext cx="1303655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1367" sz="1950">
                <a:latin typeface="Symbol"/>
                <a:cs typeface="Symbol"/>
              </a:rPr>
              <a:t>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sz="1300" spc="50" i="1">
                <a:latin typeface="Times New Roman"/>
                <a:cs typeface="Times New Roman"/>
              </a:rPr>
              <a:t>x</a:t>
            </a:r>
            <a:r>
              <a:rPr dirty="0" baseline="41666" sz="1200" spc="75">
                <a:latin typeface="Times New Roman"/>
                <a:cs typeface="Times New Roman"/>
              </a:rPr>
              <a:t>2</a:t>
            </a:r>
            <a:r>
              <a:rPr dirty="0" baseline="41666" sz="1200" spc="-67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105">
                <a:latin typeface="Times New Roman"/>
                <a:cs typeface="Times New Roman"/>
              </a:rPr>
              <a:t> 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21060" y="4718692"/>
            <a:ext cx="613410" cy="223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baseline="34188" sz="1950" spc="-75">
                <a:latin typeface="Symbol"/>
                <a:cs typeface="Symbol"/>
              </a:rPr>
              <a:t></a:t>
            </a:r>
            <a:endParaRPr baseline="34188" sz="19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754964" y="5768811"/>
            <a:ext cx="1085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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729564" y="5730107"/>
            <a:ext cx="12934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4188" sz="1950">
                <a:latin typeface="Symbol"/>
                <a:cs typeface="Symbol"/>
              </a:rPr>
              <a:t>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sz="1300">
                <a:latin typeface="Times New Roman"/>
                <a:cs typeface="Times New Roman"/>
              </a:rPr>
              <a:t>(2</a:t>
            </a:r>
            <a:r>
              <a:rPr dirty="0" sz="1300" spc="-10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),1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76604" y="5036286"/>
            <a:ext cx="3895090" cy="669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66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</a:t>
            </a:r>
            <a:endParaRPr sz="130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9)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Expand</a:t>
            </a:r>
            <a:r>
              <a:rPr dirty="0" sz="1200" spc="409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20" i="1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Times New Roman"/>
                <a:cs typeface="Times New Roman"/>
              </a:rPr>
              <a:t>(</a:t>
            </a:r>
            <a:r>
              <a:rPr dirty="0" sz="1250" spc="55" i="1">
                <a:latin typeface="Times New Roman"/>
                <a:cs typeface="Times New Roman"/>
              </a:rPr>
              <a:t>x</a:t>
            </a:r>
            <a:r>
              <a:rPr dirty="0" sz="1250" spc="55">
                <a:latin typeface="Times New Roman"/>
                <a:cs typeface="Times New Roman"/>
              </a:rPr>
              <a:t>)</a:t>
            </a:r>
            <a:r>
              <a:rPr dirty="0" sz="125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spc="60" i="1">
                <a:latin typeface="Times New Roman"/>
                <a:cs typeface="Times New Roman"/>
              </a:rPr>
              <a:t>e</a:t>
            </a:r>
            <a:r>
              <a:rPr dirty="0" baseline="40740" sz="1125" spc="89">
                <a:latin typeface="Symbol"/>
                <a:cs typeface="Symbol"/>
              </a:rPr>
              <a:t></a:t>
            </a:r>
            <a:r>
              <a:rPr dirty="0" baseline="40740" sz="1125" spc="-135">
                <a:latin typeface="Times New Roman"/>
                <a:cs typeface="Times New Roman"/>
              </a:rPr>
              <a:t> </a:t>
            </a:r>
            <a:r>
              <a:rPr dirty="0" baseline="40740" sz="1125" i="1">
                <a:latin typeface="Times New Roman"/>
                <a:cs typeface="Times New Roman"/>
              </a:rPr>
              <a:t>x</a:t>
            </a:r>
            <a:r>
              <a:rPr dirty="0" baseline="40740" sz="1125" spc="9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 i="1">
                <a:latin typeface="Times New Roman"/>
                <a:cs typeface="Times New Roman"/>
              </a:rPr>
              <a:t>l</a:t>
            </a:r>
            <a:r>
              <a:rPr dirty="0" sz="1300" spc="-10">
                <a:latin typeface="Times New Roman"/>
                <a:cs typeface="Times New Roman"/>
              </a:rPr>
              <a:t>,</a:t>
            </a:r>
            <a:r>
              <a:rPr dirty="0" sz="1300" spc="-10" i="1">
                <a:latin typeface="Times New Roman"/>
                <a:cs typeface="Times New Roman"/>
              </a:rPr>
              <a:t>l</a:t>
            </a:r>
            <a:r>
              <a:rPr dirty="0" sz="1300" spc="-10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  <a:p>
            <a:pPr marL="1153160">
              <a:lnSpc>
                <a:spcPct val="100000"/>
              </a:lnSpc>
              <a:spcBef>
                <a:spcPts val="295"/>
              </a:spcBef>
            </a:pPr>
            <a:r>
              <a:rPr dirty="0" sz="1300" spc="-25">
                <a:latin typeface="Symbol"/>
                <a:cs typeface="Symbol"/>
              </a:rPr>
              <a:t></a:t>
            </a:r>
            <a:r>
              <a:rPr dirty="0" sz="1300" spc="-25" i="1">
                <a:latin typeface="Times New Roman"/>
                <a:cs typeface="Times New Roman"/>
              </a:rPr>
              <a:t>x</a:t>
            </a:r>
            <a:r>
              <a:rPr dirty="0" sz="1300" spc="-25">
                <a:latin typeface="Times New Roman"/>
                <a:cs typeface="Times New Roman"/>
              </a:rPr>
              <a:t>,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76604" y="5602813"/>
            <a:ext cx="10128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10)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baseline="36324" sz="1950" spc="-75">
                <a:latin typeface="Symbol"/>
                <a:cs typeface="Symbol"/>
              </a:rPr>
              <a:t></a:t>
            </a:r>
            <a:endParaRPr baseline="36324" sz="195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418786" y="5480951"/>
            <a:ext cx="2532380" cy="345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55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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  <a:p>
            <a:pPr marL="583565">
              <a:lnSpc>
                <a:spcPts val="1255"/>
              </a:lnSpc>
            </a:pPr>
            <a:r>
              <a:rPr dirty="0" sz="1200">
                <a:latin typeface="Times New Roman"/>
                <a:cs typeface="Times New Roman"/>
              </a:rPr>
              <a:t>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(0,2)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1653102" y="6206501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416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1917270" y="6206501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416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2205946" y="6206501"/>
            <a:ext cx="805180" cy="0"/>
          </a:xfrm>
          <a:custGeom>
            <a:avLst/>
            <a:gdLst/>
            <a:ahLst/>
            <a:cxnLst/>
            <a:rect l="l" t="t" r="r" b="b"/>
            <a:pathLst>
              <a:path w="805180" h="0">
                <a:moveTo>
                  <a:pt x="0" y="0"/>
                </a:moveTo>
                <a:lnTo>
                  <a:pt x="80512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2808295" y="6193463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08008" y="6082668"/>
            <a:ext cx="1315720" cy="34417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ts val="1230"/>
              </a:lnSpc>
              <a:spcBef>
                <a:spcPts val="140"/>
              </a:spcBef>
              <a:tabLst>
                <a:tab pos="285750" algn="l"/>
                <a:tab pos="555625" algn="l"/>
              </a:tabLst>
            </a:pPr>
            <a:r>
              <a:rPr dirty="0" baseline="4444" sz="1875" spc="-75">
                <a:latin typeface="Symbol"/>
                <a:cs typeface="Symbol"/>
              </a:rPr>
              <a:t>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baseline="4444" sz="1875" spc="-75">
                <a:latin typeface="Symbol"/>
                <a:cs typeface="Symbol"/>
              </a:rPr>
              <a:t>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  <a:p>
            <a:pPr marL="159385">
              <a:lnSpc>
                <a:spcPts val="1230"/>
              </a:lnSpc>
              <a:tabLst>
                <a:tab pos="419100" algn="l"/>
              </a:tabLst>
            </a:pPr>
            <a:r>
              <a:rPr dirty="0" baseline="2222" sz="1875" spc="-75">
                <a:latin typeface="Times New Roman"/>
                <a:cs typeface="Times New Roman"/>
              </a:rPr>
              <a:t>2</a:t>
            </a:r>
            <a:r>
              <a:rPr dirty="0" baseline="2222" sz="1875">
                <a:latin typeface="Times New Roman"/>
                <a:cs typeface="Times New Roman"/>
              </a:rPr>
              <a:t>	</a:t>
            </a:r>
            <a:r>
              <a:rPr dirty="0" baseline="2222" sz="1875">
                <a:latin typeface="Symbol"/>
                <a:cs typeface="Symbol"/>
              </a:rPr>
              <a:t></a:t>
            </a:r>
            <a:r>
              <a:rPr dirty="0" baseline="2222" sz="1875" spc="-89">
                <a:latin typeface="Times New Roman"/>
                <a:cs typeface="Times New Roman"/>
              </a:rPr>
              <a:t> </a:t>
            </a: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baseline="3472" sz="1200" spc="465">
                <a:latin typeface="Times New Roman"/>
                <a:cs typeface="Times New Roman"/>
              </a:rPr>
              <a:t>  </a:t>
            </a:r>
            <a:r>
              <a:rPr dirty="0" sz="1250">
                <a:latin typeface="Times New Roman"/>
                <a:cs typeface="Times New Roman"/>
              </a:rPr>
              <a:t>(2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-60" i="1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</a:t>
            </a:r>
            <a:r>
              <a:rPr dirty="0" sz="1250" spc="-25">
                <a:latin typeface="Times New Roman"/>
                <a:cs typeface="Times New Roman"/>
              </a:rPr>
              <a:t>1)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25419" y="5968106"/>
            <a:ext cx="141668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05435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4</a:t>
            </a:r>
            <a:r>
              <a:rPr dirty="0" sz="1250" spc="320">
                <a:latin typeface="Times New Roman"/>
                <a:cs typeface="Times New Roman"/>
              </a:rPr>
              <a:t> </a:t>
            </a: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442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cos(2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-55" i="1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Symbol"/>
                <a:cs typeface="Symbol"/>
              </a:rPr>
              <a:t></a:t>
            </a:r>
            <a:r>
              <a:rPr dirty="0" sz="1250" spc="-20">
                <a:latin typeface="Times New Roman"/>
                <a:cs typeface="Times New Roman"/>
              </a:rPr>
              <a:t>1)</a:t>
            </a:r>
            <a:r>
              <a:rPr dirty="0" sz="1250" spc="-20" i="1">
                <a:latin typeface="Times New Roman"/>
                <a:cs typeface="Times New Roman"/>
              </a:rPr>
              <a:t>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184692" y="6070998"/>
            <a:ext cx="31115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5" i="1">
                <a:latin typeface="Times New Roman"/>
                <a:cs typeface="Times New Roman"/>
              </a:rPr>
              <a:t> </a:t>
            </a:r>
            <a:r>
              <a:rPr dirty="0" sz="1250" spc="35">
                <a:latin typeface="Times New Roman"/>
                <a:cs typeface="Times New Roman"/>
              </a:rPr>
              <a:t>(</a:t>
            </a:r>
            <a:r>
              <a:rPr dirty="0" sz="1250" spc="35" i="1">
                <a:latin typeface="Times New Roman"/>
                <a:cs typeface="Times New Roman"/>
              </a:rPr>
              <a:t>x</a:t>
            </a:r>
            <a:r>
              <a:rPr dirty="0" sz="1250" spc="35">
                <a:latin typeface="Times New Roman"/>
                <a:cs typeface="Times New Roman"/>
              </a:rPr>
              <a:t>)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2398992" y="667635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 h="0">
                <a:moveTo>
                  <a:pt x="0" y="0"/>
                </a:moveTo>
                <a:lnTo>
                  <a:pt x="99796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2201748" y="6532642"/>
            <a:ext cx="32893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500">
                <a:latin typeface="Symbol"/>
                <a:cs typeface="Symbol"/>
              </a:rPr>
              <a:t></a:t>
            </a:r>
            <a:r>
              <a:rPr dirty="0" sz="1500" spc="-125">
                <a:latin typeface="Times New Roman"/>
                <a:cs typeface="Times New Roman"/>
              </a:rPr>
              <a:t> </a:t>
            </a:r>
            <a:r>
              <a:rPr dirty="0" baseline="-36324" sz="1950" spc="-75" i="1">
                <a:latin typeface="Times New Roman"/>
                <a:cs typeface="Times New Roman"/>
              </a:rPr>
              <a:t>n</a:t>
            </a:r>
            <a:endParaRPr baseline="-36324" sz="19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221675" y="6744049"/>
            <a:ext cx="181610" cy="1492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76604" y="6390666"/>
            <a:ext cx="2059939" cy="37465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437515">
              <a:lnSpc>
                <a:spcPts val="1365"/>
              </a:lnSpc>
              <a:spcBef>
                <a:spcPts val="114"/>
              </a:spcBef>
            </a:pPr>
            <a:r>
              <a:rPr dirty="0" sz="800">
                <a:latin typeface="Symbol"/>
                <a:cs typeface="Symbol"/>
              </a:rPr>
              <a:t></a:t>
            </a:r>
            <a:r>
              <a:rPr dirty="0" sz="800" spc="305">
                <a:latin typeface="Times New Roman"/>
                <a:cs typeface="Times New Roman"/>
              </a:rPr>
              <a:t> </a:t>
            </a:r>
            <a:r>
              <a:rPr dirty="0" baseline="-14957" sz="1950" spc="-75">
                <a:latin typeface="Times New Roman"/>
                <a:cs typeface="Times New Roman"/>
              </a:rPr>
              <a:t>1</a:t>
            </a:r>
            <a:endParaRPr baseline="-14957" sz="1950">
              <a:latin typeface="Times New Roman"/>
              <a:cs typeface="Times New Roman"/>
            </a:endParaRPr>
          </a:p>
          <a:p>
            <a:pPr marL="38100">
              <a:lnSpc>
                <a:spcPts val="1365"/>
              </a:lnSpc>
              <a:tabLst>
                <a:tab pos="1650364" algn="l"/>
              </a:tabLst>
            </a:pPr>
            <a:r>
              <a:rPr dirty="0" sz="1200">
                <a:latin typeface="Times New Roman"/>
                <a:cs typeface="Times New Roman"/>
              </a:rPr>
              <a:t>Answers: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(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00" i="1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)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0" i="1">
                <a:latin typeface="Times New Roman"/>
                <a:cs typeface="Times New Roman"/>
              </a:rPr>
              <a:t>sinnx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1830244" y="7148743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4" h="0">
                <a:moveTo>
                  <a:pt x="0" y="0"/>
                </a:moveTo>
                <a:lnTo>
                  <a:pt x="30900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2542925" y="7148743"/>
            <a:ext cx="469900" cy="0"/>
          </a:xfrm>
          <a:custGeom>
            <a:avLst/>
            <a:gdLst/>
            <a:ahLst/>
            <a:cxnLst/>
            <a:rect l="l" t="t" r="r" b="b"/>
            <a:pathLst>
              <a:path w="469900" h="0">
                <a:moveTo>
                  <a:pt x="0" y="0"/>
                </a:moveTo>
                <a:lnTo>
                  <a:pt x="46956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3831724" y="7148743"/>
            <a:ext cx="469900" cy="0"/>
          </a:xfrm>
          <a:custGeom>
            <a:avLst/>
            <a:gdLst/>
            <a:ahLst/>
            <a:cxnLst/>
            <a:rect l="l" t="t" r="r" b="b"/>
            <a:pathLst>
              <a:path w="469900" h="0">
                <a:moveTo>
                  <a:pt x="0" y="0"/>
                </a:moveTo>
                <a:lnTo>
                  <a:pt x="46969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4014116" y="714131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09929" y="7012196"/>
            <a:ext cx="4032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933646" y="714131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700775" y="7215834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411926" y="7215834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658384" y="7072371"/>
            <a:ext cx="2228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574568" y="7001443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664325" y="6908177"/>
            <a:ext cx="6572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4305" sz="1200">
                <a:latin typeface="Symbol"/>
                <a:cs typeface="Symbol"/>
              </a:rPr>
              <a:t></a:t>
            </a:r>
            <a:r>
              <a:rPr dirty="0" baseline="24305" sz="1200" spc="45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r>
              <a:rPr dirty="0" baseline="41666" sz="1200" spc="-15" i="1">
                <a:latin typeface="Times New Roman"/>
                <a:cs typeface="Times New Roman"/>
              </a:rPr>
              <a:t>n</a:t>
            </a:r>
            <a:r>
              <a:rPr dirty="0" baseline="41666" sz="1200" spc="-15">
                <a:latin typeface="Symbol"/>
                <a:cs typeface="Symbol"/>
              </a:rPr>
              <a:t></a:t>
            </a:r>
            <a:r>
              <a:rPr dirty="0" baseline="41666" sz="1200" spc="-15">
                <a:latin typeface="Times New Roman"/>
                <a:cs typeface="Times New Roman"/>
              </a:rPr>
              <a:t>1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97762" y="6986556"/>
            <a:ext cx="851535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baseline="-5555" sz="2250" spc="-37">
                <a:latin typeface="Symbol"/>
                <a:cs typeface="Symbol"/>
              </a:rPr>
              <a:t></a:t>
            </a:r>
            <a:endParaRPr baseline="-5555" sz="22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136793" y="6986556"/>
            <a:ext cx="423545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4</a:t>
            </a:r>
            <a:r>
              <a:rPr dirty="0" baseline="-5555" sz="2250" spc="-37">
                <a:latin typeface="Symbol"/>
                <a:cs typeface="Symbol"/>
              </a:rPr>
              <a:t></a:t>
            </a:r>
            <a:endParaRPr baseline="-5555" sz="22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802584" y="6908177"/>
            <a:ext cx="12299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610870" algn="l"/>
              </a:tabLst>
            </a:pP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</a:t>
            </a:r>
            <a:r>
              <a:rPr dirty="0" baseline="41666" sz="1200" spc="-37">
                <a:latin typeface="Times New Roman"/>
                <a:cs typeface="Times New Roman"/>
              </a:rPr>
              <a:t>2</a:t>
            </a:r>
            <a:r>
              <a:rPr dirty="0" baseline="41666" sz="1200">
                <a:latin typeface="Times New Roman"/>
                <a:cs typeface="Times New Roman"/>
              </a:rPr>
              <a:t>	</a:t>
            </a:r>
            <a:r>
              <a:rPr dirty="0" baseline="24305" sz="1200">
                <a:latin typeface="Symbol"/>
                <a:cs typeface="Symbol"/>
              </a:rPr>
              <a:t></a:t>
            </a:r>
            <a:r>
              <a:rPr dirty="0" baseline="24305" sz="1200" spc="45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r>
              <a:rPr dirty="0" baseline="41666" sz="1200" spc="-15" i="1">
                <a:latin typeface="Times New Roman"/>
                <a:cs typeface="Times New Roman"/>
              </a:rPr>
              <a:t>n</a:t>
            </a:r>
            <a:r>
              <a:rPr dirty="0" baseline="41666" sz="1200" spc="-15">
                <a:latin typeface="Symbol"/>
                <a:cs typeface="Symbol"/>
              </a:rPr>
              <a:t></a:t>
            </a:r>
            <a:r>
              <a:rPr dirty="0" baseline="41666" sz="1200" spc="-15">
                <a:latin typeface="Times New Roman"/>
                <a:cs typeface="Times New Roman"/>
              </a:rPr>
              <a:t>1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902004" y="7012196"/>
            <a:ext cx="9010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3) a)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6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1825780" y="760594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22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/>
          <p:nvPr/>
        </p:nvSpPr>
        <p:spPr>
          <a:xfrm>
            <a:off x="2417709" y="7605943"/>
            <a:ext cx="372745" cy="0"/>
          </a:xfrm>
          <a:custGeom>
            <a:avLst/>
            <a:gdLst/>
            <a:ahLst/>
            <a:cxnLst/>
            <a:rect l="l" t="t" r="r" b="b"/>
            <a:pathLst>
              <a:path w="372744" h="0">
                <a:moveTo>
                  <a:pt x="0" y="0"/>
                </a:moveTo>
                <a:lnTo>
                  <a:pt x="37243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3609451" y="7605943"/>
            <a:ext cx="469900" cy="0"/>
          </a:xfrm>
          <a:custGeom>
            <a:avLst/>
            <a:gdLst/>
            <a:ahLst/>
            <a:cxnLst/>
            <a:rect l="l" t="t" r="r" b="b"/>
            <a:pathLst>
              <a:path w="469900" h="0">
                <a:moveTo>
                  <a:pt x="0" y="0"/>
                </a:moveTo>
                <a:lnTo>
                  <a:pt x="46973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3791817" y="7598513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087267" y="7469396"/>
            <a:ext cx="4032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478494" y="7673034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286677" y="7673034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484734" y="7529571"/>
            <a:ext cx="22288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570306" y="7458643"/>
            <a:ext cx="7747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442067" y="7365377"/>
            <a:ext cx="65722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4305" sz="1200">
                <a:latin typeface="Symbol"/>
                <a:cs typeface="Symbol"/>
              </a:rPr>
              <a:t></a:t>
            </a:r>
            <a:r>
              <a:rPr dirty="0" baseline="24305" sz="1200" spc="442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(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r>
              <a:rPr dirty="0" baseline="41666" sz="1200" spc="-15" i="1">
                <a:latin typeface="Times New Roman"/>
                <a:cs typeface="Times New Roman"/>
              </a:rPr>
              <a:t>n</a:t>
            </a:r>
            <a:r>
              <a:rPr dirty="0" baseline="41666" sz="1200" spc="-15">
                <a:latin typeface="Symbol"/>
                <a:cs typeface="Symbol"/>
              </a:rPr>
              <a:t></a:t>
            </a:r>
            <a:r>
              <a:rPr dirty="0" baseline="41666" sz="1200" spc="-15">
                <a:latin typeface="Times New Roman"/>
                <a:cs typeface="Times New Roman"/>
              </a:rPr>
              <a:t>1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775623" y="7443756"/>
            <a:ext cx="85090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i="1">
                <a:latin typeface="Times New Roman"/>
                <a:cs typeface="Times New Roman"/>
              </a:rPr>
              <a:t>nx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baseline="-5555" sz="2250" spc="-37">
                <a:latin typeface="Symbol"/>
                <a:cs typeface="Symbol"/>
              </a:rPr>
              <a:t></a:t>
            </a:r>
            <a:endParaRPr baseline="-5555" sz="225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249945" y="7365377"/>
            <a:ext cx="55118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4305" sz="1200">
                <a:latin typeface="Symbol"/>
                <a:cs typeface="Symbol"/>
              </a:rPr>
              <a:t></a:t>
            </a:r>
            <a:r>
              <a:rPr dirty="0" baseline="24305" sz="1200" spc="442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1)</a:t>
            </a:r>
            <a:r>
              <a:rPr dirty="0" baseline="41666" sz="1200" spc="-30" i="1">
                <a:latin typeface="Times New Roman"/>
                <a:cs typeface="Times New Roman"/>
              </a:rPr>
              <a:t>n</a:t>
            </a:r>
            <a:endParaRPr baseline="41666"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798112" y="7290989"/>
            <a:ext cx="2279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029004" y="7443756"/>
            <a:ext cx="1405890" cy="379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510"/>
              </a:lnSpc>
              <a:spcBef>
                <a:spcPts val="100"/>
              </a:spcBef>
              <a:tabLst>
                <a:tab pos="1020444" algn="l"/>
              </a:tabLst>
            </a:pP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60" i="1">
                <a:latin typeface="Times New Roman"/>
                <a:cs typeface="Times New Roman"/>
              </a:rPr>
              <a:t> 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4</a:t>
            </a:r>
            <a:r>
              <a:rPr dirty="0" baseline="-5555" sz="2250" spc="-37">
                <a:latin typeface="Symbol"/>
                <a:cs typeface="Symbol"/>
              </a:rPr>
              <a:t></a:t>
            </a:r>
            <a:endParaRPr baseline="-5555" sz="2250">
              <a:latin typeface="Symbol"/>
              <a:cs typeface="Symbol"/>
            </a:endParaRPr>
          </a:p>
          <a:p>
            <a:pPr algn="ctr" marL="382905">
              <a:lnSpc>
                <a:spcPts val="1270"/>
              </a:lnSpc>
            </a:pPr>
            <a:r>
              <a:rPr dirty="0" sz="1300" spc="-50">
                <a:latin typeface="Times New Roman"/>
                <a:cs typeface="Times New Roman"/>
              </a:rPr>
              <a:t>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1589578" y="8035301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47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1996180" y="8035301"/>
            <a:ext cx="589915" cy="0"/>
          </a:xfrm>
          <a:custGeom>
            <a:avLst/>
            <a:gdLst/>
            <a:ahLst/>
            <a:cxnLst/>
            <a:rect l="l" t="t" r="r" b="b"/>
            <a:pathLst>
              <a:path w="589914" h="0">
                <a:moveTo>
                  <a:pt x="0" y="0"/>
                </a:moveTo>
                <a:lnTo>
                  <a:pt x="589374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/>
          <p:nvPr/>
        </p:nvSpPr>
        <p:spPr>
          <a:xfrm>
            <a:off x="3811268" y="803530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504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 txBox="1"/>
          <p:nvPr/>
        </p:nvSpPr>
        <p:spPr>
          <a:xfrm>
            <a:off x="3808585" y="8027815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588226" y="7796906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238614" y="8022263"/>
            <a:ext cx="7747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551385" y="7794488"/>
            <a:ext cx="1755775" cy="34861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2100" spc="-210">
                <a:latin typeface="Symbol"/>
                <a:cs typeface="Symbol"/>
              </a:rPr>
              <a:t></a:t>
            </a:r>
            <a:r>
              <a:rPr dirty="0" sz="1250" spc="-210">
                <a:latin typeface="Times New Roman"/>
                <a:cs typeface="Times New Roman"/>
              </a:rPr>
              <a:t>1</a:t>
            </a:r>
            <a:r>
              <a:rPr dirty="0" sz="1250" spc="-210">
                <a:latin typeface="Symbol"/>
                <a:cs typeface="Symbol"/>
              </a:rPr>
              <a:t>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1)</a:t>
            </a:r>
            <a:r>
              <a:rPr dirty="0" baseline="41666" sz="1200" i="1">
                <a:latin typeface="Times New Roman"/>
                <a:cs typeface="Times New Roman"/>
              </a:rPr>
              <a:t>n</a:t>
            </a:r>
            <a:r>
              <a:rPr dirty="0" baseline="41666" sz="1200" spc="-60" i="1">
                <a:latin typeface="Times New Roman"/>
                <a:cs typeface="Times New Roman"/>
              </a:rPr>
              <a:t> </a:t>
            </a:r>
            <a:r>
              <a:rPr dirty="0" sz="2100" spc="-50">
                <a:latin typeface="Symbol"/>
                <a:cs typeface="Symbol"/>
              </a:rPr>
              <a:t></a:t>
            </a:r>
            <a:r>
              <a:rPr dirty="0" sz="1250" spc="-50">
                <a:latin typeface="Times New Roman"/>
                <a:cs typeface="Times New Roman"/>
              </a:rPr>
              <a:t>cos</a:t>
            </a:r>
            <a:r>
              <a:rPr dirty="0" sz="1250" spc="-50" i="1">
                <a:latin typeface="Times New Roman"/>
                <a:cs typeface="Times New Roman"/>
              </a:rPr>
              <a:t>nx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6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1</a:t>
            </a:r>
            <a:r>
              <a:rPr dirty="0" baseline="35555" sz="1875" spc="-89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sz="1250" spc="-35" i="1">
                <a:latin typeface="Times New Roman"/>
                <a:cs typeface="Times New Roman"/>
              </a:rPr>
              <a:t>x</a:t>
            </a:r>
            <a:r>
              <a:rPr dirty="0" sz="1250" spc="-35">
                <a:latin typeface="Times New Roman"/>
                <a:cs typeface="Times New Roman"/>
              </a:rPr>
              <a:t>.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194768" y="7796907"/>
            <a:ext cx="21209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45">
                <a:latin typeface="Symbol"/>
                <a:cs typeface="Symbol"/>
              </a:rPr>
              <a:t></a:t>
            </a:r>
            <a:r>
              <a:rPr dirty="0" sz="1250" spc="45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586996" y="8033199"/>
            <a:ext cx="100647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00990" algn="l"/>
              </a:tabLst>
            </a:pPr>
            <a:r>
              <a:rPr dirty="0" baseline="2222" sz="1875" spc="-75">
                <a:latin typeface="Symbol"/>
                <a:cs typeface="Symbol"/>
              </a:rPr>
              <a:t></a:t>
            </a:r>
            <a:r>
              <a:rPr dirty="0" baseline="2222" sz="1875">
                <a:latin typeface="Times New Roman"/>
                <a:cs typeface="Times New Roman"/>
              </a:rPr>
              <a:t>	</a:t>
            </a:r>
            <a:r>
              <a:rPr dirty="0" baseline="3472" sz="1200">
                <a:latin typeface="Times New Roman"/>
                <a:cs typeface="Times New Roman"/>
              </a:rPr>
              <a:t>2</a:t>
            </a:r>
            <a:r>
              <a:rPr dirty="0" baseline="3472" sz="1200" spc="54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(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160" i="1">
                <a:latin typeface="Times New Roman"/>
                <a:cs typeface="Times New Roman"/>
              </a:rPr>
              <a:t>  </a:t>
            </a:r>
            <a:r>
              <a:rPr dirty="0" sz="1250" spc="-25">
                <a:latin typeface="Symbol"/>
                <a:cs typeface="Symbol"/>
              </a:rPr>
              <a:t></a:t>
            </a:r>
            <a:r>
              <a:rPr dirty="0" sz="1250" spc="-25">
                <a:latin typeface="Times New Roman"/>
                <a:cs typeface="Times New Roman"/>
              </a:rPr>
              <a:t>1)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902004" y="7911468"/>
            <a:ext cx="108521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828040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4)</a:t>
            </a:r>
            <a:r>
              <a:rPr dirty="0" baseline="4629" sz="1800" spc="630">
                <a:latin typeface="Times New Roman"/>
                <a:cs typeface="Times New Roman"/>
              </a:rPr>
              <a:t> </a:t>
            </a:r>
            <a:r>
              <a:rPr dirty="0" baseline="4444" sz="1875" i="1">
                <a:latin typeface="Times New Roman"/>
                <a:cs typeface="Times New Roman"/>
              </a:rPr>
              <a:t>f</a:t>
            </a:r>
            <a:r>
              <a:rPr dirty="0" baseline="4444" sz="1875" spc="-7" i="1">
                <a:latin typeface="Times New Roman"/>
                <a:cs typeface="Times New Roman"/>
              </a:rPr>
              <a:t> </a:t>
            </a:r>
            <a:r>
              <a:rPr dirty="0" baseline="4444" sz="1875" spc="97">
                <a:latin typeface="Times New Roman"/>
                <a:cs typeface="Times New Roman"/>
              </a:rPr>
              <a:t>(</a:t>
            </a:r>
            <a:r>
              <a:rPr dirty="0" baseline="4444" sz="1875" spc="97" i="1">
                <a:latin typeface="Times New Roman"/>
                <a:cs typeface="Times New Roman"/>
              </a:rPr>
              <a:t>x</a:t>
            </a:r>
            <a:r>
              <a:rPr dirty="0" baseline="4444" sz="1875" spc="97">
                <a:latin typeface="Times New Roman"/>
                <a:cs typeface="Times New Roman"/>
              </a:rPr>
              <a:t>)</a:t>
            </a:r>
            <a:r>
              <a:rPr dirty="0" baseline="4444" sz="1875" spc="-22">
                <a:latin typeface="Times New Roman"/>
                <a:cs typeface="Times New Roman"/>
              </a:rPr>
              <a:t> </a:t>
            </a:r>
            <a:r>
              <a:rPr dirty="0" baseline="4444" sz="1875" spc="-75">
                <a:latin typeface="Symbol"/>
                <a:cs typeface="Symbol"/>
              </a:rPr>
              <a:t></a:t>
            </a:r>
            <a:r>
              <a:rPr dirty="0" baseline="4444" sz="1875">
                <a:latin typeface="Times New Roman"/>
                <a:cs typeface="Times New Roman"/>
              </a:rPr>
              <a:t>	</a:t>
            </a:r>
            <a:r>
              <a:rPr dirty="0" baseline="4444" sz="1875">
                <a:latin typeface="Symbol"/>
                <a:cs typeface="Symbol"/>
              </a:rPr>
              <a:t></a:t>
            </a:r>
            <a:r>
              <a:rPr dirty="0" baseline="4444" sz="1875" spc="-6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862670" y="7828739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3" name="object 103" descr=""/>
          <p:cNvSpPr/>
          <p:nvPr/>
        </p:nvSpPr>
        <p:spPr>
          <a:xfrm>
            <a:off x="1318009" y="8499603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 h="0">
                <a:moveTo>
                  <a:pt x="0" y="0"/>
                </a:moveTo>
                <a:lnTo>
                  <a:pt x="16156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 descr=""/>
          <p:cNvSpPr/>
          <p:nvPr/>
        </p:nvSpPr>
        <p:spPr>
          <a:xfrm>
            <a:off x="1640534" y="8499603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31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/>
          <p:nvPr/>
        </p:nvSpPr>
        <p:spPr>
          <a:xfrm>
            <a:off x="2376813" y="8499603"/>
            <a:ext cx="246379" cy="0"/>
          </a:xfrm>
          <a:custGeom>
            <a:avLst/>
            <a:gdLst/>
            <a:ahLst/>
            <a:cxnLst/>
            <a:rect l="l" t="t" r="r" b="b"/>
            <a:pathLst>
              <a:path w="246380" h="0">
                <a:moveTo>
                  <a:pt x="0" y="0"/>
                </a:moveTo>
                <a:lnTo>
                  <a:pt x="24635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/>
          <p:nvPr/>
        </p:nvSpPr>
        <p:spPr>
          <a:xfrm>
            <a:off x="2805750" y="8499603"/>
            <a:ext cx="496570" cy="0"/>
          </a:xfrm>
          <a:custGeom>
            <a:avLst/>
            <a:gdLst/>
            <a:ahLst/>
            <a:cxnLst/>
            <a:rect l="l" t="t" r="r" b="b"/>
            <a:pathLst>
              <a:path w="496570" h="0">
                <a:moveTo>
                  <a:pt x="0" y="0"/>
                </a:moveTo>
                <a:lnTo>
                  <a:pt x="49612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 txBox="1"/>
          <p:nvPr/>
        </p:nvSpPr>
        <p:spPr>
          <a:xfrm>
            <a:off x="2651716" y="8376172"/>
            <a:ext cx="14541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672847" y="8293525"/>
            <a:ext cx="9906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997523" y="8486864"/>
            <a:ext cx="7747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533031" y="8361357"/>
            <a:ext cx="7747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824602" y="8468338"/>
            <a:ext cx="7747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389148" y="8361357"/>
            <a:ext cx="77470" cy="1460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444839" y="8497785"/>
            <a:ext cx="864869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baseline="2222" sz="1875">
                <a:latin typeface="Symbol"/>
                <a:cs typeface="Symbol"/>
              </a:rPr>
              <a:t></a:t>
            </a:r>
            <a:r>
              <a:rPr dirty="0" baseline="2222" sz="1875" spc="142">
                <a:latin typeface="Times New Roman"/>
                <a:cs typeface="Times New Roman"/>
              </a:rPr>
              <a:t>  </a:t>
            </a: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baseline="3472" sz="1200" spc="7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4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140" i="1">
                <a:latin typeface="Times New Roman"/>
                <a:cs typeface="Times New Roman"/>
              </a:rPr>
              <a:t>  </a:t>
            </a:r>
            <a:r>
              <a:rPr dirty="0" sz="1250" spc="45">
                <a:latin typeface="Symbol"/>
                <a:cs typeface="Symbol"/>
              </a:rPr>
              <a:t></a:t>
            </a:r>
            <a:r>
              <a:rPr dirty="0" sz="1250" spc="45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800769" y="8262015"/>
            <a:ext cx="50800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40">
                <a:latin typeface="Times New Roman"/>
                <a:cs typeface="Times New Roman"/>
              </a:rPr>
              <a:t>cos2</a:t>
            </a:r>
            <a:r>
              <a:rPr dirty="0" sz="1250" spc="40" i="1">
                <a:latin typeface="Times New Roman"/>
                <a:cs typeface="Times New Roman"/>
              </a:rPr>
              <a:t>nx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320303" y="8262015"/>
            <a:ext cx="122555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27025" algn="l"/>
                <a:tab pos="1066800" algn="l"/>
              </a:tabLst>
            </a:pPr>
            <a:r>
              <a:rPr dirty="0" baseline="2222" sz="1875" spc="-75" i="1">
                <a:latin typeface="Times New Roman"/>
                <a:cs typeface="Times New Roman"/>
              </a:rPr>
              <a:t>I</a:t>
            </a:r>
            <a:r>
              <a:rPr dirty="0" baseline="2222" sz="1875" i="1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2222" sz="1875" spc="37">
                <a:latin typeface="Times New Roman"/>
                <a:cs typeface="Times New Roman"/>
              </a:rPr>
              <a:t>2</a:t>
            </a:r>
            <a:r>
              <a:rPr dirty="0" baseline="2222" sz="1875" spc="37" i="1">
                <a:latin typeface="Times New Roman"/>
                <a:cs typeface="Times New Roman"/>
              </a:rPr>
              <a:t>I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902004" y="8364514"/>
            <a:ext cx="145732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12775" algn="l"/>
                <a:tab pos="866140" algn="l"/>
              </a:tabLst>
            </a:pPr>
            <a:r>
              <a:rPr dirty="0" sz="1200">
                <a:latin typeface="Times New Roman"/>
                <a:cs typeface="Times New Roman"/>
              </a:rPr>
              <a:t>6)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i</a:t>
            </a:r>
            <a:r>
              <a:rPr dirty="0" sz="1250" spc="1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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I</a:t>
            </a:r>
            <a:r>
              <a:rPr dirty="0" sz="1250" spc="484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6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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7" name="object 117" descr=""/>
          <p:cNvSpPr/>
          <p:nvPr/>
        </p:nvSpPr>
        <p:spPr>
          <a:xfrm>
            <a:off x="1589762" y="896738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281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 txBox="1"/>
          <p:nvPr/>
        </p:nvSpPr>
        <p:spPr>
          <a:xfrm>
            <a:off x="1318463" y="8492109"/>
            <a:ext cx="471170" cy="384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r" marR="46990">
              <a:lnSpc>
                <a:spcPts val="1365"/>
              </a:lnSpc>
              <a:spcBef>
                <a:spcPts val="135"/>
              </a:spcBef>
              <a:tabLst>
                <a:tab pos="294005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  <a:p>
            <a:pPr algn="r" marR="30480">
              <a:lnSpc>
                <a:spcPts val="1425"/>
              </a:lnSpc>
            </a:pPr>
            <a:r>
              <a:rPr dirty="0" baseline="-25641" sz="1950" spc="-37">
                <a:latin typeface="Symbol"/>
                <a:cs typeface="Symbol"/>
              </a:rPr>
              <a:t></a:t>
            </a:r>
            <a:r>
              <a:rPr dirty="0" sz="800" spc="-25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902004" y="8834679"/>
            <a:ext cx="837565" cy="349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7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7)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f </a:t>
            </a:r>
            <a:r>
              <a:rPr dirty="0" baseline="2136" sz="1950">
                <a:latin typeface="Times New Roman"/>
                <a:cs typeface="Times New Roman"/>
              </a:rPr>
              <a:t>(</a:t>
            </a:r>
            <a:r>
              <a:rPr dirty="0" baseline="2136" sz="1950" i="1">
                <a:latin typeface="Times New Roman"/>
                <a:cs typeface="Times New Roman"/>
              </a:rPr>
              <a:t>x</a:t>
            </a:r>
            <a:r>
              <a:rPr dirty="0" baseline="2136" sz="1950">
                <a:latin typeface="Times New Roman"/>
                <a:cs typeface="Times New Roman"/>
              </a:rPr>
              <a:t>) </a:t>
            </a:r>
            <a:r>
              <a:rPr dirty="0" baseline="2136" sz="1950" spc="-75">
                <a:latin typeface="Symbol"/>
                <a:cs typeface="Symbol"/>
              </a:rPr>
              <a:t></a:t>
            </a:r>
            <a:endParaRPr baseline="2136" sz="1950">
              <a:latin typeface="Symbol"/>
              <a:cs typeface="Symbol"/>
            </a:endParaRPr>
          </a:p>
          <a:p>
            <a:pPr marL="741680">
              <a:lnSpc>
                <a:spcPts val="1270"/>
              </a:lnSpc>
            </a:pPr>
            <a:r>
              <a:rPr dirty="0" sz="1300" spc="-50">
                <a:latin typeface="Times New Roman"/>
                <a:cs typeface="Times New Roman"/>
              </a:rPr>
              <a:t>6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/>
          <p:nvPr/>
        </p:nvSpPr>
        <p:spPr>
          <a:xfrm>
            <a:off x="2176995" y="8967389"/>
            <a:ext cx="885825" cy="0"/>
          </a:xfrm>
          <a:custGeom>
            <a:avLst/>
            <a:gdLst/>
            <a:ahLst/>
            <a:cxnLst/>
            <a:rect l="l" t="t" r="r" b="b"/>
            <a:pathLst>
              <a:path w="885825" h="0">
                <a:moveTo>
                  <a:pt x="0" y="0"/>
                </a:moveTo>
                <a:lnTo>
                  <a:pt x="885389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/>
          <p:nvPr/>
        </p:nvSpPr>
        <p:spPr>
          <a:xfrm>
            <a:off x="3221254" y="8967389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 h="0">
                <a:moveTo>
                  <a:pt x="0" y="0"/>
                </a:moveTo>
                <a:lnTo>
                  <a:pt x="105659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 descr=""/>
          <p:cNvSpPr/>
          <p:nvPr/>
        </p:nvSpPr>
        <p:spPr>
          <a:xfrm>
            <a:off x="3588267" y="8967389"/>
            <a:ext cx="176530" cy="0"/>
          </a:xfrm>
          <a:custGeom>
            <a:avLst/>
            <a:gdLst/>
            <a:ahLst/>
            <a:cxnLst/>
            <a:rect l="l" t="t" r="r" b="b"/>
            <a:pathLst>
              <a:path w="176529" h="0">
                <a:moveTo>
                  <a:pt x="0" y="0"/>
                </a:moveTo>
                <a:lnTo>
                  <a:pt x="176521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/>
          <p:nvPr/>
        </p:nvSpPr>
        <p:spPr>
          <a:xfrm>
            <a:off x="3923658" y="896738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 h="0">
                <a:moveTo>
                  <a:pt x="0" y="0"/>
                </a:moveTo>
                <a:lnTo>
                  <a:pt x="18820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 descr=""/>
          <p:cNvSpPr txBox="1"/>
          <p:nvPr/>
        </p:nvSpPr>
        <p:spPr>
          <a:xfrm>
            <a:off x="2620953" y="8954333"/>
            <a:ext cx="76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677543" y="8830854"/>
            <a:ext cx="923925" cy="271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2555">
              <a:lnSpc>
                <a:spcPts val="1265"/>
              </a:lnSpc>
              <a:spcBef>
                <a:spcPts val="100"/>
              </a:spcBef>
              <a:tabLst>
                <a:tab pos="454659" algn="l"/>
              </a:tabLst>
            </a:pP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4273" sz="1950">
                <a:latin typeface="Symbol"/>
                <a:cs typeface="Symbol"/>
              </a:rPr>
              <a:t>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ts val="665"/>
              </a:lnSpc>
            </a:pPr>
            <a:r>
              <a:rPr dirty="0" sz="800" spc="-50">
                <a:latin typeface="Times New Roman"/>
                <a:cs typeface="Times New Roman"/>
              </a:rPr>
              <a:t>3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059970" y="8842302"/>
            <a:ext cx="55753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07975" algn="l"/>
              </a:tabLst>
            </a:pPr>
            <a:r>
              <a:rPr dirty="0" baseline="4273" sz="1950" spc="-75">
                <a:latin typeface="Symbol"/>
                <a:cs typeface="Symbol"/>
              </a:rPr>
              <a:t></a:t>
            </a:r>
            <a:r>
              <a:rPr dirty="0" baseline="4273" sz="1950">
                <a:latin typeface="Times New Roman"/>
                <a:cs typeface="Times New Roman"/>
              </a:rPr>
              <a:t>	</a:t>
            </a:r>
            <a:r>
              <a:rPr dirty="0" sz="1300" spc="35">
                <a:latin typeface="Symbol"/>
                <a:cs typeface="Symbol"/>
              </a:rPr>
              <a:t></a:t>
            </a:r>
            <a:r>
              <a:rPr dirty="0" baseline="6410" sz="1950" spc="52">
                <a:latin typeface="Symbol"/>
                <a:cs typeface="Symbol"/>
              </a:rPr>
              <a:t></a:t>
            </a:r>
            <a:endParaRPr baseline="6410" sz="1950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800965" y="8842302"/>
            <a:ext cx="36449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273" sz="1950" spc="-15">
                <a:latin typeface="Symbol"/>
                <a:cs typeface="Symbol"/>
              </a:rPr>
              <a:t></a:t>
            </a:r>
            <a:r>
              <a:rPr dirty="0" baseline="4273" sz="1950" spc="-135">
                <a:latin typeface="Times New Roman"/>
                <a:cs typeface="Times New Roman"/>
              </a:rPr>
              <a:t> </a:t>
            </a:r>
            <a:r>
              <a:rPr dirty="0" baseline="4273" sz="1950" spc="-15">
                <a:latin typeface="Times New Roman"/>
                <a:cs typeface="Times New Roman"/>
              </a:rPr>
              <a:t>2</a:t>
            </a:r>
            <a:r>
              <a:rPr dirty="0" baseline="4273" sz="1950" spc="-27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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487988" y="8965317"/>
            <a:ext cx="1758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743585" algn="l"/>
                <a:tab pos="1489710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baseline="2136" sz="1950" spc="-15">
                <a:latin typeface="Symbol"/>
                <a:cs typeface="Symbol"/>
              </a:rPr>
              <a:t></a:t>
            </a:r>
            <a:r>
              <a:rPr dirty="0" baseline="2136" sz="1950" spc="-104">
                <a:latin typeface="Times New Roman"/>
                <a:cs typeface="Times New Roman"/>
              </a:rPr>
              <a:t> </a:t>
            </a:r>
            <a:r>
              <a:rPr dirty="0" baseline="3472" sz="1200" spc="-37" i="1">
                <a:latin typeface="Times New Roman"/>
                <a:cs typeface="Times New Roman"/>
              </a:rPr>
              <a:t>n</a:t>
            </a:r>
            <a:r>
              <a:rPr dirty="0" baseline="3472" sz="1200" spc="-37">
                <a:latin typeface="Symbol"/>
                <a:cs typeface="Symbol"/>
              </a:rPr>
              <a:t></a:t>
            </a:r>
            <a:r>
              <a:rPr dirty="0" baseline="3472" sz="1200" spc="-37">
                <a:latin typeface="Times New Roman"/>
                <a:cs typeface="Times New Roman"/>
              </a:rPr>
              <a:t>1</a:t>
            </a:r>
            <a:r>
              <a:rPr dirty="0" baseline="-12820" sz="1950" spc="-37">
                <a:latin typeface="Symbol"/>
                <a:cs typeface="Symbol"/>
              </a:rPr>
              <a:t></a:t>
            </a:r>
            <a:r>
              <a:rPr dirty="0" baseline="-12820" sz="1950" spc="-97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n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baseline="2136" sz="1950" i="1">
                <a:latin typeface="Times New Roman"/>
                <a:cs typeface="Times New Roman"/>
              </a:rPr>
              <a:t>n</a:t>
            </a:r>
            <a:r>
              <a:rPr dirty="0" baseline="2136" sz="1950" spc="345" i="1">
                <a:latin typeface="Times New Roman"/>
                <a:cs typeface="Times New Roman"/>
              </a:rPr>
              <a:t> </a:t>
            </a:r>
            <a:r>
              <a:rPr dirty="0" baseline="-12820" sz="1950" spc="-75">
                <a:latin typeface="Symbol"/>
                <a:cs typeface="Symbol"/>
              </a:rPr>
              <a:t></a:t>
            </a:r>
            <a:endParaRPr baseline="-12820" sz="195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007965" y="9023266"/>
            <a:ext cx="1809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 i="1">
                <a:latin typeface="Times New Roman"/>
                <a:cs typeface="Times New Roman"/>
              </a:rPr>
              <a:t>n</a:t>
            </a:r>
            <a:r>
              <a:rPr dirty="0" sz="800" spc="-25">
                <a:latin typeface="Symbol"/>
                <a:cs typeface="Symbol"/>
              </a:rPr>
              <a:t></a:t>
            </a:r>
            <a:r>
              <a:rPr dirty="0" sz="800" spc="-25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992800" y="8726691"/>
            <a:ext cx="22536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1239520" algn="l"/>
                <a:tab pos="1941195" algn="l"/>
              </a:tabLst>
            </a:pP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33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1)</a:t>
            </a:r>
            <a:r>
              <a:rPr dirty="0" baseline="41666" sz="1200" i="1">
                <a:latin typeface="Times New Roman"/>
                <a:cs typeface="Times New Roman"/>
              </a:rPr>
              <a:t>n</a:t>
            </a:r>
            <a:r>
              <a:rPr dirty="0" baseline="41666" sz="1200">
                <a:latin typeface="Symbol"/>
                <a:cs typeface="Symbol"/>
              </a:rPr>
              <a:t></a:t>
            </a:r>
            <a:r>
              <a:rPr dirty="0" baseline="41666" sz="1200">
                <a:latin typeface="Times New Roman"/>
                <a:cs typeface="Times New Roman"/>
              </a:rPr>
              <a:t>1</a:t>
            </a:r>
            <a:r>
              <a:rPr dirty="0" baseline="41666" sz="1200" spc="37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nx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245">
                <a:latin typeface="Times New Roman"/>
                <a:cs typeface="Times New Roman"/>
              </a:rPr>
              <a:t> </a:t>
            </a:r>
            <a:r>
              <a:rPr dirty="0" baseline="17361" sz="1200">
                <a:latin typeface="Symbol"/>
                <a:cs typeface="Symbol"/>
              </a:rPr>
              <a:t></a:t>
            </a:r>
            <a:r>
              <a:rPr dirty="0" baseline="17361" sz="1200" spc="172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</a:t>
            </a:r>
            <a:r>
              <a:rPr dirty="0" baseline="4273" sz="1950" spc="337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</a:t>
            </a:r>
            <a:r>
              <a:rPr dirty="0" baseline="41666" sz="1200">
                <a:latin typeface="Times New Roman"/>
                <a:cs typeface="Times New Roman"/>
              </a:rPr>
              <a:t>2</a:t>
            </a:r>
            <a:r>
              <a:rPr dirty="0" baseline="41666" sz="1200" spc="345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Symbol"/>
                <a:cs typeface="Symbol"/>
              </a:rPr>
              <a:t></a:t>
            </a:r>
            <a:endParaRPr baseline="4273" sz="195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992957" y="1151771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4" h="0">
                <a:moveTo>
                  <a:pt x="0" y="0"/>
                </a:moveTo>
                <a:lnTo>
                  <a:pt x="10560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298307" y="115177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 h="0">
                <a:moveTo>
                  <a:pt x="0" y="0"/>
                </a:moveTo>
                <a:lnTo>
                  <a:pt x="97998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741967" y="115177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 h="0">
                <a:moveTo>
                  <a:pt x="0" y="0"/>
                </a:moveTo>
                <a:lnTo>
                  <a:pt x="18596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557692" y="1151771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 h="0">
                <a:moveTo>
                  <a:pt x="0" y="0"/>
                </a:moveTo>
                <a:lnTo>
                  <a:pt x="105615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404424" y="1162822"/>
            <a:ext cx="62166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543560" algn="l"/>
              </a:tabLst>
            </a:pPr>
            <a:r>
              <a:rPr dirty="0" sz="1250" spc="-50">
                <a:latin typeface="Symbol"/>
                <a:cs typeface="Symbol"/>
              </a:rPr>
              <a:t>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696372" y="1144278"/>
            <a:ext cx="998219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875030" algn="l"/>
              </a:tabLst>
            </a:pPr>
            <a:r>
              <a:rPr dirty="0" sz="1250">
                <a:latin typeface="Times New Roman"/>
                <a:cs typeface="Times New Roman"/>
              </a:rPr>
              <a:t>9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-55">
                <a:latin typeface="Times New Roman"/>
                <a:cs typeface="Times New Roman"/>
              </a:rPr>
              <a:t> </a:t>
            </a:r>
            <a:r>
              <a:rPr dirty="0" baseline="40000" sz="1875" spc="-75">
                <a:latin typeface="Symbol"/>
                <a:cs typeface="Symbol"/>
              </a:rPr>
              <a:t></a:t>
            </a:r>
            <a:r>
              <a:rPr dirty="0" baseline="40000" sz="1875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2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55452" y="1162822"/>
            <a:ext cx="5416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63550" algn="l"/>
              </a:tabLst>
            </a:pPr>
            <a:r>
              <a:rPr dirty="0" sz="1250" spc="-50">
                <a:latin typeface="Symbol"/>
                <a:cs typeface="Symbol"/>
              </a:rPr>
              <a:t>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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17352" y="1031516"/>
            <a:ext cx="191579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85445" algn="l"/>
                <a:tab pos="1691005" algn="l"/>
              </a:tabLst>
            </a:pPr>
            <a:r>
              <a:rPr dirty="0" sz="1250" spc="-50">
                <a:latin typeface="Symbol"/>
                <a:cs typeface="Symbol"/>
              </a:rPr>
              <a:t>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-40000" sz="1875">
                <a:latin typeface="Symbol"/>
                <a:cs typeface="Symbol"/>
              </a:rPr>
              <a:t></a:t>
            </a:r>
            <a:r>
              <a:rPr dirty="0" baseline="-40000" sz="1875" spc="-15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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-40000" sz="1875">
                <a:latin typeface="Times New Roman"/>
                <a:cs typeface="Times New Roman"/>
              </a:rPr>
              <a:t>3</a:t>
            </a:r>
            <a:r>
              <a:rPr dirty="0" baseline="-40000" sz="1875" spc="-13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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76604" y="1016256"/>
            <a:ext cx="482600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314" sz="1800">
                <a:latin typeface="Times New Roman"/>
                <a:cs typeface="Times New Roman"/>
              </a:rPr>
              <a:t>8)</a:t>
            </a:r>
            <a:r>
              <a:rPr dirty="0" baseline="2314" sz="1800" spc="150">
                <a:latin typeface="Times New Roman"/>
                <a:cs typeface="Times New Roman"/>
              </a:rPr>
              <a:t> 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30" i="1">
                <a:latin typeface="Times New Roman"/>
                <a:cs typeface="Times New Roman"/>
              </a:rPr>
              <a:t> </a:t>
            </a:r>
            <a:r>
              <a:rPr dirty="0" sz="1250" spc="65">
                <a:latin typeface="Times New Roman"/>
                <a:cs typeface="Times New Roman"/>
              </a:rPr>
              <a:t>(</a:t>
            </a:r>
            <a:r>
              <a:rPr dirty="0" sz="1250" spc="65" i="1">
                <a:latin typeface="Times New Roman"/>
                <a:cs typeface="Times New Roman"/>
              </a:rPr>
              <a:t>x</a:t>
            </a:r>
            <a:r>
              <a:rPr dirty="0" sz="1250" spc="65">
                <a:latin typeface="Times New Roman"/>
                <a:cs typeface="Times New Roman"/>
              </a:rPr>
              <a:t>)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sz="1250" spc="70">
                <a:latin typeface="Times New Roman"/>
                <a:cs typeface="Times New Roman"/>
              </a:rPr>
              <a:t>2</a:t>
            </a:r>
            <a:r>
              <a:rPr dirty="0" baseline="31111" sz="1875" spc="104">
                <a:latin typeface="Symbol"/>
                <a:cs typeface="Symbol"/>
              </a:rPr>
              <a:t></a:t>
            </a:r>
            <a:r>
              <a:rPr dirty="0" sz="1250" spc="70">
                <a:latin typeface="Symbol"/>
                <a:cs typeface="Symbol"/>
              </a:rPr>
              <a:t>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8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4</a:t>
            </a:r>
            <a:r>
              <a:rPr dirty="0" baseline="35555" sz="1875" spc="-104">
                <a:latin typeface="Times New Roman"/>
                <a:cs typeface="Times New Roman"/>
              </a:rPr>
              <a:t> </a:t>
            </a:r>
            <a:r>
              <a:rPr dirty="0" baseline="31111" sz="1875">
                <a:latin typeface="Symbol"/>
                <a:cs typeface="Symbol"/>
              </a:rPr>
              <a:t>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3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250" spc="70">
                <a:latin typeface="Times New Roman"/>
                <a:cs typeface="Times New Roman"/>
              </a:rPr>
              <a:t>2</a:t>
            </a:r>
            <a:r>
              <a:rPr dirty="0" sz="1250" spc="70" i="1">
                <a:latin typeface="Times New Roman"/>
                <a:cs typeface="Times New Roman"/>
              </a:rPr>
              <a:t>x</a:t>
            </a:r>
            <a:r>
              <a:rPr dirty="0" sz="1250" spc="-5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7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2</a:t>
            </a:r>
            <a:r>
              <a:rPr dirty="0" baseline="35555" sz="1875" spc="-150">
                <a:latin typeface="Times New Roman"/>
                <a:cs typeface="Times New Roman"/>
              </a:rPr>
              <a:t> </a:t>
            </a:r>
            <a:r>
              <a:rPr dirty="0" baseline="31111" sz="1875" spc="157">
                <a:latin typeface="Symbol"/>
                <a:cs typeface="Symbol"/>
              </a:rPr>
              <a:t></a:t>
            </a:r>
            <a:r>
              <a:rPr dirty="0" sz="1250" spc="105">
                <a:latin typeface="Symbol"/>
                <a:cs typeface="Symbol"/>
              </a:rPr>
              <a:t>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43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Times New Roman"/>
                <a:cs typeface="Times New Roman"/>
              </a:rPr>
              <a:t>4</a:t>
            </a:r>
            <a:r>
              <a:rPr dirty="0" baseline="35555" sz="1875" spc="412">
                <a:latin typeface="Times New Roman"/>
                <a:cs typeface="Times New Roman"/>
              </a:rPr>
              <a:t> </a:t>
            </a:r>
            <a:r>
              <a:rPr dirty="0" baseline="31111" sz="1875">
                <a:latin typeface="Symbol"/>
                <a:cs typeface="Symbol"/>
              </a:rPr>
              <a:t>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Times New Roman"/>
                <a:cs typeface="Times New Roman"/>
              </a:rPr>
              <a:t>3</a:t>
            </a:r>
            <a:r>
              <a:rPr dirty="0" sz="1250" spc="50" i="1">
                <a:latin typeface="Times New Roman"/>
                <a:cs typeface="Times New Roman"/>
              </a:rPr>
              <a:t>x</a:t>
            </a:r>
            <a:r>
              <a:rPr dirty="0" sz="1250" spc="-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45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</a:t>
            </a:r>
            <a:r>
              <a:rPr dirty="0" baseline="35555" sz="1875" spc="-15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50" spc="70">
                <a:latin typeface="Times New Roman"/>
                <a:cs typeface="Times New Roman"/>
              </a:rPr>
              <a:t>4</a:t>
            </a:r>
            <a:r>
              <a:rPr dirty="0" sz="1250" spc="70" i="1">
                <a:latin typeface="Times New Roman"/>
                <a:cs typeface="Times New Roman"/>
              </a:rPr>
              <a:t>x</a:t>
            </a:r>
            <a:r>
              <a:rPr dirty="0" sz="1250" spc="-50" i="1">
                <a:latin typeface="Times New Roman"/>
                <a:cs typeface="Times New Roman"/>
              </a:rPr>
              <a:t> </a:t>
            </a:r>
            <a:r>
              <a:rPr dirty="0" sz="1250" spc="40">
                <a:latin typeface="Symbol"/>
                <a:cs typeface="Symbol"/>
              </a:rPr>
              <a:t></a:t>
            </a:r>
            <a:r>
              <a:rPr dirty="0" sz="1250" spc="40">
                <a:latin typeface="Times New Roman"/>
                <a:cs typeface="Times New Roman"/>
              </a:rPr>
              <a:t>..........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924757" y="1616591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567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445347" y="1616591"/>
            <a:ext cx="632460" cy="0"/>
          </a:xfrm>
          <a:custGeom>
            <a:avLst/>
            <a:gdLst/>
            <a:ahLst/>
            <a:cxnLst/>
            <a:rect l="l" t="t" r="r" b="b"/>
            <a:pathLst>
              <a:path w="632460" h="0">
                <a:moveTo>
                  <a:pt x="0" y="0"/>
                </a:moveTo>
                <a:lnTo>
                  <a:pt x="63193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3343524" y="1616591"/>
            <a:ext cx="263525" cy="0"/>
          </a:xfrm>
          <a:custGeom>
            <a:avLst/>
            <a:gdLst/>
            <a:ahLst/>
            <a:cxnLst/>
            <a:rect l="l" t="t" r="r" b="b"/>
            <a:pathLst>
              <a:path w="263525" h="0">
                <a:moveTo>
                  <a:pt x="0" y="0"/>
                </a:moveTo>
                <a:lnTo>
                  <a:pt x="26319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084415" y="1616591"/>
            <a:ext cx="632460" cy="0"/>
          </a:xfrm>
          <a:custGeom>
            <a:avLst/>
            <a:gdLst/>
            <a:ahLst/>
            <a:cxnLst/>
            <a:rect l="l" t="t" r="r" b="b"/>
            <a:pathLst>
              <a:path w="632460" h="0">
                <a:moveTo>
                  <a:pt x="0" y="0"/>
                </a:moveTo>
                <a:lnTo>
                  <a:pt x="63193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4959633" y="1616591"/>
            <a:ext cx="263525" cy="0"/>
          </a:xfrm>
          <a:custGeom>
            <a:avLst/>
            <a:gdLst/>
            <a:ahLst/>
            <a:cxnLst/>
            <a:rect l="l" t="t" r="r" b="b"/>
            <a:pathLst>
              <a:path w="263525" h="0">
                <a:moveTo>
                  <a:pt x="0" y="0"/>
                </a:moveTo>
                <a:lnTo>
                  <a:pt x="26319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220787" y="1509498"/>
            <a:ext cx="10922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Symbol"/>
                <a:cs typeface="Symbol"/>
              </a:rPr>
              <a:t>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26476" y="1632428"/>
            <a:ext cx="350329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406775" algn="l"/>
              </a:tabLst>
            </a:pPr>
            <a:r>
              <a:rPr dirty="0" sz="1250" spc="-50">
                <a:latin typeface="Symbol"/>
                <a:cs typeface="Symbol"/>
              </a:rPr>
              <a:t>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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311778" y="1410030"/>
            <a:ext cx="9969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50">
                <a:latin typeface="Symbol"/>
                <a:cs typeface="Symbol"/>
              </a:rPr>
              <a:t></a:t>
            </a:r>
            <a:endParaRPr sz="8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04060" y="1603849"/>
            <a:ext cx="2199005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32105" algn="l"/>
                <a:tab pos="1651635" algn="l"/>
                <a:tab pos="1971039" algn="l"/>
              </a:tabLst>
            </a:pP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2</a:t>
            </a:r>
            <a:r>
              <a:rPr dirty="0" sz="800" spc="240">
                <a:latin typeface="Times New Roman"/>
                <a:cs typeface="Times New Roman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r>
              <a:rPr dirty="0" sz="800">
                <a:latin typeface="Times New Roman"/>
                <a:cs typeface="Times New Roman"/>
              </a:rPr>
              <a:t>	2</a:t>
            </a:r>
            <a:r>
              <a:rPr dirty="0" sz="800" spc="235">
                <a:latin typeface="Times New Roman"/>
                <a:cs typeface="Times New Roman"/>
              </a:rPr>
              <a:t>  </a:t>
            </a:r>
            <a:r>
              <a:rPr dirty="0" sz="800" spc="-50">
                <a:latin typeface="Times New Roman"/>
                <a:cs typeface="Times New Roman"/>
              </a:rPr>
              <a:t>2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26476" y="1386560"/>
            <a:ext cx="1873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25">
                <a:latin typeface="Symbol"/>
                <a:cs typeface="Symbol"/>
              </a:rPr>
              <a:t></a:t>
            </a:r>
            <a:r>
              <a:rPr dirty="0" baseline="2222" sz="1875" spc="-37">
                <a:latin typeface="Times New Roman"/>
                <a:cs typeface="Times New Roman"/>
              </a:rPr>
              <a:t>1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71840" y="1470450"/>
            <a:ext cx="137160" cy="146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>
                <a:latin typeface="Symbol"/>
                <a:cs typeface="Symbol"/>
              </a:rPr>
              <a:t></a:t>
            </a:r>
            <a:r>
              <a:rPr dirty="0" sz="800" spc="-25" i="1">
                <a:latin typeface="Times New Roman"/>
                <a:cs typeface="Times New Roman"/>
              </a:rPr>
              <a:t>x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22706" y="1386561"/>
            <a:ext cx="104521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14655" algn="l"/>
              </a:tabLst>
            </a:pPr>
            <a:r>
              <a:rPr dirty="0" baseline="2222" sz="1875" spc="-75" i="1">
                <a:latin typeface="Times New Roman"/>
                <a:cs typeface="Times New Roman"/>
              </a:rPr>
              <a:t>n</a:t>
            </a:r>
            <a:r>
              <a:rPr dirty="0" baseline="2222" sz="1875" i="1">
                <a:latin typeface="Times New Roman"/>
                <a:cs typeface="Times New Roman"/>
              </a:rPr>
              <a:t>	</a:t>
            </a:r>
            <a:r>
              <a:rPr dirty="0" baseline="-33333" sz="1875">
                <a:latin typeface="Times New Roman"/>
                <a:cs typeface="Times New Roman"/>
              </a:rPr>
              <a:t>sin</a:t>
            </a:r>
            <a:r>
              <a:rPr dirty="0" baseline="-33333" sz="1875" spc="127">
                <a:latin typeface="Times New Roman"/>
                <a:cs typeface="Times New Roman"/>
              </a:rPr>
              <a:t> </a:t>
            </a:r>
            <a:r>
              <a:rPr dirty="0" baseline="2222" sz="1875" i="1">
                <a:latin typeface="Times New Roman"/>
                <a:cs typeface="Times New Roman"/>
              </a:rPr>
              <a:t>n</a:t>
            </a:r>
            <a:r>
              <a:rPr dirty="0" baseline="2222" sz="1875">
                <a:latin typeface="Symbol"/>
                <a:cs typeface="Symbol"/>
              </a:rPr>
              <a:t></a:t>
            </a:r>
            <a:r>
              <a:rPr dirty="0" baseline="2222" sz="1875" i="1">
                <a:latin typeface="Times New Roman"/>
                <a:cs typeface="Times New Roman"/>
              </a:rPr>
              <a:t>x</a:t>
            </a:r>
            <a:r>
              <a:rPr dirty="0" baseline="2222" sz="1875" spc="-232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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62519" y="1492746"/>
            <a:ext cx="103822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444" sz="1875">
                <a:latin typeface="Times New Roman"/>
                <a:cs typeface="Times New Roman"/>
              </a:rPr>
              <a:t>cos</a:t>
            </a:r>
            <a:r>
              <a:rPr dirty="0" baseline="4444" sz="1875" spc="-89">
                <a:latin typeface="Times New Roman"/>
                <a:cs typeface="Times New Roman"/>
              </a:rPr>
              <a:t> </a:t>
            </a:r>
            <a:r>
              <a:rPr dirty="0" baseline="40000" sz="1875" i="1">
                <a:latin typeface="Times New Roman"/>
                <a:cs typeface="Times New Roman"/>
              </a:rPr>
              <a:t>n</a:t>
            </a:r>
            <a:r>
              <a:rPr dirty="0" baseline="40000" sz="1875">
                <a:latin typeface="Symbol"/>
                <a:cs typeface="Symbol"/>
              </a:rPr>
              <a:t></a:t>
            </a:r>
            <a:r>
              <a:rPr dirty="0" baseline="40000" sz="1875" i="1">
                <a:latin typeface="Times New Roman"/>
                <a:cs typeface="Times New Roman"/>
              </a:rPr>
              <a:t>x</a:t>
            </a:r>
            <a:r>
              <a:rPr dirty="0" baseline="40000" sz="1875" spc="172" i="1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Symbol"/>
                <a:cs typeface="Symbol"/>
              </a:rPr>
              <a:t></a:t>
            </a:r>
            <a:r>
              <a:rPr dirty="0" baseline="4444" sz="1875" spc="-44">
                <a:latin typeface="Times New Roman"/>
                <a:cs typeface="Times New Roman"/>
              </a:rPr>
              <a:t> </a:t>
            </a:r>
            <a:r>
              <a:rPr dirty="0" baseline="4444" sz="1875" spc="-37">
                <a:latin typeface="Times New Roman"/>
                <a:cs typeface="Times New Roman"/>
              </a:rPr>
              <a:t>2</a:t>
            </a:r>
            <a:r>
              <a:rPr dirty="0" baseline="4444" sz="1875" spc="-37">
                <a:latin typeface="Symbol"/>
                <a:cs typeface="Symbol"/>
              </a:rPr>
              <a:t></a:t>
            </a:r>
            <a:r>
              <a:rPr dirty="0" sz="1250" spc="-25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75882" y="1614481"/>
            <a:ext cx="284670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1170940" algn="l"/>
                <a:tab pos="1813560" algn="l"/>
                <a:tab pos="2787015" algn="l"/>
              </a:tabLst>
            </a:pPr>
            <a:r>
              <a:rPr dirty="0" baseline="3472" sz="1200" i="1">
                <a:latin typeface="Times New Roman"/>
                <a:cs typeface="Times New Roman"/>
              </a:rPr>
              <a:t>n</a:t>
            </a:r>
            <a:r>
              <a:rPr dirty="0" baseline="3472" sz="1200">
                <a:latin typeface="Symbol"/>
                <a:cs typeface="Symbol"/>
              </a:rPr>
              <a:t></a:t>
            </a:r>
            <a:r>
              <a:rPr dirty="0" baseline="3472" sz="1200">
                <a:latin typeface="Times New Roman"/>
                <a:cs typeface="Times New Roman"/>
              </a:rPr>
              <a:t>1</a:t>
            </a:r>
            <a:r>
              <a:rPr dirty="0" sz="1250" i="1">
                <a:latin typeface="Times New Roman"/>
                <a:cs typeface="Times New Roman"/>
              </a:rPr>
              <a:t>l</a:t>
            </a:r>
            <a:r>
              <a:rPr dirty="0" sz="1250" spc="190" i="1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300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2222" sz="1875" spc="-75" i="1">
                <a:latin typeface="Times New Roman"/>
                <a:cs typeface="Times New Roman"/>
              </a:rPr>
              <a:t>l</a:t>
            </a:r>
            <a:r>
              <a:rPr dirty="0" baseline="2222" sz="1875" i="1">
                <a:latin typeface="Times New Roman"/>
                <a:cs typeface="Times New Roman"/>
              </a:rPr>
              <a:t>	</a:t>
            </a:r>
            <a:r>
              <a:rPr dirty="0" sz="1250" i="1">
                <a:latin typeface="Times New Roman"/>
                <a:cs typeface="Times New Roman"/>
              </a:rPr>
              <a:t>l</a:t>
            </a:r>
            <a:r>
              <a:rPr dirty="0" sz="1250" spc="185" i="1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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n</a:t>
            </a:r>
            <a:r>
              <a:rPr dirty="0" sz="1250" spc="29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2222" sz="1875" spc="-75" i="1">
                <a:latin typeface="Times New Roman"/>
                <a:cs typeface="Times New Roman"/>
              </a:rPr>
              <a:t>l</a:t>
            </a:r>
            <a:endParaRPr baseline="2222" sz="1875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01076" y="1509498"/>
            <a:ext cx="21399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50" spc="25">
                <a:latin typeface="Symbol"/>
                <a:cs typeface="Symbol"/>
              </a:rPr>
              <a:t></a:t>
            </a:r>
            <a:r>
              <a:rPr dirty="0" baseline="-35555" sz="1875" spc="37" i="1">
                <a:latin typeface="Times New Roman"/>
                <a:cs typeface="Times New Roman"/>
              </a:rPr>
              <a:t>l</a:t>
            </a:r>
            <a:endParaRPr baseline="-35555" sz="1875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2004" y="1492746"/>
            <a:ext cx="1534160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54659" algn="l"/>
                <a:tab pos="1124585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9)</a:t>
            </a:r>
            <a:r>
              <a:rPr dirty="0" baseline="4629" sz="1800" spc="217">
                <a:latin typeface="Times New Roman"/>
                <a:cs typeface="Times New Roman"/>
              </a:rPr>
              <a:t> </a:t>
            </a:r>
            <a:r>
              <a:rPr dirty="0" baseline="4444" sz="1875" spc="-75" i="1">
                <a:latin typeface="Times New Roman"/>
                <a:cs typeface="Times New Roman"/>
              </a:rPr>
              <a:t>e</a:t>
            </a:r>
            <a:r>
              <a:rPr dirty="0" baseline="4444" sz="1875" i="1">
                <a:latin typeface="Times New Roman"/>
                <a:cs typeface="Times New Roman"/>
              </a:rPr>
              <a:t>	</a:t>
            </a:r>
            <a:r>
              <a:rPr dirty="0" baseline="4444" sz="1875">
                <a:latin typeface="Symbol"/>
                <a:cs typeface="Symbol"/>
              </a:rPr>
              <a:t></a:t>
            </a:r>
            <a:r>
              <a:rPr dirty="0" baseline="4444" sz="1875" spc="-22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Times New Roman"/>
                <a:cs typeface="Times New Roman"/>
              </a:rPr>
              <a:t>sinh</a:t>
            </a:r>
            <a:r>
              <a:rPr dirty="0" baseline="4444" sz="1875" spc="-120">
                <a:latin typeface="Times New Roman"/>
                <a:cs typeface="Times New Roman"/>
              </a:rPr>
              <a:t> </a:t>
            </a:r>
            <a:r>
              <a:rPr dirty="0" baseline="4444" sz="1875" spc="-75" i="1">
                <a:latin typeface="Times New Roman"/>
                <a:cs typeface="Times New Roman"/>
              </a:rPr>
              <a:t>l</a:t>
            </a:r>
            <a:r>
              <a:rPr dirty="0" baseline="4444" sz="1875" i="1">
                <a:latin typeface="Times New Roman"/>
                <a:cs typeface="Times New Roman"/>
              </a:rPr>
              <a:t>	</a:t>
            </a:r>
            <a:r>
              <a:rPr dirty="0" baseline="4444" sz="1875">
                <a:latin typeface="Symbol"/>
                <a:cs typeface="Symbol"/>
              </a:rPr>
              <a:t></a:t>
            </a:r>
            <a:r>
              <a:rPr dirty="0" baseline="4444" sz="1875" spc="-97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Times New Roman"/>
                <a:cs typeface="Times New Roman"/>
              </a:rPr>
              <a:t>2</a:t>
            </a:r>
            <a:r>
              <a:rPr dirty="0" baseline="4444" sz="1875" i="1">
                <a:latin typeface="Times New Roman"/>
                <a:cs typeface="Times New Roman"/>
              </a:rPr>
              <a:t>l</a:t>
            </a:r>
            <a:r>
              <a:rPr dirty="0" baseline="4444" sz="1875" spc="-104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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07136" y="1378184"/>
            <a:ext cx="109855" cy="2222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2004" y="1916937"/>
            <a:ext cx="5970270" cy="249618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725"/>
              </a:spcBef>
            </a:pP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HALF-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RANGE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SERIES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cosine</a:t>
            </a:r>
            <a:endParaRPr sz="1200">
              <a:latin typeface="Times New Roman"/>
              <a:cs typeface="Times New Roman"/>
            </a:endParaRPr>
          </a:p>
          <a:p>
            <a:pPr algn="just" marL="12700" marR="5715">
              <a:lnSpc>
                <a:spcPct val="143700"/>
              </a:lnSpc>
              <a:spcBef>
                <a:spcPts val="10"/>
              </a:spcBef>
            </a:pPr>
            <a:r>
              <a:rPr dirty="0" sz="1200">
                <a:latin typeface="Times New Roman"/>
                <a:cs typeface="Times New Roman"/>
              </a:rPr>
              <a:t>terms.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l</a:t>
            </a:r>
            <a:r>
              <a:rPr dirty="0" sz="1200" spc="-25">
                <a:latin typeface="Times New Roman"/>
                <a:cs typeface="Times New Roman"/>
              </a:rPr>
              <a:t>)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regarded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interval.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extended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half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manner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becomes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odd.</a:t>
            </a:r>
            <a:r>
              <a:rPr dirty="0" sz="1200" spc="10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series only.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Sine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series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</a:t>
            </a:r>
            <a:r>
              <a:rPr dirty="0" sz="1200">
                <a:latin typeface="Times New Roman"/>
                <a:cs typeface="Times New Roman"/>
              </a:rPr>
              <a:t>(x)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Symbol"/>
                <a:cs typeface="Symbol"/>
              </a:rPr>
              <a:t></a:t>
            </a:r>
            <a:r>
              <a:rPr dirty="0" sz="1200" spc="-20">
                <a:latin typeface="Times New Roman"/>
                <a:cs typeface="Times New Roman"/>
              </a:rPr>
              <a:t>(-</a:t>
            </a:r>
            <a:r>
              <a:rPr dirty="0" sz="1200">
                <a:latin typeface="Times New Roman"/>
                <a:cs typeface="Times New Roman"/>
              </a:rPr>
              <a:t>x)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(-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0).</a:t>
            </a:r>
            <a:r>
              <a:rPr dirty="0" sz="1200" spc="3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Hence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0"/>
              </a:spcBef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becomes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(-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).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347047" y="4879726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 h="0">
                <a:moveTo>
                  <a:pt x="0" y="0"/>
                </a:moveTo>
                <a:lnTo>
                  <a:pt x="24647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804356" y="4663465"/>
            <a:ext cx="9017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55878" y="4765230"/>
            <a:ext cx="429259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5623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255878" y="4891928"/>
            <a:ext cx="429259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5623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755926" y="4716119"/>
            <a:ext cx="315595" cy="2978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50">
                <a:latin typeface="Symbol"/>
                <a:cs typeface="Symbol"/>
              </a:rPr>
              <a:t></a:t>
            </a:r>
            <a:r>
              <a:rPr dirty="0" sz="1750" spc="18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31206" y="4873999"/>
            <a:ext cx="685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25559" y="4708654"/>
            <a:ext cx="946785" cy="38417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  <a:tabLst>
                <a:tab pos="617855" algn="l"/>
              </a:tabLst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24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sin</a:t>
            </a:r>
            <a:endParaRPr sz="1150">
              <a:latin typeface="Times New Roman"/>
              <a:cs typeface="Times New Roman"/>
            </a:endParaRPr>
          </a:p>
          <a:p>
            <a:pPr algn="ctr" marL="110489">
              <a:lnSpc>
                <a:spcPct val="100000"/>
              </a:lnSpc>
              <a:spcBef>
                <a:spcPts val="209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255878" y="4659503"/>
            <a:ext cx="429259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444" sz="187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82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474589" y="4748910"/>
            <a:ext cx="279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(11)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2607621" y="5337553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41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3377365" y="5337553"/>
            <a:ext cx="248285" cy="0"/>
          </a:xfrm>
          <a:custGeom>
            <a:avLst/>
            <a:gdLst/>
            <a:ahLst/>
            <a:cxnLst/>
            <a:rect l="l" t="t" r="r" b="b"/>
            <a:pathLst>
              <a:path w="248285" h="0">
                <a:moveTo>
                  <a:pt x="0" y="0"/>
                </a:moveTo>
                <a:lnTo>
                  <a:pt x="24778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2712827" y="5187336"/>
            <a:ext cx="8953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285761" y="5350305"/>
            <a:ext cx="4311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5814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362181" y="5311953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02004" y="5210330"/>
            <a:ext cx="167449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402715" algn="l"/>
              </a:tabLst>
            </a:pPr>
            <a:r>
              <a:rPr dirty="0" sz="1200" spc="-20">
                <a:latin typeface="Times New Roman"/>
                <a:cs typeface="Times New Roman"/>
              </a:rPr>
              <a:t>where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45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62308" y="5331666"/>
            <a:ext cx="692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14879" y="5331666"/>
            <a:ext cx="692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21727" y="5441205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25502" y="5220442"/>
            <a:ext cx="10401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818515" algn="l"/>
              </a:tabLst>
            </a:pPr>
            <a:r>
              <a:rPr dirty="0" baseline="4629" sz="1800" i="1">
                <a:latin typeface="Times New Roman"/>
                <a:cs typeface="Times New Roman"/>
              </a:rPr>
              <a:t>f</a:t>
            </a:r>
            <a:r>
              <a:rPr dirty="0" baseline="4629" sz="1800" spc="-30" i="1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(</a:t>
            </a:r>
            <a:r>
              <a:rPr dirty="0" baseline="4629" sz="1800" spc="-15" i="1">
                <a:latin typeface="Times New Roman"/>
                <a:cs typeface="Times New Roman"/>
              </a:rPr>
              <a:t>x</a:t>
            </a:r>
            <a:r>
              <a:rPr dirty="0" baseline="4629" sz="1800" spc="-15">
                <a:latin typeface="Times New Roman"/>
                <a:cs typeface="Times New Roman"/>
              </a:rPr>
              <a:t>)sin</a:t>
            </a:r>
            <a:r>
              <a:rPr dirty="0" sz="1200" spc="-1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4629" sz="1800" spc="-37" i="1">
                <a:latin typeface="Times New Roman"/>
                <a:cs typeface="Times New Roman"/>
              </a:rPr>
              <a:t>dx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579957" y="5031595"/>
            <a:ext cx="22415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89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l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85761" y="5112645"/>
            <a:ext cx="431165" cy="2216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4629" sz="1800" spc="-30" i="1">
                <a:latin typeface="Times New Roman"/>
                <a:cs typeface="Times New Roman"/>
              </a:rPr>
              <a:t>n</a:t>
            </a:r>
            <a:r>
              <a:rPr dirty="0" baseline="4444" sz="1875" spc="-30">
                <a:latin typeface="Symbol"/>
                <a:cs typeface="Symbol"/>
              </a:rPr>
              <a:t></a:t>
            </a:r>
            <a:r>
              <a:rPr dirty="0" baseline="4629" sz="1800" spc="-30" i="1">
                <a:latin typeface="Times New Roman"/>
                <a:cs typeface="Times New Roman"/>
              </a:rPr>
              <a:t>x</a:t>
            </a:r>
            <a:r>
              <a:rPr dirty="0" baseline="4629" sz="1800" spc="-10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02004" y="5556884"/>
            <a:ext cx="5078730" cy="57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(11)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l</a:t>
            </a:r>
            <a:r>
              <a:rPr dirty="0" sz="1200" spc="-25">
                <a:latin typeface="Times New Roman"/>
                <a:cs typeface="Times New Roman"/>
              </a:rPr>
              <a:t>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l=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(11),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806443" y="6291605"/>
            <a:ext cx="9017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00549" y="6277243"/>
            <a:ext cx="1176020" cy="44386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65"/>
              </a:spcBef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-9523" sz="2625">
                <a:latin typeface="Symbol"/>
                <a:cs typeface="Symbol"/>
              </a:rPr>
              <a:t>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baseline="-23809" sz="1050" i="1">
                <a:latin typeface="Times New Roman"/>
                <a:cs typeface="Times New Roman"/>
              </a:rPr>
              <a:t>n</a:t>
            </a:r>
            <a:r>
              <a:rPr dirty="0" baseline="-23809" sz="1050" spc="9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nx</a:t>
            </a:r>
            <a:endParaRPr sz="1150">
              <a:latin typeface="Times New Roman"/>
              <a:cs typeface="Times New Roman"/>
            </a:endParaRPr>
          </a:p>
          <a:p>
            <a:pPr algn="ctr" marR="55244">
              <a:lnSpc>
                <a:spcPct val="100000"/>
              </a:lnSpc>
              <a:spcBef>
                <a:spcPts val="85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2608464" y="7139048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4" h="0">
                <a:moveTo>
                  <a:pt x="0" y="0"/>
                </a:moveTo>
                <a:lnTo>
                  <a:pt x="11182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2590278" y="6833090"/>
            <a:ext cx="2406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-15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67044" y="6933229"/>
            <a:ext cx="140525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baseline="-23809" sz="1050" i="1">
                <a:latin typeface="Times New Roman"/>
                <a:cs typeface="Times New Roman"/>
              </a:rPr>
              <a:t>n</a:t>
            </a:r>
            <a:r>
              <a:rPr dirty="0" baseline="-23809" sz="1050" spc="4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baseline="-42222" sz="1875">
                <a:latin typeface="Symbol"/>
                <a:cs typeface="Symbol"/>
              </a:rPr>
              <a:t></a:t>
            </a:r>
            <a:r>
              <a:rPr dirty="0" baseline="-42222" sz="1875" spc="187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6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)sin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nxdx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41907" y="7242699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2004" y="7360157"/>
            <a:ext cx="94741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Cosine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series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483733" y="7535417"/>
            <a:ext cx="82041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define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902004" y="8236457"/>
            <a:ext cx="25717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/>
          <p:nvPr/>
        </p:nvSpPr>
        <p:spPr>
          <a:xfrm>
            <a:off x="2773753" y="8649086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 h="0">
                <a:moveTo>
                  <a:pt x="0" y="0"/>
                </a:moveTo>
                <a:lnTo>
                  <a:pt x="15101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3689615" y="8649086"/>
            <a:ext cx="247650" cy="0"/>
          </a:xfrm>
          <a:custGeom>
            <a:avLst/>
            <a:gdLst/>
            <a:ahLst/>
            <a:cxnLst/>
            <a:rect l="l" t="t" r="r" b="b"/>
            <a:pathLst>
              <a:path w="247650" h="0">
                <a:moveTo>
                  <a:pt x="0" y="0"/>
                </a:moveTo>
                <a:lnTo>
                  <a:pt x="24737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3112007" y="8432530"/>
            <a:ext cx="9017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598417" y="8660989"/>
            <a:ext cx="4298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5687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846655" y="8527252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800795" y="8643060"/>
            <a:ext cx="1028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076234" y="8730747"/>
            <a:ext cx="17145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 spc="-35">
                <a:latin typeface="Symbol"/>
                <a:cs typeface="Symbol"/>
              </a:rPr>
              <a:t>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774501" y="8643060"/>
            <a:ext cx="685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037991" y="8458883"/>
            <a:ext cx="1016000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917575" algn="l"/>
              </a:tabLst>
            </a:pPr>
            <a:r>
              <a:rPr dirty="0" baseline="-6349" sz="2625" spc="89">
                <a:latin typeface="Symbol"/>
                <a:cs typeface="Symbol"/>
              </a:rPr>
              <a:t></a:t>
            </a:r>
            <a:r>
              <a:rPr dirty="0" baseline="4830" sz="1725" spc="89" i="1">
                <a:latin typeface="Times New Roman"/>
                <a:cs typeface="Times New Roman"/>
              </a:rPr>
              <a:t>a</a:t>
            </a:r>
            <a:r>
              <a:rPr dirty="0" baseline="-15873" sz="1050" spc="89" i="1">
                <a:latin typeface="Times New Roman"/>
                <a:cs typeface="Times New Roman"/>
              </a:rPr>
              <a:t>n</a:t>
            </a:r>
            <a:r>
              <a:rPr dirty="0" baseline="-15873" sz="1050" spc="104" i="1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cos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771444" y="8426422"/>
            <a:ext cx="1028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325726" y="8523239"/>
            <a:ext cx="7327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34365" algn="l"/>
              </a:tabLst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598417" y="8428907"/>
            <a:ext cx="42989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444" sz="187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017389" y="8518397"/>
            <a:ext cx="279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(12)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902004" y="8838386"/>
            <a:ext cx="4343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where,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678807" y="7975069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224211" y="7812513"/>
            <a:ext cx="937894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baseline="-9259" sz="1800" spc="-15">
                <a:latin typeface="Symbol"/>
                <a:cs typeface="Symbol"/>
              </a:rPr>
              <a:t></a:t>
            </a:r>
            <a:r>
              <a:rPr dirty="0" baseline="-40000" sz="1875" spc="-15">
                <a:latin typeface="Symbol"/>
                <a:cs typeface="Symbol"/>
              </a:rPr>
              <a:t></a:t>
            </a:r>
            <a:r>
              <a:rPr dirty="0" baseline="-41666" sz="1800" spc="-15">
                <a:latin typeface="Times New Roman"/>
                <a:cs typeface="Times New Roman"/>
              </a:rPr>
              <a:t>(</a:t>
            </a:r>
            <a:r>
              <a:rPr dirty="0" baseline="-41666" sz="1800" spc="-15">
                <a:latin typeface="Symbol"/>
                <a:cs typeface="Symbol"/>
              </a:rPr>
              <a:t></a:t>
            </a:r>
            <a:r>
              <a:rPr dirty="0" baseline="-41666" sz="1800" spc="-15" i="1">
                <a:latin typeface="Times New Roman"/>
                <a:cs typeface="Times New Roman"/>
              </a:rPr>
              <a:t>x</a:t>
            </a:r>
            <a:r>
              <a:rPr dirty="0" baseline="-41666" sz="1800" spc="-15">
                <a:latin typeface="Times New Roman"/>
                <a:cs typeface="Times New Roman"/>
              </a:rPr>
              <a:t>)</a:t>
            </a:r>
            <a:endParaRPr baseline="-41666" sz="18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678807" y="7711225"/>
            <a:ext cx="369570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10">
                <a:latin typeface="Symbol"/>
                <a:cs typeface="Symbol"/>
              </a:rPr>
              <a:t></a:t>
            </a:r>
            <a:r>
              <a:rPr dirty="0" baseline="4444" sz="1875" spc="-15">
                <a:latin typeface="Symbol"/>
                <a:cs typeface="Symbol"/>
              </a:rPr>
              <a:t></a:t>
            </a:r>
            <a:r>
              <a:rPr dirty="0" baseline="4629" sz="1800" spc="-15">
                <a:latin typeface="Times New Roman"/>
                <a:cs typeface="Times New Roman"/>
              </a:rPr>
              <a:t>(</a:t>
            </a:r>
            <a:r>
              <a:rPr dirty="0" baseline="4629" sz="1800" spc="-15" i="1">
                <a:latin typeface="Times New Roman"/>
                <a:cs typeface="Times New Roman"/>
              </a:rPr>
              <a:t>x</a:t>
            </a:r>
            <a:r>
              <a:rPr dirty="0" baseline="4629" sz="1800" spc="-15">
                <a:latin typeface="Times New Roman"/>
                <a:cs typeface="Times New Roman"/>
              </a:rPr>
              <a:t>)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162660" y="7662305"/>
            <a:ext cx="3214370" cy="484505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65"/>
              </a:spcBef>
              <a:tabLst>
                <a:tab pos="276225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in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).........</a:t>
            </a:r>
            <a:r>
              <a:rPr dirty="0" sz="1200" spc="-10" i="1">
                <a:latin typeface="Times New Roman"/>
                <a:cs typeface="Times New Roman"/>
              </a:rPr>
              <a:t>given</a:t>
            </a:r>
            <a:endParaRPr sz="1200">
              <a:latin typeface="Times New Roman"/>
              <a:cs typeface="Times New Roman"/>
            </a:endParaRPr>
          </a:p>
          <a:p>
            <a:pPr marL="100965">
              <a:lnSpc>
                <a:spcPct val="100000"/>
              </a:lnSpc>
              <a:spcBef>
                <a:spcPts val="365"/>
              </a:spcBef>
              <a:tabLst>
                <a:tab pos="364490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in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0)........</a:t>
            </a:r>
            <a:r>
              <a:rPr dirty="0" sz="1200" spc="-10" i="1">
                <a:latin typeface="Times New Roman"/>
                <a:cs typeface="Times New Roman"/>
              </a:rPr>
              <a:t>in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order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make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29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functioneven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616391" y="1153513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388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619462" y="1635094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388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410706" y="1635095"/>
            <a:ext cx="248285" cy="0"/>
          </a:xfrm>
          <a:custGeom>
            <a:avLst/>
            <a:gdLst/>
            <a:ahLst/>
            <a:cxnLst/>
            <a:rect l="l" t="t" r="r" b="b"/>
            <a:pathLst>
              <a:path w="248285" h="0">
                <a:moveTo>
                  <a:pt x="0" y="0"/>
                </a:moveTo>
                <a:lnTo>
                  <a:pt x="247672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2724621" y="1488265"/>
            <a:ext cx="8826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750" spc="-50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71680" y="952128"/>
            <a:ext cx="102806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baseline="-23809" sz="1050">
                <a:latin typeface="Times New Roman"/>
                <a:cs typeface="Times New Roman"/>
              </a:rPr>
              <a:t>0</a:t>
            </a:r>
            <a:r>
              <a:rPr dirty="0" baseline="-23809" sz="1050" spc="4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45">
                <a:latin typeface="Times New Roman"/>
                <a:cs typeface="Times New Roman"/>
              </a:rPr>
              <a:t> </a:t>
            </a:r>
            <a:r>
              <a:rPr dirty="0" baseline="-45893" sz="1725" i="1">
                <a:latin typeface="Times New Roman"/>
                <a:cs typeface="Times New Roman"/>
              </a:rPr>
              <a:t>l</a:t>
            </a:r>
            <a:r>
              <a:rPr dirty="0" baseline="-45893" sz="1725" spc="240" i="1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-4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40">
                <a:latin typeface="Times New Roman"/>
                <a:cs typeface="Times New Roman"/>
              </a:rPr>
              <a:t>(</a:t>
            </a:r>
            <a:r>
              <a:rPr dirty="0" sz="1150" spc="40" i="1">
                <a:latin typeface="Times New Roman"/>
                <a:cs typeface="Times New Roman"/>
              </a:rPr>
              <a:t>x</a:t>
            </a:r>
            <a:r>
              <a:rPr dirty="0" sz="1150" spc="40">
                <a:latin typeface="Times New Roman"/>
                <a:cs typeface="Times New Roman"/>
              </a:rPr>
              <a:t>)</a:t>
            </a:r>
            <a:r>
              <a:rPr dirty="0" sz="1150" spc="40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319120" y="1647170"/>
            <a:ext cx="4298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5814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374117" y="1610132"/>
            <a:ext cx="7048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97080" y="1509397"/>
            <a:ext cx="2895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30" i="1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88723" y="854392"/>
            <a:ext cx="2235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985" sz="1725">
                <a:latin typeface="Times New Roman"/>
                <a:cs typeface="Times New Roman"/>
              </a:rPr>
              <a:t>2</a:t>
            </a:r>
            <a:r>
              <a:rPr dirty="0" baseline="-28985" sz="1725" spc="142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l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95597" y="1629187"/>
            <a:ext cx="67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26712" y="1629186"/>
            <a:ext cx="67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33518" y="1736013"/>
            <a:ext cx="7048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30446" y="1254433"/>
            <a:ext cx="7048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837264" y="1520371"/>
            <a:ext cx="10617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839469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7" i="1">
                <a:latin typeface="Times New Roman"/>
                <a:cs typeface="Times New Roman"/>
              </a:rPr>
              <a:t> </a:t>
            </a:r>
            <a:r>
              <a:rPr dirty="0" baseline="4830" sz="1725" spc="75">
                <a:latin typeface="Times New Roman"/>
                <a:cs typeface="Times New Roman"/>
              </a:rPr>
              <a:t>(</a:t>
            </a:r>
            <a:r>
              <a:rPr dirty="0" baseline="4830" sz="1725" spc="75" i="1">
                <a:latin typeface="Times New Roman"/>
                <a:cs typeface="Times New Roman"/>
              </a:rPr>
              <a:t>x</a:t>
            </a:r>
            <a:r>
              <a:rPr dirty="0" baseline="4830" sz="1725" spc="75">
                <a:latin typeface="Times New Roman"/>
                <a:cs typeface="Times New Roman"/>
              </a:rPr>
              <a:t>)</a:t>
            </a:r>
            <a:r>
              <a:rPr dirty="0" baseline="4830" sz="1725" spc="-240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cos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4830" sz="1725" spc="-37" i="1">
                <a:latin typeface="Times New Roman"/>
                <a:cs typeface="Times New Roman"/>
              </a:rPr>
              <a:t>dx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91794" y="1335972"/>
            <a:ext cx="22415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985" sz="1725">
                <a:latin typeface="Times New Roman"/>
                <a:cs typeface="Times New Roman"/>
              </a:rPr>
              <a:t>2</a:t>
            </a:r>
            <a:r>
              <a:rPr dirty="0" baseline="-28985" sz="1725" spc="142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l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19120" y="1415127"/>
            <a:ext cx="42989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444" sz="187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2004" y="1851406"/>
            <a:ext cx="3562350" cy="57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(12)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(0,</a:t>
            </a:r>
            <a:r>
              <a:rPr dirty="0" sz="1200" spc="-10" i="1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(12),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2004" y="4492878"/>
            <a:ext cx="749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Examples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154115" y="5466433"/>
            <a:ext cx="113030" cy="0"/>
          </a:xfrm>
          <a:custGeom>
            <a:avLst/>
            <a:gdLst/>
            <a:ahLst/>
            <a:cxnLst/>
            <a:rect l="l" t="t" r="r" b="b"/>
            <a:pathLst>
              <a:path w="113030" h="0">
                <a:moveTo>
                  <a:pt x="0" y="0"/>
                </a:moveTo>
                <a:lnTo>
                  <a:pt x="112965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876604" y="4854066"/>
            <a:ext cx="4421505" cy="52006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38100" marR="304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x(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(0,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).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have,</a:t>
            </a:r>
            <a:endParaRPr sz="1200">
              <a:latin typeface="Times New Roman"/>
              <a:cs typeface="Times New Roman"/>
            </a:endParaRPr>
          </a:p>
          <a:p>
            <a:pPr marL="1298575">
              <a:lnSpc>
                <a:spcPts val="1030"/>
              </a:lnSpc>
            </a:pPr>
            <a:r>
              <a:rPr dirty="0" baseline="-28985" sz="1725">
                <a:latin typeface="Times New Roman"/>
                <a:cs typeface="Times New Roman"/>
              </a:rPr>
              <a:t>2</a:t>
            </a:r>
            <a:r>
              <a:rPr dirty="0" baseline="-28985" sz="1725" spc="8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</a:t>
            </a:r>
            <a:endParaRPr sz="700">
              <a:latin typeface="Symbol"/>
              <a:cs typeface="Symbo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977951" y="5948014"/>
            <a:ext cx="113030" cy="0"/>
          </a:xfrm>
          <a:custGeom>
            <a:avLst/>
            <a:gdLst/>
            <a:ahLst/>
            <a:cxnLst/>
            <a:rect l="l" t="t" r="r" b="b"/>
            <a:pathLst>
              <a:path w="113030" h="0">
                <a:moveTo>
                  <a:pt x="0" y="0"/>
                </a:moveTo>
                <a:lnTo>
                  <a:pt x="112965" y="0"/>
                </a:lnTo>
              </a:path>
            </a:pathLst>
          </a:custGeom>
          <a:ln w="6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809781" y="5265048"/>
            <a:ext cx="1411605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10" i="1">
                <a:latin typeface="Times New Roman"/>
                <a:cs typeface="Times New Roman"/>
              </a:rPr>
              <a:t>b</a:t>
            </a:r>
            <a:r>
              <a:rPr dirty="0" baseline="-23809" sz="1050" spc="15" i="1">
                <a:latin typeface="Times New Roman"/>
                <a:cs typeface="Times New Roman"/>
              </a:rPr>
              <a:t>n</a:t>
            </a:r>
            <a:r>
              <a:rPr dirty="0" baseline="-23809" sz="1050" spc="472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baseline="-42222" sz="1875" spc="15">
                <a:latin typeface="Symbol"/>
                <a:cs typeface="Symbol"/>
              </a:rPr>
              <a:t></a:t>
            </a:r>
            <a:r>
              <a:rPr dirty="0" baseline="-42222" sz="1875" spc="217">
                <a:latin typeface="Times New Roman"/>
                <a:cs typeface="Times New Roman"/>
              </a:rPr>
              <a:t> </a:t>
            </a:r>
            <a:r>
              <a:rPr dirty="0" baseline="-14285" sz="2625" spc="15">
                <a:latin typeface="Symbol"/>
                <a:cs typeface="Symbol"/>
              </a:rPr>
              <a:t></a:t>
            </a:r>
            <a:r>
              <a:rPr dirty="0" baseline="-14285" sz="2625" spc="-22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nxdx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60909" y="5648893"/>
            <a:ext cx="24320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985" sz="1725">
                <a:latin typeface="Times New Roman"/>
                <a:cs typeface="Times New Roman"/>
              </a:rPr>
              <a:t>2</a:t>
            </a:r>
            <a:r>
              <a:rPr dirty="0" baseline="-28985" sz="1725" spc="8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</a:t>
            </a:r>
            <a:endParaRPr sz="7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14360" y="5746931"/>
            <a:ext cx="1482090" cy="297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30480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-40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150" spc="-25" i="1">
                <a:latin typeface="Times New Roman"/>
                <a:cs typeface="Times New Roman"/>
              </a:rPr>
              <a:t>x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75" i="1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nxdx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76604" y="5888421"/>
            <a:ext cx="1747520" cy="48514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101725">
              <a:lnSpc>
                <a:spcPct val="100000"/>
              </a:lnSpc>
              <a:spcBef>
                <a:spcPts val="445"/>
              </a:spcBef>
            </a:pP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165">
                <a:latin typeface="Times New Roman"/>
                <a:cs typeface="Times New Roman"/>
              </a:rPr>
              <a:t> </a:t>
            </a:r>
            <a:r>
              <a:rPr dirty="0" baseline="-27777" sz="1050" spc="-75">
                <a:latin typeface="Times New Roman"/>
                <a:cs typeface="Times New Roman"/>
              </a:rPr>
              <a:t>0</a:t>
            </a:r>
            <a:endParaRPr baseline="-27777" sz="10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30"/>
              </a:spcBef>
            </a:pPr>
            <a:r>
              <a:rPr dirty="0" sz="1200">
                <a:latin typeface="Times New Roman"/>
                <a:cs typeface="Times New Roman"/>
              </a:rPr>
              <a:t>Integrating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91333" y="5567353"/>
            <a:ext cx="6985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2172406" y="6667493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273" y="0"/>
                </a:lnTo>
              </a:path>
            </a:pathLst>
          </a:custGeom>
          <a:ln w="64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2971482" y="6667493"/>
            <a:ext cx="499109" cy="0"/>
          </a:xfrm>
          <a:custGeom>
            <a:avLst/>
            <a:gdLst/>
            <a:ahLst/>
            <a:cxnLst/>
            <a:rect l="l" t="t" r="r" b="b"/>
            <a:pathLst>
              <a:path w="499110" h="0">
                <a:moveTo>
                  <a:pt x="0" y="0"/>
                </a:moveTo>
                <a:lnTo>
                  <a:pt x="498823" y="0"/>
                </a:lnTo>
              </a:path>
            </a:pathLst>
          </a:custGeom>
          <a:ln w="64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4239939" y="6667493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4" h="0">
                <a:moveTo>
                  <a:pt x="0" y="0"/>
                </a:moveTo>
                <a:lnTo>
                  <a:pt x="477615" y="0"/>
                </a:lnTo>
              </a:path>
            </a:pathLst>
          </a:custGeom>
          <a:ln w="64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5281319" y="6667493"/>
            <a:ext cx="384810" cy="0"/>
          </a:xfrm>
          <a:custGeom>
            <a:avLst/>
            <a:gdLst/>
            <a:ahLst/>
            <a:cxnLst/>
            <a:rect l="l" t="t" r="r" b="b"/>
            <a:pathLst>
              <a:path w="384810" h="0">
                <a:moveTo>
                  <a:pt x="0" y="0"/>
                </a:moveTo>
                <a:lnTo>
                  <a:pt x="384499" y="0"/>
                </a:lnTo>
              </a:path>
            </a:pathLst>
          </a:custGeom>
          <a:ln w="644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3171416" y="6660098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355718" y="6623785"/>
            <a:ext cx="2247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-37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356906" y="6623785"/>
            <a:ext cx="228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-37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14440" y="6861499"/>
            <a:ext cx="1101090" cy="41020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u="sng" baseline="34722" sz="1800" spc="6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u="sng" baseline="34722" sz="1800" spc="5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4722" sz="1800" spc="-179">
                <a:latin typeface="Times New Roman"/>
                <a:cs typeface="Times New Roman"/>
              </a:rPr>
              <a:t> </a:t>
            </a:r>
            <a:r>
              <a:rPr dirty="0" sz="2500" spc="-370">
                <a:latin typeface="Symbol"/>
                <a:cs typeface="Symbol"/>
              </a:rPr>
              <a:t></a:t>
            </a:r>
            <a:r>
              <a:rPr dirty="0" sz="1200" spc="-370">
                <a:latin typeface="Times New Roman"/>
                <a:cs typeface="Times New Roman"/>
              </a:rPr>
              <a:t>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30555" sz="1500" spc="-15" i="1">
                <a:latin typeface="Times New Roman"/>
                <a:cs typeface="Times New Roman"/>
              </a:rPr>
              <a:t>n</a:t>
            </a:r>
            <a:r>
              <a:rPr dirty="0" baseline="30555" sz="1500" spc="-82" i="1">
                <a:latin typeface="Times New Roman"/>
                <a:cs typeface="Times New Roman"/>
              </a:rPr>
              <a:t> </a:t>
            </a:r>
            <a:r>
              <a:rPr dirty="0" sz="2500" spc="-505">
                <a:latin typeface="Symbol"/>
                <a:cs typeface="Symbol"/>
              </a:rPr>
              <a:t>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287472" y="6572089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48407" y="6425291"/>
            <a:ext cx="2489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6944" sz="1800">
                <a:latin typeface="Times New Roman"/>
                <a:cs typeface="Times New Roman"/>
              </a:rPr>
              <a:t>2</a:t>
            </a:r>
            <a:r>
              <a:rPr dirty="0" baseline="-6944" sz="1800" spc="-22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646722" y="6536081"/>
            <a:ext cx="274320" cy="381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40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-13888" sz="1800" spc="-37">
                <a:latin typeface="Symbol"/>
                <a:cs typeface="Symbol"/>
              </a:rPr>
              <a:t></a:t>
            </a:r>
            <a:endParaRPr baseline="-13888" sz="1800">
              <a:latin typeface="Symbol"/>
              <a:cs typeface="Symbol"/>
            </a:endParaRPr>
          </a:p>
          <a:p>
            <a:pPr marL="38100">
              <a:lnSpc>
                <a:spcPts val="1400"/>
              </a:lnSpc>
            </a:pPr>
            <a:r>
              <a:rPr dirty="0" baseline="4629" sz="1800">
                <a:latin typeface="Symbol"/>
                <a:cs typeface="Symbol"/>
              </a:rPr>
              <a:t></a:t>
            </a:r>
            <a:r>
              <a:rPr dirty="0" sz="1200">
                <a:latin typeface="Symbol"/>
                <a:cs typeface="Symbol"/>
              </a:rPr>
              <a:t>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baseline="-13888" sz="1500" spc="-75">
                <a:latin typeface="Times New Roman"/>
                <a:cs typeface="Times New Roman"/>
              </a:rPr>
              <a:t>0</a:t>
            </a:r>
            <a:endParaRPr baseline="-13888" sz="15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190199" y="6695801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723858" y="6540689"/>
            <a:ext cx="5505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Symbol"/>
                <a:cs typeface="Symbol"/>
              </a:rPr>
              <a:t>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2)</a:t>
            </a:r>
            <a:r>
              <a:rPr dirty="0" baseline="2314" sz="1800" spc="-15">
                <a:latin typeface="Symbol"/>
                <a:cs typeface="Symbol"/>
              </a:rPr>
              <a:t>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723858" y="6695801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148818" y="6695801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148818" y="6444063"/>
            <a:ext cx="6591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Symbol"/>
                <a:cs typeface="Symbol"/>
              </a:rPr>
              <a:t>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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451209" y="6504211"/>
            <a:ext cx="807085" cy="2679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Symbol"/>
                <a:cs typeface="Symbol"/>
              </a:rPr>
              <a:t>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Symbol"/>
                <a:cs typeface="Symbol"/>
              </a:rPr>
              <a:t></a:t>
            </a:r>
            <a:r>
              <a:rPr dirty="0" baseline="4629" sz="1800" spc="-127">
                <a:latin typeface="Times New Roman"/>
                <a:cs typeface="Times New Roman"/>
              </a:rPr>
              <a:t> </a:t>
            </a:r>
            <a:r>
              <a:rPr dirty="0" baseline="3584" sz="2325" spc="-120">
                <a:latin typeface="Symbol"/>
                <a:cs typeface="Symbol"/>
              </a:rPr>
              <a:t></a:t>
            </a:r>
            <a:r>
              <a:rPr dirty="0" baseline="4629" sz="1800" spc="-120">
                <a:latin typeface="Symbol"/>
                <a:cs typeface="Symbol"/>
              </a:rPr>
              <a:t></a:t>
            </a:r>
            <a:r>
              <a:rPr dirty="0" baseline="4629" sz="1800" spc="-12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97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Times New Roman"/>
                <a:cs typeface="Times New Roman"/>
              </a:rPr>
              <a:t>2</a:t>
            </a:r>
            <a:r>
              <a:rPr dirty="0" baseline="4629" sz="1800" spc="-30" i="1">
                <a:latin typeface="Times New Roman"/>
                <a:cs typeface="Times New Roman"/>
              </a:rPr>
              <a:t>x</a:t>
            </a:r>
            <a:r>
              <a:rPr dirty="0" baseline="3584" sz="2325" spc="-30">
                <a:latin typeface="Symbol"/>
                <a:cs typeface="Symbol"/>
              </a:rPr>
              <a:t></a:t>
            </a:r>
            <a:r>
              <a:rPr dirty="0" baseline="6944" sz="1800" spc="-30">
                <a:latin typeface="Symbol"/>
                <a:cs typeface="Symbol"/>
              </a:rPr>
              <a:t></a:t>
            </a:r>
            <a:endParaRPr baseline="6944" sz="18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476609" y="6678565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880336" y="6553317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80336" y="6678565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740663" y="6455143"/>
            <a:ext cx="8451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8333" sz="1500">
                <a:latin typeface="Times New Roman"/>
                <a:cs typeface="Times New Roman"/>
              </a:rPr>
              <a:t>2</a:t>
            </a:r>
            <a:r>
              <a:rPr dirty="0" baseline="-8333" sz="1500" spc="23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Symbol"/>
                <a:cs typeface="Symbol"/>
              </a:rPr>
              <a:t></a:t>
            </a:r>
            <a:r>
              <a:rPr dirty="0" baseline="4629" sz="1800" spc="-11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cos</a:t>
            </a:r>
            <a:r>
              <a:rPr dirty="0" baseline="4629" sz="1800" spc="-254">
                <a:latin typeface="Times New Roman"/>
                <a:cs typeface="Times New Roman"/>
              </a:rPr>
              <a:t> </a:t>
            </a:r>
            <a:r>
              <a:rPr dirty="0" baseline="4629" sz="1800" spc="-15" i="1">
                <a:latin typeface="Times New Roman"/>
                <a:cs typeface="Times New Roman"/>
              </a:rPr>
              <a:t>nx</a:t>
            </a:r>
            <a:r>
              <a:rPr dirty="0" baseline="4629" sz="1800" spc="-127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382767" y="6383533"/>
            <a:ext cx="534670" cy="3975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00" spc="-20">
                <a:latin typeface="Symbol"/>
                <a:cs typeface="Symbol"/>
              </a:rPr>
              <a:t>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95" i="1">
                <a:latin typeface="Times New Roman"/>
                <a:cs typeface="Times New Roman"/>
              </a:rPr>
              <a:t> </a:t>
            </a:r>
            <a:r>
              <a:rPr dirty="0" sz="2400" spc="-655">
                <a:latin typeface="Symbol"/>
                <a:cs typeface="Symbol"/>
              </a:rPr>
              <a:t>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44733" y="6660098"/>
            <a:ext cx="2520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baseline="-18518" sz="1800" spc="-75">
                <a:latin typeface="Symbol"/>
                <a:cs typeface="Symbol"/>
              </a:rPr>
              <a:t></a:t>
            </a:r>
            <a:endParaRPr baseline="-18518" sz="180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809845" y="6383533"/>
            <a:ext cx="627380" cy="3975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551180" algn="l"/>
              </a:tabLst>
            </a:pP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292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2400" spc="-590">
                <a:latin typeface="Symbol"/>
                <a:cs typeface="Symbol"/>
              </a:rPr>
              <a:t>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164799" y="6444063"/>
            <a:ext cx="764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spc="-15">
                <a:latin typeface="Symbol"/>
                <a:cs typeface="Symbol"/>
              </a:rPr>
              <a:t></a:t>
            </a:r>
            <a:r>
              <a:rPr dirty="0" baseline="2314" sz="1800" spc="-1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</a:t>
            </a:r>
            <a:r>
              <a:rPr dirty="0" baseline="6944" sz="1800" spc="-37">
                <a:latin typeface="Symbol"/>
                <a:cs typeface="Symbol"/>
              </a:rPr>
              <a:t></a:t>
            </a:r>
            <a:r>
              <a:rPr dirty="0" baseline="50000" sz="1500" spc="-37">
                <a:latin typeface="Symbol"/>
                <a:cs typeface="Symbol"/>
              </a:rPr>
              <a:t></a:t>
            </a:r>
            <a:endParaRPr baseline="50000" sz="15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76604" y="7181120"/>
            <a:ext cx="1552575" cy="389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94310">
              <a:lnSpc>
                <a:spcPts val="143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n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r>
              <a:rPr dirty="0" sz="1200" spc="-25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  <a:p>
            <a:pPr marL="38100">
              <a:lnSpc>
                <a:spcPts val="143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43075" y="7548952"/>
            <a:ext cx="1937385" cy="3257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465"/>
              </a:lnSpc>
              <a:spcBef>
                <a:spcPts val="120"/>
              </a:spcBef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u="sng" baseline="36231" sz="1725" spc="-18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baseline="36231" sz="1725" spc="22">
                <a:latin typeface="Times New Roman"/>
                <a:cs typeface="Times New Roman"/>
              </a:rPr>
              <a:t> </a:t>
            </a:r>
            <a:r>
              <a:rPr dirty="0" baseline="-9523" sz="2625" spc="270">
                <a:latin typeface="Symbol"/>
                <a:cs typeface="Symbol"/>
              </a:rPr>
              <a:t></a:t>
            </a:r>
            <a:r>
              <a:rPr dirty="0" u="sng" baseline="36231" sz="1725" spc="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284">
                <a:latin typeface="Times New Roman"/>
                <a:cs typeface="Times New Roman"/>
              </a:rPr>
              <a:t> </a:t>
            </a:r>
            <a:r>
              <a:rPr dirty="0" sz="1950" spc="-240">
                <a:latin typeface="Symbol"/>
                <a:cs typeface="Symbol"/>
              </a:rPr>
              <a:t></a:t>
            </a:r>
            <a:r>
              <a:rPr dirty="0" sz="1150" spc="-240">
                <a:latin typeface="Times New Roman"/>
                <a:cs typeface="Times New Roman"/>
              </a:rPr>
              <a:t>1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 spc="-30" i="1">
                <a:latin typeface="Times New Roman"/>
                <a:cs typeface="Times New Roman"/>
              </a:rPr>
              <a:t> </a:t>
            </a:r>
            <a:r>
              <a:rPr dirty="0" sz="1950" spc="-85">
                <a:latin typeface="Symbol"/>
                <a:cs typeface="Symbol"/>
              </a:rPr>
              <a:t></a:t>
            </a:r>
            <a:r>
              <a:rPr dirty="0" sz="1150" spc="-85">
                <a:latin typeface="Times New Roman"/>
                <a:cs typeface="Times New Roman"/>
              </a:rPr>
              <a:t>sin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nx</a:t>
            </a:r>
            <a:endParaRPr sz="1150">
              <a:latin typeface="Times New Roman"/>
              <a:cs typeface="Times New Roman"/>
            </a:endParaRPr>
          </a:p>
          <a:p>
            <a:pPr algn="ctr" marR="553085">
              <a:lnSpc>
                <a:spcPts val="415"/>
              </a:lnSpc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876604" y="7784180"/>
            <a:ext cx="1930400" cy="387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30480">
              <a:lnSpc>
                <a:spcPts val="1455"/>
              </a:lnSpc>
              <a:spcBef>
                <a:spcPts val="105"/>
              </a:spcBef>
            </a:pPr>
            <a:r>
              <a:rPr dirty="0" baseline="8888" sz="1875">
                <a:latin typeface="Symbol"/>
                <a:cs typeface="Symbol"/>
              </a:rPr>
              <a:t></a:t>
            </a:r>
            <a:r>
              <a:rPr dirty="0" baseline="8888" sz="1875" spc="22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sz="700">
                <a:latin typeface="Symbol"/>
                <a:cs typeface="Symbol"/>
              </a:rPr>
              <a:t></a:t>
            </a:r>
            <a:r>
              <a:rPr dirty="0" sz="700">
                <a:latin typeface="Times New Roman"/>
                <a:cs typeface="Times New Roman"/>
              </a:rPr>
              <a:t>1</a:t>
            </a:r>
            <a:r>
              <a:rPr dirty="0" sz="700" spc="85">
                <a:latin typeface="Times New Roman"/>
                <a:cs typeface="Times New Roman"/>
              </a:rPr>
              <a:t> </a:t>
            </a:r>
            <a:r>
              <a:rPr dirty="0" baseline="9661" sz="1725" spc="-37" i="1">
                <a:latin typeface="Times New Roman"/>
                <a:cs typeface="Times New Roman"/>
              </a:rPr>
              <a:t>n</a:t>
            </a:r>
            <a:r>
              <a:rPr dirty="0" baseline="59523" sz="1050" spc="-37">
                <a:latin typeface="Times New Roman"/>
                <a:cs typeface="Times New Roman"/>
              </a:rPr>
              <a:t>3</a:t>
            </a:r>
            <a:endParaRPr baseline="59523" sz="1050">
              <a:latin typeface="Times New Roman"/>
              <a:cs typeface="Times New Roman"/>
            </a:endParaRPr>
          </a:p>
          <a:p>
            <a:pPr marL="38100">
              <a:lnSpc>
                <a:spcPts val="1395"/>
              </a:lnSpc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2963683" y="8561603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557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2738765" y="897049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239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2266188" y="8918875"/>
            <a:ext cx="1530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315">
                <a:latin typeface="Symbol"/>
                <a:cs typeface="Symbol"/>
              </a:rPr>
              <a:t></a:t>
            </a:r>
            <a:r>
              <a:rPr dirty="0" baseline="-16203" sz="1800" spc="-472">
                <a:latin typeface="Symbol"/>
                <a:cs typeface="Symbol"/>
              </a:rPr>
              <a:t>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291588" y="8656544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736203" y="8747334"/>
            <a:ext cx="11048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40193" y="8962750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266188" y="8843313"/>
            <a:ext cx="10928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612775" algn="l"/>
              </a:tabLst>
            </a:pPr>
            <a:r>
              <a:rPr dirty="0" baseline="13888" sz="1800">
                <a:latin typeface="Symbol"/>
                <a:cs typeface="Symbol"/>
              </a:rPr>
              <a:t>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x</a:t>
            </a:r>
            <a:r>
              <a:rPr dirty="0" sz="1200" spc="-35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965429" y="8553854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266188" y="8434413"/>
            <a:ext cx="8312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092" sz="1800">
                <a:latin typeface="Symbol"/>
                <a:cs typeface="Symbol"/>
              </a:rPr>
              <a:t>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,0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baseline="34722" sz="1800" spc="-75">
                <a:latin typeface="Symbol"/>
                <a:cs typeface="Symbol"/>
              </a:rPr>
              <a:t></a:t>
            </a:r>
            <a:endParaRPr baseline="34722" sz="18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843082" y="8496276"/>
            <a:ext cx="575945" cy="3429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30480">
              <a:lnSpc>
                <a:spcPts val="1250"/>
              </a:lnSpc>
              <a:spcBef>
                <a:spcPts val="100"/>
              </a:spcBef>
            </a:pPr>
            <a:r>
              <a:rPr dirty="0" sz="1200" spc="-315">
                <a:latin typeface="Symbol"/>
                <a:cs typeface="Symbol"/>
              </a:rPr>
              <a:t></a:t>
            </a:r>
            <a:r>
              <a:rPr dirty="0" baseline="-16203" sz="1800" spc="-472">
                <a:latin typeface="Symbol"/>
                <a:cs typeface="Symbol"/>
              </a:rPr>
              <a:t></a:t>
            </a:r>
            <a:endParaRPr baseline="-16203" sz="1800">
              <a:latin typeface="Symbol"/>
              <a:cs typeface="Symbol"/>
            </a:endParaRPr>
          </a:p>
          <a:p>
            <a:pPr marL="38100">
              <a:lnSpc>
                <a:spcPts val="1250"/>
              </a:lnSpc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665961" y="8627155"/>
            <a:ext cx="627380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i="1">
                <a:latin typeface="Times New Roman"/>
                <a:cs typeface="Times New Roman"/>
              </a:rPr>
              <a:t>over</a:t>
            </a:r>
            <a:r>
              <a:rPr dirty="0" sz="1150">
                <a:latin typeface="Times New Roman"/>
                <a:cs typeface="Times New Roman"/>
              </a:rPr>
              <a:t>(0,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2320259" y="2686299"/>
            <a:ext cx="167005" cy="0"/>
          </a:xfrm>
          <a:custGeom>
            <a:avLst/>
            <a:gdLst/>
            <a:ahLst/>
            <a:cxnLst/>
            <a:rect l="l" t="t" r="r" b="b"/>
            <a:pathLst>
              <a:path w="167005" h="0">
                <a:moveTo>
                  <a:pt x="0" y="0"/>
                </a:moveTo>
                <a:lnTo>
                  <a:pt x="166855" y="0"/>
                </a:lnTo>
              </a:path>
            </a:pathLst>
          </a:custGeom>
          <a:ln w="66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2166478" y="3401720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 h="0">
                <a:moveTo>
                  <a:pt x="0" y="0"/>
                </a:moveTo>
                <a:lnTo>
                  <a:pt x="117410" y="0"/>
                </a:lnTo>
              </a:path>
            </a:pathLst>
          </a:custGeom>
          <a:ln w="66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/>
          <p:nvPr/>
        </p:nvSpPr>
        <p:spPr>
          <a:xfrm>
            <a:off x="2169340" y="3901212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 h="0">
                <a:moveTo>
                  <a:pt x="0" y="0"/>
                </a:moveTo>
                <a:lnTo>
                  <a:pt x="117410" y="0"/>
                </a:lnTo>
              </a:path>
            </a:pathLst>
          </a:custGeom>
          <a:ln w="66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2149749" y="3091945"/>
            <a:ext cx="24828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0092" sz="1800">
                <a:latin typeface="Times New Roman"/>
                <a:cs typeface="Times New Roman"/>
              </a:rPr>
              <a:t>2</a:t>
            </a:r>
            <a:r>
              <a:rPr dirty="0" baseline="-30092" sz="1800" spc="67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815389" y="3193312"/>
            <a:ext cx="1080770" cy="307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23809" sz="1050">
                <a:latin typeface="Times New Roman"/>
                <a:cs typeface="Times New Roman"/>
              </a:rPr>
              <a:t>0</a:t>
            </a:r>
            <a:r>
              <a:rPr dirty="0" baseline="-23809" sz="1050" spc="41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-40598" sz="1950">
                <a:latin typeface="Symbol"/>
                <a:cs typeface="Symbol"/>
              </a:rPr>
              <a:t></a:t>
            </a:r>
            <a:r>
              <a:rPr dirty="0" baseline="-40598" sz="1950" spc="202">
                <a:latin typeface="Times New Roman"/>
                <a:cs typeface="Times New Roman"/>
              </a:rPr>
              <a:t> </a:t>
            </a:r>
            <a:r>
              <a:rPr dirty="0" baseline="-13513" sz="2775">
                <a:latin typeface="Symbol"/>
                <a:cs typeface="Symbol"/>
              </a:rPr>
              <a:t></a:t>
            </a:r>
            <a:r>
              <a:rPr dirty="0" baseline="-13513" sz="2775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353811" y="2678726"/>
            <a:ext cx="10477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10422" y="4006721"/>
            <a:ext cx="71755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307559" y="3506914"/>
            <a:ext cx="71755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152625" y="3591438"/>
            <a:ext cx="24828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0092" sz="1800">
                <a:latin typeface="Times New Roman"/>
                <a:cs typeface="Times New Roman"/>
              </a:rPr>
              <a:t>2</a:t>
            </a:r>
            <a:r>
              <a:rPr dirty="0" baseline="-30092" sz="1800" spc="67">
                <a:latin typeface="Times New Roman"/>
                <a:cs typeface="Times New Roman"/>
              </a:rPr>
              <a:t> </a:t>
            </a:r>
            <a:r>
              <a:rPr dirty="0" sz="750" spc="-50">
                <a:latin typeface="Symbol"/>
                <a:cs typeface="Symbol"/>
              </a:rPr>
              <a:t></a:t>
            </a:r>
            <a:endParaRPr sz="7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815389" y="3692803"/>
            <a:ext cx="2451735" cy="307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590040" algn="l"/>
              </a:tabLst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23809" sz="1050" i="1">
                <a:latin typeface="Times New Roman"/>
                <a:cs typeface="Times New Roman"/>
              </a:rPr>
              <a:t>n</a:t>
            </a:r>
            <a:r>
              <a:rPr dirty="0" baseline="-23809" sz="1050" spc="457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baseline="-40598" sz="1950">
                <a:latin typeface="Symbol"/>
                <a:cs typeface="Symbol"/>
              </a:rPr>
              <a:t></a:t>
            </a:r>
            <a:r>
              <a:rPr dirty="0" baseline="-40598" sz="1950" spc="232">
                <a:latin typeface="Times New Roman"/>
                <a:cs typeface="Times New Roman"/>
              </a:rPr>
              <a:t> </a:t>
            </a:r>
            <a:r>
              <a:rPr dirty="0" baseline="-13513" sz="2775">
                <a:latin typeface="Symbol"/>
                <a:cs typeface="Symbol"/>
              </a:rPr>
              <a:t></a:t>
            </a:r>
            <a:r>
              <a:rPr dirty="0" baseline="-13513" sz="2775" spc="-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x</a:t>
            </a:r>
            <a:r>
              <a:rPr dirty="0" sz="1200" spc="50">
                <a:latin typeface="Times New Roman"/>
                <a:cs typeface="Times New Roman"/>
              </a:rPr>
              <a:t>)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nxdx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1,2,3,</a:t>
            </a:r>
            <a:r>
              <a:rPr dirty="0" sz="1200" spc="-10">
                <a:latin typeface="Symbol"/>
                <a:cs typeface="Symbol"/>
              </a:rPr>
              <a:t></a:t>
            </a:r>
            <a:r>
              <a:rPr dirty="0" sz="1200" spc="-10">
                <a:latin typeface="Times New Roman"/>
                <a:cs typeface="Times New Roman"/>
              </a:rPr>
              <a:t>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401356" y="2558639"/>
            <a:ext cx="71755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675411" y="2461982"/>
            <a:ext cx="9144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843342" y="2906740"/>
            <a:ext cx="417830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spc="-10" i="1">
                <a:latin typeface="Times New Roman"/>
                <a:cs typeface="Times New Roman"/>
              </a:rPr>
              <a:t>where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318403" y="2454243"/>
            <a:ext cx="10477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870461" y="2556263"/>
            <a:ext cx="1517015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50240" algn="l"/>
                <a:tab pos="954405" algn="l"/>
              </a:tabLst>
            </a:pP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x</a:t>
            </a:r>
            <a:r>
              <a:rPr dirty="0" sz="1200" spc="5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642549" y="2771783"/>
            <a:ext cx="167640" cy="13525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625003" y="2517182"/>
            <a:ext cx="344170" cy="307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50">
                <a:latin typeface="Symbol"/>
                <a:cs typeface="Symbol"/>
              </a:rPr>
              <a:t></a:t>
            </a:r>
            <a:r>
              <a:rPr dirty="0" sz="1850" spc="345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91285"/>
            <a:ext cx="3206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Here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272681" y="143781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652" y="0"/>
                </a:lnTo>
              </a:path>
            </a:pathLst>
          </a:custGeom>
          <a:ln w="64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016551" y="1543344"/>
            <a:ext cx="140970" cy="197485"/>
          </a:xfrm>
          <a:custGeom>
            <a:avLst/>
            <a:gdLst/>
            <a:ahLst/>
            <a:cxnLst/>
            <a:rect l="l" t="t" r="r" b="b"/>
            <a:pathLst>
              <a:path w="140969" h="197485">
                <a:moveTo>
                  <a:pt x="140730" y="0"/>
                </a:moveTo>
                <a:lnTo>
                  <a:pt x="0" y="1972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470148" y="1135039"/>
            <a:ext cx="140970" cy="197485"/>
          </a:xfrm>
          <a:custGeom>
            <a:avLst/>
            <a:gdLst/>
            <a:ahLst/>
            <a:cxnLst/>
            <a:rect l="l" t="t" r="r" b="b"/>
            <a:pathLst>
              <a:path w="140969" h="197484">
                <a:moveTo>
                  <a:pt x="140426" y="0"/>
                </a:moveTo>
                <a:lnTo>
                  <a:pt x="0" y="1972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938261" y="143781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652" y="0"/>
                </a:lnTo>
              </a:path>
            </a:pathLst>
          </a:custGeom>
          <a:ln w="64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276662" y="214514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48" y="0"/>
                </a:lnTo>
              </a:path>
            </a:pathLst>
          </a:custGeom>
          <a:ln w="64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412359" y="2250676"/>
            <a:ext cx="140970" cy="197485"/>
          </a:xfrm>
          <a:custGeom>
            <a:avLst/>
            <a:gdLst/>
            <a:ahLst/>
            <a:cxnLst/>
            <a:rect l="l" t="t" r="r" b="b"/>
            <a:pathLst>
              <a:path w="140969" h="197485">
                <a:moveTo>
                  <a:pt x="140477" y="0"/>
                </a:moveTo>
                <a:lnTo>
                  <a:pt x="0" y="1972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1474129" y="1842397"/>
            <a:ext cx="140970" cy="197485"/>
          </a:xfrm>
          <a:custGeom>
            <a:avLst/>
            <a:gdLst/>
            <a:ahLst/>
            <a:cxnLst/>
            <a:rect l="l" t="t" r="r" b="b"/>
            <a:pathLst>
              <a:path w="140969" h="197485">
                <a:moveTo>
                  <a:pt x="140439" y="0"/>
                </a:moveTo>
                <a:lnTo>
                  <a:pt x="0" y="1972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447490" y="2245134"/>
            <a:ext cx="1352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5">
                <a:latin typeface="Symbol"/>
                <a:cs typeface="Symbol"/>
              </a:rPr>
              <a:t></a:t>
            </a:r>
            <a:r>
              <a:rPr dirty="0" baseline="-13888" sz="1800" spc="-157">
                <a:latin typeface="Symbol"/>
                <a:cs typeface="Symbol"/>
              </a:rPr>
              <a:t>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72890" y="1805474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67958" y="2245134"/>
            <a:ext cx="1352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5">
                <a:latin typeface="Symbol"/>
                <a:cs typeface="Symbol"/>
              </a:rPr>
              <a:t></a:t>
            </a:r>
            <a:r>
              <a:rPr dirty="0" baseline="-13888" sz="1800" spc="-157">
                <a:latin typeface="Symbol"/>
                <a:cs typeface="Symbol"/>
              </a:rPr>
              <a:t>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35958" y="1181191"/>
            <a:ext cx="109220" cy="45847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  <a:p>
            <a:pPr marL="15875">
              <a:lnSpc>
                <a:spcPct val="100000"/>
              </a:lnSpc>
              <a:spcBef>
                <a:spcPts val="265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67385" y="1537801"/>
            <a:ext cx="1352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5">
                <a:latin typeface="Symbol"/>
                <a:cs typeface="Symbol"/>
              </a:rPr>
              <a:t></a:t>
            </a:r>
            <a:r>
              <a:rPr dirty="0" baseline="-13888" sz="1800" spc="-157">
                <a:latin typeface="Symbol"/>
                <a:cs typeface="Symbol"/>
              </a:rPr>
              <a:t>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92785" y="1098142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63977" y="1537800"/>
            <a:ext cx="1352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5">
                <a:latin typeface="Symbol"/>
                <a:cs typeface="Symbol"/>
              </a:rPr>
              <a:t></a:t>
            </a:r>
            <a:r>
              <a:rPr dirty="0" baseline="-13888" sz="1800" spc="-157">
                <a:latin typeface="Symbol"/>
                <a:cs typeface="Symbol"/>
              </a:rPr>
              <a:t>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36173" y="1878029"/>
            <a:ext cx="952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394208" y="2208462"/>
            <a:ext cx="952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36296" y="2098689"/>
            <a:ext cx="23463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249170" algn="l"/>
              </a:tabLst>
            </a:pPr>
            <a:r>
              <a:rPr dirty="0" baseline="-13888" sz="1800">
                <a:latin typeface="Symbol"/>
                <a:cs typeface="Symbol"/>
              </a:rPr>
              <a:t></a:t>
            </a:r>
            <a:r>
              <a:rPr dirty="0" baseline="-13888" sz="1800" spc="-4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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baseline="-44444" sz="1500" spc="-75">
                <a:latin typeface="Times New Roman"/>
                <a:cs typeface="Times New Roman"/>
              </a:rPr>
              <a:t>0</a:t>
            </a:r>
            <a:r>
              <a:rPr dirty="0" baseline="-44444" sz="15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040644" y="1170696"/>
            <a:ext cx="952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98323" y="1501130"/>
            <a:ext cx="952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32303" y="1391357"/>
            <a:ext cx="15703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472565" algn="l"/>
              </a:tabLst>
            </a:pPr>
            <a:r>
              <a:rPr dirty="0" baseline="-13888" sz="1800">
                <a:latin typeface="Symbol"/>
                <a:cs typeface="Symbol"/>
              </a:rPr>
              <a:t></a:t>
            </a:r>
            <a:r>
              <a:rPr dirty="0" baseline="-13888" sz="1800" spc="-4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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baseline="-44444" sz="1500" spc="-75">
                <a:latin typeface="Times New Roman"/>
                <a:cs typeface="Times New Roman"/>
              </a:rPr>
              <a:t>0</a:t>
            </a:r>
            <a:r>
              <a:rPr dirty="0" baseline="-44444" sz="15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78519" y="2308149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52369" y="1774703"/>
            <a:ext cx="402590" cy="308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670">
              <a:lnSpc>
                <a:spcPts val="1110"/>
              </a:lnSpc>
              <a:spcBef>
                <a:spcPts val="100"/>
              </a:spcBef>
            </a:pPr>
            <a:r>
              <a:rPr dirty="0" baseline="-11574" sz="1800" spc="-37">
                <a:latin typeface="Symbol"/>
                <a:cs typeface="Symbol"/>
              </a:rPr>
              <a:t>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110"/>
              </a:lnSpc>
              <a:tabLst>
                <a:tab pos="300355" algn="l"/>
              </a:tabLst>
            </a:pPr>
            <a:r>
              <a:rPr dirty="0" baseline="-16203" sz="1800" spc="-75">
                <a:latin typeface="Times New Roman"/>
                <a:cs typeface="Times New Roman"/>
              </a:rPr>
              <a:t>2</a:t>
            </a:r>
            <a:r>
              <a:rPr dirty="0" baseline="-16203" sz="18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0058" y="1980022"/>
            <a:ext cx="268224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05459" algn="l"/>
              </a:tabLst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27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8" sz="1800">
                <a:latin typeface="Symbol"/>
                <a:cs typeface="Symbol"/>
              </a:rPr>
              <a:t></a:t>
            </a:r>
            <a:r>
              <a:rPr dirty="0" baseline="23148" sz="1800" spc="187">
                <a:latin typeface="Times New Roman"/>
                <a:cs typeface="Times New Roman"/>
              </a:rPr>
              <a:t>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40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nxdx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baseline="-11111" sz="2250" spc="-15">
                <a:latin typeface="Symbol"/>
                <a:cs typeface="Symbol"/>
              </a:rPr>
              <a:t></a:t>
            </a:r>
            <a:r>
              <a:rPr dirty="0" baseline="-11111" sz="2250" spc="-2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nxdx</a:t>
            </a:r>
            <a:r>
              <a:rPr dirty="0" baseline="23148" sz="1800" spc="-30">
                <a:latin typeface="Symbol"/>
                <a:cs typeface="Symbol"/>
              </a:rPr>
              <a:t></a:t>
            </a:r>
            <a:endParaRPr baseline="23148" sz="18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82952" y="1600814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48375" y="1067383"/>
            <a:ext cx="402590" cy="308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670">
              <a:lnSpc>
                <a:spcPts val="1110"/>
              </a:lnSpc>
              <a:spcBef>
                <a:spcPts val="100"/>
              </a:spcBef>
            </a:pPr>
            <a:r>
              <a:rPr dirty="0" baseline="-11574" sz="1800" spc="-37">
                <a:latin typeface="Symbol"/>
                <a:cs typeface="Symbol"/>
              </a:rPr>
              <a:t></a:t>
            </a:r>
            <a:r>
              <a:rPr dirty="0" sz="1000" spc="-25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110"/>
              </a:lnSpc>
              <a:tabLst>
                <a:tab pos="300355" algn="l"/>
              </a:tabLst>
            </a:pPr>
            <a:r>
              <a:rPr dirty="0" baseline="-16203" sz="1800" spc="-75">
                <a:latin typeface="Times New Roman"/>
                <a:cs typeface="Times New Roman"/>
              </a:rPr>
              <a:t>2</a:t>
            </a:r>
            <a:r>
              <a:rPr dirty="0" baseline="-16203" sz="18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0058" y="1272690"/>
            <a:ext cx="2032000" cy="254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01650" algn="l"/>
              </a:tabLst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8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8" sz="1800">
                <a:latin typeface="Symbol"/>
                <a:cs typeface="Symbol"/>
              </a:rPr>
              <a:t></a:t>
            </a:r>
            <a:r>
              <a:rPr dirty="0" baseline="23148" sz="1800" spc="195">
                <a:latin typeface="Times New Roman"/>
                <a:cs typeface="Times New Roman"/>
              </a:rPr>
              <a:t>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41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baseline="-11111" sz="2250" spc="-15">
                <a:latin typeface="Symbol"/>
                <a:cs typeface="Symbol"/>
              </a:rPr>
              <a:t></a:t>
            </a:r>
            <a:r>
              <a:rPr dirty="0" baseline="-11111" sz="2250" spc="-2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baseline="23148" sz="1800">
                <a:latin typeface="Symbol"/>
                <a:cs typeface="Symbol"/>
              </a:rPr>
              <a:t></a:t>
            </a:r>
            <a:r>
              <a:rPr dirty="0" baseline="23148" sz="1800" spc="11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02004" y="2468626"/>
            <a:ext cx="341820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Performing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simplifying,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2290246" y="2903258"/>
            <a:ext cx="262255" cy="0"/>
          </a:xfrm>
          <a:custGeom>
            <a:avLst/>
            <a:gdLst/>
            <a:ahLst/>
            <a:cxnLst/>
            <a:rect l="l" t="t" r="r" b="b"/>
            <a:pathLst>
              <a:path w="262255" h="0">
                <a:moveTo>
                  <a:pt x="0" y="0"/>
                </a:moveTo>
                <a:lnTo>
                  <a:pt x="262153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701921" y="2903258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687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2083759" y="3352791"/>
            <a:ext cx="262890" cy="0"/>
          </a:xfrm>
          <a:custGeom>
            <a:avLst/>
            <a:gdLst/>
            <a:ahLst/>
            <a:cxnLst/>
            <a:rect l="l" t="t" r="r" b="b"/>
            <a:pathLst>
              <a:path w="262889" h="0">
                <a:moveTo>
                  <a:pt x="0" y="0"/>
                </a:moveTo>
                <a:lnTo>
                  <a:pt x="262469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164051" y="3130741"/>
            <a:ext cx="1016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39803" y="3226412"/>
            <a:ext cx="142938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768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,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2,6,10,.....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76343" y="2885067"/>
            <a:ext cx="889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610674" y="2913638"/>
            <a:ext cx="4191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</a:t>
            </a:r>
            <a:r>
              <a:rPr dirty="0" baseline="-4629" sz="1800" spc="-37">
                <a:latin typeface="Symbol"/>
                <a:cs typeface="Symbol"/>
              </a:rPr>
              <a:t>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175083" y="2789449"/>
            <a:ext cx="880110" cy="3136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40"/>
              </a:lnSpc>
              <a:spcBef>
                <a:spcPts val="95"/>
              </a:spcBef>
              <a:tabLst>
                <a:tab pos="720725" algn="l"/>
              </a:tabLst>
            </a:pP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104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2</a:t>
            </a:r>
            <a:r>
              <a:rPr dirty="0" baseline="4629" sz="1800" spc="-254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-13888" sz="1800" spc="-37">
                <a:latin typeface="Symbol"/>
                <a:cs typeface="Symbol"/>
              </a:rPr>
              <a:t></a:t>
            </a:r>
            <a:endParaRPr baseline="-13888" sz="1800">
              <a:latin typeface="Symbol"/>
              <a:cs typeface="Symbol"/>
            </a:endParaRPr>
          </a:p>
          <a:p>
            <a:pPr marL="578485">
              <a:lnSpc>
                <a:spcPts val="1140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72675" y="2692248"/>
            <a:ext cx="16573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50315" algn="l"/>
              </a:tabLst>
            </a:pPr>
            <a:r>
              <a:rPr dirty="0" baseline="4629" sz="1800">
                <a:latin typeface="Times New Roman"/>
                <a:cs typeface="Times New Roman"/>
              </a:rPr>
              <a:t>2</a:t>
            </a:r>
            <a:r>
              <a:rPr dirty="0" baseline="4629" sz="1800" spc="247">
                <a:latin typeface="Times New Roman"/>
                <a:cs typeface="Times New Roman"/>
              </a:rPr>
              <a:t>  </a:t>
            </a:r>
            <a:r>
              <a:rPr dirty="0" baseline="4629" sz="1800" spc="-75">
                <a:latin typeface="Symbol"/>
                <a:cs typeface="Symbol"/>
              </a:rPr>
              <a:t>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baseline="4629" sz="1800" spc="-15" i="1">
                <a:latin typeface="Times New Roman"/>
                <a:cs typeface="Times New Roman"/>
              </a:rPr>
              <a:t>n</a:t>
            </a:r>
            <a:r>
              <a:rPr dirty="0" baseline="4629" sz="1800" spc="-15">
                <a:latin typeface="Symbol"/>
                <a:cs typeface="Symbol"/>
              </a:rPr>
              <a:t></a:t>
            </a:r>
            <a:r>
              <a:rPr dirty="0" baseline="4629" sz="1800" spc="-1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629" sz="1800" spc="-37">
                <a:latin typeface="Symbol"/>
                <a:cs typeface="Symbol"/>
              </a:rPr>
              <a:t>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87639" y="2927739"/>
            <a:ext cx="3644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3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814403" y="2776878"/>
            <a:ext cx="131064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44475" algn="l"/>
                <a:tab pos="76581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8518" sz="1800" spc="-97">
                <a:latin typeface="Symbol"/>
                <a:cs typeface="Symbol"/>
              </a:rPr>
              <a:t></a:t>
            </a:r>
            <a:r>
              <a:rPr dirty="0" sz="1200" spc="-65">
                <a:latin typeface="Times New Roman"/>
                <a:cs typeface="Times New Roman"/>
              </a:rPr>
              <a:t>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86014" y="2734194"/>
            <a:ext cx="889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922091" y="2840285"/>
            <a:ext cx="889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2244860" y="400248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18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2496802" y="400248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18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2689053" y="4002480"/>
            <a:ext cx="394970" cy="0"/>
          </a:xfrm>
          <a:custGeom>
            <a:avLst/>
            <a:gdLst/>
            <a:ahLst/>
            <a:cxnLst/>
            <a:rect l="l" t="t" r="r" b="b"/>
            <a:pathLst>
              <a:path w="394969" h="0">
                <a:moveTo>
                  <a:pt x="0" y="0"/>
                </a:moveTo>
                <a:lnTo>
                  <a:pt x="39490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/>
          <p:nvPr/>
        </p:nvSpPr>
        <p:spPr>
          <a:xfrm>
            <a:off x="3238249" y="4002481"/>
            <a:ext cx="393065" cy="0"/>
          </a:xfrm>
          <a:custGeom>
            <a:avLst/>
            <a:gdLst/>
            <a:ahLst/>
            <a:cxnLst/>
            <a:rect l="l" t="t" r="r" b="b"/>
            <a:pathLst>
              <a:path w="393064" h="0">
                <a:moveTo>
                  <a:pt x="0" y="0"/>
                </a:moveTo>
                <a:lnTo>
                  <a:pt x="39245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/>
          <p:nvPr/>
        </p:nvSpPr>
        <p:spPr>
          <a:xfrm>
            <a:off x="3785254" y="4002481"/>
            <a:ext cx="455295" cy="0"/>
          </a:xfrm>
          <a:custGeom>
            <a:avLst/>
            <a:gdLst/>
            <a:ahLst/>
            <a:cxnLst/>
            <a:rect l="l" t="t" r="r" b="b"/>
            <a:pathLst>
              <a:path w="455295" h="0">
                <a:moveTo>
                  <a:pt x="0" y="0"/>
                </a:moveTo>
                <a:lnTo>
                  <a:pt x="45467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2612063" y="4030814"/>
            <a:ext cx="21786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105660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456103" y="3918665"/>
            <a:ext cx="236029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4"/>
              </a:spcBef>
              <a:tabLst>
                <a:tab pos="2261870" algn="l"/>
              </a:tabLst>
            </a:pPr>
            <a:r>
              <a:rPr dirty="0" baseline="-27777" sz="1800">
                <a:latin typeface="Symbol"/>
                <a:cs typeface="Symbol"/>
              </a:rPr>
              <a:t></a:t>
            </a:r>
            <a:r>
              <a:rPr dirty="0" baseline="-27777" sz="18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37906" y="3958393"/>
            <a:ext cx="13900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4"/>
              </a:spcBef>
              <a:tabLst>
                <a:tab pos="613410" algn="l"/>
                <a:tab pos="1190625" algn="l"/>
              </a:tabLst>
            </a:pPr>
            <a:r>
              <a:rPr dirty="0" baseline="-25462" sz="1800" spc="-37">
                <a:latin typeface="Times New Roman"/>
                <a:cs typeface="Times New Roman"/>
              </a:rPr>
              <a:t>1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462" sz="1800" spc="-37">
                <a:latin typeface="Times New Roman"/>
                <a:cs typeface="Times New Roman"/>
              </a:rPr>
              <a:t>5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863904" y="3377277"/>
            <a:ext cx="3964940" cy="610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29995">
              <a:lnSpc>
                <a:spcPts val="1435"/>
              </a:lnSpc>
              <a:spcBef>
                <a:spcPts val="95"/>
              </a:spcBef>
            </a:pPr>
            <a:r>
              <a:rPr dirty="0" sz="1200" spc="25" i="1">
                <a:latin typeface="Times New Roman"/>
                <a:cs typeface="Times New Roman"/>
              </a:rPr>
              <a:t>n</a:t>
            </a:r>
            <a:r>
              <a:rPr dirty="0" baseline="30555" sz="1500" spc="37">
                <a:latin typeface="Times New Roman"/>
                <a:cs typeface="Times New Roman"/>
              </a:rPr>
              <a:t>2</a:t>
            </a:r>
            <a:r>
              <a:rPr dirty="0" sz="1200" spc="25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ts val="1435"/>
              </a:lnSpc>
            </a:pP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 marL="964565">
              <a:lnSpc>
                <a:spcPct val="100000"/>
              </a:lnSpc>
              <a:spcBef>
                <a:spcPts val="290"/>
              </a:spcBef>
            </a:pPr>
            <a:r>
              <a:rPr dirty="0" baseline="-37037" sz="1800" spc="15">
                <a:latin typeface="Times New Roman"/>
                <a:cs typeface="Times New Roman"/>
              </a:rPr>
              <a:t>f(x)</a:t>
            </a:r>
            <a:r>
              <a:rPr dirty="0" baseline="-37037" sz="1800" spc="22">
                <a:latin typeface="Times New Roman"/>
                <a:cs typeface="Times New Roman"/>
              </a:rPr>
              <a:t> </a:t>
            </a:r>
            <a:r>
              <a:rPr dirty="0" baseline="-37037" sz="1800" spc="15">
                <a:latin typeface="Times New Roman"/>
                <a:cs typeface="Times New Roman"/>
              </a:rPr>
              <a:t>=</a:t>
            </a:r>
            <a:r>
              <a:rPr dirty="0" baseline="-37037" sz="1800" spc="48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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-34722" sz="1800" spc="15">
                <a:latin typeface="Symbol"/>
                <a:cs typeface="Symbol"/>
              </a:rPr>
              <a:t></a:t>
            </a:r>
            <a:r>
              <a:rPr dirty="0" baseline="-34722" sz="1800" spc="12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Symbol"/>
                <a:cs typeface="Symbol"/>
              </a:rPr>
              <a:t></a:t>
            </a:r>
            <a:r>
              <a:rPr dirty="0" sz="1200" spc="1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2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baseline="-34722" sz="1800" spc="15">
                <a:latin typeface="Symbol"/>
                <a:cs typeface="Symbol"/>
              </a:rPr>
              <a:t></a:t>
            </a:r>
            <a:r>
              <a:rPr dirty="0" baseline="-34722" sz="1800" spc="67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cos6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baseline="-34722" sz="1800" spc="15">
                <a:latin typeface="Symbol"/>
                <a:cs typeface="Symbol"/>
              </a:rPr>
              <a:t></a:t>
            </a:r>
            <a:r>
              <a:rPr dirty="0" baseline="-34722" sz="1800" spc="67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cos10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</a:t>
            </a:r>
            <a:r>
              <a:rPr dirty="0" baseline="-34722" sz="1800" spc="-179">
                <a:latin typeface="Times New Roman"/>
                <a:cs typeface="Times New Roman"/>
              </a:rPr>
              <a:t> </a:t>
            </a:r>
            <a:r>
              <a:rPr dirty="0" baseline="-34722" sz="1800" spc="-15">
                <a:latin typeface="Times New Roman"/>
                <a:cs typeface="Times New Roman"/>
              </a:rPr>
              <a:t>......</a:t>
            </a:r>
            <a:r>
              <a:rPr dirty="0" baseline="-34722" sz="1800" spc="-15">
                <a:latin typeface="Symbol"/>
                <a:cs typeface="Symbol"/>
              </a:rPr>
              <a:t></a:t>
            </a:r>
            <a:r>
              <a:rPr dirty="0" baseline="2314" sz="1800" spc="-1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245936" y="3995062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902004" y="4221607"/>
            <a:ext cx="36690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c-x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0&lt;x&lt;c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904317" y="4673325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3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2008085" y="4755841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76554" y="4382605"/>
            <a:ext cx="2419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>
                <a:latin typeface="Times New Roman"/>
                <a:cs typeface="Times New Roman"/>
              </a:rPr>
              <a:t>2</a:t>
            </a:r>
            <a:r>
              <a:rPr dirty="0" baseline="-25462" sz="1800" spc="-7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90904" y="4509337"/>
            <a:ext cx="1980564" cy="25272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586105" algn="l"/>
              </a:tabLst>
            </a:pPr>
            <a:r>
              <a:rPr dirty="0" baseline="2314" sz="1800" spc="-30">
                <a:latin typeface="Times New Roman"/>
                <a:cs typeface="Times New Roman"/>
              </a:rPr>
              <a:t>Here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c</a:t>
            </a:r>
            <a:r>
              <a:rPr dirty="0" baseline="-43981" sz="1800" spc="60" i="1">
                <a:latin typeface="Times New Roman"/>
                <a:cs typeface="Times New Roman"/>
              </a:rPr>
              <a:t>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-30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,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3416970" y="4666993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75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4306520" y="4666993"/>
            <a:ext cx="246379" cy="0"/>
          </a:xfrm>
          <a:custGeom>
            <a:avLst/>
            <a:gdLst/>
            <a:ahLst/>
            <a:cxnLst/>
            <a:rect l="l" t="t" r="r" b="b"/>
            <a:pathLst>
              <a:path w="246379" h="0">
                <a:moveTo>
                  <a:pt x="0" y="0"/>
                </a:moveTo>
                <a:lnTo>
                  <a:pt x="24631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3521322" y="4516776"/>
            <a:ext cx="89535" cy="3041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215164" y="4679745"/>
            <a:ext cx="42925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5623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172272" y="4641393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382573" y="4661106"/>
            <a:ext cx="946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415539" y="4661106"/>
            <a:ext cx="946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530171" y="4770644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095755" y="4549882"/>
            <a:ext cx="1696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19430" algn="l"/>
                <a:tab pos="1475740" algn="l"/>
              </a:tabLst>
            </a:pPr>
            <a:r>
              <a:rPr dirty="0" baseline="4629" sz="1800" i="1">
                <a:latin typeface="Times New Roman"/>
                <a:cs typeface="Times New Roman"/>
              </a:rPr>
              <a:t>a</a:t>
            </a:r>
            <a:r>
              <a:rPr dirty="0" baseline="4629" sz="1800" spc="150" i="1">
                <a:latin typeface="Times New Roman"/>
                <a:cs typeface="Times New Roman"/>
              </a:rPr>
              <a:t>  </a:t>
            </a:r>
            <a:r>
              <a:rPr dirty="0" baseline="4629" sz="1800" spc="-75">
                <a:latin typeface="Symbol"/>
                <a:cs typeface="Symbol"/>
              </a:rPr>
              <a:t></a:t>
            </a:r>
            <a:r>
              <a:rPr dirty="0" baseline="4629" sz="1800">
                <a:latin typeface="Times New Roman"/>
                <a:cs typeface="Times New Roman"/>
              </a:rPr>
              <a:t>	(</a:t>
            </a:r>
            <a:r>
              <a:rPr dirty="0" baseline="4629" sz="1800" i="1">
                <a:latin typeface="Times New Roman"/>
                <a:cs typeface="Times New Roman"/>
              </a:rPr>
              <a:t>c</a:t>
            </a:r>
            <a:r>
              <a:rPr dirty="0" baseline="4629" sz="1800" spc="-67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>
                <a:latin typeface="Times New Roman"/>
                <a:cs typeface="Times New Roman"/>
              </a:rPr>
              <a:t>)</a:t>
            </a:r>
            <a:r>
              <a:rPr dirty="0" baseline="4629" sz="1800" spc="-277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4629" sz="1800" spc="-37" i="1">
                <a:latin typeface="Times New Roman"/>
                <a:cs typeface="Times New Roman"/>
              </a:rPr>
              <a:t>dx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388929" y="4361035"/>
            <a:ext cx="23367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3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c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215163" y="4442202"/>
            <a:ext cx="429259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baseline="4629" sz="1800" spc="-30" i="1">
                <a:latin typeface="Times New Roman"/>
                <a:cs typeface="Times New Roman"/>
              </a:rPr>
              <a:t>n</a:t>
            </a:r>
            <a:r>
              <a:rPr dirty="0" baseline="4444" sz="1875" spc="-30">
                <a:latin typeface="Symbol"/>
                <a:cs typeface="Symbol"/>
              </a:rPr>
              <a:t></a:t>
            </a:r>
            <a:r>
              <a:rPr dirty="0" baseline="4629" sz="1800" spc="-30" i="1">
                <a:latin typeface="Times New Roman"/>
                <a:cs typeface="Times New Roman"/>
              </a:rPr>
              <a:t>x</a:t>
            </a:r>
            <a:r>
              <a:rPr dirty="0" baseline="4629" sz="1800" spc="-112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978204" y="4994275"/>
            <a:ext cx="2695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Integrating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simplifying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072650" y="5082504"/>
            <a:ext cx="39941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6570" sz="1725" spc="89" i="1">
                <a:latin typeface="Times New Roman"/>
                <a:cs typeface="Times New Roman"/>
              </a:rPr>
              <a:t>n</a:t>
            </a:r>
            <a:r>
              <a:rPr dirty="0" sz="1000" spc="60">
                <a:latin typeface="Times New Roman"/>
                <a:cs typeface="Times New Roman"/>
              </a:rPr>
              <a:t>2</a:t>
            </a:r>
            <a:r>
              <a:rPr dirty="0" baseline="-26570" sz="1725" spc="89">
                <a:latin typeface="Symbol"/>
                <a:cs typeface="Symbol"/>
              </a:rPr>
              <a:t></a:t>
            </a:r>
            <a:r>
              <a:rPr dirty="0" sz="1000" spc="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724102" y="4833410"/>
            <a:ext cx="1426845" cy="4057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2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u="sng" baseline="36231" sz="1725" spc="26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</a:t>
            </a:r>
            <a:r>
              <a:rPr dirty="0" u="sng" baseline="36231" sz="1725" spc="24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36231" sz="1725" spc="-120" i="1">
                <a:latin typeface="Times New Roman"/>
                <a:cs typeface="Times New Roman"/>
              </a:rPr>
              <a:t> </a:t>
            </a:r>
            <a:r>
              <a:rPr dirty="0" sz="2500" spc="-355">
                <a:latin typeface="Symbol"/>
                <a:cs typeface="Symbol"/>
              </a:rPr>
              <a:t></a:t>
            </a:r>
            <a:r>
              <a:rPr dirty="0" sz="1150" spc="-355">
                <a:latin typeface="Times New Roman"/>
                <a:cs typeface="Times New Roman"/>
              </a:rPr>
              <a:t>1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52" i="1">
                <a:latin typeface="Times New Roman"/>
                <a:cs typeface="Times New Roman"/>
              </a:rPr>
              <a:t> </a:t>
            </a:r>
            <a:r>
              <a:rPr dirty="0" sz="2500" spc="-495">
                <a:latin typeface="Symbol"/>
                <a:cs typeface="Symbol"/>
              </a:rPr>
              <a:t>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016304" y="5326760"/>
            <a:ext cx="17811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746181" y="5516852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261644" y="5654735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919941" y="5781541"/>
            <a:ext cx="426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5433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492182" y="5796820"/>
            <a:ext cx="11048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985210" y="5753366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85908" y="5627022"/>
            <a:ext cx="302895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-27777" sz="1500">
                <a:latin typeface="Times New Roman"/>
                <a:cs typeface="Times New Roman"/>
              </a:rPr>
              <a:t>2</a:t>
            </a:r>
            <a:r>
              <a:rPr dirty="0" baseline="-27777" sz="1500" spc="509">
                <a:latin typeface="Times New Roman"/>
                <a:cs typeface="Times New Roman"/>
              </a:rPr>
              <a:t> </a:t>
            </a:r>
            <a:r>
              <a:rPr dirty="0" sz="1500" spc="-50">
                <a:latin typeface="Symbol"/>
                <a:cs typeface="Symbol"/>
              </a:rPr>
              <a:t></a:t>
            </a:r>
            <a:endParaRPr sz="15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458710" y="5641893"/>
            <a:ext cx="5461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71145" algn="l"/>
              </a:tabLst>
            </a:pP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baseline="-4629" sz="1800" spc="-30">
                <a:latin typeface="Symbol"/>
                <a:cs typeface="Symbol"/>
              </a:rPr>
              <a:t>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099082" y="5472139"/>
            <a:ext cx="386715" cy="414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50" spc="-375">
                <a:latin typeface="Symbol"/>
                <a:cs typeface="Symbol"/>
              </a:rPr>
              <a:t></a:t>
            </a:r>
            <a:r>
              <a:rPr dirty="0" sz="1200" spc="-375">
                <a:latin typeface="Times New Roman"/>
                <a:cs typeface="Times New Roman"/>
              </a:rPr>
              <a:t>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885690" y="5544413"/>
            <a:ext cx="2152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 spc="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242469" y="5763207"/>
            <a:ext cx="1028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560285" y="5402776"/>
            <a:ext cx="216535" cy="414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50" i="1">
                <a:latin typeface="Times New Roman"/>
                <a:cs typeface="Times New Roman"/>
              </a:rPr>
              <a:t> </a:t>
            </a:r>
            <a:r>
              <a:rPr dirty="0" baseline="-11982" sz="3825" spc="-765">
                <a:latin typeface="Symbol"/>
                <a:cs typeface="Symbol"/>
              </a:rPr>
              <a:t></a:t>
            </a:r>
            <a:endParaRPr baseline="-11982" sz="3825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086059" y="5763207"/>
            <a:ext cx="946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919941" y="5555731"/>
            <a:ext cx="426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u="sng" baseline="4629" sz="1800" spc="-3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baseline="4629" sz="1800" spc="-3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u="sng" baseline="4629" sz="180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baseline="4629" sz="1800" spc="-12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678343" y="5812404"/>
            <a:ext cx="34607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000" spc="-20" i="1">
                <a:latin typeface="Times New Roman"/>
                <a:cs typeface="Times New Roman"/>
              </a:rPr>
              <a:t>n</a:t>
            </a:r>
            <a:r>
              <a:rPr dirty="0" sz="1000" spc="-20">
                <a:latin typeface="Symbol"/>
                <a:cs typeface="Symbol"/>
              </a:rPr>
              <a:t></a:t>
            </a:r>
            <a:r>
              <a:rPr dirty="0" sz="1000" spc="-20">
                <a:latin typeface="Times New Roman"/>
                <a:cs typeface="Times New Roman"/>
              </a:rPr>
              <a:t>1</a:t>
            </a:r>
            <a:r>
              <a:rPr dirty="0" baseline="4629" sz="1800" spc="-30" i="1">
                <a:latin typeface="Times New Roman"/>
                <a:cs typeface="Times New Roman"/>
              </a:rPr>
              <a:t>n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790954" y="5643146"/>
            <a:ext cx="91249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u="sng" baseline="37037" sz="1800" spc="-32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</a:t>
            </a:r>
            <a:r>
              <a:rPr dirty="0" baseline="37037" sz="1800" spc="11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baseline="37037" sz="1800" spc="-15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spc="-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37037" sz="1800" spc="-3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</a:t>
            </a:r>
            <a:endParaRPr baseline="37037" sz="18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825804" y="5991225"/>
            <a:ext cx="5612765" cy="16402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Exercices:</a:t>
            </a:r>
            <a:endParaRPr sz="1200">
              <a:latin typeface="Times New Roman"/>
              <a:cs typeface="Times New Roman"/>
            </a:endParaRPr>
          </a:p>
          <a:p>
            <a:pPr marL="213995" indent="-125095">
              <a:lnSpc>
                <a:spcPct val="100000"/>
              </a:lnSpc>
              <a:spcBef>
                <a:spcPts val="1305"/>
              </a:spcBef>
              <a:buAutoNum type="romanUcPeriod"/>
              <a:tabLst>
                <a:tab pos="213995" algn="l"/>
              </a:tabLst>
            </a:pP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intervals: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735"/>
              </a:spcBef>
              <a:tabLst>
                <a:tab pos="1062355" algn="l"/>
                <a:tab pos="1863089" algn="l"/>
                <a:tab pos="3549015" algn="l"/>
              </a:tabLst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cosx</a:t>
            </a:r>
            <a:r>
              <a:rPr dirty="0" sz="1200">
                <a:latin typeface="Times New Roman"/>
                <a:cs typeface="Times New Roman"/>
              </a:rPr>
              <a:t>	over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(0,</a:t>
            </a:r>
            <a:r>
              <a:rPr dirty="0" sz="1200" spc="-20">
                <a:latin typeface="Symbol"/>
                <a:cs typeface="Symbol"/>
              </a:rPr>
              <a:t>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baseline="31250" sz="120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(0,</a:t>
            </a:r>
            <a:r>
              <a:rPr dirty="0" sz="1200" spc="-10">
                <a:latin typeface="Symbol"/>
                <a:cs typeface="Symbol"/>
              </a:rPr>
              <a:t>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3.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l</a:t>
            </a:r>
            <a:r>
              <a:rPr dirty="0" sz="1200" spc="-10">
                <a:latin typeface="Times New Roman"/>
                <a:cs typeface="Times New Roman"/>
              </a:rPr>
              <a:t>x-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baseline="31250" sz="1200">
                <a:latin typeface="Times New Roman"/>
                <a:cs typeface="Times New Roman"/>
              </a:rPr>
              <a:t>2</a:t>
            </a:r>
            <a:r>
              <a:rPr dirty="0" baseline="31250" sz="1200" spc="359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over (0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l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41300" marR="477520" indent="-152400">
              <a:lnSpc>
                <a:spcPct val="143300"/>
              </a:lnSpc>
              <a:spcBef>
                <a:spcPts val="45"/>
              </a:spcBef>
              <a:buAutoNum type="romanUcPeriod" startAt="2"/>
              <a:tabLst>
                <a:tab pos="241300" algn="l"/>
                <a:tab pos="264795" algn="l"/>
              </a:tabLst>
            </a:pPr>
            <a:r>
              <a:rPr dirty="0" sz="1200">
                <a:latin typeface="Times New Roman"/>
                <a:cs typeface="Times New Roman"/>
              </a:rPr>
              <a:t>	Obtain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half-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specified intervals: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735"/>
              </a:spcBef>
              <a:tabLst>
                <a:tab pos="2733675" algn="l"/>
                <a:tab pos="3573145" algn="l"/>
                <a:tab pos="4662805" algn="l"/>
              </a:tabLst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baseline="31250" sz="1200">
                <a:latin typeface="Times New Roman"/>
                <a:cs typeface="Times New Roman"/>
              </a:rPr>
              <a:t>2</a:t>
            </a:r>
            <a:r>
              <a:rPr dirty="0" baseline="31250" sz="1200" spc="359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4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xsinx</a:t>
            </a:r>
            <a:r>
              <a:rPr dirty="0" sz="1200">
                <a:latin typeface="Times New Roman"/>
                <a:cs typeface="Times New Roman"/>
              </a:rPr>
              <a:t>	over</a:t>
            </a:r>
            <a:r>
              <a:rPr dirty="0" sz="1200" spc="-20">
                <a:latin typeface="Times New Roman"/>
                <a:cs typeface="Times New Roman"/>
              </a:rPr>
              <a:t> (0,</a:t>
            </a:r>
            <a:r>
              <a:rPr dirty="0" sz="1200" spc="-20">
                <a:latin typeface="Symbol"/>
                <a:cs typeface="Symbol"/>
              </a:rPr>
              <a:t>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3.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(x-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1250" sz="1200" spc="-37">
                <a:latin typeface="Times New Roman"/>
                <a:cs typeface="Times New Roman"/>
              </a:rPr>
              <a:t>2</a:t>
            </a:r>
            <a:r>
              <a:rPr dirty="0" baseline="3125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/>
          <p:nvPr/>
        </p:nvSpPr>
        <p:spPr>
          <a:xfrm>
            <a:off x="2204832" y="7936763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98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/>
          <p:nvPr/>
        </p:nvSpPr>
        <p:spPr>
          <a:xfrm>
            <a:off x="2070033" y="8345952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98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1442277" y="8294644"/>
            <a:ext cx="152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320">
                <a:latin typeface="Symbol"/>
                <a:cs typeface="Symbol"/>
              </a:rPr>
              <a:t></a:t>
            </a:r>
            <a:r>
              <a:rPr dirty="0" baseline="-16203" sz="1800" spc="-480">
                <a:latin typeface="Symbol"/>
                <a:cs typeface="Symbol"/>
              </a:rPr>
              <a:t>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902004" y="7871122"/>
            <a:ext cx="667385" cy="3422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ts val="1245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245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467677" y="8031704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076899" y="8122494"/>
            <a:ext cx="685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067723" y="8338519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442277" y="8219076"/>
            <a:ext cx="1199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762000" algn="l"/>
              </a:tabLst>
            </a:pPr>
            <a:r>
              <a:rPr dirty="0" baseline="13888" sz="1800">
                <a:latin typeface="Symbol"/>
                <a:cs typeface="Symbol"/>
              </a:rPr>
              <a:t>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),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202522" y="7929014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442277" y="7809574"/>
            <a:ext cx="862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092" sz="1800">
                <a:latin typeface="Symbol"/>
                <a:cs typeface="Symbol"/>
              </a:rPr>
              <a:t></a:t>
            </a:r>
            <a:r>
              <a:rPr dirty="0" sz="1200" i="1">
                <a:latin typeface="Times New Roman"/>
                <a:cs typeface="Times New Roman"/>
              </a:rPr>
              <a:t>kx</a:t>
            </a:r>
            <a:r>
              <a:rPr dirty="0" sz="1200">
                <a:latin typeface="Times New Roman"/>
                <a:cs typeface="Times New Roman"/>
              </a:rPr>
              <a:t>,0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34722" sz="1800" spc="-89" i="1">
                <a:latin typeface="Times New Roman"/>
                <a:cs typeface="Times New Roman"/>
              </a:rPr>
              <a:t>l</a:t>
            </a:r>
            <a:endParaRPr baseline="34722" sz="18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888107" y="8526018"/>
            <a:ext cx="19970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b="1">
                <a:latin typeface="Times New Roman"/>
                <a:cs typeface="Times New Roman"/>
              </a:rPr>
              <a:t>HARMONIC</a:t>
            </a:r>
            <a:r>
              <a:rPr dirty="0" sz="1400" spc="-50" b="1">
                <a:latin typeface="Times New Roman"/>
                <a:cs typeface="Times New Roman"/>
              </a:rPr>
              <a:t> </a:t>
            </a:r>
            <a:r>
              <a:rPr dirty="0" sz="1400" spc="-10" b="1">
                <a:latin typeface="Times New Roman"/>
                <a:cs typeface="Times New Roman"/>
              </a:rPr>
              <a:t>ANALYSIS</a:t>
            </a:r>
            <a:endParaRPr sz="1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12037"/>
            <a:ext cx="5970270" cy="2128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6350">
              <a:lnSpc>
                <a:spcPct val="1437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known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finding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coefficients.</a:t>
            </a:r>
            <a:r>
              <a:rPr dirty="0" sz="1200" spc="30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method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described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employed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known </a:t>
            </a:r>
            <a:r>
              <a:rPr dirty="0" sz="1200">
                <a:latin typeface="Times New Roman"/>
                <a:cs typeface="Times New Roman"/>
              </a:rPr>
              <a:t>explicitly,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equidistant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points.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case,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Euler’s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cannot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evaluated.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finding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numerically.</a:t>
            </a:r>
            <a:endParaRPr sz="1200">
              <a:latin typeface="Times New Roman"/>
              <a:cs typeface="Times New Roman"/>
            </a:endParaRPr>
          </a:p>
          <a:p>
            <a:pPr algn="just" marL="12700" marR="9525">
              <a:lnSpc>
                <a:spcPts val="208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derive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relevant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employ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result:</a:t>
            </a:r>
            <a:endParaRPr sz="1200">
              <a:latin typeface="Times New Roman"/>
              <a:cs typeface="Times New Roman"/>
            </a:endParaRPr>
          </a:p>
          <a:p>
            <a:pPr algn="just" marL="12700">
              <a:lnSpc>
                <a:spcPct val="100000"/>
              </a:lnSpc>
              <a:spcBef>
                <a:spcPts val="45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a continuous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b) denoted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)]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defined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930634" y="3205858"/>
            <a:ext cx="313690" cy="0"/>
          </a:xfrm>
          <a:custGeom>
            <a:avLst/>
            <a:gdLst/>
            <a:ahLst/>
            <a:cxnLst/>
            <a:rect l="l" t="t" r="r" b="b"/>
            <a:pathLst>
              <a:path w="313689" h="0">
                <a:moveTo>
                  <a:pt x="0" y="0"/>
                </a:moveTo>
                <a:lnTo>
                  <a:pt x="31315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264182" y="2964215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 i="1">
                <a:latin typeface="Times New Roman"/>
                <a:cs typeface="Times New Roman"/>
              </a:rPr>
              <a:t>b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036522" y="2978124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6604" y="3000597"/>
            <a:ext cx="2058035" cy="410209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860"/>
              </a:lnSpc>
              <a:spcBef>
                <a:spcPts val="125"/>
              </a:spcBef>
              <a:tabLst>
                <a:tab pos="511809" algn="l"/>
                <a:tab pos="1392555" algn="l"/>
              </a:tabLst>
            </a:pPr>
            <a:r>
              <a:rPr dirty="0" sz="1200" spc="-25">
                <a:latin typeface="Times New Roman"/>
                <a:cs typeface="Times New Roman"/>
              </a:rPr>
              <a:t>as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650" spc="-160">
                <a:latin typeface="Symbol"/>
                <a:cs typeface="Symbol"/>
              </a:rPr>
              <a:t></a:t>
            </a:r>
            <a:r>
              <a:rPr dirty="0" sz="1650" spc="-25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650" spc="-10">
                <a:latin typeface="Symbol"/>
                <a:cs typeface="Symbol"/>
              </a:rPr>
              <a:t></a:t>
            </a:r>
            <a:r>
              <a:rPr dirty="0" sz="1650" spc="-2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ctr" marL="360045">
              <a:lnSpc>
                <a:spcPts val="1140"/>
              </a:lnSpc>
            </a:pP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2004" y="3309510"/>
            <a:ext cx="5964555" cy="3251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375410">
              <a:lnSpc>
                <a:spcPct val="100000"/>
              </a:lnSpc>
              <a:spcBef>
                <a:spcPts val="110"/>
              </a:spcBef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Euler’s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formulae,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(1),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(2),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redefined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410713" y="3890042"/>
            <a:ext cx="142875" cy="0"/>
          </a:xfrm>
          <a:custGeom>
            <a:avLst/>
            <a:gdLst/>
            <a:ahLst/>
            <a:cxnLst/>
            <a:rect l="l" t="t" r="r" b="b"/>
            <a:pathLst>
              <a:path w="142875" h="0">
                <a:moveTo>
                  <a:pt x="0" y="0"/>
                </a:moveTo>
                <a:lnTo>
                  <a:pt x="14245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668501" y="397222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98786" y="363016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08133" y="3920880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12077" sz="1725" spc="-135">
                <a:latin typeface="Symbol"/>
                <a:cs typeface="Symbol"/>
              </a:rPr>
              <a:t>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0088" y="3737667"/>
            <a:ext cx="2042795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787400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a</a:t>
            </a:r>
            <a:r>
              <a:rPr dirty="0" baseline="-11111" sz="1500">
                <a:latin typeface="Times New Roman"/>
                <a:cs typeface="Times New Roman"/>
              </a:rPr>
              <a:t>0</a:t>
            </a:r>
            <a:r>
              <a:rPr dirty="0" baseline="-11111" sz="1500" spc="43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3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baseline="-41062" sz="1725" spc="-37">
                <a:latin typeface="Times New Roman"/>
                <a:cs typeface="Times New Roman"/>
              </a:rPr>
              <a:t>2</a:t>
            </a:r>
            <a:r>
              <a:rPr dirty="0" baseline="-41062" sz="1725" spc="-37" i="1">
                <a:latin typeface="Times New Roman"/>
                <a:cs typeface="Times New Roman"/>
              </a:rPr>
              <a:t>l</a:t>
            </a:r>
            <a:r>
              <a:rPr dirty="0" baseline="-41062" sz="1725" i="1">
                <a:latin typeface="Times New Roman"/>
                <a:cs typeface="Times New Roman"/>
              </a:rPr>
              <a:t>	</a:t>
            </a:r>
            <a:r>
              <a:rPr dirty="0" baseline="-7662" sz="2175">
                <a:latin typeface="Symbol"/>
                <a:cs typeface="Symbol"/>
              </a:rPr>
              <a:t></a:t>
            </a:r>
            <a:r>
              <a:rPr dirty="0" baseline="-7662" sz="2175" spc="179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60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(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>
                <a:latin typeface="Times New Roman"/>
                <a:cs typeface="Times New Roman"/>
              </a:rPr>
              <a:t>)</a:t>
            </a:r>
            <a:r>
              <a:rPr dirty="0" baseline="4830" sz="1725" i="1">
                <a:latin typeface="Times New Roman"/>
                <a:cs typeface="Times New Roman"/>
              </a:rPr>
              <a:t>dx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20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2[</a:t>
            </a:r>
            <a:r>
              <a:rPr dirty="0" baseline="4830" sz="1725" spc="1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67" i="1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(</a:t>
            </a:r>
            <a:r>
              <a:rPr dirty="0" baseline="4830" sz="1725" spc="-30" i="1">
                <a:latin typeface="Times New Roman"/>
                <a:cs typeface="Times New Roman"/>
              </a:rPr>
              <a:t>x</a:t>
            </a:r>
            <a:r>
              <a:rPr dirty="0" baseline="4830" sz="1725" spc="-30">
                <a:latin typeface="Times New Roman"/>
                <a:cs typeface="Times New Roman"/>
              </a:rPr>
              <a:t>)]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08133" y="3599874"/>
            <a:ext cx="5721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2077" sz="1725">
                <a:latin typeface="Symbol"/>
                <a:cs typeface="Symbol"/>
              </a:rPr>
              <a:t></a:t>
            </a:r>
            <a:r>
              <a:rPr dirty="0" baseline="-12077" sz="1725" spc="30">
                <a:latin typeface="Times New Roman"/>
                <a:cs typeface="Times New Roman"/>
              </a:rPr>
              <a:t> </a:t>
            </a: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307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a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25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328067" y="4423442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0" y="0"/>
                </a:moveTo>
                <a:lnTo>
                  <a:pt x="14186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378110" y="4423442"/>
            <a:ext cx="245110" cy="0"/>
          </a:xfrm>
          <a:custGeom>
            <a:avLst/>
            <a:gdLst/>
            <a:ahLst/>
            <a:cxnLst/>
            <a:rect l="l" t="t" r="r" b="b"/>
            <a:pathLst>
              <a:path w="245110" h="0">
                <a:moveTo>
                  <a:pt x="0" y="0"/>
                </a:moveTo>
                <a:lnTo>
                  <a:pt x="24476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814156" y="4423442"/>
            <a:ext cx="245110" cy="0"/>
          </a:xfrm>
          <a:custGeom>
            <a:avLst/>
            <a:gdLst/>
            <a:ahLst/>
            <a:cxnLst/>
            <a:rect l="l" t="t" r="r" b="b"/>
            <a:pathLst>
              <a:path w="245110" h="0">
                <a:moveTo>
                  <a:pt x="0" y="0"/>
                </a:moveTo>
                <a:lnTo>
                  <a:pt x="24451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4148489" y="420029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790463" y="4454280"/>
            <a:ext cx="14458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  <a:tabLst>
                <a:tab pos="370205" algn="l"/>
                <a:tab pos="944880" algn="l"/>
                <a:tab pos="1287145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12077" sz="1725" spc="-37">
                <a:latin typeface="Symbol"/>
                <a:cs typeface="Symbol"/>
              </a:rPr>
              <a:t></a:t>
            </a:r>
            <a:r>
              <a:rPr dirty="0" baseline="-12077" sz="1725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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7246" sz="1725" spc="-75">
                <a:latin typeface="Symbol"/>
                <a:cs typeface="Symbol"/>
              </a:rPr>
              <a:t></a:t>
            </a:r>
            <a:r>
              <a:rPr dirty="0" baseline="7246" sz="1725">
                <a:latin typeface="Times New Roman"/>
                <a:cs typeface="Times New Roman"/>
              </a:rPr>
              <a:t>	</a:t>
            </a:r>
            <a:r>
              <a:rPr dirty="0" baseline="7246" sz="1725" spc="-37">
                <a:latin typeface="Symbol"/>
                <a:cs typeface="Symbol"/>
              </a:rPr>
              <a:t></a:t>
            </a:r>
            <a:r>
              <a:rPr dirty="0" baseline="2415" sz="1725" spc="-37">
                <a:latin typeface="Symbol"/>
                <a:cs typeface="Symbol"/>
              </a:rPr>
              <a:t>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841263" y="416356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225620" y="4454280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12077" sz="1725" spc="-135">
                <a:latin typeface="Symbol"/>
                <a:cs typeface="Symbol"/>
              </a:rPr>
              <a:t>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286988" y="4434083"/>
            <a:ext cx="42608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5433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92048" y="4298619"/>
            <a:ext cx="7747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-50">
                <a:latin typeface="Symbol"/>
                <a:cs typeface="Symbol"/>
              </a:rPr>
              <a:t>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897362" y="4416029"/>
            <a:ext cx="67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722781" y="4213138"/>
            <a:ext cx="4883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52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</a:t>
            </a:r>
            <a:r>
              <a:rPr dirty="0" baseline="4830" sz="1725" spc="-37">
                <a:latin typeface="Symbol"/>
                <a:cs typeface="Symbol"/>
              </a:rPr>
              <a:t>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461569" y="4416029"/>
            <a:ext cx="67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86988" y="4213138"/>
            <a:ext cx="42608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5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85308" y="450562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77754" y="4310141"/>
            <a:ext cx="24587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863600" algn="l"/>
                <a:tab pos="2299335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150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(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>
                <a:latin typeface="Times New Roman"/>
                <a:cs typeface="Times New Roman"/>
              </a:rPr>
              <a:t>)</a:t>
            </a:r>
            <a:r>
              <a:rPr dirty="0" baseline="4830" sz="1725" spc="-135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cos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baseline="4830" sz="1725" i="1">
                <a:latin typeface="Times New Roman"/>
                <a:cs typeface="Times New Roman"/>
              </a:rPr>
              <a:t>dx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3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baseline="-14492" sz="1725">
                <a:latin typeface="Symbol"/>
                <a:cs typeface="Symbol"/>
              </a:rPr>
              <a:t></a:t>
            </a:r>
            <a:r>
              <a:rPr dirty="0" baseline="-14492" sz="1725" spc="1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67" i="1">
                <a:latin typeface="Times New Roman"/>
                <a:cs typeface="Times New Roman"/>
              </a:rPr>
              <a:t> </a:t>
            </a:r>
            <a:r>
              <a:rPr dirty="0" baseline="4830" sz="1725" spc="75">
                <a:latin typeface="Times New Roman"/>
                <a:cs typeface="Times New Roman"/>
              </a:rPr>
              <a:t>(</a:t>
            </a:r>
            <a:r>
              <a:rPr dirty="0" baseline="4830" sz="1725" spc="75" i="1">
                <a:latin typeface="Times New Roman"/>
                <a:cs typeface="Times New Roman"/>
              </a:rPr>
              <a:t>x</a:t>
            </a:r>
            <a:r>
              <a:rPr dirty="0" baseline="4830" sz="1725" spc="75">
                <a:latin typeface="Times New Roman"/>
                <a:cs typeface="Times New Roman"/>
              </a:rPr>
              <a:t>)</a:t>
            </a:r>
            <a:r>
              <a:rPr dirty="0" baseline="4830" sz="1725" spc="-179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cos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-14492" sz="1725" spc="-37">
                <a:latin typeface="Symbol"/>
                <a:cs typeface="Symbol"/>
              </a:rPr>
              <a:t></a:t>
            </a:r>
            <a:endParaRPr baseline="-14492" sz="1725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14441" y="4308917"/>
            <a:ext cx="6781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830" sz="1725" i="1">
                <a:latin typeface="Times New Roman"/>
                <a:cs typeface="Times New Roman"/>
              </a:rPr>
              <a:t>a</a:t>
            </a:r>
            <a:r>
              <a:rPr dirty="0" baseline="-11111" sz="1500" i="1">
                <a:latin typeface="Times New Roman"/>
                <a:cs typeface="Times New Roman"/>
              </a:rPr>
              <a:t>n</a:t>
            </a:r>
            <a:r>
              <a:rPr dirty="0" baseline="-11111" sz="1500" spc="457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2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baseline="-41062" sz="1725" spc="-37">
                <a:latin typeface="Times New Roman"/>
                <a:cs typeface="Times New Roman"/>
              </a:rPr>
              <a:t>2</a:t>
            </a:r>
            <a:r>
              <a:rPr dirty="0" baseline="-41062" sz="1725" spc="-37" i="1">
                <a:latin typeface="Times New Roman"/>
                <a:cs typeface="Times New Roman"/>
              </a:rPr>
              <a:t>l</a:t>
            </a:r>
            <a:endParaRPr baseline="-41062" sz="1725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73386" y="3889785"/>
            <a:ext cx="623570" cy="450215"/>
          </a:xfrm>
          <a:prstGeom prst="rect">
            <a:avLst/>
          </a:prstGeom>
        </p:spPr>
        <p:txBody>
          <a:bodyPr wrap="square" lIns="0" tIns="4889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84"/>
              </a:spcBef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12077" sz="1725" spc="-37">
                <a:latin typeface="Symbol"/>
                <a:cs typeface="Symbol"/>
              </a:rPr>
              <a:t></a:t>
            </a:r>
            <a:endParaRPr baseline="-12077" sz="1725">
              <a:latin typeface="Symbol"/>
              <a:cs typeface="Symbol"/>
            </a:endParaRPr>
          </a:p>
          <a:p>
            <a:pPr marL="90170">
              <a:lnSpc>
                <a:spcPct val="100000"/>
              </a:lnSpc>
              <a:spcBef>
                <a:spcPts val="290"/>
              </a:spcBef>
            </a:pPr>
            <a:r>
              <a:rPr dirty="0" baseline="-12077" sz="1725">
                <a:latin typeface="Symbol"/>
                <a:cs typeface="Symbol"/>
              </a:rPr>
              <a:t></a:t>
            </a:r>
            <a:r>
              <a:rPr dirty="0" baseline="-12077" sz="1725" spc="37">
                <a:latin typeface="Times New Roman"/>
                <a:cs typeface="Times New Roman"/>
              </a:rPr>
              <a:t> </a:t>
            </a: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300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a</a:t>
            </a:r>
            <a:r>
              <a:rPr dirty="0" sz="1000" spc="-125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3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297581" y="4956842"/>
            <a:ext cx="142875" cy="0"/>
          </a:xfrm>
          <a:custGeom>
            <a:avLst/>
            <a:gdLst/>
            <a:ahLst/>
            <a:cxnLst/>
            <a:rect l="l" t="t" r="r" b="b"/>
            <a:pathLst>
              <a:path w="142875" h="0">
                <a:moveTo>
                  <a:pt x="0" y="0"/>
                </a:moveTo>
                <a:lnTo>
                  <a:pt x="14249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3318685" y="4956842"/>
            <a:ext cx="245110" cy="0"/>
          </a:xfrm>
          <a:custGeom>
            <a:avLst/>
            <a:gdLst/>
            <a:ahLst/>
            <a:cxnLst/>
            <a:rect l="l" t="t" r="r" b="b"/>
            <a:pathLst>
              <a:path w="245110" h="0">
                <a:moveTo>
                  <a:pt x="0" y="0"/>
                </a:moveTo>
                <a:lnTo>
                  <a:pt x="24482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4725523" y="4956842"/>
            <a:ext cx="245110" cy="0"/>
          </a:xfrm>
          <a:custGeom>
            <a:avLst/>
            <a:gdLst/>
            <a:ahLst/>
            <a:cxnLst/>
            <a:rect l="l" t="t" r="r" b="b"/>
            <a:pathLst>
              <a:path w="245110" h="0">
                <a:moveTo>
                  <a:pt x="0" y="0"/>
                </a:moveTo>
                <a:lnTo>
                  <a:pt x="24507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4080451" y="473369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731496" y="4987680"/>
            <a:ext cx="14166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  <a:tabLst>
                <a:tab pos="361315" algn="l"/>
                <a:tab pos="915035" algn="l"/>
                <a:tab pos="1257935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12077" sz="1725" spc="-37">
                <a:latin typeface="Symbol"/>
                <a:cs typeface="Symbol"/>
              </a:rPr>
              <a:t></a:t>
            </a:r>
            <a:r>
              <a:rPr dirty="0" baseline="-12077" sz="1725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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7246" sz="1725" spc="-75">
                <a:latin typeface="Symbol"/>
                <a:cs typeface="Symbol"/>
              </a:rPr>
              <a:t></a:t>
            </a:r>
            <a:r>
              <a:rPr dirty="0" baseline="7246" sz="1725">
                <a:latin typeface="Times New Roman"/>
                <a:cs typeface="Times New Roman"/>
              </a:rPr>
              <a:t>	</a:t>
            </a:r>
            <a:r>
              <a:rPr dirty="0" baseline="7246" sz="1725" spc="-37">
                <a:latin typeface="Symbol"/>
                <a:cs typeface="Symbol"/>
              </a:rPr>
              <a:t></a:t>
            </a:r>
            <a:r>
              <a:rPr dirty="0" baseline="2415" sz="1725" spc="-37">
                <a:latin typeface="Symbol"/>
                <a:cs typeface="Symbol"/>
              </a:rPr>
              <a:t>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82296" y="469696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94986" y="4987680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12077" sz="1725" spc="-135">
                <a:latin typeface="Symbol"/>
                <a:cs typeface="Symbol"/>
              </a:rPr>
              <a:t>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227129" y="4967483"/>
            <a:ext cx="4267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5496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57283" y="4832019"/>
            <a:ext cx="77470" cy="252729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450" spc="-50">
                <a:latin typeface="Symbol"/>
                <a:cs typeface="Symbol"/>
              </a:rPr>
              <a:t>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634221" y="4746538"/>
            <a:ext cx="4889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44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</a:t>
            </a:r>
            <a:r>
              <a:rPr dirty="0" baseline="4830" sz="1725" spc="-37">
                <a:latin typeface="Symbol"/>
                <a:cs typeface="Symbol"/>
              </a:rPr>
              <a:t>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02110" y="4949429"/>
            <a:ext cx="14751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141922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27128" y="4746538"/>
            <a:ext cx="4267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x</a:t>
            </a:r>
            <a:r>
              <a:rPr dirty="0" baseline="4830" sz="1725" spc="-44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550528" y="503902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738865" y="4843541"/>
            <a:ext cx="24091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843280" algn="l"/>
                <a:tab pos="2250440" algn="l"/>
              </a:tabLst>
            </a:pPr>
            <a:r>
              <a:rPr dirty="0" baseline="4830" sz="1725" spc="15" i="1">
                <a:latin typeface="Times New Roman"/>
                <a:cs typeface="Times New Roman"/>
              </a:rPr>
              <a:t>f</a:t>
            </a:r>
            <a:r>
              <a:rPr dirty="0" baseline="4830" sz="1725" spc="104" i="1">
                <a:latin typeface="Times New Roman"/>
                <a:cs typeface="Times New Roman"/>
              </a:rPr>
              <a:t> </a:t>
            </a:r>
            <a:r>
              <a:rPr dirty="0" baseline="4830" sz="1725" spc="15">
                <a:latin typeface="Times New Roman"/>
                <a:cs typeface="Times New Roman"/>
              </a:rPr>
              <a:t>(</a:t>
            </a:r>
            <a:r>
              <a:rPr dirty="0" baseline="4830" sz="1725" spc="15" i="1">
                <a:latin typeface="Times New Roman"/>
                <a:cs typeface="Times New Roman"/>
              </a:rPr>
              <a:t>x</a:t>
            </a:r>
            <a:r>
              <a:rPr dirty="0" baseline="4830" sz="1725" spc="15">
                <a:latin typeface="Times New Roman"/>
                <a:cs typeface="Times New Roman"/>
              </a:rPr>
              <a:t>)</a:t>
            </a:r>
            <a:r>
              <a:rPr dirty="0" baseline="4830" sz="1725" spc="-187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sin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baseline="4830" sz="1725" i="1">
                <a:latin typeface="Times New Roman"/>
                <a:cs typeface="Times New Roman"/>
              </a:rPr>
              <a:t>dx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7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baseline="-14492" sz="1725">
                <a:latin typeface="Symbol"/>
                <a:cs typeface="Symbol"/>
              </a:rPr>
              <a:t></a:t>
            </a:r>
            <a:r>
              <a:rPr dirty="0" baseline="-14492" sz="1725" spc="2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82" i="1">
                <a:latin typeface="Times New Roman"/>
                <a:cs typeface="Times New Roman"/>
              </a:rPr>
              <a:t> </a:t>
            </a:r>
            <a:r>
              <a:rPr dirty="0" baseline="4830" sz="1725" spc="75">
                <a:latin typeface="Times New Roman"/>
                <a:cs typeface="Times New Roman"/>
              </a:rPr>
              <a:t>(</a:t>
            </a:r>
            <a:r>
              <a:rPr dirty="0" baseline="4830" sz="1725" spc="75" i="1">
                <a:latin typeface="Times New Roman"/>
                <a:cs typeface="Times New Roman"/>
              </a:rPr>
              <a:t>x</a:t>
            </a:r>
            <a:r>
              <a:rPr dirty="0" baseline="4830" sz="1725" spc="75">
                <a:latin typeface="Times New Roman"/>
                <a:cs typeface="Times New Roman"/>
              </a:rPr>
              <a:t>)</a:t>
            </a:r>
            <a:r>
              <a:rPr dirty="0" baseline="4830" sz="1725" spc="-202">
                <a:latin typeface="Times New Roman"/>
                <a:cs typeface="Times New Roman"/>
              </a:rPr>
              <a:t> </a:t>
            </a:r>
            <a:r>
              <a:rPr dirty="0" baseline="4830" sz="1725" spc="-30">
                <a:latin typeface="Times New Roman"/>
                <a:cs typeface="Times New Roman"/>
              </a:rPr>
              <a:t>sin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-14492" sz="1725" spc="-37">
                <a:latin typeface="Symbol"/>
                <a:cs typeface="Symbol"/>
              </a:rPr>
              <a:t></a:t>
            </a:r>
            <a:endParaRPr baseline="-14492" sz="1725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09888" y="4842317"/>
            <a:ext cx="6527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830" sz="1725" i="1">
                <a:latin typeface="Times New Roman"/>
                <a:cs typeface="Times New Roman"/>
              </a:rPr>
              <a:t>b</a:t>
            </a:r>
            <a:r>
              <a:rPr dirty="0" baseline="-11111" sz="1500" i="1">
                <a:latin typeface="Times New Roman"/>
                <a:cs typeface="Times New Roman"/>
              </a:rPr>
              <a:t>n</a:t>
            </a:r>
            <a:r>
              <a:rPr dirty="0" baseline="-11111" sz="1500" spc="277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baseline="-41062" sz="1725" spc="-37">
                <a:latin typeface="Times New Roman"/>
                <a:cs typeface="Times New Roman"/>
              </a:rPr>
              <a:t>2</a:t>
            </a:r>
            <a:r>
              <a:rPr dirty="0" baseline="-41062" sz="1725" spc="-37" i="1">
                <a:latin typeface="Times New Roman"/>
                <a:cs typeface="Times New Roman"/>
              </a:rPr>
              <a:t>l</a:t>
            </a:r>
            <a:endParaRPr baseline="-41062" sz="1725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194986" y="4666674"/>
            <a:ext cx="5626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2077" sz="1725">
                <a:latin typeface="Symbol"/>
                <a:cs typeface="Symbol"/>
              </a:rPr>
              <a:t></a:t>
            </a:r>
            <a:r>
              <a:rPr dirty="0" baseline="-12077" sz="1725" spc="52">
                <a:latin typeface="Times New Roman"/>
                <a:cs typeface="Times New Roman"/>
              </a:rPr>
              <a:t> </a:t>
            </a:r>
            <a:r>
              <a:rPr dirty="0" baseline="-26570" sz="1725">
                <a:latin typeface="Times New Roman"/>
                <a:cs typeface="Times New Roman"/>
              </a:rPr>
              <a:t>1</a:t>
            </a:r>
            <a:r>
              <a:rPr dirty="0" baseline="-26570" sz="1725" spc="307">
                <a:latin typeface="Times New Roman"/>
                <a:cs typeface="Times New Roman"/>
              </a:rPr>
              <a:t> </a:t>
            </a:r>
            <a:r>
              <a:rPr dirty="0" sz="1000" spc="-20" i="1">
                <a:latin typeface="Times New Roman"/>
                <a:cs typeface="Times New Roman"/>
              </a:rPr>
              <a:t>a</a:t>
            </a:r>
            <a:r>
              <a:rPr dirty="0" sz="1000" spc="-20">
                <a:latin typeface="Symbol"/>
                <a:cs typeface="Symbol"/>
              </a:rPr>
              <a:t></a:t>
            </a:r>
            <a:r>
              <a:rPr dirty="0" sz="1000" spc="-20">
                <a:latin typeface="Times New Roman"/>
                <a:cs typeface="Times New Roman"/>
              </a:rPr>
              <a:t>2</a:t>
            </a:r>
            <a:r>
              <a:rPr dirty="0" sz="1000" spc="-20" i="1">
                <a:latin typeface="Times New Roman"/>
                <a:cs typeface="Times New Roman"/>
              </a:rPr>
              <a:t>l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76604" y="5179261"/>
            <a:ext cx="6021070" cy="4673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208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(5),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f(x).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a</a:t>
            </a:r>
            <a:r>
              <a:rPr dirty="0" baseline="-16666" sz="1500" spc="-67">
                <a:latin typeface="Times New Roman"/>
                <a:cs typeface="Times New Roman"/>
              </a:rPr>
              <a:t>1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75" i="1">
                <a:latin typeface="Times New Roman"/>
                <a:cs typeface="Times New Roman"/>
              </a:rPr>
              <a:t>b</a:t>
            </a:r>
            <a:r>
              <a:rPr dirty="0" baseline="-16666" sz="1500" spc="-112">
                <a:latin typeface="Times New Roman"/>
                <a:cs typeface="Times New Roman"/>
              </a:rPr>
              <a:t>1</a:t>
            </a:r>
            <a:r>
              <a:rPr dirty="0" baseline="-16666" sz="1500" spc="-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fundamental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harmonic,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4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second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5040560" y="5701368"/>
            <a:ext cx="542925" cy="213995"/>
            <a:chOff x="5040560" y="5701368"/>
            <a:chExt cx="542925" cy="213995"/>
          </a:xfrm>
        </p:grpSpPr>
        <p:sp>
          <p:nvSpPr>
            <p:cNvPr id="49" name="object 49" descr=""/>
            <p:cNvSpPr/>
            <p:nvPr/>
          </p:nvSpPr>
          <p:spPr>
            <a:xfrm>
              <a:off x="5043692" y="5834010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20" h="11429">
                  <a:moveTo>
                    <a:pt x="0" y="10985"/>
                  </a:moveTo>
                  <a:lnTo>
                    <a:pt x="19822" y="0"/>
                  </a:lnTo>
                </a:path>
              </a:pathLst>
            </a:custGeom>
            <a:ln w="62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5063515" y="5837277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0" y="0"/>
                  </a:moveTo>
                  <a:lnTo>
                    <a:pt x="28361" y="71548"/>
                  </a:lnTo>
                </a:path>
              </a:pathLst>
            </a:custGeom>
            <a:ln w="127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5095231" y="5704567"/>
              <a:ext cx="487680" cy="204470"/>
            </a:xfrm>
            <a:custGeom>
              <a:avLst/>
              <a:gdLst/>
              <a:ahLst/>
              <a:cxnLst/>
              <a:rect l="l" t="t" r="r" b="b"/>
              <a:pathLst>
                <a:path w="487679" h="204470">
                  <a:moveTo>
                    <a:pt x="0" y="204258"/>
                  </a:moveTo>
                  <a:lnTo>
                    <a:pt x="37815" y="0"/>
                  </a:lnTo>
                </a:path>
                <a:path w="487679" h="204470">
                  <a:moveTo>
                    <a:pt x="37815" y="0"/>
                  </a:moveTo>
                  <a:lnTo>
                    <a:pt x="487634" y="0"/>
                  </a:lnTo>
                </a:path>
              </a:pathLst>
            </a:custGeom>
            <a:ln w="63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5197498" y="5803128"/>
            <a:ext cx="353060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94640" algn="l"/>
              </a:tabLst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76604" y="5700381"/>
            <a:ext cx="6019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265295" algn="l"/>
              </a:tabLst>
            </a:pP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on.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amplitude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60" i="1">
                <a:latin typeface="Times New Roman"/>
                <a:cs typeface="Times New Roman"/>
              </a:rPr>
              <a:t>a</a:t>
            </a:r>
            <a:r>
              <a:rPr dirty="0" baseline="47008" sz="975" spc="89">
                <a:latin typeface="Times New Roman"/>
                <a:cs typeface="Times New Roman"/>
              </a:rPr>
              <a:t>2</a:t>
            </a:r>
            <a:r>
              <a:rPr dirty="0" baseline="47008" sz="975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b</a:t>
            </a:r>
            <a:r>
              <a:rPr dirty="0" baseline="47008" sz="975" spc="75">
                <a:latin typeface="Times New Roman"/>
                <a:cs typeface="Times New Roman"/>
              </a:rPr>
              <a:t>2</a:t>
            </a:r>
            <a:r>
              <a:rPr dirty="0" baseline="47008" sz="975" spc="41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second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4" name="object 54" descr=""/>
          <p:cNvGrpSpPr/>
          <p:nvPr/>
        </p:nvGrpSpPr>
        <p:grpSpPr>
          <a:xfrm>
            <a:off x="1656010" y="5975688"/>
            <a:ext cx="542925" cy="213995"/>
            <a:chOff x="1656010" y="5975688"/>
            <a:chExt cx="542925" cy="213995"/>
          </a:xfrm>
        </p:grpSpPr>
        <p:sp>
          <p:nvSpPr>
            <p:cNvPr id="55" name="object 55" descr=""/>
            <p:cNvSpPr/>
            <p:nvPr/>
          </p:nvSpPr>
          <p:spPr>
            <a:xfrm>
              <a:off x="1659142" y="6108331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19" h="11429">
                  <a:moveTo>
                    <a:pt x="0" y="10985"/>
                  </a:moveTo>
                  <a:lnTo>
                    <a:pt x="19822" y="0"/>
                  </a:lnTo>
                </a:path>
              </a:pathLst>
            </a:custGeom>
            <a:ln w="62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678965" y="6111597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0" y="0"/>
                  </a:moveTo>
                  <a:lnTo>
                    <a:pt x="28361" y="71548"/>
                  </a:lnTo>
                </a:path>
              </a:pathLst>
            </a:custGeom>
            <a:ln w="127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710681" y="5978887"/>
              <a:ext cx="487680" cy="204470"/>
            </a:xfrm>
            <a:custGeom>
              <a:avLst/>
              <a:gdLst/>
              <a:ahLst/>
              <a:cxnLst/>
              <a:rect l="l" t="t" r="r" b="b"/>
              <a:pathLst>
                <a:path w="487680" h="204470">
                  <a:moveTo>
                    <a:pt x="0" y="204258"/>
                  </a:moveTo>
                  <a:lnTo>
                    <a:pt x="37815" y="0"/>
                  </a:lnTo>
                </a:path>
                <a:path w="487680" h="204470">
                  <a:moveTo>
                    <a:pt x="37815" y="0"/>
                  </a:moveTo>
                  <a:lnTo>
                    <a:pt x="487635" y="0"/>
                  </a:lnTo>
                </a:path>
              </a:pathLst>
            </a:custGeom>
            <a:ln w="63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 txBox="1"/>
          <p:nvPr/>
        </p:nvSpPr>
        <p:spPr>
          <a:xfrm>
            <a:off x="1823010" y="6077448"/>
            <a:ext cx="353060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94640" algn="l"/>
              </a:tabLst>
            </a:pPr>
            <a:r>
              <a:rPr dirty="0" sz="650" spc="-50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76604" y="5974701"/>
            <a:ext cx="2052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80744" algn="l"/>
              </a:tabLst>
            </a:pP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60" i="1">
                <a:latin typeface="Times New Roman"/>
                <a:cs typeface="Times New Roman"/>
              </a:rPr>
              <a:t>a</a:t>
            </a:r>
            <a:r>
              <a:rPr dirty="0" baseline="47008" sz="975" spc="89">
                <a:latin typeface="Times New Roman"/>
                <a:cs typeface="Times New Roman"/>
              </a:rPr>
              <a:t>2</a:t>
            </a:r>
            <a:r>
              <a:rPr dirty="0" baseline="47008" sz="975" spc="28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b</a:t>
            </a:r>
            <a:r>
              <a:rPr dirty="0" baseline="47008" sz="975" spc="75">
                <a:latin typeface="Times New Roman"/>
                <a:cs typeface="Times New Roman"/>
              </a:rPr>
              <a:t>2</a:t>
            </a:r>
            <a:r>
              <a:rPr dirty="0" baseline="47008" sz="975" spc="307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902004" y="6113144"/>
            <a:ext cx="5205730" cy="54991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2157813" y="6780896"/>
            <a:ext cx="165100" cy="238125"/>
          </a:xfrm>
          <a:custGeom>
            <a:avLst/>
            <a:gdLst/>
            <a:ahLst/>
            <a:cxnLst/>
            <a:rect l="l" t="t" r="r" b="b"/>
            <a:pathLst>
              <a:path w="165100" h="238125">
                <a:moveTo>
                  <a:pt x="164881" y="0"/>
                </a:moveTo>
                <a:lnTo>
                  <a:pt x="0" y="237672"/>
                </a:lnTo>
              </a:path>
            </a:pathLst>
          </a:custGeom>
          <a:ln w="625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2714111" y="6780896"/>
            <a:ext cx="172720" cy="238125"/>
          </a:xfrm>
          <a:custGeom>
            <a:avLst/>
            <a:gdLst/>
            <a:ahLst/>
            <a:cxnLst/>
            <a:rect l="l" t="t" r="r" b="b"/>
            <a:pathLst>
              <a:path w="172719" h="238125">
                <a:moveTo>
                  <a:pt x="172242" y="0"/>
                </a:moveTo>
                <a:lnTo>
                  <a:pt x="0" y="237673"/>
                </a:lnTo>
              </a:path>
            </a:pathLst>
          </a:custGeom>
          <a:ln w="640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3782816" y="6780896"/>
            <a:ext cx="172720" cy="238125"/>
          </a:xfrm>
          <a:custGeom>
            <a:avLst/>
            <a:gdLst/>
            <a:ahLst/>
            <a:cxnLst/>
            <a:rect l="l" t="t" r="r" b="b"/>
            <a:pathLst>
              <a:path w="172720" h="238125">
                <a:moveTo>
                  <a:pt x="172242" y="0"/>
                </a:moveTo>
                <a:lnTo>
                  <a:pt x="0" y="237673"/>
                </a:lnTo>
              </a:path>
            </a:pathLst>
          </a:custGeom>
          <a:ln w="640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4325008" y="6780896"/>
            <a:ext cx="167005" cy="238125"/>
          </a:xfrm>
          <a:custGeom>
            <a:avLst/>
            <a:gdLst/>
            <a:ahLst/>
            <a:cxnLst/>
            <a:rect l="l" t="t" r="r" b="b"/>
            <a:pathLst>
              <a:path w="167004" h="238125">
                <a:moveTo>
                  <a:pt x="166626" y="0"/>
                </a:moveTo>
                <a:lnTo>
                  <a:pt x="0" y="237976"/>
                </a:lnTo>
              </a:path>
            </a:pathLst>
          </a:custGeom>
          <a:ln w="627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65" name="object 65" descr=""/>
          <p:cNvGraphicFramePr>
            <a:graphicFrameLocks noGrp="1"/>
          </p:cNvGraphicFramePr>
          <p:nvPr/>
        </p:nvGraphicFramePr>
        <p:xfrm>
          <a:off x="1019860" y="6741541"/>
          <a:ext cx="4246880" cy="6673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4340"/>
                <a:gridCol w="507365"/>
                <a:gridCol w="542925"/>
                <a:gridCol w="507365"/>
                <a:gridCol w="542289"/>
                <a:gridCol w="542289"/>
                <a:gridCol w="542289"/>
                <a:gridCol w="543560"/>
              </a:tblGrid>
              <a:tr h="3975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58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58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ts val="1195"/>
                        </a:lnSpc>
                      </a:pPr>
                      <a:r>
                        <a:rPr dirty="0" sz="1250" spc="-50">
                          <a:latin typeface="Symbol"/>
                          <a:cs typeface="Symbol"/>
                        </a:rPr>
                        <a:t></a:t>
                      </a:r>
                      <a:endParaRPr sz="1250">
                        <a:latin typeface="Symbol"/>
                        <a:cs typeface="Symbol"/>
                      </a:endParaRPr>
                    </a:p>
                    <a:p>
                      <a:pPr algn="ctr" marL="97790">
                        <a:lnSpc>
                          <a:spcPts val="118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19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250" spc="-25">
                          <a:latin typeface="Symbol"/>
                          <a:cs typeface="Symbol"/>
                        </a:rPr>
                        <a:t></a:t>
                      </a:r>
                      <a:endParaRPr sz="1250">
                        <a:latin typeface="Symbol"/>
                        <a:cs typeface="Symbol"/>
                      </a:endParaRPr>
                    </a:p>
                    <a:p>
                      <a:pPr marL="300355">
                        <a:lnSpc>
                          <a:spcPts val="118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1200" spc="-50">
                          <a:latin typeface="Symbol"/>
                          <a:cs typeface="Symbol"/>
                        </a:rPr>
                        <a:t>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609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119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</a:t>
                      </a:r>
                      <a:r>
                        <a:rPr dirty="0" sz="1250" spc="-25">
                          <a:latin typeface="Symbol"/>
                          <a:cs typeface="Symbol"/>
                        </a:rPr>
                        <a:t></a:t>
                      </a:r>
                      <a:endParaRPr sz="1250">
                        <a:latin typeface="Symbol"/>
                        <a:cs typeface="Symbol"/>
                      </a:endParaRPr>
                    </a:p>
                    <a:p>
                      <a:pPr marL="319405">
                        <a:lnSpc>
                          <a:spcPts val="118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ts val="120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</a:t>
                      </a:r>
                      <a:r>
                        <a:rPr dirty="0" sz="1250" spc="-25">
                          <a:latin typeface="Symbol"/>
                          <a:cs typeface="Symbol"/>
                        </a:rPr>
                        <a:t></a:t>
                      </a:r>
                      <a:endParaRPr sz="1250">
                        <a:latin typeface="Symbol"/>
                        <a:cs typeface="Symbol"/>
                      </a:endParaRPr>
                    </a:p>
                    <a:p>
                      <a:pPr marL="315595">
                        <a:lnSpc>
                          <a:spcPts val="118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200" spc="-25">
                          <a:latin typeface="Symbol"/>
                          <a:cs typeface="Symbol"/>
                        </a:rPr>
                        <a:t>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609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f(x)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6" name="object 66" descr=""/>
          <p:cNvSpPr txBox="1"/>
          <p:nvPr/>
        </p:nvSpPr>
        <p:spPr>
          <a:xfrm>
            <a:off x="902004" y="7306818"/>
            <a:ext cx="5968365" cy="8547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>
              <a:lnSpc>
                <a:spcPct val="150000"/>
              </a:lnSpc>
              <a:spcBef>
                <a:spcPts val="145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spread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f(0)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1.0.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omit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0.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prepare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following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harmonics.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7" name="object 67" descr=""/>
          <p:cNvGraphicFramePr>
            <a:graphicFrameLocks noGrp="1"/>
          </p:cNvGraphicFramePr>
          <p:nvPr/>
        </p:nvGraphicFramePr>
        <p:xfrm>
          <a:off x="843076" y="8238489"/>
          <a:ext cx="6417310" cy="8642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5470"/>
                <a:gridCol w="818515"/>
                <a:gridCol w="582930"/>
                <a:gridCol w="607059"/>
                <a:gridCol w="593089"/>
                <a:gridCol w="600710"/>
                <a:gridCol w="614045"/>
                <a:gridCol w="672464"/>
                <a:gridCol w="617220"/>
                <a:gridCol w="644525"/>
              </a:tblGrid>
              <a:tr h="379095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dirty="0" baseline="-24154" sz="1725" spc="-37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950" spc="-25" i="1">
                          <a:latin typeface="Times New Roman"/>
                          <a:cs typeface="Times New Roman"/>
                        </a:rPr>
                        <a:t>o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65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7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150" spc="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)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663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2880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dirty="0" sz="1250" spc="-1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250" spc="-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5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128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38430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200" spc="-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76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76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5880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76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10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00" spc="-3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100" spc="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150" spc="-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150" spc="25" i="1">
                          <a:latin typeface="Times New Roman"/>
                          <a:cs typeface="Times New Roman"/>
                        </a:rPr>
                        <a:t>x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663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873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12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15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93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620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12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15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x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93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3204">
                <a:tc>
                  <a:txBody>
                    <a:bodyPr/>
                    <a:lstStyle/>
                    <a:p>
                      <a:pPr algn="ctr">
                        <a:lnSpc>
                          <a:spcPts val="1295"/>
                        </a:lnSpc>
                      </a:pPr>
                      <a:r>
                        <a:rPr dirty="0" baseline="-24154" sz="1725" spc="-37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sz="950" spc="-25" i="1">
                          <a:latin typeface="Times New Roman"/>
                          <a:cs typeface="Times New Roman"/>
                        </a:rPr>
                        <a:t>o</a:t>
                      </a:r>
                      <a:endParaRPr sz="9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1935"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60</a:t>
                      </a:r>
                      <a:r>
                        <a:rPr dirty="0" baseline="29239" sz="1425" spc="-37" i="1">
                          <a:latin typeface="Times New Roman"/>
                          <a:cs typeface="Times New Roman"/>
                        </a:rPr>
                        <a:t>o</a:t>
                      </a:r>
                      <a:endParaRPr baseline="29239" sz="1425">
                        <a:latin typeface="Times New Roman"/>
                        <a:cs typeface="Times New Roman"/>
                      </a:endParaRPr>
                    </a:p>
                  </a:txBody>
                  <a:tcPr marL="0" marR="0" marB="0" marT="5397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8859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765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1.2124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1.2124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843076" y="914400"/>
          <a:ext cx="6417310" cy="11512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5470"/>
                <a:gridCol w="818515"/>
                <a:gridCol w="582930"/>
                <a:gridCol w="607059"/>
                <a:gridCol w="593089"/>
                <a:gridCol w="600710"/>
                <a:gridCol w="614045"/>
                <a:gridCol w="672464"/>
                <a:gridCol w="617220"/>
                <a:gridCol w="644525"/>
              </a:tblGrid>
              <a:tr h="242570">
                <a:tc>
                  <a:txBody>
                    <a:bodyPr/>
                    <a:lstStyle/>
                    <a:p>
                      <a:pPr algn="ctr" marR="9525">
                        <a:lnSpc>
                          <a:spcPts val="1370"/>
                        </a:lnSpc>
                        <a:spcBef>
                          <a:spcPts val="439"/>
                        </a:spcBef>
                      </a:pPr>
                      <a:r>
                        <a:rPr dirty="0" sz="1150">
                          <a:latin typeface="Times New Roman"/>
                          <a:cs typeface="Times New Roman"/>
                        </a:rPr>
                        <a:t>120</a:t>
                      </a:r>
                      <a:r>
                        <a:rPr dirty="0" sz="1150" spc="-1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9239" sz="1425" spc="-75" i="1">
                          <a:latin typeface="Times New Roman"/>
                          <a:cs typeface="Times New Roman"/>
                        </a:rPr>
                        <a:t>o</a:t>
                      </a:r>
                      <a:endParaRPr baseline="29239" sz="1425">
                        <a:latin typeface="Times New Roman"/>
                        <a:cs typeface="Times New Roman"/>
                      </a:endParaRPr>
                    </a:p>
                  </a:txBody>
                  <a:tcPr marL="0" marR="0" marB="0" marT="55879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0.95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0.95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1.6454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-1.6454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1935">
                <a:tc>
                  <a:txBody>
                    <a:bodyPr/>
                    <a:lstStyle/>
                    <a:p>
                      <a:pPr algn="ctr" marR="9525">
                        <a:lnSpc>
                          <a:spcPts val="1375"/>
                        </a:lnSpc>
                        <a:spcBef>
                          <a:spcPts val="430"/>
                        </a:spcBef>
                      </a:pPr>
                      <a:r>
                        <a:rPr dirty="0" sz="1150">
                          <a:latin typeface="Times New Roman"/>
                          <a:cs typeface="Times New Roman"/>
                        </a:rPr>
                        <a:t>180</a:t>
                      </a:r>
                      <a:r>
                        <a:rPr dirty="0" sz="1150" spc="-1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9239" sz="1425" spc="-75" i="1">
                          <a:latin typeface="Times New Roman"/>
                          <a:cs typeface="Times New Roman"/>
                        </a:rPr>
                        <a:t>o</a:t>
                      </a:r>
                      <a:endParaRPr baseline="29239" sz="1425">
                        <a:latin typeface="Times New Roman"/>
                        <a:cs typeface="Times New Roman"/>
                      </a:endParaRPr>
                    </a:p>
                  </a:txBody>
                  <a:tcPr marL="0" marR="0" marB="0" marT="5461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3840">
                <a:tc>
                  <a:txBody>
                    <a:bodyPr/>
                    <a:lstStyle/>
                    <a:p>
                      <a:pPr algn="ctr" marR="1270">
                        <a:lnSpc>
                          <a:spcPts val="1375"/>
                        </a:lnSpc>
                        <a:spcBef>
                          <a:spcPts val="445"/>
                        </a:spcBef>
                      </a:pP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240</a:t>
                      </a:r>
                      <a:r>
                        <a:rPr dirty="0" sz="1150" spc="-1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9239" sz="1425" spc="-75" i="1">
                          <a:latin typeface="Times New Roman"/>
                          <a:cs typeface="Times New Roman"/>
                        </a:rPr>
                        <a:t>o</a:t>
                      </a:r>
                      <a:endParaRPr baseline="29239" sz="1425">
                        <a:latin typeface="Times New Roman"/>
                        <a:cs typeface="Times New Roman"/>
                      </a:endParaRPr>
                    </a:p>
                  </a:txBody>
                  <a:tcPr marL="0" marR="0" marB="0" marT="565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0.75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0.75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-1.299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1.299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413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41935">
                <a:tc>
                  <a:txBody>
                    <a:bodyPr/>
                    <a:lstStyle/>
                    <a:p>
                      <a:pPr algn="ctr">
                        <a:lnSpc>
                          <a:spcPts val="1370"/>
                        </a:lnSpc>
                        <a:spcBef>
                          <a:spcPts val="434"/>
                        </a:spcBef>
                      </a:pPr>
                      <a:r>
                        <a:rPr dirty="0" sz="1150" spc="-10">
                          <a:latin typeface="Times New Roman"/>
                          <a:cs typeface="Times New Roman"/>
                        </a:rPr>
                        <a:t>300</a:t>
                      </a:r>
                      <a:r>
                        <a:rPr dirty="0" sz="1150" spc="-1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9239" sz="1425" spc="-75" i="1">
                          <a:latin typeface="Times New Roman"/>
                          <a:cs typeface="Times New Roman"/>
                        </a:rPr>
                        <a:t>o</a:t>
                      </a:r>
                      <a:endParaRPr baseline="29239" sz="1425">
                        <a:latin typeface="Times New Roman"/>
                        <a:cs typeface="Times New Roman"/>
                      </a:endParaRPr>
                    </a:p>
                  </a:txBody>
                  <a:tcPr marL="0" marR="0" marB="0" marT="5524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-1.0392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-1.0392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Total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0.519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3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-0.1732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 descr=""/>
          <p:cNvSpPr/>
          <p:nvPr/>
        </p:nvSpPr>
        <p:spPr>
          <a:xfrm>
            <a:off x="2535716" y="2302911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 h="0">
                <a:moveTo>
                  <a:pt x="0" y="0"/>
                </a:moveTo>
                <a:lnTo>
                  <a:pt x="24327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618461" y="2295447"/>
            <a:ext cx="685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545243" y="2239442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72598" y="2313892"/>
            <a:ext cx="10598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4200" algn="l"/>
                <a:tab pos="924560" algn="l"/>
              </a:tabLst>
            </a:pPr>
            <a:r>
              <a:rPr dirty="0" baseline="-4629" sz="1800" spc="-75">
                <a:latin typeface="Symbol"/>
                <a:cs typeface="Symbol"/>
              </a:rPr>
              <a:t>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</a:t>
            </a:r>
            <a:r>
              <a:rPr dirty="0" baseline="-4629" sz="1800" spc="-37">
                <a:latin typeface="Symbol"/>
                <a:cs typeface="Symbol"/>
              </a:rPr>
              <a:t>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44699" y="2090741"/>
            <a:ext cx="4876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baseline="4629" sz="1800" spc="-37" i="1">
                <a:latin typeface="Times New Roman"/>
                <a:cs typeface="Times New Roman"/>
              </a:rPr>
              <a:t>n</a:t>
            </a:r>
            <a:r>
              <a:rPr dirty="0" baseline="4629" sz="1800" spc="-37">
                <a:latin typeface="Symbol"/>
                <a:cs typeface="Symbol"/>
              </a:rPr>
              <a:t></a:t>
            </a:r>
            <a:r>
              <a:rPr dirty="0" baseline="4629" sz="1800" spc="-37" i="1">
                <a:latin typeface="Times New Roman"/>
                <a:cs typeface="Times New Roman"/>
              </a:rPr>
              <a:t>x</a:t>
            </a:r>
            <a:r>
              <a:rPr dirty="0" baseline="4629" sz="1800" spc="-112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629" sz="1800" spc="-37">
                <a:latin typeface="Symbol"/>
                <a:cs typeface="Symbol"/>
              </a:rPr>
              <a:t>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4893940" y="2302911"/>
            <a:ext cx="244475" cy="0"/>
          </a:xfrm>
          <a:custGeom>
            <a:avLst/>
            <a:gdLst/>
            <a:ahLst/>
            <a:cxnLst/>
            <a:rect l="l" t="t" r="r" b="b"/>
            <a:pathLst>
              <a:path w="244475" h="0">
                <a:moveTo>
                  <a:pt x="0" y="0"/>
                </a:moveTo>
                <a:lnTo>
                  <a:pt x="24412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977066" y="2295447"/>
            <a:ext cx="685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250749" y="2326592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72598" y="2078033"/>
            <a:ext cx="24631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90775" algn="l"/>
              </a:tabLst>
            </a:pPr>
            <a:r>
              <a:rPr dirty="0" sz="1200" spc="-50">
                <a:latin typeface="Symbol"/>
                <a:cs typeface="Symbol"/>
              </a:rPr>
              <a:t>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802513" y="2313892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5433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</a:t>
            </a:r>
            <a:r>
              <a:rPr dirty="0" baseline="-4629" sz="1800" spc="-37">
                <a:latin typeface="Symbol"/>
                <a:cs typeface="Symbol"/>
              </a:rPr>
              <a:t>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02512" y="2090741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4629" sz="1800" spc="-30" i="1">
                <a:latin typeface="Times New Roman"/>
                <a:cs typeface="Times New Roman"/>
              </a:rPr>
              <a:t>n</a:t>
            </a:r>
            <a:r>
              <a:rPr dirty="0" baseline="4629" sz="1800" spc="-30">
                <a:latin typeface="Symbol"/>
                <a:cs typeface="Symbol"/>
              </a:rPr>
              <a:t></a:t>
            </a:r>
            <a:r>
              <a:rPr dirty="0" baseline="4629" sz="1800" spc="-30" i="1">
                <a:latin typeface="Times New Roman"/>
                <a:cs typeface="Times New Roman"/>
              </a:rPr>
              <a:t>x</a:t>
            </a:r>
            <a:r>
              <a:rPr dirty="0" baseline="4629" sz="1800" spc="-12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629" sz="1800" spc="-37">
                <a:latin typeface="Symbol"/>
                <a:cs typeface="Symbol"/>
              </a:rPr>
              <a:t>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76604" y="2176003"/>
            <a:ext cx="52241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04545" algn="l"/>
                <a:tab pos="1920875" algn="l"/>
                <a:tab pos="3002280" algn="l"/>
                <a:tab pos="4279900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8518" sz="1800">
                <a:latin typeface="Symbol"/>
                <a:cs typeface="Symbol"/>
              </a:rPr>
              <a:t></a:t>
            </a:r>
            <a:r>
              <a:rPr dirty="0" baseline="-18518" sz="1800" spc="-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baseline="-4629" sz="1800" spc="-30">
                <a:latin typeface="Symbol"/>
                <a:cs typeface="Symbol"/>
              </a:rPr>
              <a:t>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baseline="-4629" sz="1800">
                <a:latin typeface="Symbol"/>
                <a:cs typeface="Symbol"/>
              </a:rPr>
              <a:t></a:t>
            </a:r>
            <a:r>
              <a:rPr dirty="0" baseline="-18518" sz="1800">
                <a:latin typeface="Symbol"/>
                <a:cs typeface="Symbol"/>
              </a:rPr>
              <a:t></a:t>
            </a:r>
            <a:r>
              <a:rPr dirty="0" baseline="-18518" sz="18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2[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r>
              <a:rPr dirty="0" sz="1200" spc="-25">
                <a:latin typeface="Times New Roman"/>
                <a:cs typeface="Times New Roman"/>
              </a:rPr>
              <a:t>]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247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8518" sz="1800">
                <a:latin typeface="Symbol"/>
                <a:cs typeface="Symbol"/>
              </a:rPr>
              <a:t></a:t>
            </a:r>
            <a:r>
              <a:rPr dirty="0" baseline="-18518" sz="1800" spc="-6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baseline="-4629" sz="1800" spc="-30">
                <a:latin typeface="Symbol"/>
                <a:cs typeface="Symbol"/>
              </a:rPr>
              <a:t>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baseline="-4629" sz="1800">
                <a:latin typeface="Symbol"/>
                <a:cs typeface="Symbol"/>
              </a:rPr>
              <a:t></a:t>
            </a:r>
            <a:r>
              <a:rPr dirty="0" baseline="-18518" sz="1800">
                <a:latin typeface="Symbol"/>
                <a:cs typeface="Symbol"/>
              </a:rPr>
              <a:t></a:t>
            </a:r>
            <a:r>
              <a:rPr dirty="0" baseline="-18518" sz="18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2[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nx</a:t>
            </a:r>
            <a:r>
              <a:rPr dirty="0" sz="1200" spc="-25"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76604" y="2518918"/>
            <a:ext cx="4061460" cy="1184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>
              <a:lnSpc>
                <a:spcPts val="14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  <a:p>
            <a:pPr marL="38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Putting,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14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975360">
              <a:lnSpc>
                <a:spcPts val="1525"/>
              </a:lnSpc>
              <a:spcBef>
                <a:spcPts val="550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2[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u="sng" baseline="37037" sz="1800" spc="-3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24074" sz="2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</a:t>
            </a:r>
            <a:r>
              <a:rPr dirty="0" u="sng" baseline="24074" sz="2250" spc="-17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</a:t>
            </a:r>
            <a:r>
              <a:rPr dirty="0" u="sng" baseline="37037" sz="1800" spc="-20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baseline="37037" sz="1800" spc="-1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baseline="37037" sz="1800" spc="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baseline="34722" sz="1800" spc="-3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2(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1.1)</a:t>
            </a:r>
            <a:r>
              <a:rPr dirty="0" baseline="34722" sz="1800" spc="14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0.367</a:t>
            </a:r>
            <a:endParaRPr sz="1200">
              <a:latin typeface="Times New Roman"/>
              <a:cs typeface="Times New Roman"/>
            </a:endParaRPr>
          </a:p>
          <a:p>
            <a:pPr marL="2306955">
              <a:lnSpc>
                <a:spcPts val="1165"/>
              </a:lnSpc>
              <a:tabLst>
                <a:tab pos="3036570" algn="l"/>
              </a:tabLst>
            </a:pPr>
            <a:r>
              <a:rPr dirty="0" sz="1200" spc="-50">
                <a:latin typeface="Times New Roman"/>
                <a:cs typeface="Times New Roman"/>
              </a:rPr>
              <a:t>6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  <a:p>
            <a:pPr marL="975360">
              <a:lnSpc>
                <a:spcPts val="1485"/>
              </a:lnSpc>
              <a:spcBef>
                <a:spcPts val="445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2[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]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u="sng" baseline="36231" sz="1725" spc="-30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22988" sz="21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</a:t>
            </a:r>
            <a:r>
              <a:rPr dirty="0" u="sng" baseline="22988" sz="2175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</a:t>
            </a:r>
            <a:r>
              <a:rPr dirty="0" u="sng" baseline="36231" sz="1725" spc="-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baseline="36231" sz="1725" spc="-2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 spc="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36231" sz="1725" spc="8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baseline="36231" sz="1725" spc="24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u="sng" baseline="36231" sz="1725" spc="-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2(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0.3)</a:t>
            </a:r>
            <a:r>
              <a:rPr dirty="0" baseline="36231" sz="1725" spc="21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0.1</a:t>
            </a:r>
            <a:endParaRPr sz="1150">
              <a:latin typeface="Times New Roman"/>
              <a:cs typeface="Times New Roman"/>
            </a:endParaRPr>
          </a:p>
          <a:p>
            <a:pPr marL="2420620">
              <a:lnSpc>
                <a:spcPts val="1125"/>
              </a:lnSpc>
              <a:tabLst>
                <a:tab pos="3183890" algn="l"/>
              </a:tabLst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920252" y="3931813"/>
            <a:ext cx="696595" cy="0"/>
          </a:xfrm>
          <a:custGeom>
            <a:avLst/>
            <a:gdLst/>
            <a:ahLst/>
            <a:cxnLst/>
            <a:rect l="l" t="t" r="r" b="b"/>
            <a:pathLst>
              <a:path w="696595" h="0">
                <a:moveTo>
                  <a:pt x="0" y="0"/>
                </a:moveTo>
                <a:lnTo>
                  <a:pt x="696235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029633" y="4398824"/>
            <a:ext cx="781685" cy="0"/>
          </a:xfrm>
          <a:custGeom>
            <a:avLst/>
            <a:gdLst/>
            <a:ahLst/>
            <a:cxnLst/>
            <a:rect l="l" t="t" r="r" b="b"/>
            <a:pathLst>
              <a:path w="781685" h="0">
                <a:moveTo>
                  <a:pt x="0" y="0"/>
                </a:moveTo>
                <a:lnTo>
                  <a:pt x="781605" y="0"/>
                </a:lnTo>
              </a:path>
            </a:pathLst>
          </a:custGeom>
          <a:ln w="64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367750" y="4391146"/>
            <a:ext cx="10795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Times New Roman"/>
                <a:cs typeface="Times New Roman"/>
              </a:rPr>
              <a:t>6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16066" y="3924437"/>
            <a:ext cx="107950" cy="2228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Times New Roman"/>
                <a:cs typeface="Times New Roman"/>
              </a:rPr>
              <a:t>6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14563" y="4341985"/>
            <a:ext cx="889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09281" y="4199967"/>
            <a:ext cx="2745105" cy="2984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170" i="1">
                <a:latin typeface="Times New Roman"/>
                <a:cs typeface="Times New Roman"/>
              </a:rPr>
              <a:t> 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spc="-55">
                <a:latin typeface="Times New Roman"/>
                <a:cs typeface="Times New Roman"/>
              </a:rPr>
              <a:t>2[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y</a:t>
            </a:r>
            <a:r>
              <a:rPr dirty="0" sz="1300" spc="-160" i="1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sin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]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10">
                <a:latin typeface="Times New Roman"/>
                <a:cs typeface="Times New Roman"/>
              </a:rPr>
              <a:t> </a:t>
            </a:r>
            <a:r>
              <a:rPr dirty="0" baseline="40598" sz="1950">
                <a:latin typeface="Times New Roman"/>
                <a:cs typeface="Times New Roman"/>
              </a:rPr>
              <a:t>2</a:t>
            </a:r>
            <a:r>
              <a:rPr dirty="0" baseline="22222" sz="2625">
                <a:latin typeface="Symbol"/>
                <a:cs typeface="Symbol"/>
              </a:rPr>
              <a:t></a:t>
            </a:r>
            <a:r>
              <a:rPr dirty="0" baseline="22222" sz="2625" spc="-209">
                <a:latin typeface="Times New Roman"/>
                <a:cs typeface="Times New Roman"/>
              </a:rPr>
              <a:t> </a:t>
            </a:r>
            <a:r>
              <a:rPr dirty="0" baseline="40598" sz="1950" i="1">
                <a:latin typeface="Times New Roman"/>
                <a:cs typeface="Times New Roman"/>
              </a:rPr>
              <a:t>y</a:t>
            </a:r>
            <a:r>
              <a:rPr dirty="0" baseline="40598" sz="1950" spc="-240" i="1">
                <a:latin typeface="Times New Roman"/>
                <a:cs typeface="Times New Roman"/>
              </a:rPr>
              <a:t> </a:t>
            </a:r>
            <a:r>
              <a:rPr dirty="0" baseline="40598" sz="1950" spc="-44">
                <a:latin typeface="Times New Roman"/>
                <a:cs typeface="Times New Roman"/>
              </a:rPr>
              <a:t>sin</a:t>
            </a:r>
            <a:r>
              <a:rPr dirty="0" baseline="40598" sz="1950" spc="-60">
                <a:latin typeface="Times New Roman"/>
                <a:cs typeface="Times New Roman"/>
              </a:rPr>
              <a:t> </a:t>
            </a:r>
            <a:r>
              <a:rPr dirty="0" baseline="40598" sz="1950">
                <a:latin typeface="Times New Roman"/>
                <a:cs typeface="Times New Roman"/>
              </a:rPr>
              <a:t>2</a:t>
            </a:r>
            <a:r>
              <a:rPr dirty="0" baseline="40598" sz="1950" i="1">
                <a:latin typeface="Times New Roman"/>
                <a:cs typeface="Times New Roman"/>
              </a:rPr>
              <a:t>x</a:t>
            </a:r>
            <a:r>
              <a:rPr dirty="0" baseline="40598" sz="1950" spc="187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0.0577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00737" y="3875277"/>
            <a:ext cx="889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809281" y="3732956"/>
            <a:ext cx="2374900" cy="2984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300" i="1">
                <a:latin typeface="Times New Roman"/>
                <a:cs typeface="Times New Roman"/>
              </a:rPr>
              <a:t>b</a:t>
            </a:r>
            <a:r>
              <a:rPr dirty="0" sz="1300" spc="39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Times New Roman"/>
                <a:cs typeface="Times New Roman"/>
              </a:rPr>
              <a:t>2[</a:t>
            </a:r>
            <a:r>
              <a:rPr dirty="0" sz="1300" spc="-17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y</a:t>
            </a:r>
            <a:r>
              <a:rPr dirty="0" sz="1300" spc="-1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]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80">
                <a:latin typeface="Times New Roman"/>
                <a:cs typeface="Times New Roman"/>
              </a:rPr>
              <a:t> </a:t>
            </a:r>
            <a:r>
              <a:rPr dirty="0" baseline="40598" sz="1950">
                <a:latin typeface="Times New Roman"/>
                <a:cs typeface="Times New Roman"/>
              </a:rPr>
              <a:t>2</a:t>
            </a:r>
            <a:r>
              <a:rPr dirty="0" baseline="22222" sz="2625">
                <a:latin typeface="Symbol"/>
                <a:cs typeface="Symbol"/>
              </a:rPr>
              <a:t></a:t>
            </a:r>
            <a:r>
              <a:rPr dirty="0" baseline="22222" sz="2625" spc="-232">
                <a:latin typeface="Times New Roman"/>
                <a:cs typeface="Times New Roman"/>
              </a:rPr>
              <a:t> </a:t>
            </a:r>
            <a:r>
              <a:rPr dirty="0" baseline="40598" sz="1950" i="1">
                <a:latin typeface="Times New Roman"/>
                <a:cs typeface="Times New Roman"/>
              </a:rPr>
              <a:t>y</a:t>
            </a:r>
            <a:r>
              <a:rPr dirty="0" baseline="40598" sz="1950" spc="-254" i="1">
                <a:latin typeface="Times New Roman"/>
                <a:cs typeface="Times New Roman"/>
              </a:rPr>
              <a:t> </a:t>
            </a:r>
            <a:r>
              <a:rPr dirty="0" baseline="40598" sz="1950">
                <a:latin typeface="Times New Roman"/>
                <a:cs typeface="Times New Roman"/>
              </a:rPr>
              <a:t>sin</a:t>
            </a:r>
            <a:r>
              <a:rPr dirty="0" baseline="40598" sz="1950" spc="-7">
                <a:latin typeface="Times New Roman"/>
                <a:cs typeface="Times New Roman"/>
              </a:rPr>
              <a:t> </a:t>
            </a:r>
            <a:r>
              <a:rPr dirty="0" baseline="40598" sz="1950" i="1">
                <a:latin typeface="Times New Roman"/>
                <a:cs typeface="Times New Roman"/>
              </a:rPr>
              <a:t>x</a:t>
            </a:r>
            <a:r>
              <a:rPr dirty="0" baseline="40598" sz="1950" spc="13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0.173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76604" y="4597916"/>
            <a:ext cx="5483860" cy="7969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are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a</a:t>
            </a:r>
            <a:r>
              <a:rPr dirty="0" baseline="-16666" sz="1500" spc="-67">
                <a:latin typeface="Times New Roman"/>
                <a:cs typeface="Times New Roman"/>
              </a:rPr>
              <a:t>1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75" i="1">
                <a:latin typeface="Times New Roman"/>
                <a:cs typeface="Times New Roman"/>
              </a:rPr>
              <a:t>b</a:t>
            </a:r>
            <a:r>
              <a:rPr dirty="0" baseline="-16666" sz="1500" spc="-112">
                <a:latin typeface="Times New Roman"/>
                <a:cs typeface="Times New Roman"/>
              </a:rPr>
              <a:t>1</a:t>
            </a:r>
            <a:r>
              <a:rPr dirty="0" baseline="-16666" sz="1500" spc="-8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 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6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.That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35255">
              <a:lnSpc>
                <a:spcPct val="100000"/>
              </a:lnSpc>
              <a:spcBef>
                <a:spcPts val="880"/>
              </a:spcBef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0.367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1.0392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and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0.1cos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0.0577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 </a:t>
            </a:r>
            <a:r>
              <a:rPr dirty="0" sz="1150" spc="25">
                <a:latin typeface="Times New Roman"/>
                <a:cs typeface="Times New Roman"/>
              </a:rPr>
              <a:t>2</a:t>
            </a:r>
            <a:r>
              <a:rPr dirty="0" sz="1150" spc="25" i="1">
                <a:latin typeface="Times New Roman"/>
                <a:cs typeface="Times New Roman"/>
              </a:rPr>
              <a:t>x</a:t>
            </a:r>
            <a:r>
              <a:rPr dirty="0" sz="1150" spc="2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  <a:p>
            <a:pPr marL="2667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Express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5" name="object 25" descr=""/>
          <p:cNvGraphicFramePr>
            <a:graphicFrameLocks noGrp="1"/>
          </p:cNvGraphicFramePr>
          <p:nvPr/>
        </p:nvGraphicFramePr>
        <p:xfrm>
          <a:off x="1093012" y="5472048"/>
          <a:ext cx="3810635" cy="538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170"/>
                <a:gridCol w="579120"/>
                <a:gridCol w="542925"/>
                <a:gridCol w="506095"/>
                <a:gridCol w="544194"/>
                <a:gridCol w="542925"/>
                <a:gridCol w="542924"/>
              </a:tblGrid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6" name="object 26" descr=""/>
          <p:cNvSpPr txBox="1"/>
          <p:nvPr/>
        </p:nvSpPr>
        <p:spPr>
          <a:xfrm>
            <a:off x="902004" y="5902832"/>
            <a:ext cx="5117465" cy="8426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 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length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196912" y="7036186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 h="0">
                <a:moveTo>
                  <a:pt x="0" y="0"/>
                </a:moveTo>
                <a:lnTo>
                  <a:pt x="15070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1927385" y="7036186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68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2561168" y="7036186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635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3387978" y="7036186"/>
            <a:ext cx="237490" cy="0"/>
          </a:xfrm>
          <a:custGeom>
            <a:avLst/>
            <a:gdLst/>
            <a:ahLst/>
            <a:cxnLst/>
            <a:rect l="l" t="t" r="r" b="b"/>
            <a:pathLst>
              <a:path w="237489" h="0">
                <a:moveTo>
                  <a:pt x="0" y="0"/>
                </a:moveTo>
                <a:lnTo>
                  <a:pt x="23731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4116942" y="7036186"/>
            <a:ext cx="237490" cy="0"/>
          </a:xfrm>
          <a:custGeom>
            <a:avLst/>
            <a:gdLst/>
            <a:ahLst/>
            <a:cxnLst/>
            <a:rect l="l" t="t" r="r" b="b"/>
            <a:pathLst>
              <a:path w="237489" h="0">
                <a:moveTo>
                  <a:pt x="0" y="0"/>
                </a:moveTo>
                <a:lnTo>
                  <a:pt x="23731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5016598" y="7036186"/>
            <a:ext cx="227965" cy="0"/>
          </a:xfrm>
          <a:custGeom>
            <a:avLst/>
            <a:gdLst/>
            <a:ahLst/>
            <a:cxnLst/>
            <a:rect l="l" t="t" r="r" b="b"/>
            <a:pathLst>
              <a:path w="227964" h="0">
                <a:moveTo>
                  <a:pt x="0" y="0"/>
                </a:moveTo>
                <a:lnTo>
                  <a:pt x="22767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5730713" y="7036186"/>
            <a:ext cx="227965" cy="0"/>
          </a:xfrm>
          <a:custGeom>
            <a:avLst/>
            <a:gdLst/>
            <a:ahLst/>
            <a:cxnLst/>
            <a:rect l="l" t="t" r="r" b="b"/>
            <a:pathLst>
              <a:path w="227964" h="0">
                <a:moveTo>
                  <a:pt x="0" y="0"/>
                </a:moveTo>
                <a:lnTo>
                  <a:pt x="22754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5964470" y="692139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60597" y="7048089"/>
            <a:ext cx="16891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12090" algn="l"/>
                <a:tab pos="1616075" algn="l"/>
              </a:tabLst>
            </a:pP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482231" y="692139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82231" y="7048089"/>
            <a:ext cx="15290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256030" algn="l"/>
                <a:tab pos="145605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091591" y="7030160"/>
            <a:ext cx="7829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26440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467667" y="7030160"/>
            <a:ext cx="7975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4104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01896" y="6921394"/>
            <a:ext cx="2044064" cy="3155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36525">
              <a:lnSpc>
                <a:spcPts val="1120"/>
              </a:lnSpc>
              <a:spcBef>
                <a:spcPts val="135"/>
              </a:spcBef>
              <a:tabLst>
                <a:tab pos="336550" algn="l"/>
                <a:tab pos="1771014" algn="l"/>
                <a:tab pos="1971039" algn="l"/>
              </a:tabLst>
            </a:pPr>
            <a:r>
              <a:rPr dirty="0" sz="1150" spc="-50">
                <a:latin typeface="Symbol"/>
                <a:cs typeface="Symbol"/>
              </a:rPr>
              <a:t>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120"/>
              </a:lnSpc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967784" y="7030160"/>
            <a:ext cx="685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l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48672" y="6910339"/>
            <a:ext cx="12655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30580" algn="l"/>
              </a:tabLst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4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204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sin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94339" y="6815941"/>
            <a:ext cx="485521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00355" algn="l"/>
                <a:tab pos="730885" algn="l"/>
                <a:tab pos="1364615" algn="l"/>
                <a:tab pos="1744345" algn="l"/>
                <a:tab pos="2203450" algn="l"/>
                <a:tab pos="2932430" algn="l"/>
                <a:tab pos="3378200" algn="l"/>
                <a:tab pos="3827145" algn="l"/>
                <a:tab pos="4541520" algn="l"/>
              </a:tabLst>
            </a:pPr>
            <a:r>
              <a:rPr dirty="0" baseline="4830" sz="1725" spc="-75" i="1">
                <a:latin typeface="Times New Roman"/>
                <a:cs typeface="Times New Roman"/>
              </a:rPr>
              <a:t>a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444" sz="1875" spc="-37">
                <a:latin typeface="Symbol"/>
                <a:cs typeface="Symbol"/>
              </a:rPr>
              <a:t>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baseline="4444" sz="1875" spc="-15">
                <a:latin typeface="Symbol"/>
                <a:cs typeface="Symbol"/>
              </a:rPr>
              <a:t></a:t>
            </a:r>
            <a:r>
              <a:rPr dirty="0" baseline="4830" sz="1725" spc="-15" i="1">
                <a:latin typeface="Times New Roman"/>
                <a:cs typeface="Times New Roman"/>
              </a:rPr>
              <a:t>x</a:t>
            </a:r>
            <a:r>
              <a:rPr dirty="0" baseline="4830" sz="1725" spc="-12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37">
                <a:latin typeface="Times New Roman"/>
                <a:cs typeface="Times New Roman"/>
              </a:rPr>
              <a:t>2</a:t>
            </a:r>
            <a:r>
              <a:rPr dirty="0" baseline="4444" sz="1875" spc="-37">
                <a:latin typeface="Symbol"/>
                <a:cs typeface="Symbol"/>
              </a:rPr>
              <a:t>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baseline="4830" sz="1725" spc="-44">
                <a:latin typeface="Times New Roman"/>
                <a:cs typeface="Times New Roman"/>
              </a:rPr>
              <a:t>2</a:t>
            </a:r>
            <a:r>
              <a:rPr dirty="0" baseline="4444" sz="1875" spc="-44">
                <a:latin typeface="Symbol"/>
                <a:cs typeface="Symbol"/>
              </a:rPr>
              <a:t></a:t>
            </a:r>
            <a:r>
              <a:rPr dirty="0" baseline="4830" sz="1725" spc="-44" i="1">
                <a:latin typeface="Times New Roman"/>
                <a:cs typeface="Times New Roman"/>
              </a:rPr>
              <a:t>x</a:t>
            </a:r>
            <a:r>
              <a:rPr dirty="0" baseline="4830" sz="1725" spc="-89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37">
                <a:latin typeface="Times New Roman"/>
                <a:cs typeface="Times New Roman"/>
              </a:rPr>
              <a:t>3</a:t>
            </a:r>
            <a:r>
              <a:rPr dirty="0" baseline="4444" sz="1875" spc="-37">
                <a:latin typeface="Symbol"/>
                <a:cs typeface="Symbol"/>
              </a:rPr>
              <a:t></a:t>
            </a:r>
            <a:r>
              <a:rPr dirty="0" baseline="4830" sz="1725" spc="-37" i="1">
                <a:latin typeface="Times New Roman"/>
                <a:cs typeface="Times New Roman"/>
              </a:rPr>
              <a:t>x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baseline="4830" sz="1725" spc="-67">
                <a:latin typeface="Times New Roman"/>
                <a:cs typeface="Times New Roman"/>
              </a:rPr>
              <a:t>3</a:t>
            </a:r>
            <a:r>
              <a:rPr dirty="0" baseline="4444" sz="1875" spc="-67">
                <a:latin typeface="Symbol"/>
                <a:cs typeface="Symbol"/>
              </a:rPr>
              <a:t></a:t>
            </a:r>
            <a:r>
              <a:rPr dirty="0" baseline="4830" sz="1725" spc="-67" i="1">
                <a:latin typeface="Times New Roman"/>
                <a:cs typeface="Times New Roman"/>
              </a:rPr>
              <a:t>x</a:t>
            </a:r>
            <a:r>
              <a:rPr dirty="0" baseline="4830" sz="1725" spc="-8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39906" y="6910339"/>
            <a:ext cx="31610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43230" algn="l"/>
                <a:tab pos="1181100" algn="l"/>
                <a:tab pos="1886585" algn="l"/>
                <a:tab pos="2720340" algn="l"/>
              </a:tabLst>
            </a:pP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4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12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sin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35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31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sin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23807" y="7030160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445794" y="7011169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710484" y="7011169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078819" y="7011169"/>
            <a:ext cx="82169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63270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280563" y="7011169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25257" y="7011169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269228" y="6914352"/>
            <a:ext cx="7112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084570" y="6905625"/>
            <a:ext cx="15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1652292" y="7462906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 h="0">
                <a:moveTo>
                  <a:pt x="0" y="0"/>
                </a:moveTo>
                <a:lnTo>
                  <a:pt x="18140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2450658" y="7462906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 h="0">
                <a:moveTo>
                  <a:pt x="0" y="0"/>
                </a:moveTo>
                <a:lnTo>
                  <a:pt x="16850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3131193" y="7462906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 h="0">
                <a:moveTo>
                  <a:pt x="0" y="0"/>
                </a:moveTo>
                <a:lnTo>
                  <a:pt x="16842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4011752" y="7462906"/>
            <a:ext cx="247650" cy="0"/>
          </a:xfrm>
          <a:custGeom>
            <a:avLst/>
            <a:gdLst/>
            <a:ahLst/>
            <a:cxnLst/>
            <a:rect l="l" t="t" r="r" b="b"/>
            <a:pathLst>
              <a:path w="247650" h="0">
                <a:moveTo>
                  <a:pt x="0" y="0"/>
                </a:moveTo>
                <a:lnTo>
                  <a:pt x="24710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4794837" y="7462906"/>
            <a:ext cx="247650" cy="0"/>
          </a:xfrm>
          <a:custGeom>
            <a:avLst/>
            <a:gdLst/>
            <a:ahLst/>
            <a:cxnLst/>
            <a:rect l="l" t="t" r="r" b="b"/>
            <a:pathLst>
              <a:path w="247650" h="0">
                <a:moveTo>
                  <a:pt x="0" y="0"/>
                </a:moveTo>
                <a:lnTo>
                  <a:pt x="24710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5746342" y="7462906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 h="0">
                <a:moveTo>
                  <a:pt x="0" y="0"/>
                </a:moveTo>
                <a:lnTo>
                  <a:pt x="23759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6511786" y="7462906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 h="0">
                <a:moveTo>
                  <a:pt x="0" y="0"/>
                </a:moveTo>
                <a:lnTo>
                  <a:pt x="23759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6755714" y="7349605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755714" y="7473315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048157" y="7349605"/>
            <a:ext cx="2889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15900" algn="l"/>
              </a:tabLst>
            </a:pPr>
            <a:r>
              <a:rPr dirty="0" sz="1150" spc="-50">
                <a:latin typeface="Symbol"/>
                <a:cs typeface="Symbol"/>
              </a:rPr>
              <a:t>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048157" y="7473315"/>
            <a:ext cx="2889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15900" algn="l"/>
              </a:tabLst>
            </a:pP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305952" y="7473315"/>
            <a:ext cx="2889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15900" algn="l"/>
              </a:tabLst>
            </a:pP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972016" y="7473315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816520" y="7455685"/>
            <a:ext cx="8686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77875" algn="l"/>
              </a:tabLst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086879" y="7455685"/>
            <a:ext cx="8864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95020" algn="l"/>
              </a:tabLst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166976" y="7349605"/>
            <a:ext cx="42799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51130">
              <a:lnSpc>
                <a:spcPts val="1110"/>
              </a:lnSpc>
              <a:spcBef>
                <a:spcPts val="135"/>
              </a:spcBef>
              <a:tabLst>
                <a:tab pos="354965" algn="l"/>
              </a:tabLst>
            </a:pPr>
            <a:r>
              <a:rPr dirty="0" sz="1150" spc="-50">
                <a:latin typeface="Symbol"/>
                <a:cs typeface="Symbol"/>
              </a:rPr>
              <a:t>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110"/>
              </a:lnSpc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486454" y="7455685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94230" y="7455685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407335" y="7400035"/>
            <a:ext cx="877569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99465" algn="l"/>
              </a:tabLst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473345" y="7400035"/>
            <a:ext cx="9017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668810" y="7400035"/>
            <a:ext cx="9017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819474" y="7400035"/>
            <a:ext cx="9017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946616" y="7349605"/>
            <a:ext cx="2870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415">
                <a:latin typeface="Times New Roman"/>
                <a:cs typeface="Times New Roman"/>
              </a:rPr>
              <a:t> </a:t>
            </a:r>
            <a:r>
              <a:rPr dirty="0" baseline="-11111" sz="1500" spc="-75">
                <a:latin typeface="Times New Roman"/>
                <a:cs typeface="Times New Roman"/>
              </a:rPr>
              <a:t>1</a:t>
            </a:r>
            <a:endParaRPr baseline="-11111" sz="15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371709" y="7337059"/>
            <a:ext cx="54946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baseline="38647" sz="1725" i="1">
                <a:latin typeface="Times New Roman"/>
                <a:cs typeface="Times New Roman"/>
              </a:rPr>
              <a:t>a</a:t>
            </a:r>
            <a:r>
              <a:rPr dirty="0" baseline="27777" sz="1500">
                <a:latin typeface="Times New Roman"/>
                <a:cs typeface="Times New Roman"/>
              </a:rPr>
              <a:t>0</a:t>
            </a:r>
            <a:r>
              <a:rPr dirty="0" baseline="27777" sz="1500" spc="45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-20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4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17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3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-67" i="1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</a:t>
            </a:r>
            <a:r>
              <a:rPr dirty="0" baseline="31400" sz="1725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-21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9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17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14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-75" i="1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</a:t>
            </a:r>
            <a:r>
              <a:rPr dirty="0" baseline="31400" sz="1725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-21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5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17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11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-75" i="1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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1433105" y="7876546"/>
            <a:ext cx="157480" cy="0"/>
          </a:xfrm>
          <a:custGeom>
            <a:avLst/>
            <a:gdLst/>
            <a:ahLst/>
            <a:cxnLst/>
            <a:rect l="l" t="t" r="r" b="b"/>
            <a:pathLst>
              <a:path w="157480" h="0">
                <a:moveTo>
                  <a:pt x="0" y="0"/>
                </a:moveTo>
                <a:lnTo>
                  <a:pt x="15733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1463779" y="7870503"/>
            <a:ext cx="10096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876604" y="7742904"/>
            <a:ext cx="1158875" cy="215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baseline="33333" sz="1875">
                <a:latin typeface="Symbol"/>
                <a:cs typeface="Symbol"/>
              </a:rPr>
              <a:t></a:t>
            </a:r>
            <a:r>
              <a:rPr dirty="0" baseline="36231" sz="1725" i="1">
                <a:latin typeface="Times New Roman"/>
                <a:cs typeface="Times New Roman"/>
              </a:rPr>
              <a:t>x</a:t>
            </a:r>
            <a:r>
              <a:rPr dirty="0" baseline="36231" sz="1725" spc="2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1654245" y="8265166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 h="0">
                <a:moveTo>
                  <a:pt x="0" y="0"/>
                </a:moveTo>
                <a:lnTo>
                  <a:pt x="15059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1681102" y="8259123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358996" y="8239857"/>
            <a:ext cx="7112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705715" y="8239857"/>
            <a:ext cx="7112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056229" y="8239857"/>
            <a:ext cx="197485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85470" algn="l"/>
                <a:tab pos="1247775" algn="l"/>
                <a:tab pos="1916430" algn="l"/>
              </a:tabLst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726810" y="8143443"/>
            <a:ext cx="7112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632029" y="8139730"/>
            <a:ext cx="45085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265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cos3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989670" y="8139730"/>
            <a:ext cx="36766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651666" y="8043023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049541" y="8091499"/>
            <a:ext cx="815340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 spc="-75">
                <a:latin typeface="Times New Roman"/>
                <a:cs typeface="Times New Roman"/>
              </a:rPr>
              <a:t>3</a:t>
            </a:r>
            <a:r>
              <a:rPr dirty="0" sz="1250" spc="-75">
                <a:latin typeface="Symbol"/>
                <a:cs typeface="Symbol"/>
              </a:rPr>
              <a:t></a:t>
            </a:r>
            <a:r>
              <a:rPr dirty="0" sz="1250" spc="-100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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295052" y="8091499"/>
            <a:ext cx="365760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Symbol"/>
                <a:cs typeface="Symbol"/>
              </a:rPr>
              <a:t></a:t>
            </a:r>
            <a:r>
              <a:rPr dirty="0" sz="1250" spc="-80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215635" y="8131113"/>
            <a:ext cx="110807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3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cos2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326761" y="8091499"/>
            <a:ext cx="917575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1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85">
                <a:latin typeface="Times New Roman"/>
                <a:cs typeface="Times New Roman"/>
              </a:rPr>
              <a:t> </a:t>
            </a:r>
            <a:r>
              <a:rPr dirty="0" sz="1550" spc="-120">
                <a:latin typeface="Symbol"/>
                <a:cs typeface="Symbol"/>
              </a:rPr>
              <a:t></a:t>
            </a:r>
            <a:r>
              <a:rPr dirty="0" sz="1550" spc="-2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397081" y="8091499"/>
            <a:ext cx="621030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43230" algn="l"/>
              </a:tabLst>
            </a:pP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550" spc="-6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6389370" y="8135873"/>
            <a:ext cx="2032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902004" y="8430006"/>
            <a:ext cx="33585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96" name="object 96" descr=""/>
          <p:cNvGraphicFramePr>
            <a:graphicFrameLocks noGrp="1"/>
          </p:cNvGraphicFramePr>
          <p:nvPr/>
        </p:nvGraphicFramePr>
        <p:xfrm>
          <a:off x="984808" y="8717025"/>
          <a:ext cx="5914390" cy="4870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2290"/>
                <a:gridCol w="760095"/>
                <a:gridCol w="469264"/>
                <a:gridCol w="593725"/>
                <a:gridCol w="692785"/>
                <a:gridCol w="691514"/>
                <a:gridCol w="692785"/>
                <a:gridCol w="693420"/>
                <a:gridCol w="691514"/>
              </a:tblGrid>
              <a:tr h="4870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16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7005">
                        <a:lnSpc>
                          <a:spcPts val="1390"/>
                        </a:lnSpc>
                      </a:pPr>
                      <a:r>
                        <a:rPr dirty="0" baseline="-34722" sz="1800">
                          <a:latin typeface="Symbol"/>
                          <a:cs typeface="Symbol"/>
                        </a:rPr>
                        <a:t></a:t>
                      </a:r>
                      <a:r>
                        <a:rPr dirty="0" baseline="-34722" sz="1800" spc="-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34722" sz="180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dirty="0" baseline="-34722" sz="1800" spc="-1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250" spc="-25">
                          <a:uFill>
                            <a:solidFill>
                              <a:srgbClr val="000000"/>
                            </a:solidFill>
                          </a:uFill>
                          <a:latin typeface="Symbol"/>
                          <a:cs typeface="Symbol"/>
                        </a:rPr>
                        <a:t></a:t>
                      </a:r>
                      <a:r>
                        <a:rPr dirty="0" u="sng" sz="1150" spc="-25" i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x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44132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150" spc="-50">
                          <a:latin typeface="Times New Roman"/>
                          <a:cs typeface="Times New Roman"/>
                        </a:rPr>
                        <a:t>3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0"/>
                        </a:spcBef>
                      </a:pPr>
                      <a:r>
                        <a:rPr dirty="0" sz="1100" spc="-50" i="1">
                          <a:latin typeface="Times New Roman"/>
                          <a:cs typeface="Times New Roman"/>
                        </a:rPr>
                        <a:t>y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150" spc="-1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>
                          <a:latin typeface="Symbol"/>
                          <a:cs typeface="Symbol"/>
                        </a:rPr>
                        <a:t></a:t>
                      </a:r>
                      <a:endParaRPr sz="1150">
                        <a:latin typeface="Symbol"/>
                        <a:cs typeface="Symbol"/>
                      </a:endParaRPr>
                    </a:p>
                  </a:txBody>
                  <a:tcPr marL="0" marR="0" marB="0" marT="882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150" spc="-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150" spc="-25">
                          <a:latin typeface="Symbol"/>
                          <a:cs typeface="Symbol"/>
                        </a:rPr>
                        <a:t></a:t>
                      </a:r>
                      <a:endParaRPr sz="1150">
                        <a:latin typeface="Symbol"/>
                        <a:cs typeface="Symbol"/>
                      </a:endParaRPr>
                    </a:p>
                  </a:txBody>
                  <a:tcPr marL="0" marR="0" marB="0" marT="882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7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150" spc="-1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35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150" spc="-35">
                          <a:latin typeface="Symbol"/>
                          <a:cs typeface="Symbol"/>
                        </a:rPr>
                        <a:t></a:t>
                      </a:r>
                      <a:endParaRPr sz="1150">
                        <a:latin typeface="Symbol"/>
                        <a:cs typeface="Symbol"/>
                      </a:endParaRPr>
                    </a:p>
                  </a:txBody>
                  <a:tcPr marL="0" marR="0" marB="0" marT="882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12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1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150" spc="-4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>
                          <a:latin typeface="Symbol"/>
                          <a:cs typeface="Symbol"/>
                        </a:rPr>
                        <a:t></a:t>
                      </a:r>
                      <a:endParaRPr sz="1150">
                        <a:latin typeface="Symbol"/>
                        <a:cs typeface="Symbol"/>
                      </a:endParaRPr>
                    </a:p>
                  </a:txBody>
                  <a:tcPr marL="0" marR="0" marB="0" marT="882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  <a:spcBef>
                          <a:spcPts val="69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12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15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150" spc="-25">
                          <a:latin typeface="Symbol"/>
                          <a:cs typeface="Symbol"/>
                        </a:rPr>
                        <a:t></a:t>
                      </a:r>
                      <a:endParaRPr sz="1150">
                        <a:latin typeface="Symbol"/>
                        <a:cs typeface="Symbol"/>
                      </a:endParaRPr>
                    </a:p>
                  </a:txBody>
                  <a:tcPr marL="0" marR="0" marB="0" marT="8826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150" spc="-12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15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150" spc="-25">
                          <a:latin typeface="Symbol"/>
                          <a:cs typeface="Symbol"/>
                        </a:rPr>
                        <a:t></a:t>
                      </a:r>
                      <a:endParaRPr sz="1150">
                        <a:latin typeface="Symbol"/>
                        <a:cs typeface="Symbol"/>
                      </a:endParaRPr>
                    </a:p>
                  </a:txBody>
                  <a:tcPr marL="0" marR="0" marB="0" marT="8890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984808" y="914400"/>
          <a:ext cx="5914390" cy="1882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2290"/>
                <a:gridCol w="760095"/>
                <a:gridCol w="469264"/>
                <a:gridCol w="593725"/>
                <a:gridCol w="692785"/>
                <a:gridCol w="691514"/>
                <a:gridCol w="692785"/>
                <a:gridCol w="693420"/>
                <a:gridCol w="691514"/>
              </a:tblGrid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r>
                        <a:rPr dirty="0" baseline="31250" sz="1200" spc="-37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6.928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6.928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120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7.5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7.5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12.99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-12.99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180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240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-5.196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5.196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300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-1.732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-1.732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Total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8.5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12.99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-2.598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 descr=""/>
          <p:cNvSpPr txBox="1"/>
          <p:nvPr/>
        </p:nvSpPr>
        <p:spPr>
          <a:xfrm>
            <a:off x="2423328" y="3018006"/>
            <a:ext cx="48704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96240" algn="l"/>
              </a:tabLst>
            </a:pPr>
            <a:r>
              <a:rPr dirty="0" sz="1200" spc="-50">
                <a:latin typeface="Times New Roman"/>
                <a:cs typeface="Times New Roman"/>
              </a:rPr>
              <a:t>6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683173" y="3022692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99240" y="2967401"/>
            <a:ext cx="9017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87321" y="2862134"/>
            <a:ext cx="496824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</a:pPr>
            <a:r>
              <a:rPr dirty="0" baseline="2314" sz="18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2[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1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)]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 spc="-67">
                <a:latin typeface="Times New Roman"/>
                <a:cs typeface="Times New Roman"/>
              </a:rPr>
              <a:t>2[</a:t>
            </a:r>
            <a:r>
              <a:rPr dirty="0" baseline="2314" sz="1800" spc="-22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y</a:t>
            </a:r>
            <a:r>
              <a:rPr dirty="0" baseline="2314" sz="1800">
                <a:latin typeface="Times New Roman"/>
                <a:cs typeface="Times New Roman"/>
              </a:rPr>
              <a:t>]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89">
                <a:latin typeface="Times New Roman"/>
                <a:cs typeface="Times New Roman"/>
              </a:rPr>
              <a:t> </a:t>
            </a:r>
            <a:r>
              <a:rPr dirty="0" u="sng" baseline="39351" sz="1800" spc="-32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9351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24074" sz="2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</a:t>
            </a:r>
            <a:r>
              <a:rPr dirty="0" u="sng" baseline="24074" sz="225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9351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y</a:t>
            </a:r>
            <a:r>
              <a:rPr dirty="0" baseline="39351" sz="1800" spc="27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135"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7037" sz="1800" spc="-12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(42)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14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3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6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2[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u="sng" baseline="36231" sz="1725" spc="-30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36231" sz="1725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8.5)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2.833,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944767" y="341884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15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895431" y="3293410"/>
            <a:ext cx="20974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2[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spc="-8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(12.99)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4.33,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255722" y="341884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62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941258" y="3411311"/>
            <a:ext cx="24142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323465" algn="l"/>
              </a:tabLst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71764" y="3293410"/>
            <a:ext cx="219011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50" i="1">
                <a:latin typeface="Times New Roman"/>
                <a:cs typeface="Times New Roman"/>
              </a:rPr>
              <a:t>a</a:t>
            </a:r>
            <a:r>
              <a:rPr dirty="0" baseline="-17543" sz="1425" spc="75">
                <a:latin typeface="Times New Roman"/>
                <a:cs typeface="Times New Roman"/>
              </a:rPr>
              <a:t>2</a:t>
            </a:r>
            <a:r>
              <a:rPr dirty="0" baseline="-17543" sz="1425" spc="4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2[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9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4.5)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1.5,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049318" y="380746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116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572889" y="380746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422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876604" y="3682030"/>
            <a:ext cx="4582795" cy="4984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6515">
              <a:lnSpc>
                <a:spcPts val="1155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4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2[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2.598)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0.866,</a:t>
            </a:r>
            <a:r>
              <a:rPr dirty="0" sz="1150" spc="275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baseline="-17543" sz="1425">
                <a:latin typeface="Times New Roman"/>
                <a:cs typeface="Times New Roman"/>
              </a:rPr>
              <a:t>3</a:t>
            </a:r>
            <a:r>
              <a:rPr dirty="0" baseline="-17543" sz="1425" spc="36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2[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cos3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(8)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2.667,</a:t>
            </a:r>
            <a:endParaRPr sz="1150">
              <a:latin typeface="Times New Roman"/>
              <a:cs typeface="Times New Roman"/>
            </a:endParaRPr>
          </a:p>
          <a:p>
            <a:pPr marL="1181100">
              <a:lnSpc>
                <a:spcPts val="1125"/>
              </a:lnSpc>
              <a:tabLst>
                <a:tab pos="3705225" algn="l"/>
              </a:tabLst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90262" y="3677803"/>
            <a:ext cx="12147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baseline="-17543" sz="1425">
                <a:latin typeface="Times New Roman"/>
                <a:cs typeface="Times New Roman"/>
              </a:rPr>
              <a:t>3</a:t>
            </a:r>
            <a:r>
              <a:rPr dirty="0" baseline="-17543" sz="1425" spc="1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2[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037946" y="4384426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45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059008" y="4384426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68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904379" y="4384426"/>
            <a:ext cx="237490" cy="0"/>
          </a:xfrm>
          <a:custGeom>
            <a:avLst/>
            <a:gdLst/>
            <a:ahLst/>
            <a:cxnLst/>
            <a:rect l="l" t="t" r="r" b="b"/>
            <a:pathLst>
              <a:path w="237489" h="0">
                <a:moveTo>
                  <a:pt x="0" y="0"/>
                </a:moveTo>
                <a:lnTo>
                  <a:pt x="23688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975351" y="4384426"/>
            <a:ext cx="237490" cy="0"/>
          </a:xfrm>
          <a:custGeom>
            <a:avLst/>
            <a:gdLst/>
            <a:ahLst/>
            <a:cxnLst/>
            <a:rect l="l" t="t" r="r" b="b"/>
            <a:pathLst>
              <a:path w="237489" h="0">
                <a:moveTo>
                  <a:pt x="0" y="0"/>
                </a:moveTo>
                <a:lnTo>
                  <a:pt x="23726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974442" y="4378401"/>
            <a:ext cx="117475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083310" algn="l"/>
              </a:tabLst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83280" y="4396330"/>
            <a:ext cx="34461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5"/>
              </a:spcBef>
              <a:tabLst>
                <a:tab pos="1096645" algn="l"/>
                <a:tab pos="1942464" algn="l"/>
                <a:tab pos="2276475" algn="l"/>
                <a:tab pos="3013075" algn="l"/>
                <a:tab pos="3347720" algn="l"/>
              </a:tabLst>
            </a:pPr>
            <a:r>
              <a:rPr dirty="0" sz="1150">
                <a:latin typeface="Symbol"/>
                <a:cs typeface="Symbol"/>
              </a:rPr>
              <a:t>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baseline="7246" sz="1725">
                <a:latin typeface="Times New Roman"/>
                <a:cs typeface="Times New Roman"/>
              </a:rPr>
              <a:t>3</a:t>
            </a:r>
            <a:r>
              <a:rPr dirty="0" baseline="7246" sz="1725" spc="27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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baseline="7246" sz="1725">
                <a:latin typeface="Times New Roman"/>
                <a:cs typeface="Times New Roman"/>
              </a:rPr>
              <a:t>3</a:t>
            </a:r>
            <a:r>
              <a:rPr dirty="0" baseline="7246" sz="1725" spc="27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46780" y="4164203"/>
            <a:ext cx="335724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33144" algn="l"/>
                <a:tab pos="1878964" algn="l"/>
                <a:tab pos="2949575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baseline="4444" sz="1875" spc="-15">
                <a:latin typeface="Symbol"/>
                <a:cs typeface="Symbol"/>
              </a:rPr>
              <a:t></a:t>
            </a:r>
            <a:r>
              <a:rPr dirty="0" baseline="4830" sz="1725" spc="-15" i="1">
                <a:latin typeface="Times New Roman"/>
                <a:cs typeface="Times New Roman"/>
              </a:rPr>
              <a:t>x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baseline="4444" sz="1875" spc="-15">
                <a:latin typeface="Symbol"/>
                <a:cs typeface="Symbol"/>
              </a:rPr>
              <a:t></a:t>
            </a:r>
            <a:r>
              <a:rPr dirty="0" baseline="4830" sz="1725" spc="-15" i="1">
                <a:latin typeface="Times New Roman"/>
                <a:cs typeface="Times New Roman"/>
              </a:rPr>
              <a:t>x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4830" sz="1725" spc="-44">
                <a:latin typeface="Times New Roman"/>
                <a:cs typeface="Times New Roman"/>
              </a:rPr>
              <a:t>2</a:t>
            </a:r>
            <a:r>
              <a:rPr dirty="0" baseline="4444" sz="1875" spc="-44">
                <a:latin typeface="Symbol"/>
                <a:cs typeface="Symbol"/>
              </a:rPr>
              <a:t></a:t>
            </a:r>
            <a:r>
              <a:rPr dirty="0" baseline="4830" sz="1725" spc="-44" i="1">
                <a:latin typeface="Times New Roman"/>
                <a:cs typeface="Times New Roman"/>
              </a:rPr>
              <a:t>x</a:t>
            </a:r>
            <a:r>
              <a:rPr dirty="0" baseline="4830" sz="1725" spc="-6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4830" sz="1725" spc="-44">
                <a:latin typeface="Times New Roman"/>
                <a:cs typeface="Times New Roman"/>
              </a:rPr>
              <a:t>2</a:t>
            </a:r>
            <a:r>
              <a:rPr dirty="0" baseline="4444" sz="1875" spc="-44">
                <a:latin typeface="Symbol"/>
                <a:cs typeface="Symbol"/>
              </a:rPr>
              <a:t></a:t>
            </a:r>
            <a:r>
              <a:rPr dirty="0" baseline="4830" sz="1725" spc="-44" i="1">
                <a:latin typeface="Times New Roman"/>
                <a:cs typeface="Times New Roman"/>
              </a:rPr>
              <a:t>x</a:t>
            </a:r>
            <a:r>
              <a:rPr dirty="0" baseline="4830" sz="1725" spc="-6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39857" y="4261020"/>
            <a:ext cx="522795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275080" algn="l"/>
                <a:tab pos="2296160" algn="l"/>
                <a:tab pos="3220085" algn="l"/>
                <a:tab pos="4291330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y</a:t>
            </a:r>
            <a:r>
              <a:rPr dirty="0" baseline="4830" sz="1725" spc="179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89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7</a:t>
            </a:r>
            <a:r>
              <a:rPr dirty="0" baseline="4830" sz="1725" spc="-4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44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2,833cos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37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(4.33)sin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Symbol"/>
                <a:cs typeface="Symbol"/>
              </a:rPr>
              <a:t></a:t>
            </a:r>
            <a:r>
              <a:rPr dirty="0" baseline="4830" sz="1725" spc="-15">
                <a:latin typeface="Times New Roman"/>
                <a:cs typeface="Times New Roman"/>
              </a:rPr>
              <a:t>1.5cos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67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0.866sin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15">
                <a:latin typeface="Times New Roman"/>
                <a:cs typeface="Times New Roman"/>
              </a:rPr>
              <a:t> 2.667cos</a:t>
            </a:r>
            <a:r>
              <a:rPr dirty="0" baseline="4444" sz="1875" spc="-15">
                <a:latin typeface="Symbol"/>
                <a:cs typeface="Symbol"/>
              </a:rPr>
              <a:t></a:t>
            </a:r>
            <a:r>
              <a:rPr dirty="0" baseline="4830" sz="1725" spc="-15" i="1">
                <a:latin typeface="Times New Roman"/>
                <a:cs typeface="Times New Roman"/>
              </a:rPr>
              <a:t>x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2004" y="4494403"/>
            <a:ext cx="5043805" cy="54991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harmonic.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variations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current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</a:t>
            </a:r>
            <a:r>
              <a:rPr dirty="0" sz="1200" spc="-25">
                <a:latin typeface="Times New Roman"/>
                <a:cs typeface="Times New Roman"/>
              </a:rPr>
              <a:t> T: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5" name="object 25" descr=""/>
          <p:cNvGraphicFramePr>
            <a:graphicFrameLocks noGrp="1"/>
          </p:cNvGraphicFramePr>
          <p:nvPr/>
        </p:nvGraphicFramePr>
        <p:xfrm>
          <a:off x="1129588" y="5122799"/>
          <a:ext cx="5041265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5650"/>
                <a:gridCol w="582294"/>
                <a:gridCol w="615315"/>
                <a:gridCol w="652144"/>
                <a:gridCol w="614044"/>
                <a:gridCol w="578485"/>
                <a:gridCol w="615314"/>
                <a:gridCol w="542289"/>
              </a:tblGrid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(secs)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T/6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T/3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T/2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2T/3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5T/6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(amp)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1.98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1.05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0.88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1.98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6" name="object 26" descr=""/>
          <p:cNvSpPr/>
          <p:nvPr/>
        </p:nvSpPr>
        <p:spPr>
          <a:xfrm>
            <a:off x="2718047" y="675742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 h="0">
                <a:moveTo>
                  <a:pt x="0" y="0"/>
                </a:moveTo>
                <a:lnTo>
                  <a:pt x="18811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838504" y="5739765"/>
            <a:ext cx="6055995" cy="1236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 marR="3048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0.75amp.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current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amplitude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harmonic.</a:t>
            </a:r>
            <a:endParaRPr sz="1200">
              <a:latin typeface="Times New Roman"/>
              <a:cs typeface="Times New Roman"/>
            </a:endParaRPr>
          </a:p>
          <a:p>
            <a:pPr marL="76200" marR="33655">
              <a:lnSpc>
                <a:spcPts val="2250"/>
              </a:lnSpc>
              <a:spcBef>
                <a:spcPts val="35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t=0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same.</a:t>
            </a:r>
            <a:r>
              <a:rPr dirty="0" sz="1200" spc="10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(t)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periodic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 </a:t>
            </a:r>
            <a:r>
              <a:rPr dirty="0" baseline="2314" sz="1800">
                <a:latin typeface="Times New Roman"/>
                <a:cs typeface="Times New Roman"/>
              </a:rPr>
              <a:t>period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T.</a:t>
            </a:r>
            <a:r>
              <a:rPr dirty="0" baseline="2314" sz="1800" spc="43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Let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us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denote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baseline="33816" sz="1725">
                <a:latin typeface="Symbol"/>
                <a:cs typeface="Symbol"/>
              </a:rPr>
              <a:t></a:t>
            </a:r>
            <a:r>
              <a:rPr dirty="0" baseline="33816" sz="1725" spc="-9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3333" sz="1875">
                <a:latin typeface="Symbol"/>
                <a:cs typeface="Symbol"/>
              </a:rPr>
              <a:t></a:t>
            </a:r>
            <a:r>
              <a:rPr dirty="0" baseline="33333" sz="1875" spc="67">
                <a:latin typeface="Times New Roman"/>
                <a:cs typeface="Times New Roman"/>
              </a:rPr>
              <a:t> </a:t>
            </a:r>
            <a:r>
              <a:rPr dirty="0" baseline="33816" sz="1725">
                <a:latin typeface="Symbol"/>
                <a:cs typeface="Symbol"/>
              </a:rPr>
              <a:t></a:t>
            </a:r>
            <a:r>
              <a:rPr dirty="0" baseline="33816" sz="1725" spc="48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.</a:t>
            </a:r>
            <a:r>
              <a:rPr dirty="0" baseline="2314" sz="1800" spc="209">
                <a:latin typeface="Times New Roman"/>
                <a:cs typeface="Times New Roman"/>
              </a:rPr>
              <a:t> 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have</a:t>
            </a:r>
            <a:endParaRPr baseline="2314" sz="1800">
              <a:latin typeface="Times New Roman"/>
              <a:cs typeface="Times New Roman"/>
            </a:endParaRPr>
          </a:p>
          <a:p>
            <a:pPr marL="1801495">
              <a:lnSpc>
                <a:spcPts val="325"/>
              </a:lnSpc>
              <a:tabLst>
                <a:tab pos="208597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</a:t>
            </a:r>
            <a:r>
              <a:rPr dirty="0" baseline="4830" sz="1725" spc="-37" i="1">
                <a:latin typeface="Times New Roman"/>
                <a:cs typeface="Times New Roman"/>
              </a:rPr>
              <a:t>t</a:t>
            </a:r>
            <a:endParaRPr baseline="4830" sz="1725">
              <a:latin typeface="Times New Roman"/>
              <a:cs typeface="Times New Roman"/>
            </a:endParaRPr>
          </a:p>
          <a:p>
            <a:pPr marL="1801495">
              <a:lnSpc>
                <a:spcPts val="865"/>
              </a:lnSpc>
            </a:pPr>
            <a:r>
              <a:rPr dirty="0" sz="1150">
                <a:latin typeface="Symbol"/>
                <a:cs typeface="Symbol"/>
              </a:rPr>
              <a:t>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baseline="7246" sz="1725" i="1">
                <a:latin typeface="Times New Roman"/>
                <a:cs typeface="Times New Roman"/>
              </a:rPr>
              <a:t>T</a:t>
            </a:r>
            <a:r>
              <a:rPr dirty="0" baseline="7246" sz="1725" spc="57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2699660" y="7199395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787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005314" y="7135927"/>
            <a:ext cx="9931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15035" algn="l"/>
              </a:tabLst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24972" y="7223077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224972" y="6974518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608283" y="7210377"/>
            <a:ext cx="4724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765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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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582883" y="7072488"/>
            <a:ext cx="13214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092" sz="1800">
                <a:latin typeface="Symbol"/>
                <a:cs typeface="Symbol"/>
              </a:rPr>
              <a:t></a:t>
            </a:r>
            <a:r>
              <a:rPr dirty="0" baseline="30092" sz="1800" spc="-97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</a:t>
            </a:r>
            <a:r>
              <a:rPr dirty="0" baseline="34722" sz="1800">
                <a:latin typeface="Symbol"/>
                <a:cs typeface="Symbol"/>
              </a:rPr>
              <a:t></a:t>
            </a:r>
            <a:r>
              <a:rPr dirty="0" baseline="34722" sz="1800" spc="-172">
                <a:latin typeface="Times New Roman"/>
                <a:cs typeface="Times New Roman"/>
              </a:rPr>
              <a:t> </a:t>
            </a:r>
            <a:r>
              <a:rPr dirty="0" baseline="30092" sz="1800">
                <a:latin typeface="Symbol"/>
                <a:cs typeface="Symbol"/>
              </a:rPr>
              <a:t></a:t>
            </a:r>
            <a:r>
              <a:rPr dirty="0" baseline="30092" sz="1800" spc="187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</a:t>
            </a:r>
            <a:r>
              <a:rPr dirty="0" baseline="34722" sz="1800" spc="6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2[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10">
                <a:latin typeface="Symbol"/>
                <a:cs typeface="Symbol"/>
              </a:rPr>
              <a:t></a:t>
            </a:r>
            <a:r>
              <a:rPr dirty="0" sz="1200" spc="-10">
                <a:latin typeface="Times New Roman"/>
                <a:cs typeface="Times New Roman"/>
              </a:rPr>
              <a:t>],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99951" y="7072488"/>
            <a:ext cx="22186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52500" algn="l"/>
              </a:tabLst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22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2[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A</a:t>
            </a:r>
            <a:r>
              <a:rPr dirty="0" sz="1150" spc="-25">
                <a:latin typeface="Times New Roman"/>
                <a:cs typeface="Times New Roman"/>
              </a:rPr>
              <a:t>],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3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8518" sz="1800">
                <a:latin typeface="Symbol"/>
                <a:cs typeface="Symbol"/>
              </a:rPr>
              <a:t></a:t>
            </a:r>
            <a:r>
              <a:rPr dirty="0" baseline="-18518" sz="1800" spc="-27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baseline="-4629" sz="1800" spc="217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T</a:t>
            </a:r>
            <a:r>
              <a:rPr dirty="0" baseline="-43981" sz="1800" spc="509" i="1">
                <a:latin typeface="Times New Roman"/>
                <a:cs typeface="Times New Roman"/>
              </a:rPr>
              <a:t> </a:t>
            </a:r>
            <a:r>
              <a:rPr dirty="0" baseline="-4629" sz="1800" spc="-37">
                <a:latin typeface="Symbol"/>
                <a:cs typeface="Symbol"/>
              </a:rPr>
              <a:t></a:t>
            </a:r>
            <a:r>
              <a:rPr dirty="0" sz="1200" spc="-25" i="1">
                <a:latin typeface="Times New Roman"/>
                <a:cs typeface="Times New Roman"/>
              </a:rPr>
              <a:t>t</a:t>
            </a:r>
            <a:r>
              <a:rPr dirty="0" baseline="-18518" sz="1800" spc="-37">
                <a:latin typeface="Symbol"/>
                <a:cs typeface="Symbol"/>
              </a:rPr>
              <a:t></a:t>
            </a:r>
            <a:endParaRPr baseline="-18518" sz="1800">
              <a:latin typeface="Symbol"/>
              <a:cs typeface="Symbol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4934626" y="7199396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 h="0">
                <a:moveTo>
                  <a:pt x="0" y="0"/>
                </a:moveTo>
                <a:lnTo>
                  <a:pt x="17788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4177517" y="7135927"/>
            <a:ext cx="908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480445" y="7223077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480444" y="6974518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843279" y="7210377"/>
            <a:ext cx="47370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829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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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095895" y="7072488"/>
            <a:ext cx="1245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3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-18518" sz="1800">
                <a:latin typeface="Symbol"/>
                <a:cs typeface="Symbol"/>
              </a:rPr>
              <a:t></a:t>
            </a:r>
            <a:r>
              <a:rPr dirty="0" baseline="-18518" sz="1800" spc="-2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baseline="-4629" sz="1800" spc="225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T</a:t>
            </a:r>
            <a:r>
              <a:rPr dirty="0" baseline="-43981" sz="1800" spc="540" i="1">
                <a:latin typeface="Times New Roman"/>
                <a:cs typeface="Times New Roman"/>
              </a:rPr>
              <a:t> </a:t>
            </a:r>
            <a:r>
              <a:rPr dirty="0" baseline="-4629" sz="1800" spc="-37">
                <a:latin typeface="Symbol"/>
                <a:cs typeface="Symbol"/>
              </a:rPr>
              <a:t></a:t>
            </a:r>
            <a:r>
              <a:rPr dirty="0" sz="1200" spc="-25" i="1">
                <a:latin typeface="Times New Roman"/>
                <a:cs typeface="Times New Roman"/>
              </a:rPr>
              <a:t>t</a:t>
            </a:r>
            <a:r>
              <a:rPr dirty="0" baseline="-18518" sz="1800" spc="-37">
                <a:latin typeface="Symbol"/>
                <a:cs typeface="Symbol"/>
              </a:rPr>
              <a:t></a:t>
            </a:r>
            <a:endParaRPr baseline="-18518" sz="18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817879" y="7072488"/>
            <a:ext cx="18002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0092" sz="1800">
                <a:latin typeface="Symbol"/>
                <a:cs typeface="Symbol"/>
              </a:rPr>
              <a:t></a:t>
            </a:r>
            <a:r>
              <a:rPr dirty="0" baseline="30092" sz="1800" spc="-89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</a:t>
            </a:r>
            <a:r>
              <a:rPr dirty="0" baseline="34722" sz="1800">
                <a:latin typeface="Symbol"/>
                <a:cs typeface="Symbol"/>
              </a:rPr>
              <a:t></a:t>
            </a:r>
            <a:r>
              <a:rPr dirty="0" baseline="34722" sz="1800" spc="-172">
                <a:latin typeface="Times New Roman"/>
                <a:cs typeface="Times New Roman"/>
              </a:rPr>
              <a:t> </a:t>
            </a:r>
            <a:r>
              <a:rPr dirty="0" baseline="30092" sz="1800">
                <a:latin typeface="Symbol"/>
                <a:cs typeface="Symbol"/>
              </a:rPr>
              <a:t></a:t>
            </a:r>
            <a:r>
              <a:rPr dirty="0" baseline="30092" sz="1800" spc="209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</a:t>
            </a:r>
            <a:r>
              <a:rPr dirty="0" baseline="34722" sz="1800" spc="2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2[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</a:t>
            </a:r>
            <a:r>
              <a:rPr dirty="0" sz="1200" spc="-10">
                <a:latin typeface="Times New Roman"/>
                <a:cs typeface="Times New Roman"/>
              </a:rPr>
              <a:t>]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02004" y="7404354"/>
            <a:ext cx="19627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prepare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3" name="object 43" descr=""/>
          <p:cNvGraphicFramePr>
            <a:graphicFrameLocks noGrp="1"/>
          </p:cNvGraphicFramePr>
          <p:nvPr/>
        </p:nvGraphicFramePr>
        <p:xfrm>
          <a:off x="1274317" y="7953501"/>
          <a:ext cx="4824730" cy="1289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2290"/>
                <a:gridCol w="890269"/>
                <a:gridCol w="557529"/>
                <a:gridCol w="615314"/>
                <a:gridCol w="650875"/>
                <a:gridCol w="723900"/>
                <a:gridCol w="760729"/>
              </a:tblGrid>
              <a:tr h="4826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0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785">
                        <a:lnSpc>
                          <a:spcPts val="1390"/>
                        </a:lnSpc>
                      </a:pPr>
                      <a:r>
                        <a:rPr dirty="0" baseline="-33333" sz="1875">
                          <a:latin typeface="Symbol"/>
                          <a:cs typeface="Symbol"/>
                        </a:rPr>
                        <a:t></a:t>
                      </a:r>
                      <a:r>
                        <a:rPr dirty="0" baseline="-33333" sz="1875" spc="28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36231" sz="1725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baseline="-36231" sz="1725" spc="1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150" spc="-210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sz="1150" spc="-25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u="sng" sz="1250" spc="-25">
                          <a:uFill>
                            <a:solidFill>
                              <a:srgbClr val="000000"/>
                            </a:solidFill>
                          </a:uFill>
                          <a:latin typeface="Symbol"/>
                          <a:cs typeface="Symbol"/>
                        </a:rPr>
                        <a:t></a:t>
                      </a:r>
                      <a:r>
                        <a:rPr dirty="0" u="sng" sz="1150" spc="-25" i="1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t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51308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150" spc="-50" i="1">
                          <a:latin typeface="Times New Roman"/>
                          <a:cs typeface="Times New Roman"/>
                        </a:rPr>
                        <a:t>T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90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200" spc="-20">
                          <a:latin typeface="Symbol"/>
                          <a:cs typeface="Symbol"/>
                        </a:rPr>
                        <a:t>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1022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200" spc="-20">
                          <a:latin typeface="Symbol"/>
                          <a:cs typeface="Symbol"/>
                        </a:rPr>
                        <a:t>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1022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cos</a:t>
                      </a:r>
                      <a:r>
                        <a:rPr dirty="0" sz="1200" spc="-20">
                          <a:latin typeface="Symbol"/>
                          <a:cs typeface="Symbol"/>
                        </a:rPr>
                        <a:t>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1022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A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dirty="0" sz="1200" spc="-20">
                          <a:latin typeface="Symbol"/>
                          <a:cs typeface="Symbol"/>
                        </a:rPr>
                        <a:t>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10223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1.98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1.98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T/6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r>
                        <a:rPr dirty="0" baseline="31250" sz="1200" spc="-37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0.65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1.1258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T/3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120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1.05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-0.525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0.9093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1274317" y="914400"/>
          <a:ext cx="4824730" cy="1076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2290"/>
                <a:gridCol w="890269"/>
                <a:gridCol w="557529"/>
                <a:gridCol w="615314"/>
                <a:gridCol w="650875"/>
                <a:gridCol w="723900"/>
                <a:gridCol w="760729"/>
              </a:tblGrid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T/2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180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2T/3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240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0.88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0.44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0.7621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5T/6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300</a:t>
                      </a:r>
                      <a:r>
                        <a:rPr dirty="0" baseline="31250" sz="1200" spc="-30">
                          <a:latin typeface="Times New Roman"/>
                          <a:cs typeface="Times New Roman"/>
                        </a:rPr>
                        <a:t>0</a:t>
                      </a:r>
                      <a:endParaRPr baseline="31250"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-0.866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-0.125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0.2165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Total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3.0137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 descr=""/>
          <p:cNvSpPr txBox="1"/>
          <p:nvPr/>
        </p:nvSpPr>
        <p:spPr>
          <a:xfrm>
            <a:off x="902004" y="2236978"/>
            <a:ext cx="26136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92855" y="2736066"/>
            <a:ext cx="236982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63550" algn="l"/>
                <a:tab pos="1637030" algn="l"/>
                <a:tab pos="2279015" algn="l"/>
              </a:tabLst>
            </a:pPr>
            <a:r>
              <a:rPr dirty="0" sz="1200" spc="-50">
                <a:latin typeface="Times New Roman"/>
                <a:cs typeface="Times New Roman"/>
              </a:rPr>
              <a:t>6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6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0034" y="2576643"/>
            <a:ext cx="359791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2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baseline="37037" sz="1800" spc="-3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24074" sz="2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</a:t>
            </a:r>
            <a:r>
              <a:rPr dirty="0" u="sng" baseline="24074" sz="2250" spc="-17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baseline="37037" sz="1800" spc="11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u="sng" baseline="34722" sz="1800" spc="-3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4.5</a:t>
            </a:r>
            <a:r>
              <a:rPr dirty="0" baseline="34722" sz="1800" spc="12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1.5,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u="sng" baseline="37037" sz="1800" spc="-3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24074" sz="2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</a:t>
            </a:r>
            <a:r>
              <a:rPr dirty="0" u="sng" baseline="24074" sz="2250" spc="-17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baseline="37037" sz="18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1.12</a:t>
            </a:r>
            <a:r>
              <a:rPr dirty="0" baseline="34722" sz="18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0.3733,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137499" y="2740751"/>
            <a:ext cx="8077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716915" algn="l"/>
              </a:tabLst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625840" y="2685460"/>
            <a:ext cx="9017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44133" y="2490111"/>
            <a:ext cx="2167890" cy="2514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6231" sz="1725" i="1">
                <a:latin typeface="Times New Roman"/>
                <a:cs typeface="Times New Roman"/>
              </a:rPr>
              <a:t>b</a:t>
            </a:r>
            <a:r>
              <a:rPr dirty="0" baseline="-36231" sz="1725" spc="712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82">
                <a:latin typeface="Times New Roman"/>
                <a:cs typeface="Times New Roman"/>
              </a:rPr>
              <a:t> </a:t>
            </a:r>
            <a:r>
              <a:rPr dirty="0" u="sng" sz="1150" spc="-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-5747" sz="21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</a:t>
            </a:r>
            <a:r>
              <a:rPr dirty="0" u="sng" baseline="-5747" sz="2175" spc="-10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15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72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3.0137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-187">
                <a:latin typeface="Times New Roman"/>
                <a:cs typeface="Times New Roman"/>
              </a:rPr>
              <a:t> </a:t>
            </a:r>
            <a:r>
              <a:rPr dirty="0" baseline="-36231" sz="1725" spc="-15">
                <a:latin typeface="Times New Roman"/>
                <a:cs typeface="Times New Roman"/>
              </a:rPr>
              <a:t>1.0046</a:t>
            </a:r>
            <a:endParaRPr baseline="-36231" sz="1725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2004" y="2912109"/>
            <a:ext cx="30111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205208" y="3325246"/>
            <a:ext cx="180340" cy="0"/>
          </a:xfrm>
          <a:custGeom>
            <a:avLst/>
            <a:gdLst/>
            <a:ahLst/>
            <a:cxnLst/>
            <a:rect l="l" t="t" r="r" b="b"/>
            <a:pathLst>
              <a:path w="180340" h="0">
                <a:moveTo>
                  <a:pt x="0" y="0"/>
                </a:moveTo>
                <a:lnTo>
                  <a:pt x="180178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978374" y="3325246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7998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837765" y="3325246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06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4508699" y="3325246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06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5640635" y="3325247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06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887102" y="3335655"/>
            <a:ext cx="40735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38455" algn="l"/>
                <a:tab pos="871219" algn="l"/>
                <a:tab pos="1197610" algn="l"/>
                <a:tab pos="2542540" algn="l"/>
                <a:tab pos="2868295" algn="l"/>
                <a:tab pos="3674745" algn="l"/>
                <a:tab pos="400050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024917" y="3317427"/>
            <a:ext cx="1123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9376" y="3115129"/>
            <a:ext cx="4108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t</a:t>
            </a:r>
            <a:r>
              <a:rPr dirty="0" baseline="4830" sz="1725" spc="3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17440" y="3115128"/>
            <a:ext cx="4108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t</a:t>
            </a:r>
            <a:r>
              <a:rPr dirty="0" baseline="4830" sz="1725" spc="3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46252" y="3211945"/>
            <a:ext cx="3214370" cy="31242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105"/>
              </a:lnSpc>
              <a:spcBef>
                <a:spcPts val="135"/>
              </a:spcBef>
              <a:tabLst>
                <a:tab pos="325755" algn="l"/>
                <a:tab pos="1996439" algn="l"/>
                <a:tab pos="312864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</a:t>
            </a:r>
            <a:r>
              <a:rPr dirty="0" baseline="4830" sz="1725" spc="104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0.75</a:t>
            </a:r>
            <a:r>
              <a:rPr dirty="0" baseline="4830" sz="1725" spc="-89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7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0.3733cos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225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1.0046sin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  <a:p>
            <a:pPr algn="ctr" marR="15240">
              <a:lnSpc>
                <a:spcPts val="1105"/>
              </a:lnSpc>
              <a:tabLst>
                <a:tab pos="1670685" algn="l"/>
                <a:tab pos="280225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T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T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87102" y="3211945"/>
            <a:ext cx="87566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3845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8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b</a:t>
            </a:r>
            <a:r>
              <a:rPr dirty="0" baseline="4830" sz="1725" spc="494" i="1">
                <a:latin typeface="Times New Roman"/>
                <a:cs typeface="Times New Roman"/>
              </a:rPr>
              <a:t> </a:t>
            </a:r>
            <a:r>
              <a:rPr dirty="0" baseline="4830" sz="1725" spc="-37">
                <a:latin typeface="Times New Roman"/>
                <a:cs typeface="Times New Roman"/>
              </a:rPr>
              <a:t>sin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87102" y="3115128"/>
            <a:ext cx="12706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71219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t</a:t>
            </a:r>
            <a:r>
              <a:rPr dirty="0" baseline="4830" sz="1725" spc="44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2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i="1">
                <a:latin typeface="Times New Roman"/>
                <a:cs typeface="Times New Roman"/>
              </a:rPr>
              <a:t>t</a:t>
            </a:r>
            <a:r>
              <a:rPr dirty="0" baseline="4830" sz="1725" spc="3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46535" y="3317427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74531" y="3262375"/>
            <a:ext cx="9017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593667" y="3262375"/>
            <a:ext cx="9017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12051" y="3199399"/>
            <a:ext cx="103251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38647" sz="1725" i="1">
                <a:latin typeface="Times New Roman"/>
                <a:cs typeface="Times New Roman"/>
              </a:rPr>
              <a:t>a</a:t>
            </a:r>
            <a:r>
              <a:rPr dirty="0" baseline="27777" sz="1500">
                <a:latin typeface="Times New Roman"/>
                <a:cs typeface="Times New Roman"/>
              </a:rPr>
              <a:t>0</a:t>
            </a:r>
            <a:r>
              <a:rPr dirty="0" baseline="27777" sz="1500" spc="41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42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cos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2004" y="3601339"/>
            <a:ext cx="5969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8907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shows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0.75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it.</a:t>
            </a:r>
            <a:r>
              <a:rPr dirty="0" sz="1200">
                <a:latin typeface="Times New Roman"/>
                <a:cs typeface="Times New Roman"/>
              </a:rPr>
              <a:t>	Also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amplitude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first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694110" y="3924638"/>
            <a:ext cx="542925" cy="213995"/>
            <a:chOff x="1694110" y="3924638"/>
            <a:chExt cx="542925" cy="213995"/>
          </a:xfrm>
        </p:grpSpPr>
        <p:sp>
          <p:nvSpPr>
            <p:cNvPr id="28" name="object 28" descr=""/>
            <p:cNvSpPr/>
            <p:nvPr/>
          </p:nvSpPr>
          <p:spPr>
            <a:xfrm>
              <a:off x="1697242" y="4057281"/>
              <a:ext cx="20320" cy="11430"/>
            </a:xfrm>
            <a:custGeom>
              <a:avLst/>
              <a:gdLst/>
              <a:ahLst/>
              <a:cxnLst/>
              <a:rect l="l" t="t" r="r" b="b"/>
              <a:pathLst>
                <a:path w="20319" h="11429">
                  <a:moveTo>
                    <a:pt x="0" y="10985"/>
                  </a:moveTo>
                  <a:lnTo>
                    <a:pt x="19822" y="0"/>
                  </a:lnTo>
                </a:path>
              </a:pathLst>
            </a:custGeom>
            <a:ln w="62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717065" y="4060547"/>
              <a:ext cx="28575" cy="71755"/>
            </a:xfrm>
            <a:custGeom>
              <a:avLst/>
              <a:gdLst/>
              <a:ahLst/>
              <a:cxnLst/>
              <a:rect l="l" t="t" r="r" b="b"/>
              <a:pathLst>
                <a:path w="28575" h="71754">
                  <a:moveTo>
                    <a:pt x="0" y="0"/>
                  </a:moveTo>
                  <a:lnTo>
                    <a:pt x="28361" y="71548"/>
                  </a:lnTo>
                </a:path>
              </a:pathLst>
            </a:custGeom>
            <a:ln w="127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748781" y="3927837"/>
              <a:ext cx="487680" cy="204470"/>
            </a:xfrm>
            <a:custGeom>
              <a:avLst/>
              <a:gdLst/>
              <a:ahLst/>
              <a:cxnLst/>
              <a:rect l="l" t="t" r="r" b="b"/>
              <a:pathLst>
                <a:path w="487680" h="204470">
                  <a:moveTo>
                    <a:pt x="0" y="204258"/>
                  </a:moveTo>
                  <a:lnTo>
                    <a:pt x="37815" y="0"/>
                  </a:lnTo>
                </a:path>
                <a:path w="487680" h="204470">
                  <a:moveTo>
                    <a:pt x="37815" y="0"/>
                  </a:moveTo>
                  <a:lnTo>
                    <a:pt x="487635" y="0"/>
                  </a:lnTo>
                </a:path>
              </a:pathLst>
            </a:custGeom>
            <a:ln w="63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 txBox="1"/>
          <p:nvPr/>
        </p:nvSpPr>
        <p:spPr>
          <a:xfrm>
            <a:off x="1851048" y="4026398"/>
            <a:ext cx="353060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94640" algn="l"/>
              </a:tabLst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76604" y="3923651"/>
            <a:ext cx="20878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918844" algn="l"/>
                <a:tab pos="1468755" algn="l"/>
              </a:tabLst>
            </a:pP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60" i="1">
                <a:latin typeface="Times New Roman"/>
                <a:cs typeface="Times New Roman"/>
              </a:rPr>
              <a:t>a</a:t>
            </a:r>
            <a:r>
              <a:rPr dirty="0" baseline="47008" sz="975" spc="89">
                <a:latin typeface="Times New Roman"/>
                <a:cs typeface="Times New Roman"/>
              </a:rPr>
              <a:t>2</a:t>
            </a:r>
            <a:r>
              <a:rPr dirty="0" baseline="47008" sz="975" spc="30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25" i="1">
                <a:latin typeface="Times New Roman"/>
                <a:cs typeface="Times New Roman"/>
              </a:rPr>
              <a:t>b</a:t>
            </a:r>
            <a:r>
              <a:rPr dirty="0" baseline="47008" sz="975" spc="37">
                <a:latin typeface="Times New Roman"/>
                <a:cs typeface="Times New Roman"/>
              </a:rPr>
              <a:t>2</a:t>
            </a:r>
            <a:r>
              <a:rPr dirty="0" baseline="47008" sz="975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1.0717.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76604" y="4410582"/>
            <a:ext cx="6015355" cy="81343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25"/>
              </a:spcBef>
            </a:pPr>
            <a:r>
              <a:rPr dirty="0" sz="1200" spc="-10" b="1">
                <a:latin typeface="Times New Roman"/>
                <a:cs typeface="Times New Roman"/>
              </a:rPr>
              <a:t>ASSIGNMENT: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ts val="2080"/>
              </a:lnSpc>
              <a:spcBef>
                <a:spcPts val="8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displacement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mechanism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tabulated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angular </a:t>
            </a:r>
            <a:r>
              <a:rPr dirty="0" sz="1200">
                <a:latin typeface="Times New Roman"/>
                <a:cs typeface="Times New Roman"/>
              </a:rPr>
              <a:t>movement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baseline="31250" sz="1200">
                <a:latin typeface="Times New Roman"/>
                <a:cs typeface="Times New Roman"/>
              </a:rPr>
              <a:t>0</a:t>
            </a:r>
            <a:r>
              <a:rPr dirty="0" baseline="3125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crank.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harmonic.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4" name="object 34" descr=""/>
          <p:cNvGraphicFramePr>
            <a:graphicFrameLocks noGrp="1"/>
          </p:cNvGraphicFramePr>
          <p:nvPr/>
        </p:nvGraphicFramePr>
        <p:xfrm>
          <a:off x="1019860" y="5301360"/>
          <a:ext cx="6307455" cy="538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8790"/>
                <a:gridCol w="480059"/>
                <a:gridCol w="478790"/>
                <a:gridCol w="478154"/>
                <a:gridCol w="478155"/>
                <a:gridCol w="478155"/>
                <a:gridCol w="478155"/>
                <a:gridCol w="479425"/>
                <a:gridCol w="478154"/>
                <a:gridCol w="478789"/>
                <a:gridCol w="478154"/>
                <a:gridCol w="478154"/>
                <a:gridCol w="478154"/>
              </a:tblGrid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baseline="-20833" sz="1800" spc="-37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0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240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1.80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1.50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2.16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1.52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2.00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5" name="object 35" descr=""/>
          <p:cNvSpPr txBox="1"/>
          <p:nvPr/>
        </p:nvSpPr>
        <p:spPr>
          <a:xfrm>
            <a:off x="902004" y="6085713"/>
            <a:ext cx="5215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6" name="object 36" descr=""/>
          <p:cNvGraphicFramePr>
            <a:graphicFrameLocks noGrp="1"/>
          </p:cNvGraphicFramePr>
          <p:nvPr/>
        </p:nvGraphicFramePr>
        <p:xfrm>
          <a:off x="1129588" y="6372732"/>
          <a:ext cx="5801360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4340"/>
                <a:gridCol w="614045"/>
                <a:gridCol w="723900"/>
                <a:gridCol w="688339"/>
                <a:gridCol w="579119"/>
                <a:gridCol w="614044"/>
                <a:gridCol w="723900"/>
                <a:gridCol w="688975"/>
                <a:gridCol w="650239"/>
              </a:tblGrid>
              <a:tr h="267970">
                <a:tc>
                  <a:txBody>
                    <a:bodyPr/>
                    <a:lstStyle/>
                    <a:p>
                      <a:pPr algn="ctr" marL="635">
                        <a:lnSpc>
                          <a:spcPts val="925"/>
                        </a:lnSpc>
                      </a:pPr>
                      <a:r>
                        <a:rPr dirty="0" baseline="-20833" sz="1800" spc="-37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0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270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3.8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2.4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2.8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3.4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7" name="object 37" descr=""/>
          <p:cNvSpPr txBox="1"/>
          <p:nvPr/>
        </p:nvSpPr>
        <p:spPr>
          <a:xfrm>
            <a:off x="902004" y="6989064"/>
            <a:ext cx="5965825" cy="550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35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terms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Fourier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8" name="object 38" descr=""/>
          <p:cNvGraphicFramePr>
            <a:graphicFrameLocks noGrp="1"/>
          </p:cNvGraphicFramePr>
          <p:nvPr/>
        </p:nvGraphicFramePr>
        <p:xfrm>
          <a:off x="1201216" y="7618222"/>
          <a:ext cx="3989070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1165"/>
                <a:gridCol w="542290"/>
                <a:gridCol w="795655"/>
                <a:gridCol w="579119"/>
                <a:gridCol w="507365"/>
                <a:gridCol w="579120"/>
                <a:gridCol w="470535"/>
              </a:tblGrid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9" name="object 39" descr=""/>
          <p:cNvSpPr txBox="1"/>
          <p:nvPr/>
        </p:nvSpPr>
        <p:spPr>
          <a:xfrm>
            <a:off x="902004" y="8314182"/>
            <a:ext cx="50438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harmonic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0" name="object 40" descr=""/>
          <p:cNvGraphicFramePr>
            <a:graphicFrameLocks noGrp="1"/>
          </p:cNvGraphicFramePr>
          <p:nvPr/>
        </p:nvGraphicFramePr>
        <p:xfrm>
          <a:off x="1164640" y="8601201"/>
          <a:ext cx="4281805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7365"/>
                <a:gridCol w="470534"/>
                <a:gridCol w="542290"/>
                <a:gridCol w="541654"/>
                <a:gridCol w="614680"/>
                <a:gridCol w="505460"/>
                <a:gridCol w="469900"/>
                <a:gridCol w="541654"/>
              </a:tblGrid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18.2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24.4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27.8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27.5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22.0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9.0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12037"/>
            <a:ext cx="5965190" cy="549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201216" y="1440433"/>
          <a:ext cx="4110990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5945"/>
                <a:gridCol w="574674"/>
                <a:gridCol w="576580"/>
                <a:gridCol w="574675"/>
                <a:gridCol w="576580"/>
                <a:gridCol w="574674"/>
                <a:gridCol w="575945"/>
              </a:tblGrid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876604" y="3025267"/>
            <a:ext cx="51371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moment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crank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angle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</a:t>
            </a:r>
            <a:r>
              <a:rPr dirty="0" baseline="31250" sz="1200">
                <a:latin typeface="Times New Roman"/>
                <a:cs typeface="Times New Roman"/>
              </a:rPr>
              <a:t>0</a:t>
            </a:r>
            <a:r>
              <a:rPr dirty="0" baseline="3125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75</a:t>
            </a:r>
            <a:r>
              <a:rPr dirty="0" baseline="31250" sz="1200" spc="-30">
                <a:latin typeface="Times New Roman"/>
                <a:cs typeface="Times New Roman"/>
              </a:rPr>
              <a:t>0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164640" y="3316858"/>
          <a:ext cx="4246880" cy="555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4195"/>
                <a:gridCol w="434340"/>
                <a:gridCol w="506094"/>
                <a:gridCol w="507365"/>
                <a:gridCol w="475614"/>
                <a:gridCol w="538480"/>
                <a:gridCol w="614680"/>
                <a:gridCol w="544829"/>
              </a:tblGrid>
              <a:tr h="286385">
                <a:tc>
                  <a:txBody>
                    <a:bodyPr/>
                    <a:lstStyle/>
                    <a:p>
                      <a:pPr algn="ctr">
                        <a:lnSpc>
                          <a:spcPts val="1019"/>
                        </a:lnSpc>
                      </a:pPr>
                      <a:r>
                        <a:rPr dirty="0" baseline="-20833" sz="1800" spc="-37">
                          <a:latin typeface="Symbol"/>
                          <a:cs typeface="Symbol"/>
                        </a:rPr>
                        <a:t></a:t>
                      </a:r>
                      <a:r>
                        <a:rPr dirty="0" sz="800" spc="-25">
                          <a:latin typeface="Times New Roman"/>
                          <a:cs typeface="Times New Roman"/>
                        </a:rPr>
                        <a:t>0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5224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8097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7850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5499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2626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876604" y="4041775"/>
            <a:ext cx="5347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 </a:t>
            </a:r>
            <a:r>
              <a:rPr dirty="0" sz="1200">
                <a:latin typeface="Symbol"/>
                <a:cs typeface="Symbol"/>
              </a:rPr>
              <a:t>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75</a:t>
            </a:r>
            <a:r>
              <a:rPr dirty="0" baseline="31250" sz="1200" spc="-30">
                <a:latin typeface="Times New Roman"/>
                <a:cs typeface="Times New Roman"/>
              </a:rPr>
              <a:t>0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3249295"/>
            <a:ext cx="6199505" cy="2527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>
              <a:lnSpc>
                <a:spcPct val="100000"/>
              </a:lnSpc>
              <a:spcBef>
                <a:spcPts val="100"/>
              </a:spcBef>
            </a:pPr>
            <a:r>
              <a:rPr dirty="0" sz="2000" spc="-25" b="1">
                <a:solidFill>
                  <a:srgbClr val="FF0000"/>
                </a:solidFill>
                <a:latin typeface="Cambria"/>
                <a:cs typeface="Cambria"/>
              </a:rPr>
              <a:t>Module-</a:t>
            </a:r>
            <a:r>
              <a:rPr dirty="0" sz="2000" spc="-20" b="1">
                <a:solidFill>
                  <a:srgbClr val="FF0000"/>
                </a:solidFill>
                <a:latin typeface="Cambria"/>
                <a:cs typeface="Cambria"/>
              </a:rPr>
              <a:t>4</a:t>
            </a:r>
            <a:r>
              <a:rPr dirty="0" sz="2000" spc="-105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2000" b="1">
                <a:solidFill>
                  <a:srgbClr val="FF0000"/>
                </a:solidFill>
                <a:latin typeface="Cambria"/>
                <a:cs typeface="Cambria"/>
              </a:rPr>
              <a:t>–</a:t>
            </a:r>
            <a:r>
              <a:rPr dirty="0" sz="2000" spc="-85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Fourier Transforms</a:t>
            </a:r>
            <a:r>
              <a:rPr dirty="0" sz="1800" spc="10" b="1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b="1">
                <a:solidFill>
                  <a:srgbClr val="FF0000"/>
                </a:solidFill>
                <a:latin typeface="Cambria"/>
                <a:cs typeface="Cambria"/>
              </a:rPr>
              <a:t>&amp; </a:t>
            </a:r>
            <a:r>
              <a:rPr dirty="0" sz="1800" spc="-10" b="1">
                <a:solidFill>
                  <a:srgbClr val="FF0000"/>
                </a:solidFill>
                <a:latin typeface="Cambria"/>
                <a:cs typeface="Cambria"/>
              </a:rPr>
              <a:t>Z-Transforms</a:t>
            </a:r>
            <a:endParaRPr sz="1800">
              <a:latin typeface="Cambria"/>
              <a:cs typeface="Cambria"/>
            </a:endParaRPr>
          </a:p>
          <a:p>
            <a:pPr algn="just" marL="241300" marR="7620" indent="-229235">
              <a:lnSpc>
                <a:spcPct val="143600"/>
              </a:lnSpc>
              <a:spcBef>
                <a:spcPts val="400"/>
              </a:spcBef>
              <a:buFont typeface="Wingdings"/>
              <a:buChar char=""/>
              <a:tabLst>
                <a:tab pos="241300" algn="l"/>
              </a:tabLst>
            </a:pPr>
            <a:r>
              <a:rPr dirty="0" sz="1400" b="1">
                <a:latin typeface="Arial"/>
                <a:cs typeface="Arial"/>
              </a:rPr>
              <a:t>Infinite</a:t>
            </a:r>
            <a:r>
              <a:rPr dirty="0" sz="1400" spc="-2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Fourier</a:t>
            </a:r>
            <a:r>
              <a:rPr dirty="0" sz="1400" spc="-15" b="1">
                <a:latin typeface="Arial"/>
                <a:cs typeface="Arial"/>
              </a:rPr>
              <a:t> </a:t>
            </a:r>
            <a:r>
              <a:rPr dirty="0" sz="1400" b="1">
                <a:latin typeface="Arial"/>
                <a:cs typeface="Arial"/>
              </a:rPr>
              <a:t>transforms:</a:t>
            </a:r>
            <a:r>
              <a:rPr dirty="0" sz="1400" spc="-5" b="1">
                <a:latin typeface="Arial"/>
                <a:cs typeface="Arial"/>
              </a:rPr>
              <a:t> </a:t>
            </a:r>
            <a:r>
              <a:rPr dirty="0" sz="1400">
                <a:latin typeface="Arial MT"/>
                <a:cs typeface="Arial MT"/>
              </a:rPr>
              <a:t>Definition,</a:t>
            </a:r>
            <a:r>
              <a:rPr dirty="0" sz="1400" spc="-1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Fourier</a:t>
            </a:r>
            <a:r>
              <a:rPr dirty="0" sz="1400" spc="-2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sine,</a:t>
            </a:r>
            <a:r>
              <a:rPr dirty="0" sz="1400" spc="-1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and</a:t>
            </a:r>
            <a:r>
              <a:rPr dirty="0" sz="1400" spc="-3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cosine</a:t>
            </a:r>
            <a:r>
              <a:rPr dirty="0" sz="1400" spc="-20">
                <a:latin typeface="Arial MT"/>
                <a:cs typeface="Arial MT"/>
              </a:rPr>
              <a:t> </a:t>
            </a:r>
            <a:r>
              <a:rPr dirty="0" sz="1400" spc="-10">
                <a:latin typeface="Arial MT"/>
                <a:cs typeface="Arial MT"/>
              </a:rPr>
              <a:t>transform. </a:t>
            </a:r>
            <a:r>
              <a:rPr dirty="0" sz="1400">
                <a:latin typeface="Arial MT"/>
                <a:cs typeface="Arial MT"/>
              </a:rPr>
              <a:t>Inverse</a:t>
            </a:r>
            <a:r>
              <a:rPr dirty="0" sz="1400" spc="33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Fourier</a:t>
            </a:r>
            <a:r>
              <a:rPr dirty="0" sz="1400" spc="34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transforms</a:t>
            </a:r>
            <a:r>
              <a:rPr dirty="0" sz="1400" spc="36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Inverse</a:t>
            </a:r>
            <a:r>
              <a:rPr dirty="0" sz="1400" spc="35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Fourier</a:t>
            </a:r>
            <a:r>
              <a:rPr dirty="0" sz="1400" spc="35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cosine</a:t>
            </a:r>
            <a:r>
              <a:rPr dirty="0" sz="1400" spc="35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and</a:t>
            </a:r>
            <a:r>
              <a:rPr dirty="0" sz="1400" spc="35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sine</a:t>
            </a:r>
            <a:r>
              <a:rPr dirty="0" sz="1400" spc="355">
                <a:latin typeface="Arial MT"/>
                <a:cs typeface="Arial MT"/>
              </a:rPr>
              <a:t> </a:t>
            </a:r>
            <a:r>
              <a:rPr dirty="0" sz="1400" spc="-10">
                <a:latin typeface="Arial MT"/>
                <a:cs typeface="Arial MT"/>
              </a:rPr>
              <a:t>transforms. Problems.</a:t>
            </a:r>
            <a:endParaRPr sz="1400">
              <a:latin typeface="Arial MT"/>
              <a:cs typeface="Arial MT"/>
            </a:endParaRPr>
          </a:p>
          <a:p>
            <a:pPr algn="just" marL="241300" marR="5080" indent="-229235">
              <a:lnSpc>
                <a:spcPct val="143600"/>
              </a:lnSpc>
              <a:spcBef>
                <a:spcPts val="10"/>
              </a:spcBef>
              <a:buFont typeface="Wingdings"/>
              <a:buChar char=""/>
              <a:tabLst>
                <a:tab pos="241300" algn="l"/>
              </a:tabLst>
            </a:pPr>
            <a:r>
              <a:rPr dirty="0" sz="1400" b="1">
                <a:latin typeface="Arial"/>
                <a:cs typeface="Arial"/>
              </a:rPr>
              <a:t>Z-transforms:</a:t>
            </a:r>
            <a:r>
              <a:rPr dirty="0" sz="1400" spc="365" b="1">
                <a:latin typeface="Arial"/>
                <a:cs typeface="Arial"/>
              </a:rPr>
              <a:t> </a:t>
            </a:r>
            <a:r>
              <a:rPr dirty="0" sz="1400">
                <a:latin typeface="Arial MT"/>
                <a:cs typeface="Arial MT"/>
              </a:rPr>
              <a:t>Definition,</a:t>
            </a:r>
            <a:r>
              <a:rPr dirty="0" sz="1400" spc="38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Standard</a:t>
            </a:r>
            <a:r>
              <a:rPr dirty="0" sz="1400" spc="36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z-transforms,</a:t>
            </a:r>
            <a:r>
              <a:rPr dirty="0" sz="1400" spc="37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Damping,</a:t>
            </a:r>
            <a:r>
              <a:rPr dirty="0" sz="1400" spc="38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and</a:t>
            </a:r>
            <a:r>
              <a:rPr dirty="0" sz="1400" spc="365">
                <a:latin typeface="Arial MT"/>
                <a:cs typeface="Arial MT"/>
              </a:rPr>
              <a:t> </a:t>
            </a:r>
            <a:r>
              <a:rPr dirty="0" sz="1400" spc="-10">
                <a:latin typeface="Arial MT"/>
                <a:cs typeface="Arial MT"/>
              </a:rPr>
              <a:t>shifting </a:t>
            </a:r>
            <a:r>
              <a:rPr dirty="0" sz="1400">
                <a:latin typeface="Arial MT"/>
                <a:cs typeface="Arial MT"/>
              </a:rPr>
              <a:t>rules,</a:t>
            </a:r>
            <a:r>
              <a:rPr dirty="0" sz="1400" spc="21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Problems.</a:t>
            </a:r>
            <a:r>
              <a:rPr dirty="0" sz="1400" spc="21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Inverse</a:t>
            </a:r>
            <a:r>
              <a:rPr dirty="0" sz="1400" spc="21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z-transform</a:t>
            </a:r>
            <a:r>
              <a:rPr dirty="0" sz="1400" spc="21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and</a:t>
            </a:r>
            <a:r>
              <a:rPr dirty="0" sz="1400" spc="22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applications</a:t>
            </a:r>
            <a:r>
              <a:rPr dirty="0" sz="1400" spc="21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to</a:t>
            </a:r>
            <a:r>
              <a:rPr dirty="0" sz="1400" spc="20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solve</a:t>
            </a:r>
            <a:r>
              <a:rPr dirty="0" sz="1400" spc="210">
                <a:latin typeface="Arial MT"/>
                <a:cs typeface="Arial MT"/>
              </a:rPr>
              <a:t> </a:t>
            </a:r>
            <a:r>
              <a:rPr dirty="0" sz="1400" spc="-10">
                <a:latin typeface="Arial MT"/>
                <a:cs typeface="Arial MT"/>
              </a:rPr>
              <a:t>difference equations</a:t>
            </a:r>
            <a:endParaRPr sz="1400">
              <a:latin typeface="Arial MT"/>
              <a:cs typeface="Arial MT"/>
            </a:endParaRPr>
          </a:p>
          <a:p>
            <a:pPr algn="just" marL="241300" indent="-228600">
              <a:lnSpc>
                <a:spcPct val="100000"/>
              </a:lnSpc>
              <a:spcBef>
                <a:spcPts val="730"/>
              </a:spcBef>
              <a:buFont typeface="Wingdings"/>
              <a:buChar char=""/>
              <a:tabLst>
                <a:tab pos="241300" algn="l"/>
              </a:tabLst>
            </a:pPr>
            <a:r>
              <a:rPr dirty="0" sz="1400" b="1">
                <a:latin typeface="Arial"/>
                <a:cs typeface="Arial"/>
              </a:rPr>
              <a:t>Self-study:</a:t>
            </a:r>
            <a:r>
              <a:rPr dirty="0" sz="1400" spc="-30" b="1">
                <a:latin typeface="Arial"/>
                <a:cs typeface="Arial"/>
              </a:rPr>
              <a:t> </a:t>
            </a:r>
            <a:r>
              <a:rPr dirty="0" sz="1400">
                <a:latin typeface="Arial MT"/>
                <a:cs typeface="Arial MT"/>
              </a:rPr>
              <a:t>Convolution</a:t>
            </a:r>
            <a:r>
              <a:rPr dirty="0" sz="1400" spc="-3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theorems</a:t>
            </a:r>
            <a:r>
              <a:rPr dirty="0" sz="1400" spc="-3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of</a:t>
            </a:r>
            <a:r>
              <a:rPr dirty="0" sz="1400" spc="-35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Fourier</a:t>
            </a:r>
            <a:r>
              <a:rPr dirty="0" sz="1400" spc="-2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and</a:t>
            </a:r>
            <a:r>
              <a:rPr dirty="0" sz="1400" spc="-30">
                <a:latin typeface="Arial MT"/>
                <a:cs typeface="Arial MT"/>
              </a:rPr>
              <a:t> </a:t>
            </a:r>
            <a:r>
              <a:rPr dirty="0" sz="1400">
                <a:latin typeface="Arial MT"/>
                <a:cs typeface="Arial MT"/>
              </a:rPr>
              <a:t>z-</a:t>
            </a:r>
            <a:r>
              <a:rPr dirty="0" sz="1400" spc="-10">
                <a:latin typeface="Arial MT"/>
                <a:cs typeface="Arial MT"/>
              </a:rPr>
              <a:t>transforms</a:t>
            </a:r>
            <a:endParaRPr sz="1400">
              <a:latin typeface="Arial MT"/>
              <a:cs typeface="Arial MT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517775" y="888238"/>
            <a:ext cx="27362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800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800" spc="-85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800" spc="-10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TRANSFORMS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02004" y="1206753"/>
            <a:ext cx="5968365" cy="189547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Introduction</a:t>
            </a:r>
            <a:endParaRPr sz="1200">
              <a:latin typeface="Times New Roman"/>
              <a:cs typeface="Times New Roman"/>
            </a:endParaRPr>
          </a:p>
          <a:p>
            <a:pPr marL="12700" marR="5080" indent="456565">
              <a:lnSpc>
                <a:spcPts val="208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technique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employed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ODE’s,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PDE’s,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IVP’s,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BVP’s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Infinite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Transform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valued,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differentiable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satisfies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conditions:</a:t>
            </a:r>
            <a:endParaRPr sz="1200">
              <a:latin typeface="Times New Roman"/>
              <a:cs typeface="Times New Roman"/>
            </a:endParaRPr>
          </a:p>
          <a:p>
            <a:pPr marL="203200" marR="699135" indent="-190500">
              <a:lnSpc>
                <a:spcPts val="2300"/>
              </a:lnSpc>
            </a:pP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its derivative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'</a:t>
            </a:r>
            <a:r>
              <a:rPr dirty="0" sz="115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 continuous, or have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finite number of</a:t>
            </a:r>
            <a:r>
              <a:rPr dirty="0" sz="1200" spc="-10">
                <a:latin typeface="Times New Roman"/>
                <a:cs typeface="Times New Roman"/>
              </a:rPr>
              <a:t> simple </a:t>
            </a:r>
            <a:r>
              <a:rPr dirty="0" sz="1200">
                <a:latin typeface="Times New Roman"/>
                <a:cs typeface="Times New Roman"/>
              </a:rPr>
              <a:t>discontinuities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finite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interval,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2109815" y="3339637"/>
            <a:ext cx="0" cy="180340"/>
          </a:xfrm>
          <a:custGeom>
            <a:avLst/>
            <a:gdLst/>
            <a:ahLst/>
            <a:cxnLst/>
            <a:rect l="l" t="t" r="r" b="b"/>
            <a:pathLst>
              <a:path w="0" h="180339">
                <a:moveTo>
                  <a:pt x="0" y="0"/>
                </a:moveTo>
                <a:lnTo>
                  <a:pt x="0" y="179760"/>
                </a:lnTo>
              </a:path>
            </a:pathLst>
          </a:custGeom>
          <a:ln w="64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382397" y="3339637"/>
            <a:ext cx="0" cy="180340"/>
          </a:xfrm>
          <a:custGeom>
            <a:avLst/>
            <a:gdLst/>
            <a:ahLst/>
            <a:cxnLst/>
            <a:rect l="l" t="t" r="r" b="b"/>
            <a:pathLst>
              <a:path w="0" h="180339">
                <a:moveTo>
                  <a:pt x="0" y="0"/>
                </a:moveTo>
                <a:lnTo>
                  <a:pt x="0" y="179760"/>
                </a:lnTo>
              </a:path>
            </a:pathLst>
          </a:custGeom>
          <a:ln w="640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994351" y="3167193"/>
            <a:ext cx="11557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78691" y="4200979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76604" y="3229511"/>
            <a:ext cx="6016625" cy="202247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62230">
              <a:lnSpc>
                <a:spcPct val="100000"/>
              </a:lnSpc>
              <a:spcBef>
                <a:spcPts val="320"/>
              </a:spcBef>
              <a:tabLst>
                <a:tab pos="1150620" algn="l"/>
              </a:tabLst>
            </a:pP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integral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1494" sz="2175">
                <a:latin typeface="Symbol"/>
                <a:cs typeface="Symbol"/>
              </a:rPr>
              <a:t></a:t>
            </a:r>
            <a:r>
              <a:rPr dirty="0" baseline="-11494" sz="217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550" spc="-20">
                <a:latin typeface="Symbol"/>
                <a:cs typeface="Symbol"/>
              </a:rPr>
              <a:t></a:t>
            </a:r>
            <a:r>
              <a:rPr dirty="0" sz="1150" spc="-20">
                <a:latin typeface="Times New Roman"/>
                <a:cs typeface="Times New Roman"/>
              </a:rPr>
              <a:t>x</a:t>
            </a:r>
            <a:r>
              <a:rPr dirty="0" sz="1550" spc="-20">
                <a:latin typeface="Symbol"/>
                <a:cs typeface="Symbol"/>
              </a:rPr>
              <a:t></a:t>
            </a:r>
            <a:r>
              <a:rPr dirty="0" sz="15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23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exists.</a:t>
            </a:r>
            <a:endParaRPr sz="1200">
              <a:latin typeface="Times New Roman"/>
              <a:cs typeface="Times New Roman"/>
            </a:endParaRPr>
          </a:p>
          <a:p>
            <a:pPr marL="1104900">
              <a:lnSpc>
                <a:spcPts val="1125"/>
              </a:lnSpc>
              <a:spcBef>
                <a:spcPts val="165"/>
              </a:spcBef>
            </a:pPr>
            <a:r>
              <a:rPr dirty="0" sz="950" spc="85">
                <a:latin typeface="Times New Roman"/>
                <a:cs typeface="Times New Roman"/>
              </a:rPr>
              <a:t>-</a:t>
            </a: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  <a:p>
            <a:pPr marL="114300">
              <a:lnSpc>
                <a:spcPts val="1485"/>
              </a:lnSpc>
            </a:pPr>
            <a:r>
              <a:rPr dirty="0" sz="1200">
                <a:latin typeface="Times New Roman"/>
                <a:cs typeface="Times New Roman"/>
              </a:rPr>
              <a:t>Also,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s</a:t>
            </a:r>
            <a:r>
              <a:rPr dirty="0" sz="1250" spc="-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zero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denoted</a:t>
            </a:r>
            <a:endParaRPr sz="12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1095"/>
              </a:spcBef>
            </a:pPr>
            <a:r>
              <a:rPr dirty="0" sz="1200" spc="10">
                <a:latin typeface="Times New Roman"/>
                <a:cs typeface="Times New Roman"/>
              </a:rPr>
              <a:t>by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baseline="16908" sz="1725" spc="15">
                <a:latin typeface="Times New Roman"/>
                <a:cs typeface="Times New Roman"/>
              </a:rPr>
              <a:t>ˆ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s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or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)]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F(s)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 defined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  <a:p>
            <a:pPr marL="165735">
              <a:lnSpc>
                <a:spcPct val="100000"/>
              </a:lnSpc>
              <a:spcBef>
                <a:spcPts val="1000"/>
              </a:spcBef>
            </a:pPr>
            <a:r>
              <a:rPr dirty="0" sz="1200" spc="-65" i="1">
                <a:latin typeface="Times New Roman"/>
                <a:cs typeface="Times New Roman"/>
              </a:rPr>
              <a:t>f</a:t>
            </a:r>
            <a:r>
              <a:rPr dirty="0" baseline="16203" sz="1800" spc="-97">
                <a:latin typeface="Times New Roman"/>
                <a:cs typeface="Times New Roman"/>
              </a:rPr>
              <a:t>ˆ</a:t>
            </a: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200" spc="-65" i="1">
                <a:latin typeface="Times New Roman"/>
                <a:cs typeface="Times New Roman"/>
              </a:rPr>
              <a:t>s</a:t>
            </a:r>
            <a:r>
              <a:rPr dirty="0" sz="1550" spc="-65">
                <a:latin typeface="Symbol"/>
                <a:cs typeface="Symbol"/>
              </a:rPr>
              <a:t></a:t>
            </a:r>
            <a:r>
              <a:rPr dirty="0" sz="155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30">
                <a:latin typeface="Times New Roman"/>
                <a:cs typeface="Times New Roman"/>
              </a:rPr>
              <a:t> 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provided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integral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exists.</a:t>
            </a:r>
            <a:endParaRPr baseline="2314" sz="1800">
              <a:latin typeface="Times New Roman"/>
              <a:cs typeface="Times New Roman"/>
            </a:endParaRPr>
          </a:p>
          <a:p>
            <a:pPr marL="1675130">
              <a:lnSpc>
                <a:spcPts val="1170"/>
              </a:lnSpc>
              <a:spcBef>
                <a:spcPts val="13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complex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Fourier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Transform.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16908" sz="1725">
                <a:latin typeface="Times New Roman"/>
                <a:cs typeface="Times New Roman"/>
              </a:rPr>
              <a:t>ˆ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</a:t>
            </a:r>
            <a:r>
              <a:rPr dirty="0" sz="1200" spc="-105" i="1">
                <a:latin typeface="Times New Roman"/>
                <a:cs typeface="Times New Roman"/>
              </a:rPr>
              <a:t> </a:t>
            </a:r>
            <a:r>
              <a:rPr dirty="0" baseline="30555" sz="1500" spc="-82">
                <a:latin typeface="Symbol"/>
                <a:cs typeface="Symbol"/>
              </a:rPr>
              <a:t></a:t>
            </a:r>
            <a:r>
              <a:rPr dirty="0" baseline="30555" sz="1500" spc="-82">
                <a:latin typeface="Times New Roman"/>
                <a:cs typeface="Times New Roman"/>
              </a:rPr>
              <a:t>1</a:t>
            </a:r>
            <a:r>
              <a:rPr dirty="0" sz="2250" spc="-55">
                <a:latin typeface="Symbol"/>
                <a:cs typeface="Symbol"/>
              </a:rPr>
              <a:t></a:t>
            </a:r>
            <a:r>
              <a:rPr dirty="0" sz="1200" spc="-55" i="1">
                <a:latin typeface="Times New Roman"/>
                <a:cs typeface="Times New Roman"/>
              </a:rPr>
              <a:t>f</a:t>
            </a:r>
            <a:r>
              <a:rPr dirty="0" baseline="16203" sz="1800" spc="-82">
                <a:latin typeface="Times New Roman"/>
                <a:cs typeface="Times New Roman"/>
              </a:rPr>
              <a:t>ˆ</a:t>
            </a:r>
            <a:r>
              <a:rPr dirty="0" sz="1200" spc="-55">
                <a:latin typeface="Times New Roman"/>
                <a:cs typeface="Times New Roman"/>
              </a:rPr>
              <a:t>(</a:t>
            </a:r>
            <a:r>
              <a:rPr dirty="0" sz="1200" spc="-55" i="1">
                <a:latin typeface="Times New Roman"/>
                <a:cs typeface="Times New Roman"/>
              </a:rPr>
              <a:t>s</a:t>
            </a:r>
            <a:r>
              <a:rPr dirty="0" sz="1200" spc="-55">
                <a:latin typeface="Times New Roman"/>
                <a:cs typeface="Times New Roman"/>
              </a:rPr>
              <a:t>)</a:t>
            </a:r>
            <a:r>
              <a:rPr dirty="0" sz="2250" spc="-55">
                <a:latin typeface="Symbol"/>
                <a:cs typeface="Symbol"/>
              </a:rPr>
              <a:t></a:t>
            </a:r>
            <a:r>
              <a:rPr dirty="0" sz="1200" spc="-55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96012" y="5387999"/>
            <a:ext cx="727710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1630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600" spc="-25">
                <a:latin typeface="Symbol"/>
                <a:cs typeface="Symbol"/>
              </a:rPr>
              <a:t></a:t>
            </a:r>
            <a:r>
              <a:rPr dirty="0" sz="16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600" spc="-70">
                <a:latin typeface="Symbol"/>
                <a:cs typeface="Symbol"/>
              </a:rPr>
              <a:t></a:t>
            </a:r>
            <a:r>
              <a:rPr dirty="0" sz="1200" spc="-70" i="1">
                <a:latin typeface="Times New Roman"/>
                <a:cs typeface="Times New Roman"/>
              </a:rPr>
              <a:t>x</a:t>
            </a:r>
            <a:r>
              <a:rPr dirty="0" sz="1600" spc="-70">
                <a:latin typeface="Symbol"/>
                <a:cs typeface="Symbol"/>
              </a:rPr>
              <a:t></a:t>
            </a:r>
            <a:r>
              <a:rPr dirty="0" sz="16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44446" y="5297701"/>
            <a:ext cx="739140" cy="3784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736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F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2300" spc="-150">
                <a:latin typeface="Symbol"/>
                <a:cs typeface="Symbol"/>
              </a:rPr>
              <a:t></a:t>
            </a:r>
            <a:r>
              <a:rPr dirty="0" sz="1200" spc="-15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600">
                <a:latin typeface="Symbol"/>
                <a:cs typeface="Symbol"/>
              </a:rPr>
              <a:t></a:t>
            </a:r>
            <a:r>
              <a:rPr dirty="0" sz="1600" spc="340">
                <a:latin typeface="Times New Roman"/>
                <a:cs typeface="Times New Roman"/>
              </a:rPr>
              <a:t> </a:t>
            </a:r>
            <a:r>
              <a:rPr dirty="0" sz="2300" spc="-90">
                <a:latin typeface="Symbol"/>
                <a:cs typeface="Symbol"/>
              </a:rPr>
              <a:t></a:t>
            </a:r>
            <a:r>
              <a:rPr dirty="0" sz="1200" spc="-9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00340" y="5476797"/>
            <a:ext cx="6096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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71467" y="5327544"/>
            <a:ext cx="11811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32038" y="5617785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71998" y="5405229"/>
            <a:ext cx="252729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64102" y="5393612"/>
            <a:ext cx="15938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84669" y="5463036"/>
            <a:ext cx="6635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34670" algn="l"/>
              </a:tabLst>
            </a:pPr>
            <a:r>
              <a:rPr dirty="0" sz="1000" i="1">
                <a:latin typeface="Times New Roman"/>
                <a:cs typeface="Times New Roman"/>
              </a:rPr>
              <a:t>f </a:t>
            </a:r>
            <a:r>
              <a:rPr dirty="0" sz="1000" spc="-20">
                <a:latin typeface="Times New Roman"/>
                <a:cs typeface="Times New Roman"/>
              </a:rPr>
              <a:t>(</a:t>
            </a:r>
            <a:r>
              <a:rPr dirty="0" sz="1000" spc="-20" i="1">
                <a:latin typeface="Times New Roman"/>
                <a:cs typeface="Times New Roman"/>
              </a:rPr>
              <a:t>s</a:t>
            </a:r>
            <a:r>
              <a:rPr dirty="0" sz="1000" spc="-20">
                <a:latin typeface="Times New Roman"/>
                <a:cs typeface="Times New Roman"/>
              </a:rPr>
              <a:t>)</a:t>
            </a:r>
            <a:r>
              <a:rPr dirty="0" sz="1000" spc="-2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ds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93827" y="5424805"/>
            <a:ext cx="6921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ˆ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238895" y="5353834"/>
            <a:ext cx="192405" cy="38608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22860" marR="5080" indent="-10795">
              <a:lnSpc>
                <a:spcPct val="116199"/>
              </a:lnSpc>
              <a:spcBef>
                <a:spcPts val="80"/>
              </a:spcBef>
            </a:pPr>
            <a:r>
              <a:rPr dirty="0" u="sng" sz="1000" spc="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000" spc="-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 2</a:t>
            </a:r>
            <a:r>
              <a:rPr dirty="0" sz="1050" spc="-25">
                <a:latin typeface="Symbol"/>
                <a:cs typeface="Symbol"/>
              </a:rPr>
              <a:t>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78816" y="5391544"/>
            <a:ext cx="7747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53539" y="7908744"/>
            <a:ext cx="28600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724660" algn="l"/>
                <a:tab pos="2754630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76604" y="5705575"/>
            <a:ext cx="5934710" cy="256095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25"/>
              </a:spcBef>
            </a:pPr>
            <a:r>
              <a:rPr dirty="0" sz="1200">
                <a:latin typeface="Times New Roman"/>
                <a:cs typeface="Times New Roman"/>
              </a:rPr>
              <a:t>Note: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said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reciprocal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respect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</a:t>
            </a:r>
            <a:endParaRPr sz="1200">
              <a:latin typeface="Times New Roman"/>
              <a:cs typeface="Times New Roman"/>
            </a:endParaRPr>
          </a:p>
          <a:p>
            <a:pPr marL="475615">
              <a:lnSpc>
                <a:spcPct val="100000"/>
              </a:lnSpc>
              <a:spcBef>
                <a:spcPts val="580"/>
              </a:spcBef>
              <a:tabLst>
                <a:tab pos="708660" algn="l"/>
              </a:tabLst>
            </a:pPr>
            <a:r>
              <a:rPr dirty="0" sz="1150" spc="-25">
                <a:latin typeface="Times New Roman"/>
                <a:cs typeface="Times New Roman"/>
              </a:rPr>
              <a:t>if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f</a:t>
            </a:r>
            <a:r>
              <a:rPr dirty="0" baseline="16908" sz="1725" spc="-75">
                <a:latin typeface="Times New Roman"/>
                <a:cs typeface="Times New Roman"/>
              </a:rPr>
              <a:t>ˆ</a:t>
            </a:r>
            <a:r>
              <a:rPr dirty="0" sz="1500" spc="-50">
                <a:latin typeface="Symbol"/>
                <a:cs typeface="Symbol"/>
              </a:rPr>
              <a:t></a:t>
            </a:r>
            <a:r>
              <a:rPr dirty="0" sz="1150" spc="-50" i="1">
                <a:latin typeface="Times New Roman"/>
                <a:cs typeface="Times New Roman"/>
              </a:rPr>
              <a:t>s</a:t>
            </a:r>
            <a:r>
              <a:rPr dirty="0" sz="1500" spc="-50">
                <a:latin typeface="Symbol"/>
                <a:cs typeface="Symbol"/>
              </a:rPr>
              <a:t></a:t>
            </a:r>
            <a:r>
              <a:rPr dirty="0" sz="150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500" spc="-20">
                <a:latin typeface="Symbol"/>
                <a:cs typeface="Symbol"/>
              </a:rPr>
              <a:t></a:t>
            </a:r>
            <a:r>
              <a:rPr dirty="0" sz="1150" spc="-20" i="1">
                <a:latin typeface="Times New Roman"/>
                <a:cs typeface="Times New Roman"/>
              </a:rPr>
              <a:t>s</a:t>
            </a:r>
            <a:r>
              <a:rPr dirty="0" sz="1500" spc="-20">
                <a:latin typeface="Symbol"/>
                <a:cs typeface="Symbol"/>
              </a:rPr>
              <a:t></a:t>
            </a:r>
            <a:r>
              <a:rPr dirty="0" sz="1200" spc="-2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Basic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Properties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Transforms: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35">
                <a:latin typeface="Times New Roman"/>
                <a:cs typeface="Times New Roman"/>
              </a:rPr>
              <a:t> 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Linearity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endParaRPr sz="1200">
              <a:latin typeface="Times New Roman"/>
              <a:cs typeface="Times New Roman"/>
            </a:endParaRPr>
          </a:p>
          <a:p>
            <a:pPr marL="266700" marR="30480">
              <a:lnSpc>
                <a:spcPct val="124800"/>
              </a:lnSpc>
              <a:spcBef>
                <a:spcPts val="360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(whose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exist)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constants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b,</a:t>
            </a:r>
            <a:r>
              <a:rPr dirty="0" sz="1200" spc="135">
                <a:latin typeface="Times New Roman"/>
                <a:cs typeface="Times New Roman"/>
              </a:rPr>
              <a:t>  </a:t>
            </a:r>
            <a:r>
              <a:rPr dirty="0" baseline="2314" sz="1800" spc="-60" i="1">
                <a:latin typeface="Times New Roman"/>
                <a:cs typeface="Times New Roman"/>
              </a:rPr>
              <a:t>F</a:t>
            </a:r>
            <a:r>
              <a:rPr dirty="0" baseline="1683" sz="2475" spc="-60">
                <a:latin typeface="Symbol"/>
                <a:cs typeface="Symbol"/>
              </a:rPr>
              <a:t></a:t>
            </a:r>
            <a:r>
              <a:rPr dirty="0" baseline="2314" sz="1800" spc="-60" i="1">
                <a:latin typeface="Times New Roman"/>
                <a:cs typeface="Times New Roman"/>
              </a:rPr>
              <a:t>af</a:t>
            </a:r>
            <a:r>
              <a:rPr dirty="0" baseline="2314" sz="1800" spc="-22" i="1">
                <a:latin typeface="Times New Roman"/>
                <a:cs typeface="Times New Roman"/>
              </a:rPr>
              <a:t> </a:t>
            </a:r>
            <a:r>
              <a:rPr dirty="0" baseline="1736" sz="2400" spc="-112">
                <a:latin typeface="Symbol"/>
                <a:cs typeface="Symbol"/>
              </a:rPr>
              <a:t></a:t>
            </a:r>
            <a:r>
              <a:rPr dirty="0" baseline="2314" sz="1800" spc="-112" i="1">
                <a:latin typeface="Times New Roman"/>
                <a:cs typeface="Times New Roman"/>
              </a:rPr>
              <a:t>x</a:t>
            </a:r>
            <a:r>
              <a:rPr dirty="0" baseline="1736" sz="2400" spc="-112">
                <a:latin typeface="Symbol"/>
                <a:cs typeface="Symbol"/>
              </a:rPr>
              <a:t></a:t>
            </a:r>
            <a:r>
              <a:rPr dirty="0" baseline="1736" sz="2400" spc="-38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 spc="-104" i="1">
                <a:latin typeface="Times New Roman"/>
                <a:cs typeface="Times New Roman"/>
              </a:rPr>
              <a:t>b</a:t>
            </a:r>
            <a:r>
              <a:rPr dirty="0" baseline="2222" sz="1875" spc="-104">
                <a:latin typeface="Symbol"/>
                <a:cs typeface="Symbol"/>
              </a:rPr>
              <a:t></a:t>
            </a:r>
            <a:r>
              <a:rPr dirty="0" baseline="1736" sz="2400" spc="-104">
                <a:latin typeface="Symbol"/>
                <a:cs typeface="Symbol"/>
              </a:rPr>
              <a:t></a:t>
            </a:r>
            <a:r>
              <a:rPr dirty="0" baseline="2314" sz="1800" spc="-104" i="1">
                <a:latin typeface="Times New Roman"/>
                <a:cs typeface="Times New Roman"/>
              </a:rPr>
              <a:t>x</a:t>
            </a:r>
            <a:r>
              <a:rPr dirty="0" baseline="1736" sz="2400" spc="-104">
                <a:latin typeface="Symbol"/>
                <a:cs typeface="Symbol"/>
              </a:rPr>
              <a:t></a:t>
            </a:r>
            <a:r>
              <a:rPr dirty="0" baseline="1683" sz="2475" spc="-104">
                <a:latin typeface="Symbol"/>
                <a:cs typeface="Symbol"/>
              </a:rPr>
              <a:t></a:t>
            </a:r>
            <a:r>
              <a:rPr dirty="0" baseline="1683" sz="2475" spc="-34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 spc="-44" i="1">
                <a:latin typeface="Times New Roman"/>
                <a:cs typeface="Times New Roman"/>
              </a:rPr>
              <a:t>aF</a:t>
            </a:r>
            <a:r>
              <a:rPr dirty="0" baseline="1683" sz="2475" spc="-44">
                <a:latin typeface="Symbol"/>
                <a:cs typeface="Symbol"/>
              </a:rPr>
              <a:t></a:t>
            </a:r>
            <a:r>
              <a:rPr dirty="0" baseline="1683" sz="2475" spc="-359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-15" i="1">
                <a:latin typeface="Times New Roman"/>
                <a:cs typeface="Times New Roman"/>
              </a:rPr>
              <a:t> </a:t>
            </a:r>
            <a:r>
              <a:rPr dirty="0" baseline="1736" sz="2400" spc="-112">
                <a:latin typeface="Symbol"/>
                <a:cs typeface="Symbol"/>
              </a:rPr>
              <a:t></a:t>
            </a:r>
            <a:r>
              <a:rPr dirty="0" baseline="2314" sz="1800" spc="-112" i="1">
                <a:latin typeface="Times New Roman"/>
                <a:cs typeface="Times New Roman"/>
              </a:rPr>
              <a:t>x</a:t>
            </a:r>
            <a:r>
              <a:rPr dirty="0" baseline="1736" sz="2400" spc="-112">
                <a:latin typeface="Symbol"/>
                <a:cs typeface="Symbol"/>
              </a:rPr>
              <a:t></a:t>
            </a:r>
            <a:r>
              <a:rPr dirty="0" baseline="1683" sz="2475" spc="-112">
                <a:latin typeface="Symbol"/>
                <a:cs typeface="Symbol"/>
              </a:rPr>
              <a:t></a:t>
            </a:r>
            <a:r>
              <a:rPr dirty="0" baseline="2314" sz="1800" spc="-112">
                <a:latin typeface="Symbol"/>
                <a:cs typeface="Symbol"/>
              </a:rPr>
              <a:t>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 spc="-15" i="1">
                <a:latin typeface="Times New Roman"/>
                <a:cs typeface="Times New Roman"/>
              </a:rPr>
              <a:t>bF</a:t>
            </a:r>
            <a:r>
              <a:rPr dirty="0" baseline="1683" sz="2475" spc="-15">
                <a:latin typeface="Symbol"/>
                <a:cs typeface="Symbol"/>
              </a:rPr>
              <a:t></a:t>
            </a:r>
            <a:r>
              <a:rPr dirty="0" baseline="2222" sz="1875" spc="-15">
                <a:latin typeface="Symbol"/>
                <a:cs typeface="Symbol"/>
              </a:rPr>
              <a:t></a:t>
            </a:r>
            <a:r>
              <a:rPr dirty="0" baseline="1736" sz="2400" spc="-15">
                <a:latin typeface="Symbol"/>
                <a:cs typeface="Symbol"/>
              </a:rPr>
              <a:t></a:t>
            </a:r>
            <a:r>
              <a:rPr dirty="0" baseline="2314" sz="1800" spc="-15" i="1">
                <a:latin typeface="Times New Roman"/>
                <a:cs typeface="Times New Roman"/>
              </a:rPr>
              <a:t>x</a:t>
            </a:r>
            <a:r>
              <a:rPr dirty="0" baseline="1736" sz="2400" spc="-15">
                <a:latin typeface="Symbol"/>
                <a:cs typeface="Symbol"/>
              </a:rPr>
              <a:t></a:t>
            </a:r>
            <a:r>
              <a:rPr dirty="0" baseline="1683" sz="2475" spc="-15">
                <a:latin typeface="Symbol"/>
                <a:cs typeface="Symbol"/>
              </a:rPr>
              <a:t></a:t>
            </a:r>
            <a:endParaRPr baseline="1683" sz="2475">
              <a:latin typeface="Symbol"/>
              <a:cs typeface="Symbol"/>
            </a:endParaRPr>
          </a:p>
          <a:p>
            <a:pPr marL="114300">
              <a:lnSpc>
                <a:spcPct val="100000"/>
              </a:lnSpc>
              <a:spcBef>
                <a:spcPts val="765"/>
              </a:spcBef>
            </a:pPr>
            <a:r>
              <a:rPr dirty="0" sz="1200" b="1">
                <a:latin typeface="Times New Roman"/>
                <a:cs typeface="Times New Roman"/>
              </a:rPr>
              <a:t>Proof: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marL="294640">
              <a:lnSpc>
                <a:spcPct val="100000"/>
              </a:lnSpc>
              <a:spcBef>
                <a:spcPts val="710"/>
              </a:spcBef>
            </a:pPr>
            <a:r>
              <a:rPr dirty="0" sz="1200" spc="-25" i="1">
                <a:latin typeface="Times New Roman"/>
                <a:cs typeface="Times New Roman"/>
              </a:rPr>
              <a:t>F</a:t>
            </a:r>
            <a:r>
              <a:rPr dirty="0" sz="1600" spc="-25">
                <a:latin typeface="Symbol"/>
                <a:cs typeface="Symbol"/>
              </a:rPr>
              <a:t></a:t>
            </a:r>
            <a:r>
              <a:rPr dirty="0" sz="1200" spc="-25" i="1">
                <a:latin typeface="Times New Roman"/>
                <a:cs typeface="Times New Roman"/>
              </a:rPr>
              <a:t>af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 i="1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550" spc="-2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5" i="1">
                <a:latin typeface="Times New Roman"/>
                <a:cs typeface="Times New Roman"/>
              </a:rPr>
              <a:t>b</a:t>
            </a:r>
            <a:r>
              <a:rPr dirty="0" sz="1250" spc="-55">
                <a:latin typeface="Symbol"/>
                <a:cs typeface="Symbol"/>
              </a:rPr>
              <a:t>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 i="1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600" spc="-55">
                <a:latin typeface="Symbol"/>
                <a:cs typeface="Symbol"/>
              </a:rPr>
              <a:t></a:t>
            </a:r>
            <a:r>
              <a:rPr dirty="0" sz="1600" spc="-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-330">
                <a:latin typeface="Times New Roman"/>
                <a:cs typeface="Times New Roman"/>
              </a:rPr>
              <a:t> </a:t>
            </a:r>
            <a:r>
              <a:rPr dirty="0" sz="1600" spc="-75">
                <a:latin typeface="Symbol"/>
                <a:cs typeface="Symbol"/>
              </a:rPr>
              <a:t></a:t>
            </a:r>
            <a:r>
              <a:rPr dirty="0" sz="1200" spc="-75" i="1">
                <a:latin typeface="Times New Roman"/>
                <a:cs typeface="Times New Roman"/>
              </a:rPr>
              <a:t>af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35" i="1">
                <a:latin typeface="Times New Roman"/>
                <a:cs typeface="Times New Roman"/>
              </a:rPr>
              <a:t> 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245" i="1">
                <a:latin typeface="Times New Roman"/>
                <a:cs typeface="Times New Roman"/>
              </a:rPr>
              <a:t> </a:t>
            </a:r>
            <a:r>
              <a:rPr dirty="0" baseline="-11111" sz="2250" spc="-15">
                <a:latin typeface="Symbol"/>
                <a:cs typeface="Symbol"/>
              </a:rPr>
              <a:t></a:t>
            </a:r>
            <a:r>
              <a:rPr dirty="0" sz="1250" spc="-10">
                <a:latin typeface="Symbol"/>
                <a:cs typeface="Symbol"/>
              </a:rPr>
              <a:t>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30555" sz="1500" spc="-15" i="1">
                <a:latin typeface="Times New Roman"/>
                <a:cs typeface="Times New Roman"/>
              </a:rPr>
              <a:t>isx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30604" y="8256596"/>
            <a:ext cx="4126229" cy="9988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00785">
              <a:lnSpc>
                <a:spcPts val="1015"/>
              </a:lnSpc>
              <a:spcBef>
                <a:spcPts val="90"/>
              </a:spcBef>
              <a:tabLst>
                <a:tab pos="2907665" algn="l"/>
                <a:tab pos="3938270" algn="l"/>
              </a:tabLst>
            </a:pPr>
            <a:r>
              <a:rPr dirty="0" sz="1000" spc="-25">
                <a:latin typeface="Symbol"/>
                <a:cs typeface="Symbol"/>
              </a:rPr>
              <a:t>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  <a:p>
            <a:pPr marL="36195">
              <a:lnSpc>
                <a:spcPts val="1795"/>
              </a:lnSpc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aF</a:t>
            </a:r>
            <a:r>
              <a:rPr dirty="0" baseline="1683" sz="2475" spc="-44">
                <a:latin typeface="Symbol"/>
                <a:cs typeface="Symbol"/>
              </a:rPr>
              <a:t></a:t>
            </a:r>
            <a:r>
              <a:rPr dirty="0" baseline="1683" sz="2475" spc="-3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baseline="1736" sz="2400" spc="-120">
                <a:latin typeface="Symbol"/>
                <a:cs typeface="Symbol"/>
              </a:rPr>
              <a:t></a:t>
            </a:r>
            <a:r>
              <a:rPr dirty="0" sz="1200" spc="-80" i="1">
                <a:latin typeface="Times New Roman"/>
                <a:cs typeface="Times New Roman"/>
              </a:rPr>
              <a:t>x</a:t>
            </a:r>
            <a:r>
              <a:rPr dirty="0" baseline="1736" sz="2400" spc="-120">
                <a:latin typeface="Symbol"/>
                <a:cs typeface="Symbol"/>
              </a:rPr>
              <a:t></a:t>
            </a:r>
            <a:r>
              <a:rPr dirty="0" baseline="1683" sz="2475" spc="-120">
                <a:latin typeface="Symbol"/>
                <a:cs typeface="Symbol"/>
              </a:rPr>
              <a:t></a:t>
            </a:r>
            <a:r>
              <a:rPr dirty="0" sz="1200" spc="-80">
                <a:latin typeface="Symbol"/>
                <a:cs typeface="Symbol"/>
              </a:rPr>
              <a:t>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70" i="1">
                <a:latin typeface="Times New Roman"/>
                <a:cs typeface="Times New Roman"/>
              </a:rPr>
              <a:t>bF</a:t>
            </a:r>
            <a:r>
              <a:rPr dirty="0" baseline="1683" sz="2475" spc="-104">
                <a:latin typeface="Symbol"/>
                <a:cs typeface="Symbol"/>
              </a:rPr>
              <a:t></a:t>
            </a:r>
            <a:r>
              <a:rPr dirty="0" sz="1250" spc="-70">
                <a:latin typeface="Symbol"/>
                <a:cs typeface="Symbol"/>
              </a:rPr>
              <a:t></a:t>
            </a:r>
            <a:r>
              <a:rPr dirty="0" baseline="1736" sz="2400" spc="-104">
                <a:latin typeface="Symbol"/>
                <a:cs typeface="Symbol"/>
              </a:rPr>
              <a:t></a:t>
            </a:r>
            <a:r>
              <a:rPr dirty="0" sz="1200" spc="-70" i="1">
                <a:latin typeface="Times New Roman"/>
                <a:cs typeface="Times New Roman"/>
              </a:rPr>
              <a:t>x</a:t>
            </a:r>
            <a:r>
              <a:rPr dirty="0" baseline="1736" sz="2400" spc="-104">
                <a:latin typeface="Symbol"/>
                <a:cs typeface="Symbol"/>
              </a:rPr>
              <a:t></a:t>
            </a:r>
            <a:r>
              <a:rPr dirty="0" baseline="1683" sz="2475" spc="-104">
                <a:latin typeface="Symbol"/>
                <a:cs typeface="Symbol"/>
              </a:rPr>
              <a:t></a:t>
            </a:r>
            <a:r>
              <a:rPr dirty="0" sz="1200" spc="-70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 is the desired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200">
                <a:latin typeface="Times New Roman"/>
                <a:cs typeface="Times New Roman"/>
              </a:rPr>
              <a:t>In particular, 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b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get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baseline="2314" sz="1800" spc="-67" i="1">
                <a:latin typeface="Times New Roman"/>
                <a:cs typeface="Times New Roman"/>
              </a:rPr>
              <a:t>F</a:t>
            </a:r>
            <a:r>
              <a:rPr dirty="0" baseline="1683" sz="2475" spc="-67">
                <a:latin typeface="Symbol"/>
                <a:cs typeface="Symbol"/>
              </a:rPr>
              <a:t></a:t>
            </a:r>
            <a:r>
              <a:rPr dirty="0" baseline="1683" sz="2475" spc="-37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-30" i="1">
                <a:latin typeface="Times New Roman"/>
                <a:cs typeface="Times New Roman"/>
              </a:rPr>
              <a:t> </a:t>
            </a:r>
            <a:r>
              <a:rPr dirty="0" baseline="1736" sz="2400" spc="-112">
                <a:latin typeface="Symbol"/>
                <a:cs typeface="Symbol"/>
              </a:rPr>
              <a:t></a:t>
            </a:r>
            <a:r>
              <a:rPr dirty="0" baseline="2314" sz="1800" spc="-112" i="1">
                <a:latin typeface="Times New Roman"/>
                <a:cs typeface="Times New Roman"/>
              </a:rPr>
              <a:t>x</a:t>
            </a:r>
            <a:r>
              <a:rPr dirty="0" baseline="1736" sz="2400" spc="-112">
                <a:latin typeface="Symbol"/>
                <a:cs typeface="Symbol"/>
              </a:rPr>
              <a:t></a:t>
            </a:r>
            <a:r>
              <a:rPr dirty="0" baseline="1736" sz="2400" spc="-38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202">
                <a:latin typeface="Times New Roman"/>
                <a:cs typeface="Times New Roman"/>
              </a:rPr>
              <a:t> </a:t>
            </a:r>
            <a:r>
              <a:rPr dirty="0" baseline="2222" sz="1875" spc="-120">
                <a:latin typeface="Symbol"/>
                <a:cs typeface="Symbol"/>
              </a:rPr>
              <a:t></a:t>
            </a:r>
            <a:r>
              <a:rPr dirty="0" baseline="1736" sz="2400" spc="-120">
                <a:latin typeface="Symbol"/>
                <a:cs typeface="Symbol"/>
              </a:rPr>
              <a:t></a:t>
            </a:r>
            <a:r>
              <a:rPr dirty="0" baseline="2314" sz="1800" spc="-120" i="1">
                <a:latin typeface="Times New Roman"/>
                <a:cs typeface="Times New Roman"/>
              </a:rPr>
              <a:t>x</a:t>
            </a:r>
            <a:r>
              <a:rPr dirty="0" baseline="1736" sz="2400" spc="-120">
                <a:latin typeface="Symbol"/>
                <a:cs typeface="Symbol"/>
              </a:rPr>
              <a:t></a:t>
            </a:r>
            <a:r>
              <a:rPr dirty="0" baseline="1683" sz="2475" spc="-120">
                <a:latin typeface="Symbol"/>
                <a:cs typeface="Symbol"/>
              </a:rPr>
              <a:t></a:t>
            </a:r>
            <a:r>
              <a:rPr dirty="0" baseline="1683" sz="2475" spc="-3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82">
                <a:latin typeface="Times New Roman"/>
                <a:cs typeface="Times New Roman"/>
              </a:rPr>
              <a:t> </a:t>
            </a:r>
            <a:r>
              <a:rPr dirty="0" baseline="2314" sz="1800" spc="-67" i="1">
                <a:latin typeface="Times New Roman"/>
                <a:cs typeface="Times New Roman"/>
              </a:rPr>
              <a:t>F</a:t>
            </a:r>
            <a:r>
              <a:rPr dirty="0" baseline="1683" sz="2475" spc="-67">
                <a:latin typeface="Symbol"/>
                <a:cs typeface="Symbol"/>
              </a:rPr>
              <a:t></a:t>
            </a:r>
            <a:r>
              <a:rPr dirty="0" baseline="1683" sz="2475" spc="-37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-30" i="1">
                <a:latin typeface="Times New Roman"/>
                <a:cs typeface="Times New Roman"/>
              </a:rPr>
              <a:t> </a:t>
            </a:r>
            <a:r>
              <a:rPr dirty="0" baseline="1736" sz="2400" spc="-104">
                <a:latin typeface="Symbol"/>
                <a:cs typeface="Symbol"/>
              </a:rPr>
              <a:t></a:t>
            </a:r>
            <a:r>
              <a:rPr dirty="0" baseline="2314" sz="1800" spc="-104" i="1">
                <a:latin typeface="Times New Roman"/>
                <a:cs typeface="Times New Roman"/>
              </a:rPr>
              <a:t>x</a:t>
            </a:r>
            <a:r>
              <a:rPr dirty="0" baseline="1736" sz="2400" spc="-104">
                <a:latin typeface="Symbol"/>
                <a:cs typeface="Symbol"/>
              </a:rPr>
              <a:t></a:t>
            </a:r>
            <a:r>
              <a:rPr dirty="0" baseline="1683" sz="2475" spc="-104">
                <a:latin typeface="Symbol"/>
                <a:cs typeface="Symbol"/>
              </a:rPr>
              <a:t></a:t>
            </a:r>
            <a:r>
              <a:rPr dirty="0" baseline="2314" sz="1800" spc="-104">
                <a:latin typeface="Symbol"/>
                <a:cs typeface="Symbol"/>
              </a:rPr>
              <a:t>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F</a:t>
            </a:r>
            <a:r>
              <a:rPr dirty="0" baseline="1683" sz="2475" spc="-75">
                <a:latin typeface="Symbol"/>
                <a:cs typeface="Symbol"/>
              </a:rPr>
              <a:t></a:t>
            </a:r>
            <a:r>
              <a:rPr dirty="0" baseline="2222" sz="1875" spc="-75">
                <a:latin typeface="Symbol"/>
                <a:cs typeface="Symbol"/>
              </a:rPr>
              <a:t></a:t>
            </a:r>
            <a:r>
              <a:rPr dirty="0" baseline="1736" sz="2400" spc="-75">
                <a:latin typeface="Symbol"/>
                <a:cs typeface="Symbol"/>
              </a:rPr>
              <a:t></a:t>
            </a:r>
            <a:r>
              <a:rPr dirty="0" baseline="2314" sz="1800" spc="-75" i="1">
                <a:latin typeface="Times New Roman"/>
                <a:cs typeface="Times New Roman"/>
              </a:rPr>
              <a:t>x</a:t>
            </a:r>
            <a:r>
              <a:rPr dirty="0" baseline="1736" sz="2400" spc="-75">
                <a:latin typeface="Symbol"/>
                <a:cs typeface="Symbol"/>
              </a:rPr>
              <a:t></a:t>
            </a:r>
            <a:r>
              <a:rPr dirty="0" baseline="1683" sz="2475" spc="-75">
                <a:latin typeface="Symbol"/>
                <a:cs typeface="Symbol"/>
              </a:rPr>
              <a:t></a:t>
            </a:r>
            <a:endParaRPr baseline="1683" sz="2475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200">
                <a:latin typeface="Times New Roman"/>
                <a:cs typeface="Times New Roman"/>
              </a:rPr>
              <a:t>Again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b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1,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get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F</a:t>
            </a:r>
            <a:r>
              <a:rPr dirty="0" baseline="1683" sz="2475" spc="-67">
                <a:latin typeface="Symbol"/>
                <a:cs typeface="Symbol"/>
              </a:rPr>
              <a:t></a:t>
            </a:r>
            <a:r>
              <a:rPr dirty="0" baseline="1683" sz="2475" spc="-3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baseline="1736" sz="2400" spc="-112">
                <a:latin typeface="Symbol"/>
                <a:cs typeface="Symbol"/>
              </a:rPr>
              <a:t></a:t>
            </a:r>
            <a:r>
              <a:rPr dirty="0" sz="1200" spc="-75" i="1">
                <a:latin typeface="Times New Roman"/>
                <a:cs typeface="Times New Roman"/>
              </a:rPr>
              <a:t>x</a:t>
            </a:r>
            <a:r>
              <a:rPr dirty="0" baseline="1736" sz="2400" spc="-112">
                <a:latin typeface="Symbol"/>
                <a:cs typeface="Symbol"/>
              </a:rPr>
              <a:t></a:t>
            </a:r>
            <a:r>
              <a:rPr dirty="0" baseline="1736" sz="2400" spc="-382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50" spc="-80">
                <a:latin typeface="Symbol"/>
                <a:cs typeface="Symbol"/>
              </a:rPr>
              <a:t></a:t>
            </a:r>
            <a:r>
              <a:rPr dirty="0" baseline="1736" sz="2400" spc="-120">
                <a:latin typeface="Symbol"/>
                <a:cs typeface="Symbol"/>
              </a:rPr>
              <a:t></a:t>
            </a:r>
            <a:r>
              <a:rPr dirty="0" sz="1200" spc="-80" i="1">
                <a:latin typeface="Times New Roman"/>
                <a:cs typeface="Times New Roman"/>
              </a:rPr>
              <a:t>x</a:t>
            </a:r>
            <a:r>
              <a:rPr dirty="0" baseline="1736" sz="2400" spc="-120">
                <a:latin typeface="Symbol"/>
                <a:cs typeface="Symbol"/>
              </a:rPr>
              <a:t></a:t>
            </a:r>
            <a:r>
              <a:rPr dirty="0" baseline="1683" sz="2475" spc="-120">
                <a:latin typeface="Symbol"/>
                <a:cs typeface="Symbol"/>
              </a:rPr>
              <a:t></a:t>
            </a:r>
            <a:r>
              <a:rPr dirty="0" baseline="1683" sz="2475" spc="-3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F</a:t>
            </a:r>
            <a:r>
              <a:rPr dirty="0" baseline="1683" sz="2475" spc="-67">
                <a:latin typeface="Symbol"/>
                <a:cs typeface="Symbol"/>
              </a:rPr>
              <a:t></a:t>
            </a:r>
            <a:r>
              <a:rPr dirty="0" baseline="1683" sz="2475" spc="-36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baseline="1736" sz="2400" spc="-112">
                <a:latin typeface="Symbol"/>
                <a:cs typeface="Symbol"/>
              </a:rPr>
              <a:t></a:t>
            </a:r>
            <a:r>
              <a:rPr dirty="0" sz="1200" spc="-75" i="1">
                <a:latin typeface="Times New Roman"/>
                <a:cs typeface="Times New Roman"/>
              </a:rPr>
              <a:t>x</a:t>
            </a:r>
            <a:r>
              <a:rPr dirty="0" baseline="1736" sz="2400" spc="-112">
                <a:latin typeface="Symbol"/>
                <a:cs typeface="Symbol"/>
              </a:rPr>
              <a:t></a:t>
            </a:r>
            <a:r>
              <a:rPr dirty="0" baseline="1683" sz="2475" spc="-112">
                <a:latin typeface="Symbol"/>
                <a:cs typeface="Symbol"/>
              </a:rPr>
              <a:t></a:t>
            </a:r>
            <a:r>
              <a:rPr dirty="0" sz="1200" spc="-75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</a:t>
            </a:r>
            <a:r>
              <a:rPr dirty="0" baseline="1683" sz="2475" spc="-15">
                <a:latin typeface="Symbol"/>
                <a:cs typeface="Symbol"/>
              </a:rPr>
              <a:t></a:t>
            </a:r>
            <a:r>
              <a:rPr dirty="0" sz="1250" spc="-10">
                <a:latin typeface="Symbol"/>
                <a:cs typeface="Symbol"/>
              </a:rPr>
              <a:t></a:t>
            </a:r>
            <a:r>
              <a:rPr dirty="0" baseline="1736" sz="2400" spc="-15">
                <a:latin typeface="Symbol"/>
                <a:cs typeface="Symbol"/>
              </a:rPr>
              <a:t>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baseline="1736" sz="2400" spc="-15">
                <a:latin typeface="Symbol"/>
                <a:cs typeface="Symbol"/>
              </a:rPr>
              <a:t></a:t>
            </a:r>
            <a:r>
              <a:rPr dirty="0" baseline="1683" sz="2475" spc="-15">
                <a:latin typeface="Symbol"/>
                <a:cs typeface="Symbol"/>
              </a:rPr>
              <a:t></a:t>
            </a:r>
            <a:endParaRPr baseline="1683" sz="2475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91285"/>
            <a:ext cx="18395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Change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Scale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5323040" y="1304676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 h="0">
                <a:moveTo>
                  <a:pt x="0" y="0"/>
                </a:moveTo>
                <a:lnTo>
                  <a:pt x="9622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592196" y="1304676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 h="0">
                <a:moveTo>
                  <a:pt x="0" y="0"/>
                </a:moveTo>
                <a:lnTo>
                  <a:pt x="8921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501251" y="1315084"/>
            <a:ext cx="2711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9875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75851" y="1191375"/>
            <a:ext cx="3219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baseline="-41062" sz="1725">
                <a:latin typeface="Times New Roman"/>
                <a:cs typeface="Times New Roman"/>
              </a:rPr>
              <a:t>a</a:t>
            </a:r>
            <a:r>
              <a:rPr dirty="0" baseline="-41062" sz="1725" spc="-1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20701" y="1296857"/>
            <a:ext cx="1028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0013" y="1118913"/>
            <a:ext cx="5342890" cy="2787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2314" sz="1800">
                <a:latin typeface="Times New Roman"/>
                <a:cs typeface="Times New Roman"/>
              </a:rPr>
              <a:t>If</a:t>
            </a:r>
            <a:r>
              <a:rPr dirty="0" baseline="2314" sz="1800" spc="67">
                <a:latin typeface="Times New Roman"/>
                <a:cs typeface="Times New Roman"/>
              </a:rPr>
              <a:t> </a:t>
            </a:r>
            <a:r>
              <a:rPr dirty="0" baseline="2314" sz="1800" spc="-150">
                <a:latin typeface="Times New Roman"/>
                <a:cs typeface="Times New Roman"/>
              </a:rPr>
              <a:t>f</a:t>
            </a:r>
            <a:r>
              <a:rPr dirty="0" baseline="18518" sz="1800" spc="-150">
                <a:latin typeface="Times New Roman"/>
                <a:cs typeface="Times New Roman"/>
              </a:rPr>
              <a:t>ˆ</a:t>
            </a:r>
            <a:r>
              <a:rPr dirty="0" baseline="1736" sz="2400" spc="-150">
                <a:latin typeface="Symbol"/>
                <a:cs typeface="Symbol"/>
              </a:rPr>
              <a:t></a:t>
            </a:r>
            <a:r>
              <a:rPr dirty="0" baseline="2314" sz="1800" spc="-150" i="1">
                <a:latin typeface="Times New Roman"/>
                <a:cs typeface="Times New Roman"/>
              </a:rPr>
              <a:t>s</a:t>
            </a:r>
            <a:r>
              <a:rPr dirty="0" baseline="1736" sz="2400" spc="-150">
                <a:latin typeface="Symbol"/>
                <a:cs typeface="Symbol"/>
              </a:rPr>
              <a:t></a:t>
            </a:r>
            <a:r>
              <a:rPr dirty="0" baseline="1736" sz="2400" spc="-27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 spc="-150">
                <a:latin typeface="Times New Roman"/>
                <a:cs typeface="Times New Roman"/>
              </a:rPr>
              <a:t>F</a:t>
            </a:r>
            <a:r>
              <a:rPr dirty="0" baseline="1683" sz="2475" spc="-150">
                <a:latin typeface="Symbol"/>
                <a:cs typeface="Symbol"/>
              </a:rPr>
              <a:t></a:t>
            </a:r>
            <a:r>
              <a:rPr dirty="0" baseline="2314" sz="1800" spc="-150">
                <a:latin typeface="Times New Roman"/>
                <a:cs typeface="Times New Roman"/>
              </a:rPr>
              <a:t>f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baseline="1736" sz="2400" spc="-135">
                <a:latin typeface="Symbol"/>
                <a:cs typeface="Symbol"/>
              </a:rPr>
              <a:t></a:t>
            </a:r>
            <a:r>
              <a:rPr dirty="0" baseline="2314" sz="1800" spc="-135">
                <a:latin typeface="Times New Roman"/>
                <a:cs typeface="Times New Roman"/>
              </a:rPr>
              <a:t>x</a:t>
            </a:r>
            <a:r>
              <a:rPr dirty="0" baseline="1736" sz="2400" spc="-135">
                <a:latin typeface="Symbol"/>
                <a:cs typeface="Symbol"/>
              </a:rPr>
              <a:t></a:t>
            </a:r>
            <a:r>
              <a:rPr dirty="0" baseline="1683" sz="2475" spc="-135">
                <a:latin typeface="Symbol"/>
                <a:cs typeface="Symbol"/>
              </a:rPr>
              <a:t></a:t>
            </a:r>
            <a:r>
              <a:rPr dirty="0" baseline="2314" sz="1800" spc="-135">
                <a:latin typeface="Times New Roman"/>
                <a:cs typeface="Times New Roman"/>
              </a:rPr>
              <a:t>,</a:t>
            </a:r>
            <a:r>
              <a:rPr dirty="0" baseline="2314" sz="1800" spc="25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then for any non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–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zero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constant a, we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have</a:t>
            </a:r>
            <a:r>
              <a:rPr dirty="0" baseline="2314" sz="1800" spc="284">
                <a:latin typeface="Times New Roman"/>
                <a:cs typeface="Times New Roman"/>
              </a:rPr>
              <a:t> </a:t>
            </a:r>
            <a:r>
              <a:rPr dirty="0" sz="1150" spc="-85">
                <a:latin typeface="Times New Roman"/>
                <a:cs typeface="Times New Roman"/>
              </a:rPr>
              <a:t>F</a:t>
            </a:r>
            <a:r>
              <a:rPr dirty="0" sz="1600" spc="-85">
                <a:latin typeface="Symbol"/>
                <a:cs typeface="Symbol"/>
              </a:rPr>
              <a:t></a:t>
            </a:r>
            <a:r>
              <a:rPr dirty="0" sz="1150" spc="-85">
                <a:latin typeface="Times New Roman"/>
                <a:cs typeface="Times New Roman"/>
              </a:rPr>
              <a:t>f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550" spc="-85">
                <a:latin typeface="Symbol"/>
                <a:cs typeface="Symbol"/>
              </a:rPr>
              <a:t></a:t>
            </a:r>
            <a:r>
              <a:rPr dirty="0" sz="1150" spc="-85">
                <a:latin typeface="Times New Roman"/>
                <a:cs typeface="Times New Roman"/>
              </a:rPr>
              <a:t>ax</a:t>
            </a:r>
            <a:r>
              <a:rPr dirty="0" sz="1550" spc="-85">
                <a:latin typeface="Symbol"/>
                <a:cs typeface="Symbol"/>
              </a:rPr>
              <a:t></a:t>
            </a:r>
            <a:r>
              <a:rPr dirty="0" sz="1600" spc="-85">
                <a:latin typeface="Symbol"/>
                <a:cs typeface="Symbol"/>
              </a:rPr>
              <a:t></a:t>
            </a:r>
            <a:r>
              <a:rPr dirty="0" sz="1600" spc="-22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sz="1150" spc="-75">
                <a:latin typeface="Times New Roman"/>
                <a:cs typeface="Times New Roman"/>
              </a:rPr>
              <a:t>f</a:t>
            </a:r>
            <a:r>
              <a:rPr dirty="0" baseline="16908" sz="1725" spc="-112">
                <a:latin typeface="Times New Roman"/>
                <a:cs typeface="Times New Roman"/>
              </a:rPr>
              <a:t>ˆ</a:t>
            </a:r>
            <a:r>
              <a:rPr dirty="0" baseline="31400" sz="1725" spc="-112">
                <a:latin typeface="Symbol"/>
                <a:cs typeface="Symbol"/>
              </a:rPr>
              <a:t></a:t>
            </a:r>
            <a:r>
              <a:rPr dirty="0" baseline="31400" sz="1725" spc="-44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s</a:t>
            </a:r>
            <a:r>
              <a:rPr dirty="0" baseline="36231" sz="1725" spc="-30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</a:t>
            </a:r>
            <a:r>
              <a:rPr dirty="0" baseline="31400" sz="1725" spc="-15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26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a</a:t>
            </a:r>
            <a:r>
              <a:rPr dirty="0" baseline="2314" sz="1800" spc="7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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0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26062" y="1504769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76604" y="1562522"/>
            <a:ext cx="3366135" cy="46672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30"/>
              </a:spcBef>
            </a:pPr>
            <a:r>
              <a:rPr dirty="0" u="sng" baseline="2314" sz="18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Proof</a:t>
            </a:r>
            <a:r>
              <a:rPr dirty="0" baseline="2314" sz="1800">
                <a:latin typeface="Times New Roman"/>
                <a:cs typeface="Times New Roman"/>
              </a:rPr>
              <a:t>: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definition,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have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F</a:t>
            </a:r>
            <a:r>
              <a:rPr dirty="0" sz="1600" spc="-35">
                <a:latin typeface="Symbol"/>
                <a:cs typeface="Symbol"/>
              </a:rPr>
              <a:t></a:t>
            </a:r>
            <a:r>
              <a:rPr dirty="0" sz="1600" spc="-2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550" spc="-90">
                <a:latin typeface="Symbol"/>
                <a:cs typeface="Symbol"/>
              </a:rPr>
              <a:t></a:t>
            </a:r>
            <a:r>
              <a:rPr dirty="0" sz="1200" spc="-90" i="1">
                <a:latin typeface="Times New Roman"/>
                <a:cs typeface="Times New Roman"/>
              </a:rPr>
              <a:t>x</a:t>
            </a:r>
            <a:r>
              <a:rPr dirty="0" sz="1550" spc="-90">
                <a:latin typeface="Symbol"/>
                <a:cs typeface="Symbol"/>
              </a:rPr>
              <a:t></a:t>
            </a:r>
            <a:r>
              <a:rPr dirty="0" sz="1600" spc="-90">
                <a:latin typeface="Symbol"/>
                <a:cs typeface="Symbol"/>
              </a:rPr>
              <a:t></a:t>
            </a:r>
            <a:r>
              <a:rPr dirty="0" sz="1600" spc="-22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5">
                <a:latin typeface="Times New Roman"/>
                <a:cs typeface="Times New Roman"/>
              </a:rPr>
              <a:t>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30555" sz="1500" spc="-15" i="1">
                <a:latin typeface="Times New Roman"/>
                <a:cs typeface="Times New Roman"/>
              </a:rPr>
              <a:t>isx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algn="r" marR="662305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400767" y="2104383"/>
            <a:ext cx="1727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66247" y="2007689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52344" y="2091420"/>
            <a:ext cx="1801495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1616710" algn="l"/>
              </a:tabLst>
            </a:pPr>
            <a:r>
              <a:rPr dirty="0" sz="1200">
                <a:latin typeface="Symbol"/>
                <a:cs typeface="Symbol"/>
              </a:rPr>
              <a:t>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F</a:t>
            </a:r>
            <a:r>
              <a:rPr dirty="0" sz="1600" spc="-30">
                <a:latin typeface="Symbol"/>
                <a:cs typeface="Symbol"/>
              </a:rPr>
              <a:t></a:t>
            </a:r>
            <a:r>
              <a:rPr dirty="0" sz="1600" spc="-2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550" spc="-90">
                <a:latin typeface="Symbol"/>
                <a:cs typeface="Symbol"/>
              </a:rPr>
              <a:t></a:t>
            </a:r>
            <a:r>
              <a:rPr dirty="0" sz="1200" spc="-90" i="1">
                <a:latin typeface="Times New Roman"/>
                <a:cs typeface="Times New Roman"/>
              </a:rPr>
              <a:t>ax</a:t>
            </a:r>
            <a:r>
              <a:rPr dirty="0" sz="1550" spc="-90">
                <a:latin typeface="Symbol"/>
                <a:cs typeface="Symbol"/>
              </a:rPr>
              <a:t></a:t>
            </a:r>
            <a:r>
              <a:rPr dirty="0" sz="1600" spc="-90">
                <a:latin typeface="Symbol"/>
                <a:cs typeface="Symbol"/>
              </a:rPr>
              <a:t></a:t>
            </a:r>
            <a:r>
              <a:rPr dirty="0" sz="1600" spc="-2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8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ax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040197" y="2051043"/>
            <a:ext cx="15684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150" spc="-2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50235" y="2143908"/>
            <a:ext cx="2026920" cy="326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ax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t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adx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dt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  <a:p>
            <a:pPr marL="1936750">
              <a:lnSpc>
                <a:spcPts val="1150"/>
              </a:lnSpc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453501" y="2706925"/>
            <a:ext cx="80645" cy="0"/>
          </a:xfrm>
          <a:custGeom>
            <a:avLst/>
            <a:gdLst/>
            <a:ahLst/>
            <a:cxnLst/>
            <a:rect l="l" t="t" r="r" b="b"/>
            <a:pathLst>
              <a:path w="80644" h="0">
                <a:moveTo>
                  <a:pt x="0" y="0"/>
                </a:moveTo>
                <a:lnTo>
                  <a:pt x="802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2959280" y="2861781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 h="0">
                <a:moveTo>
                  <a:pt x="0" y="0"/>
                </a:moveTo>
                <a:lnTo>
                  <a:pt x="96873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245339" y="2861781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873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551852" y="2861782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255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4655477" y="2749156"/>
            <a:ext cx="8445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435439" y="2872197"/>
            <a:ext cx="3295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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7246" sz="1725" i="1">
                <a:latin typeface="Times New Roman"/>
                <a:cs typeface="Times New Roman"/>
              </a:rPr>
              <a:t>a</a:t>
            </a:r>
            <a:r>
              <a:rPr dirty="0" baseline="7246" sz="1725" spc="-6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58906" y="2691276"/>
            <a:ext cx="211454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6908" sz="1725" spc="-37" i="1">
                <a:latin typeface="Times New Roman"/>
                <a:cs typeface="Times New Roman"/>
              </a:rPr>
              <a:t>f</a:t>
            </a:r>
            <a:r>
              <a:rPr dirty="0" sz="1150" spc="-25">
                <a:latin typeface="Times New Roman"/>
                <a:cs typeface="Times New Roman"/>
              </a:rPr>
              <a:t>ˆ</a:t>
            </a:r>
            <a:r>
              <a:rPr dirty="0" baseline="-21739" sz="1725" spc="-37">
                <a:latin typeface="Symbol"/>
                <a:cs typeface="Symbol"/>
              </a:rPr>
              <a:t></a:t>
            </a:r>
            <a:endParaRPr baseline="-21739" sz="1725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242809" y="2631226"/>
            <a:ext cx="497205" cy="42862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  <a:tabLst>
                <a:tab pos="230504" algn="l"/>
              </a:tabLst>
            </a:pPr>
            <a:r>
              <a:rPr dirty="0" baseline="4830" sz="1725" spc="-75">
                <a:latin typeface="Times New Roman"/>
                <a:cs typeface="Times New Roman"/>
              </a:rPr>
              <a:t>1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s</a:t>
            </a:r>
            <a:r>
              <a:rPr dirty="0" baseline="4830" sz="1725" spc="2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939347" y="2736433"/>
            <a:ext cx="27622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dt</a:t>
            </a:r>
            <a:r>
              <a:rPr dirty="0" sz="1150" spc="110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31604" y="2912199"/>
            <a:ext cx="36131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1739" sz="1725" i="1">
                <a:latin typeface="Times New Roman"/>
                <a:cs typeface="Times New Roman"/>
              </a:rPr>
              <a:t>a</a:t>
            </a:r>
            <a:r>
              <a:rPr dirty="0" baseline="21739" sz="1725" spc="30" i="1">
                <a:latin typeface="Times New Roman"/>
                <a:cs typeface="Times New Roman"/>
              </a:rPr>
              <a:t> </a:t>
            </a:r>
            <a:r>
              <a:rPr dirty="0" sz="950" spc="30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47754" y="2688551"/>
            <a:ext cx="607695" cy="3714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1340"/>
              </a:lnSpc>
              <a:spcBef>
                <a:spcPts val="130"/>
              </a:spcBef>
              <a:tabLst>
                <a:tab pos="467995" algn="l"/>
              </a:tabLst>
            </a:pPr>
            <a:r>
              <a:rPr dirty="0" sz="950">
                <a:latin typeface="Symbol"/>
                <a:cs typeface="Symbol"/>
              </a:rPr>
              <a:t></a:t>
            </a:r>
            <a:r>
              <a:rPr dirty="0" sz="950" spc="275">
                <a:latin typeface="Times New Roman"/>
                <a:cs typeface="Times New Roman"/>
              </a:rPr>
              <a:t>  </a:t>
            </a:r>
            <a:r>
              <a:rPr dirty="0" sz="950">
                <a:latin typeface="Symbol"/>
                <a:cs typeface="Symbol"/>
              </a:rPr>
              <a:t></a:t>
            </a:r>
            <a:r>
              <a:rPr dirty="0" sz="950" spc="95">
                <a:latin typeface="Times New Roman"/>
                <a:cs typeface="Times New Roman"/>
              </a:rPr>
              <a:t> </a:t>
            </a:r>
            <a:r>
              <a:rPr dirty="0" u="sng" sz="9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950" spc="-120">
                <a:latin typeface="Times New Roman"/>
                <a:cs typeface="Times New Roman"/>
              </a:rPr>
              <a:t> </a:t>
            </a:r>
            <a:r>
              <a:rPr dirty="0" baseline="-19323" sz="1725">
                <a:latin typeface="Symbol"/>
                <a:cs typeface="Symbol"/>
              </a:rPr>
              <a:t></a:t>
            </a:r>
            <a:endParaRPr baseline="-19323" sz="1725">
              <a:latin typeface="Symbol"/>
              <a:cs typeface="Symbol"/>
            </a:endParaRPr>
          </a:p>
          <a:p>
            <a:pPr marL="329565">
              <a:lnSpc>
                <a:spcPts val="1340"/>
              </a:lnSpc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373154" y="2530295"/>
            <a:ext cx="240029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>
                <a:latin typeface="Symbol"/>
                <a:cs typeface="Symbol"/>
              </a:rPr>
              <a:t></a:t>
            </a:r>
            <a:r>
              <a:rPr dirty="0" sz="950" spc="65">
                <a:latin typeface="Times New Roman"/>
                <a:cs typeface="Times New Roman"/>
              </a:rPr>
              <a:t> </a:t>
            </a:r>
            <a:r>
              <a:rPr dirty="0" baseline="2923" sz="1425" i="1">
                <a:latin typeface="Times New Roman"/>
                <a:cs typeface="Times New Roman"/>
              </a:rPr>
              <a:t>t</a:t>
            </a:r>
            <a:r>
              <a:rPr dirty="0" baseline="2923" sz="1425" spc="195" i="1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Symbol"/>
                <a:cs typeface="Symbol"/>
              </a:rPr>
              <a:t></a:t>
            </a:r>
            <a:endParaRPr sz="9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58597" y="2610610"/>
            <a:ext cx="554355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690"/>
              </a:lnSpc>
              <a:spcBef>
                <a:spcPts val="135"/>
              </a:spcBef>
            </a:pPr>
            <a:r>
              <a:rPr dirty="0" baseline="5847" sz="1425" i="1">
                <a:latin typeface="Times New Roman"/>
                <a:cs typeface="Times New Roman"/>
              </a:rPr>
              <a:t>is</a:t>
            </a:r>
            <a:r>
              <a:rPr dirty="0" sz="950">
                <a:latin typeface="Symbol"/>
                <a:cs typeface="Symbol"/>
              </a:rPr>
              <a:t></a:t>
            </a:r>
            <a:r>
              <a:rPr dirty="0" sz="950" spc="254">
                <a:latin typeface="Times New Roman"/>
                <a:cs typeface="Times New Roman"/>
              </a:rPr>
              <a:t>  </a:t>
            </a:r>
            <a:r>
              <a:rPr dirty="0" sz="950" spc="-50">
                <a:latin typeface="Symbol"/>
                <a:cs typeface="Symbol"/>
              </a:rPr>
              <a:t></a:t>
            </a:r>
            <a:endParaRPr sz="950">
              <a:latin typeface="Symbol"/>
              <a:cs typeface="Symbol"/>
            </a:endParaRPr>
          </a:p>
          <a:p>
            <a:pPr marL="203200">
              <a:lnSpc>
                <a:spcPts val="930"/>
              </a:lnSpc>
              <a:tabLst>
                <a:tab pos="394335" algn="l"/>
              </a:tabLst>
            </a:pPr>
            <a:r>
              <a:rPr dirty="0" baseline="-14619" sz="1425" spc="-75" i="1">
                <a:latin typeface="Times New Roman"/>
                <a:cs typeface="Times New Roman"/>
              </a:rPr>
              <a:t>a</a:t>
            </a:r>
            <a:r>
              <a:rPr dirty="0" baseline="-14619" sz="1425" i="1">
                <a:latin typeface="Times New Roman"/>
                <a:cs typeface="Times New Roman"/>
              </a:rPr>
              <a:t>	</a:t>
            </a:r>
            <a:r>
              <a:rPr dirty="0" sz="1150" spc="-25" i="1">
                <a:latin typeface="Times New Roman"/>
                <a:cs typeface="Times New Roman"/>
              </a:rPr>
              <a:t>dt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06283" y="2711348"/>
            <a:ext cx="479425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t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r>
              <a:rPr dirty="0" sz="1150" spc="-2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31604" y="2579752"/>
            <a:ext cx="32004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4154" sz="1725">
                <a:latin typeface="Times New Roman"/>
                <a:cs typeface="Times New Roman"/>
              </a:rPr>
              <a:t>1</a:t>
            </a:r>
            <a:r>
              <a:rPr dirty="0" baseline="-24154" sz="1725" spc="487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62121" y="2355541"/>
            <a:ext cx="665480" cy="5918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77165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  <a:p>
            <a:pPr marL="201295">
              <a:lnSpc>
                <a:spcPts val="985"/>
              </a:lnSpc>
              <a:spcBef>
                <a:spcPts val="805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  <a:p>
            <a:pPr marL="38100">
              <a:lnSpc>
                <a:spcPts val="1465"/>
              </a:lnSpc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25">
                <a:latin typeface="Times New Roman"/>
                <a:cs typeface="Times New Roman"/>
              </a:rPr>
              <a:t> 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2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t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r>
              <a:rPr dirty="0" sz="1150" spc="-2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42062" y="2694250"/>
            <a:ext cx="40386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i="1">
                <a:latin typeface="Times New Roman"/>
                <a:cs typeface="Times New Roman"/>
              </a:rPr>
              <a:t>i</a:t>
            </a:r>
            <a:r>
              <a:rPr dirty="0" sz="950">
                <a:latin typeface="Times New Roman"/>
                <a:cs typeface="Times New Roman"/>
              </a:rPr>
              <a:t>(</a:t>
            </a:r>
            <a:r>
              <a:rPr dirty="0" sz="950" i="1">
                <a:latin typeface="Times New Roman"/>
                <a:cs typeface="Times New Roman"/>
              </a:rPr>
              <a:t>s</a:t>
            </a:r>
            <a:r>
              <a:rPr dirty="0" sz="950" spc="50" i="1">
                <a:latin typeface="Times New Roman"/>
                <a:cs typeface="Times New Roman"/>
              </a:rPr>
              <a:t> </a:t>
            </a:r>
            <a:r>
              <a:rPr dirty="0" sz="950">
                <a:latin typeface="Times New Roman"/>
                <a:cs typeface="Times New Roman"/>
              </a:rPr>
              <a:t>/</a:t>
            </a:r>
            <a:r>
              <a:rPr dirty="0" sz="950" spc="60">
                <a:latin typeface="Times New Roman"/>
                <a:cs typeface="Times New Roman"/>
              </a:rPr>
              <a:t> </a:t>
            </a:r>
            <a:r>
              <a:rPr dirty="0" sz="950" spc="-25" i="1">
                <a:latin typeface="Times New Roman"/>
                <a:cs typeface="Times New Roman"/>
              </a:rPr>
              <a:t>a</a:t>
            </a:r>
            <a:r>
              <a:rPr dirty="0" sz="950" spc="-25">
                <a:latin typeface="Times New Roman"/>
                <a:cs typeface="Times New Roman"/>
              </a:rPr>
              <a:t>)</a:t>
            </a:r>
            <a:r>
              <a:rPr dirty="0" sz="950" spc="-25" i="1">
                <a:latin typeface="Times New Roman"/>
                <a:cs typeface="Times New Roman"/>
              </a:rPr>
              <a:t>t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02004" y="2937295"/>
            <a:ext cx="1459230" cy="3498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922019">
              <a:lnSpc>
                <a:spcPts val="1110"/>
              </a:lnSpc>
              <a:spcBef>
                <a:spcPts val="135"/>
              </a:spcBef>
            </a:pPr>
            <a:r>
              <a:rPr dirty="0" sz="950" spc="40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Shifting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Properties: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90904" y="3347189"/>
            <a:ext cx="5553710" cy="60896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1875155" algn="l"/>
              </a:tabLst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‘a’,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i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35" i="1">
                <a:latin typeface="Times New Roman"/>
                <a:cs typeface="Times New Roman"/>
              </a:rPr>
              <a:t>F</a:t>
            </a:r>
            <a:r>
              <a:rPr dirty="0" sz="1600" spc="-35">
                <a:latin typeface="Symbol"/>
                <a:cs typeface="Symbol"/>
              </a:rPr>
              <a:t></a:t>
            </a:r>
            <a:r>
              <a:rPr dirty="0" sz="1600" spc="-22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95" i="1">
                <a:latin typeface="Times New Roman"/>
                <a:cs typeface="Times New Roman"/>
              </a:rPr>
              <a:t>a</a:t>
            </a:r>
            <a:r>
              <a:rPr dirty="0" sz="1550" spc="-95">
                <a:latin typeface="Symbol"/>
                <a:cs typeface="Symbol"/>
              </a:rPr>
              <a:t></a:t>
            </a:r>
            <a:r>
              <a:rPr dirty="0" sz="1600" spc="-95">
                <a:latin typeface="Symbol"/>
                <a:cs typeface="Symbol"/>
              </a:rPr>
              <a:t>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isa</a:t>
            </a:r>
            <a:r>
              <a:rPr dirty="0" baseline="30555" sz="1500" spc="1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16203" sz="1800">
                <a:latin typeface="Times New Roman"/>
                <a:cs typeface="Times New Roman"/>
              </a:rPr>
              <a:t>ˆ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2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iax</a:t>
            </a:r>
            <a:r>
              <a:rPr dirty="0" baseline="30555" sz="1500" spc="1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f</a:t>
            </a:r>
            <a:r>
              <a:rPr dirty="0" baseline="16203" sz="1800" spc="-30">
                <a:latin typeface="Times New Roman"/>
                <a:cs typeface="Times New Roman"/>
              </a:rPr>
              <a:t>ˆ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s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endParaRPr sz="1200">
              <a:latin typeface="Times New Roman"/>
              <a:cs typeface="Times New Roman"/>
            </a:endParaRPr>
          </a:p>
          <a:p>
            <a:pPr marL="51435">
              <a:lnSpc>
                <a:spcPct val="100000"/>
              </a:lnSpc>
              <a:spcBef>
                <a:spcPts val="120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16203" sz="1800">
                <a:latin typeface="Times New Roman"/>
                <a:cs typeface="Times New Roman"/>
              </a:rPr>
              <a:t>ˆ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261217" y="4059385"/>
            <a:ext cx="11811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855796" y="4548324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683177" y="5395964"/>
            <a:ext cx="19875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13132" y="5057605"/>
            <a:ext cx="152717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42176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73888" y="5395964"/>
            <a:ext cx="19875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76604" y="4122340"/>
            <a:ext cx="4859655" cy="129032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1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 (i) 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40" i="1">
                <a:latin typeface="Times New Roman"/>
                <a:cs typeface="Times New Roman"/>
              </a:rPr>
              <a:t>F</a:t>
            </a:r>
            <a:r>
              <a:rPr dirty="0" sz="1650" spc="-40">
                <a:latin typeface="Symbol"/>
                <a:cs typeface="Symbol"/>
              </a:rPr>
              <a:t></a:t>
            </a:r>
            <a:r>
              <a:rPr dirty="0" sz="1650" spc="-25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550" spc="-100">
                <a:latin typeface="Symbol"/>
                <a:cs typeface="Symbol"/>
              </a:rPr>
              <a:t></a:t>
            </a:r>
            <a:r>
              <a:rPr dirty="0" sz="1200" spc="-100" i="1">
                <a:latin typeface="Times New Roman"/>
                <a:cs typeface="Times New Roman"/>
              </a:rPr>
              <a:t>x</a:t>
            </a:r>
            <a:r>
              <a:rPr dirty="0" sz="1550" spc="-100">
                <a:latin typeface="Symbol"/>
                <a:cs typeface="Symbol"/>
              </a:rPr>
              <a:t></a:t>
            </a:r>
            <a:r>
              <a:rPr dirty="0" sz="1650" spc="-100">
                <a:latin typeface="Symbol"/>
                <a:cs typeface="Symbol"/>
              </a:rPr>
              <a:t></a:t>
            </a:r>
            <a:r>
              <a:rPr dirty="0" sz="1650" spc="-2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65" i="1">
                <a:latin typeface="Times New Roman"/>
                <a:cs typeface="Times New Roman"/>
              </a:rPr>
              <a:t>f</a:t>
            </a:r>
            <a:r>
              <a:rPr dirty="0" baseline="16203" sz="1800" spc="-97">
                <a:latin typeface="Times New Roman"/>
                <a:cs typeface="Times New Roman"/>
              </a:rPr>
              <a:t>ˆ</a:t>
            </a: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200" spc="-65" i="1">
                <a:latin typeface="Times New Roman"/>
                <a:cs typeface="Times New Roman"/>
              </a:rPr>
              <a:t>s</a:t>
            </a:r>
            <a:r>
              <a:rPr dirty="0" sz="1550" spc="-65">
                <a:latin typeface="Symbol"/>
                <a:cs typeface="Symbol"/>
              </a:rPr>
              <a:t></a:t>
            </a:r>
            <a:r>
              <a:rPr dirty="0" sz="155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90">
                <a:latin typeface="Times New Roman"/>
                <a:cs typeface="Times New Roman"/>
              </a:rPr>
              <a:t> </a:t>
            </a:r>
            <a:r>
              <a:rPr dirty="0" baseline="-9920" sz="2100">
                <a:latin typeface="Symbol"/>
                <a:cs typeface="Symbol"/>
              </a:rPr>
              <a:t></a:t>
            </a:r>
            <a:r>
              <a:rPr dirty="0" baseline="-9920" sz="2100" spc="8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30555" sz="1500" spc="-15" i="1">
                <a:latin typeface="Times New Roman"/>
                <a:cs typeface="Times New Roman"/>
              </a:rPr>
              <a:t>isx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algn="ctr" marL="29209">
              <a:lnSpc>
                <a:spcPct val="100000"/>
              </a:lnSpc>
              <a:spcBef>
                <a:spcPts val="7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  <a:p>
            <a:pPr marL="532765">
              <a:lnSpc>
                <a:spcPct val="100000"/>
              </a:lnSpc>
              <a:spcBef>
                <a:spcPts val="670"/>
              </a:spcBef>
              <a:tabLst>
                <a:tab pos="1102360" algn="l"/>
              </a:tabLst>
            </a:pPr>
            <a:r>
              <a:rPr dirty="0" baseline="2314" sz="1800" spc="-15">
                <a:latin typeface="Times New Roman"/>
                <a:cs typeface="Times New Roman"/>
              </a:rPr>
              <a:t>Hence,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35" i="1">
                <a:latin typeface="Times New Roman"/>
                <a:cs typeface="Times New Roman"/>
              </a:rPr>
              <a:t>F</a:t>
            </a:r>
            <a:r>
              <a:rPr dirty="0" sz="1600" spc="-35">
                <a:latin typeface="Symbol"/>
                <a:cs typeface="Symbol"/>
              </a:rPr>
              <a:t></a:t>
            </a:r>
            <a:r>
              <a:rPr dirty="0" sz="1600" spc="-22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550" spc="-45">
                <a:latin typeface="Symbol"/>
                <a:cs typeface="Symbol"/>
              </a:rPr>
              <a:t></a:t>
            </a:r>
            <a:r>
              <a:rPr dirty="0" sz="1200" spc="-45" i="1">
                <a:latin typeface="Times New Roman"/>
                <a:cs typeface="Times New Roman"/>
              </a:rPr>
              <a:t>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95" i="1">
                <a:latin typeface="Times New Roman"/>
                <a:cs typeface="Times New Roman"/>
              </a:rPr>
              <a:t>a</a:t>
            </a:r>
            <a:r>
              <a:rPr dirty="0" sz="1550" spc="-95">
                <a:latin typeface="Symbol"/>
                <a:cs typeface="Symbol"/>
              </a:rPr>
              <a:t></a:t>
            </a:r>
            <a:r>
              <a:rPr dirty="0" sz="1600" spc="-95">
                <a:latin typeface="Symbol"/>
                <a:cs typeface="Symbol"/>
              </a:rPr>
              <a:t></a:t>
            </a:r>
            <a:r>
              <a:rPr dirty="0" sz="1600" spc="-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14">
                <a:latin typeface="Times New Roman"/>
                <a:cs typeface="Times New Roman"/>
              </a:rPr>
              <a:t>  </a:t>
            </a:r>
            <a:r>
              <a:rPr dirty="0" baseline="-11111" sz="2250">
                <a:latin typeface="Symbol"/>
                <a:cs typeface="Symbol"/>
              </a:rPr>
              <a:t></a:t>
            </a:r>
            <a:r>
              <a:rPr dirty="0" baseline="-11111" sz="2250" spc="1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set</a:t>
            </a:r>
            <a:r>
              <a:rPr dirty="0" baseline="2314" sz="1800" spc="42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-1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a</a:t>
            </a:r>
            <a:r>
              <a:rPr dirty="0" baseline="2415" sz="1725" spc="12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3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t</a:t>
            </a:r>
            <a:r>
              <a:rPr dirty="0" baseline="2415" sz="1725" spc="12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</a:t>
            </a:r>
            <a:r>
              <a:rPr dirty="0" baseline="2415" sz="1725" spc="9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dx</a:t>
            </a:r>
            <a:r>
              <a:rPr dirty="0" baseline="2415" sz="1725" spc="89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82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dt</a:t>
            </a:r>
            <a:r>
              <a:rPr dirty="0" baseline="2415" sz="1725">
                <a:latin typeface="Times New Roman"/>
                <a:cs typeface="Times New Roman"/>
              </a:rPr>
              <a:t>,</a:t>
            </a:r>
            <a:r>
              <a:rPr dirty="0" baseline="2415" sz="1725" spc="-135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then</a:t>
            </a:r>
            <a:endParaRPr baseline="2314" sz="1800">
              <a:latin typeface="Times New Roman"/>
              <a:cs typeface="Times New Roman"/>
            </a:endParaRPr>
          </a:p>
          <a:p>
            <a:pPr algn="ctr" marR="773430">
              <a:lnSpc>
                <a:spcPct val="100000"/>
              </a:lnSpc>
              <a:spcBef>
                <a:spcPts val="12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  <a:p>
            <a:pPr marL="561340">
              <a:lnSpc>
                <a:spcPct val="100000"/>
              </a:lnSpc>
              <a:spcBef>
                <a:spcPts val="690"/>
              </a:spcBef>
            </a:pPr>
            <a:r>
              <a:rPr dirty="0" sz="1200" spc="-40" i="1">
                <a:latin typeface="Times New Roman"/>
                <a:cs typeface="Times New Roman"/>
              </a:rPr>
              <a:t>F</a:t>
            </a:r>
            <a:r>
              <a:rPr dirty="0" sz="1650" spc="-40">
                <a:latin typeface="Symbol"/>
                <a:cs typeface="Symbol"/>
              </a:rPr>
              <a:t></a:t>
            </a:r>
            <a:r>
              <a:rPr dirty="0" sz="1650" spc="-2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550" spc="-40">
                <a:latin typeface="Symbol"/>
                <a:cs typeface="Symbol"/>
              </a:rPr>
              <a:t></a:t>
            </a:r>
            <a:r>
              <a:rPr dirty="0" sz="1200" spc="-40" i="1">
                <a:latin typeface="Times New Roman"/>
                <a:cs typeface="Times New Roman"/>
              </a:rPr>
              <a:t>x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0" i="1">
                <a:latin typeface="Times New Roman"/>
                <a:cs typeface="Times New Roman"/>
              </a:rPr>
              <a:t>a</a:t>
            </a:r>
            <a:r>
              <a:rPr dirty="0" sz="1550" spc="-100">
                <a:latin typeface="Symbol"/>
                <a:cs typeface="Symbol"/>
              </a:rPr>
              <a:t></a:t>
            </a:r>
            <a:r>
              <a:rPr dirty="0" sz="1650" spc="-100">
                <a:latin typeface="Symbol"/>
                <a:cs typeface="Symbol"/>
              </a:rPr>
              <a:t></a:t>
            </a:r>
            <a:r>
              <a:rPr dirty="0" sz="1650" spc="-2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35">
                <a:latin typeface="Times New Roman"/>
                <a:cs typeface="Times New Roman"/>
              </a:rPr>
              <a:t>  </a:t>
            </a:r>
            <a:r>
              <a:rPr dirty="0" baseline="-9920" sz="2100">
                <a:latin typeface="Symbol"/>
                <a:cs typeface="Symbol"/>
              </a:rPr>
              <a:t></a:t>
            </a:r>
            <a:r>
              <a:rPr dirty="0" baseline="-9920" sz="2100" spc="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</a:t>
            </a:r>
            <a:r>
              <a:rPr dirty="0" baseline="30555" sz="1500">
                <a:latin typeface="Times New Roman"/>
                <a:cs typeface="Times New Roman"/>
              </a:rPr>
              <a:t>(</a:t>
            </a:r>
            <a:r>
              <a:rPr dirty="0" baseline="30555" sz="1500" i="1">
                <a:latin typeface="Times New Roman"/>
                <a:cs typeface="Times New Roman"/>
              </a:rPr>
              <a:t>t</a:t>
            </a:r>
            <a:r>
              <a:rPr dirty="0" baseline="30555" sz="1500" spc="-13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</a:t>
            </a:r>
            <a:r>
              <a:rPr dirty="0" baseline="30555" sz="1500" spc="-202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>
                <a:latin typeface="Times New Roman"/>
                <a:cs typeface="Times New Roman"/>
              </a:rPr>
              <a:t>)</a:t>
            </a:r>
            <a:r>
              <a:rPr dirty="0" baseline="30555" sz="1500" spc="-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ias</a:t>
            </a:r>
            <a:r>
              <a:rPr dirty="0" baseline="30555" sz="1500" spc="719" i="1">
                <a:latin typeface="Times New Roman"/>
                <a:cs typeface="Times New Roman"/>
              </a:rPr>
              <a:t> </a:t>
            </a:r>
            <a:r>
              <a:rPr dirty="0" baseline="-9920" sz="2100">
                <a:latin typeface="Symbol"/>
                <a:cs typeface="Symbol"/>
              </a:rPr>
              <a:t></a:t>
            </a:r>
            <a:r>
              <a:rPr dirty="0" baseline="-9920" sz="2100" spc="15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ist</a:t>
            </a:r>
            <a:r>
              <a:rPr dirty="0" baseline="30555" sz="1500" spc="-202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1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isa</a:t>
            </a:r>
            <a:r>
              <a:rPr dirty="0" baseline="30555" sz="1500" spc="112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</a:t>
            </a:r>
            <a:r>
              <a:rPr dirty="0" baseline="16203" sz="1800" spc="-15">
                <a:latin typeface="Times New Roman"/>
                <a:cs typeface="Times New Roman"/>
              </a:rPr>
              <a:t>ˆ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072773" y="5695756"/>
            <a:ext cx="7556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24542" y="5695756"/>
            <a:ext cx="7556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050648" y="5552905"/>
            <a:ext cx="11874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011231" y="5891264"/>
            <a:ext cx="19875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02405" y="5552905"/>
            <a:ext cx="11874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749613" y="5687226"/>
            <a:ext cx="4025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43204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542352" y="5643916"/>
            <a:ext cx="45593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i="1">
                <a:latin typeface="Times New Roman"/>
                <a:cs typeface="Times New Roman"/>
              </a:rPr>
              <a:t>iax</a:t>
            </a:r>
            <a:r>
              <a:rPr dirty="0" sz="1000" spc="240" i="1">
                <a:latin typeface="Times New Roman"/>
                <a:cs typeface="Times New Roman"/>
              </a:rPr>
              <a:t>  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700975" y="5519247"/>
            <a:ext cx="1087755" cy="4108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454659" algn="l"/>
                <a:tab pos="1035685" algn="l"/>
              </a:tabLst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2500" spc="-190">
                <a:latin typeface="Symbol"/>
                <a:cs typeface="Symbol"/>
              </a:rPr>
              <a:t></a:t>
            </a:r>
            <a:r>
              <a:rPr dirty="0" sz="1200" spc="-19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2500" spc="-695">
                <a:latin typeface="Symbol"/>
                <a:cs typeface="Symbol"/>
              </a:rPr>
              <a:t>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59153" y="5662605"/>
            <a:ext cx="1927225" cy="407670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5"/>
              </a:spcBef>
              <a:tabLst>
                <a:tab pos="1579880" algn="l"/>
              </a:tabLst>
            </a:pP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have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algn="r" marR="328930">
              <a:lnSpc>
                <a:spcPct val="100000"/>
              </a:lnSpc>
              <a:spcBef>
                <a:spcPts val="17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32324" y="5641559"/>
            <a:ext cx="7747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266440" y="5643916"/>
            <a:ext cx="44767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i="1">
                <a:latin typeface="Times New Roman"/>
                <a:cs typeface="Times New Roman"/>
              </a:rPr>
              <a:t>i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s</a:t>
            </a:r>
            <a:r>
              <a:rPr dirty="0" sz="1000" spc="-8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9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r>
              <a:rPr dirty="0" sz="1000" spc="-25">
                <a:latin typeface="Times New Roman"/>
                <a:cs typeface="Times New Roman"/>
              </a:rPr>
              <a:t>)</a:t>
            </a:r>
            <a:r>
              <a:rPr dirty="0" sz="1000" spc="-25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763825" y="6041838"/>
            <a:ext cx="11493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576315" y="6113022"/>
            <a:ext cx="3249295" cy="69024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 </a:t>
            </a:r>
            <a:r>
              <a:rPr dirty="0" baseline="-11494" sz="2175">
                <a:latin typeface="Symbol"/>
                <a:cs typeface="Symbol"/>
              </a:rPr>
              <a:t></a:t>
            </a:r>
            <a:r>
              <a:rPr dirty="0" baseline="-11494" sz="2175" spc="-142">
                <a:latin typeface="Times New Roman"/>
                <a:cs typeface="Times New Roman"/>
              </a:rPr>
              <a:t> </a:t>
            </a:r>
            <a:r>
              <a:rPr dirty="0" sz="1150" spc="45" i="1">
                <a:latin typeface="Times New Roman"/>
                <a:cs typeface="Times New Roman"/>
              </a:rPr>
              <a:t>g</a:t>
            </a:r>
            <a:r>
              <a:rPr dirty="0" sz="1150" spc="45">
                <a:latin typeface="Times New Roman"/>
                <a:cs typeface="Times New Roman"/>
              </a:rPr>
              <a:t>(</a:t>
            </a:r>
            <a:r>
              <a:rPr dirty="0" sz="1150" spc="45" i="1">
                <a:latin typeface="Times New Roman"/>
                <a:cs typeface="Times New Roman"/>
              </a:rPr>
              <a:t>x</a:t>
            </a:r>
            <a:r>
              <a:rPr dirty="0" sz="1150" spc="45">
                <a:latin typeface="Times New Roman"/>
                <a:cs typeface="Times New Roman"/>
              </a:rPr>
              <a:t>)</a:t>
            </a:r>
            <a:r>
              <a:rPr dirty="0" sz="1150" spc="45" i="1">
                <a:latin typeface="Times New Roman"/>
                <a:cs typeface="Times New Roman"/>
              </a:rPr>
              <a:t>e</a:t>
            </a:r>
            <a:r>
              <a:rPr dirty="0" baseline="32163" sz="1425" spc="67" i="1">
                <a:latin typeface="Times New Roman"/>
                <a:cs typeface="Times New Roman"/>
              </a:rPr>
              <a:t>isx</a:t>
            </a:r>
            <a:r>
              <a:rPr dirty="0" sz="1150" spc="45" i="1">
                <a:latin typeface="Times New Roman"/>
                <a:cs typeface="Times New Roman"/>
              </a:rPr>
              <a:t>dx</a:t>
            </a:r>
            <a:r>
              <a:rPr dirty="0" sz="1150" spc="45">
                <a:latin typeface="Times New Roman"/>
                <a:cs typeface="Times New Roman"/>
              </a:rPr>
              <a:t>,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30555" sz="1500" spc="-15" i="1">
                <a:latin typeface="Times New Roman"/>
                <a:cs typeface="Times New Roman"/>
              </a:rPr>
              <a:t>iax</a:t>
            </a:r>
            <a:endParaRPr baseline="30555" sz="1500">
              <a:latin typeface="Times New Roman"/>
              <a:cs typeface="Times New Roman"/>
            </a:endParaRPr>
          </a:p>
          <a:p>
            <a:pPr marL="160655">
              <a:lnSpc>
                <a:spcPct val="100000"/>
              </a:lnSpc>
              <a:spcBef>
                <a:spcPts val="185"/>
              </a:spcBef>
            </a:pPr>
            <a:r>
              <a:rPr dirty="0" sz="950" spc="35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  <a:p>
            <a:pPr marL="76200">
              <a:lnSpc>
                <a:spcPct val="100000"/>
              </a:lnSpc>
              <a:spcBef>
                <a:spcPts val="475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g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iax</a:t>
            </a:r>
            <a:r>
              <a:rPr dirty="0" baseline="30555" sz="1500" spc="1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desired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result.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046927" y="6994105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876604" y="6737405"/>
            <a:ext cx="5522595" cy="3740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4.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Modulation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r>
              <a:rPr dirty="0" sz="1200" spc="-90" b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If</a:t>
            </a:r>
            <a:r>
              <a:rPr dirty="0" sz="1200" spc="190" i="1">
                <a:latin typeface="Times New Roman"/>
                <a:cs typeface="Times New Roman"/>
              </a:rPr>
              <a:t>  </a:t>
            </a:r>
            <a:r>
              <a:rPr dirty="0" sz="1200" spc="-45" i="1">
                <a:latin typeface="Times New Roman"/>
                <a:cs typeface="Times New Roman"/>
              </a:rPr>
              <a:t>F</a:t>
            </a:r>
            <a:r>
              <a:rPr dirty="0" sz="1650" spc="-45">
                <a:latin typeface="Symbol"/>
                <a:cs typeface="Symbol"/>
              </a:rPr>
              <a:t></a:t>
            </a:r>
            <a:r>
              <a:rPr dirty="0" sz="1650" spc="-2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baseline="1736" sz="2400" spc="-172">
                <a:latin typeface="Symbol"/>
                <a:cs typeface="Symbol"/>
              </a:rPr>
              <a:t></a:t>
            </a:r>
            <a:r>
              <a:rPr dirty="0" sz="1200" spc="-114" i="1">
                <a:latin typeface="Times New Roman"/>
                <a:cs typeface="Times New Roman"/>
              </a:rPr>
              <a:t>x</a:t>
            </a:r>
            <a:r>
              <a:rPr dirty="0" baseline="1736" sz="2400" spc="-172">
                <a:latin typeface="Symbol"/>
                <a:cs typeface="Symbol"/>
              </a:rPr>
              <a:t></a:t>
            </a:r>
            <a:r>
              <a:rPr dirty="0" sz="1650" spc="-114">
                <a:latin typeface="Symbol"/>
                <a:cs typeface="Symbol"/>
              </a:rPr>
              <a:t></a:t>
            </a:r>
            <a:r>
              <a:rPr dirty="0" sz="1650" spc="-22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spc="-55" i="1">
                <a:latin typeface="Times New Roman"/>
                <a:cs typeface="Times New Roman"/>
              </a:rPr>
              <a:t>f</a:t>
            </a:r>
            <a:r>
              <a:rPr dirty="0" baseline="18518" sz="1800" spc="-82">
                <a:latin typeface="Times New Roman"/>
                <a:cs typeface="Times New Roman"/>
              </a:rPr>
              <a:t>ˆ</a:t>
            </a:r>
            <a:r>
              <a:rPr dirty="0" baseline="1736" sz="2400" spc="-82">
                <a:latin typeface="Symbol"/>
                <a:cs typeface="Symbol"/>
              </a:rPr>
              <a:t></a:t>
            </a:r>
            <a:r>
              <a:rPr dirty="0" sz="1200" spc="-55" i="1">
                <a:latin typeface="Times New Roman"/>
                <a:cs typeface="Times New Roman"/>
              </a:rPr>
              <a:t>s</a:t>
            </a:r>
            <a:r>
              <a:rPr dirty="0" baseline="1736" sz="2400" spc="-82">
                <a:latin typeface="Symbol"/>
                <a:cs typeface="Symbol"/>
              </a:rPr>
              <a:t></a:t>
            </a:r>
            <a:r>
              <a:rPr dirty="0" sz="1200" spc="-55">
                <a:latin typeface="Times New Roman"/>
                <a:cs typeface="Times New Roman"/>
              </a:rPr>
              <a:t>,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then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F</a:t>
            </a:r>
            <a:r>
              <a:rPr dirty="0" sz="1600" spc="-35">
                <a:latin typeface="Symbol"/>
                <a:cs typeface="Symbol"/>
              </a:rPr>
              <a:t></a:t>
            </a:r>
            <a:r>
              <a:rPr dirty="0" sz="1600" spc="-2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550" spc="-10">
                <a:latin typeface="Symbol"/>
                <a:cs typeface="Symbol"/>
              </a:rPr>
              <a:t>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ax</a:t>
            </a:r>
            <a:r>
              <a:rPr dirty="0" sz="1600" spc="-45">
                <a:latin typeface="Symbol"/>
                <a:cs typeface="Symbol"/>
              </a:rPr>
              <a:t></a:t>
            </a:r>
            <a:r>
              <a:rPr dirty="0" sz="1600" spc="-2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u="sng" baseline="38888" sz="1500" spc="-27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8888" sz="1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8888" sz="1500" spc="-22">
                <a:latin typeface="Times New Roman"/>
                <a:cs typeface="Times New Roman"/>
              </a:rPr>
              <a:t> </a:t>
            </a:r>
            <a:r>
              <a:rPr dirty="0" sz="2250" spc="-105">
                <a:latin typeface="Symbol"/>
                <a:cs typeface="Symbol"/>
              </a:rPr>
              <a:t></a:t>
            </a:r>
            <a:r>
              <a:rPr dirty="0" sz="1200" spc="-105" i="1">
                <a:latin typeface="Times New Roman"/>
                <a:cs typeface="Times New Roman"/>
              </a:rPr>
              <a:t>f</a:t>
            </a:r>
            <a:r>
              <a:rPr dirty="0" baseline="16203" sz="1800" spc="-157">
                <a:latin typeface="Times New Roman"/>
                <a:cs typeface="Times New Roman"/>
              </a:rPr>
              <a:t>ˆ</a:t>
            </a:r>
            <a:r>
              <a:rPr dirty="0" sz="1550" spc="-105">
                <a:latin typeface="Symbol"/>
                <a:cs typeface="Symbol"/>
              </a:rPr>
              <a:t></a:t>
            </a:r>
            <a:r>
              <a:rPr dirty="0" sz="1200" spc="-105" i="1">
                <a:latin typeface="Times New Roman"/>
                <a:cs typeface="Times New Roman"/>
              </a:rPr>
              <a:t>s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65" i="1">
                <a:latin typeface="Times New Roman"/>
                <a:cs typeface="Times New Roman"/>
              </a:rPr>
              <a:t>f</a:t>
            </a:r>
            <a:r>
              <a:rPr dirty="0" baseline="16203" sz="1800" spc="-97">
                <a:latin typeface="Times New Roman"/>
                <a:cs typeface="Times New Roman"/>
              </a:rPr>
              <a:t>ˆ</a:t>
            </a: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200" spc="-65" i="1">
                <a:latin typeface="Times New Roman"/>
                <a:cs typeface="Times New Roman"/>
              </a:rPr>
              <a:t>s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sz="2250" spc="-25">
                <a:latin typeface="Symbol"/>
                <a:cs typeface="Symbol"/>
              </a:rPr>
              <a:t></a:t>
            </a:r>
            <a:endParaRPr sz="225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079804" y="7143368"/>
            <a:ext cx="2148205" cy="372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ts val="136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10">
                <a:latin typeface="Times New Roman"/>
                <a:cs typeface="Times New Roman"/>
              </a:rPr>
              <a:t> constant.</a:t>
            </a:r>
            <a:endParaRPr sz="1200">
              <a:latin typeface="Times New Roman"/>
              <a:cs typeface="Times New Roman"/>
            </a:endParaRPr>
          </a:p>
          <a:p>
            <a:pPr marL="1380490">
              <a:lnSpc>
                <a:spcPts val="1360"/>
              </a:lnSpc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iax</a:t>
            </a:r>
            <a:r>
              <a:rPr dirty="0" sz="1000" spc="210" i="1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</a:t>
            </a:r>
            <a:r>
              <a:rPr dirty="0" baseline="-25462" sz="1800" spc="-15">
                <a:latin typeface="Times New Roman"/>
                <a:cs typeface="Times New Roman"/>
              </a:rPr>
              <a:t> </a:t>
            </a:r>
            <a:r>
              <a:rPr dirty="0" baseline="-25462" sz="1800" spc="-15" i="1">
                <a:latin typeface="Times New Roman"/>
                <a:cs typeface="Times New Roman"/>
              </a:rPr>
              <a:t>e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0" i="1">
                <a:latin typeface="Times New Roman"/>
                <a:cs typeface="Times New Roman"/>
              </a:rPr>
              <a:t>iax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2004" y="7472509"/>
            <a:ext cx="152781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2452186" y="7600119"/>
            <a:ext cx="751840" cy="0"/>
          </a:xfrm>
          <a:custGeom>
            <a:avLst/>
            <a:gdLst/>
            <a:ahLst/>
            <a:cxnLst/>
            <a:rect l="l" t="t" r="r" b="b"/>
            <a:pathLst>
              <a:path w="751839" h="0">
                <a:moveTo>
                  <a:pt x="0" y="0"/>
                </a:moveTo>
                <a:lnTo>
                  <a:pt x="751456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2779483" y="7593027"/>
            <a:ext cx="10287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073159" y="8090992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073159" y="8145312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073159" y="7797486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231587" y="8034519"/>
            <a:ext cx="196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-20833" sz="1800" spc="-37">
                <a:latin typeface="Symbol"/>
                <a:cs typeface="Symbol"/>
              </a:rPr>
              <a:t></a:t>
            </a:r>
            <a:endParaRPr baseline="-20833" sz="18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409674" y="8034519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409674" y="8132349"/>
            <a:ext cx="9931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5979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</a:t>
            </a:r>
            <a:r>
              <a:rPr dirty="0" baseline="-4629" sz="1800" spc="-37">
                <a:latin typeface="Symbol"/>
                <a:cs typeface="Symbol"/>
              </a:rPr>
              <a:t>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827242" y="8065068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384274" y="7779589"/>
            <a:ext cx="10439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1574" sz="1800" spc="-15">
                <a:latin typeface="Symbol"/>
                <a:cs typeface="Symbol"/>
              </a:rPr>
              <a:t></a:t>
            </a:r>
            <a:r>
              <a:rPr dirty="0" baseline="-11574" sz="1800" spc="-75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iax</a:t>
            </a:r>
            <a:r>
              <a:rPr dirty="0" sz="1000" spc="220" i="1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</a:t>
            </a:r>
            <a:r>
              <a:rPr dirty="0" baseline="-25462" sz="1800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i="1">
                <a:latin typeface="Times New Roman"/>
                <a:cs typeface="Times New Roman"/>
              </a:rPr>
              <a:t>iax</a:t>
            </a:r>
            <a:r>
              <a:rPr dirty="0" sz="1000" spc="160" i="1">
                <a:latin typeface="Times New Roman"/>
                <a:cs typeface="Times New Roman"/>
              </a:rPr>
              <a:t> </a:t>
            </a:r>
            <a:r>
              <a:rPr dirty="0" baseline="-11574" sz="1800" spc="-37">
                <a:latin typeface="Symbol"/>
                <a:cs typeface="Symbol"/>
              </a:rPr>
              <a:t></a:t>
            </a:r>
            <a:r>
              <a:rPr dirty="0" baseline="-6944" sz="1800" spc="-37">
                <a:latin typeface="Symbol"/>
                <a:cs typeface="Symbol"/>
              </a:rPr>
              <a:t>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333753" y="7893633"/>
            <a:ext cx="3094355" cy="2762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619760" algn="l"/>
                <a:tab pos="2935605" algn="l"/>
              </a:tabLst>
            </a:pPr>
            <a:r>
              <a:rPr dirty="0" sz="1200" spc="-10">
                <a:latin typeface="Times New Roman"/>
                <a:cs typeface="Times New Roman"/>
              </a:rPr>
              <a:t>Hence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 spc="-67" i="1">
                <a:latin typeface="Times New Roman"/>
                <a:cs typeface="Times New Roman"/>
              </a:rPr>
              <a:t>F</a:t>
            </a:r>
            <a:r>
              <a:rPr dirty="0" baseline="1683" sz="2475" spc="-67">
                <a:latin typeface="Symbol"/>
                <a:cs typeface="Symbol"/>
              </a:rPr>
              <a:t></a:t>
            </a:r>
            <a:r>
              <a:rPr dirty="0" baseline="1683" sz="2475" spc="-37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-44" i="1">
                <a:latin typeface="Times New Roman"/>
                <a:cs typeface="Times New Roman"/>
              </a:rPr>
              <a:t> </a:t>
            </a:r>
            <a:r>
              <a:rPr dirty="0" baseline="1792" sz="2325" spc="-30">
                <a:latin typeface="Symbol"/>
                <a:cs typeface="Symbol"/>
              </a:rPr>
              <a:t></a:t>
            </a:r>
            <a:r>
              <a:rPr dirty="0" baseline="2314" sz="1800" spc="-30" i="1">
                <a:latin typeface="Times New Roman"/>
                <a:cs typeface="Times New Roman"/>
              </a:rPr>
              <a:t>x</a:t>
            </a:r>
            <a:r>
              <a:rPr dirty="0" baseline="1792" sz="2325" spc="-30">
                <a:latin typeface="Symbol"/>
                <a:cs typeface="Symbol"/>
              </a:rPr>
              <a:t></a:t>
            </a:r>
            <a:r>
              <a:rPr dirty="0" baseline="2314" sz="1800" spc="-30">
                <a:latin typeface="Times New Roman"/>
                <a:cs typeface="Times New Roman"/>
              </a:rPr>
              <a:t>cos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ax</a:t>
            </a:r>
            <a:r>
              <a:rPr dirty="0" baseline="1683" sz="2475">
                <a:latin typeface="Symbol"/>
                <a:cs typeface="Symbol"/>
              </a:rPr>
              <a:t>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-15" i="1">
                <a:latin typeface="Times New Roman"/>
                <a:cs typeface="Times New Roman"/>
              </a:rPr>
              <a:t>F</a:t>
            </a:r>
            <a:r>
              <a:rPr dirty="0" baseline="2314" sz="1800" spc="-20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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-30" i="1">
                <a:latin typeface="Times New Roman"/>
                <a:cs typeface="Times New Roman"/>
              </a:rPr>
              <a:t> </a:t>
            </a:r>
            <a:r>
              <a:rPr dirty="0" baseline="1792" sz="2325">
                <a:latin typeface="Symbol"/>
                <a:cs typeface="Symbol"/>
              </a:rPr>
              <a:t>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1792" sz="2325">
                <a:latin typeface="Symbol"/>
                <a:cs typeface="Symbol"/>
              </a:rPr>
              <a:t></a:t>
            </a:r>
            <a:r>
              <a:rPr dirty="0" baseline="16203" sz="1800">
                <a:latin typeface="Symbol"/>
                <a:cs typeface="Symbol"/>
              </a:rPr>
              <a:t></a:t>
            </a:r>
            <a:r>
              <a:rPr dirty="0" baseline="16203" sz="1800" spc="-217">
                <a:latin typeface="Times New Roman"/>
                <a:cs typeface="Times New Roman"/>
              </a:rPr>
              <a:t> </a:t>
            </a:r>
            <a:r>
              <a:rPr dirty="0" u="sng" baseline="16203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16203" sz="1800" spc="-37">
                <a:latin typeface="Symbol"/>
                <a:cs typeface="Symbol"/>
              </a:rPr>
              <a:t></a:t>
            </a:r>
            <a:r>
              <a:rPr dirty="0" baseline="2314" sz="1800" spc="-37">
                <a:latin typeface="Symbol"/>
                <a:cs typeface="Symbol"/>
              </a:rPr>
              <a:t>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928846" y="8549096"/>
            <a:ext cx="1878964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788160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766920" y="8265662"/>
            <a:ext cx="3909060" cy="4044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sz="2450" spc="-175">
                <a:latin typeface="Symbol"/>
                <a:cs typeface="Symbol"/>
              </a:rPr>
              <a:t></a:t>
            </a:r>
            <a:r>
              <a:rPr dirty="0" sz="1150" spc="-175" i="1">
                <a:latin typeface="Times New Roman"/>
                <a:cs typeface="Times New Roman"/>
              </a:rPr>
              <a:t>f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 i="1">
                <a:latin typeface="Times New Roman"/>
                <a:cs typeface="Times New Roman"/>
              </a:rPr>
              <a:t>iax</a:t>
            </a:r>
            <a:r>
              <a:rPr dirty="0" baseline="32163" sz="1425" spc="3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baseline="32163" sz="1425" spc="82">
                <a:latin typeface="Symbol"/>
                <a:cs typeface="Symbol"/>
              </a:rPr>
              <a:t></a:t>
            </a:r>
            <a:r>
              <a:rPr dirty="0" baseline="32163" sz="1425" spc="82" i="1">
                <a:latin typeface="Times New Roman"/>
                <a:cs typeface="Times New Roman"/>
              </a:rPr>
              <a:t>iax</a:t>
            </a:r>
            <a:r>
              <a:rPr dirty="0" baseline="32163" sz="1425" spc="-52" i="1">
                <a:latin typeface="Times New Roman"/>
                <a:cs typeface="Times New Roman"/>
              </a:rPr>
              <a:t> </a:t>
            </a:r>
            <a:r>
              <a:rPr dirty="0" sz="2450" spc="-120">
                <a:latin typeface="Symbol"/>
                <a:cs typeface="Symbol"/>
              </a:rPr>
              <a:t></a:t>
            </a:r>
            <a:r>
              <a:rPr dirty="0" sz="1150" spc="-120">
                <a:latin typeface="Symbol"/>
                <a:cs typeface="Symbol"/>
              </a:rPr>
              <a:t></a:t>
            </a:r>
            <a:r>
              <a:rPr dirty="0" sz="1150" spc="18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7">
                <a:latin typeface="Times New Roman"/>
                <a:cs typeface="Times New Roman"/>
              </a:rPr>
              <a:t> </a:t>
            </a:r>
            <a:r>
              <a:rPr dirty="0" sz="2450" spc="-155">
                <a:latin typeface="Symbol"/>
                <a:cs typeface="Symbol"/>
              </a:rPr>
              <a:t></a:t>
            </a:r>
            <a:r>
              <a:rPr dirty="0" sz="1150" spc="-155" i="1">
                <a:latin typeface="Times New Roman"/>
                <a:cs typeface="Times New Roman"/>
              </a:rPr>
              <a:t>F</a:t>
            </a:r>
            <a:r>
              <a:rPr dirty="0" sz="1150" spc="-155">
                <a:latin typeface="Times New Roman"/>
                <a:cs typeface="Times New Roman"/>
              </a:rPr>
              <a:t>[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 i="1">
                <a:latin typeface="Times New Roman"/>
                <a:cs typeface="Times New Roman"/>
              </a:rPr>
              <a:t>iax</a:t>
            </a:r>
            <a:r>
              <a:rPr dirty="0" baseline="32163" sz="1425" spc="-89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baseline="32163" sz="1425" spc="82">
                <a:latin typeface="Symbol"/>
                <a:cs typeface="Symbol"/>
              </a:rPr>
              <a:t></a:t>
            </a:r>
            <a:r>
              <a:rPr dirty="0" baseline="32163" sz="1425" spc="82" i="1">
                <a:latin typeface="Times New Roman"/>
                <a:cs typeface="Times New Roman"/>
              </a:rPr>
              <a:t>iax</a:t>
            </a:r>
            <a:r>
              <a:rPr dirty="0" baseline="32163" sz="1425" spc="-82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]</a:t>
            </a:r>
            <a:r>
              <a:rPr dirty="0" sz="2450" spc="-25">
                <a:latin typeface="Symbol"/>
                <a:cs typeface="Symbol"/>
              </a:rPr>
              <a:t></a:t>
            </a:r>
            <a:endParaRPr sz="24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915171" y="8937716"/>
            <a:ext cx="1035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753036" y="8683764"/>
            <a:ext cx="3925570" cy="3695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89">
                <a:latin typeface="Times New Roman"/>
                <a:cs typeface="Times New Roman"/>
              </a:rPr>
              <a:t> </a:t>
            </a:r>
            <a:r>
              <a:rPr dirty="0" sz="2250" spc="-95">
                <a:latin typeface="Symbol"/>
                <a:cs typeface="Symbol"/>
              </a:rPr>
              <a:t></a:t>
            </a:r>
            <a:r>
              <a:rPr dirty="0" sz="1150" spc="-95" i="1">
                <a:latin typeface="Times New Roman"/>
                <a:cs typeface="Times New Roman"/>
              </a:rPr>
              <a:t>f</a:t>
            </a:r>
            <a:r>
              <a:rPr dirty="0" baseline="16908" sz="1725" spc="-142">
                <a:latin typeface="Times New Roman"/>
                <a:cs typeface="Times New Roman"/>
              </a:rPr>
              <a:t>ˆ</a:t>
            </a:r>
            <a:r>
              <a:rPr dirty="0" sz="1550" spc="-95">
                <a:latin typeface="Symbol"/>
                <a:cs typeface="Symbol"/>
              </a:rPr>
              <a:t></a:t>
            </a:r>
            <a:r>
              <a:rPr dirty="0" sz="1150" spc="-95" i="1">
                <a:latin typeface="Times New Roman"/>
                <a:cs typeface="Times New Roman"/>
              </a:rPr>
              <a:t>s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a</a:t>
            </a:r>
            <a:r>
              <a:rPr dirty="0" sz="1550" spc="55">
                <a:latin typeface="Symbol"/>
                <a:cs typeface="Symbol"/>
              </a:rPr>
              <a:t></a:t>
            </a:r>
            <a:r>
              <a:rPr dirty="0" sz="1150" spc="55">
                <a:latin typeface="Symbol"/>
                <a:cs typeface="Symbol"/>
              </a:rPr>
              <a:t></a:t>
            </a:r>
            <a:r>
              <a:rPr dirty="0" sz="1150" spc="180">
                <a:latin typeface="Times New Roman"/>
                <a:cs typeface="Times New Roman"/>
              </a:rPr>
              <a:t> </a:t>
            </a:r>
            <a:r>
              <a:rPr dirty="0" sz="1150" spc="-60" i="1">
                <a:latin typeface="Times New Roman"/>
                <a:cs typeface="Times New Roman"/>
              </a:rPr>
              <a:t>f</a:t>
            </a:r>
            <a:r>
              <a:rPr dirty="0" baseline="16908" sz="1725" spc="-89">
                <a:latin typeface="Times New Roman"/>
                <a:cs typeface="Times New Roman"/>
              </a:rPr>
              <a:t>ˆ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150" spc="-60" i="1">
                <a:latin typeface="Times New Roman"/>
                <a:cs typeface="Times New Roman"/>
              </a:rPr>
              <a:t>s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120" i="1">
                <a:latin typeface="Times New Roman"/>
                <a:cs typeface="Times New Roman"/>
              </a:rPr>
              <a:t>a</a:t>
            </a:r>
            <a:r>
              <a:rPr dirty="0" sz="1550" spc="-120">
                <a:latin typeface="Symbol"/>
                <a:cs typeface="Symbol"/>
              </a:rPr>
              <a:t></a:t>
            </a:r>
            <a:r>
              <a:rPr dirty="0" sz="2250" spc="-120">
                <a:latin typeface="Symbol"/>
                <a:cs typeface="Symbol"/>
              </a:rPr>
              <a:t></a:t>
            </a:r>
            <a:r>
              <a:rPr dirty="0" sz="1150" spc="-120">
                <a:latin typeface="Times New Roman"/>
                <a:cs typeface="Times New Roman"/>
              </a:rPr>
              <a:t>,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 linearity 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shift </a:t>
            </a:r>
            <a:r>
              <a:rPr dirty="0" sz="1200" spc="-10">
                <a:latin typeface="Times New Roman"/>
                <a:cs typeface="Times New Roman"/>
              </a:rPr>
              <a:t>properties.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30604" y="9109659"/>
            <a:ext cx="1506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907064" y="1260690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76604" y="1004080"/>
            <a:ext cx="3387090" cy="373380"/>
          </a:xfrm>
          <a:prstGeom prst="rect"/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u="sng" sz="1200" b="1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Note</a:t>
            </a:r>
            <a:r>
              <a:rPr dirty="0" sz="1200">
                <a:solidFill>
                  <a:srgbClr val="000000"/>
                </a:solidFill>
                <a:latin typeface="Times New Roman"/>
                <a:cs typeface="Times New Roman"/>
              </a:rPr>
              <a:t>: </a:t>
            </a:r>
            <a:r>
              <a:rPr dirty="0" sz="1200" spc="-10">
                <a:solidFill>
                  <a:srgbClr val="000000"/>
                </a:solidFill>
                <a:latin typeface="Times New Roman"/>
                <a:cs typeface="Times New Roman"/>
              </a:rPr>
              <a:t>Similarly</a:t>
            </a:r>
            <a:r>
              <a:rPr dirty="0" sz="1200" spc="-7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 spc="-35" i="1">
                <a:solidFill>
                  <a:srgbClr val="000000"/>
                </a:solidFill>
                <a:latin typeface="Times New Roman"/>
                <a:cs typeface="Times New Roman"/>
              </a:rPr>
              <a:t>F</a:t>
            </a:r>
            <a:r>
              <a:rPr dirty="0" sz="1600" spc="-35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600" spc="-24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 i="1">
                <a:solidFill>
                  <a:srgbClr val="000000"/>
                </a:solidFill>
                <a:latin typeface="Times New Roman"/>
                <a:cs typeface="Times New Roman"/>
              </a:rPr>
              <a:t>f</a:t>
            </a:r>
            <a:r>
              <a:rPr dirty="0" sz="1200" spc="-2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550" spc="-10">
                <a:solidFill>
                  <a:srgbClr val="000000"/>
                </a:solidFill>
                <a:latin typeface="Symbol"/>
                <a:cs typeface="Symbol"/>
              </a:rPr>
              <a:t></a:t>
            </a:r>
            <a:r>
              <a:rPr dirty="0" sz="1200" spc="-10" i="1">
                <a:solidFill>
                  <a:srgbClr val="000000"/>
                </a:solidFill>
                <a:latin typeface="Times New Roman"/>
                <a:cs typeface="Times New Roman"/>
              </a:rPr>
              <a:t>x</a:t>
            </a:r>
            <a:r>
              <a:rPr dirty="0" sz="1550" spc="-10">
                <a:solidFill>
                  <a:srgbClr val="000000"/>
                </a:solidFill>
                <a:latin typeface="Symbol"/>
                <a:cs typeface="Symbol"/>
              </a:rPr>
              <a:t></a:t>
            </a:r>
            <a:r>
              <a:rPr dirty="0" sz="1200" spc="-10">
                <a:solidFill>
                  <a:srgbClr val="000000"/>
                </a:solidFill>
                <a:latin typeface="Times New Roman"/>
                <a:cs typeface="Times New Roman"/>
              </a:rPr>
              <a:t>sin</a:t>
            </a:r>
            <a:r>
              <a:rPr dirty="0" sz="1200" spc="9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 spc="-40" i="1">
                <a:solidFill>
                  <a:srgbClr val="000000"/>
                </a:solidFill>
                <a:latin typeface="Times New Roman"/>
                <a:cs typeface="Times New Roman"/>
              </a:rPr>
              <a:t>ax</a:t>
            </a:r>
            <a:r>
              <a:rPr dirty="0" sz="1600" spc="-40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sz="1600" spc="-22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200" spc="2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8888" sz="1500" spc="-277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8888" sz="15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8888" sz="1500" spc="-1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250" spc="-105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200" spc="-105" i="1">
                <a:solidFill>
                  <a:srgbClr val="000000"/>
                </a:solidFill>
                <a:latin typeface="Times New Roman"/>
                <a:cs typeface="Times New Roman"/>
              </a:rPr>
              <a:t>f</a:t>
            </a:r>
            <a:r>
              <a:rPr dirty="0" baseline="16203" sz="1800" spc="-157">
                <a:solidFill>
                  <a:srgbClr val="000000"/>
                </a:solidFill>
                <a:latin typeface="Times New Roman"/>
                <a:cs typeface="Times New Roman"/>
              </a:rPr>
              <a:t>ˆ</a:t>
            </a:r>
            <a:r>
              <a:rPr dirty="0" sz="1550" spc="-105">
                <a:solidFill>
                  <a:srgbClr val="000000"/>
                </a:solidFill>
                <a:latin typeface="Symbol"/>
                <a:cs typeface="Symbol"/>
              </a:rPr>
              <a:t></a:t>
            </a:r>
            <a:r>
              <a:rPr dirty="0" sz="1200" spc="-105" i="1">
                <a:solidFill>
                  <a:srgbClr val="000000"/>
                </a:solidFill>
                <a:latin typeface="Times New Roman"/>
                <a:cs typeface="Times New Roman"/>
              </a:rPr>
              <a:t>s</a:t>
            </a:r>
            <a:r>
              <a:rPr dirty="0" sz="1200" spc="-4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200" spc="-4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 spc="-30" i="1">
                <a:solidFill>
                  <a:srgbClr val="000000"/>
                </a:solidFill>
                <a:latin typeface="Times New Roman"/>
                <a:cs typeface="Times New Roman"/>
              </a:rPr>
              <a:t>a</a:t>
            </a:r>
            <a:r>
              <a:rPr dirty="0" sz="1550" spc="-30">
                <a:solidFill>
                  <a:srgbClr val="000000"/>
                </a:solidFill>
                <a:latin typeface="Symbol"/>
                <a:cs typeface="Symbol"/>
              </a:rPr>
              <a:t></a:t>
            </a:r>
            <a:r>
              <a:rPr dirty="0" sz="1550" spc="-25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200" spc="16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 spc="-70" i="1">
                <a:solidFill>
                  <a:srgbClr val="000000"/>
                </a:solidFill>
                <a:latin typeface="Times New Roman"/>
                <a:cs typeface="Times New Roman"/>
              </a:rPr>
              <a:t>f</a:t>
            </a:r>
            <a:r>
              <a:rPr dirty="0" baseline="16203" sz="1800" spc="-104">
                <a:solidFill>
                  <a:srgbClr val="000000"/>
                </a:solidFill>
                <a:latin typeface="Times New Roman"/>
                <a:cs typeface="Times New Roman"/>
              </a:rPr>
              <a:t>ˆ</a:t>
            </a:r>
            <a:r>
              <a:rPr dirty="0" sz="1550" spc="-70">
                <a:solidFill>
                  <a:srgbClr val="000000"/>
                </a:solidFill>
                <a:latin typeface="Symbol"/>
                <a:cs typeface="Symbol"/>
              </a:rPr>
              <a:t></a:t>
            </a:r>
            <a:r>
              <a:rPr dirty="0" sz="1200" spc="-70" i="1">
                <a:solidFill>
                  <a:srgbClr val="000000"/>
                </a:solidFill>
                <a:latin typeface="Times New Roman"/>
                <a:cs typeface="Times New Roman"/>
              </a:rPr>
              <a:t>s</a:t>
            </a:r>
            <a:r>
              <a:rPr dirty="0" sz="1200" spc="-4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200" spc="-7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200" spc="-25" i="1">
                <a:solidFill>
                  <a:srgbClr val="000000"/>
                </a:solidFill>
                <a:latin typeface="Times New Roman"/>
                <a:cs typeface="Times New Roman"/>
              </a:rPr>
              <a:t>a</a:t>
            </a:r>
            <a:r>
              <a:rPr dirty="0" sz="1550" spc="-25">
                <a:solidFill>
                  <a:srgbClr val="000000"/>
                </a:solidFill>
                <a:latin typeface="Symbol"/>
                <a:cs typeface="Symbol"/>
              </a:rPr>
              <a:t></a:t>
            </a:r>
            <a:r>
              <a:rPr dirty="0" sz="2250" spc="-25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endParaRPr sz="225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529710" y="1410969"/>
            <a:ext cx="713105" cy="2235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Times New Roman"/>
                <a:cs typeface="Times New Roman"/>
              </a:rPr>
              <a:t>Examples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837858" y="1653162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10">
                <a:moveTo>
                  <a:pt x="0" y="0"/>
                </a:moveTo>
                <a:lnTo>
                  <a:pt x="0" y="194288"/>
                </a:lnTo>
              </a:path>
            </a:pathLst>
          </a:custGeom>
          <a:ln w="63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947967" y="1653162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10">
                <a:moveTo>
                  <a:pt x="0" y="0"/>
                </a:moveTo>
                <a:lnTo>
                  <a:pt x="0" y="194288"/>
                </a:lnTo>
              </a:path>
            </a:pathLst>
          </a:custGeom>
          <a:ln w="63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836337" y="1899538"/>
            <a:ext cx="0" cy="194945"/>
          </a:xfrm>
          <a:custGeom>
            <a:avLst/>
            <a:gdLst/>
            <a:ahLst/>
            <a:cxnLst/>
            <a:rect l="l" t="t" r="r" b="b"/>
            <a:pathLst>
              <a:path w="0" h="194944">
                <a:moveTo>
                  <a:pt x="0" y="0"/>
                </a:moveTo>
                <a:lnTo>
                  <a:pt x="0" y="194574"/>
                </a:lnTo>
              </a:path>
            </a:pathLst>
          </a:custGeom>
          <a:ln w="63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946131" y="1899538"/>
            <a:ext cx="0" cy="194945"/>
          </a:xfrm>
          <a:custGeom>
            <a:avLst/>
            <a:gdLst/>
            <a:ahLst/>
            <a:cxnLst/>
            <a:rect l="l" t="t" r="r" b="b"/>
            <a:pathLst>
              <a:path w="0" h="194944">
                <a:moveTo>
                  <a:pt x="0" y="0"/>
                </a:moveTo>
                <a:lnTo>
                  <a:pt x="0" y="194574"/>
                </a:lnTo>
              </a:path>
            </a:pathLst>
          </a:custGeom>
          <a:ln w="63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385339" y="1766625"/>
            <a:ext cx="1079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47239" y="1864209"/>
            <a:ext cx="883919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</a:pPr>
            <a:r>
              <a:rPr dirty="0" baseline="-12820" sz="1950">
                <a:latin typeface="Symbol"/>
                <a:cs typeface="Symbol"/>
              </a:rPr>
              <a:t>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for</a:t>
            </a:r>
            <a:r>
              <a:rPr dirty="0" sz="1300" spc="13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</a:t>
            </a:r>
            <a:r>
              <a:rPr dirty="0" sz="1300" spc="-17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85339" y="1630116"/>
            <a:ext cx="8191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>
                <a:latin typeface="Symbol"/>
                <a:cs typeface="Symbol"/>
              </a:rPr>
              <a:t></a:t>
            </a:r>
            <a:r>
              <a:rPr dirty="0" baseline="4273" sz="1950">
                <a:latin typeface="Times New Roman"/>
                <a:cs typeface="Times New Roman"/>
              </a:rPr>
              <a:t>1</a:t>
            </a:r>
            <a:r>
              <a:rPr dirty="0" baseline="4273" sz="1950" spc="82">
                <a:latin typeface="Times New Roman"/>
                <a:cs typeface="Times New Roman"/>
              </a:rPr>
              <a:t> </a:t>
            </a:r>
            <a:r>
              <a:rPr dirty="0" baseline="4273" sz="1950" i="1">
                <a:latin typeface="Times New Roman"/>
                <a:cs typeface="Times New Roman"/>
              </a:rPr>
              <a:t>for</a:t>
            </a:r>
            <a:r>
              <a:rPr dirty="0" baseline="4273" sz="1950" spc="209" i="1">
                <a:latin typeface="Times New Roman"/>
                <a:cs typeface="Times New Roman"/>
              </a:rPr>
              <a:t> </a:t>
            </a:r>
            <a:r>
              <a:rPr dirty="0" baseline="4273" sz="1950" i="1">
                <a:latin typeface="Times New Roman"/>
                <a:cs typeface="Times New Roman"/>
              </a:rPr>
              <a:t>x</a:t>
            </a:r>
            <a:r>
              <a:rPr dirty="0" baseline="4273" sz="1950" spc="209" i="1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</a:t>
            </a:r>
            <a:r>
              <a:rPr dirty="0" baseline="4273" sz="1950" spc="-254">
                <a:latin typeface="Times New Roman"/>
                <a:cs typeface="Times New Roman"/>
              </a:rPr>
              <a:t> </a:t>
            </a:r>
            <a:r>
              <a:rPr dirty="0" baseline="4273" sz="1950" spc="-75">
                <a:latin typeface="Times New Roman"/>
                <a:cs typeface="Times New Roman"/>
              </a:rPr>
              <a:t>1</a:t>
            </a:r>
            <a:endParaRPr baseline="4273" sz="19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2004" y="1738180"/>
            <a:ext cx="247078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baseline="2314" sz="1800">
                <a:latin typeface="Times New Roman"/>
                <a:cs typeface="Times New Roman"/>
              </a:rPr>
              <a:t>1.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Find the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Fourier transform of</a:t>
            </a:r>
            <a:r>
              <a:rPr dirty="0" baseline="2314" sz="1800" spc="63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258436" y="1744726"/>
            <a:ext cx="9264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evaluate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328527" y="1867088"/>
            <a:ext cx="313690" cy="0"/>
          </a:xfrm>
          <a:custGeom>
            <a:avLst/>
            <a:gdLst/>
            <a:ahLst/>
            <a:cxnLst/>
            <a:rect l="l" t="t" r="r" b="b"/>
            <a:pathLst>
              <a:path w="313689" h="0">
                <a:moveTo>
                  <a:pt x="0" y="0"/>
                </a:moveTo>
                <a:lnTo>
                  <a:pt x="31330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220246" y="1609360"/>
            <a:ext cx="118110" cy="5099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175"/>
              </a:lnSpc>
              <a:spcBef>
                <a:spcPts val="114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6195">
              <a:lnSpc>
                <a:spcPts val="1475"/>
              </a:lnSpc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27305">
              <a:lnSpc>
                <a:spcPts val="114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55395" y="1729247"/>
            <a:ext cx="18415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25" i="1">
                <a:latin typeface="Times New Roman"/>
                <a:cs typeface="Times New Roman"/>
              </a:rPr>
              <a:t>dx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440416" y="1860024"/>
            <a:ext cx="10033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321017" y="1623815"/>
            <a:ext cx="32639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78204" y="2102866"/>
            <a:ext cx="2726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775780" y="2346318"/>
            <a:ext cx="290195" cy="436245"/>
          </a:xfrm>
          <a:custGeom>
            <a:avLst/>
            <a:gdLst/>
            <a:ahLst/>
            <a:cxnLst/>
            <a:rect l="l" t="t" r="r" b="b"/>
            <a:pathLst>
              <a:path w="290195" h="436244">
                <a:moveTo>
                  <a:pt x="0" y="218227"/>
                </a:moveTo>
                <a:lnTo>
                  <a:pt x="258313" y="218227"/>
                </a:lnTo>
              </a:path>
              <a:path w="290195" h="436244">
                <a:moveTo>
                  <a:pt x="289904" y="0"/>
                </a:moveTo>
                <a:lnTo>
                  <a:pt x="289904" y="436152"/>
                </a:lnTo>
              </a:path>
            </a:pathLst>
          </a:custGeom>
          <a:ln w="63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5424989" y="2564546"/>
            <a:ext cx="615950" cy="0"/>
          </a:xfrm>
          <a:custGeom>
            <a:avLst/>
            <a:gdLst/>
            <a:ahLst/>
            <a:cxnLst/>
            <a:rect l="l" t="t" r="r" b="b"/>
            <a:pathLst>
              <a:path w="615950" h="0">
                <a:moveTo>
                  <a:pt x="0" y="0"/>
                </a:moveTo>
                <a:lnTo>
                  <a:pt x="61558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6218199" y="2564546"/>
            <a:ext cx="402590" cy="0"/>
          </a:xfrm>
          <a:custGeom>
            <a:avLst/>
            <a:gdLst/>
            <a:ahLst/>
            <a:cxnLst/>
            <a:rect l="l" t="t" r="r" b="b"/>
            <a:pathLst>
              <a:path w="402590" h="0">
                <a:moveTo>
                  <a:pt x="0" y="0"/>
                </a:moveTo>
                <a:lnTo>
                  <a:pt x="402568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6628875" y="2428941"/>
            <a:ext cx="40894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>
                <a:latin typeface="Times New Roman"/>
                <a:cs typeface="Times New Roman"/>
              </a:rPr>
              <a:t>,</a:t>
            </a:r>
            <a:r>
              <a:rPr dirty="0" sz="1300" spc="-1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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6215903" y="2325655"/>
            <a:ext cx="40894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>
                <a:latin typeface="Times New Roman"/>
                <a:cs typeface="Times New Roman"/>
              </a:rPr>
              <a:t>2sin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112235" y="2308296"/>
            <a:ext cx="10985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68432" y="2381335"/>
            <a:ext cx="8191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Times New Roman"/>
                <a:cs typeface="Times New Roman"/>
              </a:rPr>
              <a:t>ˆ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003999" y="263418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40223" y="2634188"/>
            <a:ext cx="1587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072917" y="2428941"/>
            <a:ext cx="11811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394248" y="2251715"/>
            <a:ext cx="66167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641" sz="195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is</a:t>
            </a:r>
            <a:r>
              <a:rPr dirty="0" sz="1000" spc="200" i="1">
                <a:latin typeface="Times New Roman"/>
                <a:cs typeface="Times New Roman"/>
              </a:rPr>
              <a:t> </a:t>
            </a:r>
            <a:r>
              <a:rPr dirty="0" baseline="-25641" sz="1950">
                <a:latin typeface="Symbol"/>
                <a:cs typeface="Symbol"/>
              </a:rPr>
              <a:t></a:t>
            </a:r>
            <a:r>
              <a:rPr dirty="0" baseline="-25641" sz="1950" spc="-142">
                <a:latin typeface="Times New Roman"/>
                <a:cs typeface="Times New Roman"/>
              </a:rPr>
              <a:t> </a:t>
            </a: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is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411489" y="2634188"/>
            <a:ext cx="19875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36965" y="2311789"/>
            <a:ext cx="267144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12825" algn="l"/>
                <a:tab pos="1842770" algn="l"/>
                <a:tab pos="2565400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808602" y="2556759"/>
            <a:ext cx="103886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865505" algn="l"/>
              </a:tabLst>
            </a:pPr>
            <a:r>
              <a:rPr dirty="0" sz="1300" i="1">
                <a:latin typeface="Times New Roman"/>
                <a:cs typeface="Times New Roman"/>
              </a:rPr>
              <a:t>is</a:t>
            </a:r>
            <a:r>
              <a:rPr dirty="0" sz="1300" spc="165" i="1">
                <a:latin typeface="Times New Roman"/>
                <a:cs typeface="Times New Roman"/>
              </a:rPr>
              <a:t>  </a:t>
            </a:r>
            <a:r>
              <a:rPr dirty="0" sz="1300" spc="50">
                <a:latin typeface="Symbol"/>
                <a:cs typeface="Symbol"/>
              </a:rPr>
              <a:t></a:t>
            </a:r>
            <a:r>
              <a:rPr dirty="0" sz="1300" spc="50">
                <a:latin typeface="Times New Roman"/>
                <a:cs typeface="Times New Roman"/>
              </a:rPr>
              <a:t>1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baseline="42735" sz="1950" spc="-75">
                <a:latin typeface="Symbol"/>
                <a:cs typeface="Symbol"/>
              </a:rPr>
              <a:t></a:t>
            </a:r>
            <a:r>
              <a:rPr dirty="0" baseline="42735" sz="1950">
                <a:latin typeface="Times New Roman"/>
                <a:cs typeface="Times New Roman"/>
              </a:rPr>
              <a:t>	</a:t>
            </a:r>
            <a:r>
              <a:rPr dirty="0" sz="1300" spc="-25" i="1">
                <a:latin typeface="Times New Roman"/>
                <a:cs typeface="Times New Roman"/>
              </a:rPr>
              <a:t>is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30758" y="2428941"/>
            <a:ext cx="384302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1165225" algn="l"/>
                <a:tab pos="2010410" algn="l"/>
                <a:tab pos="2762885" algn="l"/>
                <a:tab pos="3514725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95">
                <a:latin typeface="Times New Roman"/>
                <a:cs typeface="Times New Roman"/>
              </a:rPr>
              <a:t> 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18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 i="1">
                <a:latin typeface="Times New Roman"/>
                <a:cs typeface="Times New Roman"/>
              </a:rPr>
              <a:t>x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495">
                <a:latin typeface="Times New Roman"/>
                <a:cs typeface="Times New Roman"/>
              </a:rPr>
              <a:t>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187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0.</a:t>
            </a:r>
            <a:r>
              <a:rPr dirty="0" sz="1300" spc="-25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229">
                <a:latin typeface="Times New Roman"/>
                <a:cs typeface="Times New Roman"/>
              </a:rPr>
              <a:t> </a:t>
            </a:r>
            <a:r>
              <a:rPr dirty="0" baseline="-8547" sz="1950" spc="-30">
                <a:latin typeface="Symbol"/>
                <a:cs typeface="Symbol"/>
              </a:rPr>
              <a:t></a:t>
            </a:r>
            <a:r>
              <a:rPr dirty="0" sz="1300" spc="-20">
                <a:latin typeface="Times New Roman"/>
                <a:cs typeface="Times New Roman"/>
              </a:rPr>
              <a:t>1.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9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114">
                <a:latin typeface="Times New Roman"/>
                <a:cs typeface="Times New Roman"/>
              </a:rPr>
              <a:t>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-24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0.</a:t>
            </a:r>
            <a:r>
              <a:rPr dirty="0" sz="1300" spc="-25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375763" y="2556759"/>
            <a:ext cx="9144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745039" y="2251714"/>
            <a:ext cx="30416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927912" y="2392915"/>
            <a:ext cx="252349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57885" algn="l"/>
                <a:tab pos="1609725" algn="l"/>
                <a:tab pos="2362200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14704" y="2607426"/>
            <a:ext cx="1461770" cy="43942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algn="ctr" marR="288925">
              <a:lnSpc>
                <a:spcPct val="100000"/>
              </a:lnSpc>
              <a:spcBef>
                <a:spcPts val="30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  <a:spcBef>
                <a:spcPts val="295"/>
              </a:spcBef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s</a:t>
            </a:r>
            <a:r>
              <a:rPr dirty="0" sz="1250" spc="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0,</a:t>
            </a:r>
            <a:r>
              <a:rPr dirty="0" sz="1250" spc="31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baseline="17094" sz="1950">
                <a:latin typeface="Times New Roman"/>
                <a:cs typeface="Times New Roman"/>
              </a:rPr>
              <a:t>ˆ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02004" y="3040506"/>
            <a:ext cx="28721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1425324" y="3482528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 h="0">
                <a:moveTo>
                  <a:pt x="0" y="0"/>
                </a:moveTo>
                <a:lnTo>
                  <a:pt x="2064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1708984" y="337066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685133" y="3225103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45676" y="3554196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167499" y="3307598"/>
            <a:ext cx="25146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21539" y="3296092"/>
            <a:ext cx="8191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ˆ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423020" y="3466048"/>
            <a:ext cx="19304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30586" y="3345624"/>
            <a:ext cx="1898014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890905" algn="l"/>
                <a:tab pos="1483360" algn="l"/>
              </a:tabLst>
            </a:pP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14">
                <a:latin typeface="Times New Roman"/>
                <a:cs typeface="Times New Roman"/>
              </a:rPr>
              <a:t>  </a:t>
            </a:r>
            <a:r>
              <a:rPr dirty="0" baseline="36324" sz="1950" spc="-75">
                <a:latin typeface="Times New Roman"/>
                <a:cs typeface="Times New Roman"/>
              </a:rPr>
              <a:t>1</a:t>
            </a:r>
            <a:r>
              <a:rPr dirty="0" baseline="36324" sz="195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 i="1">
                <a:latin typeface="Times New Roman"/>
                <a:cs typeface="Times New Roman"/>
              </a:rPr>
              <a:t>s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ds</a:t>
            </a:r>
            <a:r>
              <a:rPr dirty="0" sz="1300" spc="204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2854444" y="3488928"/>
            <a:ext cx="205740" cy="0"/>
          </a:xfrm>
          <a:custGeom>
            <a:avLst/>
            <a:gdLst/>
            <a:ahLst/>
            <a:cxnLst/>
            <a:rect l="l" t="t" r="r" b="b"/>
            <a:pathLst>
              <a:path w="205739" h="0">
                <a:moveTo>
                  <a:pt x="0" y="0"/>
                </a:moveTo>
                <a:lnTo>
                  <a:pt x="20558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3282444" y="3488928"/>
            <a:ext cx="401320" cy="0"/>
          </a:xfrm>
          <a:custGeom>
            <a:avLst/>
            <a:gdLst/>
            <a:ahLst/>
            <a:cxnLst/>
            <a:rect l="l" t="t" r="r" b="b"/>
            <a:pathLst>
              <a:path w="401320" h="0">
                <a:moveTo>
                  <a:pt x="0" y="0"/>
                </a:moveTo>
                <a:lnTo>
                  <a:pt x="40108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4754017" y="3268602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10">
                <a:moveTo>
                  <a:pt x="0" y="0"/>
                </a:moveTo>
                <a:lnTo>
                  <a:pt x="0" y="194288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4863820" y="3268602"/>
            <a:ext cx="0" cy="194310"/>
          </a:xfrm>
          <a:custGeom>
            <a:avLst/>
            <a:gdLst/>
            <a:ahLst/>
            <a:cxnLst/>
            <a:rect l="l" t="t" r="r" b="b"/>
            <a:pathLst>
              <a:path w="0" h="194310">
                <a:moveTo>
                  <a:pt x="0" y="0"/>
                </a:moveTo>
                <a:lnTo>
                  <a:pt x="0" y="194288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4752499" y="3514979"/>
            <a:ext cx="0" cy="194945"/>
          </a:xfrm>
          <a:custGeom>
            <a:avLst/>
            <a:gdLst/>
            <a:ahLst/>
            <a:cxnLst/>
            <a:rect l="l" t="t" r="r" b="b"/>
            <a:pathLst>
              <a:path w="0" h="194945">
                <a:moveTo>
                  <a:pt x="0" y="0"/>
                </a:moveTo>
                <a:lnTo>
                  <a:pt x="0" y="194574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4862302" y="3514979"/>
            <a:ext cx="0" cy="194945"/>
          </a:xfrm>
          <a:custGeom>
            <a:avLst/>
            <a:gdLst/>
            <a:ahLst/>
            <a:cxnLst/>
            <a:rect l="l" t="t" r="r" b="b"/>
            <a:pathLst>
              <a:path w="0" h="194945">
                <a:moveTo>
                  <a:pt x="0" y="0"/>
                </a:moveTo>
                <a:lnTo>
                  <a:pt x="0" y="194574"/>
                </a:lnTo>
              </a:path>
            </a:pathLst>
          </a:custGeom>
          <a:ln w="64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4301726" y="3382066"/>
            <a:ext cx="10858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301726" y="3245556"/>
            <a:ext cx="10858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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263626" y="3479650"/>
            <a:ext cx="883919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</a:pPr>
            <a:r>
              <a:rPr dirty="0" baseline="-12820" sz="1950">
                <a:latin typeface="Symbol"/>
                <a:cs typeface="Symbol"/>
              </a:rPr>
              <a:t>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4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for</a:t>
            </a:r>
            <a:r>
              <a:rPr dirty="0" sz="1300" spc="13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</a:t>
            </a:r>
            <a:r>
              <a:rPr dirty="0" sz="1300" spc="-17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380030" y="3232988"/>
            <a:ext cx="74104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for</a:t>
            </a:r>
            <a:r>
              <a:rPr dirty="0" sz="1300" spc="150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1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</a:t>
            </a:r>
            <a:r>
              <a:rPr dirty="0" sz="1300" spc="-17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665628" y="3353621"/>
            <a:ext cx="62420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29565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ds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73945" y="3236469"/>
            <a:ext cx="198120" cy="4991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116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algn="ctr">
              <a:lnSpc>
                <a:spcPts val="1450"/>
              </a:lnSpc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algn="ctr">
              <a:lnSpc>
                <a:spcPts val="1130"/>
              </a:lnSpc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851840" y="3226590"/>
            <a:ext cx="193040" cy="479425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275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439546" y="3481446"/>
            <a:ext cx="9080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279838" y="3250346"/>
            <a:ext cx="40767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>
                <a:latin typeface="Times New Roman"/>
                <a:cs typeface="Times New Roman"/>
              </a:rPr>
              <a:t>2sin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749461" y="3317595"/>
            <a:ext cx="2514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940624" y="4159438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 h="0">
                <a:moveTo>
                  <a:pt x="0" y="0"/>
                </a:moveTo>
                <a:lnTo>
                  <a:pt x="20615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1369805" y="4159438"/>
            <a:ext cx="402590" cy="0"/>
          </a:xfrm>
          <a:custGeom>
            <a:avLst/>
            <a:gdLst/>
            <a:ahLst/>
            <a:cxnLst/>
            <a:rect l="l" t="t" r="r" b="b"/>
            <a:pathLst>
              <a:path w="402589" h="0">
                <a:moveTo>
                  <a:pt x="0" y="0"/>
                </a:moveTo>
                <a:lnTo>
                  <a:pt x="40219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2572078" y="4159438"/>
            <a:ext cx="301625" cy="0"/>
          </a:xfrm>
          <a:custGeom>
            <a:avLst/>
            <a:gdLst/>
            <a:ahLst/>
            <a:cxnLst/>
            <a:rect l="l" t="t" r="r" b="b"/>
            <a:pathLst>
              <a:path w="301625" h="0">
                <a:moveTo>
                  <a:pt x="0" y="0"/>
                </a:moveTo>
                <a:lnTo>
                  <a:pt x="30126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3710811" y="4159438"/>
            <a:ext cx="301625" cy="0"/>
          </a:xfrm>
          <a:custGeom>
            <a:avLst/>
            <a:gdLst/>
            <a:ahLst/>
            <a:cxnLst/>
            <a:rect l="l" t="t" r="r" b="b"/>
            <a:pathLst>
              <a:path w="301625" h="0">
                <a:moveTo>
                  <a:pt x="0" y="0"/>
                </a:moveTo>
                <a:lnTo>
                  <a:pt x="30126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938048" y="4142904"/>
            <a:ext cx="212725" cy="5930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  <a:p>
            <a:pPr marL="33020">
              <a:lnSpc>
                <a:spcPct val="100000"/>
              </a:lnSpc>
              <a:spcBef>
                <a:spcPts val="1240"/>
              </a:spcBef>
            </a:pPr>
            <a:r>
              <a:rPr dirty="0" sz="1300" spc="-50">
                <a:latin typeface="Symbol"/>
                <a:cs typeface="Symbol"/>
              </a:rPr>
              <a:t>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425931" y="404757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223659" y="404757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602086" y="3902012"/>
            <a:ext cx="11811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402337" y="3902012"/>
            <a:ext cx="11811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63014" y="4231106"/>
            <a:ext cx="19812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902004" y="3718686"/>
            <a:ext cx="1503045" cy="363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  <a:p>
            <a:pPr marL="310515">
              <a:lnSpc>
                <a:spcPct val="100000"/>
              </a:lnSpc>
              <a:spcBef>
                <a:spcPts val="1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160766" y="4231106"/>
            <a:ext cx="19812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817858" y="4152069"/>
            <a:ext cx="9144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678998" y="4152069"/>
            <a:ext cx="9144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527072" y="4152069"/>
            <a:ext cx="9144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617181" y="4231106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703059" y="3916165"/>
            <a:ext cx="3130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832837" y="4012116"/>
            <a:ext cx="890269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1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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Symbol"/>
                <a:cs typeface="Symbol"/>
              </a:rPr>
              <a:t></a:t>
            </a:r>
            <a:endParaRPr baseline="-8547" sz="195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564325" y="3916165"/>
            <a:ext cx="3130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756848" y="4021281"/>
            <a:ext cx="59563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1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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989587" y="3916165"/>
            <a:ext cx="78613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8989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2sin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996971" y="4013116"/>
            <a:ext cx="197993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1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</a:t>
            </a:r>
            <a:r>
              <a:rPr dirty="0" sz="135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160022" y="4389390"/>
            <a:ext cx="118110" cy="5099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175"/>
              </a:lnSpc>
              <a:spcBef>
                <a:spcPts val="114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6195">
              <a:lnSpc>
                <a:spcPts val="1475"/>
              </a:lnSpc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27305">
              <a:lnSpc>
                <a:spcPts val="114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223926" y="4389692"/>
            <a:ext cx="117475" cy="50927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1175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6195">
              <a:lnSpc>
                <a:spcPts val="1475"/>
              </a:lnSpc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27305">
              <a:lnSpc>
                <a:spcPts val="114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632562" y="4508961"/>
            <a:ext cx="31496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i="1">
                <a:latin typeface="Times New Roman"/>
                <a:cs typeface="Times New Roman"/>
              </a:rPr>
              <a:t>dx</a:t>
            </a:r>
            <a:r>
              <a:rPr dirty="0" sz="1300" spc="-5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236053" y="4359216"/>
            <a:ext cx="1883410" cy="507365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15"/>
              </a:spcBef>
              <a:tabLst>
                <a:tab pos="1101090" algn="l"/>
                <a:tab pos="1738630" algn="l"/>
              </a:tabLst>
            </a:pPr>
            <a:r>
              <a:rPr dirty="0" u="sng" sz="13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3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baseline="-36324" sz="1950" i="1">
                <a:latin typeface="Times New Roman"/>
                <a:cs typeface="Times New Roman"/>
              </a:rPr>
              <a:t>ds</a:t>
            </a:r>
            <a:r>
              <a:rPr dirty="0" baseline="-36324" sz="1950" spc="15" i="1">
                <a:latin typeface="Times New Roman"/>
                <a:cs typeface="Times New Roman"/>
              </a:rPr>
              <a:t> </a:t>
            </a:r>
            <a:r>
              <a:rPr dirty="0" baseline="-36324" sz="1950">
                <a:latin typeface="Symbol"/>
                <a:cs typeface="Symbol"/>
              </a:rPr>
              <a:t></a:t>
            </a:r>
            <a:r>
              <a:rPr dirty="0" baseline="-36324" sz="1950" spc="7">
                <a:latin typeface="Times New Roman"/>
                <a:cs typeface="Times New Roman"/>
              </a:rPr>
              <a:t> </a:t>
            </a:r>
            <a:r>
              <a:rPr dirty="0" u="sng" sz="13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350" spc="195">
                <a:latin typeface="Times New Roman"/>
                <a:cs typeface="Times New Roman"/>
              </a:rPr>
              <a:t> </a:t>
            </a:r>
            <a:r>
              <a:rPr dirty="0" baseline="-39351" sz="1800" spc="-37">
                <a:latin typeface="Times New Roman"/>
                <a:cs typeface="Times New Roman"/>
              </a:rPr>
              <a:t>0r</a:t>
            </a:r>
            <a:r>
              <a:rPr dirty="0" baseline="-39351" sz="1800">
                <a:latin typeface="Times New Roman"/>
                <a:cs typeface="Times New Roman"/>
              </a:rPr>
              <a:t>	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3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3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u="sng" sz="13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  <a:p>
            <a:pPr marL="153035">
              <a:lnSpc>
                <a:spcPct val="100000"/>
              </a:lnSpc>
              <a:spcBef>
                <a:spcPts val="290"/>
              </a:spcBef>
              <a:tabLst>
                <a:tab pos="678180" algn="l"/>
                <a:tab pos="1221740" algn="l"/>
                <a:tab pos="1760855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4129180" y="494673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39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/>
          <p:nvPr/>
        </p:nvSpPr>
        <p:spPr>
          <a:xfrm>
            <a:off x="4239673" y="494673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39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/>
          <p:nvPr/>
        </p:nvSpPr>
        <p:spPr>
          <a:xfrm>
            <a:off x="4127649" y="519103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39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4238155" y="5191035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39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 txBox="1"/>
          <p:nvPr/>
        </p:nvSpPr>
        <p:spPr>
          <a:xfrm>
            <a:off x="3361209" y="5177544"/>
            <a:ext cx="38354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  <a:tabLst>
                <a:tab pos="262890" algn="l"/>
              </a:tabLst>
            </a:pPr>
            <a:r>
              <a:rPr dirty="0" baseline="2222" sz="1875" spc="-480">
                <a:latin typeface="Symbol"/>
                <a:cs typeface="Symbol"/>
              </a:rPr>
              <a:t></a:t>
            </a:r>
            <a:r>
              <a:rPr dirty="0" baseline="-13333" sz="1875" spc="-480">
                <a:latin typeface="Symbol"/>
                <a:cs typeface="Symbol"/>
              </a:rPr>
              <a:t></a:t>
            </a:r>
            <a:r>
              <a:rPr dirty="0" baseline="-13333" sz="1875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0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361209" y="4911421"/>
            <a:ext cx="115951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222" sz="1875" spc="-359">
                <a:latin typeface="Symbol"/>
                <a:cs typeface="Symbol"/>
              </a:rPr>
              <a:t></a:t>
            </a:r>
            <a:r>
              <a:rPr dirty="0" baseline="-8888" sz="1875" spc="-359">
                <a:latin typeface="Symbol"/>
                <a:cs typeface="Symbol"/>
              </a:rPr>
              <a:t></a:t>
            </a:r>
            <a:r>
              <a:rPr dirty="0" baseline="-6666" sz="1875" spc="-359">
                <a:latin typeface="Times New Roman"/>
                <a:cs typeface="Times New Roman"/>
              </a:rPr>
              <a:t>1</a:t>
            </a:r>
            <a:r>
              <a:rPr dirty="0" baseline="-6666" sz="1875" spc="-284">
                <a:latin typeface="Times New Roman"/>
                <a:cs typeface="Times New Roman"/>
              </a:rPr>
              <a:t> </a:t>
            </a:r>
            <a:r>
              <a:rPr dirty="0" baseline="-6666" sz="1875">
                <a:latin typeface="Symbol"/>
                <a:cs typeface="Symbol"/>
              </a:rPr>
              <a:t></a:t>
            </a:r>
            <a:r>
              <a:rPr dirty="0" baseline="-6666" sz="1875" spc="7">
                <a:latin typeface="Times New Roman"/>
                <a:cs typeface="Times New Roman"/>
              </a:rPr>
              <a:t> </a:t>
            </a:r>
            <a:r>
              <a:rPr dirty="0" baseline="-6666" sz="1875" spc="75" i="1">
                <a:latin typeface="Times New Roman"/>
                <a:cs typeface="Times New Roman"/>
              </a:rPr>
              <a:t>x</a:t>
            </a:r>
            <a:r>
              <a:rPr dirty="0" baseline="23391" sz="1425" spc="75">
                <a:latin typeface="Times New Roman"/>
                <a:cs typeface="Times New Roman"/>
              </a:rPr>
              <a:t>2</a:t>
            </a:r>
            <a:r>
              <a:rPr dirty="0" baseline="23391" sz="1425" spc="457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for</a:t>
            </a:r>
            <a:r>
              <a:rPr dirty="0" sz="1250" spc="19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19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</a:t>
            </a:r>
            <a:r>
              <a:rPr dirty="0" sz="1250" spc="-13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876604" y="5030839"/>
            <a:ext cx="264223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f</a:t>
            </a:r>
            <a:r>
              <a:rPr dirty="0" sz="1250" spc="-5" i="1">
                <a:latin typeface="Times New Roman"/>
                <a:cs typeface="Times New Roman"/>
              </a:rPr>
              <a:t> </a:t>
            </a:r>
            <a:r>
              <a:rPr dirty="0" sz="1250" spc="60">
                <a:latin typeface="Times New Roman"/>
                <a:cs typeface="Times New Roman"/>
              </a:rPr>
              <a:t>(</a:t>
            </a:r>
            <a:r>
              <a:rPr dirty="0" sz="1250" spc="60" i="1">
                <a:latin typeface="Times New Roman"/>
                <a:cs typeface="Times New Roman"/>
              </a:rPr>
              <a:t>x</a:t>
            </a:r>
            <a:r>
              <a:rPr dirty="0" sz="1250" spc="60">
                <a:latin typeface="Times New Roman"/>
                <a:cs typeface="Times New Roman"/>
              </a:rPr>
              <a:t>)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baseline="-8888" sz="1875" spc="-75">
                <a:latin typeface="Symbol"/>
                <a:cs typeface="Symbol"/>
              </a:rPr>
              <a:t></a:t>
            </a:r>
            <a:endParaRPr baseline="-8888" sz="1875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861869" y="5030049"/>
            <a:ext cx="1640839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44444" sz="1875" i="1">
                <a:latin typeface="Times New Roman"/>
                <a:cs typeface="Times New Roman"/>
              </a:rPr>
              <a:t>for</a:t>
            </a:r>
            <a:r>
              <a:rPr dirty="0" baseline="-44444" sz="1875" spc="247" i="1">
                <a:latin typeface="Times New Roman"/>
                <a:cs typeface="Times New Roman"/>
              </a:rPr>
              <a:t> </a:t>
            </a:r>
            <a:r>
              <a:rPr dirty="0" baseline="-42222" sz="1875" i="1">
                <a:latin typeface="Times New Roman"/>
                <a:cs typeface="Times New Roman"/>
              </a:rPr>
              <a:t>x</a:t>
            </a:r>
            <a:r>
              <a:rPr dirty="0" baseline="-42222" sz="1875" spc="322" i="1">
                <a:latin typeface="Times New Roman"/>
                <a:cs typeface="Times New Roman"/>
              </a:rPr>
              <a:t> </a:t>
            </a:r>
            <a:r>
              <a:rPr dirty="0" baseline="-42222" sz="1875">
                <a:latin typeface="Symbol"/>
                <a:cs typeface="Symbol"/>
              </a:rPr>
              <a:t></a:t>
            </a:r>
            <a:r>
              <a:rPr dirty="0" baseline="-42222" sz="1875" spc="-209">
                <a:latin typeface="Times New Roman"/>
                <a:cs typeface="Times New Roman"/>
              </a:rPr>
              <a:t> </a:t>
            </a:r>
            <a:r>
              <a:rPr dirty="0" baseline="-42222" sz="1875">
                <a:latin typeface="Times New Roman"/>
                <a:cs typeface="Times New Roman"/>
              </a:rPr>
              <a:t>1</a:t>
            </a:r>
            <a:r>
              <a:rPr dirty="0" baseline="-42222" sz="1875" spc="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evaluate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/>
          <p:nvPr/>
        </p:nvSpPr>
        <p:spPr>
          <a:xfrm>
            <a:off x="1147364" y="5675818"/>
            <a:ext cx="891540" cy="0"/>
          </a:xfrm>
          <a:custGeom>
            <a:avLst/>
            <a:gdLst/>
            <a:ahLst/>
            <a:cxnLst/>
            <a:rect l="l" t="t" r="r" b="b"/>
            <a:pathLst>
              <a:path w="891539" h="0">
                <a:moveTo>
                  <a:pt x="0" y="0"/>
                </a:moveTo>
                <a:lnTo>
                  <a:pt x="89102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/>
          <p:nvPr/>
        </p:nvSpPr>
        <p:spPr>
          <a:xfrm>
            <a:off x="2305258" y="567581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 h="0">
                <a:moveTo>
                  <a:pt x="0" y="0"/>
                </a:moveTo>
                <a:lnTo>
                  <a:pt x="10029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 txBox="1"/>
          <p:nvPr/>
        </p:nvSpPr>
        <p:spPr>
          <a:xfrm>
            <a:off x="2049333" y="5537977"/>
            <a:ext cx="554355" cy="3575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ts val="1295"/>
              </a:lnSpc>
              <a:spcBef>
                <a:spcPts val="114"/>
              </a:spcBef>
              <a:tabLst>
                <a:tab pos="369570" algn="l"/>
              </a:tabLst>
            </a:pPr>
            <a:r>
              <a:rPr dirty="0" sz="1300" spc="-25">
                <a:latin typeface="Times New Roman"/>
                <a:cs typeface="Times New Roman"/>
              </a:rPr>
              <a:t>cos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5" i="1">
                <a:latin typeface="Times New Roman"/>
                <a:cs typeface="Times New Roman"/>
              </a:rPr>
              <a:t>dx</a:t>
            </a:r>
            <a:endParaRPr sz="1300">
              <a:latin typeface="Times New Roman"/>
              <a:cs typeface="Times New Roman"/>
            </a:endParaRPr>
          </a:p>
          <a:p>
            <a:pPr algn="ctr" marL="64769">
              <a:lnSpc>
                <a:spcPts val="1295"/>
              </a:lnSpc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053300" y="5747489"/>
            <a:ext cx="9080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479552" y="5618640"/>
            <a:ext cx="224154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x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062203" y="5564252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000154" y="5432545"/>
            <a:ext cx="14363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4"/>
              </a:spcBef>
              <a:tabLst>
                <a:tab pos="1322705" algn="l"/>
              </a:tabLst>
            </a:pPr>
            <a:r>
              <a:rPr dirty="0" baseline="22222" sz="1500">
                <a:latin typeface="Symbol"/>
                <a:cs typeface="Symbol"/>
              </a:rPr>
              <a:t></a:t>
            </a:r>
            <a:r>
              <a:rPr dirty="0" baseline="22222" sz="1500" spc="-112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5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902004" y="5898260"/>
            <a:ext cx="2726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356848" y="622689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552445" y="622689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537823" y="622689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489250" y="6410426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474603" y="6410426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509840" y="6410426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319414" y="6410426"/>
            <a:ext cx="15938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005225" y="6163828"/>
            <a:ext cx="295148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59155" algn="l"/>
                <a:tab pos="1784985" algn="l"/>
                <a:tab pos="2037714" algn="l"/>
                <a:tab pos="2790825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513890" y="6081332"/>
            <a:ext cx="31000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012825" algn="l"/>
                <a:tab pos="1845310" algn="l"/>
                <a:tab pos="299402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006968" y="6200601"/>
            <a:ext cx="41414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643255" algn="l"/>
                <a:tab pos="1166495" algn="l"/>
                <a:tab pos="1661160" algn="l"/>
                <a:tab pos="2012950" algn="l"/>
                <a:tab pos="2428875" algn="l"/>
                <a:tab pos="3191510" algn="l"/>
                <a:tab pos="3944620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 spc="-6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 i="1">
                <a:latin typeface="Times New Roman"/>
                <a:cs typeface="Times New Roman"/>
              </a:rPr>
              <a:t>x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0.</a:t>
            </a:r>
            <a:r>
              <a:rPr dirty="0" sz="1300" spc="-25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(1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44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).</a:t>
            </a:r>
            <a:r>
              <a:rPr dirty="0" sz="1300" spc="-25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dx</a:t>
            </a:r>
            <a:r>
              <a:rPr dirty="0" sz="1300" spc="-8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114">
                <a:latin typeface="Times New Roman"/>
                <a:cs typeface="Times New Roman"/>
              </a:rPr>
              <a:t>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-232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0.</a:t>
            </a:r>
            <a:r>
              <a:rPr dirty="0" sz="1300" spc="-25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 i="1">
                <a:latin typeface="Times New Roman"/>
                <a:cs typeface="Times New Roman"/>
              </a:rPr>
              <a:t>dx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044644" y="6152321"/>
            <a:ext cx="8191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ˆ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/>
          <p:nvPr/>
        </p:nvSpPr>
        <p:spPr>
          <a:xfrm>
            <a:off x="1962263" y="6628948"/>
            <a:ext cx="290195" cy="440055"/>
          </a:xfrm>
          <a:custGeom>
            <a:avLst/>
            <a:gdLst/>
            <a:ahLst/>
            <a:cxnLst/>
            <a:rect l="l" t="t" r="r" b="b"/>
            <a:pathLst>
              <a:path w="290194" h="440054">
                <a:moveTo>
                  <a:pt x="0" y="220081"/>
                </a:moveTo>
                <a:lnTo>
                  <a:pt x="258402" y="220081"/>
                </a:lnTo>
              </a:path>
              <a:path w="290194" h="440054">
                <a:moveTo>
                  <a:pt x="289975" y="0"/>
                </a:moveTo>
                <a:lnTo>
                  <a:pt x="289975" y="439854"/>
                </a:lnTo>
              </a:path>
            </a:pathLst>
          </a:custGeom>
          <a:ln w="64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/>
          <p:nvPr/>
        </p:nvSpPr>
        <p:spPr>
          <a:xfrm>
            <a:off x="2984580" y="6628948"/>
            <a:ext cx="365125" cy="440055"/>
          </a:xfrm>
          <a:custGeom>
            <a:avLst/>
            <a:gdLst/>
            <a:ahLst/>
            <a:cxnLst/>
            <a:rect l="l" t="t" r="r" b="b"/>
            <a:pathLst>
              <a:path w="365125" h="440054">
                <a:moveTo>
                  <a:pt x="0" y="220081"/>
                </a:moveTo>
                <a:lnTo>
                  <a:pt x="333475" y="220081"/>
                </a:lnTo>
              </a:path>
              <a:path w="365125" h="440054">
                <a:moveTo>
                  <a:pt x="365035" y="0"/>
                </a:moveTo>
                <a:lnTo>
                  <a:pt x="365036" y="439854"/>
                </a:lnTo>
              </a:path>
            </a:pathLst>
          </a:custGeom>
          <a:ln w="64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 descr=""/>
          <p:cNvSpPr/>
          <p:nvPr/>
        </p:nvSpPr>
        <p:spPr>
          <a:xfrm>
            <a:off x="3997048" y="6628948"/>
            <a:ext cx="357505" cy="440055"/>
          </a:xfrm>
          <a:custGeom>
            <a:avLst/>
            <a:gdLst/>
            <a:ahLst/>
            <a:cxnLst/>
            <a:rect l="l" t="t" r="r" b="b"/>
            <a:pathLst>
              <a:path w="357504" h="440054">
                <a:moveTo>
                  <a:pt x="0" y="220081"/>
                </a:moveTo>
                <a:lnTo>
                  <a:pt x="325490" y="220081"/>
                </a:lnTo>
              </a:path>
              <a:path w="357504" h="440054">
                <a:moveTo>
                  <a:pt x="357050" y="0"/>
                </a:moveTo>
                <a:lnTo>
                  <a:pt x="357050" y="439854"/>
                </a:lnTo>
              </a:path>
            </a:pathLst>
          </a:custGeom>
          <a:ln w="645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 txBox="1"/>
          <p:nvPr/>
        </p:nvSpPr>
        <p:spPr>
          <a:xfrm>
            <a:off x="4358637" y="6540800"/>
            <a:ext cx="210185" cy="52260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495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3396107" y="6591019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298705" y="6591019"/>
            <a:ext cx="1079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787401" y="6676239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328754" y="6712494"/>
            <a:ext cx="100965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42735" sz="1950">
                <a:latin typeface="Symbol"/>
                <a:cs typeface="Symbol"/>
              </a:rPr>
              <a:t></a:t>
            </a:r>
            <a:r>
              <a:rPr dirty="0" baseline="-42735" sz="1950">
                <a:latin typeface="Times New Roman"/>
                <a:cs typeface="Times New Roman"/>
              </a:rPr>
              <a:t>1</a:t>
            </a:r>
            <a:r>
              <a:rPr dirty="0" baseline="-42735" sz="1950" spc="-284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2)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baseline="-51282" sz="1950" spc="-15">
                <a:latin typeface="Times New Roman"/>
                <a:cs typeface="Times New Roman"/>
              </a:rPr>
              <a:t>(</a:t>
            </a:r>
            <a:r>
              <a:rPr dirty="0" baseline="-51282" sz="1950" spc="-15" i="1">
                <a:latin typeface="Times New Roman"/>
                <a:cs typeface="Times New Roman"/>
              </a:rPr>
              <a:t>is</a:t>
            </a:r>
            <a:r>
              <a:rPr dirty="0" baseline="-51282" sz="1950" spc="-15">
                <a:latin typeface="Times New Roman"/>
                <a:cs typeface="Times New Roman"/>
              </a:rPr>
              <a:t>)</a:t>
            </a:r>
            <a:r>
              <a:rPr dirty="0" baseline="-36111" sz="1500" spc="-15">
                <a:latin typeface="Times New Roman"/>
                <a:cs typeface="Times New Roman"/>
              </a:rPr>
              <a:t>3</a:t>
            </a:r>
            <a:endParaRPr baseline="-36111" sz="15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281051" y="6712494"/>
            <a:ext cx="2061845" cy="377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85"/>
              </a:lnSpc>
              <a:spcBef>
                <a:spcPts val="100"/>
              </a:spcBef>
              <a:tabLst>
                <a:tab pos="1188085" algn="l"/>
              </a:tabLst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spc="-70">
                <a:latin typeface="Times New Roman"/>
                <a:cs typeface="Times New Roman"/>
              </a:rPr>
              <a:t>(1</a:t>
            </a:r>
            <a:r>
              <a:rPr dirty="0" sz="1300" spc="-204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440" i="1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)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10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2</a:t>
            </a:r>
            <a:r>
              <a:rPr dirty="0" sz="1300" spc="-20" i="1">
                <a:latin typeface="Times New Roman"/>
                <a:cs typeface="Times New Roman"/>
              </a:rPr>
              <a:t>x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  <a:p>
            <a:pPr marL="751840">
              <a:lnSpc>
                <a:spcPts val="1385"/>
              </a:lnSpc>
              <a:tabLst>
                <a:tab pos="1710689" algn="l"/>
              </a:tabLst>
            </a:pPr>
            <a:r>
              <a:rPr dirty="0" baseline="8547" sz="1950" i="1">
                <a:latin typeface="Times New Roman"/>
                <a:cs typeface="Times New Roman"/>
              </a:rPr>
              <a:t>is</a:t>
            </a:r>
            <a:r>
              <a:rPr dirty="0" baseline="8547" sz="1950" spc="254" i="1">
                <a:latin typeface="Times New Roman"/>
                <a:cs typeface="Times New Roman"/>
              </a:rPr>
              <a:t>  </a:t>
            </a:r>
            <a:r>
              <a:rPr dirty="0" baseline="8547" sz="1950" spc="-37">
                <a:latin typeface="Symbol"/>
                <a:cs typeface="Symbol"/>
              </a:rPr>
              <a:t></a:t>
            </a:r>
            <a:r>
              <a:rPr dirty="0" baseline="8547" sz="1950" spc="-37">
                <a:latin typeface="Times New Roman"/>
                <a:cs typeface="Times New Roman"/>
              </a:rPr>
              <a:t>1</a:t>
            </a:r>
            <a:r>
              <a:rPr dirty="0" baseline="8547" sz="1950">
                <a:latin typeface="Times New Roman"/>
                <a:cs typeface="Times New Roman"/>
              </a:rPr>
              <a:t>	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 i="1">
                <a:latin typeface="Times New Roman"/>
                <a:cs typeface="Times New Roman"/>
              </a:rPr>
              <a:t>is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baseline="33333" sz="1500" spc="-30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4000268" y="6533844"/>
            <a:ext cx="3028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991856" y="6533844"/>
            <a:ext cx="3028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931515" y="6533844"/>
            <a:ext cx="3028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641" sz="1950" spc="-30" i="1">
                <a:latin typeface="Times New Roman"/>
                <a:cs typeface="Times New Roman"/>
              </a:rPr>
              <a:t>e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/>
          <p:nvPr/>
        </p:nvSpPr>
        <p:spPr>
          <a:xfrm>
            <a:off x="1721016" y="7336712"/>
            <a:ext cx="301625" cy="0"/>
          </a:xfrm>
          <a:custGeom>
            <a:avLst/>
            <a:gdLst/>
            <a:ahLst/>
            <a:cxnLst/>
            <a:rect l="l" t="t" r="r" b="b"/>
            <a:pathLst>
              <a:path w="301625" h="0">
                <a:moveTo>
                  <a:pt x="0" y="0"/>
                </a:moveTo>
                <a:lnTo>
                  <a:pt x="30148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/>
          <p:nvPr/>
        </p:nvSpPr>
        <p:spPr>
          <a:xfrm>
            <a:off x="2922648" y="7336712"/>
            <a:ext cx="332740" cy="0"/>
          </a:xfrm>
          <a:custGeom>
            <a:avLst/>
            <a:gdLst/>
            <a:ahLst/>
            <a:cxnLst/>
            <a:rect l="l" t="t" r="r" b="b"/>
            <a:pathLst>
              <a:path w="332739" h="0">
                <a:moveTo>
                  <a:pt x="0" y="0"/>
                </a:moveTo>
                <a:lnTo>
                  <a:pt x="33251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 descr=""/>
          <p:cNvSpPr/>
          <p:nvPr/>
        </p:nvSpPr>
        <p:spPr>
          <a:xfrm>
            <a:off x="4171545" y="7336712"/>
            <a:ext cx="546735" cy="0"/>
          </a:xfrm>
          <a:custGeom>
            <a:avLst/>
            <a:gdLst/>
            <a:ahLst/>
            <a:cxnLst/>
            <a:rect l="l" t="t" r="r" b="b"/>
            <a:pathLst>
              <a:path w="546735" h="0">
                <a:moveTo>
                  <a:pt x="0" y="0"/>
                </a:moveTo>
                <a:lnTo>
                  <a:pt x="54620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/>
          <p:nvPr/>
        </p:nvSpPr>
        <p:spPr>
          <a:xfrm>
            <a:off x="4879439" y="7336712"/>
            <a:ext cx="402590" cy="0"/>
          </a:xfrm>
          <a:custGeom>
            <a:avLst/>
            <a:gdLst/>
            <a:ahLst/>
            <a:cxnLst/>
            <a:rect l="l" t="t" r="r" b="b"/>
            <a:pathLst>
              <a:path w="402589" h="0">
                <a:moveTo>
                  <a:pt x="0" y="0"/>
                </a:moveTo>
                <a:lnTo>
                  <a:pt x="40239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/>
          <p:nvPr/>
        </p:nvSpPr>
        <p:spPr>
          <a:xfrm>
            <a:off x="5570974" y="7336712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297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 txBox="1"/>
          <p:nvPr/>
        </p:nvSpPr>
        <p:spPr>
          <a:xfrm>
            <a:off x="3037907" y="7096134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820562" y="7096134"/>
            <a:ext cx="10985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680336" y="7354372"/>
            <a:ext cx="160528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252220" algn="l"/>
              </a:tabLst>
            </a:pP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 spc="35" i="1">
                <a:latin typeface="Times New Roman"/>
                <a:cs typeface="Times New Roman"/>
              </a:rPr>
              <a:t>s</a:t>
            </a:r>
            <a:r>
              <a:rPr dirty="0" baseline="33333" sz="1500" spc="52">
                <a:latin typeface="Times New Roman"/>
                <a:cs typeface="Times New Roman"/>
              </a:rPr>
              <a:t>2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is</a:t>
            </a:r>
            <a:r>
              <a:rPr dirty="0" baseline="33333" sz="1500" spc="-37">
                <a:latin typeface="Times New Roman"/>
                <a:cs typeface="Times New Roman"/>
              </a:rPr>
              <a:t>3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3227951" y="7200153"/>
            <a:ext cx="3541395" cy="303530"/>
          </a:xfrm>
          <a:prstGeom prst="rect">
            <a:avLst/>
          </a:prstGeom>
        </p:spPr>
        <p:txBody>
          <a:bodyPr wrap="square" lIns="0" tIns="131445" rIns="0" bIns="0" rtlCol="0" vert="horz">
            <a:spAutoFit/>
          </a:bodyPr>
          <a:lstStyle/>
          <a:p>
            <a:pPr marL="1138555" marR="43180" indent="-1088390">
              <a:lnSpc>
                <a:spcPct val="40100"/>
              </a:lnSpc>
              <a:spcBef>
                <a:spcPts val="1035"/>
              </a:spcBef>
              <a:tabLst>
                <a:tab pos="1778000" algn="l"/>
                <a:tab pos="2355215" algn="l"/>
              </a:tabLst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33333" sz="1500" i="1">
                <a:latin typeface="Times New Roman"/>
                <a:cs typeface="Times New Roman"/>
              </a:rPr>
              <a:t>is</a:t>
            </a:r>
            <a:r>
              <a:rPr dirty="0" baseline="33333" sz="1500" spc="2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 i="1">
                <a:latin typeface="Times New Roman"/>
                <a:cs typeface="Times New Roman"/>
              </a:rPr>
              <a:t>is</a:t>
            </a:r>
            <a:r>
              <a:rPr dirty="0" baseline="33333" sz="1500" spc="-89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20">
                <a:latin typeface="Times New Roman"/>
                <a:cs typeface="Times New Roman"/>
              </a:rPr>
              <a:t> </a:t>
            </a:r>
            <a:r>
              <a:rPr dirty="0" baseline="34188" sz="1950">
                <a:latin typeface="Symbol"/>
                <a:cs typeface="Symbol"/>
              </a:rPr>
              <a:t></a:t>
            </a:r>
            <a:r>
              <a:rPr dirty="0" baseline="34188" sz="1950" spc="-112">
                <a:latin typeface="Times New Roman"/>
                <a:cs typeface="Times New Roman"/>
              </a:rPr>
              <a:t> </a:t>
            </a:r>
            <a:r>
              <a:rPr dirty="0" baseline="34188" sz="1950">
                <a:latin typeface="Times New Roman"/>
                <a:cs typeface="Times New Roman"/>
              </a:rPr>
              <a:t>4cos</a:t>
            </a:r>
            <a:r>
              <a:rPr dirty="0" baseline="34188" sz="1950" spc="-277">
                <a:latin typeface="Times New Roman"/>
                <a:cs typeface="Times New Roman"/>
              </a:rPr>
              <a:t> </a:t>
            </a:r>
            <a:r>
              <a:rPr dirty="0" baseline="34188" sz="1950" i="1">
                <a:latin typeface="Times New Roman"/>
                <a:cs typeface="Times New Roman"/>
              </a:rPr>
              <a:t>s</a:t>
            </a:r>
            <a:r>
              <a:rPr dirty="0" baseline="34188" sz="1950" spc="104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65">
                <a:latin typeface="Times New Roman"/>
                <a:cs typeface="Times New Roman"/>
              </a:rPr>
              <a:t> </a:t>
            </a:r>
            <a:r>
              <a:rPr dirty="0" baseline="34188" sz="1950">
                <a:latin typeface="Times New Roman"/>
                <a:cs typeface="Times New Roman"/>
              </a:rPr>
              <a:t>4sin</a:t>
            </a:r>
            <a:r>
              <a:rPr dirty="0" baseline="34188" sz="1950" spc="-30">
                <a:latin typeface="Times New Roman"/>
                <a:cs typeface="Times New Roman"/>
              </a:rPr>
              <a:t> </a:t>
            </a:r>
            <a:r>
              <a:rPr dirty="0" baseline="34188" sz="1950" i="1">
                <a:latin typeface="Times New Roman"/>
                <a:cs typeface="Times New Roman"/>
              </a:rPr>
              <a:t>s</a:t>
            </a:r>
            <a:r>
              <a:rPr dirty="0" baseline="34188" sz="1950" spc="232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290">
                <a:latin typeface="Times New Roman"/>
                <a:cs typeface="Times New Roman"/>
              </a:rPr>
              <a:t> </a:t>
            </a:r>
            <a:r>
              <a:rPr dirty="0" baseline="34188" sz="1950">
                <a:latin typeface="Times New Roman"/>
                <a:cs typeface="Times New Roman"/>
              </a:rPr>
              <a:t>4</a:t>
            </a:r>
            <a:r>
              <a:rPr dirty="0" baseline="34188" sz="1950" spc="367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1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8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3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 </a:t>
            </a:r>
            <a:r>
              <a:rPr dirty="0" sz="1300" spc="-25" i="1">
                <a:latin typeface="Times New Roman"/>
                <a:cs typeface="Times New Roman"/>
              </a:rPr>
              <a:t>s</a:t>
            </a:r>
            <a:r>
              <a:rPr dirty="0" sz="1300" spc="-25">
                <a:latin typeface="Times New Roman"/>
                <a:cs typeface="Times New Roman"/>
              </a:rPr>
              <a:t>) </a:t>
            </a:r>
            <a:r>
              <a:rPr dirty="0" baseline="-25641" sz="1950" spc="52" i="1">
                <a:latin typeface="Times New Roman"/>
                <a:cs typeface="Times New Roman"/>
              </a:rPr>
              <a:t>s</a:t>
            </a:r>
            <a:r>
              <a:rPr dirty="0" sz="1000" spc="3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641" sz="1950" spc="-37" i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5641" sz="1950" spc="-37" i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1319164" y="7200153"/>
            <a:ext cx="162369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726440" algn="l"/>
              </a:tabLst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0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10">
                <a:latin typeface="Times New Roman"/>
                <a:cs typeface="Times New Roman"/>
              </a:rPr>
              <a:t>(</a:t>
            </a:r>
            <a:r>
              <a:rPr dirty="0" sz="1300" spc="10" i="1">
                <a:latin typeface="Times New Roman"/>
                <a:cs typeface="Times New Roman"/>
              </a:rPr>
              <a:t>e</a:t>
            </a:r>
            <a:r>
              <a:rPr dirty="0" baseline="33333" sz="1500" spc="15" i="1">
                <a:latin typeface="Times New Roman"/>
                <a:cs typeface="Times New Roman"/>
              </a:rPr>
              <a:t>is</a:t>
            </a:r>
            <a:r>
              <a:rPr dirty="0" baseline="33333" sz="1500" spc="3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5">
                <a:latin typeface="Times New Roman"/>
                <a:cs typeface="Times New Roman"/>
              </a:rPr>
              <a:t> </a:t>
            </a:r>
            <a:r>
              <a:rPr dirty="0" sz="1300" spc="10" i="1">
                <a:latin typeface="Times New Roman"/>
                <a:cs typeface="Times New Roman"/>
              </a:rPr>
              <a:t>e</a:t>
            </a:r>
            <a:r>
              <a:rPr dirty="0" baseline="33333" sz="1500" spc="15">
                <a:latin typeface="Symbol"/>
                <a:cs typeface="Symbol"/>
              </a:rPr>
              <a:t></a:t>
            </a:r>
            <a:r>
              <a:rPr dirty="0" baseline="33333" sz="1500" spc="15" i="1">
                <a:latin typeface="Times New Roman"/>
                <a:cs typeface="Times New Roman"/>
              </a:rPr>
              <a:t>is</a:t>
            </a:r>
            <a:r>
              <a:rPr dirty="0" baseline="33333" sz="1500" spc="-7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902004" y="7544561"/>
            <a:ext cx="22174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0" name="object 140" descr=""/>
          <p:cNvSpPr/>
          <p:nvPr/>
        </p:nvSpPr>
        <p:spPr>
          <a:xfrm>
            <a:off x="1463424" y="7984678"/>
            <a:ext cx="207010" cy="0"/>
          </a:xfrm>
          <a:custGeom>
            <a:avLst/>
            <a:gdLst/>
            <a:ahLst/>
            <a:cxnLst/>
            <a:rect l="l" t="t" r="r" b="b"/>
            <a:pathLst>
              <a:path w="207010" h="0">
                <a:moveTo>
                  <a:pt x="0" y="0"/>
                </a:moveTo>
                <a:lnTo>
                  <a:pt x="2064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 txBox="1"/>
          <p:nvPr/>
        </p:nvSpPr>
        <p:spPr>
          <a:xfrm>
            <a:off x="1747084" y="787281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723233" y="7727253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1683776" y="8056346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205599" y="7809748"/>
            <a:ext cx="25146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1859639" y="7798241"/>
            <a:ext cx="8191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ˆ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968686" y="7846521"/>
            <a:ext cx="167132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890905" algn="l"/>
                <a:tab pos="1483360" algn="l"/>
              </a:tabLst>
            </a:pPr>
            <a:r>
              <a:rPr dirty="0" sz="1300" i="1">
                <a:latin typeface="Times New Roman"/>
                <a:cs typeface="Times New Roman"/>
              </a:rPr>
              <a:t>f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14">
                <a:latin typeface="Times New Roman"/>
                <a:cs typeface="Times New Roman"/>
              </a:rPr>
              <a:t>  </a:t>
            </a:r>
            <a:r>
              <a:rPr dirty="0" baseline="36324" sz="1950" spc="-75">
                <a:latin typeface="Times New Roman"/>
                <a:cs typeface="Times New Roman"/>
              </a:rPr>
              <a:t>1</a:t>
            </a:r>
            <a:r>
              <a:rPr dirty="0" baseline="36324" sz="195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2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</a:t>
            </a:r>
            <a:r>
              <a:rPr dirty="0" sz="1300" spc="-20" i="1">
                <a:latin typeface="Times New Roman"/>
                <a:cs typeface="Times New Roman"/>
              </a:rPr>
              <a:t>s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sz="1300" spc="-20" i="1">
                <a:latin typeface="Times New Roman"/>
                <a:cs typeface="Times New Roman"/>
              </a:rPr>
              <a:t>e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 i="1">
                <a:latin typeface="Times New Roman"/>
                <a:cs typeface="Times New Roman"/>
              </a:rPr>
              <a:t>ds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461120" y="7968198"/>
            <a:ext cx="19304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48" name="object 148" descr=""/>
          <p:cNvSpPr/>
          <p:nvPr/>
        </p:nvSpPr>
        <p:spPr>
          <a:xfrm>
            <a:off x="1216198" y="8502830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 h="0">
                <a:moveTo>
                  <a:pt x="0" y="0"/>
                </a:moveTo>
                <a:lnTo>
                  <a:pt x="206327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/>
          <p:nvPr/>
        </p:nvSpPr>
        <p:spPr>
          <a:xfrm>
            <a:off x="1766213" y="8502830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5" h="0">
                <a:moveTo>
                  <a:pt x="0" y="0"/>
                </a:moveTo>
                <a:lnTo>
                  <a:pt x="172914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/>
          <p:nvPr/>
        </p:nvSpPr>
        <p:spPr>
          <a:xfrm>
            <a:off x="4062229" y="828429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40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/>
          <p:nvPr/>
        </p:nvSpPr>
        <p:spPr>
          <a:xfrm>
            <a:off x="4172647" y="828429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40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 descr=""/>
          <p:cNvSpPr/>
          <p:nvPr/>
        </p:nvSpPr>
        <p:spPr>
          <a:xfrm>
            <a:off x="4060708" y="852859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40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/>
          <p:nvPr/>
        </p:nvSpPr>
        <p:spPr>
          <a:xfrm>
            <a:off x="4171126" y="8528594"/>
            <a:ext cx="0" cy="193040"/>
          </a:xfrm>
          <a:custGeom>
            <a:avLst/>
            <a:gdLst/>
            <a:ahLst/>
            <a:cxnLst/>
            <a:rect l="l" t="t" r="r" b="b"/>
            <a:pathLst>
              <a:path w="0" h="193040">
                <a:moveTo>
                  <a:pt x="0" y="0"/>
                </a:moveTo>
                <a:lnTo>
                  <a:pt x="0" y="192472"/>
                </a:lnTo>
              </a:path>
            </a:pathLst>
          </a:custGeom>
          <a:ln w="643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 descr=""/>
          <p:cNvSpPr txBox="1"/>
          <p:nvPr/>
        </p:nvSpPr>
        <p:spPr>
          <a:xfrm>
            <a:off x="1801344" y="8266256"/>
            <a:ext cx="1079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Times New Roman"/>
                <a:cs typeface="Times New Roman"/>
              </a:rPr>
              <a:t>4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1265429" y="8266256"/>
            <a:ext cx="10795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3485712" y="8515104"/>
            <a:ext cx="44005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280035" algn="l"/>
              </a:tabLst>
            </a:pPr>
            <a:r>
              <a:rPr dirty="0" baseline="2222" sz="1875" spc="-480">
                <a:latin typeface="Symbol"/>
                <a:cs typeface="Symbol"/>
              </a:rPr>
              <a:t></a:t>
            </a:r>
            <a:r>
              <a:rPr dirty="0" baseline="-13333" sz="1875" spc="-480">
                <a:latin typeface="Symbol"/>
                <a:cs typeface="Symbol"/>
              </a:rPr>
              <a:t></a:t>
            </a:r>
            <a:r>
              <a:rPr dirty="0" baseline="-13333" sz="1875">
                <a:latin typeface="Times New Roman"/>
                <a:cs typeface="Times New Roman"/>
              </a:rPr>
              <a:t>	</a:t>
            </a:r>
            <a:r>
              <a:rPr dirty="0" sz="1250" spc="-25">
                <a:latin typeface="Times New Roman"/>
                <a:cs typeface="Times New Roman"/>
              </a:rPr>
              <a:t>0,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1499351" y="8393863"/>
            <a:ext cx="7112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>
                <a:latin typeface="Symbol"/>
                <a:cs typeface="Symbol"/>
              </a:rPr>
              <a:t>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475747" y="8252516"/>
            <a:ext cx="11620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1436511" y="8571687"/>
            <a:ext cx="19621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40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4072602" y="8490553"/>
            <a:ext cx="35750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20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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3498412" y="8274444"/>
            <a:ext cx="95567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11111" sz="1875" spc="-359">
                <a:latin typeface="Symbol"/>
                <a:cs typeface="Symbol"/>
              </a:rPr>
              <a:t></a:t>
            </a:r>
            <a:r>
              <a:rPr dirty="0" sz="1250" spc="-240">
                <a:latin typeface="Symbol"/>
                <a:cs typeface="Symbol"/>
              </a:rPr>
              <a:t></a:t>
            </a:r>
            <a:r>
              <a:rPr dirty="0" baseline="2222" sz="1875" spc="-359">
                <a:latin typeface="Times New Roman"/>
                <a:cs typeface="Times New Roman"/>
              </a:rPr>
              <a:t>1</a:t>
            </a:r>
            <a:r>
              <a:rPr dirty="0" baseline="2222" sz="1875" spc="-284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</a:t>
            </a:r>
            <a:r>
              <a:rPr dirty="0" baseline="2222" sz="1875">
                <a:latin typeface="Times New Roman"/>
                <a:cs typeface="Times New Roman"/>
              </a:rPr>
              <a:t> </a:t>
            </a:r>
            <a:r>
              <a:rPr dirty="0" baseline="2222" sz="1875" spc="104" i="1">
                <a:latin typeface="Times New Roman"/>
                <a:cs typeface="Times New Roman"/>
              </a:rPr>
              <a:t>x</a:t>
            </a:r>
            <a:r>
              <a:rPr dirty="0" baseline="35087" sz="1425" spc="104">
                <a:latin typeface="Times New Roman"/>
                <a:cs typeface="Times New Roman"/>
              </a:rPr>
              <a:t>2</a:t>
            </a:r>
            <a:r>
              <a:rPr dirty="0" baseline="35087" sz="1425" spc="-12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Times New Roman"/>
                <a:cs typeface="Times New Roman"/>
              </a:rPr>
              <a:t>,</a:t>
            </a:r>
            <a:r>
              <a:rPr dirty="0" baseline="2222" sz="1875" spc="157">
                <a:latin typeface="Times New Roman"/>
                <a:cs typeface="Times New Roman"/>
              </a:rPr>
              <a:t> </a:t>
            </a:r>
            <a:r>
              <a:rPr dirty="0" baseline="8888" sz="1875" i="1">
                <a:latin typeface="Times New Roman"/>
                <a:cs typeface="Times New Roman"/>
              </a:rPr>
              <a:t>x</a:t>
            </a:r>
            <a:r>
              <a:rPr dirty="0" baseline="8888" sz="1875" spc="284" i="1">
                <a:latin typeface="Times New Roman"/>
                <a:cs typeface="Times New Roman"/>
              </a:rPr>
              <a:t> </a:t>
            </a:r>
            <a:r>
              <a:rPr dirty="0" baseline="8888" sz="1875">
                <a:latin typeface="Symbol"/>
                <a:cs typeface="Symbol"/>
              </a:rPr>
              <a:t></a:t>
            </a:r>
            <a:r>
              <a:rPr dirty="0" baseline="8888" sz="1875" spc="-202">
                <a:latin typeface="Times New Roman"/>
                <a:cs typeface="Times New Roman"/>
              </a:rPr>
              <a:t> </a:t>
            </a:r>
            <a:r>
              <a:rPr dirty="0" baseline="8888" sz="1875" spc="-89">
                <a:latin typeface="Times New Roman"/>
                <a:cs typeface="Times New Roman"/>
              </a:rPr>
              <a:t>1</a:t>
            </a:r>
            <a:endParaRPr baseline="8888" sz="1875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1766089" y="8519955"/>
            <a:ext cx="8953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50" spc="-50" i="1">
                <a:latin typeface="Times New Roman"/>
                <a:cs typeface="Times New Roman"/>
              </a:rPr>
              <a:t>s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2969698" y="8332844"/>
            <a:ext cx="25082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20">
                <a:latin typeface="Symbol"/>
                <a:cs typeface="Symbol"/>
              </a:rPr>
              <a:t></a:t>
            </a:r>
            <a:r>
              <a:rPr dirty="0" sz="950" spc="-20" i="1">
                <a:latin typeface="Times New Roman"/>
                <a:cs typeface="Times New Roman"/>
              </a:rPr>
              <a:t>isx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952804" y="8368399"/>
            <a:ext cx="2703195" cy="3492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ts val="1200"/>
              </a:lnSpc>
              <a:spcBef>
                <a:spcPts val="125"/>
              </a:spcBef>
              <a:tabLst>
                <a:tab pos="690245" algn="l"/>
                <a:tab pos="993775" algn="l"/>
                <a:tab pos="2263775" algn="l"/>
              </a:tabLst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	(</a:t>
            </a:r>
            <a:r>
              <a:rPr dirty="0" sz="1250" i="1">
                <a:latin typeface="Times New Roman"/>
                <a:cs typeface="Times New Roman"/>
              </a:rPr>
              <a:t>s</a:t>
            </a:r>
            <a:r>
              <a:rPr dirty="0" sz="1250" spc="-130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cos</a:t>
            </a:r>
            <a:r>
              <a:rPr dirty="0" sz="1250" spc="-10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s</a:t>
            </a:r>
            <a:r>
              <a:rPr dirty="0" sz="1250" spc="-1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9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sin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 spc="-25" i="1">
                <a:latin typeface="Times New Roman"/>
                <a:cs typeface="Times New Roman"/>
              </a:rPr>
              <a:t>s</a:t>
            </a:r>
            <a:r>
              <a:rPr dirty="0" sz="1250" spc="-25">
                <a:latin typeface="Times New Roman"/>
                <a:cs typeface="Times New Roman"/>
              </a:rPr>
              <a:t>)</a:t>
            </a:r>
            <a:r>
              <a:rPr dirty="0" sz="1250" spc="-25" i="1">
                <a:latin typeface="Times New Roman"/>
                <a:cs typeface="Times New Roman"/>
              </a:rPr>
              <a:t>e</a:t>
            </a:r>
            <a:r>
              <a:rPr dirty="0" sz="1250" i="1">
                <a:latin typeface="Times New Roman"/>
                <a:cs typeface="Times New Roman"/>
              </a:rPr>
              <a:t>	ds</a:t>
            </a:r>
            <a:r>
              <a:rPr dirty="0" sz="1250" spc="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baseline="-8888" sz="1875" spc="-75">
                <a:latin typeface="Symbol"/>
                <a:cs typeface="Symbol"/>
              </a:rPr>
              <a:t></a:t>
            </a:r>
            <a:endParaRPr baseline="-8888" sz="1875">
              <a:latin typeface="Symbol"/>
              <a:cs typeface="Symbol"/>
            </a:endParaRPr>
          </a:p>
          <a:p>
            <a:pPr marL="273685">
              <a:lnSpc>
                <a:spcPts val="1320"/>
              </a:lnSpc>
              <a:tabLst>
                <a:tab pos="900430" algn="l"/>
              </a:tabLst>
            </a:pPr>
            <a:r>
              <a:rPr dirty="0" sz="125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baseline="23391" sz="1425" spc="-75">
                <a:latin typeface="Times New Roman"/>
                <a:cs typeface="Times New Roman"/>
              </a:rPr>
              <a:t>3</a:t>
            </a:r>
            <a:endParaRPr baseline="23391" sz="1425">
              <a:latin typeface="Times New Roman"/>
              <a:cs typeface="Times New Roman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1206804" y="8748983"/>
            <a:ext cx="146875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spc="-10">
                <a:latin typeface="Times New Roman"/>
                <a:cs typeface="Times New Roman"/>
              </a:rPr>
              <a:t>Putting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4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20">
                <a:latin typeface="Times New Roman"/>
                <a:cs typeface="Times New Roman"/>
              </a:rPr>
              <a:t> </a:t>
            </a:r>
            <a:r>
              <a:rPr dirty="0" sz="1250" spc="50">
                <a:latin typeface="Times New Roman"/>
                <a:cs typeface="Times New Roman"/>
              </a:rPr>
              <a:t>1/</a:t>
            </a:r>
            <a:r>
              <a:rPr dirty="0" sz="1250" spc="-85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2</a:t>
            </a:r>
            <a:r>
              <a:rPr dirty="0" sz="125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365717" y="1157158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 h="0">
                <a:moveTo>
                  <a:pt x="0" y="0"/>
                </a:moveTo>
                <a:lnTo>
                  <a:pt x="20626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794732" y="1157158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 h="0">
                <a:moveTo>
                  <a:pt x="0" y="0"/>
                </a:moveTo>
                <a:lnTo>
                  <a:pt x="1726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658103" y="115715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41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3655511" y="1149789"/>
            <a:ext cx="1098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4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63403" y="1140694"/>
            <a:ext cx="19240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04778" y="913885"/>
            <a:ext cx="34798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36324" sz="1950">
                <a:latin typeface="Symbol"/>
                <a:cs typeface="Symbol"/>
              </a:rPr>
              <a:t></a:t>
            </a:r>
            <a:r>
              <a:rPr dirty="0" baseline="-36324" sz="1950" spc="644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4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69731" y="1138377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24969" y="899732"/>
            <a:ext cx="117475" cy="3721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1175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6195">
              <a:lnSpc>
                <a:spcPts val="1535"/>
              </a:lnSpc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85864" y="1228826"/>
            <a:ext cx="19812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94566" y="1175151"/>
            <a:ext cx="9080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01852" y="1019001"/>
            <a:ext cx="198882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6324" sz="1950">
                <a:latin typeface="Times New Roman"/>
                <a:cs typeface="Times New Roman"/>
              </a:rPr>
              <a:t>1</a:t>
            </a:r>
            <a:r>
              <a:rPr dirty="0" baseline="36324" sz="1950" spc="232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14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3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10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 i="1">
                <a:latin typeface="Times New Roman"/>
                <a:cs typeface="Times New Roman"/>
              </a:rPr>
              <a:t>is</a:t>
            </a:r>
            <a:r>
              <a:rPr dirty="0" baseline="33333" sz="1500" spc="-5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/</a:t>
            </a:r>
            <a:r>
              <a:rPr dirty="0" baseline="33333" sz="1500" spc="-15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145">
                <a:latin typeface="Times New Roman"/>
                <a:cs typeface="Times New Roman"/>
              </a:rPr>
              <a:t> </a:t>
            </a:r>
            <a:r>
              <a:rPr dirty="0" baseline="36324" sz="1950" spc="-75">
                <a:latin typeface="Times New Roman"/>
                <a:cs typeface="Times New Roman"/>
              </a:rPr>
              <a:t>3</a:t>
            </a:r>
            <a:endParaRPr baseline="36324" sz="19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004" y="1522221"/>
            <a:ext cx="186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410572" y="1644838"/>
            <a:ext cx="850265" cy="0"/>
          </a:xfrm>
          <a:custGeom>
            <a:avLst/>
            <a:gdLst/>
            <a:ahLst/>
            <a:cxnLst/>
            <a:rect l="l" t="t" r="r" b="b"/>
            <a:pathLst>
              <a:path w="850264" h="0">
                <a:moveTo>
                  <a:pt x="0" y="0"/>
                </a:moveTo>
                <a:lnTo>
                  <a:pt x="84987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2588525" y="164483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48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123751" y="164483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48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742520" y="1644839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4" h="0">
                <a:moveTo>
                  <a:pt x="0" y="0"/>
                </a:moveTo>
                <a:lnTo>
                  <a:pt x="19586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786486" y="1637470"/>
            <a:ext cx="1098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35017" y="1392412"/>
            <a:ext cx="18796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00" spc="-35">
                <a:latin typeface="Times New Roman"/>
                <a:cs typeface="Times New Roman"/>
              </a:rPr>
              <a:t>3</a:t>
            </a:r>
            <a:r>
              <a:rPr dirty="0" sz="1350" spc="-3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586221" y="1637469"/>
            <a:ext cx="1098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24037" y="1626058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95793" y="1521968"/>
            <a:ext cx="24892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38461" sz="1950">
                <a:latin typeface="Times New Roman"/>
                <a:cs typeface="Times New Roman"/>
              </a:rPr>
              <a:t>2</a:t>
            </a:r>
            <a:r>
              <a:rPr dirty="0" baseline="-38461" sz="1950" spc="-20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229075" y="1656414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29075" y="1414710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53257" y="1521968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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253257" y="1414709"/>
            <a:ext cx="9017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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40595" y="1387413"/>
            <a:ext cx="118110" cy="37211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1175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6195">
              <a:lnSpc>
                <a:spcPts val="1535"/>
              </a:lnSpc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01352" y="1716506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28926" y="1401566"/>
            <a:ext cx="9144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33275" y="1506682"/>
            <a:ext cx="140144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87985" algn="l"/>
                <a:tab pos="975360" algn="l"/>
              </a:tabLst>
            </a:pPr>
            <a:r>
              <a:rPr dirty="0" sz="1300" spc="-25">
                <a:latin typeface="Times New Roman"/>
                <a:cs typeface="Times New Roman"/>
              </a:rPr>
              <a:t>cos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i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48925" y="1662831"/>
            <a:ext cx="59436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16890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baseline="2136" sz="1950" spc="-75">
                <a:latin typeface="Symbol"/>
                <a:cs typeface="Symbol"/>
              </a:rPr>
              <a:t>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10448" y="1401565"/>
            <a:ext cx="127444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195705" algn="l"/>
              </a:tabLst>
            </a:pP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9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4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40104" y="2009902"/>
            <a:ext cx="186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487398" y="2132518"/>
            <a:ext cx="852169" cy="0"/>
          </a:xfrm>
          <a:custGeom>
            <a:avLst/>
            <a:gdLst/>
            <a:ahLst/>
            <a:cxnLst/>
            <a:rect l="l" t="t" r="r" b="b"/>
            <a:pathLst>
              <a:path w="852169" h="0">
                <a:moveTo>
                  <a:pt x="0" y="0"/>
                </a:moveTo>
                <a:lnTo>
                  <a:pt x="8520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2606189" y="213251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7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3164501" y="2132519"/>
            <a:ext cx="196850" cy="0"/>
          </a:xfrm>
          <a:custGeom>
            <a:avLst/>
            <a:gdLst/>
            <a:ahLst/>
            <a:cxnLst/>
            <a:rect l="l" t="t" r="r" b="b"/>
            <a:pathLst>
              <a:path w="196850" h="0">
                <a:moveTo>
                  <a:pt x="0" y="0"/>
                </a:moveTo>
                <a:lnTo>
                  <a:pt x="19649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341018" y="2020649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77859" y="2204186"/>
            <a:ext cx="19875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801260" y="2075035"/>
            <a:ext cx="21653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91703" y="1889245"/>
            <a:ext cx="107696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2222" sz="1500">
                <a:latin typeface="Symbol"/>
                <a:cs typeface="Symbol"/>
              </a:rPr>
              <a:t></a:t>
            </a:r>
            <a:r>
              <a:rPr dirty="0" baseline="22222" sz="1500" spc="6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9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5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3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3744836" y="2132518"/>
            <a:ext cx="851535" cy="0"/>
          </a:xfrm>
          <a:custGeom>
            <a:avLst/>
            <a:gdLst/>
            <a:ahLst/>
            <a:cxnLst/>
            <a:rect l="l" t="t" r="r" b="b"/>
            <a:pathLst>
              <a:path w="851535" h="0">
                <a:moveTo>
                  <a:pt x="0" y="0"/>
                </a:moveTo>
                <a:lnTo>
                  <a:pt x="85130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4862333" y="213251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52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5420259" y="2132519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4" h="0">
                <a:moveTo>
                  <a:pt x="0" y="0"/>
                </a:moveTo>
                <a:lnTo>
                  <a:pt x="19605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3651072" y="2204186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324937" y="1994362"/>
            <a:ext cx="1431925" cy="3575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1295"/>
              </a:lnSpc>
              <a:spcBef>
                <a:spcPts val="114"/>
              </a:spcBef>
              <a:tabLst>
                <a:tab pos="404495" algn="l"/>
                <a:tab pos="1122045" algn="l"/>
              </a:tabLst>
            </a:pPr>
            <a:r>
              <a:rPr dirty="0" sz="1300" spc="-25">
                <a:latin typeface="Times New Roman"/>
                <a:cs typeface="Times New Roman"/>
              </a:rPr>
              <a:t>cos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</a:t>
            </a:r>
            <a:r>
              <a:rPr dirty="0" sz="1300" spc="150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Symbol"/>
                <a:cs typeface="Symbol"/>
              </a:rPr>
              <a:t></a:t>
            </a:r>
            <a:endParaRPr baseline="-8547" sz="1950">
              <a:latin typeface="Symbol"/>
              <a:cs typeface="Symbol"/>
            </a:endParaRPr>
          </a:p>
          <a:p>
            <a:pPr marL="290830">
              <a:lnSpc>
                <a:spcPts val="1295"/>
              </a:lnSpc>
              <a:tabLst>
                <a:tab pos="895985" algn="l"/>
              </a:tabLst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8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058517" y="2075035"/>
            <a:ext cx="21590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585838" y="1880091"/>
            <a:ext cx="205168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583565" algn="l"/>
                <a:tab pos="1062355" algn="l"/>
              </a:tabLst>
            </a:pPr>
            <a:r>
              <a:rPr dirty="0" sz="1300" spc="-50" i="1">
                <a:latin typeface="Times New Roman"/>
                <a:cs typeface="Times New Roman"/>
              </a:rPr>
              <a:t>s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3</a:t>
            </a:r>
            <a:r>
              <a:rPr dirty="0" sz="1350" spc="-25">
                <a:latin typeface="Symbol"/>
                <a:cs typeface="Symbol"/>
              </a:rPr>
              <a:t>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baseline="22222" sz="1500">
                <a:latin typeface="Symbol"/>
                <a:cs typeface="Symbol"/>
              </a:rPr>
              <a:t></a:t>
            </a:r>
            <a:r>
              <a:rPr dirty="0" baseline="22222" sz="1500" spc="-1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16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9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s</a:t>
            </a:r>
            <a:r>
              <a:rPr dirty="0" sz="1300" spc="-5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30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s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581292" y="1985866"/>
            <a:ext cx="1709420" cy="36576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345"/>
              </a:lnSpc>
              <a:spcBef>
                <a:spcPts val="140"/>
              </a:spcBef>
            </a:pP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36324" sz="1950" i="1">
                <a:latin typeface="Times New Roman"/>
                <a:cs typeface="Times New Roman"/>
              </a:rPr>
              <a:t>s</a:t>
            </a:r>
            <a:r>
              <a:rPr dirty="0" baseline="36324" sz="1950" spc="-1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ds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baseline="36324" sz="1950">
                <a:latin typeface="Times New Roman"/>
                <a:cs typeface="Times New Roman"/>
              </a:rPr>
              <a:t>3</a:t>
            </a:r>
            <a:r>
              <a:rPr dirty="0" baseline="34979" sz="2025">
                <a:latin typeface="Symbol"/>
                <a:cs typeface="Symbol"/>
              </a:rPr>
              <a:t></a:t>
            </a:r>
            <a:r>
              <a:rPr dirty="0" baseline="34979" sz="2025" spc="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290830">
              <a:lnSpc>
                <a:spcPts val="1285"/>
              </a:lnSpc>
              <a:tabLst>
                <a:tab pos="847725" algn="l"/>
              </a:tabLst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16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02004" y="2354326"/>
            <a:ext cx="75692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integrand</a:t>
            </a:r>
            <a:endParaRPr sz="1200">
              <a:latin typeface="Times New Roman"/>
              <a:cs typeface="Times New Roman"/>
            </a:endParaRPr>
          </a:p>
          <a:p>
            <a:pPr marL="3175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is </a:t>
            </a:r>
            <a:r>
              <a:rPr dirty="0" sz="1200" spc="-20">
                <a:latin typeface="Times New Roman"/>
                <a:cs typeface="Times New Roman"/>
              </a:rPr>
              <a:t>even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1070802" y="2970718"/>
            <a:ext cx="889000" cy="0"/>
          </a:xfrm>
          <a:custGeom>
            <a:avLst/>
            <a:gdLst/>
            <a:ahLst/>
            <a:cxnLst/>
            <a:rect l="l" t="t" r="r" b="b"/>
            <a:pathLst>
              <a:path w="889000" h="0">
                <a:moveTo>
                  <a:pt x="0" y="0"/>
                </a:moveTo>
                <a:lnTo>
                  <a:pt x="88859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/>
          <p:nvPr/>
        </p:nvSpPr>
        <p:spPr>
          <a:xfrm>
            <a:off x="2251714" y="297071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 h="0">
                <a:moveTo>
                  <a:pt x="0" y="0"/>
                </a:moveTo>
                <a:lnTo>
                  <a:pt x="10011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2819241" y="2970719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4" h="0">
                <a:moveTo>
                  <a:pt x="0" y="0"/>
                </a:moveTo>
                <a:lnTo>
                  <a:pt x="19617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976988" y="3042386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985864" y="2858849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47314" y="2832562"/>
            <a:ext cx="1061720" cy="3575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295"/>
              </a:lnSpc>
              <a:spcBef>
                <a:spcPts val="114"/>
              </a:spcBef>
              <a:tabLst>
                <a:tab pos="430530" algn="l"/>
              </a:tabLst>
            </a:pPr>
            <a:r>
              <a:rPr dirty="0" sz="1300" spc="-20">
                <a:latin typeface="Times New Roman"/>
                <a:cs typeface="Times New Roman"/>
              </a:rPr>
              <a:t>.cos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dx</a:t>
            </a:r>
            <a:r>
              <a:rPr dirty="0" sz="1300" spc="-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</a:t>
            </a:r>
            <a:endParaRPr sz="1300">
              <a:latin typeface="Symbol"/>
              <a:cs typeface="Symbol"/>
            </a:endParaRPr>
          </a:p>
          <a:p>
            <a:pPr marL="315595">
              <a:lnSpc>
                <a:spcPts val="1295"/>
              </a:lnSpc>
              <a:tabLst>
                <a:tab pos="880744" algn="l"/>
              </a:tabLst>
            </a:pPr>
            <a:r>
              <a:rPr dirty="0" sz="1300" spc="-50">
                <a:latin typeface="Times New Roman"/>
                <a:cs typeface="Times New Roman"/>
              </a:rPr>
              <a:t>2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16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401850" y="2913235"/>
            <a:ext cx="22352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641" sz="1950" spc="-37" i="1">
                <a:latin typeface="Times New Roman"/>
                <a:cs typeface="Times New Roman"/>
              </a:rPr>
              <a:t>x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23888" y="2718320"/>
            <a:ext cx="210121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344930" algn="l"/>
                <a:tab pos="1899920" algn="l"/>
              </a:tabLst>
            </a:pPr>
            <a:r>
              <a:rPr dirty="0" baseline="22222" sz="1500">
                <a:latin typeface="Symbol"/>
                <a:cs typeface="Symbol"/>
              </a:rPr>
              <a:t></a:t>
            </a:r>
            <a:r>
              <a:rPr dirty="0" baseline="22222" sz="1500" spc="-112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</a:t>
            </a:r>
            <a:r>
              <a:rPr dirty="0" sz="1300" spc="-16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sin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x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3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4462259" y="3252745"/>
            <a:ext cx="0" cy="151765"/>
          </a:xfrm>
          <a:custGeom>
            <a:avLst/>
            <a:gdLst/>
            <a:ahLst/>
            <a:cxnLst/>
            <a:rect l="l" t="t" r="r" b="b"/>
            <a:pathLst>
              <a:path w="0" h="151764">
                <a:moveTo>
                  <a:pt x="0" y="0"/>
                </a:moveTo>
                <a:lnTo>
                  <a:pt x="0" y="151355"/>
                </a:lnTo>
              </a:path>
            </a:pathLst>
          </a:custGeom>
          <a:ln w="48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4555759" y="3252745"/>
            <a:ext cx="0" cy="151765"/>
          </a:xfrm>
          <a:custGeom>
            <a:avLst/>
            <a:gdLst/>
            <a:ahLst/>
            <a:cxnLst/>
            <a:rect l="l" t="t" r="r" b="b"/>
            <a:pathLst>
              <a:path w="0" h="151764">
                <a:moveTo>
                  <a:pt x="0" y="0"/>
                </a:moveTo>
                <a:lnTo>
                  <a:pt x="0" y="151355"/>
                </a:lnTo>
              </a:path>
            </a:pathLst>
          </a:custGeom>
          <a:ln w="487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876604" y="3154345"/>
            <a:ext cx="4519295" cy="632460"/>
          </a:xfrm>
          <a:prstGeom prst="rect">
            <a:avLst/>
          </a:prstGeom>
        </p:spPr>
        <p:txBody>
          <a:bodyPr wrap="square" lIns="0" tIns="1314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3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 Transform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function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-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e</a:t>
            </a:r>
            <a:r>
              <a:rPr dirty="0" baseline="38888" sz="1500">
                <a:latin typeface="Symbol"/>
                <a:cs typeface="Symbol"/>
              </a:rPr>
              <a:t></a:t>
            </a:r>
            <a:r>
              <a:rPr dirty="0" baseline="38888" sz="1500" spc="-232">
                <a:latin typeface="Times New Roman"/>
                <a:cs typeface="Times New Roman"/>
              </a:rPr>
              <a:t> </a:t>
            </a:r>
            <a:r>
              <a:rPr dirty="0" baseline="38888" sz="1500" i="1">
                <a:latin typeface="Times New Roman"/>
                <a:cs typeface="Times New Roman"/>
              </a:rPr>
              <a:t>a</a:t>
            </a:r>
            <a:r>
              <a:rPr dirty="0" baseline="38888" sz="1500" spc="67" i="1">
                <a:latin typeface="Times New Roman"/>
                <a:cs typeface="Times New Roman"/>
              </a:rPr>
              <a:t> </a:t>
            </a:r>
            <a:r>
              <a:rPr dirty="0" baseline="38888" sz="1500" i="1">
                <a:latin typeface="Times New Roman"/>
                <a:cs typeface="Times New Roman"/>
              </a:rPr>
              <a:t>x</a:t>
            </a:r>
            <a:r>
              <a:rPr dirty="0" baseline="38888" sz="1500" spc="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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84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5">
                <a:latin typeface="Times New Roman"/>
                <a:cs typeface="Times New Roman"/>
              </a:rPr>
              <a:t> 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2945893" y="389127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29">
                <a:moveTo>
                  <a:pt x="0" y="0"/>
                </a:moveTo>
                <a:lnTo>
                  <a:pt x="0" y="150856"/>
                </a:lnTo>
              </a:path>
            </a:pathLst>
          </a:custGeom>
          <a:ln w="52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3036868" y="389127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29">
                <a:moveTo>
                  <a:pt x="0" y="0"/>
                </a:moveTo>
                <a:lnTo>
                  <a:pt x="0" y="150856"/>
                </a:lnTo>
              </a:path>
            </a:pathLst>
          </a:custGeom>
          <a:ln w="52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4031505" y="389127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29">
                <a:moveTo>
                  <a:pt x="0" y="0"/>
                </a:moveTo>
                <a:lnTo>
                  <a:pt x="0" y="150856"/>
                </a:lnTo>
              </a:path>
            </a:pathLst>
          </a:custGeom>
          <a:ln w="52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4122227" y="389127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29">
                <a:moveTo>
                  <a:pt x="0" y="0"/>
                </a:moveTo>
                <a:lnTo>
                  <a:pt x="0" y="150856"/>
                </a:lnTo>
              </a:path>
            </a:pathLst>
          </a:custGeom>
          <a:ln w="52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4995227" y="389127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29">
                <a:moveTo>
                  <a:pt x="0" y="0"/>
                </a:moveTo>
                <a:lnTo>
                  <a:pt x="0" y="150856"/>
                </a:lnTo>
              </a:path>
            </a:pathLst>
          </a:custGeom>
          <a:ln w="52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5085948" y="389127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29">
                <a:moveTo>
                  <a:pt x="0" y="0"/>
                </a:moveTo>
                <a:lnTo>
                  <a:pt x="0" y="150856"/>
                </a:lnTo>
              </a:path>
            </a:pathLst>
          </a:custGeom>
          <a:ln w="52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5449251" y="3788988"/>
            <a:ext cx="134620" cy="48768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0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25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587373" y="3788988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674633" y="3925229"/>
            <a:ext cx="7429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587374" y="3909011"/>
            <a:ext cx="19748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235">
                <a:latin typeface="Times New Roman"/>
                <a:cs typeface="Times New Roman"/>
              </a:rPr>
              <a:t> </a:t>
            </a:r>
            <a:r>
              <a:rPr dirty="0" baseline="-6172" sz="2025" spc="-89">
                <a:latin typeface="Symbol"/>
                <a:cs typeface="Symbol"/>
              </a:rPr>
              <a:t></a:t>
            </a:r>
            <a:endParaRPr baseline="-6172" sz="2025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658118" y="3925229"/>
            <a:ext cx="104140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979169" algn="l"/>
              </a:tabLst>
            </a:pPr>
            <a:r>
              <a:rPr dirty="0" sz="1350" spc="-50">
                <a:latin typeface="Symbol"/>
                <a:cs typeface="Symbol"/>
              </a:rPr>
              <a:t>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652206" y="3783722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561974" y="4096232"/>
            <a:ext cx="3092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9661" sz="1725" spc="-30">
                <a:latin typeface="Symbol"/>
                <a:cs typeface="Symbol"/>
              </a:rPr>
              <a:t></a:t>
            </a:r>
            <a:r>
              <a:rPr dirty="0" sz="1150" spc="-20">
                <a:latin typeface="Symbol"/>
                <a:cs typeface="Symbol"/>
              </a:rPr>
              <a:t></a:t>
            </a:r>
            <a:r>
              <a:rPr dirty="0" sz="1000" spc="-20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636059" y="3783722"/>
            <a:ext cx="10833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979169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596831" y="4118195"/>
            <a:ext cx="11633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979169" algn="l"/>
              </a:tabLst>
            </a:pPr>
            <a:r>
              <a:rPr dirty="0" sz="1000" spc="-25">
                <a:latin typeface="Symbol"/>
                <a:cs typeface="Symbol"/>
              </a:rPr>
              <a:t>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169544" y="3873683"/>
            <a:ext cx="1720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824145" y="3859308"/>
            <a:ext cx="26352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20" i="1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206076" y="3873683"/>
            <a:ext cx="1720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860804" y="3859308"/>
            <a:ext cx="26289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20" i="1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775065" y="3859308"/>
            <a:ext cx="26289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20" i="1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099078" y="3873683"/>
            <a:ext cx="11938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33780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667284" y="4118195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03816" y="378372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182542" y="3916596"/>
            <a:ext cx="43141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589915" algn="l"/>
                <a:tab pos="1083945" algn="l"/>
                <a:tab pos="1525905" algn="l"/>
                <a:tab pos="1875155" algn="l"/>
                <a:tab pos="2105660" algn="l"/>
                <a:tab pos="2611755" algn="l"/>
                <a:tab pos="2961005" algn="l"/>
                <a:tab pos="3191510" algn="l"/>
                <a:tab pos="3924300" algn="l"/>
                <a:tab pos="4154804" algn="l"/>
              </a:tabLst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x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r>
              <a:rPr dirty="0" sz="1150" spc="-2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dx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dx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dx</a:t>
            </a:r>
            <a:r>
              <a:rPr dirty="0" sz="1150" spc="-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29">
                <a:latin typeface="Times New Roman"/>
                <a:cs typeface="Times New Roman"/>
              </a:rPr>
              <a:t> 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193573" y="3871616"/>
            <a:ext cx="762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ˆ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/>
          <p:nvPr/>
        </p:nvSpPr>
        <p:spPr>
          <a:xfrm>
            <a:off x="2331833" y="4346587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/>
          <p:nvPr/>
        </p:nvSpPr>
        <p:spPr>
          <a:xfrm>
            <a:off x="2434410" y="4346587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3488715" y="4346587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3591295" y="4346587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1130604" y="4314375"/>
            <a:ext cx="397891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Using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9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10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,0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9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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&amp;</a:t>
            </a:r>
            <a:r>
              <a:rPr dirty="0" baseline="2314" sz="1800" spc="22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8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>
                <a:latin typeface="Symbol"/>
                <a:cs typeface="Symbol"/>
              </a:rPr>
              <a:t>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9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1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0,</a:t>
            </a:r>
            <a:r>
              <a:rPr dirty="0" baseline="2314" sz="1800" spc="-21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042406" y="4862394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371305" y="4581468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371306" y="4701491"/>
            <a:ext cx="19812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245">
                <a:latin typeface="Times New Roman"/>
                <a:cs typeface="Times New Roman"/>
              </a:rPr>
              <a:t> </a:t>
            </a:r>
            <a:r>
              <a:rPr dirty="0" baseline="-6172" sz="2025" spc="-75">
                <a:latin typeface="Symbol"/>
                <a:cs typeface="Symbol"/>
              </a:rPr>
              <a:t></a:t>
            </a:r>
            <a:endParaRPr baseline="-6172" sz="2025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345906" y="4888712"/>
            <a:ext cx="3098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9661" sz="1725" spc="-209">
                <a:latin typeface="Symbol"/>
                <a:cs typeface="Symbol"/>
              </a:rPr>
              <a:t></a:t>
            </a:r>
            <a:r>
              <a:rPr dirty="0" sz="1150" spc="-140">
                <a:latin typeface="Symbol"/>
                <a:cs typeface="Symbol"/>
              </a:rPr>
              <a:t></a:t>
            </a:r>
            <a:r>
              <a:rPr dirty="0" sz="1000" spc="-140">
                <a:latin typeface="Symbol"/>
                <a:cs typeface="Symbol"/>
              </a:rPr>
              <a:t>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645631" y="4666164"/>
            <a:ext cx="128778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38835" algn="l"/>
              </a:tabLst>
            </a:pPr>
            <a:r>
              <a:rPr dirty="0" sz="1000" i="1">
                <a:latin typeface="Times New Roman"/>
                <a:cs typeface="Times New Roman"/>
              </a:rPr>
              <a:t>ax</a:t>
            </a:r>
            <a:r>
              <a:rPr dirty="0" sz="1000" spc="415" i="1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ax</a:t>
            </a:r>
            <a:r>
              <a:rPr dirty="0" sz="1000" spc="420" i="1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315127" y="4717709"/>
            <a:ext cx="8890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050">
              <a:lnSpc>
                <a:spcPts val="1545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25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488431" y="4576203"/>
            <a:ext cx="9271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23594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954147" y="4709076"/>
            <a:ext cx="7054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624840" algn="l"/>
              </a:tabLst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965157" y="4664096"/>
            <a:ext cx="762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ˆ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5085796" y="4581468"/>
            <a:ext cx="134620" cy="48768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0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25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067806" y="4581468"/>
            <a:ext cx="3162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4475" algn="l"/>
              </a:tabLst>
            </a:pPr>
            <a:r>
              <a:rPr dirty="0" sz="1150" spc="-50">
                <a:latin typeface="Symbol"/>
                <a:cs typeface="Symbol"/>
              </a:rPr>
              <a:t>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309295" y="4717709"/>
            <a:ext cx="7429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067806" y="4701492"/>
            <a:ext cx="43053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4475" algn="l"/>
              </a:tabLst>
            </a:pPr>
            <a:r>
              <a:rPr dirty="0" sz="1150" spc="-50">
                <a:latin typeface="Symbol"/>
                <a:cs typeface="Symbol"/>
              </a:rPr>
              <a:t>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240">
                <a:latin typeface="Times New Roman"/>
                <a:cs typeface="Times New Roman"/>
              </a:rPr>
              <a:t> </a:t>
            </a:r>
            <a:r>
              <a:rPr dirty="0" baseline="-6172" sz="2025" spc="-75">
                <a:latin typeface="Symbol"/>
                <a:cs typeface="Symbol"/>
              </a:rPr>
              <a:t></a:t>
            </a:r>
            <a:endParaRPr baseline="-6172" sz="2025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286907" y="4576203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274355" y="4888712"/>
            <a:ext cx="3098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9661" sz="1725" spc="-30">
                <a:latin typeface="Symbol"/>
                <a:cs typeface="Symbol"/>
              </a:rPr>
              <a:t></a:t>
            </a:r>
            <a:r>
              <a:rPr dirty="0" sz="1150" spc="-20">
                <a:latin typeface="Symbol"/>
                <a:cs typeface="Symbol"/>
              </a:rPr>
              <a:t></a:t>
            </a:r>
            <a:r>
              <a:rPr dirty="0" sz="1000" spc="-20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416930" y="4576203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960890" y="4709077"/>
            <a:ext cx="1720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994869" y="4684747"/>
            <a:ext cx="478790" cy="40322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35">
                <a:latin typeface="Times New Roman"/>
                <a:cs typeface="Times New Roman"/>
              </a:rPr>
              <a:t> 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  <a:p>
            <a:pPr algn="r" marR="87630">
              <a:lnSpc>
                <a:spcPct val="100000"/>
              </a:lnSpc>
              <a:spcBef>
                <a:spcPts val="16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777148" y="4709076"/>
            <a:ext cx="18110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3204" algn="l"/>
                <a:tab pos="922019" algn="l"/>
                <a:tab pos="1152525" algn="l"/>
                <a:tab pos="173037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dx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35">
                <a:latin typeface="Times New Roman"/>
                <a:cs typeface="Times New Roman"/>
              </a:rPr>
              <a:t> 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dx</a:t>
            </a:r>
            <a:r>
              <a:rPr dirty="0" sz="1150" spc="170" i="1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459614" y="4666164"/>
            <a:ext cx="51308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10">
                <a:latin typeface="Symbol"/>
                <a:cs typeface="Symbol"/>
              </a:rPr>
              <a:t></a:t>
            </a:r>
            <a:r>
              <a:rPr dirty="0" sz="1000" spc="10">
                <a:latin typeface="Times New Roman"/>
                <a:cs typeface="Times New Roman"/>
              </a:rPr>
              <a:t>(</a:t>
            </a:r>
            <a:r>
              <a:rPr dirty="0" sz="1000" spc="10" i="1">
                <a:latin typeface="Times New Roman"/>
                <a:cs typeface="Times New Roman"/>
              </a:rPr>
              <a:t>a</a:t>
            </a:r>
            <a:r>
              <a:rPr dirty="0" sz="1000" spc="-50" i="1">
                <a:latin typeface="Times New Roman"/>
                <a:cs typeface="Times New Roman"/>
              </a:rPr>
              <a:t> </a:t>
            </a:r>
            <a:r>
              <a:rPr dirty="0" sz="1000" spc="10">
                <a:latin typeface="Symbol"/>
                <a:cs typeface="Symbol"/>
              </a:rPr>
              <a:t></a:t>
            </a:r>
            <a:r>
              <a:rPr dirty="0" sz="1000" spc="10" i="1">
                <a:latin typeface="Times New Roman"/>
                <a:cs typeface="Times New Roman"/>
              </a:rPr>
              <a:t>is</a:t>
            </a:r>
            <a:r>
              <a:rPr dirty="0" sz="1000" spc="10">
                <a:latin typeface="Times New Roman"/>
                <a:cs typeface="Times New Roman"/>
              </a:rPr>
              <a:t>)</a:t>
            </a:r>
            <a:r>
              <a:rPr dirty="0" sz="1000" spc="-9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572158" y="4666164"/>
            <a:ext cx="4343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-10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is</a:t>
            </a:r>
            <a:r>
              <a:rPr dirty="0" sz="1000">
                <a:latin typeface="Times New Roman"/>
                <a:cs typeface="Times New Roman"/>
              </a:rPr>
              <a:t>)</a:t>
            </a:r>
            <a:r>
              <a:rPr dirty="0" sz="1000" spc="-13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/>
          <p:nvPr/>
        </p:nvSpPr>
        <p:spPr>
          <a:xfrm>
            <a:off x="1472003" y="5500000"/>
            <a:ext cx="509905" cy="0"/>
          </a:xfrm>
          <a:custGeom>
            <a:avLst/>
            <a:gdLst/>
            <a:ahLst/>
            <a:cxnLst/>
            <a:rect l="l" t="t" r="r" b="b"/>
            <a:pathLst>
              <a:path w="509905" h="0">
                <a:moveTo>
                  <a:pt x="0" y="0"/>
                </a:moveTo>
                <a:lnTo>
                  <a:pt x="509291" y="0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/>
          <p:nvPr/>
        </p:nvSpPr>
        <p:spPr>
          <a:xfrm>
            <a:off x="2531153" y="5500000"/>
            <a:ext cx="590550" cy="0"/>
          </a:xfrm>
          <a:custGeom>
            <a:avLst/>
            <a:gdLst/>
            <a:ahLst/>
            <a:cxnLst/>
            <a:rect l="l" t="t" r="r" b="b"/>
            <a:pathLst>
              <a:path w="590550" h="0">
                <a:moveTo>
                  <a:pt x="0" y="0"/>
                </a:moveTo>
                <a:lnTo>
                  <a:pt x="590068" y="0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 txBox="1"/>
          <p:nvPr/>
        </p:nvSpPr>
        <p:spPr>
          <a:xfrm>
            <a:off x="3353801" y="5558563"/>
            <a:ext cx="850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353801" y="5411304"/>
            <a:ext cx="850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353801" y="5680984"/>
            <a:ext cx="850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353801" y="5116773"/>
            <a:ext cx="850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318540" y="5116773"/>
            <a:ext cx="850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118053" y="528367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118053" y="523765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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414373" y="5515314"/>
            <a:ext cx="1524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320">
                <a:latin typeface="Symbol"/>
                <a:cs typeface="Symbol"/>
              </a:rPr>
              <a:t></a:t>
            </a:r>
            <a:r>
              <a:rPr dirty="0" baseline="-16203" sz="1800" spc="-480">
                <a:latin typeface="Symbol"/>
                <a:cs typeface="Symbol"/>
              </a:rPr>
              <a:t>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439773" y="523765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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978126" y="523765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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293141" y="5560107"/>
            <a:ext cx="21462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105">
                <a:latin typeface="Symbol"/>
                <a:cs typeface="Symbol"/>
              </a:rPr>
              <a:t></a:t>
            </a:r>
            <a:r>
              <a:rPr dirty="0" baseline="16203" sz="1800" spc="-157">
                <a:latin typeface="Symbol"/>
                <a:cs typeface="Symbol"/>
              </a:rPr>
              <a:t></a:t>
            </a:r>
            <a:r>
              <a:rPr dirty="0" sz="1200" spc="-105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380623" y="523765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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218961" y="5111484"/>
            <a:ext cx="116839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952726" y="5531877"/>
            <a:ext cx="3511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6944" sz="1800" spc="-442">
                <a:latin typeface="Symbol"/>
                <a:cs typeface="Symbol"/>
              </a:rPr>
              <a:t></a:t>
            </a:r>
            <a:r>
              <a:rPr dirty="0" baseline="-9259" sz="1800" spc="-442">
                <a:latin typeface="Symbol"/>
                <a:cs typeface="Symbol"/>
              </a:rPr>
              <a:t></a:t>
            </a:r>
            <a:r>
              <a:rPr dirty="0" baseline="-9259" sz="1800" spc="-127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3092653" y="5515314"/>
            <a:ext cx="22225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100">
                <a:latin typeface="Symbol"/>
                <a:cs typeface="Symbol"/>
              </a:rPr>
              <a:t></a:t>
            </a:r>
            <a:r>
              <a:rPr dirty="0" baseline="-16203" sz="1800" spc="-150">
                <a:latin typeface="Symbol"/>
                <a:cs typeface="Symbol"/>
              </a:rPr>
              <a:t></a:t>
            </a:r>
            <a:r>
              <a:rPr dirty="0" baseline="-33333" sz="1500" spc="-150">
                <a:latin typeface="Times New Roman"/>
                <a:cs typeface="Times New Roman"/>
              </a:rPr>
              <a:t>0</a:t>
            </a:r>
            <a:endParaRPr baseline="-33333" sz="150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059882" y="5168854"/>
            <a:ext cx="8953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414373" y="5443634"/>
            <a:ext cx="830580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34722" sz="1800">
                <a:latin typeface="Symbol"/>
                <a:cs typeface="Symbol"/>
              </a:rPr>
              <a:t></a:t>
            </a:r>
            <a:r>
              <a:rPr dirty="0" baseline="34722" sz="1800" spc="-3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600" spc="-85">
                <a:latin typeface="Symbol"/>
                <a:cs typeface="Symbol"/>
              </a:rPr>
              <a:t></a:t>
            </a:r>
            <a:r>
              <a:rPr dirty="0" sz="1200" spc="-85" i="1">
                <a:latin typeface="Times New Roman"/>
                <a:cs typeface="Times New Roman"/>
              </a:rPr>
              <a:t>a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is</a:t>
            </a:r>
            <a:r>
              <a:rPr dirty="0" sz="1600" spc="-30">
                <a:latin typeface="Symbol"/>
                <a:cs typeface="Symbol"/>
              </a:rPr>
              <a:t></a:t>
            </a:r>
            <a:r>
              <a:rPr dirty="0" sz="1600" spc="-185">
                <a:latin typeface="Times New Roman"/>
                <a:cs typeface="Times New Roman"/>
              </a:rPr>
              <a:t> </a:t>
            </a:r>
            <a:r>
              <a:rPr dirty="0" baseline="34722" sz="1800" spc="-75">
                <a:latin typeface="Symbol"/>
                <a:cs typeface="Symbol"/>
              </a:rPr>
              <a:t></a:t>
            </a:r>
            <a:endParaRPr baseline="34722" sz="180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952726" y="5283670"/>
            <a:ext cx="70612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82270" algn="l"/>
              </a:tabLst>
            </a:pPr>
            <a:r>
              <a:rPr dirty="0" sz="1200" spc="-50">
                <a:latin typeface="Symbol"/>
                <a:cs typeface="Symbol"/>
              </a:rPr>
              <a:t>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2407" sz="1800">
                <a:latin typeface="Symbol"/>
                <a:cs typeface="Symbol"/>
              </a:rPr>
              <a:t></a:t>
            </a:r>
            <a:r>
              <a:rPr dirty="0" baseline="-32407" sz="180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</a:t>
            </a:r>
            <a:r>
              <a:rPr dirty="0" baseline="2314" sz="1800" spc="-37" i="1">
                <a:latin typeface="Times New Roman"/>
                <a:cs typeface="Times New Roman"/>
              </a:rPr>
              <a:t>e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293141" y="5443633"/>
            <a:ext cx="812165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30092" sz="1800">
                <a:latin typeface="Symbol"/>
                <a:cs typeface="Symbol"/>
              </a:rPr>
              <a:t></a:t>
            </a:r>
            <a:r>
              <a:rPr dirty="0" baseline="34722" sz="1800">
                <a:latin typeface="Symbol"/>
                <a:cs typeface="Symbol"/>
              </a:rPr>
              <a:t></a:t>
            </a:r>
            <a:r>
              <a:rPr dirty="0" baseline="34722" sz="1800" spc="127">
                <a:latin typeface="Times New Roman"/>
                <a:cs typeface="Times New Roman"/>
              </a:rPr>
              <a:t> </a:t>
            </a:r>
            <a:r>
              <a:rPr dirty="0" sz="1600" spc="-85">
                <a:latin typeface="Symbol"/>
                <a:cs typeface="Symbol"/>
              </a:rPr>
              <a:t></a:t>
            </a:r>
            <a:r>
              <a:rPr dirty="0" sz="1200" spc="-85" i="1">
                <a:latin typeface="Times New Roman"/>
                <a:cs typeface="Times New Roman"/>
              </a:rPr>
              <a:t>a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is</a:t>
            </a:r>
            <a:r>
              <a:rPr dirty="0" sz="1600" spc="-20">
                <a:latin typeface="Symbol"/>
                <a:cs typeface="Symbol"/>
              </a:rPr>
              <a:t></a:t>
            </a:r>
            <a:r>
              <a:rPr dirty="0" sz="1600" spc="-65">
                <a:latin typeface="Times New Roman"/>
                <a:cs typeface="Times New Roman"/>
              </a:rPr>
              <a:t> </a:t>
            </a:r>
            <a:r>
              <a:rPr dirty="0" baseline="34722" sz="1800" spc="-75">
                <a:latin typeface="Symbol"/>
                <a:cs typeface="Symbol"/>
              </a:rPr>
              <a:t></a:t>
            </a:r>
            <a:endParaRPr baseline="34722" sz="1800">
              <a:latin typeface="Symbol"/>
              <a:cs typeface="Symbo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166813" y="5283670"/>
            <a:ext cx="419734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32407" sz="1800">
                <a:latin typeface="Symbol"/>
                <a:cs typeface="Symbol"/>
              </a:rPr>
              <a:t></a:t>
            </a:r>
            <a:r>
              <a:rPr dirty="0" baseline="-32407" sz="1800" spc="37">
                <a:latin typeface="Times New Roman"/>
                <a:cs typeface="Times New Roman"/>
              </a:rPr>
              <a:t> </a:t>
            </a:r>
            <a:r>
              <a:rPr dirty="0" baseline="6944" sz="1800" spc="-37">
                <a:latin typeface="Symbol"/>
                <a:cs typeface="Symbol"/>
              </a:rPr>
              <a:t></a:t>
            </a:r>
            <a:r>
              <a:rPr dirty="0" sz="1200" spc="-25">
                <a:latin typeface="Symbol"/>
                <a:cs typeface="Symbol"/>
              </a:rPr>
              <a:t></a:t>
            </a:r>
            <a:r>
              <a:rPr dirty="0" baseline="2314" sz="1800" spc="-37" i="1">
                <a:latin typeface="Times New Roman"/>
                <a:cs typeface="Times New Roman"/>
              </a:rPr>
              <a:t>e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605381" y="5191972"/>
            <a:ext cx="50038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300" spc="-20">
                <a:latin typeface="Symbol"/>
                <a:cs typeface="Symbol"/>
              </a:rPr>
              <a:t></a:t>
            </a:r>
            <a:r>
              <a:rPr dirty="0" sz="1000" spc="-20" i="1">
                <a:latin typeface="Times New Roman"/>
                <a:cs typeface="Times New Roman"/>
              </a:rPr>
              <a:t>a</a:t>
            </a:r>
            <a:r>
              <a:rPr dirty="0" sz="1000" spc="-12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0" i="1">
                <a:latin typeface="Times New Roman"/>
                <a:cs typeface="Times New Roman"/>
              </a:rPr>
              <a:t>is</a:t>
            </a:r>
            <a:r>
              <a:rPr dirty="0" sz="1300" spc="-10">
                <a:latin typeface="Symbol"/>
                <a:cs typeface="Symbol"/>
              </a:rPr>
              <a:t></a:t>
            </a:r>
            <a:r>
              <a:rPr dirty="0" sz="1000" spc="-1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543829" y="5191972"/>
            <a:ext cx="421640" cy="22732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00" spc="-65">
                <a:latin typeface="Symbol"/>
                <a:cs typeface="Symbol"/>
              </a:rPr>
              <a:t></a:t>
            </a:r>
            <a:r>
              <a:rPr dirty="0" sz="1000" spc="-65" i="1">
                <a:latin typeface="Times New Roman"/>
                <a:cs typeface="Times New Roman"/>
              </a:rPr>
              <a:t>a</a:t>
            </a:r>
            <a:r>
              <a:rPr dirty="0" sz="1000" spc="-125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0" i="1">
                <a:latin typeface="Times New Roman"/>
                <a:cs typeface="Times New Roman"/>
              </a:rPr>
              <a:t>is</a:t>
            </a:r>
            <a:r>
              <a:rPr dirty="0" sz="1300" spc="-10">
                <a:latin typeface="Symbol"/>
                <a:cs typeface="Symbol"/>
              </a:rPr>
              <a:t></a:t>
            </a:r>
            <a:r>
              <a:rPr dirty="0" sz="1000" spc="-1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/>
          <p:nvPr/>
        </p:nvSpPr>
        <p:spPr>
          <a:xfrm>
            <a:off x="3673935" y="5503310"/>
            <a:ext cx="434975" cy="0"/>
          </a:xfrm>
          <a:custGeom>
            <a:avLst/>
            <a:gdLst/>
            <a:ahLst/>
            <a:cxnLst/>
            <a:rect l="l" t="t" r="r" b="b"/>
            <a:pathLst>
              <a:path w="434975" h="0">
                <a:moveTo>
                  <a:pt x="0" y="0"/>
                </a:moveTo>
                <a:lnTo>
                  <a:pt x="43441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 descr=""/>
          <p:cNvSpPr/>
          <p:nvPr/>
        </p:nvSpPr>
        <p:spPr>
          <a:xfrm>
            <a:off x="4263428" y="5503310"/>
            <a:ext cx="432434" cy="0"/>
          </a:xfrm>
          <a:custGeom>
            <a:avLst/>
            <a:gdLst/>
            <a:ahLst/>
            <a:cxnLst/>
            <a:rect l="l" t="t" r="r" b="b"/>
            <a:pathLst>
              <a:path w="432435" h="0">
                <a:moveTo>
                  <a:pt x="0" y="0"/>
                </a:moveTo>
                <a:lnTo>
                  <a:pt x="43197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 descr=""/>
          <p:cNvSpPr txBox="1"/>
          <p:nvPr/>
        </p:nvSpPr>
        <p:spPr>
          <a:xfrm>
            <a:off x="4131365" y="5376403"/>
            <a:ext cx="11048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3571421" y="5446986"/>
            <a:ext cx="1231265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699135" algn="l"/>
              </a:tabLst>
            </a:pPr>
            <a:r>
              <a:rPr dirty="0" baseline="25462" sz="1800" spc="-15">
                <a:latin typeface="Symbol"/>
                <a:cs typeface="Symbol"/>
              </a:rPr>
              <a:t>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is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sz="1550">
                <a:latin typeface="Times New Roman"/>
                <a:cs typeface="Times New Roman"/>
              </a:rPr>
              <a:t>	</a:t>
            </a:r>
            <a:r>
              <a:rPr dirty="0" sz="1550" spc="-75">
                <a:latin typeface="Symbol"/>
                <a:cs typeface="Symbol"/>
              </a:rPr>
              <a:t></a:t>
            </a:r>
            <a:r>
              <a:rPr dirty="0" sz="1200" spc="-75" i="1">
                <a:latin typeface="Times New Roman"/>
                <a:cs typeface="Times New Roman"/>
              </a:rPr>
              <a:t>a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is</a:t>
            </a:r>
            <a:r>
              <a:rPr dirty="0" sz="1550" spc="-20">
                <a:latin typeface="Symbol"/>
                <a:cs typeface="Symbol"/>
              </a:rPr>
              <a:t></a:t>
            </a:r>
            <a:r>
              <a:rPr dirty="0" baseline="25462" sz="1800" spc="-30">
                <a:latin typeface="Symbol"/>
                <a:cs typeface="Symbol"/>
              </a:rPr>
              <a:t></a:t>
            </a:r>
            <a:endParaRPr baseline="25462" sz="1800">
              <a:latin typeface="Symbol"/>
              <a:cs typeface="Symbol"/>
            </a:endParaRPr>
          </a:p>
        </p:txBody>
      </p:sp>
      <p:sp>
        <p:nvSpPr>
          <p:cNvPr id="140" name="object 140" descr=""/>
          <p:cNvSpPr/>
          <p:nvPr/>
        </p:nvSpPr>
        <p:spPr>
          <a:xfrm>
            <a:off x="5006044" y="5500748"/>
            <a:ext cx="493395" cy="0"/>
          </a:xfrm>
          <a:custGeom>
            <a:avLst/>
            <a:gdLst/>
            <a:ahLst/>
            <a:cxnLst/>
            <a:rect l="l" t="t" r="r" b="b"/>
            <a:pathLst>
              <a:path w="493395" h="0">
                <a:moveTo>
                  <a:pt x="0" y="0"/>
                </a:moveTo>
                <a:lnTo>
                  <a:pt x="49306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 txBox="1"/>
          <p:nvPr/>
        </p:nvSpPr>
        <p:spPr>
          <a:xfrm>
            <a:off x="4929439" y="5416945"/>
            <a:ext cx="844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5371960" y="5416946"/>
            <a:ext cx="23367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5093903" y="5482272"/>
            <a:ext cx="8953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596821" y="5529084"/>
            <a:ext cx="198373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107440" algn="l"/>
                <a:tab pos="1344930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9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140" i="1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315701" y="5278028"/>
            <a:ext cx="231584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4"/>
              </a:spcBef>
              <a:tabLst>
                <a:tab pos="536575" algn="l"/>
                <a:tab pos="1125220" algn="l"/>
                <a:tab pos="1388745" algn="l"/>
                <a:tab pos="1859280" algn="l"/>
                <a:tab pos="2192655" algn="l"/>
              </a:tabLst>
            </a:pPr>
            <a:r>
              <a:rPr dirty="0" baseline="4629" sz="1800">
                <a:latin typeface="Symbol"/>
                <a:cs typeface="Symbol"/>
              </a:rPr>
              <a:t></a:t>
            </a:r>
            <a:r>
              <a:rPr dirty="0" baseline="4629" sz="1800" spc="232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7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2314" sz="1800" spc="150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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2314" sz="1800" spc="-37">
                <a:latin typeface="Times New Roman"/>
                <a:cs typeface="Times New Roman"/>
              </a:rPr>
              <a:t>2</a:t>
            </a:r>
            <a:r>
              <a:rPr dirty="0" baseline="2314" sz="1800" spc="-37" i="1">
                <a:latin typeface="Times New Roman"/>
                <a:cs typeface="Times New Roman"/>
              </a:rPr>
              <a:t>a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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902004" y="5680984"/>
            <a:ext cx="676275" cy="4000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428625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200" spc="-10" b="1">
                <a:latin typeface="Times New Roman"/>
                <a:cs typeface="Times New Roman"/>
              </a:rPr>
              <a:t>Exercises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7" name="object 147" descr=""/>
          <p:cNvSpPr/>
          <p:nvPr/>
        </p:nvSpPr>
        <p:spPr>
          <a:xfrm>
            <a:off x="4426282" y="6118932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 descr=""/>
          <p:cNvSpPr/>
          <p:nvPr/>
        </p:nvSpPr>
        <p:spPr>
          <a:xfrm>
            <a:off x="4529197" y="6118932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 descr=""/>
          <p:cNvSpPr/>
          <p:nvPr/>
        </p:nvSpPr>
        <p:spPr>
          <a:xfrm>
            <a:off x="4425050" y="6346444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4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 descr=""/>
          <p:cNvSpPr/>
          <p:nvPr/>
        </p:nvSpPr>
        <p:spPr>
          <a:xfrm>
            <a:off x="4527965" y="6346444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4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 txBox="1"/>
          <p:nvPr/>
        </p:nvSpPr>
        <p:spPr>
          <a:xfrm>
            <a:off x="4036645" y="6037420"/>
            <a:ext cx="783590" cy="48133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455"/>
              </a:spcBef>
              <a:tabLst>
                <a:tab pos="412115" algn="l"/>
              </a:tabLst>
            </a:pPr>
            <a:r>
              <a:rPr dirty="0" sz="1200" spc="-25">
                <a:latin typeface="Symbol"/>
                <a:cs typeface="Symbol"/>
              </a:rPr>
              <a:t></a:t>
            </a:r>
            <a:r>
              <a:rPr dirty="0" sz="1200" spc="-25">
                <a:latin typeface="Times New Roman"/>
                <a:cs typeface="Times New Roman"/>
              </a:rPr>
              <a:t>1,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55"/>
              </a:spcBef>
              <a:tabLst>
                <a:tab pos="410845" algn="l"/>
              </a:tabLst>
            </a:pPr>
            <a:r>
              <a:rPr dirty="0" baseline="-18518" sz="1800" spc="-37">
                <a:latin typeface="Symbol"/>
                <a:cs typeface="Symbol"/>
              </a:rPr>
              <a:t>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876604" y="6196603"/>
            <a:ext cx="33261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4.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Find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Fourier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Transform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of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function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1092504" y="6550533"/>
            <a:ext cx="30048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evaluate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/>
          <p:nvPr/>
        </p:nvSpPr>
        <p:spPr>
          <a:xfrm>
            <a:off x="3281199" y="6950081"/>
            <a:ext cx="891540" cy="0"/>
          </a:xfrm>
          <a:custGeom>
            <a:avLst/>
            <a:gdLst/>
            <a:ahLst/>
            <a:cxnLst/>
            <a:rect l="l" t="t" r="r" b="b"/>
            <a:pathLst>
              <a:path w="891539" h="0">
                <a:moveTo>
                  <a:pt x="0" y="0"/>
                </a:moveTo>
                <a:lnTo>
                  <a:pt x="891246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 descr=""/>
          <p:cNvSpPr txBox="1"/>
          <p:nvPr/>
        </p:nvSpPr>
        <p:spPr>
          <a:xfrm>
            <a:off x="3685495" y="6944038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2752065" y="6824645"/>
            <a:ext cx="1746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i</a:t>
            </a:r>
            <a:r>
              <a:rPr dirty="0" sz="1150" spc="-2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3082791" y="6916507"/>
            <a:ext cx="19113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25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3017315" y="6703219"/>
            <a:ext cx="137795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41152" sz="2025" spc="75">
                <a:latin typeface="Symbol"/>
                <a:cs typeface="Symbol"/>
              </a:rPr>
              <a:t></a:t>
            </a:r>
            <a:r>
              <a:rPr dirty="0" baseline="-8771" sz="1425" spc="75">
                <a:latin typeface="Symbol"/>
                <a:cs typeface="Symbol"/>
              </a:rPr>
              <a:t></a:t>
            </a:r>
            <a:r>
              <a:rPr dirty="0" baseline="-8771" sz="1425" spc="69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4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14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baseline="-36231" sz="1725" spc="-37" i="1">
                <a:latin typeface="Times New Roman"/>
                <a:cs typeface="Times New Roman"/>
              </a:rPr>
              <a:t>ds</a:t>
            </a:r>
            <a:endParaRPr baseline="-36231" sz="1725">
              <a:latin typeface="Times New Roman"/>
              <a:cs typeface="Times New Roman"/>
            </a:endParaRPr>
          </a:p>
        </p:txBody>
      </p:sp>
      <p:sp>
        <p:nvSpPr>
          <p:cNvPr id="159" name="object 159" descr=""/>
          <p:cNvSpPr/>
          <p:nvPr/>
        </p:nvSpPr>
        <p:spPr>
          <a:xfrm>
            <a:off x="5103865" y="6950081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4" h="0">
                <a:moveTo>
                  <a:pt x="0" y="0"/>
                </a:moveTo>
                <a:lnTo>
                  <a:pt x="284830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 descr=""/>
          <p:cNvSpPr txBox="1"/>
          <p:nvPr/>
        </p:nvSpPr>
        <p:spPr>
          <a:xfrm>
            <a:off x="5204674" y="6942546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4580864" y="6824645"/>
            <a:ext cx="2184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ii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4956554" y="6916507"/>
            <a:ext cx="9017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4886487" y="6704413"/>
            <a:ext cx="67691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41152" sz="2025" spc="112">
                <a:latin typeface="Symbol"/>
                <a:cs typeface="Symbol"/>
              </a:rPr>
              <a:t></a:t>
            </a:r>
            <a:r>
              <a:rPr dirty="0" baseline="-5847" sz="1425" spc="112">
                <a:latin typeface="Symbol"/>
                <a:cs typeface="Symbol"/>
              </a:rPr>
              <a:t></a:t>
            </a:r>
            <a:r>
              <a:rPr dirty="0" baseline="-5847" sz="1425" spc="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s</a:t>
            </a:r>
            <a:r>
              <a:rPr dirty="0" baseline="-36231" sz="1725" spc="-37" i="1">
                <a:latin typeface="Times New Roman"/>
                <a:cs typeface="Times New Roman"/>
              </a:rPr>
              <a:t>ds</a:t>
            </a:r>
            <a:endParaRPr baseline="-36231" sz="1725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902004" y="7114413"/>
            <a:ext cx="2171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3414468" y="7359815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3476462" y="7296482"/>
            <a:ext cx="11747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3460815" y="7443746"/>
            <a:ext cx="19812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2759191" y="7157355"/>
            <a:ext cx="687070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30" i="1">
                <a:latin typeface="Times New Roman"/>
                <a:cs typeface="Times New Roman"/>
              </a:rPr>
              <a:t>F</a:t>
            </a:r>
            <a:r>
              <a:rPr dirty="0" sz="1600" spc="-30">
                <a:latin typeface="Symbol"/>
                <a:cs typeface="Symbol"/>
              </a:rPr>
              <a:t></a:t>
            </a:r>
            <a:r>
              <a:rPr dirty="0" sz="1600" spc="-2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550" spc="-100">
                <a:latin typeface="Symbol"/>
                <a:cs typeface="Symbol"/>
              </a:rPr>
              <a:t></a:t>
            </a:r>
            <a:r>
              <a:rPr dirty="0" sz="1200" spc="-100" i="1">
                <a:latin typeface="Times New Roman"/>
                <a:cs typeface="Times New Roman"/>
              </a:rPr>
              <a:t>x</a:t>
            </a:r>
            <a:r>
              <a:rPr dirty="0" sz="1550" spc="-100">
                <a:latin typeface="Symbol"/>
                <a:cs typeface="Symbol"/>
              </a:rPr>
              <a:t></a:t>
            </a:r>
            <a:r>
              <a:rPr dirty="0" sz="1600" spc="-100">
                <a:latin typeface="Symbol"/>
                <a:cs typeface="Symbol"/>
              </a:rPr>
              <a:t>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2700" spc="-705">
                <a:latin typeface="Symbol"/>
                <a:cs typeface="Symbol"/>
              </a:rPr>
              <a:t></a:t>
            </a:r>
            <a:endParaRPr sz="2700">
              <a:latin typeface="Symbol"/>
              <a:cs typeface="Symbol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3658848" y="7157355"/>
            <a:ext cx="763270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30555" sz="1500" spc="-15" i="1">
                <a:latin typeface="Times New Roman"/>
                <a:cs typeface="Times New Roman"/>
              </a:rPr>
              <a:t>isx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r>
              <a:rPr dirty="0" sz="2700" spc="-10">
                <a:latin typeface="Symbol"/>
                <a:cs typeface="Symbol"/>
              </a:rPr>
              <a:t></a:t>
            </a:r>
            <a:endParaRPr sz="2700">
              <a:latin typeface="Symbol"/>
              <a:cs typeface="Symbol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5019384" y="7748546"/>
            <a:ext cx="8953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4523232" y="7613080"/>
            <a:ext cx="17272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3502031" y="7613080"/>
            <a:ext cx="60325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5780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isx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baseline="5555" sz="1500" spc="-75" i="1">
                <a:latin typeface="Times New Roman"/>
                <a:cs typeface="Times New Roman"/>
              </a:rPr>
              <a:t>a</a:t>
            </a:r>
            <a:endParaRPr baseline="5555" sz="1500">
              <a:latin typeface="Times New Roman"/>
              <a:cs typeface="Times New Roman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4972806" y="7664615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3951695" y="7664615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2906661" y="7664615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5034952" y="7613080"/>
            <a:ext cx="64071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0695" algn="l"/>
              </a:tabLst>
            </a:pPr>
            <a:r>
              <a:rPr dirty="0" baseline="5555" sz="1500" spc="-75">
                <a:latin typeface="Symbol"/>
                <a:cs typeface="Symbol"/>
              </a:rPr>
              <a:t></a:t>
            </a:r>
            <a:r>
              <a:rPr dirty="0" baseline="5555" sz="1500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3998222" y="7748546"/>
            <a:ext cx="17208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2970629" y="7601282"/>
            <a:ext cx="16510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953188" y="7748546"/>
            <a:ext cx="19748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2754219" y="7462155"/>
            <a:ext cx="3129915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3705" algn="l"/>
                <a:tab pos="915035" algn="l"/>
                <a:tab pos="1454785" algn="l"/>
                <a:tab pos="1936750" algn="l"/>
                <a:tab pos="2434590" algn="l"/>
                <a:tab pos="291655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2700" spc="-555">
                <a:latin typeface="Symbol"/>
                <a:cs typeface="Symbol"/>
              </a:rPr>
              <a:t></a:t>
            </a:r>
            <a:r>
              <a:rPr dirty="0" sz="27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45" i="1">
                <a:latin typeface="Times New Roman"/>
                <a:cs typeface="Times New Roman"/>
              </a:rPr>
              <a:t>dx</a:t>
            </a:r>
            <a:r>
              <a:rPr dirty="0" sz="2700" spc="-145">
                <a:latin typeface="Symbol"/>
                <a:cs typeface="Symbol"/>
              </a:rPr>
              <a:t></a:t>
            </a:r>
            <a:endParaRPr sz="2700">
              <a:latin typeface="Symbol"/>
              <a:cs typeface="Symbol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2964424" y="7963599"/>
            <a:ext cx="39052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0504" algn="l"/>
              </a:tabLst>
            </a:pPr>
            <a:r>
              <a:rPr dirty="0" baseline="5555" sz="1500" spc="-75" i="1">
                <a:latin typeface="Times New Roman"/>
                <a:cs typeface="Times New Roman"/>
              </a:rPr>
              <a:t>a</a:t>
            </a:r>
            <a:r>
              <a:rPr dirty="0" baseline="5555" sz="15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isx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2909262" y="8015134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2946742" y="8099066"/>
            <a:ext cx="16319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2754425" y="7812675"/>
            <a:ext cx="810895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4490" algn="l"/>
                <a:tab pos="59690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2700" spc="-555">
                <a:latin typeface="Symbol"/>
                <a:cs typeface="Symbol"/>
              </a:rPr>
              <a:t></a:t>
            </a:r>
            <a:r>
              <a:rPr dirty="0" sz="27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40" i="1">
                <a:latin typeface="Times New Roman"/>
                <a:cs typeface="Times New Roman"/>
              </a:rPr>
              <a:t>dx</a:t>
            </a:r>
            <a:r>
              <a:rPr dirty="0" sz="2700" spc="-140">
                <a:latin typeface="Symbol"/>
                <a:cs typeface="Symbol"/>
              </a:rPr>
              <a:t></a:t>
            </a:r>
            <a:endParaRPr sz="2700">
              <a:latin typeface="Symbol"/>
              <a:cs typeface="Symbol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3722315" y="8071747"/>
            <a:ext cx="5969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485775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28985" sz="1725" spc="-37">
                <a:latin typeface="Symbol"/>
                <a:cs typeface="Symbol"/>
              </a:rPr>
              <a:t></a:t>
            </a:r>
            <a:r>
              <a:rPr dirty="0" baseline="-28985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28985" sz="1725" spc="-37">
                <a:latin typeface="Symbol"/>
                <a:cs typeface="Symbol"/>
              </a:rPr>
              <a:t></a:t>
            </a:r>
            <a:endParaRPr baseline="-28985" sz="1725">
              <a:latin typeface="Symbol"/>
              <a:cs typeface="Symbol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3976875" y="8129120"/>
            <a:ext cx="863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3760415" y="7926819"/>
            <a:ext cx="5207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</a:t>
            </a:r>
            <a:r>
              <a:rPr dirty="0" u="sng" baseline="4830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baseline="4830" sz="1725" spc="10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</a:t>
            </a:r>
            <a:r>
              <a:rPr dirty="0" baseline="4830" sz="1725" spc="-6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3554388" y="8011090"/>
            <a:ext cx="22796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9" name="object 189" descr=""/>
          <p:cNvSpPr/>
          <p:nvPr/>
        </p:nvSpPr>
        <p:spPr>
          <a:xfrm>
            <a:off x="4401615" y="8563361"/>
            <a:ext cx="401955" cy="0"/>
          </a:xfrm>
          <a:custGeom>
            <a:avLst/>
            <a:gdLst/>
            <a:ahLst/>
            <a:cxnLst/>
            <a:rect l="l" t="t" r="r" b="b"/>
            <a:pathLst>
              <a:path w="401954" h="0">
                <a:moveTo>
                  <a:pt x="0" y="0"/>
                </a:moveTo>
                <a:lnTo>
                  <a:pt x="40183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" name="object 190" descr=""/>
          <p:cNvSpPr txBox="1"/>
          <p:nvPr/>
        </p:nvSpPr>
        <p:spPr>
          <a:xfrm>
            <a:off x="5040773" y="8437514"/>
            <a:ext cx="5511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.........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(1)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4809759" y="8448569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4809759" y="857526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4236594" y="8448569"/>
            <a:ext cx="15938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baseline="4830" sz="1725" spc="-37">
                <a:latin typeface="Times New Roman"/>
                <a:cs typeface="Times New Roman"/>
              </a:rPr>
              <a:t>2</a:t>
            </a:r>
            <a:r>
              <a:rPr dirty="0" sz="1150" spc="-25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4310473" y="857526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4561256" y="8555542"/>
            <a:ext cx="863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4310473" y="8351752"/>
            <a:ext cx="5842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 </a:t>
            </a:r>
            <a:r>
              <a:rPr dirty="0" baseline="4830" sz="1725" i="1">
                <a:latin typeface="Times New Roman"/>
                <a:cs typeface="Times New Roman"/>
              </a:rPr>
              <a:t>s</a:t>
            </a:r>
            <a:r>
              <a:rPr dirty="0" baseline="4830" sz="1725" spc="120" i="1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a</a:t>
            </a:r>
            <a:r>
              <a:rPr dirty="0" baseline="4830" sz="1725" spc="-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7" name="object 197" descr=""/>
          <p:cNvSpPr txBox="1"/>
          <p:nvPr/>
        </p:nvSpPr>
        <p:spPr>
          <a:xfrm>
            <a:off x="900024" y="8264302"/>
            <a:ext cx="3348990" cy="735965"/>
          </a:xfrm>
          <a:prstGeom prst="rect">
            <a:avLst/>
          </a:prstGeom>
        </p:spPr>
        <p:txBody>
          <a:bodyPr wrap="square" lIns="0" tIns="13335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1050"/>
              </a:spcBef>
              <a:tabLst>
                <a:tab pos="440055" algn="l"/>
              </a:tabLst>
            </a:pPr>
            <a:r>
              <a:rPr dirty="0" sz="1150" spc="-20" i="1">
                <a:latin typeface="Times New Roman"/>
                <a:cs typeface="Times New Roman"/>
              </a:rPr>
              <a:t>Thus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10" i="1">
                <a:latin typeface="Times New Roman"/>
                <a:cs typeface="Times New Roman"/>
              </a:rPr>
              <a:t>F</a:t>
            </a:r>
            <a:r>
              <a:rPr dirty="0" sz="1600" spc="-10">
                <a:latin typeface="Symbol"/>
                <a:cs typeface="Symbol"/>
              </a:rPr>
              <a:t></a:t>
            </a:r>
            <a:r>
              <a:rPr dirty="0" sz="1600" spc="-22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550" spc="-90">
                <a:latin typeface="Symbol"/>
                <a:cs typeface="Symbol"/>
              </a:rPr>
              <a:t></a:t>
            </a:r>
            <a:r>
              <a:rPr dirty="0" sz="1150" spc="-90" i="1">
                <a:latin typeface="Times New Roman"/>
                <a:cs typeface="Times New Roman"/>
              </a:rPr>
              <a:t>x</a:t>
            </a:r>
            <a:r>
              <a:rPr dirty="0" sz="1550" spc="-90">
                <a:latin typeface="Symbol"/>
                <a:cs typeface="Symbol"/>
              </a:rPr>
              <a:t></a:t>
            </a:r>
            <a:r>
              <a:rPr dirty="0" sz="1600" spc="-90">
                <a:latin typeface="Symbol"/>
                <a:cs typeface="Symbol"/>
              </a:rPr>
              <a:t></a:t>
            </a:r>
            <a:r>
              <a:rPr dirty="0" sz="1600" spc="-2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90">
                <a:latin typeface="Times New Roman"/>
                <a:cs typeface="Times New Roman"/>
              </a:rPr>
              <a:t> </a:t>
            </a:r>
            <a:r>
              <a:rPr dirty="0" sz="1150" spc="-60" i="1">
                <a:latin typeface="Times New Roman"/>
                <a:cs typeface="Times New Roman"/>
              </a:rPr>
              <a:t>f</a:t>
            </a:r>
            <a:r>
              <a:rPr dirty="0" baseline="16908" sz="1725" spc="-89">
                <a:latin typeface="Times New Roman"/>
                <a:cs typeface="Times New Roman"/>
              </a:rPr>
              <a:t>ˆ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150" spc="-60" i="1">
                <a:latin typeface="Times New Roman"/>
                <a:cs typeface="Times New Roman"/>
              </a:rPr>
              <a:t>s</a:t>
            </a:r>
            <a:r>
              <a:rPr dirty="0" sz="1550" spc="-60">
                <a:latin typeface="Symbol"/>
                <a:cs typeface="Symbol"/>
              </a:rPr>
              <a:t></a:t>
            </a:r>
            <a:r>
              <a:rPr dirty="0" sz="1550" spc="-1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  <a:p>
            <a:pPr algn="r" marR="83185">
              <a:lnSpc>
                <a:spcPct val="100000"/>
              </a:lnSpc>
              <a:spcBef>
                <a:spcPts val="915"/>
              </a:spcBef>
            </a:pPr>
            <a:r>
              <a:rPr dirty="0" sz="1150">
                <a:latin typeface="Times New Roman"/>
                <a:cs typeface="Times New Roman"/>
              </a:rPr>
              <a:t>Inverting </a:t>
            </a:r>
            <a:r>
              <a:rPr dirty="0" sz="1150" spc="-75">
                <a:latin typeface="Times New Roman"/>
                <a:cs typeface="Times New Roman"/>
              </a:rPr>
              <a:t>f</a:t>
            </a:r>
            <a:r>
              <a:rPr dirty="0" baseline="16908" sz="1725" spc="-112">
                <a:latin typeface="Times New Roman"/>
                <a:cs typeface="Times New Roman"/>
              </a:rPr>
              <a:t>ˆ</a:t>
            </a:r>
            <a:r>
              <a:rPr dirty="0" sz="1500" spc="-75">
                <a:latin typeface="Symbol"/>
                <a:cs typeface="Symbol"/>
              </a:rPr>
              <a:t></a:t>
            </a:r>
            <a:r>
              <a:rPr dirty="0" sz="1150" spc="-75" i="1">
                <a:latin typeface="Times New Roman"/>
                <a:cs typeface="Times New Roman"/>
              </a:rPr>
              <a:t>s</a:t>
            </a:r>
            <a:r>
              <a:rPr dirty="0" sz="1500" spc="-75">
                <a:latin typeface="Symbol"/>
                <a:cs typeface="Symbol"/>
              </a:rPr>
              <a:t></a:t>
            </a:r>
            <a:r>
              <a:rPr dirty="0" sz="1500" spc="-2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by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employing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inversion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formula,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we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get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892758" y="942669"/>
            <a:ext cx="396875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 i="1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550" spc="-1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317671" y="111633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 h="0">
                <a:moveTo>
                  <a:pt x="0" y="0"/>
                </a:moveTo>
                <a:lnTo>
                  <a:pt x="19189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57227" y="1116336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 h="0">
                <a:moveTo>
                  <a:pt x="0" y="0"/>
                </a:moveTo>
                <a:lnTo>
                  <a:pt x="35807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4372848" y="868071"/>
            <a:ext cx="561340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9097" sz="2400" spc="-15">
                <a:latin typeface="Symbol"/>
                <a:cs typeface="Symbol"/>
              </a:rPr>
              <a:t></a:t>
            </a:r>
            <a:r>
              <a:rPr dirty="0" baseline="-26570" sz="1725" spc="-15" i="1">
                <a:latin typeface="Times New Roman"/>
                <a:cs typeface="Times New Roman"/>
              </a:rPr>
              <a:t>e</a:t>
            </a:r>
            <a:r>
              <a:rPr dirty="0" sz="950" spc="-10">
                <a:latin typeface="Symbol"/>
                <a:cs typeface="Symbol"/>
              </a:rPr>
              <a:t></a:t>
            </a:r>
            <a:r>
              <a:rPr dirty="0" sz="950" spc="-10" i="1">
                <a:latin typeface="Times New Roman"/>
                <a:cs typeface="Times New Roman"/>
              </a:rPr>
              <a:t>isx</a:t>
            </a:r>
            <a:r>
              <a:rPr dirty="0" baseline="-26570" sz="1725" spc="-15" i="1">
                <a:latin typeface="Times New Roman"/>
                <a:cs typeface="Times New Roman"/>
              </a:rPr>
              <a:t>ds</a:t>
            </a:r>
            <a:endParaRPr baseline="-26570" sz="1725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095174" y="1108801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950023" y="895978"/>
            <a:ext cx="3651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sa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87627" y="936502"/>
            <a:ext cx="11747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572036" y="1082762"/>
            <a:ext cx="19812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45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25287" y="999320"/>
            <a:ext cx="7493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63028" y="895977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66387" y="970355"/>
            <a:ext cx="130175" cy="2305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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315357" y="1100247"/>
            <a:ext cx="17970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35069" y="1387939"/>
            <a:ext cx="7493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88249" y="1325122"/>
            <a:ext cx="11747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72658" y="1471382"/>
            <a:ext cx="18923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25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64034" y="1379521"/>
            <a:ext cx="110489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737496" y="1379521"/>
            <a:ext cx="16319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 i="1">
                <a:latin typeface="Times New Roman"/>
                <a:cs typeface="Times New Roman"/>
              </a:rPr>
              <a:t>ds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59665" y="1236367"/>
            <a:ext cx="981710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15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u="sng" sz="1150" spc="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sng" sz="1150" spc="-10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150" spc="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u="sng" sz="15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92066" y="1236367"/>
            <a:ext cx="798830" cy="26416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86715" algn="l"/>
              </a:tabLst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15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</a:t>
            </a:r>
            <a:r>
              <a:rPr dirty="0" u="sng" sz="15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92989" y="1489166"/>
            <a:ext cx="110489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90149" y="1694147"/>
            <a:ext cx="135890" cy="3517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85">
                <a:latin typeface="Symbol"/>
                <a:cs typeface="Symbol"/>
              </a:rPr>
              <a:t></a:t>
            </a:r>
            <a:r>
              <a:rPr dirty="0" baseline="-31400" sz="1725" spc="-127">
                <a:latin typeface="Symbol"/>
                <a:cs typeface="Symbol"/>
              </a:rPr>
              <a:t></a:t>
            </a:r>
            <a:endParaRPr baseline="-31400" sz="1725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73227" y="1780809"/>
            <a:ext cx="110489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158429" y="1789523"/>
            <a:ext cx="74930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709439" y="1789522"/>
            <a:ext cx="74930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211353" y="1726350"/>
            <a:ext cx="11811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196033" y="1872769"/>
            <a:ext cx="18923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23789" y="1395358"/>
            <a:ext cx="350520" cy="591820"/>
          </a:xfrm>
          <a:prstGeom prst="rect">
            <a:avLst/>
          </a:prstGeom>
        </p:spPr>
        <p:txBody>
          <a:bodyPr wrap="square" lIns="0" tIns="119380" rIns="0" bIns="0" rtlCol="0" vert="horz">
            <a:spAutoFit/>
          </a:bodyPr>
          <a:lstStyle/>
          <a:p>
            <a:pPr marL="195580">
              <a:lnSpc>
                <a:spcPct val="100000"/>
              </a:lnSpc>
              <a:spcBef>
                <a:spcPts val="94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1150" i="1">
                <a:latin typeface="Times New Roman"/>
                <a:cs typeface="Times New Roman"/>
              </a:rPr>
              <a:t>ds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41546" y="1600857"/>
            <a:ext cx="885825" cy="505459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408305" marR="5080" indent="-396240">
              <a:lnSpc>
                <a:spcPct val="113100"/>
              </a:lnSpc>
              <a:spcBef>
                <a:spcPts val="140"/>
              </a:spcBef>
            </a:pP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15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</a:t>
            </a:r>
            <a:r>
              <a:rPr dirty="0" u="sng" sz="15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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150" spc="-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u="sng" sz="1150" spc="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sz="15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</a:t>
            </a:r>
            <a:r>
              <a:rPr dirty="0" sz="1550" spc="-2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76126" y="1685483"/>
            <a:ext cx="4298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baseline="-2415" sz="1725">
                <a:latin typeface="Symbol"/>
                <a:cs typeface="Symbol"/>
              </a:rPr>
              <a:t></a:t>
            </a:r>
            <a:r>
              <a:rPr dirty="0" baseline="-2415" sz="1725" spc="307">
                <a:latin typeface="Times New Roman"/>
                <a:cs typeface="Times New Roman"/>
              </a:rPr>
              <a:t> </a:t>
            </a:r>
            <a:r>
              <a:rPr dirty="0" baseline="-5555" sz="1500" spc="-75">
                <a:latin typeface="Symbol"/>
                <a:cs typeface="Symbol"/>
              </a:rPr>
              <a:t></a:t>
            </a:r>
            <a:endParaRPr baseline="-5555" sz="15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477051" y="1839142"/>
            <a:ext cx="48514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17777" sz="1875">
                <a:latin typeface="Symbol"/>
                <a:cs typeface="Symbol"/>
              </a:rPr>
              <a:t></a:t>
            </a:r>
            <a:r>
              <a:rPr dirty="0" baseline="-17777" sz="1875" spc="195">
                <a:latin typeface="Times New Roman"/>
                <a:cs typeface="Times New Roman"/>
              </a:rPr>
              <a:t> </a:t>
            </a:r>
            <a:r>
              <a:rPr dirty="0" baseline="2415" sz="1725" spc="-315">
                <a:latin typeface="Symbol"/>
                <a:cs typeface="Symbol"/>
              </a:rPr>
              <a:t></a:t>
            </a:r>
            <a:r>
              <a:rPr dirty="0" baseline="-26570" sz="1725" spc="-315">
                <a:latin typeface="Symbol"/>
                <a:cs typeface="Symbol"/>
              </a:rPr>
              <a:t></a:t>
            </a:r>
            <a:r>
              <a:rPr dirty="0" baseline="-26570" sz="1725" spc="67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172603" y="1780810"/>
            <a:ext cx="1631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 i="1">
                <a:latin typeface="Times New Roman"/>
                <a:cs typeface="Times New Roman"/>
              </a:rPr>
              <a:t>ds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390258" y="1647721"/>
            <a:ext cx="768350" cy="4584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58140" marR="5080" indent="-346075">
              <a:lnSpc>
                <a:spcPct val="123400"/>
              </a:lnSpc>
              <a:spcBef>
                <a:spcPts val="90"/>
              </a:spcBef>
            </a:pP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u="sng" sz="1150" spc="9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150" spc="-1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150" spc="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02004" y="2270506"/>
            <a:ext cx="571754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Here,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odd.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relevant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2767598" y="3027602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76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3138618" y="3021336"/>
            <a:ext cx="733425" cy="0"/>
          </a:xfrm>
          <a:custGeom>
            <a:avLst/>
            <a:gdLst/>
            <a:ahLst/>
            <a:cxnLst/>
            <a:rect l="l" t="t" r="r" b="b"/>
            <a:pathLst>
              <a:path w="733425" h="0">
                <a:moveTo>
                  <a:pt x="0" y="0"/>
                </a:moveTo>
                <a:lnTo>
                  <a:pt x="73337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882269" y="2904320"/>
            <a:ext cx="75565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929335" y="2987762"/>
            <a:ext cx="19875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45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25745" y="2895900"/>
            <a:ext cx="413384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64017" y="3013801"/>
            <a:ext cx="8636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06051" y="2800978"/>
            <a:ext cx="96837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sa</a:t>
            </a:r>
            <a:r>
              <a:rPr dirty="0" sz="1150" spc="-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sx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baseline="-36231" sz="1725" spc="-37" i="1">
                <a:latin typeface="Times New Roman"/>
                <a:cs typeface="Times New Roman"/>
              </a:rPr>
              <a:t>ds</a:t>
            </a:r>
            <a:endParaRPr baseline="-36231" sz="1725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757671" y="2827704"/>
            <a:ext cx="304800" cy="36385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245"/>
              </a:spcBef>
            </a:pPr>
            <a:r>
              <a:rPr dirty="0" baseline="2923" sz="1425">
                <a:latin typeface="Times New Roman"/>
                <a:cs typeface="Times New Roman"/>
              </a:rPr>
              <a:t>1</a:t>
            </a:r>
            <a:r>
              <a:rPr dirty="0" baseline="2923" sz="1425" spc="300">
                <a:latin typeface="Times New Roman"/>
                <a:cs typeface="Times New Roman"/>
              </a:rPr>
              <a:t>  </a:t>
            </a: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-50">
                <a:latin typeface="Symbol"/>
                <a:cs typeface="Symbol"/>
              </a:rPr>
              <a:t>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285869" y="2890773"/>
            <a:ext cx="15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1716278" y="3460121"/>
            <a:ext cx="731520" cy="0"/>
          </a:xfrm>
          <a:custGeom>
            <a:avLst/>
            <a:gdLst/>
            <a:ahLst/>
            <a:cxnLst/>
            <a:rect l="l" t="t" r="r" b="b"/>
            <a:pathLst>
              <a:path w="731519" h="0">
                <a:moveTo>
                  <a:pt x="0" y="0"/>
                </a:moveTo>
                <a:lnTo>
                  <a:pt x="73118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1523068" y="3280287"/>
            <a:ext cx="11747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435769" y="3376236"/>
            <a:ext cx="29464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0288" sz="2025" spc="-37">
                <a:latin typeface="Symbol"/>
                <a:cs typeface="Symbol"/>
              </a:rPr>
              <a:t></a:t>
            </a:r>
            <a:r>
              <a:rPr dirty="0" sz="950" spc="-25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674564" y="3256987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3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3776611" y="3256987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3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3673350" y="3484499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3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3775396" y="3484499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35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3304239" y="3503012"/>
            <a:ext cx="10160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002715" y="3173360"/>
            <a:ext cx="2062480" cy="48577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algn="r" marR="31115">
              <a:lnSpc>
                <a:spcPct val="100000"/>
              </a:lnSpc>
              <a:spcBef>
                <a:spcPts val="470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70"/>
              </a:spcBef>
              <a:tabLst>
                <a:tab pos="1313815" algn="l"/>
                <a:tab pos="169354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32407" sz="1800" spc="-37">
                <a:latin typeface="Symbol"/>
                <a:cs typeface="Symbol"/>
              </a:rPr>
              <a:t>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683662" y="3230304"/>
            <a:ext cx="188087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sa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sx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baseline="-36231" sz="1725" i="1">
                <a:latin typeface="Times New Roman"/>
                <a:cs typeface="Times New Roman"/>
              </a:rPr>
              <a:t>ds</a:t>
            </a:r>
            <a:r>
              <a:rPr dirty="0" baseline="-36231" sz="1725" spc="89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-67">
                <a:latin typeface="Times New Roman"/>
                <a:cs typeface="Times New Roman"/>
              </a:rPr>
              <a:t> </a:t>
            </a:r>
            <a:r>
              <a:rPr dirty="0" baseline="-33333" sz="1875">
                <a:latin typeface="Symbol"/>
                <a:cs typeface="Symbol"/>
              </a:rPr>
              <a:t></a:t>
            </a:r>
            <a:r>
              <a:rPr dirty="0" baseline="-36231" sz="1725" i="1">
                <a:latin typeface="Times New Roman"/>
                <a:cs typeface="Times New Roman"/>
              </a:rPr>
              <a:t>f</a:t>
            </a:r>
            <a:r>
              <a:rPr dirty="0" baseline="-36231" sz="1725" spc="15" i="1">
                <a:latin typeface="Times New Roman"/>
                <a:cs typeface="Times New Roman"/>
              </a:rPr>
              <a:t> </a:t>
            </a:r>
            <a:r>
              <a:rPr dirty="0" baseline="-36231" sz="1725" spc="75">
                <a:latin typeface="Times New Roman"/>
                <a:cs typeface="Times New Roman"/>
              </a:rPr>
              <a:t>(</a:t>
            </a:r>
            <a:r>
              <a:rPr dirty="0" baseline="-36231" sz="1725" spc="75" i="1">
                <a:latin typeface="Times New Roman"/>
                <a:cs typeface="Times New Roman"/>
              </a:rPr>
              <a:t>x</a:t>
            </a:r>
            <a:r>
              <a:rPr dirty="0" baseline="-36231" sz="1725" spc="75">
                <a:latin typeface="Times New Roman"/>
                <a:cs typeface="Times New Roman"/>
              </a:rPr>
              <a:t>)</a:t>
            </a:r>
            <a:r>
              <a:rPr dirty="0" baseline="-36231" sz="1725" spc="637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7">
                <a:latin typeface="Times New Roman"/>
                <a:cs typeface="Times New Roman"/>
              </a:rPr>
              <a:t> </a:t>
            </a:r>
            <a:r>
              <a:rPr dirty="0" baseline="6944" sz="1800" spc="-89">
                <a:latin typeface="Symbol"/>
                <a:cs typeface="Symbol"/>
              </a:rPr>
              <a:t></a:t>
            </a:r>
            <a:r>
              <a:rPr dirty="0" baseline="6666" sz="1875" spc="-89">
                <a:latin typeface="Symbol"/>
                <a:cs typeface="Symbol"/>
              </a:rPr>
              <a:t></a:t>
            </a:r>
            <a:r>
              <a:rPr dirty="0" baseline="6666" sz="1875" spc="-217">
                <a:latin typeface="Times New Roman"/>
                <a:cs typeface="Times New Roman"/>
              </a:rPr>
              <a:t> </a:t>
            </a:r>
            <a:r>
              <a:rPr dirty="0" baseline="6944" sz="1800" spc="-75">
                <a:latin typeface="Times New Roman"/>
                <a:cs typeface="Times New Roman"/>
              </a:rPr>
              <a:t>,</a:t>
            </a:r>
            <a:endParaRPr baseline="6944" sz="1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14372" y="3760022"/>
            <a:ext cx="1900555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Times New Roman"/>
                <a:cs typeface="Times New Roman"/>
              </a:rPr>
              <a:t>For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a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1,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this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yields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baseline="-12345" sz="2025" spc="67">
                <a:latin typeface="Symbol"/>
                <a:cs typeface="Symbol"/>
              </a:rPr>
              <a:t></a:t>
            </a:r>
            <a:r>
              <a:rPr dirty="0" baseline="35087" sz="1425" spc="67">
                <a:latin typeface="Symbol"/>
                <a:cs typeface="Symbol"/>
              </a:rPr>
              <a:t></a:t>
            </a:r>
            <a:endParaRPr baseline="35087" sz="1425">
              <a:latin typeface="Symbol"/>
              <a:cs typeface="Symbol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2964562" y="3912876"/>
            <a:ext cx="280670" cy="0"/>
          </a:xfrm>
          <a:custGeom>
            <a:avLst/>
            <a:gdLst/>
            <a:ahLst/>
            <a:cxnLst/>
            <a:rect l="l" t="t" r="r" b="b"/>
            <a:pathLst>
              <a:path w="280669" h="0">
                <a:moveTo>
                  <a:pt x="0" y="0"/>
                </a:moveTo>
                <a:lnTo>
                  <a:pt x="28034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2756846" y="3879302"/>
            <a:ext cx="19685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40">
                <a:latin typeface="Symbol"/>
                <a:cs typeface="Symbol"/>
              </a:rPr>
              <a:t>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31955" y="3684010"/>
            <a:ext cx="75247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baseline="-36231" sz="1725" i="1">
                <a:latin typeface="Times New Roman"/>
                <a:cs typeface="Times New Roman"/>
              </a:rPr>
              <a:t>ds</a:t>
            </a:r>
            <a:r>
              <a:rPr dirty="0" baseline="-36231" sz="1725" spc="89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-60">
                <a:latin typeface="Times New Roman"/>
                <a:cs typeface="Times New Roman"/>
              </a:rPr>
              <a:t> </a:t>
            </a:r>
            <a:r>
              <a:rPr dirty="0" baseline="-33333" sz="1875" spc="-75">
                <a:latin typeface="Symbol"/>
                <a:cs typeface="Symbol"/>
              </a:rPr>
              <a:t></a:t>
            </a:r>
            <a:endParaRPr baseline="-33333" sz="1875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063697" y="3905341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3421122" y="4301496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4" h="0">
                <a:moveTo>
                  <a:pt x="0" y="0"/>
                </a:moveTo>
                <a:lnTo>
                  <a:pt x="28501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3273866" y="4267922"/>
            <a:ext cx="9017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522190" y="4293961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76604" y="4150751"/>
            <a:ext cx="3274060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2</a:t>
            </a:r>
            <a:r>
              <a:rPr dirty="0" baseline="-10288" sz="2025" spc="104">
                <a:latin typeface="Symbol"/>
                <a:cs typeface="Symbol"/>
              </a:rPr>
              <a:t></a:t>
            </a:r>
            <a:r>
              <a:rPr dirty="0" baseline="38011" sz="1425" spc="104">
                <a:latin typeface="Symbol"/>
                <a:cs typeface="Symbol"/>
              </a:rPr>
              <a:t></a:t>
            </a:r>
            <a:r>
              <a:rPr dirty="0" baseline="38011" sz="1425" spc="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sin</a:t>
            </a:r>
            <a:r>
              <a:rPr dirty="0" baseline="36231" sz="1725" spc="-22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s</a:t>
            </a:r>
            <a:r>
              <a:rPr dirty="0" baseline="36231" sz="1725" spc="7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ds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02004" y="4559934"/>
            <a:ext cx="186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1356303" y="4690116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4" h="0">
                <a:moveTo>
                  <a:pt x="0" y="0"/>
                </a:moveTo>
                <a:lnTo>
                  <a:pt x="28341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1971841" y="469638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2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1978626" y="4682510"/>
            <a:ext cx="8953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09968" y="4656542"/>
            <a:ext cx="8953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40123" y="4444448"/>
            <a:ext cx="942975" cy="2362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41152" sz="2025" spc="112">
                <a:latin typeface="Symbol"/>
                <a:cs typeface="Symbol"/>
              </a:rPr>
              <a:t></a:t>
            </a:r>
            <a:r>
              <a:rPr dirty="0" baseline="-5847" sz="1425" spc="112">
                <a:latin typeface="Symbol"/>
                <a:cs typeface="Symbol"/>
              </a:rPr>
              <a:t></a:t>
            </a:r>
            <a:r>
              <a:rPr dirty="0" baseline="-5847" sz="1425" spc="2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baseline="-36231" sz="1725" i="1">
                <a:latin typeface="Times New Roman"/>
                <a:cs typeface="Times New Roman"/>
              </a:rPr>
              <a:t>ds</a:t>
            </a:r>
            <a:r>
              <a:rPr dirty="0" baseline="-36231" sz="1725" spc="97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42">
                <a:latin typeface="Times New Roman"/>
                <a:cs typeface="Times New Roman"/>
              </a:rPr>
              <a:t> </a:t>
            </a:r>
            <a:r>
              <a:rPr dirty="0" baseline="-2645" sz="1575" spc="-75">
                <a:latin typeface="Symbol"/>
                <a:cs typeface="Symbol"/>
              </a:rPr>
              <a:t></a:t>
            </a:r>
            <a:endParaRPr baseline="-2645" sz="1575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456853" y="4682581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/>
          <p:nvPr/>
        </p:nvSpPr>
        <p:spPr>
          <a:xfrm>
            <a:off x="2360910" y="5248562"/>
            <a:ext cx="214629" cy="299720"/>
          </a:xfrm>
          <a:custGeom>
            <a:avLst/>
            <a:gdLst/>
            <a:ahLst/>
            <a:cxnLst/>
            <a:rect l="l" t="t" r="r" b="b"/>
            <a:pathLst>
              <a:path w="214630" h="299720">
                <a:moveTo>
                  <a:pt x="214379" y="0"/>
                </a:moveTo>
                <a:lnTo>
                  <a:pt x="0" y="299113"/>
                </a:lnTo>
              </a:path>
            </a:pathLst>
          </a:custGeom>
          <a:ln w="63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 txBox="1"/>
          <p:nvPr/>
        </p:nvSpPr>
        <p:spPr>
          <a:xfrm>
            <a:off x="2333374" y="5200689"/>
            <a:ext cx="1022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876604" y="4991860"/>
            <a:ext cx="4948555" cy="840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baseline="25462" sz="1800">
                <a:latin typeface="Times New Roman"/>
                <a:cs typeface="Times New Roman"/>
              </a:rPr>
              <a:t>-</a:t>
            </a:r>
            <a:r>
              <a:rPr dirty="0" baseline="25462" sz="1800" spc="-209">
                <a:latin typeface="Times New Roman"/>
                <a:cs typeface="Times New Roman"/>
              </a:rPr>
              <a:t> </a:t>
            </a:r>
            <a:r>
              <a:rPr dirty="0" baseline="25462" sz="1800" spc="82">
                <a:latin typeface="Times New Roman"/>
                <a:cs typeface="Times New Roman"/>
              </a:rPr>
              <a:t>a</a:t>
            </a:r>
            <a:r>
              <a:rPr dirty="0" baseline="48611" sz="1800" spc="82">
                <a:latin typeface="Times New Roman"/>
                <a:cs typeface="Times New Roman"/>
              </a:rPr>
              <a:t>2</a:t>
            </a:r>
            <a:r>
              <a:rPr dirty="0" baseline="25462" sz="1800" spc="82">
                <a:latin typeface="Times New Roman"/>
                <a:cs typeface="Times New Roman"/>
              </a:rPr>
              <a:t>x</a:t>
            </a:r>
            <a:r>
              <a:rPr dirty="0" baseline="48611" sz="1800" spc="82">
                <a:latin typeface="Times New Roman"/>
                <a:cs typeface="Times New Roman"/>
              </a:rPr>
              <a:t>2</a:t>
            </a:r>
            <a:r>
              <a:rPr dirty="0" baseline="48611" sz="18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‘a’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constant.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Times New Roman"/>
              <a:cs typeface="Times New Roman"/>
            </a:endParaRPr>
          </a:p>
          <a:p>
            <a:pPr marL="38100" marR="112395">
              <a:lnSpc>
                <a:spcPct val="111100"/>
              </a:lnSpc>
            </a:pPr>
            <a:r>
              <a:rPr dirty="0" sz="1200">
                <a:latin typeface="Times New Roman"/>
                <a:cs typeface="Times New Roman"/>
              </a:rPr>
              <a:t>Deduce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f(x)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e</a:t>
            </a:r>
            <a:r>
              <a:rPr dirty="0" baseline="43478" sz="1725">
                <a:latin typeface="Symbol"/>
                <a:cs typeface="Symbol"/>
              </a:rPr>
              <a:t></a:t>
            </a:r>
            <a:r>
              <a:rPr dirty="0" baseline="43478" sz="1725" spc="-104">
                <a:latin typeface="Times New Roman"/>
                <a:cs typeface="Times New Roman"/>
              </a:rPr>
              <a:t> </a:t>
            </a:r>
            <a:r>
              <a:rPr dirty="0" baseline="57971" sz="1725">
                <a:latin typeface="Times New Roman"/>
                <a:cs typeface="Times New Roman"/>
              </a:rPr>
              <a:t>x</a:t>
            </a:r>
            <a:r>
              <a:rPr dirty="0" baseline="57971" sz="1725" spc="277">
                <a:latin typeface="Times New Roman"/>
                <a:cs typeface="Times New Roman"/>
              </a:rPr>
              <a:t>  </a:t>
            </a:r>
            <a:r>
              <a:rPr dirty="0" baseline="14492" sz="1725">
                <a:latin typeface="Times New Roman"/>
                <a:cs typeface="Times New Roman"/>
              </a:rPr>
              <a:t>2</a:t>
            </a:r>
            <a:r>
              <a:rPr dirty="0" baseline="14492" sz="1725" spc="43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self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reciprocal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 respect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Fourier </a:t>
            </a:r>
            <a:r>
              <a:rPr dirty="0" sz="1200" spc="-10">
                <a:latin typeface="Times New Roman"/>
                <a:cs typeface="Times New Roman"/>
              </a:rPr>
              <a:t>transform. </a:t>
            </a:r>
            <a:r>
              <a:rPr dirty="0" sz="1200" spc="-20">
                <a:latin typeface="Times New Roman"/>
                <a:cs typeface="Times New Roman"/>
              </a:rPr>
              <a:t>Here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904749" y="5931490"/>
            <a:ext cx="1023619" cy="27178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150" spc="-10" i="1">
                <a:latin typeface="Times New Roman"/>
                <a:cs typeface="Times New Roman"/>
              </a:rPr>
              <a:t>F</a:t>
            </a:r>
            <a:r>
              <a:rPr dirty="0" sz="1600" spc="-10">
                <a:latin typeface="Symbol"/>
                <a:cs typeface="Symbol"/>
              </a:rPr>
              <a:t>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550" spc="-90">
                <a:latin typeface="Symbol"/>
                <a:cs typeface="Symbol"/>
              </a:rPr>
              <a:t></a:t>
            </a:r>
            <a:r>
              <a:rPr dirty="0" sz="1150" spc="-90" i="1">
                <a:latin typeface="Times New Roman"/>
                <a:cs typeface="Times New Roman"/>
              </a:rPr>
              <a:t>x</a:t>
            </a:r>
            <a:r>
              <a:rPr dirty="0" sz="1550" spc="-90">
                <a:latin typeface="Symbol"/>
                <a:cs typeface="Symbol"/>
              </a:rPr>
              <a:t></a:t>
            </a:r>
            <a:r>
              <a:rPr dirty="0" sz="1600" spc="-90">
                <a:latin typeface="Symbol"/>
                <a:cs typeface="Symbol"/>
              </a:rPr>
              <a:t></a:t>
            </a:r>
            <a:r>
              <a:rPr dirty="0" sz="1600" spc="-1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29239" sz="1425">
                <a:latin typeface="Symbol"/>
                <a:cs typeface="Symbol"/>
              </a:rPr>
              <a:t></a:t>
            </a:r>
            <a:r>
              <a:rPr dirty="0" baseline="-29239" sz="1425" spc="-89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593864" y="5943469"/>
            <a:ext cx="149352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293370" algn="l"/>
                <a:tab pos="1362710" algn="l"/>
              </a:tabLst>
            </a:pPr>
            <a:r>
              <a:rPr dirty="0" baseline="5847" sz="1425" spc="-75">
                <a:latin typeface="Symbol"/>
                <a:cs typeface="Symbol"/>
              </a:rPr>
              <a:t></a:t>
            </a:r>
            <a:r>
              <a:rPr dirty="0" baseline="5847" sz="1425">
                <a:latin typeface="Times New Roman"/>
                <a:cs typeface="Times New Roman"/>
              </a:rPr>
              <a:t>	</a:t>
            </a:r>
            <a:r>
              <a:rPr dirty="0" sz="950">
                <a:latin typeface="Symbol"/>
                <a:cs typeface="Symbol"/>
              </a:rPr>
              <a:t></a:t>
            </a:r>
            <a:r>
              <a:rPr dirty="0" sz="950" spc="-135">
                <a:latin typeface="Times New Roman"/>
                <a:cs typeface="Times New Roman"/>
              </a:rPr>
              <a:t> </a:t>
            </a:r>
            <a:r>
              <a:rPr dirty="0" sz="950" i="1">
                <a:latin typeface="Times New Roman"/>
                <a:cs typeface="Times New Roman"/>
              </a:rPr>
              <a:t>a</a:t>
            </a:r>
            <a:r>
              <a:rPr dirty="0" sz="950" spc="-114" i="1">
                <a:latin typeface="Times New Roman"/>
                <a:cs typeface="Times New Roman"/>
              </a:rPr>
              <a:t> </a:t>
            </a:r>
            <a:r>
              <a:rPr dirty="0" baseline="26315" sz="1425">
                <a:latin typeface="Times New Roman"/>
                <a:cs typeface="Times New Roman"/>
              </a:rPr>
              <a:t>2</a:t>
            </a:r>
            <a:r>
              <a:rPr dirty="0" baseline="26315" sz="1425" spc="-142">
                <a:latin typeface="Times New Roman"/>
                <a:cs typeface="Times New Roman"/>
              </a:rPr>
              <a:t> </a:t>
            </a:r>
            <a:r>
              <a:rPr dirty="0" sz="950" i="1">
                <a:latin typeface="Times New Roman"/>
                <a:cs typeface="Times New Roman"/>
              </a:rPr>
              <a:t>x</a:t>
            </a:r>
            <a:r>
              <a:rPr dirty="0" sz="950" spc="-125" i="1">
                <a:latin typeface="Times New Roman"/>
                <a:cs typeface="Times New Roman"/>
              </a:rPr>
              <a:t> </a:t>
            </a:r>
            <a:r>
              <a:rPr dirty="0" baseline="26315" sz="1425">
                <a:latin typeface="Times New Roman"/>
                <a:cs typeface="Times New Roman"/>
              </a:rPr>
              <a:t>2</a:t>
            </a:r>
            <a:r>
              <a:rPr dirty="0" baseline="26315" sz="1425" spc="315">
                <a:latin typeface="Times New Roman"/>
                <a:cs typeface="Times New Roman"/>
              </a:rPr>
              <a:t>  </a:t>
            </a:r>
            <a:r>
              <a:rPr dirty="0" sz="950" spc="-25" i="1">
                <a:latin typeface="Times New Roman"/>
                <a:cs typeface="Times New Roman"/>
              </a:rPr>
              <a:t>isx</a:t>
            </a:r>
            <a:r>
              <a:rPr dirty="0" sz="950" i="1">
                <a:latin typeface="Times New Roman"/>
                <a:cs typeface="Times New Roman"/>
              </a:rPr>
              <a:t>	</a:t>
            </a:r>
            <a:r>
              <a:rPr dirty="0" baseline="5555" sz="1500" spc="-75">
                <a:latin typeface="Symbol"/>
                <a:cs typeface="Symbol"/>
              </a:rPr>
              <a:t></a:t>
            </a:r>
            <a:endParaRPr baseline="5555" sz="15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279765" y="5963362"/>
            <a:ext cx="755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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882205" y="5986445"/>
            <a:ext cx="2838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2222" sz="1500">
                <a:latin typeface="Symbol"/>
                <a:cs typeface="Symbol"/>
              </a:rPr>
              <a:t></a:t>
            </a:r>
            <a:r>
              <a:rPr dirty="0" baseline="22222" sz="1500" spc="-247">
                <a:latin typeface="Times New Roman"/>
                <a:cs typeface="Times New Roman"/>
              </a:rPr>
              <a:t> </a:t>
            </a:r>
            <a:r>
              <a:rPr dirty="0" sz="1150" spc="-3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252788" y="5961402"/>
            <a:ext cx="988060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26860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dx</a:t>
            </a:r>
            <a:r>
              <a:rPr dirty="0" sz="1150" spc="15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30555" sz="1500">
                <a:latin typeface="Symbol"/>
                <a:cs typeface="Symbol"/>
              </a:rPr>
              <a:t></a:t>
            </a:r>
            <a:r>
              <a:rPr dirty="0" baseline="-30555" sz="1500" spc="-112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175358" y="5882689"/>
            <a:ext cx="833119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2777" sz="1500" spc="-172">
                <a:latin typeface="Symbol"/>
                <a:cs typeface="Symbol"/>
              </a:rPr>
              <a:t></a:t>
            </a:r>
            <a:r>
              <a:rPr dirty="0" baseline="25000" sz="1500" spc="-172">
                <a:latin typeface="Symbol"/>
                <a:cs typeface="Symbol"/>
              </a:rPr>
              <a:t></a:t>
            </a:r>
            <a:r>
              <a:rPr dirty="0" sz="1000" spc="-114">
                <a:latin typeface="Symbol"/>
                <a:cs typeface="Symbol"/>
              </a:rPr>
              <a:t></a:t>
            </a:r>
            <a:r>
              <a:rPr dirty="0" sz="1000" spc="-120">
                <a:latin typeface="Times New Roman"/>
                <a:cs typeface="Times New Roman"/>
              </a:rPr>
              <a:t> </a:t>
            </a:r>
            <a:r>
              <a:rPr dirty="0" baseline="2777" sz="1500" i="1">
                <a:latin typeface="Times New Roman"/>
                <a:cs typeface="Times New Roman"/>
              </a:rPr>
              <a:t>a</a:t>
            </a:r>
            <a:r>
              <a:rPr dirty="0" baseline="2777" sz="1500" spc="-202" i="1">
                <a:latin typeface="Times New Roman"/>
                <a:cs typeface="Times New Roman"/>
              </a:rPr>
              <a:t> </a:t>
            </a:r>
            <a:r>
              <a:rPr dirty="0" baseline="27777" sz="1500">
                <a:latin typeface="Times New Roman"/>
                <a:cs typeface="Times New Roman"/>
              </a:rPr>
              <a:t>2</a:t>
            </a:r>
            <a:r>
              <a:rPr dirty="0" baseline="27777" sz="1500" spc="-179">
                <a:latin typeface="Times New Roman"/>
                <a:cs typeface="Times New Roman"/>
              </a:rPr>
              <a:t> </a:t>
            </a:r>
            <a:r>
              <a:rPr dirty="0" baseline="2777" sz="1500" i="1">
                <a:latin typeface="Times New Roman"/>
                <a:cs typeface="Times New Roman"/>
              </a:rPr>
              <a:t>x</a:t>
            </a:r>
            <a:r>
              <a:rPr dirty="0" baseline="2777" sz="1500" spc="-202" i="1">
                <a:latin typeface="Times New Roman"/>
                <a:cs typeface="Times New Roman"/>
              </a:rPr>
              <a:t> </a:t>
            </a:r>
            <a:r>
              <a:rPr dirty="0" baseline="27777" sz="1500">
                <a:latin typeface="Times New Roman"/>
                <a:cs typeface="Times New Roman"/>
              </a:rPr>
              <a:t>2</a:t>
            </a:r>
            <a:r>
              <a:rPr dirty="0" baseline="27777" sz="1500" spc="-15">
                <a:latin typeface="Times New Roman"/>
                <a:cs typeface="Times New Roman"/>
              </a:rPr>
              <a:t> </a:t>
            </a:r>
            <a:r>
              <a:rPr dirty="0" baseline="2777" sz="1500" spc="-15">
                <a:latin typeface="Symbol"/>
                <a:cs typeface="Symbol"/>
              </a:rPr>
              <a:t></a:t>
            </a:r>
            <a:r>
              <a:rPr dirty="0" baseline="2777" sz="1500" spc="-15" i="1">
                <a:latin typeface="Times New Roman"/>
                <a:cs typeface="Times New Roman"/>
              </a:rPr>
              <a:t>isx</a:t>
            </a:r>
            <a:r>
              <a:rPr dirty="0" baseline="25000" sz="1500" spc="-15">
                <a:latin typeface="Symbol"/>
                <a:cs typeface="Symbol"/>
              </a:rPr>
              <a:t></a:t>
            </a:r>
            <a:r>
              <a:rPr dirty="0" sz="1000" spc="-10">
                <a:latin typeface="Symbol"/>
                <a:cs typeface="Symbol"/>
              </a:rPr>
              <a:t>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4090103" y="6498513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0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4498039" y="6498513"/>
            <a:ext cx="242570" cy="0"/>
          </a:xfrm>
          <a:custGeom>
            <a:avLst/>
            <a:gdLst/>
            <a:ahLst/>
            <a:cxnLst/>
            <a:rect l="l" t="t" r="r" b="b"/>
            <a:pathLst>
              <a:path w="242570" h="0">
                <a:moveTo>
                  <a:pt x="0" y="0"/>
                </a:moveTo>
                <a:lnTo>
                  <a:pt x="2424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3385249" y="6683826"/>
            <a:ext cx="197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ymbol"/>
                <a:cs typeface="Symbol"/>
              </a:rPr>
              <a:t>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712293" y="6591615"/>
            <a:ext cx="2882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52777" sz="1500" spc="-307">
                <a:latin typeface="Symbol"/>
                <a:cs typeface="Symbol"/>
              </a:rPr>
              <a:t></a:t>
            </a:r>
            <a:r>
              <a:rPr dirty="0" baseline="22222" sz="1500" spc="-307">
                <a:latin typeface="Symbol"/>
                <a:cs typeface="Symbol"/>
              </a:rPr>
              <a:t></a:t>
            </a:r>
            <a:r>
              <a:rPr dirty="0" baseline="22222" sz="1500" spc="-172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398644" y="6391109"/>
            <a:ext cx="95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Symbol"/>
                <a:cs typeface="Symbol"/>
              </a:rPr>
              <a:t>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703955" y="6505383"/>
            <a:ext cx="639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51815" algn="l"/>
              </a:tabLst>
            </a:pPr>
            <a:r>
              <a:rPr dirty="0" baseline="2777" sz="1500" spc="-37">
                <a:latin typeface="Symbol"/>
                <a:cs typeface="Symbol"/>
              </a:rPr>
              <a:t></a:t>
            </a:r>
            <a:r>
              <a:rPr dirty="0" baseline="-27777" sz="1500" spc="-37">
                <a:latin typeface="Symbol"/>
                <a:cs typeface="Symbol"/>
              </a:rPr>
              <a:t></a:t>
            </a:r>
            <a:r>
              <a:rPr dirty="0" sz="1000" spc="-25">
                <a:latin typeface="Symbol"/>
                <a:cs typeface="Symbol"/>
              </a:rPr>
              <a:t>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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716655" y="6257265"/>
            <a:ext cx="175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ymbol"/>
                <a:cs typeface="Symbol"/>
              </a:rPr>
              <a:t></a:t>
            </a:r>
            <a:r>
              <a:rPr dirty="0" baseline="-27777" sz="1500" spc="-37">
                <a:latin typeface="Symbol"/>
                <a:cs typeface="Symbol"/>
              </a:rPr>
              <a:t></a:t>
            </a:r>
            <a:endParaRPr baseline="-27777" sz="15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186051" y="6566324"/>
            <a:ext cx="51054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baseline="-9920" sz="2100">
                <a:latin typeface="Symbol"/>
                <a:cs typeface="Symbol"/>
              </a:rPr>
              <a:t></a:t>
            </a:r>
            <a:r>
              <a:rPr dirty="0" baseline="36111" sz="1500">
                <a:latin typeface="Symbol"/>
                <a:cs typeface="Symbol"/>
              </a:rPr>
              <a:t></a:t>
            </a:r>
            <a:r>
              <a:rPr dirty="0" baseline="36111" sz="1500" spc="72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640478" y="6377663"/>
            <a:ext cx="171450" cy="280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9855">
              <a:lnSpc>
                <a:spcPts val="1005"/>
              </a:lnSpc>
              <a:spcBef>
                <a:spcPts val="95"/>
              </a:spcBef>
            </a:pPr>
            <a:r>
              <a:rPr dirty="0" sz="1000" spc="-50">
                <a:latin typeface="Symbol"/>
                <a:cs typeface="Symbol"/>
              </a:rPr>
              <a:t></a:t>
            </a:r>
            <a:endParaRPr sz="1000">
              <a:latin typeface="Symbol"/>
              <a:cs typeface="Symbol"/>
            </a:endParaRPr>
          </a:p>
          <a:p>
            <a:pPr marL="12700">
              <a:lnSpc>
                <a:spcPts val="1005"/>
              </a:lnSpc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493705" y="6536548"/>
            <a:ext cx="156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Times New Roman"/>
                <a:cs typeface="Times New Roman"/>
              </a:rPr>
              <a:t>4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510258" y="625726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i="1">
                <a:latin typeface="Times New Roman"/>
                <a:cs typeface="Times New Roman"/>
              </a:rPr>
              <a:t>s</a:t>
            </a:r>
            <a:r>
              <a:rPr dirty="0" baseline="-22222" sz="1500" spc="-195" i="1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32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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081434" y="6320211"/>
            <a:ext cx="337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777" sz="1500" i="1">
                <a:latin typeface="Times New Roman"/>
                <a:cs typeface="Times New Roman"/>
              </a:rPr>
              <a:t>is</a:t>
            </a:r>
            <a:r>
              <a:rPr dirty="0" baseline="2777" sz="1500" spc="225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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631747" y="6401191"/>
            <a:ext cx="711835" cy="266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50"/>
              </a:lnSpc>
              <a:spcBef>
                <a:spcPts val="95"/>
              </a:spcBef>
              <a:tabLst>
                <a:tab pos="624205" algn="l"/>
              </a:tabLst>
            </a:pPr>
            <a:r>
              <a:rPr dirty="0" baseline="5555" sz="1500">
                <a:latin typeface="Symbol"/>
                <a:cs typeface="Symbol"/>
              </a:rPr>
              <a:t></a:t>
            </a:r>
            <a:r>
              <a:rPr dirty="0" baseline="11111" sz="1500">
                <a:latin typeface="Symbol"/>
                <a:cs typeface="Symbol"/>
              </a:rPr>
              <a:t></a:t>
            </a:r>
            <a:r>
              <a:rPr dirty="0" sz="1000">
                <a:latin typeface="Symbol"/>
                <a:cs typeface="Symbol"/>
              </a:rPr>
              <a:t></a:t>
            </a:r>
            <a:r>
              <a:rPr dirty="0" sz="1000" spc="-55">
                <a:latin typeface="Times New Roman"/>
                <a:cs typeface="Times New Roman"/>
              </a:rPr>
              <a:t> </a:t>
            </a:r>
            <a:r>
              <a:rPr dirty="0" baseline="5555" sz="1500" spc="-15" i="1">
                <a:latin typeface="Times New Roman"/>
                <a:cs typeface="Times New Roman"/>
              </a:rPr>
              <a:t>ax</a:t>
            </a:r>
            <a:r>
              <a:rPr dirty="0" baseline="5555" sz="1500" spc="-135" i="1">
                <a:latin typeface="Times New Roman"/>
                <a:cs typeface="Times New Roman"/>
              </a:rPr>
              <a:t> </a:t>
            </a:r>
            <a:r>
              <a:rPr dirty="0" baseline="5555" sz="1500" spc="-89">
                <a:latin typeface="Symbol"/>
                <a:cs typeface="Symbol"/>
              </a:rPr>
              <a:t></a:t>
            </a:r>
            <a:r>
              <a:rPr dirty="0" baseline="5555" sz="15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</a:t>
            </a:r>
            <a:endParaRPr sz="1000">
              <a:latin typeface="Symbol"/>
              <a:cs typeface="Symbol"/>
            </a:endParaRPr>
          </a:p>
          <a:p>
            <a:pPr marL="466090">
              <a:lnSpc>
                <a:spcPts val="950"/>
              </a:lnSpc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3612126" y="6929472"/>
            <a:ext cx="222885" cy="310515"/>
          </a:xfrm>
          <a:custGeom>
            <a:avLst/>
            <a:gdLst/>
            <a:ahLst/>
            <a:cxnLst/>
            <a:rect l="l" t="t" r="r" b="b"/>
            <a:pathLst>
              <a:path w="222885" h="310515">
                <a:moveTo>
                  <a:pt x="222310" y="0"/>
                </a:moveTo>
                <a:lnTo>
                  <a:pt x="0" y="3102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 txBox="1"/>
          <p:nvPr/>
        </p:nvSpPr>
        <p:spPr>
          <a:xfrm>
            <a:off x="5034740" y="7124333"/>
            <a:ext cx="1720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211428" y="7124333"/>
            <a:ext cx="21462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880641" y="7101310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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431145" y="7101310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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935368" y="7166315"/>
            <a:ext cx="45656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50000" sz="1500">
                <a:latin typeface="Symbol"/>
                <a:cs typeface="Symbol"/>
              </a:rPr>
              <a:t></a:t>
            </a:r>
            <a:r>
              <a:rPr dirty="0" baseline="50000" sz="1500" spc="-37">
                <a:latin typeface="Times New Roman"/>
                <a:cs typeface="Times New Roman"/>
              </a:rPr>
              <a:t> </a:t>
            </a:r>
            <a:r>
              <a:rPr dirty="0" baseline="10288" sz="2025">
                <a:latin typeface="Symbol"/>
                <a:cs typeface="Symbol"/>
              </a:rPr>
              <a:t></a:t>
            </a:r>
            <a:r>
              <a:rPr dirty="0" sz="1000">
                <a:latin typeface="Symbol"/>
                <a:cs typeface="Symbol"/>
              </a:rPr>
              <a:t>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baseline="26570" sz="1725" spc="-75" i="1">
                <a:latin typeface="Times New Roman"/>
                <a:cs typeface="Times New Roman"/>
              </a:rPr>
              <a:t>e</a:t>
            </a:r>
            <a:endParaRPr baseline="26570" sz="1725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960768" y="6896892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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490405" y="6977677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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405745" y="6916479"/>
            <a:ext cx="6502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21945" algn="l"/>
              </a:tabLst>
            </a:pPr>
            <a:r>
              <a:rPr dirty="0" sz="1000" spc="-50">
                <a:latin typeface="Symbol"/>
                <a:cs typeface="Symbol"/>
              </a:rPr>
              <a:t>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u="sng" baseline="2777" sz="150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777" sz="1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baseline="2777" sz="1500" spc="179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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352740" y="6997580"/>
            <a:ext cx="601980" cy="2660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90"/>
              </a:spcBef>
              <a:tabLst>
                <a:tab pos="540385" algn="l"/>
              </a:tabLst>
            </a:pPr>
            <a:r>
              <a:rPr dirty="0" baseline="5555" sz="1500">
                <a:latin typeface="Symbol"/>
                <a:cs typeface="Symbol"/>
              </a:rPr>
              <a:t></a:t>
            </a:r>
            <a:r>
              <a:rPr dirty="0" sz="1000">
                <a:latin typeface="Symbol"/>
                <a:cs typeface="Symbol"/>
              </a:rPr>
              <a:t></a:t>
            </a:r>
            <a:r>
              <a:rPr dirty="0" sz="1000" spc="-85">
                <a:latin typeface="Times New Roman"/>
                <a:cs typeface="Times New Roman"/>
              </a:rPr>
              <a:t> </a:t>
            </a:r>
            <a:r>
              <a:rPr dirty="0" baseline="5555" sz="1500" spc="-15" i="1">
                <a:latin typeface="Times New Roman"/>
                <a:cs typeface="Times New Roman"/>
              </a:rPr>
              <a:t>ax</a:t>
            </a:r>
            <a:r>
              <a:rPr dirty="0" baseline="5555" sz="1500" spc="-172" i="1">
                <a:latin typeface="Times New Roman"/>
                <a:cs typeface="Times New Roman"/>
              </a:rPr>
              <a:t> </a:t>
            </a:r>
            <a:r>
              <a:rPr dirty="0" baseline="5555" sz="1500" spc="-75">
                <a:latin typeface="Symbol"/>
                <a:cs typeface="Symbol"/>
              </a:rPr>
              <a:t></a:t>
            </a:r>
            <a:r>
              <a:rPr dirty="0" baseline="5555" sz="15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</a:t>
            </a:r>
            <a:endParaRPr sz="1000">
              <a:latin typeface="Symbol"/>
              <a:cs typeface="Symbol"/>
            </a:endParaRPr>
          </a:p>
          <a:p>
            <a:pPr marL="383540">
              <a:lnSpc>
                <a:spcPts val="950"/>
              </a:lnSpc>
            </a:pP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465005" y="7101310"/>
            <a:ext cx="77406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267335" algn="l"/>
              </a:tabLst>
            </a:pPr>
            <a:r>
              <a:rPr dirty="0" sz="1000" spc="-50">
                <a:latin typeface="Symbol"/>
                <a:cs typeface="Symbol"/>
              </a:rPr>
              <a:t></a:t>
            </a:r>
            <a:r>
              <a:rPr dirty="0" sz="1000">
                <a:latin typeface="Times New Roman"/>
                <a:cs typeface="Times New Roman"/>
              </a:rPr>
              <a:t>	4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baseline="25000" sz="1500">
                <a:latin typeface="Times New Roman"/>
                <a:cs typeface="Times New Roman"/>
              </a:rPr>
              <a:t>2</a:t>
            </a:r>
            <a:r>
              <a:rPr dirty="0" baseline="25000" sz="1500" spc="-7">
                <a:latin typeface="Times New Roman"/>
                <a:cs typeface="Times New Roman"/>
              </a:rPr>
              <a:t> </a:t>
            </a:r>
            <a:r>
              <a:rPr dirty="0" baseline="52777" sz="1500">
                <a:latin typeface="Symbol"/>
                <a:cs typeface="Symbol"/>
              </a:rPr>
              <a:t></a:t>
            </a:r>
            <a:r>
              <a:rPr dirty="0" baseline="52777" sz="1500" spc="682">
                <a:latin typeface="Times New Roman"/>
                <a:cs typeface="Times New Roman"/>
              </a:rPr>
              <a:t> </a:t>
            </a:r>
            <a:r>
              <a:rPr dirty="0" baseline="13888" sz="1500" spc="-75">
                <a:latin typeface="Symbol"/>
                <a:cs typeface="Symbol"/>
              </a:rPr>
              <a:t></a:t>
            </a:r>
            <a:endParaRPr baseline="13888" sz="15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386613" y="6896892"/>
            <a:ext cx="3505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6111" sz="1500">
                <a:latin typeface="Symbol"/>
                <a:cs typeface="Symbol"/>
              </a:rPr>
              <a:t></a:t>
            </a:r>
            <a:r>
              <a:rPr dirty="0" sz="1000">
                <a:latin typeface="Symbol"/>
                <a:cs typeface="Symbol"/>
              </a:rPr>
              <a:t></a:t>
            </a:r>
            <a:r>
              <a:rPr dirty="0" sz="1000" spc="-75">
                <a:latin typeface="Times New Roman"/>
                <a:cs typeface="Times New Roman"/>
              </a:rPr>
              <a:t> </a:t>
            </a:r>
            <a:r>
              <a:rPr dirty="0" baseline="-19444" sz="1500" i="1">
                <a:latin typeface="Times New Roman"/>
                <a:cs typeface="Times New Roman"/>
              </a:rPr>
              <a:t>s</a:t>
            </a:r>
            <a:r>
              <a:rPr dirty="0" baseline="-19444" sz="1500" spc="-157" i="1">
                <a:latin typeface="Times New Roman"/>
                <a:cs typeface="Times New Roman"/>
              </a:rPr>
              <a:t> </a:t>
            </a:r>
            <a:r>
              <a:rPr dirty="0" baseline="2777" sz="1500" spc="-75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834920" y="7548237"/>
            <a:ext cx="19367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is</a:t>
            </a:r>
            <a:r>
              <a:rPr dirty="0" u="sng" sz="115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918375" y="7643160"/>
            <a:ext cx="1580515" cy="3238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1155"/>
              </a:lnSpc>
              <a:spcBef>
                <a:spcPts val="130"/>
              </a:spcBef>
              <a:tabLst>
                <a:tab pos="1118235" algn="l"/>
              </a:tabLst>
            </a:pPr>
            <a:r>
              <a:rPr dirty="0" sz="1150">
                <a:latin typeface="Times New Roman"/>
                <a:cs typeface="Times New Roman"/>
              </a:rPr>
              <a:t>Setting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t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ax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-</a:t>
            </a:r>
            <a:r>
              <a:rPr dirty="0" sz="1150">
                <a:latin typeface="Times New Roman"/>
                <a:cs typeface="Times New Roman"/>
              </a:rPr>
              <a:t>	,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we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get</a:t>
            </a:r>
            <a:endParaRPr sz="1150">
              <a:latin typeface="Times New Roman"/>
              <a:cs typeface="Times New Roman"/>
            </a:endParaRPr>
          </a:p>
          <a:p>
            <a:pPr marL="939165">
              <a:lnSpc>
                <a:spcPts val="1155"/>
              </a:lnSpc>
            </a:pPr>
            <a:r>
              <a:rPr dirty="0" sz="1150" spc="-25">
                <a:latin typeface="Times New Roman"/>
                <a:cs typeface="Times New Roman"/>
              </a:rPr>
              <a:t>2a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/>
          <p:nvPr/>
        </p:nvSpPr>
        <p:spPr>
          <a:xfrm>
            <a:off x="3468180" y="7438155"/>
            <a:ext cx="222250" cy="313690"/>
          </a:xfrm>
          <a:custGeom>
            <a:avLst/>
            <a:gdLst/>
            <a:ahLst/>
            <a:cxnLst/>
            <a:rect l="l" t="t" r="r" b="b"/>
            <a:pathLst>
              <a:path w="222250" h="313690">
                <a:moveTo>
                  <a:pt x="222110" y="0"/>
                </a:moveTo>
                <a:lnTo>
                  <a:pt x="0" y="3132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 txBox="1"/>
          <p:nvPr/>
        </p:nvSpPr>
        <p:spPr>
          <a:xfrm>
            <a:off x="3790898" y="7677137"/>
            <a:ext cx="45656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50000" sz="1500">
                <a:latin typeface="Symbol"/>
                <a:cs typeface="Symbol"/>
              </a:rPr>
              <a:t></a:t>
            </a:r>
            <a:r>
              <a:rPr dirty="0" baseline="50000" sz="1500" spc="-37">
                <a:latin typeface="Times New Roman"/>
                <a:cs typeface="Times New Roman"/>
              </a:rPr>
              <a:t> </a:t>
            </a:r>
            <a:r>
              <a:rPr dirty="0" baseline="9920" sz="2100">
                <a:latin typeface="Symbol"/>
                <a:cs typeface="Symbol"/>
              </a:rPr>
              <a:t></a:t>
            </a:r>
            <a:r>
              <a:rPr dirty="0" sz="1000">
                <a:latin typeface="Symbol"/>
                <a:cs typeface="Symbol"/>
              </a:rPr>
              <a:t>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baseline="25462" sz="1800" spc="-75" i="1">
                <a:latin typeface="Times New Roman"/>
                <a:cs typeface="Times New Roman"/>
              </a:rPr>
              <a:t>e</a:t>
            </a:r>
            <a:endParaRPr baseline="25462" sz="18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816298" y="7405404"/>
            <a:ext cx="742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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346408" y="7487200"/>
            <a:ext cx="742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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568564" y="7579080"/>
            <a:ext cx="713740" cy="2762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45" i="1">
                <a:latin typeface="Times New Roman"/>
                <a:cs typeface="Times New Roman"/>
              </a:rPr>
              <a:t>F</a:t>
            </a:r>
            <a:r>
              <a:rPr dirty="0" sz="1650" spc="-45">
                <a:latin typeface="Symbol"/>
                <a:cs typeface="Symbol"/>
              </a:rPr>
              <a:t></a:t>
            </a:r>
            <a:r>
              <a:rPr dirty="0" sz="1650" spc="-2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550" spc="-105">
                <a:latin typeface="Symbol"/>
                <a:cs typeface="Symbol"/>
              </a:rPr>
              <a:t></a:t>
            </a:r>
            <a:r>
              <a:rPr dirty="0" sz="1200" spc="-105" i="1">
                <a:latin typeface="Times New Roman"/>
                <a:cs typeface="Times New Roman"/>
              </a:rPr>
              <a:t>x</a:t>
            </a:r>
            <a:r>
              <a:rPr dirty="0" sz="1550" spc="-105">
                <a:latin typeface="Symbol"/>
                <a:cs typeface="Symbol"/>
              </a:rPr>
              <a:t></a:t>
            </a:r>
            <a:r>
              <a:rPr dirty="0" sz="1650" spc="-105">
                <a:latin typeface="Symbol"/>
                <a:cs typeface="Symbol"/>
              </a:rPr>
              <a:t></a:t>
            </a:r>
            <a:r>
              <a:rPr dirty="0" sz="1650" spc="-22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182264" y="7505673"/>
            <a:ext cx="464820" cy="457834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360"/>
              </a:spcBef>
            </a:pPr>
            <a:r>
              <a:rPr dirty="0" baseline="-11111" sz="1500">
                <a:latin typeface="Symbol"/>
                <a:cs typeface="Symbol"/>
              </a:rPr>
              <a:t></a:t>
            </a:r>
            <a:r>
              <a:rPr dirty="0" baseline="-11111" sz="1500" i="1">
                <a:latin typeface="Times New Roman"/>
                <a:cs typeface="Times New Roman"/>
              </a:rPr>
              <a:t>t</a:t>
            </a:r>
            <a:r>
              <a:rPr dirty="0" baseline="-11111" sz="1500" spc="-135" i="1">
                <a:latin typeface="Times New Roman"/>
                <a:cs typeface="Times New Roman"/>
              </a:rPr>
              <a:t> </a:t>
            </a:r>
            <a:r>
              <a:rPr dirty="0" baseline="13888" sz="1500">
                <a:latin typeface="Times New Roman"/>
                <a:cs typeface="Times New Roman"/>
              </a:rPr>
              <a:t>2</a:t>
            </a:r>
            <a:r>
              <a:rPr dirty="0" baseline="13888" sz="1500" spc="412">
                <a:latin typeface="Times New Roman"/>
                <a:cs typeface="Times New Roman"/>
              </a:rPr>
              <a:t> </a:t>
            </a:r>
            <a:r>
              <a:rPr dirty="0" u="sng" sz="1200" spc="-2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  <a:p>
            <a:pPr algn="r" marR="51435">
              <a:lnSpc>
                <a:spcPct val="100000"/>
              </a:lnSpc>
              <a:spcBef>
                <a:spcPts val="260"/>
              </a:spcBef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321008" y="7611891"/>
            <a:ext cx="7727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67335" algn="l"/>
              </a:tabLst>
            </a:pPr>
            <a:r>
              <a:rPr dirty="0" sz="1000" spc="-50">
                <a:latin typeface="Symbol"/>
                <a:cs typeface="Symbol"/>
              </a:rPr>
              <a:t></a:t>
            </a:r>
            <a:r>
              <a:rPr dirty="0" sz="1000">
                <a:latin typeface="Times New Roman"/>
                <a:cs typeface="Times New Roman"/>
              </a:rPr>
              <a:t>	4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baseline="25000" sz="1500">
                <a:latin typeface="Times New Roman"/>
                <a:cs typeface="Times New Roman"/>
              </a:rPr>
              <a:t>2</a:t>
            </a:r>
            <a:r>
              <a:rPr dirty="0" baseline="25000" sz="1500" spc="-7">
                <a:latin typeface="Times New Roman"/>
                <a:cs typeface="Times New Roman"/>
              </a:rPr>
              <a:t> </a:t>
            </a:r>
            <a:r>
              <a:rPr dirty="0" baseline="55555" sz="1500">
                <a:latin typeface="Symbol"/>
                <a:cs typeface="Symbol"/>
              </a:rPr>
              <a:t></a:t>
            </a:r>
            <a:r>
              <a:rPr dirty="0" baseline="55555" sz="1500" spc="667">
                <a:latin typeface="Times New Roman"/>
                <a:cs typeface="Times New Roman"/>
              </a:rPr>
              <a:t> </a:t>
            </a:r>
            <a:r>
              <a:rPr dirty="0" baseline="13888" sz="1500" spc="-75">
                <a:latin typeface="Symbol"/>
                <a:cs typeface="Symbol"/>
              </a:rPr>
              <a:t></a:t>
            </a:r>
            <a:endParaRPr baseline="13888" sz="150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242798" y="7405404"/>
            <a:ext cx="34988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6111" sz="1500">
                <a:latin typeface="Symbol"/>
                <a:cs typeface="Symbol"/>
              </a:rPr>
              <a:t></a:t>
            </a:r>
            <a:r>
              <a:rPr dirty="0" sz="1000">
                <a:latin typeface="Symbol"/>
                <a:cs typeface="Symbol"/>
              </a:rPr>
              <a:t></a:t>
            </a:r>
            <a:r>
              <a:rPr dirty="0" sz="1000" spc="-70">
                <a:latin typeface="Times New Roman"/>
                <a:cs typeface="Times New Roman"/>
              </a:rPr>
              <a:t> </a:t>
            </a:r>
            <a:r>
              <a:rPr dirty="0" baseline="-19444" sz="1500" spc="-15" i="1">
                <a:latin typeface="Times New Roman"/>
                <a:cs typeface="Times New Roman"/>
              </a:rPr>
              <a:t>s</a:t>
            </a:r>
            <a:r>
              <a:rPr dirty="0" baseline="-19444" sz="1500" spc="-150" i="1">
                <a:latin typeface="Times New Roman"/>
                <a:cs typeface="Times New Roman"/>
              </a:rPr>
              <a:t> </a:t>
            </a:r>
            <a:r>
              <a:rPr dirty="0" baseline="5555" sz="1500" spc="-75">
                <a:latin typeface="Times New Roman"/>
                <a:cs typeface="Times New Roman"/>
              </a:rPr>
              <a:t>2</a:t>
            </a:r>
            <a:endParaRPr baseline="5555" sz="15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/>
          <p:nvPr/>
        </p:nvSpPr>
        <p:spPr>
          <a:xfrm>
            <a:off x="3350380" y="8328779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50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/>
          <p:nvPr/>
        </p:nvSpPr>
        <p:spPr>
          <a:xfrm>
            <a:off x="3726182" y="8001346"/>
            <a:ext cx="222885" cy="310515"/>
          </a:xfrm>
          <a:custGeom>
            <a:avLst/>
            <a:gdLst/>
            <a:ahLst/>
            <a:cxnLst/>
            <a:rect l="l" t="t" r="r" b="b"/>
            <a:pathLst>
              <a:path w="222885" h="310515">
                <a:moveTo>
                  <a:pt x="222601" y="0"/>
                </a:moveTo>
                <a:lnTo>
                  <a:pt x="0" y="3103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 txBox="1"/>
          <p:nvPr/>
        </p:nvSpPr>
        <p:spPr>
          <a:xfrm>
            <a:off x="3348692" y="8314573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211394" y="8196522"/>
            <a:ext cx="3282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765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4074909" y="7968778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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604318" y="8049867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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4303302" y="8153610"/>
            <a:ext cx="4762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5555" sz="1500">
                <a:latin typeface="Symbol"/>
                <a:cs typeface="Symbol"/>
              </a:rPr>
              <a:t></a:t>
            </a:r>
            <a:r>
              <a:rPr dirty="0" baseline="5555" sz="1500" spc="247">
                <a:latin typeface="Times New Roman"/>
                <a:cs typeface="Times New Roman"/>
              </a:rPr>
              <a:t> 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i="1">
                <a:latin typeface="Times New Roman"/>
                <a:cs typeface="Times New Roman"/>
              </a:rPr>
              <a:t>t</a:t>
            </a:r>
            <a:r>
              <a:rPr dirty="0" sz="1000" spc="-85" i="1">
                <a:latin typeface="Times New Roman"/>
                <a:cs typeface="Times New Roman"/>
              </a:rPr>
              <a:t> </a:t>
            </a:r>
            <a:r>
              <a:rPr dirty="0" baseline="25000" sz="1500" spc="-75">
                <a:latin typeface="Times New Roman"/>
                <a:cs typeface="Times New Roman"/>
              </a:rPr>
              <a:t>2</a:t>
            </a:r>
            <a:endParaRPr baseline="25000" sz="15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3578918" y="8173197"/>
            <a:ext cx="59563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267970" algn="l"/>
              </a:tabLst>
            </a:pPr>
            <a:r>
              <a:rPr dirty="0" sz="1000" spc="-50">
                <a:latin typeface="Symbol"/>
                <a:cs typeface="Symbol"/>
              </a:rPr>
              <a:t></a:t>
            </a:r>
            <a:r>
              <a:rPr dirty="0" sz="1000">
                <a:latin typeface="Times New Roman"/>
                <a:cs typeface="Times New Roman"/>
              </a:rPr>
              <a:t>	4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baseline="25000" sz="1500">
                <a:latin typeface="Times New Roman"/>
                <a:cs typeface="Times New Roman"/>
              </a:rPr>
              <a:t>2</a:t>
            </a:r>
            <a:r>
              <a:rPr dirty="0" baseline="25000" sz="1500" spc="15">
                <a:latin typeface="Times New Roman"/>
                <a:cs typeface="Times New Roman"/>
              </a:rPr>
              <a:t> </a:t>
            </a:r>
            <a:r>
              <a:rPr dirty="0" baseline="52777" sz="1500" spc="-75">
                <a:latin typeface="Symbol"/>
                <a:cs typeface="Symbol"/>
              </a:rPr>
              <a:t></a:t>
            </a:r>
            <a:endParaRPr baseline="52777" sz="150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500326" y="7968778"/>
            <a:ext cx="3505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6111" sz="1500">
                <a:latin typeface="Symbol"/>
                <a:cs typeface="Symbol"/>
              </a:rPr>
              <a:t></a:t>
            </a:r>
            <a:r>
              <a:rPr dirty="0" sz="1000">
                <a:latin typeface="Symbol"/>
                <a:cs typeface="Symbol"/>
              </a:rPr>
              <a:t></a:t>
            </a:r>
            <a:r>
              <a:rPr dirty="0" sz="1000" spc="-70">
                <a:latin typeface="Times New Roman"/>
                <a:cs typeface="Times New Roman"/>
              </a:rPr>
              <a:t> </a:t>
            </a:r>
            <a:r>
              <a:rPr dirty="0" baseline="-19444" sz="1500" spc="-15" i="1">
                <a:latin typeface="Times New Roman"/>
                <a:cs typeface="Times New Roman"/>
              </a:rPr>
              <a:t>s</a:t>
            </a:r>
            <a:r>
              <a:rPr dirty="0" baseline="-19444" sz="1500" spc="-150" i="1">
                <a:latin typeface="Times New Roman"/>
                <a:cs typeface="Times New Roman"/>
              </a:rPr>
              <a:t> </a:t>
            </a:r>
            <a:r>
              <a:rPr dirty="0" baseline="2777" sz="1500" spc="-75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348692" y="8134943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grpSp>
        <p:nvGrpSpPr>
          <p:cNvPr id="124" name="object 124" descr=""/>
          <p:cNvGrpSpPr/>
          <p:nvPr/>
        </p:nvGrpSpPr>
        <p:grpSpPr>
          <a:xfrm>
            <a:off x="5864735" y="8025793"/>
            <a:ext cx="191770" cy="172085"/>
            <a:chOff x="5864735" y="8025793"/>
            <a:chExt cx="191770" cy="172085"/>
          </a:xfrm>
        </p:grpSpPr>
        <p:sp>
          <p:nvSpPr>
            <p:cNvPr id="125" name="object 125" descr=""/>
            <p:cNvSpPr/>
            <p:nvPr/>
          </p:nvSpPr>
          <p:spPr>
            <a:xfrm>
              <a:off x="5877143" y="8109581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5" h="9525">
                  <a:moveTo>
                    <a:pt x="0" y="9398"/>
                  </a:moveTo>
                  <a:lnTo>
                    <a:pt x="16653" y="0"/>
                  </a:lnTo>
                </a:path>
              </a:pathLst>
            </a:custGeom>
            <a:ln w="51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 descr=""/>
            <p:cNvSpPr/>
            <p:nvPr/>
          </p:nvSpPr>
          <p:spPr>
            <a:xfrm>
              <a:off x="5893797" y="8112306"/>
              <a:ext cx="23495" cy="43180"/>
            </a:xfrm>
            <a:custGeom>
              <a:avLst/>
              <a:gdLst/>
              <a:ahLst/>
              <a:cxnLst/>
              <a:rect l="l" t="t" r="r" b="b"/>
              <a:pathLst>
                <a:path w="23495" h="43179">
                  <a:moveTo>
                    <a:pt x="0" y="0"/>
                  </a:moveTo>
                  <a:lnTo>
                    <a:pt x="23315" y="42732"/>
                  </a:lnTo>
                </a:path>
              </a:pathLst>
            </a:custGeom>
            <a:ln w="102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 descr=""/>
            <p:cNvSpPr/>
            <p:nvPr/>
          </p:nvSpPr>
          <p:spPr>
            <a:xfrm>
              <a:off x="5919542" y="8028366"/>
              <a:ext cx="126364" cy="127000"/>
            </a:xfrm>
            <a:custGeom>
              <a:avLst/>
              <a:gdLst/>
              <a:ahLst/>
              <a:cxnLst/>
              <a:rect l="l" t="t" r="r" b="b"/>
              <a:pathLst>
                <a:path w="126364" h="127000">
                  <a:moveTo>
                    <a:pt x="0" y="126671"/>
                  </a:moveTo>
                  <a:lnTo>
                    <a:pt x="31191" y="0"/>
                  </a:lnTo>
                </a:path>
                <a:path w="126364" h="127000">
                  <a:moveTo>
                    <a:pt x="31191" y="0"/>
                  </a:moveTo>
                  <a:lnTo>
                    <a:pt x="126280" y="0"/>
                  </a:lnTo>
                </a:path>
              </a:pathLst>
            </a:custGeom>
            <a:ln w="5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5864735" y="8196258"/>
              <a:ext cx="191770" cy="0"/>
            </a:xfrm>
            <a:custGeom>
              <a:avLst/>
              <a:gdLst/>
              <a:ahLst/>
              <a:cxnLst/>
              <a:rect l="l" t="t" r="r" b="b"/>
              <a:pathLst>
                <a:path w="191770" h="0">
                  <a:moveTo>
                    <a:pt x="0" y="0"/>
                  </a:moveTo>
                  <a:lnTo>
                    <a:pt x="19138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" name="object 129" descr=""/>
          <p:cNvSpPr txBox="1"/>
          <p:nvPr/>
        </p:nvSpPr>
        <p:spPr>
          <a:xfrm>
            <a:off x="5917748" y="7975306"/>
            <a:ext cx="116839" cy="389255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360"/>
              </a:spcBef>
            </a:pPr>
            <a:r>
              <a:rPr dirty="0" sz="1000" spc="-50">
                <a:latin typeface="Symbol"/>
                <a:cs typeface="Symbol"/>
              </a:rPr>
              <a:t></a:t>
            </a:r>
            <a:endParaRPr sz="10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5575844" y="8033564"/>
            <a:ext cx="8826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5443215" y="8089632"/>
            <a:ext cx="41910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>
                <a:latin typeface="Symbol"/>
                <a:cs typeface="Symbol"/>
              </a:rPr>
              <a:t></a:t>
            </a:r>
            <a:r>
              <a:rPr dirty="0" sz="950" i="1">
                <a:latin typeface="Times New Roman"/>
                <a:cs typeface="Times New Roman"/>
              </a:rPr>
              <a:t>t</a:t>
            </a:r>
            <a:r>
              <a:rPr dirty="0" sz="950" spc="185" i="1">
                <a:latin typeface="Times New Roman"/>
                <a:cs typeface="Times New Roman"/>
              </a:rPr>
              <a:t>  </a:t>
            </a:r>
            <a:r>
              <a:rPr dirty="0" sz="950" i="1">
                <a:latin typeface="Times New Roman"/>
                <a:cs typeface="Times New Roman"/>
              </a:rPr>
              <a:t>dt</a:t>
            </a:r>
            <a:r>
              <a:rPr dirty="0" sz="950" spc="-70" i="1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Symbol"/>
                <a:cs typeface="Symbol"/>
              </a:rPr>
              <a:t>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4036809" y="8069635"/>
            <a:ext cx="1458595" cy="50863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47140">
              <a:lnSpc>
                <a:spcPts val="990"/>
              </a:lnSpc>
              <a:spcBef>
                <a:spcPts val="135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  <a:p>
            <a:pPr marL="50800">
              <a:lnSpc>
                <a:spcPts val="1470"/>
              </a:lnSpc>
              <a:tabLst>
                <a:tab pos="721360" algn="l"/>
                <a:tab pos="993140" algn="l"/>
              </a:tabLst>
            </a:pPr>
            <a:r>
              <a:rPr dirty="0" baseline="22222" sz="1500" spc="-15">
                <a:latin typeface="Symbol"/>
                <a:cs typeface="Symbol"/>
              </a:rPr>
              <a:t></a:t>
            </a:r>
            <a:r>
              <a:rPr dirty="0" baseline="22222" sz="1500" spc="-8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2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82">
                <a:latin typeface="Times New Roman"/>
                <a:cs typeface="Times New Roman"/>
              </a:rPr>
              <a:t> </a:t>
            </a:r>
            <a:r>
              <a:rPr dirty="0" baseline="-27777" sz="1500">
                <a:latin typeface="Times New Roman"/>
                <a:cs typeface="Times New Roman"/>
              </a:rPr>
              <a:t>0</a:t>
            </a:r>
            <a:r>
              <a:rPr dirty="0" baseline="-27777" sz="1500" spc="442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e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 spc="-37" i="1">
                <a:latin typeface="Times New Roman"/>
                <a:cs typeface="Times New Roman"/>
              </a:rPr>
              <a:t>dt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247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  <a:p>
            <a:pPr marL="1262380">
              <a:lnSpc>
                <a:spcPct val="100000"/>
              </a:lnSpc>
              <a:spcBef>
                <a:spcPts val="16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/>
          <p:nvPr/>
        </p:nvSpPr>
        <p:spPr>
          <a:xfrm>
            <a:off x="3350527" y="8950444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50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/>
          <p:nvPr/>
        </p:nvSpPr>
        <p:spPr>
          <a:xfrm>
            <a:off x="3726396" y="8623011"/>
            <a:ext cx="222885" cy="310515"/>
          </a:xfrm>
          <a:custGeom>
            <a:avLst/>
            <a:gdLst/>
            <a:ahLst/>
            <a:cxnLst/>
            <a:rect l="l" t="t" r="r" b="b"/>
            <a:pathLst>
              <a:path w="222885" h="310515">
                <a:moveTo>
                  <a:pt x="222516" y="0"/>
                </a:moveTo>
                <a:lnTo>
                  <a:pt x="0" y="3103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5" name="object 135" descr=""/>
          <p:cNvGrpSpPr/>
          <p:nvPr/>
        </p:nvGrpSpPr>
        <p:grpSpPr>
          <a:xfrm>
            <a:off x="4162706" y="8834313"/>
            <a:ext cx="204470" cy="163195"/>
            <a:chOff x="4162706" y="8834313"/>
            <a:chExt cx="204470" cy="163195"/>
          </a:xfrm>
        </p:grpSpPr>
        <p:sp>
          <p:nvSpPr>
            <p:cNvPr id="136" name="object 136" descr=""/>
            <p:cNvSpPr/>
            <p:nvPr/>
          </p:nvSpPr>
          <p:spPr>
            <a:xfrm>
              <a:off x="4165913" y="8936069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17"/>
                  </a:moveTo>
                  <a:lnTo>
                    <a:pt x="19287" y="0"/>
                  </a:lnTo>
                </a:path>
              </a:pathLst>
            </a:custGeom>
            <a:ln w="64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 descr=""/>
            <p:cNvSpPr/>
            <p:nvPr/>
          </p:nvSpPr>
          <p:spPr>
            <a:xfrm>
              <a:off x="4185201" y="8939426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4">
                  <a:moveTo>
                    <a:pt x="0" y="0"/>
                  </a:moveTo>
                  <a:lnTo>
                    <a:pt x="28463" y="51110"/>
                  </a:lnTo>
                </a:path>
              </a:pathLst>
            </a:custGeom>
            <a:ln w="128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 descr=""/>
            <p:cNvSpPr/>
            <p:nvPr/>
          </p:nvSpPr>
          <p:spPr>
            <a:xfrm>
              <a:off x="4216727" y="8837526"/>
              <a:ext cx="150495" cy="153035"/>
            </a:xfrm>
            <a:custGeom>
              <a:avLst/>
              <a:gdLst/>
              <a:ahLst/>
              <a:cxnLst/>
              <a:rect l="l" t="t" r="r" b="b"/>
              <a:pathLst>
                <a:path w="150495" h="153034">
                  <a:moveTo>
                    <a:pt x="0" y="153010"/>
                  </a:moveTo>
                  <a:lnTo>
                    <a:pt x="37347" y="0"/>
                  </a:lnTo>
                </a:path>
                <a:path w="150495" h="153034">
                  <a:moveTo>
                    <a:pt x="37347" y="0"/>
                  </a:moveTo>
                  <a:lnTo>
                    <a:pt x="150289" y="0"/>
                  </a:lnTo>
                </a:path>
              </a:pathLst>
            </a:custGeom>
            <a:ln w="64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9" name="object 139" descr=""/>
          <p:cNvSpPr txBox="1"/>
          <p:nvPr/>
        </p:nvSpPr>
        <p:spPr>
          <a:xfrm>
            <a:off x="4241374" y="8809973"/>
            <a:ext cx="158178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50" spc="-40">
                <a:latin typeface="Symbol"/>
                <a:cs typeface="Symbol"/>
              </a:rPr>
              <a:t>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using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gamma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function.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3348534" y="8756608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4075163" y="8590443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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3604425" y="8671532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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3566325" y="8794862"/>
            <a:ext cx="62103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280670" algn="l"/>
              </a:tabLst>
            </a:pPr>
            <a:r>
              <a:rPr dirty="0" sz="1000" spc="-50">
                <a:latin typeface="Symbol"/>
                <a:cs typeface="Symbol"/>
              </a:rPr>
              <a:t></a:t>
            </a:r>
            <a:r>
              <a:rPr dirty="0" sz="1000">
                <a:latin typeface="Times New Roman"/>
                <a:cs typeface="Times New Roman"/>
              </a:rPr>
              <a:t>	4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baseline="25000" sz="1500">
                <a:latin typeface="Times New Roman"/>
                <a:cs typeface="Times New Roman"/>
              </a:rPr>
              <a:t>2</a:t>
            </a:r>
            <a:r>
              <a:rPr dirty="0" baseline="25000" sz="1500" spc="15">
                <a:latin typeface="Times New Roman"/>
                <a:cs typeface="Times New Roman"/>
              </a:rPr>
              <a:t> </a:t>
            </a:r>
            <a:r>
              <a:rPr dirty="0" baseline="52777" sz="1500" spc="-37">
                <a:latin typeface="Symbol"/>
                <a:cs typeface="Symbol"/>
              </a:rPr>
              <a:t></a:t>
            </a:r>
            <a:r>
              <a:rPr dirty="0" sz="1000" spc="-25">
                <a:latin typeface="Symbol"/>
                <a:cs typeface="Symbol"/>
              </a:rPr>
              <a:t>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500355" y="8590443"/>
            <a:ext cx="3505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6111" sz="1500">
                <a:latin typeface="Symbol"/>
                <a:cs typeface="Symbol"/>
              </a:rPr>
              <a:t></a:t>
            </a:r>
            <a:r>
              <a:rPr dirty="0" sz="1000">
                <a:latin typeface="Symbol"/>
                <a:cs typeface="Symbol"/>
              </a:rPr>
              <a:t></a:t>
            </a:r>
            <a:r>
              <a:rPr dirty="0" sz="1000" spc="-70">
                <a:latin typeface="Times New Roman"/>
                <a:cs typeface="Times New Roman"/>
              </a:rPr>
              <a:t> </a:t>
            </a:r>
            <a:r>
              <a:rPr dirty="0" baseline="-19444" sz="1500" spc="-15" i="1">
                <a:latin typeface="Times New Roman"/>
                <a:cs typeface="Times New Roman"/>
              </a:rPr>
              <a:t>s</a:t>
            </a:r>
            <a:r>
              <a:rPr dirty="0" baseline="-19444" sz="1500" spc="-150" i="1">
                <a:latin typeface="Times New Roman"/>
                <a:cs typeface="Times New Roman"/>
              </a:rPr>
              <a:t> </a:t>
            </a:r>
            <a:r>
              <a:rPr dirty="0" baseline="2777" sz="1500" spc="-75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348534" y="8936239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3211417" y="8818188"/>
            <a:ext cx="3282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4765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3667357" y="1109965"/>
            <a:ext cx="172720" cy="135890"/>
            <a:chOff x="3667357" y="1109965"/>
            <a:chExt cx="172720" cy="135890"/>
          </a:xfrm>
        </p:grpSpPr>
        <p:sp>
          <p:nvSpPr>
            <p:cNvPr id="3" name="object 3" descr=""/>
            <p:cNvSpPr/>
            <p:nvPr/>
          </p:nvSpPr>
          <p:spPr>
            <a:xfrm>
              <a:off x="3669951" y="1194266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9478"/>
                  </a:moveTo>
                  <a:lnTo>
                    <a:pt x="16481" y="0"/>
                  </a:lnTo>
                </a:path>
              </a:pathLst>
            </a:custGeom>
            <a:ln w="51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3686433" y="1197017"/>
              <a:ext cx="24130" cy="43180"/>
            </a:xfrm>
            <a:custGeom>
              <a:avLst/>
              <a:gdLst/>
              <a:ahLst/>
              <a:cxnLst/>
              <a:rect l="l" t="t" r="r" b="b"/>
              <a:pathLst>
                <a:path w="24129" h="43180">
                  <a:moveTo>
                    <a:pt x="0" y="0"/>
                  </a:moveTo>
                  <a:lnTo>
                    <a:pt x="23510" y="43150"/>
                  </a:lnTo>
                </a:path>
              </a:pathLst>
            </a:custGeom>
            <a:ln w="103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3712379" y="1112559"/>
              <a:ext cx="127635" cy="127635"/>
            </a:xfrm>
            <a:custGeom>
              <a:avLst/>
              <a:gdLst/>
              <a:ahLst/>
              <a:cxnLst/>
              <a:rect l="l" t="t" r="r" b="b"/>
              <a:pathLst>
                <a:path w="127635" h="127634">
                  <a:moveTo>
                    <a:pt x="0" y="127608"/>
                  </a:moveTo>
                  <a:lnTo>
                    <a:pt x="31435" y="0"/>
                  </a:lnTo>
                </a:path>
                <a:path w="127635" h="127634">
                  <a:moveTo>
                    <a:pt x="31435" y="0"/>
                  </a:moveTo>
                  <a:lnTo>
                    <a:pt x="127271" y="0"/>
                  </a:lnTo>
                </a:path>
              </a:pathLst>
            </a:custGeom>
            <a:ln w="51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4143323" y="960467"/>
            <a:ext cx="222885" cy="310515"/>
          </a:xfrm>
          <a:custGeom>
            <a:avLst/>
            <a:gdLst/>
            <a:ahLst/>
            <a:cxnLst/>
            <a:rect l="l" t="t" r="r" b="b"/>
            <a:pathLst>
              <a:path w="222885" h="310515">
                <a:moveTo>
                  <a:pt x="222500" y="0"/>
                </a:moveTo>
                <a:lnTo>
                  <a:pt x="0" y="3103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492345" y="927899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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021359" y="1008987"/>
            <a:ext cx="7429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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983260" y="1132317"/>
            <a:ext cx="62103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280670" algn="l"/>
              </a:tabLst>
            </a:pPr>
            <a:r>
              <a:rPr dirty="0" sz="1000" spc="-50">
                <a:latin typeface="Symbol"/>
                <a:cs typeface="Symbol"/>
              </a:rPr>
              <a:t></a:t>
            </a:r>
            <a:r>
              <a:rPr dirty="0" sz="1000">
                <a:latin typeface="Times New Roman"/>
                <a:cs typeface="Times New Roman"/>
              </a:rPr>
              <a:t>	4</a:t>
            </a:r>
            <a:r>
              <a:rPr dirty="0" sz="1000" i="1">
                <a:latin typeface="Times New Roman"/>
                <a:cs typeface="Times New Roman"/>
              </a:rPr>
              <a:t>a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baseline="25000" sz="1500">
                <a:latin typeface="Times New Roman"/>
                <a:cs typeface="Times New Roman"/>
              </a:rPr>
              <a:t>2</a:t>
            </a:r>
            <a:r>
              <a:rPr dirty="0" baseline="25000" sz="1500" spc="15">
                <a:latin typeface="Times New Roman"/>
                <a:cs typeface="Times New Roman"/>
              </a:rPr>
              <a:t> </a:t>
            </a:r>
            <a:r>
              <a:rPr dirty="0" baseline="52777" sz="1500" spc="-37">
                <a:latin typeface="Symbol"/>
                <a:cs typeface="Symbol"/>
              </a:rPr>
              <a:t></a:t>
            </a:r>
            <a:r>
              <a:rPr dirty="0" sz="1000" spc="-25">
                <a:latin typeface="Symbol"/>
                <a:cs typeface="Symbol"/>
              </a:rPr>
              <a:t>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17224" y="927899"/>
            <a:ext cx="3505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6111" sz="1500">
                <a:latin typeface="Symbol"/>
                <a:cs typeface="Symbol"/>
              </a:rPr>
              <a:t></a:t>
            </a:r>
            <a:r>
              <a:rPr dirty="0" sz="1000">
                <a:latin typeface="Symbol"/>
                <a:cs typeface="Symbol"/>
              </a:rPr>
              <a:t>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baseline="-19444" sz="1500" spc="-15" i="1">
                <a:latin typeface="Times New Roman"/>
                <a:cs typeface="Times New Roman"/>
              </a:rPr>
              <a:t>s</a:t>
            </a:r>
            <a:r>
              <a:rPr dirty="0" baseline="-19444" sz="1500" spc="-150" i="1">
                <a:latin typeface="Times New Roman"/>
                <a:cs typeface="Times New Roman"/>
              </a:rPr>
              <a:t> </a:t>
            </a:r>
            <a:r>
              <a:rPr dirty="0" baseline="2777" sz="1500" spc="-75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708841" y="1273694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201941" y="1107103"/>
            <a:ext cx="792480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</a:pPr>
            <a:r>
              <a:rPr dirty="0" sz="1150" spc="-60" i="1">
                <a:latin typeface="Times New Roman"/>
                <a:cs typeface="Times New Roman"/>
              </a:rPr>
              <a:t>f</a:t>
            </a:r>
            <a:r>
              <a:rPr dirty="0" baseline="16908" sz="1725" spc="-89">
                <a:latin typeface="Times New Roman"/>
                <a:cs typeface="Times New Roman"/>
              </a:rPr>
              <a:t>ˆ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150" spc="-60" i="1">
                <a:latin typeface="Times New Roman"/>
                <a:cs typeface="Times New Roman"/>
              </a:rPr>
              <a:t>s</a:t>
            </a:r>
            <a:r>
              <a:rPr dirty="0" sz="1550" spc="-60">
                <a:latin typeface="Symbol"/>
                <a:cs typeface="Symbol"/>
              </a:rPr>
              <a:t></a:t>
            </a:r>
            <a:r>
              <a:rPr dirty="0" sz="1550" spc="-1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u="sng" baseline="37037" sz="1575" spc="69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5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7037" sz="1575" spc="33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926470" y="1770254"/>
            <a:ext cx="139065" cy="194945"/>
          </a:xfrm>
          <a:custGeom>
            <a:avLst/>
            <a:gdLst/>
            <a:ahLst/>
            <a:cxnLst/>
            <a:rect l="l" t="t" r="r" b="b"/>
            <a:pathLst>
              <a:path w="139064" h="194944">
                <a:moveTo>
                  <a:pt x="138727" y="0"/>
                </a:moveTo>
                <a:lnTo>
                  <a:pt x="0" y="1945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364380" y="2041285"/>
            <a:ext cx="179705" cy="252095"/>
          </a:xfrm>
          <a:custGeom>
            <a:avLst/>
            <a:gdLst/>
            <a:ahLst/>
            <a:cxnLst/>
            <a:rect l="l" t="t" r="r" b="b"/>
            <a:pathLst>
              <a:path w="179704" h="252094">
                <a:moveTo>
                  <a:pt x="179448" y="0"/>
                </a:moveTo>
                <a:lnTo>
                  <a:pt x="0" y="2516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 descr=""/>
          <p:cNvGrpSpPr/>
          <p:nvPr/>
        </p:nvGrpSpPr>
        <p:grpSpPr>
          <a:xfrm>
            <a:off x="2741959" y="2655361"/>
            <a:ext cx="282575" cy="164465"/>
            <a:chOff x="2741959" y="2655361"/>
            <a:chExt cx="282575" cy="164465"/>
          </a:xfrm>
        </p:grpSpPr>
        <p:sp>
          <p:nvSpPr>
            <p:cNvPr id="16" name="object 16" descr=""/>
            <p:cNvSpPr/>
            <p:nvPr/>
          </p:nvSpPr>
          <p:spPr>
            <a:xfrm>
              <a:off x="2745185" y="2758182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00"/>
                  </a:moveTo>
                  <a:lnTo>
                    <a:pt x="19297" y="0"/>
                  </a:lnTo>
                </a:path>
              </a:pathLst>
            </a:custGeom>
            <a:ln w="64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764482" y="2761266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173" y="51801"/>
                  </a:lnTo>
                </a:path>
              </a:pathLst>
            </a:custGeom>
            <a:ln w="125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795720" y="2658590"/>
              <a:ext cx="229235" cy="154940"/>
            </a:xfrm>
            <a:custGeom>
              <a:avLst/>
              <a:gdLst/>
              <a:ahLst/>
              <a:cxnLst/>
              <a:rect l="l" t="t" r="r" b="b"/>
              <a:pathLst>
                <a:path w="229235" h="154939">
                  <a:moveTo>
                    <a:pt x="0" y="154477"/>
                  </a:moveTo>
                  <a:lnTo>
                    <a:pt x="37353" y="0"/>
                  </a:lnTo>
                </a:path>
                <a:path w="229235" h="154939">
                  <a:moveTo>
                    <a:pt x="37353" y="0"/>
                  </a:moveTo>
                  <a:lnTo>
                    <a:pt x="228743" y="0"/>
                  </a:lnTo>
                </a:path>
              </a:pathLst>
            </a:custGeom>
            <a:ln w="6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 descr=""/>
          <p:cNvSpPr/>
          <p:nvPr/>
        </p:nvSpPr>
        <p:spPr>
          <a:xfrm>
            <a:off x="3295168" y="2512132"/>
            <a:ext cx="180975" cy="254000"/>
          </a:xfrm>
          <a:custGeom>
            <a:avLst/>
            <a:gdLst/>
            <a:ahLst/>
            <a:cxnLst/>
            <a:rect l="l" t="t" r="r" b="b"/>
            <a:pathLst>
              <a:path w="180975" h="254000">
                <a:moveTo>
                  <a:pt x="180373" y="0"/>
                </a:moveTo>
                <a:lnTo>
                  <a:pt x="0" y="2534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088952" y="2469533"/>
            <a:ext cx="386080" cy="334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8888" sz="1500" spc="-15">
                <a:latin typeface="Symbol"/>
                <a:cs typeface="Symbol"/>
              </a:rPr>
              <a:t></a:t>
            </a:r>
            <a:r>
              <a:rPr dirty="0" baseline="-38888" sz="1500" spc="-202">
                <a:latin typeface="Times New Roman"/>
                <a:cs typeface="Times New Roman"/>
              </a:rPr>
              <a:t> </a:t>
            </a:r>
            <a:r>
              <a:rPr dirty="0" baseline="-25000" sz="1500" i="1">
                <a:latin typeface="Times New Roman"/>
                <a:cs typeface="Times New Roman"/>
              </a:rPr>
              <a:t>s</a:t>
            </a:r>
            <a:r>
              <a:rPr dirty="0" baseline="-25000" sz="1500" spc="-195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3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305476" y="2590285"/>
            <a:ext cx="861060" cy="26733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0005">
              <a:lnSpc>
                <a:spcPct val="100000"/>
              </a:lnSpc>
              <a:spcBef>
                <a:spcPts val="130"/>
              </a:spcBef>
              <a:tabLst>
                <a:tab pos="536575" algn="l"/>
              </a:tabLst>
            </a:pPr>
            <a:r>
              <a:rPr dirty="0" sz="1200" spc="-85">
                <a:latin typeface="Times New Roman"/>
                <a:cs typeface="Times New Roman"/>
              </a:rPr>
              <a:t>f</a:t>
            </a:r>
            <a:r>
              <a:rPr dirty="0" baseline="16203" sz="1800" spc="-127">
                <a:latin typeface="Times New Roman"/>
                <a:cs typeface="Times New Roman"/>
              </a:rPr>
              <a:t>ˆ</a:t>
            </a:r>
            <a:r>
              <a:rPr dirty="0" sz="1550" spc="-85">
                <a:latin typeface="Symbol"/>
                <a:cs typeface="Symbol"/>
              </a:rPr>
              <a:t></a:t>
            </a:r>
            <a:r>
              <a:rPr dirty="0" sz="1200" spc="-85" i="1">
                <a:latin typeface="Times New Roman"/>
                <a:cs typeface="Times New Roman"/>
              </a:rPr>
              <a:t>s</a:t>
            </a:r>
            <a:r>
              <a:rPr dirty="0" sz="1550" spc="-85">
                <a:latin typeface="Symbol"/>
                <a:cs typeface="Symbol"/>
              </a:rPr>
              <a:t></a:t>
            </a:r>
            <a:r>
              <a:rPr dirty="0" sz="1550" spc="-1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430388" y="2153180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63904" y="1424685"/>
            <a:ext cx="3387090" cy="752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42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f(x).</a:t>
            </a:r>
            <a:endParaRPr sz="1200">
              <a:latin typeface="Times New Roman"/>
              <a:cs typeface="Times New Roman"/>
            </a:endParaRPr>
          </a:p>
          <a:p>
            <a:pPr marL="3078480">
              <a:lnSpc>
                <a:spcPts val="1245"/>
              </a:lnSpc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0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445260">
              <a:lnSpc>
                <a:spcPts val="1260"/>
              </a:lnSpc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a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2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baseline="16666" sz="1500">
                <a:latin typeface="Times New Roman"/>
                <a:cs typeface="Times New Roman"/>
              </a:rPr>
              <a:t>1</a:t>
            </a:r>
            <a:r>
              <a:rPr dirty="0" baseline="-25000" sz="1500">
                <a:latin typeface="Times New Roman"/>
                <a:cs typeface="Times New Roman"/>
              </a:rPr>
              <a:t>2</a:t>
            </a:r>
            <a:r>
              <a:rPr dirty="0" baseline="-25000" sz="1500" spc="247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in 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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baseline="25462" sz="1800">
                <a:latin typeface="Times New Roman"/>
                <a:cs typeface="Times New Roman"/>
              </a:rPr>
              <a:t>-</a:t>
            </a:r>
            <a:r>
              <a:rPr dirty="0" baseline="25462" sz="1800" spc="-150">
                <a:latin typeface="Times New Roman"/>
                <a:cs typeface="Times New Roman"/>
              </a:rPr>
              <a:t> </a:t>
            </a:r>
            <a:r>
              <a:rPr dirty="0" baseline="25462" sz="1800">
                <a:latin typeface="Times New Roman"/>
                <a:cs typeface="Times New Roman"/>
              </a:rPr>
              <a:t>a</a:t>
            </a:r>
            <a:r>
              <a:rPr dirty="0" baseline="25462" sz="1800" spc="179">
                <a:latin typeface="Times New Roman"/>
                <a:cs typeface="Times New Roman"/>
              </a:rPr>
              <a:t>  </a:t>
            </a:r>
            <a:r>
              <a:rPr dirty="0" baseline="25462" sz="1800" spc="-75">
                <a:latin typeface="Times New Roman"/>
                <a:cs typeface="Times New Roman"/>
              </a:rPr>
              <a:t>x</a:t>
            </a:r>
            <a:endParaRPr baseline="25462" sz="1800">
              <a:latin typeface="Times New Roman"/>
              <a:cs typeface="Times New Roman"/>
            </a:endParaRPr>
          </a:p>
          <a:p>
            <a:pPr algn="r" marR="833755">
              <a:lnSpc>
                <a:spcPct val="100000"/>
              </a:lnSpc>
              <a:spcBef>
                <a:spcPts val="595"/>
              </a:spcBef>
            </a:pPr>
            <a:r>
              <a:rPr dirty="0" baseline="-38888" sz="1500" spc="-15">
                <a:latin typeface="Times New Roman"/>
                <a:cs typeface="Times New Roman"/>
              </a:rPr>
              <a:t>-</a:t>
            </a:r>
            <a:r>
              <a:rPr dirty="0" baseline="-38888" sz="1500" spc="-232">
                <a:latin typeface="Times New Roman"/>
                <a:cs typeface="Times New Roman"/>
              </a:rPr>
              <a:t> </a:t>
            </a:r>
            <a:r>
              <a:rPr dirty="0" baseline="-25000" sz="1500" spc="-15">
                <a:latin typeface="Times New Roman"/>
                <a:cs typeface="Times New Roman"/>
              </a:rPr>
              <a:t>x</a:t>
            </a:r>
            <a:r>
              <a:rPr dirty="0" baseline="-25000" sz="1500" spc="-16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65988" y="2234964"/>
            <a:ext cx="683260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hence,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99478" y="2234964"/>
            <a:ext cx="895350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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4074635" y="2901324"/>
            <a:ext cx="179705" cy="252095"/>
          </a:xfrm>
          <a:custGeom>
            <a:avLst/>
            <a:gdLst/>
            <a:ahLst/>
            <a:cxnLst/>
            <a:rect l="l" t="t" r="r" b="b"/>
            <a:pathLst>
              <a:path w="179704" h="252094">
                <a:moveTo>
                  <a:pt x="179102" y="0"/>
                </a:moveTo>
                <a:lnTo>
                  <a:pt x="0" y="251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5420800" y="2899204"/>
            <a:ext cx="180975" cy="254000"/>
          </a:xfrm>
          <a:custGeom>
            <a:avLst/>
            <a:gdLst/>
            <a:ahLst/>
            <a:cxnLst/>
            <a:rect l="l" t="t" r="r" b="b"/>
            <a:pathLst>
              <a:path w="180975" h="254000">
                <a:moveTo>
                  <a:pt x="180677" y="0"/>
                </a:moveTo>
                <a:lnTo>
                  <a:pt x="0" y="2536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8" name="object 28" descr=""/>
          <p:cNvGrpSpPr/>
          <p:nvPr/>
        </p:nvGrpSpPr>
        <p:grpSpPr>
          <a:xfrm>
            <a:off x="5680056" y="3283687"/>
            <a:ext cx="282575" cy="162560"/>
            <a:chOff x="5680056" y="3283687"/>
            <a:chExt cx="282575" cy="162560"/>
          </a:xfrm>
        </p:grpSpPr>
        <p:sp>
          <p:nvSpPr>
            <p:cNvPr id="29" name="object 29" descr=""/>
            <p:cNvSpPr/>
            <p:nvPr/>
          </p:nvSpPr>
          <p:spPr>
            <a:xfrm>
              <a:off x="5683224" y="338513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7"/>
                  </a:moveTo>
                  <a:lnTo>
                    <a:pt x="19352" y="0"/>
                  </a:lnTo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5702576" y="3388457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21" y="51101"/>
                  </a:lnTo>
                </a:path>
              </a:pathLst>
            </a:custGeom>
            <a:ln w="126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5734024" y="3286862"/>
              <a:ext cx="228600" cy="153035"/>
            </a:xfrm>
            <a:custGeom>
              <a:avLst/>
              <a:gdLst/>
              <a:ahLst/>
              <a:cxnLst/>
              <a:rect l="l" t="t" r="r" b="b"/>
              <a:pathLst>
                <a:path w="228600" h="153035">
                  <a:moveTo>
                    <a:pt x="0" y="152696"/>
                  </a:moveTo>
                  <a:lnTo>
                    <a:pt x="37192" y="0"/>
                  </a:lnTo>
                </a:path>
                <a:path w="228600" h="153035">
                  <a:moveTo>
                    <a:pt x="37192" y="0"/>
                  </a:moveTo>
                  <a:lnTo>
                    <a:pt x="227988" y="0"/>
                  </a:lnTo>
                </a:path>
              </a:pathLst>
            </a:custGeom>
            <a:ln w="63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/>
          <p:nvPr/>
        </p:nvSpPr>
        <p:spPr>
          <a:xfrm>
            <a:off x="2357462" y="3757845"/>
            <a:ext cx="109220" cy="154305"/>
          </a:xfrm>
          <a:custGeom>
            <a:avLst/>
            <a:gdLst/>
            <a:ahLst/>
            <a:cxnLst/>
            <a:rect l="l" t="t" r="r" b="b"/>
            <a:pathLst>
              <a:path w="109219" h="154304">
                <a:moveTo>
                  <a:pt x="108654" y="0"/>
                </a:moveTo>
                <a:lnTo>
                  <a:pt x="0" y="1541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851204" y="2846403"/>
            <a:ext cx="5236210" cy="1884045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3204210">
              <a:lnSpc>
                <a:spcPct val="100000"/>
              </a:lnSpc>
              <a:spcBef>
                <a:spcPts val="200"/>
              </a:spcBef>
              <a:tabLst>
                <a:tab pos="4550410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algn="ctr" marL="858519">
              <a:lnSpc>
                <a:spcPct val="100000"/>
              </a:lnSpc>
              <a:spcBef>
                <a:spcPts val="114"/>
              </a:spcBef>
            </a:pPr>
            <a:r>
              <a:rPr dirty="0" sz="1200" spc="-20">
                <a:latin typeface="Times New Roman"/>
                <a:cs typeface="Times New Roman"/>
              </a:rPr>
              <a:t>Also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baseline="44444" sz="1500">
                <a:latin typeface="Times New Roman"/>
                <a:cs typeface="Times New Roman"/>
              </a:rPr>
              <a:t>-</a:t>
            </a:r>
            <a:r>
              <a:rPr dirty="0" baseline="44444" sz="1500" spc="-232">
                <a:latin typeface="Times New Roman"/>
                <a:cs typeface="Times New Roman"/>
              </a:rPr>
              <a:t> </a:t>
            </a:r>
            <a:r>
              <a:rPr dirty="0" baseline="58333" sz="1500">
                <a:latin typeface="Times New Roman"/>
                <a:cs typeface="Times New Roman"/>
              </a:rPr>
              <a:t>x</a:t>
            </a:r>
            <a:r>
              <a:rPr dirty="0" baseline="58333" sz="1500" spc="307">
                <a:latin typeface="Times New Roman"/>
                <a:cs typeface="Times New Roman"/>
              </a:rPr>
              <a:t>  </a:t>
            </a:r>
            <a:r>
              <a:rPr dirty="0" baseline="16666" sz="1500">
                <a:latin typeface="Times New Roman"/>
                <a:cs typeface="Times New Roman"/>
              </a:rPr>
              <a:t>2</a:t>
            </a:r>
            <a:r>
              <a:rPr dirty="0" baseline="16666" sz="1500" spc="38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e</a:t>
            </a:r>
            <a:r>
              <a:rPr dirty="0" baseline="44444" sz="1500">
                <a:latin typeface="Times New Roman"/>
                <a:cs typeface="Times New Roman"/>
              </a:rPr>
              <a:t>-</a:t>
            </a:r>
            <a:r>
              <a:rPr dirty="0" baseline="44444" sz="1500" spc="-240">
                <a:latin typeface="Times New Roman"/>
                <a:cs typeface="Times New Roman"/>
              </a:rPr>
              <a:t> </a:t>
            </a:r>
            <a:r>
              <a:rPr dirty="0" baseline="61111" sz="1500" i="1">
                <a:latin typeface="Times New Roman"/>
                <a:cs typeface="Times New Roman"/>
              </a:rPr>
              <a:t>s</a:t>
            </a:r>
            <a:r>
              <a:rPr dirty="0" baseline="61111" sz="1500" spc="307" i="1">
                <a:latin typeface="Times New Roman"/>
                <a:cs typeface="Times New Roman"/>
              </a:rPr>
              <a:t>  </a:t>
            </a:r>
            <a:r>
              <a:rPr dirty="0" baseline="16666" sz="1500">
                <a:latin typeface="Times New Roman"/>
                <a:cs typeface="Times New Roman"/>
              </a:rPr>
              <a:t>2</a:t>
            </a:r>
            <a:r>
              <a:rPr dirty="0" baseline="16666" sz="1500" spc="5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ctr" marL="833755">
              <a:lnSpc>
                <a:spcPct val="100000"/>
              </a:lnSpc>
              <a:spcBef>
                <a:spcPts val="170"/>
              </a:spcBef>
              <a:tabLst>
                <a:tab pos="4878070" algn="l"/>
              </a:tabLst>
            </a:pPr>
            <a:r>
              <a:rPr dirty="0" sz="1200">
                <a:latin typeface="Times New Roman"/>
                <a:cs typeface="Times New Roman"/>
              </a:rPr>
              <a:t>Hence,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150" spc="-65">
                <a:latin typeface="Times New Roman"/>
                <a:cs typeface="Times New Roman"/>
              </a:rPr>
              <a:t>f</a:t>
            </a:r>
            <a:r>
              <a:rPr dirty="0" baseline="16908" sz="1725" spc="-97">
                <a:latin typeface="Times New Roman"/>
                <a:cs typeface="Times New Roman"/>
              </a:rPr>
              <a:t>ˆ</a:t>
            </a:r>
            <a:r>
              <a:rPr dirty="0" sz="1500" spc="-65">
                <a:latin typeface="Symbol"/>
                <a:cs typeface="Symbol"/>
              </a:rPr>
              <a:t></a:t>
            </a:r>
            <a:r>
              <a:rPr dirty="0" sz="1150" spc="-65" i="1">
                <a:latin typeface="Times New Roman"/>
                <a:cs typeface="Times New Roman"/>
              </a:rPr>
              <a:t>s</a:t>
            </a:r>
            <a:r>
              <a:rPr dirty="0" sz="1500" spc="-65">
                <a:latin typeface="Symbol"/>
                <a:cs typeface="Symbol"/>
              </a:rPr>
              <a:t></a:t>
            </a:r>
            <a:r>
              <a:rPr dirty="0" sz="15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multiplication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ctr" marR="4065904">
              <a:lnSpc>
                <a:spcPct val="100000"/>
              </a:lnSpc>
              <a:spcBef>
                <a:spcPts val="45"/>
              </a:spcBef>
            </a:pPr>
            <a:r>
              <a:rPr dirty="0" sz="1150">
                <a:latin typeface="Times New Roman"/>
                <a:cs typeface="Times New Roman"/>
              </a:rPr>
              <a:t>Thus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f(s)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1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f</a:t>
            </a:r>
            <a:r>
              <a:rPr dirty="0" baseline="16908" sz="1725" spc="-15">
                <a:latin typeface="Times New Roman"/>
                <a:cs typeface="Times New Roman"/>
              </a:rPr>
              <a:t>ˆ</a:t>
            </a:r>
            <a:r>
              <a:rPr dirty="0" sz="1500" spc="-10">
                <a:latin typeface="Symbol"/>
                <a:cs typeface="Symbol"/>
              </a:rPr>
              <a:t></a:t>
            </a:r>
            <a:r>
              <a:rPr dirty="0" sz="1150" spc="-10" i="1">
                <a:latin typeface="Times New Roman"/>
                <a:cs typeface="Times New Roman"/>
              </a:rPr>
              <a:t>s</a:t>
            </a:r>
            <a:r>
              <a:rPr dirty="0" sz="1500" spc="-10">
                <a:latin typeface="Symbol"/>
                <a:cs typeface="Symbol"/>
              </a:rPr>
              <a:t></a:t>
            </a:r>
            <a:endParaRPr sz="1500">
              <a:latin typeface="Symbol"/>
              <a:cs typeface="Symbol"/>
            </a:endParaRPr>
          </a:p>
          <a:p>
            <a:pPr marL="1421765">
              <a:lnSpc>
                <a:spcPts val="635"/>
              </a:lnSpc>
              <a:spcBef>
                <a:spcPts val="275"/>
              </a:spcBef>
            </a:pPr>
            <a:r>
              <a:rPr dirty="0" baseline="-41666" sz="900">
                <a:latin typeface="Times New Roman"/>
                <a:cs typeface="Times New Roman"/>
              </a:rPr>
              <a:t>-</a:t>
            </a:r>
            <a:r>
              <a:rPr dirty="0" baseline="-41666" sz="900" spc="-135">
                <a:latin typeface="Times New Roman"/>
                <a:cs typeface="Times New Roman"/>
              </a:rPr>
              <a:t> </a:t>
            </a:r>
            <a:r>
              <a:rPr dirty="0" baseline="-23148" sz="900" spc="-37" i="1">
                <a:latin typeface="Times New Roman"/>
                <a:cs typeface="Times New Roman"/>
              </a:rPr>
              <a:t>x</a:t>
            </a:r>
            <a:r>
              <a:rPr dirty="0" sz="600" spc="-25"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  <a:p>
            <a:pPr marL="86360">
              <a:lnSpc>
                <a:spcPts val="1355"/>
              </a:lnSpc>
              <a:tabLst>
                <a:tab pos="1553845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37037" sz="900">
                <a:latin typeface="Times New Roman"/>
                <a:cs typeface="Times New Roman"/>
              </a:rPr>
              <a:t>2</a:t>
            </a:r>
            <a:r>
              <a:rPr dirty="0" baseline="37037" sz="900" spc="367">
                <a:latin typeface="Times New Roman"/>
                <a:cs typeface="Times New Roman"/>
              </a:rPr>
              <a:t>  </a:t>
            </a:r>
            <a:r>
              <a:rPr dirty="0" sz="1200" spc="-20">
                <a:latin typeface="Times New Roman"/>
                <a:cs typeface="Times New Roman"/>
              </a:rPr>
              <a:t>is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self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reciprocal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685"/>
              </a:spcBef>
            </a:pPr>
            <a:r>
              <a:rPr dirty="0" sz="1200">
                <a:latin typeface="Times New Roman"/>
                <a:cs typeface="Times New Roman"/>
              </a:rPr>
              <a:t>6)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150" spc="-80">
                <a:latin typeface="Times New Roman"/>
                <a:cs typeface="Times New Roman"/>
              </a:rPr>
              <a:t>f</a:t>
            </a:r>
            <a:r>
              <a:rPr dirty="0" baseline="16908" sz="1725" spc="-120">
                <a:latin typeface="Times New Roman"/>
                <a:cs typeface="Times New Roman"/>
              </a:rPr>
              <a:t>ˆ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 i="1">
                <a:latin typeface="Times New Roman"/>
                <a:cs typeface="Times New Roman"/>
              </a:rPr>
              <a:t>s</a:t>
            </a:r>
            <a:r>
              <a:rPr dirty="0" sz="1550" spc="-80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e</a:t>
            </a:r>
            <a:r>
              <a:rPr dirty="0" baseline="32163" sz="1425" spc="104">
                <a:latin typeface="Symbol"/>
                <a:cs typeface="Symbol"/>
              </a:rPr>
              <a:t></a:t>
            </a:r>
            <a:r>
              <a:rPr dirty="0" baseline="32163" sz="1425" spc="-195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s</a:t>
            </a:r>
            <a:r>
              <a:rPr dirty="0" baseline="32163" sz="1425" spc="-187" i="1">
                <a:latin typeface="Times New Roman"/>
                <a:cs typeface="Times New Roman"/>
              </a:rPr>
              <a:t> </a:t>
            </a:r>
            <a:r>
              <a:rPr dirty="0" baseline="55555" sz="1425" spc="-75">
                <a:latin typeface="Times New Roman"/>
                <a:cs typeface="Times New Roman"/>
              </a:rPr>
              <a:t>2</a:t>
            </a:r>
            <a:endParaRPr baseline="55555" sz="1425">
              <a:latin typeface="Times New Roman"/>
              <a:cs typeface="Times New Roman"/>
            </a:endParaRPr>
          </a:p>
          <a:p>
            <a:pPr marL="63500">
              <a:lnSpc>
                <a:spcPts val="1650"/>
              </a:lnSpc>
              <a:spcBef>
                <a:spcPts val="95"/>
              </a:spcBef>
            </a:pPr>
            <a:r>
              <a:rPr dirty="0" sz="1400" spc="-10" b="1">
                <a:latin typeface="Times New Roman"/>
                <a:cs typeface="Times New Roman"/>
              </a:rPr>
              <a:t>Exercises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Complex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891494" y="4944181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1993723" y="4944181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1890279" y="5171693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4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1992496" y="5171693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42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1539378" y="5048917"/>
            <a:ext cx="1022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01750" y="4908814"/>
            <a:ext cx="2178050" cy="3213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7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351155">
              <a:lnSpc>
                <a:spcPts val="1170"/>
              </a:lnSpc>
            </a:pPr>
            <a:r>
              <a:rPr dirty="0" sz="1200">
                <a:latin typeface="Times New Roman"/>
                <a:cs typeface="Times New Roman"/>
              </a:rPr>
              <a:t>where'a'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constant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97568" y="4974507"/>
            <a:ext cx="883919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41666" sz="1800" spc="-37">
                <a:latin typeface="Symbol"/>
                <a:cs typeface="Symbol"/>
              </a:rPr>
              <a:t></a:t>
            </a:r>
            <a:r>
              <a:rPr dirty="0" baseline="41666" sz="1800" spc="-37" i="1">
                <a:latin typeface="Times New Roman"/>
                <a:cs typeface="Times New Roman"/>
              </a:rPr>
              <a:t>x</a:t>
            </a:r>
            <a:r>
              <a:rPr dirty="0" baseline="41666" sz="1800" spc="-37">
                <a:latin typeface="Times New Roman"/>
                <a:cs typeface="Times New Roman"/>
              </a:rPr>
              <a:t>,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5940023" y="4944181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6042572" y="4944181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6241241" y="4944181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6343538" y="4944181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1708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6240014" y="5171693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/>
          <p:nvPr/>
        </p:nvSpPr>
        <p:spPr>
          <a:xfrm>
            <a:off x="6342272" y="5171693"/>
            <a:ext cx="0" cy="182245"/>
          </a:xfrm>
          <a:custGeom>
            <a:avLst/>
            <a:gdLst/>
            <a:ahLst/>
            <a:cxnLst/>
            <a:rect l="l" t="t" r="r" b="b"/>
            <a:pathLst>
              <a:path w="0" h="182245">
                <a:moveTo>
                  <a:pt x="0" y="0"/>
                </a:moveTo>
                <a:lnTo>
                  <a:pt x="0" y="182000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5655507" y="5190206"/>
            <a:ext cx="1022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655507" y="5048917"/>
            <a:ext cx="1022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848050" y="4862670"/>
            <a:ext cx="743585" cy="48133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r" marR="6985">
              <a:lnSpc>
                <a:spcPct val="100000"/>
              </a:lnSpc>
              <a:spcBef>
                <a:spcPts val="455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ct val="100000"/>
              </a:lnSpc>
              <a:spcBef>
                <a:spcPts val="355"/>
              </a:spcBef>
              <a:tabLst>
                <a:tab pos="401955" algn="l"/>
              </a:tabLst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012371" y="4974507"/>
            <a:ext cx="1118235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41666" sz="1800" spc="-104">
                <a:latin typeface="Symbol"/>
                <a:cs typeface="Symbol"/>
              </a:rPr>
              <a:t></a:t>
            </a:r>
            <a:r>
              <a:rPr dirty="0" baseline="41666" sz="1800" spc="-104">
                <a:latin typeface="Times New Roman"/>
                <a:cs typeface="Times New Roman"/>
              </a:rPr>
              <a:t>1</a:t>
            </a:r>
            <a:r>
              <a:rPr dirty="0" baseline="41666" sz="1800" spc="-270">
                <a:latin typeface="Times New Roman"/>
                <a:cs typeface="Times New Roman"/>
              </a:rPr>
              <a:t> </a:t>
            </a:r>
            <a:r>
              <a:rPr dirty="0" baseline="41666" sz="1800">
                <a:latin typeface="Symbol"/>
                <a:cs typeface="Symbol"/>
              </a:rPr>
              <a:t></a:t>
            </a:r>
            <a:r>
              <a:rPr dirty="0" baseline="41666" sz="1800" spc="247">
                <a:latin typeface="Times New Roman"/>
                <a:cs typeface="Times New Roman"/>
              </a:rPr>
              <a:t> </a:t>
            </a:r>
            <a:r>
              <a:rPr dirty="0" baseline="41666" sz="1800" i="1">
                <a:latin typeface="Times New Roman"/>
                <a:cs typeface="Times New Roman"/>
              </a:rPr>
              <a:t>x</a:t>
            </a:r>
            <a:r>
              <a:rPr dirty="0" baseline="41666" sz="1800" spc="-187" i="1">
                <a:latin typeface="Times New Roman"/>
                <a:cs typeface="Times New Roman"/>
              </a:rPr>
              <a:t> </a:t>
            </a:r>
            <a:r>
              <a:rPr dirty="0" baseline="41666" sz="1800" spc="-75">
                <a:latin typeface="Times New Roman"/>
                <a:cs typeface="Times New Roman"/>
              </a:rPr>
              <a:t>,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40798" y="5901604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75867" y="5580610"/>
            <a:ext cx="588645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77190" algn="l"/>
              </a:tabLst>
            </a:pPr>
            <a:r>
              <a:rPr dirty="0" sz="1600">
                <a:latin typeface="Symbol"/>
                <a:cs typeface="Symbol"/>
              </a:rPr>
              <a:t></a:t>
            </a:r>
            <a:r>
              <a:rPr dirty="0" sz="1600" spc="140">
                <a:latin typeface="Times New Roman"/>
                <a:cs typeface="Times New Roman"/>
              </a:rPr>
              <a:t> </a:t>
            </a:r>
            <a:r>
              <a:rPr dirty="0" sz="1600" spc="-50">
                <a:latin typeface="Symbol"/>
                <a:cs typeface="Symbol"/>
              </a:rPr>
              <a:t></a:t>
            </a:r>
            <a:r>
              <a:rPr dirty="0" sz="1600">
                <a:latin typeface="Times New Roman"/>
                <a:cs typeface="Times New Roman"/>
              </a:rPr>
              <a:t>	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>
                <a:latin typeface="Times New Roman"/>
                <a:cs typeface="Times New Roman"/>
              </a:rPr>
              <a:t>1,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540798" y="5410562"/>
            <a:ext cx="211454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25">
                <a:latin typeface="Symbol"/>
                <a:cs typeface="Symbol"/>
              </a:rPr>
              <a:t></a:t>
            </a:r>
            <a:r>
              <a:rPr dirty="0" baseline="4629" sz="1800" spc="-37">
                <a:latin typeface="Times New Roman"/>
                <a:cs typeface="Times New Roman"/>
              </a:rPr>
              <a:t>0,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488578" y="5056695"/>
            <a:ext cx="3284220" cy="1012825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720"/>
              </a:spcBef>
              <a:tabLst>
                <a:tab pos="424180" algn="l"/>
              </a:tabLst>
            </a:pPr>
            <a:r>
              <a:rPr dirty="0" baseline="-18518" sz="1800" spc="-37">
                <a:latin typeface="Symbol"/>
                <a:cs typeface="Symbol"/>
              </a:rPr>
              <a:t>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51435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390525">
              <a:lnSpc>
                <a:spcPct val="100000"/>
              </a:lnSpc>
              <a:spcBef>
                <a:spcPts val="375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bwhere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'a'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'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b'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positive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constants</a:t>
            </a:r>
            <a:endParaRPr sz="1200">
              <a:latin typeface="Times New Roman"/>
              <a:cs typeface="Times New Roman"/>
            </a:endParaRPr>
          </a:p>
          <a:p>
            <a:pPr marL="64769">
              <a:lnSpc>
                <a:spcPct val="100000"/>
              </a:lnSpc>
              <a:spcBef>
                <a:spcPts val="375"/>
              </a:spcBef>
              <a:tabLst>
                <a:tab pos="511175" algn="l"/>
              </a:tabLst>
            </a:pPr>
            <a:r>
              <a:rPr dirty="0" baseline="20833" sz="1800" spc="-37">
                <a:latin typeface="Symbol"/>
                <a:cs typeface="Symbol"/>
              </a:rPr>
              <a:t>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x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897574" y="5629655"/>
            <a:ext cx="7702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32407" sz="1800" spc="-75">
                <a:latin typeface="Symbol"/>
                <a:cs typeface="Symbol"/>
              </a:rPr>
              <a:t></a:t>
            </a:r>
            <a:endParaRPr baseline="32407" sz="1800">
              <a:latin typeface="Symbol"/>
              <a:cs typeface="Symbol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6287813" y="5572476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0"/>
                </a:moveTo>
                <a:lnTo>
                  <a:pt x="0" y="181473"/>
                </a:lnTo>
              </a:path>
            </a:pathLst>
          </a:custGeom>
          <a:ln w="64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6390807" y="5572476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0"/>
                </a:moveTo>
                <a:lnTo>
                  <a:pt x="0" y="181473"/>
                </a:lnTo>
              </a:path>
            </a:pathLst>
          </a:custGeom>
          <a:ln w="64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6286549" y="5799851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0"/>
                </a:moveTo>
                <a:lnTo>
                  <a:pt x="0" y="181463"/>
                </a:lnTo>
              </a:path>
            </a:pathLst>
          </a:custGeom>
          <a:ln w="64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6389544" y="5799851"/>
            <a:ext cx="0" cy="181610"/>
          </a:xfrm>
          <a:custGeom>
            <a:avLst/>
            <a:gdLst/>
            <a:ahLst/>
            <a:cxnLst/>
            <a:rect l="l" t="t" r="r" b="b"/>
            <a:pathLst>
              <a:path w="0" h="181610">
                <a:moveTo>
                  <a:pt x="0" y="0"/>
                </a:moveTo>
                <a:lnTo>
                  <a:pt x="0" y="181463"/>
                </a:lnTo>
              </a:path>
            </a:pathLst>
          </a:custGeom>
          <a:ln w="64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5516793" y="5659013"/>
            <a:ext cx="1003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478693" y="5774078"/>
            <a:ext cx="12045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35280" algn="l"/>
                <a:tab pos="831215" algn="l"/>
              </a:tabLst>
            </a:pPr>
            <a:r>
              <a:rPr dirty="0" sz="1150" spc="-295">
                <a:latin typeface="Symbol"/>
                <a:cs typeface="Symbol"/>
              </a:rPr>
              <a:t></a:t>
            </a:r>
            <a:r>
              <a:rPr dirty="0" baseline="-16908" sz="1725" spc="-442">
                <a:latin typeface="Symbol"/>
                <a:cs typeface="Symbol"/>
              </a:rPr>
              <a:t></a:t>
            </a:r>
            <a:r>
              <a:rPr dirty="0" baseline="-16908" sz="1725">
                <a:latin typeface="Times New Roman"/>
                <a:cs typeface="Times New Roman"/>
              </a:rPr>
              <a:t>	</a:t>
            </a:r>
            <a:r>
              <a:rPr dirty="0" baseline="2415" sz="1725" spc="-37">
                <a:latin typeface="Times New Roman"/>
                <a:cs typeface="Times New Roman"/>
              </a:rPr>
              <a:t>0,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37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</a:t>
            </a:r>
            <a:r>
              <a:rPr dirty="0" baseline="2415" sz="1725" spc="97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a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894533" y="5584462"/>
            <a:ext cx="605155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>
                <a:latin typeface="Times New Roman"/>
                <a:cs typeface="Times New Roman"/>
              </a:rPr>
              <a:t>(4)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550" spc="-1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491393" y="5545173"/>
            <a:ext cx="6845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6908" sz="1725" spc="-270">
                <a:latin typeface="Symbol"/>
                <a:cs typeface="Symbol"/>
              </a:rPr>
              <a:t></a:t>
            </a:r>
            <a:r>
              <a:rPr dirty="0" sz="1150" spc="-180">
                <a:latin typeface="Symbol"/>
                <a:cs typeface="Symbol"/>
              </a:rPr>
              <a:t></a:t>
            </a:r>
            <a:r>
              <a:rPr dirty="0" baseline="2415" sz="1725" spc="-270" i="1">
                <a:latin typeface="Times New Roman"/>
                <a:cs typeface="Times New Roman"/>
              </a:rPr>
              <a:t>a</a:t>
            </a:r>
            <a:r>
              <a:rPr dirty="0" baseline="2415" sz="1725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7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6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-247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2</a:t>
            </a:r>
            <a:r>
              <a:rPr dirty="0" baseline="33333" sz="1500" spc="-135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Times New Roman"/>
                <a:cs typeface="Times New Roman"/>
              </a:rPr>
              <a:t>,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6298618" y="5537222"/>
            <a:ext cx="3581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1877970" y="6140413"/>
            <a:ext cx="0" cy="148590"/>
          </a:xfrm>
          <a:custGeom>
            <a:avLst/>
            <a:gdLst/>
            <a:ahLst/>
            <a:cxnLst/>
            <a:rect l="l" t="t" r="r" b="b"/>
            <a:pathLst>
              <a:path w="0" h="148589">
                <a:moveTo>
                  <a:pt x="0" y="0"/>
                </a:moveTo>
                <a:lnTo>
                  <a:pt x="0" y="148142"/>
                </a:lnTo>
              </a:path>
            </a:pathLst>
          </a:custGeom>
          <a:ln w="52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1969433" y="6140413"/>
            <a:ext cx="0" cy="148590"/>
          </a:xfrm>
          <a:custGeom>
            <a:avLst/>
            <a:gdLst/>
            <a:ahLst/>
            <a:cxnLst/>
            <a:rect l="l" t="t" r="r" b="b"/>
            <a:pathLst>
              <a:path w="0" h="148589">
                <a:moveTo>
                  <a:pt x="0" y="0"/>
                </a:moveTo>
                <a:lnTo>
                  <a:pt x="0" y="148142"/>
                </a:lnTo>
              </a:path>
            </a:pathLst>
          </a:custGeom>
          <a:ln w="52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4927661" y="6140413"/>
            <a:ext cx="0" cy="148590"/>
          </a:xfrm>
          <a:custGeom>
            <a:avLst/>
            <a:gdLst/>
            <a:ahLst/>
            <a:cxnLst/>
            <a:rect l="l" t="t" r="r" b="b"/>
            <a:pathLst>
              <a:path w="0" h="148589">
                <a:moveTo>
                  <a:pt x="0" y="0"/>
                </a:moveTo>
                <a:lnTo>
                  <a:pt x="0" y="148440"/>
                </a:lnTo>
              </a:path>
            </a:pathLst>
          </a:custGeom>
          <a:ln w="51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5018436" y="6140413"/>
            <a:ext cx="0" cy="148590"/>
          </a:xfrm>
          <a:custGeom>
            <a:avLst/>
            <a:gdLst/>
            <a:ahLst/>
            <a:cxnLst/>
            <a:rect l="l" t="t" r="r" b="b"/>
            <a:pathLst>
              <a:path w="0" h="148589">
                <a:moveTo>
                  <a:pt x="0" y="0"/>
                </a:moveTo>
                <a:lnTo>
                  <a:pt x="0" y="148440"/>
                </a:lnTo>
              </a:path>
            </a:pathLst>
          </a:custGeom>
          <a:ln w="517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884926" y="6082637"/>
            <a:ext cx="4173854" cy="552450"/>
          </a:xfrm>
          <a:prstGeom prst="rect">
            <a:avLst/>
          </a:prstGeom>
        </p:spPr>
        <p:txBody>
          <a:bodyPr wrap="square" lIns="0" tIns="9779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770"/>
              </a:spcBef>
              <a:tabLst>
                <a:tab pos="3250565" algn="l"/>
              </a:tabLst>
            </a:pPr>
            <a:r>
              <a:rPr dirty="0" sz="1150">
                <a:latin typeface="Times New Roman"/>
                <a:cs typeface="Times New Roman"/>
              </a:rPr>
              <a:t>(5)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xe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8011" sz="1425">
                <a:latin typeface="Symbol"/>
                <a:cs typeface="Symbol"/>
              </a:rPr>
              <a:t></a:t>
            </a:r>
            <a:r>
              <a:rPr dirty="0" baseline="38011" sz="1425" i="1">
                <a:latin typeface="Times New Roman"/>
                <a:cs typeface="Times New Roman"/>
              </a:rPr>
              <a:t>a</a:t>
            </a:r>
            <a:r>
              <a:rPr dirty="0" baseline="38011" sz="1425" spc="97" i="1">
                <a:latin typeface="Times New Roman"/>
                <a:cs typeface="Times New Roman"/>
              </a:rPr>
              <a:t> </a:t>
            </a:r>
            <a:r>
              <a:rPr dirty="0" baseline="38011" sz="1425" i="1">
                <a:latin typeface="Times New Roman"/>
                <a:cs typeface="Times New Roman"/>
              </a:rPr>
              <a:t>x</a:t>
            </a:r>
            <a:r>
              <a:rPr dirty="0" baseline="38011" sz="1425" spc="39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where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'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a'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is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a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positive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constant</a:t>
            </a:r>
            <a:r>
              <a:rPr dirty="0" sz="1150">
                <a:latin typeface="Times New Roman"/>
                <a:cs typeface="Times New Roman"/>
              </a:rPr>
              <a:t>	(6)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e</a:t>
            </a:r>
            <a:r>
              <a:rPr dirty="0" baseline="38011" sz="1425" spc="97">
                <a:latin typeface="Symbol"/>
                <a:cs typeface="Symbol"/>
              </a:rPr>
              <a:t></a:t>
            </a:r>
            <a:r>
              <a:rPr dirty="0" baseline="38011" sz="1425" spc="52">
                <a:latin typeface="Times New Roman"/>
                <a:cs typeface="Times New Roman"/>
              </a:rPr>
              <a:t> </a:t>
            </a:r>
            <a:r>
              <a:rPr dirty="0" baseline="38011" sz="1425" spc="-75" i="1">
                <a:latin typeface="Times New Roman"/>
                <a:cs typeface="Times New Roman"/>
              </a:rPr>
              <a:t>x</a:t>
            </a:r>
            <a:endParaRPr baseline="38011" sz="1425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60"/>
              </a:spcBef>
            </a:pPr>
            <a:r>
              <a:rPr dirty="0" sz="1200" spc="-20">
                <a:latin typeface="Times New Roman"/>
                <a:cs typeface="Times New Roman"/>
              </a:rPr>
              <a:t>(8)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85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287049" y="6160987"/>
            <a:ext cx="11804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(7)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902004" y="7860030"/>
            <a:ext cx="2842260" cy="55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SINE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TRANSFORMS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x.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76604" y="909678"/>
            <a:ext cx="5664200" cy="5118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838200">
              <a:lnSpc>
                <a:spcPts val="1045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465"/>
              </a:lnSpc>
            </a:pP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integral</a:t>
            </a:r>
            <a:r>
              <a:rPr dirty="0" baseline="2314" sz="1800" spc="52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sxdx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 called the Fourier sine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Transform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of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f</a:t>
            </a:r>
            <a:r>
              <a:rPr dirty="0" baseline="2415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8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. This is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denoted </a:t>
            </a:r>
            <a:r>
              <a:rPr dirty="0" baseline="2314" sz="1800" spc="-37">
                <a:latin typeface="Times New Roman"/>
                <a:cs typeface="Times New Roman"/>
              </a:rPr>
              <a:t>by</a:t>
            </a:r>
            <a:endParaRPr baseline="2314" sz="1800">
              <a:latin typeface="Times New Roman"/>
              <a:cs typeface="Times New Roman"/>
            </a:endParaRPr>
          </a:p>
          <a:p>
            <a:pPr marL="852805">
              <a:lnSpc>
                <a:spcPct val="100000"/>
              </a:lnSpc>
              <a:spcBef>
                <a:spcPts val="125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687353" y="141230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702367" y="155372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14580" y="1608072"/>
            <a:ext cx="762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3369" y="1496612"/>
            <a:ext cx="1884680" cy="2825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ts val="1330"/>
              </a:lnSpc>
              <a:spcBef>
                <a:spcPts val="120"/>
              </a:spcBef>
              <a:tabLst>
                <a:tab pos="1662430" algn="l"/>
              </a:tabLst>
            </a:pPr>
            <a:r>
              <a:rPr dirty="0" baseline="2314" sz="1800" spc="-60" i="1">
                <a:latin typeface="Times New Roman"/>
                <a:cs typeface="Times New Roman"/>
              </a:rPr>
              <a:t>f</a:t>
            </a:r>
            <a:r>
              <a:rPr dirty="0" baseline="18518" sz="1800" spc="-60">
                <a:latin typeface="Times New Roman"/>
                <a:cs typeface="Times New Roman"/>
              </a:rPr>
              <a:t>ˆ</a:t>
            </a:r>
            <a:r>
              <a:rPr dirty="0" baseline="18518" sz="1800" spc="35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s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or</a:t>
            </a:r>
            <a:r>
              <a:rPr dirty="0" baseline="2314" sz="1800" spc="-120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F</a:t>
            </a:r>
            <a:r>
              <a:rPr dirty="0" baseline="2415" sz="1725" spc="30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[</a:t>
            </a:r>
            <a:r>
              <a:rPr dirty="0" baseline="2415" sz="1725" spc="-44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f</a:t>
            </a:r>
            <a:r>
              <a:rPr dirty="0" baseline="2415" sz="1725" spc="7" i="1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x</a:t>
            </a:r>
            <a:r>
              <a:rPr dirty="0" baseline="2415" sz="1725" spc="82">
                <a:latin typeface="Times New Roman"/>
                <a:cs typeface="Times New Roman"/>
              </a:rPr>
              <a:t>)]</a:t>
            </a:r>
            <a:r>
              <a:rPr dirty="0" baseline="2314" sz="1800" spc="82">
                <a:latin typeface="Times New Roman"/>
                <a:cs typeface="Times New Roman"/>
              </a:rPr>
              <a:t>,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thus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  <a:p>
            <a:pPr marL="120650">
              <a:lnSpc>
                <a:spcPts val="670"/>
              </a:lnSpc>
              <a:tabLst>
                <a:tab pos="63754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950" spc="-50" i="1">
                <a:latin typeface="Times New Roman"/>
                <a:cs typeface="Times New Roman"/>
              </a:rPr>
              <a:t>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564369" y="149977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735817" y="1489439"/>
            <a:ext cx="1862455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088390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600" spc="-145">
                <a:latin typeface="Symbol"/>
                <a:cs typeface="Symbol"/>
              </a:rPr>
              <a:t></a:t>
            </a:r>
            <a:r>
              <a:rPr dirty="0" sz="1600" spc="-2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550" spc="-100">
                <a:latin typeface="Symbol"/>
                <a:cs typeface="Symbol"/>
              </a:rPr>
              <a:t></a:t>
            </a:r>
            <a:r>
              <a:rPr dirty="0" sz="1200" spc="-100" i="1">
                <a:latin typeface="Times New Roman"/>
                <a:cs typeface="Times New Roman"/>
              </a:rPr>
              <a:t>x</a:t>
            </a:r>
            <a:r>
              <a:rPr dirty="0" sz="1550" spc="-100">
                <a:latin typeface="Symbol"/>
                <a:cs typeface="Symbol"/>
              </a:rPr>
              <a:t></a:t>
            </a:r>
            <a:r>
              <a:rPr dirty="0" sz="1600" spc="-100">
                <a:latin typeface="Symbol"/>
                <a:cs typeface="Symbol"/>
              </a:rPr>
              <a:t>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 </a:t>
            </a:r>
            <a:r>
              <a:rPr dirty="0" sz="1200" spc="-20" i="1">
                <a:latin typeface="Times New Roman"/>
                <a:cs typeface="Times New Roman"/>
              </a:rPr>
              <a:t>sxdx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100759" y="1608072"/>
            <a:ext cx="762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34875" y="1992161"/>
            <a:ext cx="7620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81745" y="2102507"/>
            <a:ext cx="74930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2004" y="2040186"/>
            <a:ext cx="461264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integral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827315" y="200269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54460" y="1952099"/>
            <a:ext cx="1244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707410" y="2250194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92422" y="1915221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29978" y="2060534"/>
            <a:ext cx="44577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90">
                <a:latin typeface="Times New Roman"/>
                <a:cs typeface="Times New Roman"/>
              </a:rPr>
              <a:t> </a:t>
            </a:r>
            <a:r>
              <a:rPr dirty="0" baseline="2057" sz="2025">
                <a:latin typeface="Symbol"/>
                <a:cs typeface="Symbol"/>
              </a:rPr>
              <a:t></a:t>
            </a:r>
            <a:r>
              <a:rPr dirty="0" baseline="2057" sz="2025" spc="135">
                <a:latin typeface="Times New Roman"/>
                <a:cs typeface="Times New Roman"/>
              </a:rPr>
              <a:t>  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816298" y="2046878"/>
            <a:ext cx="9201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3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sxds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.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7874" y="2406692"/>
            <a:ext cx="26568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This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is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denoted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by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f(x)</a:t>
            </a:r>
            <a:r>
              <a:rPr dirty="0" sz="1150" spc="2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or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F</a:t>
            </a:r>
            <a:r>
              <a:rPr dirty="0" baseline="32163" sz="1425" spc="82">
                <a:latin typeface="Times New Roman"/>
                <a:cs typeface="Times New Roman"/>
              </a:rPr>
              <a:t>-</a:t>
            </a:r>
            <a:r>
              <a:rPr dirty="0" baseline="32163" sz="1425" spc="-97">
                <a:latin typeface="Times New Roman"/>
                <a:cs typeface="Times New Roman"/>
              </a:rPr>
              <a:t>1</a:t>
            </a:r>
            <a:r>
              <a:rPr dirty="0" sz="1600" spc="-65">
                <a:latin typeface="Symbol"/>
                <a:cs typeface="Symbol"/>
              </a:rPr>
              <a:t></a:t>
            </a:r>
            <a:r>
              <a:rPr dirty="0" sz="1600" spc="-2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430" i="1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 i="1">
                <a:latin typeface="Times New Roman"/>
                <a:cs typeface="Times New Roman"/>
              </a:rPr>
              <a:t>s</a:t>
            </a:r>
            <a:r>
              <a:rPr dirty="0" sz="1550" spc="-80">
                <a:latin typeface="Symbol"/>
                <a:cs typeface="Symbol"/>
              </a:rPr>
              <a:t></a:t>
            </a:r>
            <a:r>
              <a:rPr dirty="0" sz="1600" spc="-80">
                <a:latin typeface="Symbol"/>
                <a:cs typeface="Symbol"/>
              </a:rPr>
              <a:t></a:t>
            </a:r>
            <a:r>
              <a:rPr dirty="0" sz="1150" spc="-80">
                <a:latin typeface="Times New Roman"/>
                <a:cs typeface="Times New Roman"/>
              </a:rPr>
              <a:t>.</a:t>
            </a:r>
            <a:r>
              <a:rPr dirty="0" sz="1150" spc="265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Thus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576339" y="2523170"/>
            <a:ext cx="33528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72415" algn="l"/>
              </a:tabLst>
            </a:pPr>
            <a:r>
              <a:rPr dirty="0" sz="950" spc="-50">
                <a:latin typeface="Times New Roman"/>
                <a:cs typeface="Times New Roman"/>
              </a:rPr>
              <a:t>s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spc="-50" i="1">
                <a:latin typeface="Times New Roman"/>
                <a:cs typeface="Times New Roman"/>
              </a:rPr>
              <a:t>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40608" y="269246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32940" y="2782563"/>
            <a:ext cx="1289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40">
                <a:latin typeface="Times New Roman"/>
                <a:cs typeface="Times New Roman"/>
              </a:rPr>
              <a:t>-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75893" y="277993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02635" y="2729339"/>
            <a:ext cx="1244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23007" y="2769599"/>
            <a:ext cx="2261235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454150" algn="l"/>
              </a:tabLst>
            </a:pP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150">
                <a:latin typeface="Times New Roman"/>
                <a:cs typeface="Times New Roman"/>
              </a:rPr>
              <a:t>  </a:t>
            </a:r>
            <a:r>
              <a:rPr dirty="0" sz="1600" spc="-145">
                <a:latin typeface="Symbol"/>
                <a:cs typeface="Symbol"/>
              </a:rPr>
              <a:t></a:t>
            </a:r>
            <a:r>
              <a:rPr dirty="0" sz="1600" spc="-2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00" i="1">
                <a:latin typeface="Times New Roman"/>
                <a:cs typeface="Times New Roman"/>
              </a:rPr>
              <a:t> </a:t>
            </a:r>
            <a:r>
              <a:rPr dirty="0" sz="1550" spc="-100">
                <a:latin typeface="Symbol"/>
                <a:cs typeface="Symbol"/>
              </a:rPr>
              <a:t></a:t>
            </a:r>
            <a:r>
              <a:rPr dirty="0" sz="1200" spc="-100" i="1">
                <a:latin typeface="Times New Roman"/>
                <a:cs typeface="Times New Roman"/>
              </a:rPr>
              <a:t>s</a:t>
            </a:r>
            <a:r>
              <a:rPr dirty="0" sz="1550" spc="-100">
                <a:latin typeface="Symbol"/>
                <a:cs typeface="Symbol"/>
              </a:rPr>
              <a:t></a:t>
            </a:r>
            <a:r>
              <a:rPr dirty="0" sz="1600" spc="-100">
                <a:latin typeface="Symbol"/>
                <a:cs typeface="Symbol"/>
              </a:rPr>
              <a:t></a:t>
            </a:r>
            <a:r>
              <a:rPr dirty="0" sz="1600" spc="-2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sxds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11779" y="2888232"/>
            <a:ext cx="33464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70510" algn="l"/>
              </a:tabLst>
            </a:pPr>
            <a:r>
              <a:rPr dirty="0" sz="1000" spc="-50">
                <a:latin typeface="Times New Roman"/>
                <a:cs typeface="Times New Roman"/>
              </a:rPr>
              <a:t>s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078160" y="2837775"/>
            <a:ext cx="44640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90">
                <a:latin typeface="Times New Roman"/>
                <a:cs typeface="Times New Roman"/>
              </a:rPr>
              <a:t> </a:t>
            </a:r>
            <a:r>
              <a:rPr dirty="0" baseline="2057" sz="2025">
                <a:latin typeface="Symbol"/>
                <a:cs typeface="Symbol"/>
              </a:rPr>
              <a:t></a:t>
            </a:r>
            <a:r>
              <a:rPr dirty="0" baseline="2057" sz="2025" spc="135">
                <a:latin typeface="Times New Roman"/>
                <a:cs typeface="Times New Roman"/>
              </a:rPr>
              <a:t>  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63904" y="3027434"/>
            <a:ext cx="4806950" cy="18307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403985">
              <a:lnSpc>
                <a:spcPts val="1195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ts val="1435"/>
              </a:lnSpc>
            </a:pP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Properties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2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320"/>
              </a:spcBef>
            </a:pP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LINEARITY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‘b’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(x),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  <a:p>
            <a:pPr marL="78740">
              <a:lnSpc>
                <a:spcPct val="100000"/>
              </a:lnSpc>
              <a:spcBef>
                <a:spcPts val="350"/>
              </a:spcBef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89" i="1">
                <a:latin typeface="Times New Roman"/>
                <a:cs typeface="Times New Roman"/>
              </a:rPr>
              <a:t> </a:t>
            </a:r>
            <a:r>
              <a:rPr dirty="0" sz="1600" spc="-55">
                <a:latin typeface="Symbol"/>
                <a:cs typeface="Symbol"/>
              </a:rPr>
              <a:t></a:t>
            </a:r>
            <a:r>
              <a:rPr dirty="0" sz="1150" spc="-55" i="1">
                <a:latin typeface="Times New Roman"/>
                <a:cs typeface="Times New Roman"/>
              </a:rPr>
              <a:t>af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550" spc="-45">
                <a:latin typeface="Symbol"/>
                <a:cs typeface="Symbol"/>
              </a:rPr>
              <a:t></a:t>
            </a:r>
            <a:r>
              <a:rPr dirty="0" sz="1150" spc="-45" i="1">
                <a:latin typeface="Times New Roman"/>
                <a:cs typeface="Times New Roman"/>
              </a:rPr>
              <a:t>x</a:t>
            </a:r>
            <a:r>
              <a:rPr dirty="0" sz="1550" spc="-45">
                <a:latin typeface="Symbol"/>
                <a:cs typeface="Symbol"/>
              </a:rPr>
              <a:t></a:t>
            </a:r>
            <a:r>
              <a:rPr dirty="0" sz="1550" spc="-2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45" i="1">
                <a:latin typeface="Times New Roman"/>
                <a:cs typeface="Times New Roman"/>
              </a:rPr>
              <a:t>b</a:t>
            </a:r>
            <a:r>
              <a:rPr dirty="0" sz="1250" spc="-45">
                <a:latin typeface="Symbol"/>
                <a:cs typeface="Symbol"/>
              </a:rPr>
              <a:t></a:t>
            </a:r>
            <a:r>
              <a:rPr dirty="0" sz="1550" spc="-45">
                <a:latin typeface="Symbol"/>
                <a:cs typeface="Symbol"/>
              </a:rPr>
              <a:t></a:t>
            </a:r>
            <a:r>
              <a:rPr dirty="0" sz="1150" spc="-45" i="1">
                <a:latin typeface="Times New Roman"/>
                <a:cs typeface="Times New Roman"/>
              </a:rPr>
              <a:t>x</a:t>
            </a:r>
            <a:r>
              <a:rPr dirty="0" sz="1550" spc="-45">
                <a:latin typeface="Symbol"/>
                <a:cs typeface="Symbol"/>
              </a:rPr>
              <a:t></a:t>
            </a:r>
            <a:r>
              <a:rPr dirty="0" sz="1600" spc="-45">
                <a:latin typeface="Symbol"/>
                <a:cs typeface="Symbol"/>
              </a:rPr>
              <a:t></a:t>
            </a:r>
            <a:r>
              <a:rPr dirty="0" sz="16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89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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550" spc="-40">
                <a:latin typeface="Symbol"/>
                <a:cs typeface="Symbol"/>
              </a:rPr>
              <a:t></a:t>
            </a:r>
            <a:r>
              <a:rPr dirty="0" sz="1150" spc="-40" i="1">
                <a:latin typeface="Times New Roman"/>
                <a:cs typeface="Times New Roman"/>
              </a:rPr>
              <a:t>x</a:t>
            </a:r>
            <a:r>
              <a:rPr dirty="0" sz="1550" spc="-40">
                <a:latin typeface="Symbol"/>
                <a:cs typeface="Symbol"/>
              </a:rPr>
              <a:t></a:t>
            </a:r>
            <a:r>
              <a:rPr dirty="0" sz="1600" spc="-40">
                <a:latin typeface="Symbol"/>
                <a:cs typeface="Symbol"/>
              </a:rPr>
              <a:t></a:t>
            </a:r>
            <a:r>
              <a:rPr dirty="0" sz="1150" spc="-4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600" spc="-10">
                <a:latin typeface="Symbol"/>
                <a:cs typeface="Symbol"/>
              </a:rPr>
              <a:t></a:t>
            </a:r>
            <a:r>
              <a:rPr dirty="0" sz="1150" spc="-10" i="1">
                <a:latin typeface="Times New Roman"/>
                <a:cs typeface="Times New Roman"/>
              </a:rPr>
              <a:t>g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550" spc="-10">
                <a:latin typeface="Symbol"/>
                <a:cs typeface="Symbol"/>
              </a:rPr>
              <a:t></a:t>
            </a:r>
            <a:r>
              <a:rPr dirty="0" sz="1600" spc="-10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89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37907" y="5072895"/>
            <a:ext cx="7556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890308" y="4931472"/>
            <a:ext cx="11938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8775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200428" y="5009597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981097" y="507289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050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905396" y="507289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82931" y="5156576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205887" y="5064142"/>
            <a:ext cx="195453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92480" algn="l"/>
              </a:tabLst>
            </a:pP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af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04">
                <a:latin typeface="Times New Roman"/>
                <a:cs typeface="Times New Roman"/>
              </a:rPr>
              <a:t>  </a:t>
            </a:r>
            <a:r>
              <a:rPr dirty="0" sz="1200" spc="-50" i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19598" y="5127242"/>
            <a:ext cx="762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133121" y="5055518"/>
            <a:ext cx="8020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sxdx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50042" y="5008609"/>
            <a:ext cx="883285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i="1">
                <a:latin typeface="Times New Roman"/>
                <a:cs typeface="Times New Roman"/>
              </a:rPr>
              <a:t>af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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b</a:t>
            </a:r>
            <a:r>
              <a:rPr dirty="0" sz="1250" spc="-35">
                <a:latin typeface="Symbol"/>
                <a:cs typeface="Symbol"/>
              </a:rPr>
              <a:t></a:t>
            </a:r>
            <a:r>
              <a:rPr dirty="0" sz="1550" spc="-35">
                <a:latin typeface="Symbol"/>
                <a:cs typeface="Symbol"/>
              </a:rPr>
              <a:t></a:t>
            </a:r>
            <a:r>
              <a:rPr dirty="0" sz="1200" spc="-35" i="1">
                <a:latin typeface="Times New Roman"/>
                <a:cs typeface="Times New Roman"/>
              </a:rPr>
              <a:t>x</a:t>
            </a:r>
            <a:r>
              <a:rPr dirty="0" sz="1550" spc="-35">
                <a:latin typeface="Symbol"/>
                <a:cs typeface="Symbol"/>
              </a:rPr>
              <a:t></a:t>
            </a:r>
            <a:r>
              <a:rPr dirty="0" sz="1600" spc="-35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30366" y="5008609"/>
            <a:ext cx="1453515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389380" algn="l"/>
              </a:tabLst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600" spc="-75">
                <a:latin typeface="Symbol"/>
                <a:cs typeface="Symbol"/>
              </a:rPr>
              <a:t></a:t>
            </a:r>
            <a:r>
              <a:rPr dirty="0" sz="1200" spc="-75" i="1">
                <a:latin typeface="Times New Roman"/>
                <a:cs typeface="Times New Roman"/>
              </a:rPr>
              <a:t>af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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5" i="1">
                <a:latin typeface="Times New Roman"/>
                <a:cs typeface="Times New Roman"/>
              </a:rPr>
              <a:t>b</a:t>
            </a:r>
            <a:r>
              <a:rPr dirty="0" sz="1250" spc="-55">
                <a:latin typeface="Symbol"/>
                <a:cs typeface="Symbol"/>
              </a:rPr>
              <a:t>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 i="1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600" spc="-55">
                <a:latin typeface="Symbol"/>
                <a:cs typeface="Symbol"/>
              </a:rPr>
              <a:t>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600" spc="-90">
                <a:latin typeface="Symbol"/>
                <a:cs typeface="Symbol"/>
              </a:rPr>
              <a:t>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51204" y="5434391"/>
            <a:ext cx="4956810" cy="12731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788035">
              <a:lnSpc>
                <a:spcPts val="919"/>
              </a:lnSpc>
              <a:spcBef>
                <a:spcPts val="90"/>
              </a:spcBef>
              <a:tabLst>
                <a:tab pos="189293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algn="ctr" marR="126364">
              <a:lnSpc>
                <a:spcPts val="1639"/>
              </a:lnSpc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5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baseline="-10288" sz="2025" spc="82">
                <a:latin typeface="Symbol"/>
                <a:cs typeface="Symbol"/>
              </a:rPr>
              <a:t></a:t>
            </a:r>
            <a:r>
              <a:rPr dirty="0" sz="1250" spc="55">
                <a:latin typeface="Symbol"/>
                <a:cs typeface="Symbol"/>
              </a:rPr>
              <a:t></a:t>
            </a:r>
            <a:r>
              <a:rPr dirty="0" sz="1200" spc="55">
                <a:latin typeface="Times New Roman"/>
                <a:cs typeface="Times New Roman"/>
              </a:rPr>
              <a:t>(</a:t>
            </a:r>
            <a:r>
              <a:rPr dirty="0" sz="1200" spc="55" i="1">
                <a:latin typeface="Times New Roman"/>
                <a:cs typeface="Times New Roman"/>
              </a:rPr>
              <a:t>x</a:t>
            </a:r>
            <a:r>
              <a:rPr dirty="0" sz="1200" spc="55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9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aF</a:t>
            </a:r>
            <a:r>
              <a:rPr dirty="0" baseline="-14619" sz="1425" i="1">
                <a:latin typeface="Times New Roman"/>
                <a:cs typeface="Times New Roman"/>
              </a:rPr>
              <a:t>s</a:t>
            </a:r>
            <a:r>
              <a:rPr dirty="0" baseline="-14619" sz="1425" spc="-89" i="1">
                <a:latin typeface="Times New Roman"/>
                <a:cs typeface="Times New Roman"/>
              </a:rPr>
              <a:t> </a:t>
            </a:r>
            <a:r>
              <a:rPr dirty="0" baseline="1736" sz="2400" spc="-232">
                <a:latin typeface="Symbol"/>
                <a:cs typeface="Symbol"/>
              </a:rPr>
              <a:t></a:t>
            </a:r>
            <a:r>
              <a:rPr dirty="0" baseline="1736" sz="2400" spc="-33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f</a:t>
            </a:r>
            <a:r>
              <a:rPr dirty="0" baseline="2415" sz="1725" spc="15" i="1">
                <a:latin typeface="Times New Roman"/>
                <a:cs typeface="Times New Roman"/>
              </a:rPr>
              <a:t> </a:t>
            </a:r>
            <a:r>
              <a:rPr dirty="0" baseline="1792" sz="2325" spc="-60">
                <a:latin typeface="Symbol"/>
                <a:cs typeface="Symbol"/>
              </a:rPr>
              <a:t></a:t>
            </a:r>
            <a:r>
              <a:rPr dirty="0" baseline="2415" sz="1725" spc="-60" i="1">
                <a:latin typeface="Times New Roman"/>
                <a:cs typeface="Times New Roman"/>
              </a:rPr>
              <a:t>x</a:t>
            </a:r>
            <a:r>
              <a:rPr dirty="0" baseline="1792" sz="2325" spc="-60">
                <a:latin typeface="Symbol"/>
                <a:cs typeface="Symbol"/>
              </a:rPr>
              <a:t></a:t>
            </a:r>
            <a:r>
              <a:rPr dirty="0" baseline="1736" sz="2400" spc="-60">
                <a:latin typeface="Symbol"/>
                <a:cs typeface="Symbol"/>
              </a:rPr>
              <a:t></a:t>
            </a:r>
            <a:r>
              <a:rPr dirty="0" baseline="2415" sz="1725" spc="-60">
                <a:latin typeface="Symbol"/>
                <a:cs typeface="Symbol"/>
              </a:rPr>
              <a:t></a:t>
            </a:r>
            <a:r>
              <a:rPr dirty="0" baseline="2415" sz="1725" spc="-52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bF</a:t>
            </a:r>
            <a:r>
              <a:rPr dirty="0" baseline="-14619" sz="1425" i="1">
                <a:latin typeface="Times New Roman"/>
                <a:cs typeface="Times New Roman"/>
              </a:rPr>
              <a:t>s</a:t>
            </a:r>
            <a:r>
              <a:rPr dirty="0" baseline="-14619" sz="1425" spc="-97" i="1">
                <a:latin typeface="Times New Roman"/>
                <a:cs typeface="Times New Roman"/>
              </a:rPr>
              <a:t> </a:t>
            </a:r>
            <a:r>
              <a:rPr dirty="0" baseline="1736" sz="2400" spc="-15">
                <a:latin typeface="Symbol"/>
                <a:cs typeface="Symbol"/>
              </a:rPr>
              <a:t></a:t>
            </a:r>
            <a:r>
              <a:rPr dirty="0" baseline="2222" sz="1875" spc="-15">
                <a:latin typeface="Symbol"/>
                <a:cs typeface="Symbol"/>
              </a:rPr>
              <a:t></a:t>
            </a:r>
            <a:r>
              <a:rPr dirty="0" baseline="1792" sz="2325" spc="-15">
                <a:latin typeface="Symbol"/>
                <a:cs typeface="Symbol"/>
              </a:rPr>
              <a:t></a:t>
            </a:r>
            <a:r>
              <a:rPr dirty="0" baseline="2415" sz="1725" spc="-15" i="1">
                <a:latin typeface="Times New Roman"/>
                <a:cs typeface="Times New Roman"/>
              </a:rPr>
              <a:t>x</a:t>
            </a:r>
            <a:r>
              <a:rPr dirty="0" baseline="1792" sz="2325" spc="-15">
                <a:latin typeface="Symbol"/>
                <a:cs typeface="Symbol"/>
              </a:rPr>
              <a:t></a:t>
            </a:r>
            <a:r>
              <a:rPr dirty="0" baseline="1736" sz="2400" spc="-15">
                <a:latin typeface="Symbol"/>
                <a:cs typeface="Symbol"/>
              </a:rPr>
              <a:t></a:t>
            </a:r>
            <a:endParaRPr baseline="1736" sz="2400">
              <a:latin typeface="Symbol"/>
              <a:cs typeface="Symbol"/>
            </a:endParaRPr>
          </a:p>
          <a:p>
            <a:pPr marL="803275">
              <a:lnSpc>
                <a:spcPts val="1195"/>
              </a:lnSpc>
              <a:spcBef>
                <a:spcPts val="75"/>
              </a:spcBef>
              <a:tabLst>
                <a:tab pos="1907539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63500">
              <a:lnSpc>
                <a:spcPts val="1435"/>
              </a:lnSpc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marL="129539">
              <a:lnSpc>
                <a:spcPct val="100000"/>
              </a:lnSpc>
              <a:spcBef>
                <a:spcPts val="305"/>
              </a:spcBef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104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</a:t>
            </a:r>
            <a:r>
              <a:rPr dirty="0" sz="1600" spc="-22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 i="1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550" spc="-22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250" spc="-60">
                <a:latin typeface="Symbol"/>
                <a:cs typeface="Symbol"/>
              </a:rPr>
              <a:t>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150" spc="-60" i="1">
                <a:latin typeface="Times New Roman"/>
                <a:cs typeface="Times New Roman"/>
              </a:rPr>
              <a:t>x</a:t>
            </a:r>
            <a:r>
              <a:rPr dirty="0" sz="1550" spc="-60">
                <a:latin typeface="Symbol"/>
                <a:cs typeface="Symbol"/>
              </a:rPr>
              <a:t></a:t>
            </a:r>
            <a:r>
              <a:rPr dirty="0" sz="1600" spc="-60">
                <a:latin typeface="Symbol"/>
                <a:cs typeface="Symbol"/>
              </a:rPr>
              <a:t></a:t>
            </a:r>
            <a:r>
              <a:rPr dirty="0" sz="1600" spc="-2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104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</a:t>
            </a:r>
            <a:r>
              <a:rPr dirty="0" sz="1600" spc="-2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550" spc="-30">
                <a:latin typeface="Symbol"/>
                <a:cs typeface="Symbol"/>
              </a:rPr>
              <a:t></a:t>
            </a:r>
            <a:r>
              <a:rPr dirty="0" sz="1150" spc="-30" i="1">
                <a:latin typeface="Times New Roman"/>
                <a:cs typeface="Times New Roman"/>
              </a:rPr>
              <a:t>x</a:t>
            </a:r>
            <a:r>
              <a:rPr dirty="0" sz="1550" spc="-30">
                <a:latin typeface="Symbol"/>
                <a:cs typeface="Symbol"/>
              </a:rPr>
              <a:t></a:t>
            </a:r>
            <a:r>
              <a:rPr dirty="0" sz="1600" spc="-30">
                <a:latin typeface="Symbol"/>
                <a:cs typeface="Symbol"/>
              </a:rPr>
              <a:t></a:t>
            </a:r>
            <a:r>
              <a:rPr dirty="0" sz="1150" spc="-30">
                <a:latin typeface="Symbol"/>
                <a:cs typeface="Symbol"/>
              </a:rPr>
              <a:t>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97" i="1">
                <a:latin typeface="Times New Roman"/>
                <a:cs typeface="Times New Roman"/>
              </a:rPr>
              <a:t> </a:t>
            </a:r>
            <a:r>
              <a:rPr dirty="0" sz="1600" spc="-65">
                <a:latin typeface="Symbol"/>
                <a:cs typeface="Symbol"/>
              </a:rPr>
              <a:t></a:t>
            </a:r>
            <a:r>
              <a:rPr dirty="0" sz="1250" spc="-65">
                <a:latin typeface="Symbol"/>
                <a:cs typeface="Symbol"/>
              </a:rPr>
              <a:t></a:t>
            </a: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150" spc="-65" i="1">
                <a:latin typeface="Times New Roman"/>
                <a:cs typeface="Times New Roman"/>
              </a:rPr>
              <a:t>x</a:t>
            </a:r>
            <a:r>
              <a:rPr dirty="0" sz="1550" spc="-65">
                <a:latin typeface="Symbol"/>
                <a:cs typeface="Symbol"/>
              </a:rPr>
              <a:t></a:t>
            </a:r>
            <a:r>
              <a:rPr dirty="0" sz="1600" spc="-65">
                <a:latin typeface="Symbol"/>
                <a:cs typeface="Symbol"/>
              </a:rPr>
              <a:t></a:t>
            </a:r>
            <a:r>
              <a:rPr dirty="0" sz="1200" spc="-65">
                <a:latin typeface="Times New Roman"/>
                <a:cs typeface="Times New Roman"/>
              </a:rPr>
              <a:t>and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</a:t>
            </a:r>
            <a:r>
              <a:rPr dirty="0" sz="1600" spc="-2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 i="1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550" spc="-2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Symbol"/>
                <a:cs typeface="Symbol"/>
              </a:rPr>
              <a:t>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550" spc="-10">
                <a:latin typeface="Symbol"/>
                <a:cs typeface="Symbol"/>
              </a:rPr>
              <a:t></a:t>
            </a:r>
            <a:r>
              <a:rPr dirty="0" sz="1600" spc="-10">
                <a:latin typeface="Symbol"/>
                <a:cs typeface="Symbol"/>
              </a:rPr>
              <a:t></a:t>
            </a:r>
            <a:r>
              <a:rPr dirty="0" sz="1150" spc="-1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</a:t>
            </a:r>
            <a:r>
              <a:rPr dirty="0" sz="1600" spc="-2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550" spc="-25">
                <a:latin typeface="Symbol"/>
                <a:cs typeface="Symbol"/>
              </a:rPr>
              <a:t></a:t>
            </a: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sz="1600" spc="-25">
                <a:latin typeface="Symbol"/>
                <a:cs typeface="Symbol"/>
              </a:rPr>
              <a:t></a:t>
            </a:r>
            <a:r>
              <a:rPr dirty="0" sz="1150" spc="-25">
                <a:latin typeface="Symbol"/>
                <a:cs typeface="Symbol"/>
              </a:rPr>
              <a:t>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17543" sz="1425" i="1">
                <a:latin typeface="Times New Roman"/>
                <a:cs typeface="Times New Roman"/>
              </a:rPr>
              <a:t>s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600" spc="-10">
                <a:latin typeface="Symbol"/>
                <a:cs typeface="Symbol"/>
              </a:rPr>
              <a:t></a:t>
            </a:r>
            <a:r>
              <a:rPr dirty="0" sz="1250" spc="-10">
                <a:latin typeface="Symbol"/>
                <a:cs typeface="Symbol"/>
              </a:rPr>
              <a:t>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550" spc="-10">
                <a:latin typeface="Symbol"/>
                <a:cs typeface="Symbol"/>
              </a:rPr>
              <a:t></a:t>
            </a:r>
            <a:r>
              <a:rPr dirty="0" sz="1600" spc="-10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  <a:p>
            <a:pPr marL="63500">
              <a:lnSpc>
                <a:spcPct val="100000"/>
              </a:lnSpc>
              <a:spcBef>
                <a:spcPts val="894"/>
              </a:spcBef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CHANGE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SCALE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4404240" y="6998086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714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4741781" y="6998086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714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4650569" y="6884785"/>
            <a:ext cx="2794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650569" y="7008495"/>
            <a:ext cx="2794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401923" y="6990267"/>
            <a:ext cx="4406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4988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6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579092" y="6935215"/>
            <a:ext cx="7556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090567" y="6812323"/>
            <a:ext cx="3865245" cy="2787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2314" sz="1800">
                <a:latin typeface="Times New Roman"/>
                <a:cs typeface="Times New Roman"/>
              </a:rPr>
              <a:t>If F</a:t>
            </a:r>
            <a:r>
              <a:rPr dirty="0" baseline="2314" sz="1800" spc="157">
                <a:latin typeface="Times New Roman"/>
                <a:cs typeface="Times New Roman"/>
              </a:rPr>
              <a:t> </a:t>
            </a:r>
            <a:r>
              <a:rPr dirty="0" baseline="1683" sz="2475" spc="-187">
                <a:latin typeface="Symbol"/>
                <a:cs typeface="Symbol"/>
              </a:rPr>
              <a:t></a:t>
            </a:r>
            <a:r>
              <a:rPr dirty="0" baseline="2314" sz="1800" spc="-187">
                <a:latin typeface="Times New Roman"/>
                <a:cs typeface="Times New Roman"/>
              </a:rPr>
              <a:t>f </a:t>
            </a:r>
            <a:r>
              <a:rPr dirty="0" baseline="1736" sz="2400" spc="-172">
                <a:latin typeface="Symbol"/>
                <a:cs typeface="Symbol"/>
              </a:rPr>
              <a:t></a:t>
            </a:r>
            <a:r>
              <a:rPr dirty="0" baseline="2314" sz="1800" spc="-172">
                <a:latin typeface="Times New Roman"/>
                <a:cs typeface="Times New Roman"/>
              </a:rPr>
              <a:t>x</a:t>
            </a:r>
            <a:r>
              <a:rPr dirty="0" baseline="1736" sz="2400" spc="-172">
                <a:latin typeface="Symbol"/>
                <a:cs typeface="Symbol"/>
              </a:rPr>
              <a:t></a:t>
            </a:r>
            <a:r>
              <a:rPr dirty="0" baseline="1683" sz="2475" spc="-172">
                <a:latin typeface="Symbol"/>
                <a:cs typeface="Symbol"/>
              </a:rPr>
              <a:t></a:t>
            </a:r>
            <a:r>
              <a:rPr dirty="0" baseline="1683" sz="2475" spc="-3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82">
                <a:latin typeface="Times New Roman"/>
                <a:cs typeface="Times New Roman"/>
              </a:rPr>
              <a:t>f</a:t>
            </a:r>
            <a:r>
              <a:rPr dirty="0" baseline="18518" sz="1800" spc="-82">
                <a:latin typeface="Times New Roman"/>
                <a:cs typeface="Times New Roman"/>
              </a:rPr>
              <a:t>ˆ</a:t>
            </a:r>
            <a:r>
              <a:rPr dirty="0" baseline="18518" sz="1800" spc="457">
                <a:latin typeface="Times New Roman"/>
                <a:cs typeface="Times New Roman"/>
              </a:rPr>
              <a:t> </a:t>
            </a:r>
            <a:r>
              <a:rPr dirty="0" baseline="1736" sz="2400" spc="-135">
                <a:latin typeface="Symbol"/>
                <a:cs typeface="Symbol"/>
              </a:rPr>
              <a:t></a:t>
            </a:r>
            <a:r>
              <a:rPr dirty="0" baseline="2314" sz="1800" spc="-135" i="1">
                <a:latin typeface="Times New Roman"/>
                <a:cs typeface="Times New Roman"/>
              </a:rPr>
              <a:t>s</a:t>
            </a:r>
            <a:r>
              <a:rPr dirty="0" baseline="1736" sz="2400" spc="-135">
                <a:latin typeface="Symbol"/>
                <a:cs typeface="Symbol"/>
              </a:rPr>
              <a:t></a:t>
            </a:r>
            <a:r>
              <a:rPr dirty="0" baseline="2314" sz="1800" spc="-135">
                <a:latin typeface="Times New Roman"/>
                <a:cs typeface="Times New Roman"/>
              </a:rPr>
              <a:t>,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then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for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a</a:t>
            </a:r>
            <a:r>
              <a:rPr dirty="0" baseline="2314" sz="1800" spc="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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0,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we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have</a:t>
            </a:r>
            <a:r>
              <a:rPr dirty="0" baseline="2314" sz="1800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600" spc="-110">
                <a:latin typeface="Symbol"/>
                <a:cs typeface="Symbol"/>
              </a:rPr>
              <a:t></a:t>
            </a:r>
            <a:r>
              <a:rPr dirty="0" sz="1150" spc="-110">
                <a:latin typeface="Times New Roman"/>
                <a:cs typeface="Times New Roman"/>
              </a:rPr>
              <a:t>f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>
                <a:latin typeface="Times New Roman"/>
                <a:cs typeface="Times New Roman"/>
              </a:rPr>
              <a:t>ax</a:t>
            </a:r>
            <a:r>
              <a:rPr dirty="0" sz="1550" spc="-80">
                <a:latin typeface="Symbol"/>
                <a:cs typeface="Symbol"/>
              </a:rPr>
              <a:t></a:t>
            </a:r>
            <a:r>
              <a:rPr dirty="0" sz="1600" spc="-80">
                <a:latin typeface="Symbol"/>
                <a:cs typeface="Symbol"/>
              </a:rPr>
              <a:t></a:t>
            </a:r>
            <a:r>
              <a:rPr dirty="0" sz="1600" spc="-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f</a:t>
            </a:r>
            <a:r>
              <a:rPr dirty="0" baseline="16908" sz="1725" spc="-75">
                <a:latin typeface="Times New Roman"/>
                <a:cs typeface="Times New Roman"/>
              </a:rPr>
              <a:t>ˆ</a:t>
            </a:r>
            <a:r>
              <a:rPr dirty="0" baseline="16908" sz="1725" spc="427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15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s</a:t>
            </a:r>
            <a:r>
              <a:rPr dirty="0" baseline="36231" sz="1725" spc="-22" i="1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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37746" y="6932709"/>
            <a:ext cx="2507615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41350" algn="l"/>
                <a:tab pos="2444115" algn="l"/>
              </a:tabLst>
            </a:pPr>
            <a:r>
              <a:rPr dirty="0" baseline="2777" sz="1500" spc="-75">
                <a:latin typeface="Times New Roman"/>
                <a:cs typeface="Times New Roman"/>
              </a:rPr>
              <a:t>s</a:t>
            </a:r>
            <a:r>
              <a:rPr dirty="0" baseline="2777" sz="1500">
                <a:latin typeface="Times New Roman"/>
                <a:cs typeface="Times New Roman"/>
              </a:rPr>
              <a:t>	</a:t>
            </a:r>
            <a:r>
              <a:rPr dirty="0" baseline="2777" sz="1500" spc="-75" i="1">
                <a:latin typeface="Times New Roman"/>
                <a:cs typeface="Times New Roman"/>
              </a:rPr>
              <a:t>s</a:t>
            </a:r>
            <a:r>
              <a:rPr dirty="0" baseline="2777" sz="1500" i="1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007124" y="7200493"/>
            <a:ext cx="805180" cy="2660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spc="-10" i="1">
                <a:latin typeface="Times New Roman"/>
                <a:cs typeface="Times New Roman"/>
              </a:rPr>
              <a:t>ax</a:t>
            </a:r>
            <a:r>
              <a:rPr dirty="0" sz="1550" spc="-10">
                <a:latin typeface="Symbol"/>
                <a:cs typeface="Symbol"/>
              </a:rPr>
              <a:t>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02004" y="7193803"/>
            <a:ext cx="1409700" cy="2749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Proof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have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600" spc="-120">
                <a:latin typeface="Symbol"/>
                <a:cs typeface="Symbol"/>
              </a:rPr>
              <a:t></a:t>
            </a:r>
            <a:r>
              <a:rPr dirty="0" sz="1200" spc="-120">
                <a:latin typeface="Times New Roman"/>
                <a:cs typeface="Times New Roman"/>
              </a:rPr>
              <a:t>f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721233" y="7341510"/>
            <a:ext cx="9017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053826" y="7312180"/>
            <a:ext cx="7556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676350" y="7257580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738749" y="7194247"/>
            <a:ext cx="11747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80697" y="7193247"/>
            <a:ext cx="755015" cy="2749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12775" algn="l"/>
              </a:tabLst>
            </a:pPr>
            <a:r>
              <a:rPr dirty="0" sz="1200" spc="-75">
                <a:latin typeface="Times New Roman"/>
                <a:cs typeface="Times New Roman"/>
              </a:rPr>
              <a:t>ax</a:t>
            </a:r>
            <a:r>
              <a:rPr dirty="0" sz="1550" spc="-75">
                <a:latin typeface="Symbol"/>
                <a:cs typeface="Symbol"/>
              </a:rPr>
              <a:t></a:t>
            </a:r>
            <a:r>
              <a:rPr dirty="0" sz="1600" spc="-75">
                <a:latin typeface="Symbol"/>
                <a:cs typeface="Symbol"/>
              </a:rPr>
              <a:t></a:t>
            </a:r>
            <a:r>
              <a:rPr dirty="0" sz="1600" spc="-1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550" spc="-55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3661455" y="7729606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57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4033867" y="7729606"/>
            <a:ext cx="144780" cy="0"/>
          </a:xfrm>
          <a:custGeom>
            <a:avLst/>
            <a:gdLst/>
            <a:ahLst/>
            <a:cxnLst/>
            <a:rect l="l" t="t" r="r" b="b"/>
            <a:pathLst>
              <a:path w="144779" h="0">
                <a:moveTo>
                  <a:pt x="0" y="0"/>
                </a:moveTo>
                <a:lnTo>
                  <a:pt x="14423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3570127" y="7740015"/>
            <a:ext cx="6991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6375" algn="l"/>
                <a:tab pos="62674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</a:t>
            </a:r>
            <a:r>
              <a:rPr dirty="0" sz="1150" spc="190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544727" y="7616305"/>
            <a:ext cx="7499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baseline="-41062" sz="1725" i="1">
                <a:latin typeface="Times New Roman"/>
                <a:cs typeface="Times New Roman"/>
              </a:rPr>
              <a:t>a</a:t>
            </a:r>
            <a:r>
              <a:rPr dirty="0" baseline="-41062" sz="1725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204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-41062" sz="1725" i="1">
                <a:latin typeface="Times New Roman"/>
                <a:cs typeface="Times New Roman"/>
              </a:rPr>
              <a:t>a</a:t>
            </a:r>
            <a:r>
              <a:rPr dirty="0" baseline="-41062" sz="1725" spc="21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76604" y="7548313"/>
            <a:ext cx="3418204" cy="2730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200">
                <a:latin typeface="Times New Roman"/>
                <a:cs typeface="Times New Roman"/>
              </a:rPr>
              <a:t>Setting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t,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sz="1600" spc="-110">
                <a:latin typeface="Symbol"/>
                <a:cs typeface="Symbol"/>
              </a:rPr>
              <a:t></a:t>
            </a:r>
            <a:r>
              <a:rPr dirty="0" sz="1150" spc="-110">
                <a:latin typeface="Times New Roman"/>
                <a:cs typeface="Times New Roman"/>
              </a:rPr>
              <a:t>f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>
                <a:latin typeface="Times New Roman"/>
                <a:cs typeface="Times New Roman"/>
              </a:rPr>
              <a:t>ax</a:t>
            </a:r>
            <a:r>
              <a:rPr dirty="0" sz="1550" spc="-80">
                <a:latin typeface="Symbol"/>
                <a:cs typeface="Symbol"/>
              </a:rPr>
              <a:t></a:t>
            </a:r>
            <a:r>
              <a:rPr dirty="0" sz="1600" spc="-80">
                <a:latin typeface="Symbol"/>
                <a:cs typeface="Symbol"/>
              </a:rPr>
              <a:t></a:t>
            </a:r>
            <a:r>
              <a:rPr dirty="0" sz="1600" spc="-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 </a:t>
            </a:r>
            <a:r>
              <a:rPr dirty="0" baseline="36111" sz="1500">
                <a:latin typeface="Symbol"/>
                <a:cs typeface="Symbol"/>
              </a:rPr>
              <a:t></a:t>
            </a:r>
            <a:r>
              <a:rPr dirty="0" baseline="36111" sz="1500" spc="2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550" spc="-90">
                <a:latin typeface="Symbol"/>
                <a:cs typeface="Symbol"/>
              </a:rPr>
              <a:t></a:t>
            </a:r>
            <a:r>
              <a:rPr dirty="0" sz="1150" spc="-90" i="1">
                <a:latin typeface="Times New Roman"/>
                <a:cs typeface="Times New Roman"/>
              </a:rPr>
              <a:t>t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37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s </a:t>
            </a:r>
            <a:r>
              <a:rPr dirty="0" baseline="31400" sz="1725">
                <a:latin typeface="Symbol"/>
                <a:cs typeface="Symbol"/>
              </a:rPr>
              <a:t></a:t>
            </a:r>
            <a:r>
              <a:rPr dirty="0" baseline="31400" sz="1725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t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-75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dt</a:t>
            </a:r>
            <a:r>
              <a:rPr dirty="0" baseline="36231" sz="1725" spc="-30" i="1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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925696" y="7612472"/>
            <a:ext cx="186055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350" spc="-25">
                <a:latin typeface="Symbol"/>
                <a:cs typeface="Symbol"/>
              </a:rPr>
              <a:t></a:t>
            </a:r>
            <a:r>
              <a:rPr dirty="0" baseline="-13888" sz="1500" spc="-37">
                <a:latin typeface="Times New Roman"/>
                <a:cs typeface="Times New Roman"/>
              </a:rPr>
              <a:t>0</a:t>
            </a:r>
            <a:endParaRPr baseline="-13888" sz="15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330477" y="7666735"/>
            <a:ext cx="7620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2769329" y="8205152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190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3507728" y="8205152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194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4005288" y="8205152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 h="0">
                <a:moveTo>
                  <a:pt x="0" y="0"/>
                </a:moveTo>
                <a:lnTo>
                  <a:pt x="97194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4343351" y="8205152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802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4251793" y="8215258"/>
            <a:ext cx="2787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416487" y="8215257"/>
            <a:ext cx="2787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002963" y="8197374"/>
            <a:ext cx="4394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4988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6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505416" y="8197374"/>
            <a:ext cx="10160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741620" y="8088934"/>
            <a:ext cx="241300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31400" sz="1725" i="1">
                <a:latin typeface="Times New Roman"/>
                <a:cs typeface="Times New Roman"/>
              </a:rPr>
              <a:t>a</a:t>
            </a:r>
            <a:r>
              <a:rPr dirty="0" baseline="-31400" sz="1725" spc="67" i="1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180266" y="8142760"/>
            <a:ext cx="7493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 i="1">
                <a:latin typeface="Times New Roman"/>
                <a:cs typeface="Times New Roman"/>
              </a:rPr>
              <a:t>s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921432" y="8092497"/>
            <a:ext cx="1634489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76200">
              <a:lnSpc>
                <a:spcPts val="690"/>
              </a:lnSpc>
              <a:spcBef>
                <a:spcPts val="130"/>
              </a:spcBef>
              <a:tabLst>
                <a:tab pos="1204595" algn="l"/>
                <a:tab pos="1537335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f</a:t>
            </a:r>
            <a:r>
              <a:rPr dirty="0" baseline="4830" sz="1725" spc="44" i="1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(</a:t>
            </a:r>
            <a:r>
              <a:rPr dirty="0" baseline="4830" sz="1725" i="1">
                <a:latin typeface="Times New Roman"/>
                <a:cs typeface="Times New Roman"/>
              </a:rPr>
              <a:t>t</a:t>
            </a:r>
            <a:r>
              <a:rPr dirty="0" baseline="4830" sz="1725">
                <a:latin typeface="Times New Roman"/>
                <a:cs typeface="Times New Roman"/>
              </a:rPr>
              <a:t>)</a:t>
            </a:r>
            <a:r>
              <a:rPr dirty="0" baseline="4830" sz="1725" spc="-22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sin</a:t>
            </a:r>
            <a:r>
              <a:rPr dirty="0" baseline="36231" sz="1725">
                <a:latin typeface="Symbol"/>
                <a:cs typeface="Symbol"/>
              </a:rPr>
              <a:t></a:t>
            </a:r>
            <a:r>
              <a:rPr dirty="0" baseline="36231" sz="1725" spc="104">
                <a:latin typeface="Times New Roman"/>
                <a:cs typeface="Times New Roman"/>
              </a:rPr>
              <a:t> </a:t>
            </a:r>
            <a:r>
              <a:rPr dirty="0" baseline="41062" sz="1725" i="1">
                <a:latin typeface="Times New Roman"/>
                <a:cs typeface="Times New Roman"/>
              </a:rPr>
              <a:t>s</a:t>
            </a:r>
            <a:r>
              <a:rPr dirty="0" baseline="41062" sz="1725" spc="67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</a:t>
            </a:r>
            <a:r>
              <a:rPr dirty="0" baseline="4830" sz="1725" i="1">
                <a:latin typeface="Times New Roman"/>
                <a:cs typeface="Times New Roman"/>
              </a:rPr>
              <a:t>tdt</a:t>
            </a:r>
            <a:r>
              <a:rPr dirty="0" baseline="4830" sz="1725" spc="172" i="1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r>
              <a:rPr dirty="0" baseline="4830" sz="1725">
                <a:latin typeface="Times New Roman"/>
                <a:cs typeface="Times New Roman"/>
              </a:rPr>
              <a:t>	f</a:t>
            </a:r>
            <a:r>
              <a:rPr dirty="0" baseline="4830" sz="1725" spc="60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  <a:p>
            <a:pPr marL="507365">
              <a:lnSpc>
                <a:spcPts val="690"/>
              </a:lnSpc>
              <a:tabLst>
                <a:tab pos="702310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741620" y="7996118"/>
            <a:ext cx="182689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1273810" algn="l"/>
              </a:tabLst>
            </a:pPr>
            <a:r>
              <a:rPr dirty="0" baseline="4830" sz="1725" spc="-75">
                <a:latin typeface="Times New Roman"/>
                <a:cs typeface="Times New Roman"/>
              </a:rPr>
              <a:t>1</a:t>
            </a:r>
            <a:r>
              <a:rPr dirty="0" baseline="4830" sz="1725">
                <a:latin typeface="Times New Roman"/>
                <a:cs typeface="Times New Roman"/>
              </a:rPr>
              <a:t>	1</a:t>
            </a:r>
            <a:r>
              <a:rPr dirty="0" baseline="4830" sz="1725" spc="120">
                <a:latin typeface="Times New Roman"/>
                <a:cs typeface="Times New Roman"/>
              </a:rPr>
              <a:t> </a:t>
            </a:r>
            <a:r>
              <a:rPr dirty="0" baseline="-14492" sz="1725">
                <a:latin typeface="Times New Roman"/>
                <a:cs typeface="Times New Roman"/>
              </a:rPr>
              <a:t>ˆ</a:t>
            </a:r>
            <a:r>
              <a:rPr dirty="0" baseline="-14492" sz="1725" spc="50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s</a:t>
            </a:r>
            <a:r>
              <a:rPr dirty="0" baseline="4830" sz="1725" spc="1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902004" y="8460485"/>
            <a:ext cx="22015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MODULATION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748907" y="8835231"/>
            <a:ext cx="7683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027485" y="8880570"/>
            <a:ext cx="79248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925421" y="8823964"/>
            <a:ext cx="1021715" cy="27876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650" spc="-125">
                <a:latin typeface="Symbol"/>
                <a:cs typeface="Symbol"/>
              </a:rPr>
              <a:t></a:t>
            </a:r>
            <a:r>
              <a:rPr dirty="0" sz="1200" spc="-125">
                <a:latin typeface="Times New Roman"/>
                <a:cs typeface="Times New Roman"/>
              </a:rPr>
              <a:t>f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600" spc="-114">
                <a:latin typeface="Symbol"/>
                <a:cs typeface="Symbol"/>
              </a:rPr>
              <a:t></a:t>
            </a:r>
            <a:r>
              <a:rPr dirty="0" sz="1200" spc="-114">
                <a:latin typeface="Times New Roman"/>
                <a:cs typeface="Times New Roman"/>
              </a:rPr>
              <a:t>x</a:t>
            </a:r>
            <a:r>
              <a:rPr dirty="0" sz="1600" spc="-114">
                <a:latin typeface="Symbol"/>
                <a:cs typeface="Symbol"/>
              </a:rPr>
              <a:t></a:t>
            </a:r>
            <a:r>
              <a:rPr dirty="0" sz="1650" spc="-114">
                <a:latin typeface="Symbol"/>
                <a:cs typeface="Symbol"/>
              </a:rPr>
              <a:t></a:t>
            </a:r>
            <a:r>
              <a:rPr dirty="0" sz="1650" spc="-2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sz="1600" spc="-50">
                <a:latin typeface="Symbol"/>
                <a:cs typeface="Symbol"/>
              </a:rPr>
              <a:t>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146749" y="8945267"/>
            <a:ext cx="725170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62305" algn="l"/>
              </a:tabLst>
            </a:pPr>
            <a:r>
              <a:rPr dirty="0" sz="1000" spc="-50">
                <a:latin typeface="Times New Roman"/>
                <a:cs typeface="Times New Roman"/>
              </a:rPr>
              <a:t>s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920955" y="8829000"/>
            <a:ext cx="1899285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927100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600" spc="-25">
                <a:latin typeface="Symbol"/>
                <a:cs typeface="Symbol"/>
              </a:rPr>
              <a:t></a:t>
            </a:r>
            <a:r>
              <a:rPr dirty="0" sz="16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85" i="1">
                <a:latin typeface="Times New Roman"/>
                <a:cs typeface="Times New Roman"/>
              </a:rPr>
              <a:t> </a:t>
            </a:r>
            <a:r>
              <a:rPr dirty="0" sz="1600" spc="-145">
                <a:latin typeface="Symbol"/>
                <a:cs typeface="Symbol"/>
              </a:rPr>
              <a:t></a:t>
            </a:r>
            <a:r>
              <a:rPr dirty="0" sz="1600" spc="-24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829530" y="8829000"/>
            <a:ext cx="744220" cy="274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550" spc="-20">
                <a:latin typeface="Symbol"/>
                <a:cs typeface="Symbol"/>
              </a:rPr>
              <a:t>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550" spc="-20">
                <a:latin typeface="Symbol"/>
                <a:cs typeface="Symbol"/>
              </a:rPr>
              <a:t>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ax</a:t>
            </a:r>
            <a:r>
              <a:rPr dirty="0" sz="1600" spc="-45">
                <a:latin typeface="Symbol"/>
                <a:cs typeface="Symbol"/>
              </a:rPr>
              <a:t></a:t>
            </a:r>
            <a:r>
              <a:rPr dirty="0" sz="160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693154" y="8746666"/>
            <a:ext cx="117475" cy="3740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2250" spc="-290">
                <a:latin typeface="Symbol"/>
                <a:cs typeface="Symbol"/>
              </a:rPr>
              <a:t></a:t>
            </a:r>
            <a:r>
              <a:rPr dirty="0" sz="1200" spc="-290" i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502263" y="8948242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812631" y="8948242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575709" y="8746666"/>
            <a:ext cx="461009" cy="3740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200" spc="-65" i="1">
                <a:latin typeface="Times New Roman"/>
                <a:cs typeface="Times New Roman"/>
              </a:rPr>
              <a:t>s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40" i="1">
                <a:latin typeface="Times New Roman"/>
                <a:cs typeface="Times New Roman"/>
              </a:rPr>
              <a:t>a</a:t>
            </a:r>
            <a:r>
              <a:rPr dirty="0" sz="1550" spc="-140">
                <a:latin typeface="Symbol"/>
                <a:cs typeface="Symbol"/>
              </a:rPr>
              <a:t></a:t>
            </a:r>
            <a:r>
              <a:rPr dirty="0" sz="2250" spc="-140">
                <a:latin typeface="Symbol"/>
                <a:cs typeface="Symbol"/>
              </a:rPr>
              <a:t></a:t>
            </a:r>
            <a:endParaRPr sz="225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886076" y="8836234"/>
            <a:ext cx="614045" cy="2667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200" spc="-65" i="1">
                <a:latin typeface="Times New Roman"/>
                <a:cs typeface="Times New Roman"/>
              </a:rPr>
              <a:t>s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a</a:t>
            </a:r>
            <a:r>
              <a:rPr dirty="0" sz="1550" spc="-30">
                <a:latin typeface="Symbol"/>
                <a:cs typeface="Symbol"/>
              </a:rPr>
              <a:t></a:t>
            </a:r>
            <a:r>
              <a:rPr dirty="0" sz="1550" spc="-2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305" i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610249" y="8948242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455410" y="8839139"/>
            <a:ext cx="768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765777" y="8839139"/>
            <a:ext cx="768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589329" y="8794825"/>
            <a:ext cx="100965" cy="386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860" marR="5080" indent="-10795">
              <a:lnSpc>
                <a:spcPct val="118500"/>
              </a:lnSpc>
              <a:spcBef>
                <a:spcPts val="100"/>
              </a:spcBef>
            </a:pPr>
            <a:r>
              <a:rPr dirty="0" u="sng" sz="1000" spc="-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000" spc="50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97857"/>
            <a:ext cx="2102485" cy="27495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20" i="1">
                <a:latin typeface="Times New Roman"/>
                <a:cs typeface="Times New Roman"/>
              </a:rPr>
              <a:t> </a:t>
            </a:r>
            <a:r>
              <a:rPr dirty="0" sz="1600" spc="-145">
                <a:latin typeface="Symbol"/>
                <a:cs typeface="Symbol"/>
              </a:rPr>
              <a:t></a:t>
            </a:r>
            <a:r>
              <a:rPr dirty="0" sz="1600" spc="-2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550" spc="-20">
                <a:latin typeface="Symbol"/>
                <a:cs typeface="Symbol"/>
              </a:rPr>
              <a:t>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550" spc="-20">
                <a:latin typeface="Symbol"/>
                <a:cs typeface="Symbol"/>
              </a:rPr>
              <a:t>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ax</a:t>
            </a:r>
            <a:r>
              <a:rPr dirty="0" sz="1600" spc="-45">
                <a:latin typeface="Symbol"/>
                <a:cs typeface="Symbol"/>
              </a:rPr>
              <a:t></a:t>
            </a:r>
            <a:r>
              <a:rPr dirty="0" sz="1600" spc="-2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3225625" y="905103"/>
            <a:ext cx="1202055" cy="26606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550" spc="-20">
                <a:latin typeface="Symbol"/>
                <a:cs typeface="Symbol"/>
              </a:rPr>
              <a:t>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550" spc="-20">
                <a:latin typeface="Symbol"/>
                <a:cs typeface="Symbol"/>
              </a:rPr>
              <a:t>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ax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20637" y="962190"/>
            <a:ext cx="74930" cy="2381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00" spc="-50">
                <a:latin typeface="Symbol"/>
                <a:cs typeface="Symbol"/>
              </a:rPr>
              <a:t>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83248" y="898857"/>
            <a:ext cx="11747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065749" y="1046121"/>
            <a:ext cx="90170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39505" y="1016789"/>
            <a:ext cx="75565" cy="177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978421" y="1491418"/>
            <a:ext cx="81280" cy="0"/>
          </a:xfrm>
          <a:custGeom>
            <a:avLst/>
            <a:gdLst/>
            <a:ahLst/>
            <a:cxnLst/>
            <a:rect l="l" t="t" r="r" b="b"/>
            <a:pathLst>
              <a:path w="81280" h="0">
                <a:moveTo>
                  <a:pt x="0" y="0"/>
                </a:moveTo>
                <a:lnTo>
                  <a:pt x="810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193972" y="1231843"/>
            <a:ext cx="134620" cy="48768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0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25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75148" y="1231843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39786" y="1359451"/>
            <a:ext cx="1085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35359" y="1226578"/>
            <a:ext cx="1155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49748" y="1539087"/>
            <a:ext cx="21462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9661" sz="1725" spc="-315">
                <a:latin typeface="Symbol"/>
                <a:cs typeface="Symbol"/>
              </a:rPr>
              <a:t></a:t>
            </a:r>
            <a:r>
              <a:rPr dirty="0" sz="1150" spc="-210">
                <a:latin typeface="Symbol"/>
                <a:cs typeface="Symbol"/>
              </a:rPr>
              <a:t>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51014" y="1351867"/>
            <a:ext cx="30607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3333" sz="1500">
                <a:latin typeface="Times New Roman"/>
                <a:cs typeface="Times New Roman"/>
              </a:rPr>
              <a:t>2</a:t>
            </a:r>
            <a:r>
              <a:rPr dirty="0" baseline="-33333" sz="1500" spc="5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baseline="-6172" sz="2025" spc="-75">
                <a:latin typeface="Symbol"/>
                <a:cs typeface="Symbol"/>
              </a:rPr>
              <a:t></a:t>
            </a:r>
            <a:endParaRPr baseline="-6172" sz="2025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74581" y="1297873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16824" y="1310912"/>
            <a:ext cx="1724660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550" spc="-40">
                <a:latin typeface="Symbol"/>
                <a:cs typeface="Symbol"/>
              </a:rPr>
              <a:t></a:t>
            </a:r>
            <a:r>
              <a:rPr dirty="0" sz="1150" spc="-40">
                <a:latin typeface="Times New Roman"/>
                <a:cs typeface="Times New Roman"/>
              </a:rPr>
              <a:t>sin(</a:t>
            </a:r>
            <a:r>
              <a:rPr dirty="0" sz="1150" spc="-40" i="1">
                <a:latin typeface="Times New Roman"/>
                <a:cs typeface="Times New Roman"/>
              </a:rPr>
              <a:t>s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a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a</a:t>
            </a:r>
            <a:r>
              <a:rPr dirty="0" sz="1150" spc="-10">
                <a:latin typeface="Times New Roman"/>
                <a:cs typeface="Times New Roman"/>
              </a:rPr>
              <a:t>)</a:t>
            </a: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550" spc="-10">
                <a:latin typeface="Symbol"/>
                <a:cs typeface="Symbol"/>
              </a:rPr>
              <a:t></a:t>
            </a:r>
            <a:r>
              <a:rPr dirty="0" sz="1150" spc="-10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58853" y="1359451"/>
            <a:ext cx="2876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77582" y="1765243"/>
            <a:ext cx="134620" cy="48768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0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25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87032" y="1765243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39834" y="1892851"/>
            <a:ext cx="1092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47371" y="1759978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496959" y="1759978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61632" y="2072487"/>
            <a:ext cx="2152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9661" sz="1725" spc="-315">
                <a:latin typeface="Symbol"/>
                <a:cs typeface="Symbol"/>
              </a:rPr>
              <a:t></a:t>
            </a:r>
            <a:r>
              <a:rPr dirty="0" sz="1150" spc="-210">
                <a:latin typeface="Symbol"/>
                <a:cs typeface="Symbol"/>
              </a:rPr>
              <a:t>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12032" y="1901484"/>
            <a:ext cx="8890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45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25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51049" y="1885267"/>
            <a:ext cx="31813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8647" sz="1725">
                <a:latin typeface="Times New Roman"/>
                <a:cs typeface="Times New Roman"/>
              </a:rPr>
              <a:t>2</a:t>
            </a:r>
            <a:r>
              <a:rPr dirty="0" baseline="-38647" sz="1725" spc="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baseline="-6172" sz="2025" spc="-75">
                <a:latin typeface="Symbol"/>
                <a:cs typeface="Symbol"/>
              </a:rPr>
              <a:t></a:t>
            </a:r>
            <a:endParaRPr baseline="-6172" sz="2025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74004" y="1797073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71431" y="1892851"/>
            <a:ext cx="24491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1362075" algn="l"/>
              </a:tabLst>
            </a:pP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sin(</a:t>
            </a:r>
            <a:r>
              <a:rPr dirty="0" sz="1150" spc="10" i="1">
                <a:latin typeface="Times New Roman"/>
                <a:cs typeface="Times New Roman"/>
              </a:rPr>
              <a:t>s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a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0" i="1">
                <a:latin typeface="Times New Roman"/>
                <a:cs typeface="Times New Roman"/>
              </a:rPr>
              <a:t>xdx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sin(</a:t>
            </a:r>
            <a:r>
              <a:rPr dirty="0" sz="1150" spc="10" i="1">
                <a:latin typeface="Times New Roman"/>
                <a:cs typeface="Times New Roman"/>
              </a:rPr>
              <a:t>s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a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r>
              <a:rPr dirty="0" sz="1150" spc="-20" i="1">
                <a:latin typeface="Times New Roman"/>
                <a:cs typeface="Times New Roman"/>
              </a:rPr>
              <a:t>xdx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391714" y="2201014"/>
            <a:ext cx="63500" cy="3708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2250" spc="-615">
                <a:latin typeface="Symbol"/>
                <a:cs typeface="Symbol"/>
              </a:rPr>
              <a:t></a:t>
            </a:r>
            <a:endParaRPr sz="225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16300" y="2337946"/>
            <a:ext cx="1784350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Linearity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82023" y="2293200"/>
            <a:ext cx="768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83527" y="2293200"/>
            <a:ext cx="768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016481" y="2457333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05760" y="2276501"/>
            <a:ext cx="99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231343" y="2401391"/>
            <a:ext cx="774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056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53973" y="2289384"/>
            <a:ext cx="372110" cy="2667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550" spc="-25">
                <a:latin typeface="Symbol"/>
                <a:cs typeface="Symbol"/>
              </a:rPr>
              <a:t>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55464" y="2289384"/>
            <a:ext cx="724535" cy="2667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a</a:t>
            </a:r>
            <a:r>
              <a:rPr dirty="0" sz="1550" spc="-30">
                <a:latin typeface="Symbol"/>
                <a:cs typeface="Symbol"/>
              </a:rPr>
              <a:t></a:t>
            </a:r>
            <a:r>
              <a:rPr dirty="0" sz="1550" spc="-2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15" i="1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77948" y="2202523"/>
            <a:ext cx="504190" cy="3708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4511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2250" spc="-20">
                <a:latin typeface="Symbol"/>
                <a:cs typeface="Symbol"/>
              </a:rPr>
              <a:t></a:t>
            </a:r>
            <a:r>
              <a:rPr dirty="0" sz="1200" spc="-20" i="1">
                <a:latin typeface="Times New Roman"/>
                <a:cs typeface="Times New Roman"/>
              </a:rPr>
              <a:t>f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02004" y="2605785"/>
            <a:ext cx="25063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FOURIER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COSINE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TRANSFORMS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746140" y="2798907"/>
            <a:ext cx="11493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76604" y="2883497"/>
            <a:ext cx="5617210" cy="421640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95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defined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 values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integral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sxdx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algn="r" marR="1649095">
              <a:lnSpc>
                <a:spcPct val="100000"/>
              </a:lnSpc>
              <a:spcBef>
                <a:spcPts val="155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63904" y="3324355"/>
            <a:ext cx="4878705" cy="241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ts val="96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409">
                <a:latin typeface="Times New Roman"/>
                <a:cs typeface="Times New Roman"/>
              </a:rPr>
              <a:t> </a:t>
            </a:r>
            <a:r>
              <a:rPr dirty="0" baseline="2314" sz="1800" spc="-60" i="1">
                <a:latin typeface="Times New Roman"/>
                <a:cs typeface="Times New Roman"/>
              </a:rPr>
              <a:t>f</a:t>
            </a:r>
            <a:r>
              <a:rPr dirty="0" baseline="18518" sz="1800" spc="-60">
                <a:latin typeface="Times New Roman"/>
                <a:cs typeface="Times New Roman"/>
              </a:rPr>
              <a:t>ˆ</a:t>
            </a:r>
            <a:r>
              <a:rPr dirty="0" baseline="18518" sz="1800" spc="39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s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17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)]</a:t>
            </a:r>
            <a:r>
              <a:rPr dirty="0" sz="1200" spc="55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algn="r" marR="854710">
              <a:lnSpc>
                <a:spcPts val="720"/>
              </a:lnSpc>
              <a:tabLst>
                <a:tab pos="55499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c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950" spc="-50" i="1">
                <a:latin typeface="Times New Roman"/>
                <a:cs typeface="Times New Roman"/>
              </a:rPr>
              <a:t>c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90333" y="3561142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205259" y="3896114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85972" y="3756912"/>
            <a:ext cx="5537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83234" algn="l"/>
              </a:tabLst>
            </a:pPr>
            <a:r>
              <a:rPr dirty="0" sz="1000" spc="-50">
                <a:latin typeface="Times New Roman"/>
                <a:cs typeface="Times New Roman"/>
              </a:rPr>
              <a:t>c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52022" y="3598019"/>
            <a:ext cx="1244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923262" y="3645453"/>
            <a:ext cx="216535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550" spc="-65">
                <a:latin typeface="Symbol"/>
                <a:cs typeface="Symbol"/>
              </a:rPr>
              <a:t>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33969" y="364861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113527" y="3638279"/>
            <a:ext cx="2010410" cy="2743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213485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600" spc="-145">
                <a:latin typeface="Symbol"/>
                <a:cs typeface="Symbol"/>
              </a:rPr>
              <a:t></a:t>
            </a:r>
            <a:r>
              <a:rPr dirty="0" sz="1600" spc="-2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550" spc="-95">
                <a:latin typeface="Symbol"/>
                <a:cs typeface="Symbol"/>
              </a:rPr>
              <a:t></a:t>
            </a:r>
            <a:r>
              <a:rPr dirty="0" sz="1200" spc="-95" i="1">
                <a:latin typeface="Times New Roman"/>
                <a:cs typeface="Times New Roman"/>
              </a:rPr>
              <a:t>x</a:t>
            </a:r>
            <a:r>
              <a:rPr dirty="0" sz="1550" spc="-95">
                <a:latin typeface="Symbol"/>
                <a:cs typeface="Symbol"/>
              </a:rPr>
              <a:t></a:t>
            </a:r>
            <a:r>
              <a:rPr dirty="0" sz="1600" spc="-95">
                <a:latin typeface="Symbol"/>
                <a:cs typeface="Symbol"/>
              </a:rPr>
              <a:t></a:t>
            </a:r>
            <a:r>
              <a:rPr dirty="0" sz="1600" spc="-2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sxdx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27545" y="3702565"/>
            <a:ext cx="28575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67">
                <a:latin typeface="Times New Roman"/>
                <a:cs typeface="Times New Roman"/>
              </a:rPr>
              <a:t> </a:t>
            </a:r>
            <a:r>
              <a:rPr dirty="0" sz="1350" spc="-6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556249" y="4147841"/>
            <a:ext cx="81915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876604" y="4085775"/>
            <a:ext cx="484060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200" spc="-40" i="1">
                <a:latin typeface="Times New Roman"/>
                <a:cs typeface="Times New Roman"/>
              </a:rPr>
              <a:t>f</a:t>
            </a:r>
            <a:r>
              <a:rPr dirty="0" baseline="18518" sz="1800" spc="-60">
                <a:latin typeface="Times New Roman"/>
                <a:cs typeface="Times New Roman"/>
              </a:rPr>
              <a:t>ˆ</a:t>
            </a:r>
            <a:r>
              <a:rPr dirty="0" baseline="18518" sz="18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integral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245299" y="4518912"/>
            <a:ext cx="831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202289" y="441061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927959" y="4360019"/>
            <a:ext cx="1250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081565" y="4658114"/>
            <a:ext cx="908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066513" y="4323141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3481" y="4464565"/>
            <a:ext cx="28638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67">
                <a:latin typeface="Times New Roman"/>
                <a:cs typeface="Times New Roman"/>
              </a:rPr>
              <a:t> </a:t>
            </a:r>
            <a:r>
              <a:rPr dirty="0" sz="1350" spc="-6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153839" y="4410208"/>
            <a:ext cx="7620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-50">
                <a:latin typeface="Times New Roman"/>
                <a:cs typeface="Times New Roman"/>
              </a:rPr>
              <a:t>ˆ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191225" y="4454798"/>
            <a:ext cx="2736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sxds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.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This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denoted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66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f</a:t>
            </a:r>
            <a:r>
              <a:rPr dirty="0" baseline="2415" sz="1725" spc="1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or</a:t>
            </a:r>
            <a:r>
              <a:rPr dirty="0" baseline="2314" sz="1800" spc="367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F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893631" y="4516435"/>
            <a:ext cx="38481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14960" algn="l"/>
              </a:tabLst>
            </a:pPr>
            <a:r>
              <a:rPr dirty="0" sz="950" spc="-50" i="1">
                <a:latin typeface="Times New Roman"/>
                <a:cs typeface="Times New Roman"/>
              </a:rPr>
              <a:t>c</a:t>
            </a:r>
            <a:r>
              <a:rPr dirty="0" sz="950" i="1">
                <a:latin typeface="Times New Roman"/>
                <a:cs typeface="Times New Roman"/>
              </a:rPr>
              <a:t>	</a:t>
            </a:r>
            <a:r>
              <a:rPr dirty="0" sz="950" spc="-50" i="1">
                <a:latin typeface="Times New Roman"/>
                <a:cs typeface="Times New Roman"/>
              </a:rPr>
              <a:t>c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927558" y="4412520"/>
            <a:ext cx="15748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950" spc="-25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060238" y="4450701"/>
            <a:ext cx="859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3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)]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23038" y="4910372"/>
            <a:ext cx="401320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55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171742" y="482606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187057" y="5161034"/>
            <a:ext cx="908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428541" y="4916163"/>
            <a:ext cx="129539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35">
                <a:latin typeface="Times New Roman"/>
                <a:cs typeface="Times New Roman"/>
              </a:rPr>
              <a:t>-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409506" y="5021832"/>
            <a:ext cx="831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307440" y="491353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033543" y="4862939"/>
            <a:ext cx="1244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13421" y="4913533"/>
            <a:ext cx="774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427823" y="4916657"/>
            <a:ext cx="866775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550">
                <a:latin typeface="Symbol"/>
                <a:cs typeface="Symbol"/>
              </a:rPr>
              <a:t></a:t>
            </a:r>
            <a:r>
              <a:rPr dirty="0" baseline="2314" sz="1800" i="1">
                <a:latin typeface="Times New Roman"/>
                <a:cs typeface="Times New Roman"/>
              </a:rPr>
              <a:t>s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baseline="2314" sz="1800">
                <a:latin typeface="Times New Roman"/>
                <a:cs typeface="Times New Roman"/>
              </a:rPr>
              <a:t>cos</a:t>
            </a:r>
            <a:r>
              <a:rPr dirty="0" baseline="2314" sz="1800" spc="-23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s</a:t>
            </a:r>
            <a:r>
              <a:rPr dirty="0" baseline="2314" sz="1800" spc="195" i="1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82" i="1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314" sz="1800" spc="284" i="1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s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730426" y="4910373"/>
            <a:ext cx="146050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550" spc="-25">
                <a:latin typeface="Symbol"/>
                <a:cs typeface="Symbol"/>
              </a:rPr>
              <a:t>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337022" y="4821987"/>
            <a:ext cx="1015365" cy="3714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971550" algn="l"/>
              </a:tabLst>
            </a:pP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130">
                <a:latin typeface="Times New Roman"/>
                <a:cs typeface="Times New Roman"/>
              </a:rPr>
              <a:t>  </a:t>
            </a:r>
            <a:r>
              <a:rPr dirty="0" sz="2250" spc="-140">
                <a:latin typeface="Symbol"/>
                <a:cs typeface="Symbol"/>
              </a:rPr>
              <a:t></a:t>
            </a:r>
            <a:r>
              <a:rPr dirty="0" sz="1200" spc="-14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</a:t>
            </a:r>
            <a:r>
              <a:rPr dirty="0" sz="1550" spc="440">
                <a:latin typeface="Times New Roman"/>
                <a:cs typeface="Times New Roman"/>
              </a:rPr>
              <a:t> </a:t>
            </a:r>
            <a:r>
              <a:rPr dirty="0" sz="2250" spc="-25">
                <a:latin typeface="Symbol"/>
                <a:cs typeface="Symbol"/>
              </a:rPr>
              <a:t></a:t>
            </a:r>
            <a:r>
              <a:rPr dirty="0" sz="1200" spc="-25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305" i="1">
                <a:latin typeface="Times New Roman"/>
                <a:cs typeface="Times New Roman"/>
              </a:rPr>
              <a:t>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350488" y="5021832"/>
            <a:ext cx="831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008765" y="4967485"/>
            <a:ext cx="28638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67">
                <a:latin typeface="Times New Roman"/>
                <a:cs typeface="Times New Roman"/>
              </a:rPr>
              <a:t> </a:t>
            </a:r>
            <a:r>
              <a:rPr dirty="0" sz="1350" spc="-6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876604" y="5232273"/>
            <a:ext cx="5476875" cy="1128395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 b="1">
                <a:latin typeface="Times New Roman"/>
                <a:cs typeface="Times New Roman"/>
              </a:rPr>
              <a:t>Basic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Properties: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transforms: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50"/>
              </a:spcBef>
            </a:pP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Linearity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‘a’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‘b’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constants,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  <a:p>
            <a:pPr marL="163830">
              <a:lnSpc>
                <a:spcPct val="100000"/>
              </a:lnSpc>
              <a:spcBef>
                <a:spcPts val="540"/>
              </a:spcBef>
            </a:pPr>
            <a:r>
              <a:rPr dirty="0" sz="1200" spc="-25">
                <a:latin typeface="Symbol"/>
                <a:cs typeface="Symbol"/>
              </a:rPr>
              <a:t>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F</a:t>
            </a:r>
            <a:r>
              <a:rPr dirty="0" baseline="-17543" sz="1425" spc="-52">
                <a:latin typeface="Times New Roman"/>
                <a:cs typeface="Times New Roman"/>
              </a:rPr>
              <a:t>c</a:t>
            </a:r>
            <a:r>
              <a:rPr dirty="0" baseline="-17543" sz="1425" spc="-135">
                <a:latin typeface="Times New Roman"/>
                <a:cs typeface="Times New Roman"/>
              </a:rPr>
              <a:t> </a:t>
            </a:r>
            <a:r>
              <a:rPr dirty="0" sz="1600" spc="-80">
                <a:latin typeface="Symbol"/>
                <a:cs typeface="Symbol"/>
              </a:rPr>
              <a:t></a:t>
            </a:r>
            <a:r>
              <a:rPr dirty="0" sz="1150" spc="-80">
                <a:latin typeface="Times New Roman"/>
                <a:cs typeface="Times New Roman"/>
              </a:rPr>
              <a:t>af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550" spc="-22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b</a:t>
            </a:r>
            <a:r>
              <a:rPr dirty="0" sz="1250" spc="-50">
                <a:latin typeface="Symbol"/>
                <a:cs typeface="Symbol"/>
              </a:rPr>
              <a:t>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 i="1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600" spc="-50">
                <a:latin typeface="Symbol"/>
                <a:cs typeface="Symbol"/>
              </a:rPr>
              <a:t></a:t>
            </a:r>
            <a:r>
              <a:rPr dirty="0" sz="1600" spc="-2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aF</a:t>
            </a:r>
            <a:r>
              <a:rPr dirty="0" baseline="-17543" sz="1425" i="1">
                <a:latin typeface="Times New Roman"/>
                <a:cs typeface="Times New Roman"/>
              </a:rPr>
              <a:t>c</a:t>
            </a:r>
            <a:r>
              <a:rPr dirty="0" baseline="-17543" sz="1425" spc="-67" i="1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>
                <a:latin typeface="Times New Roman"/>
                <a:cs typeface="Times New Roman"/>
              </a:rPr>
              <a:t>f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>
                <a:latin typeface="Times New Roman"/>
                <a:cs typeface="Times New Roman"/>
              </a:rPr>
              <a:t>x</a:t>
            </a:r>
            <a:r>
              <a:rPr dirty="0" sz="1550" spc="-80">
                <a:latin typeface="Symbol"/>
                <a:cs typeface="Symbol"/>
              </a:rPr>
              <a:t></a:t>
            </a:r>
            <a:r>
              <a:rPr dirty="0" sz="1550" spc="-22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bF</a:t>
            </a:r>
            <a:r>
              <a:rPr dirty="0" baseline="-17543" sz="1425" i="1">
                <a:latin typeface="Times New Roman"/>
                <a:cs typeface="Times New Roman"/>
              </a:rPr>
              <a:t>c</a:t>
            </a:r>
            <a:r>
              <a:rPr dirty="0" baseline="-17543" sz="1425" spc="-60" i="1">
                <a:latin typeface="Times New Roman"/>
                <a:cs typeface="Times New Roman"/>
              </a:rPr>
              <a:t> 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250" spc="-10">
                <a:latin typeface="Symbol"/>
                <a:cs typeface="Symbol"/>
              </a:rPr>
              <a:t></a:t>
            </a:r>
            <a:r>
              <a:rPr dirty="0" sz="1550" spc="-10">
                <a:latin typeface="Symbol"/>
                <a:cs typeface="Symbol"/>
              </a:rPr>
              <a:t></a:t>
            </a:r>
            <a:r>
              <a:rPr dirty="0" sz="1150" spc="-10">
                <a:latin typeface="Times New Roman"/>
                <a:cs typeface="Times New Roman"/>
              </a:rPr>
              <a:t>x</a:t>
            </a:r>
            <a:r>
              <a:rPr dirty="0" sz="1550" spc="-10">
                <a:latin typeface="Symbol"/>
                <a:cs typeface="Symbol"/>
              </a:rPr>
              <a:t>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6251780" y="6684396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714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/>
          <p:nvPr/>
        </p:nvSpPr>
        <p:spPr>
          <a:xfrm>
            <a:off x="6589321" y="6684396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712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 txBox="1"/>
          <p:nvPr/>
        </p:nvSpPr>
        <p:spPr>
          <a:xfrm>
            <a:off x="6498108" y="6571095"/>
            <a:ext cx="2794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6498109" y="6694805"/>
            <a:ext cx="2794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6249462" y="6676577"/>
            <a:ext cx="4406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4988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6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6422666" y="6621525"/>
            <a:ext cx="8318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087022" y="6619020"/>
            <a:ext cx="2606675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61035" algn="l"/>
                <a:tab pos="2536190" algn="l"/>
              </a:tabLst>
            </a:pPr>
            <a:r>
              <a:rPr dirty="0" baseline="2777" sz="1500" spc="-75">
                <a:latin typeface="Times New Roman"/>
                <a:cs typeface="Times New Roman"/>
              </a:rPr>
              <a:t>c</a:t>
            </a:r>
            <a:r>
              <a:rPr dirty="0" baseline="2777" sz="1500">
                <a:latin typeface="Times New Roman"/>
                <a:cs typeface="Times New Roman"/>
              </a:rPr>
              <a:t>	</a:t>
            </a:r>
            <a:r>
              <a:rPr dirty="0" baseline="2777" sz="1500" spc="-75">
                <a:latin typeface="Times New Roman"/>
                <a:cs typeface="Times New Roman"/>
              </a:rPr>
              <a:t>c</a:t>
            </a:r>
            <a:r>
              <a:rPr dirty="0" baseline="2777" sz="15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876604" y="6503103"/>
            <a:ext cx="5926455" cy="2730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2314" sz="1800">
                <a:latin typeface="Times New Roman"/>
                <a:cs typeface="Times New Roman"/>
              </a:rPr>
              <a:t>(2)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 b="1">
                <a:latin typeface="Times New Roman"/>
                <a:cs typeface="Times New Roman"/>
              </a:rPr>
              <a:t>Change</a:t>
            </a:r>
            <a:r>
              <a:rPr dirty="0" baseline="2314" sz="1800" spc="-22" b="1">
                <a:latin typeface="Times New Roman"/>
                <a:cs typeface="Times New Roman"/>
              </a:rPr>
              <a:t> </a:t>
            </a:r>
            <a:r>
              <a:rPr dirty="0" baseline="2314" sz="1800" b="1">
                <a:latin typeface="Times New Roman"/>
                <a:cs typeface="Times New Roman"/>
              </a:rPr>
              <a:t>of</a:t>
            </a:r>
            <a:r>
              <a:rPr dirty="0" baseline="2314" sz="1800" spc="-22" b="1">
                <a:latin typeface="Times New Roman"/>
                <a:cs typeface="Times New Roman"/>
              </a:rPr>
              <a:t> </a:t>
            </a:r>
            <a:r>
              <a:rPr dirty="0" baseline="2314" sz="1800" b="1">
                <a:latin typeface="Times New Roman"/>
                <a:cs typeface="Times New Roman"/>
              </a:rPr>
              <a:t>scale</a:t>
            </a:r>
            <a:r>
              <a:rPr dirty="0" baseline="2314" sz="1800" spc="-22" b="1">
                <a:latin typeface="Times New Roman"/>
                <a:cs typeface="Times New Roman"/>
              </a:rPr>
              <a:t> </a:t>
            </a:r>
            <a:r>
              <a:rPr dirty="0" baseline="2314" sz="1800" b="1">
                <a:latin typeface="Times New Roman"/>
                <a:cs typeface="Times New Roman"/>
              </a:rPr>
              <a:t>property</a:t>
            </a:r>
            <a:r>
              <a:rPr dirty="0" baseline="2314" sz="1800">
                <a:latin typeface="Times New Roman"/>
                <a:cs typeface="Times New Roman"/>
              </a:rPr>
              <a:t>:</a:t>
            </a:r>
            <a:r>
              <a:rPr dirty="0" baseline="2314" sz="1800" spc="24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If</a:t>
            </a:r>
            <a:r>
              <a:rPr dirty="0" baseline="2314" sz="1800" spc="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</a:t>
            </a:r>
            <a:r>
              <a:rPr dirty="0" baseline="2314" sz="1800" spc="225">
                <a:latin typeface="Times New Roman"/>
                <a:cs typeface="Times New Roman"/>
              </a:rPr>
              <a:t> </a:t>
            </a:r>
            <a:r>
              <a:rPr dirty="0" baseline="1736" sz="2400" spc="-277">
                <a:latin typeface="Symbol"/>
                <a:cs typeface="Symbol"/>
              </a:rPr>
              <a:t></a:t>
            </a:r>
            <a:r>
              <a:rPr dirty="0" baseline="2314" sz="1800" spc="-277">
                <a:latin typeface="Times New Roman"/>
                <a:cs typeface="Times New Roman"/>
              </a:rPr>
              <a:t>f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baseline="1736" sz="2400" spc="-209">
                <a:latin typeface="Symbol"/>
                <a:cs typeface="Symbol"/>
              </a:rPr>
              <a:t></a:t>
            </a:r>
            <a:r>
              <a:rPr dirty="0" baseline="2314" sz="1800" spc="-209">
                <a:latin typeface="Times New Roman"/>
                <a:cs typeface="Times New Roman"/>
              </a:rPr>
              <a:t>x</a:t>
            </a:r>
            <a:r>
              <a:rPr dirty="0" baseline="1736" sz="2400" spc="-209">
                <a:latin typeface="Symbol"/>
                <a:cs typeface="Symbol"/>
              </a:rPr>
              <a:t></a:t>
            </a:r>
            <a:r>
              <a:rPr dirty="0" baseline="1736" sz="2400" spc="-3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82">
                <a:latin typeface="Times New Roman"/>
                <a:cs typeface="Times New Roman"/>
              </a:rPr>
              <a:t>f</a:t>
            </a:r>
            <a:r>
              <a:rPr dirty="0" baseline="18518" sz="1800" spc="-82">
                <a:latin typeface="Times New Roman"/>
                <a:cs typeface="Times New Roman"/>
              </a:rPr>
              <a:t>ˆ</a:t>
            </a:r>
            <a:r>
              <a:rPr dirty="0" baseline="18518" sz="1800" spc="450">
                <a:latin typeface="Times New Roman"/>
                <a:cs typeface="Times New Roman"/>
              </a:rPr>
              <a:t> </a:t>
            </a:r>
            <a:r>
              <a:rPr dirty="0" baseline="1736" sz="2400" spc="-135">
                <a:latin typeface="Symbol"/>
                <a:cs typeface="Symbol"/>
              </a:rPr>
              <a:t></a:t>
            </a:r>
            <a:r>
              <a:rPr dirty="0" baseline="2314" sz="1800" spc="-135" i="1">
                <a:latin typeface="Times New Roman"/>
                <a:cs typeface="Times New Roman"/>
              </a:rPr>
              <a:t>s</a:t>
            </a:r>
            <a:r>
              <a:rPr dirty="0" baseline="1736" sz="2400" spc="-135">
                <a:latin typeface="Symbol"/>
                <a:cs typeface="Symbol"/>
              </a:rPr>
              <a:t></a:t>
            </a:r>
            <a:r>
              <a:rPr dirty="0" baseline="2314" sz="1800" spc="-135">
                <a:latin typeface="Times New Roman"/>
                <a:cs typeface="Times New Roman"/>
              </a:rPr>
              <a:t>,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then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for</a:t>
            </a:r>
            <a:r>
              <a:rPr dirty="0" baseline="2314" sz="1800" spc="3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a</a:t>
            </a:r>
            <a:r>
              <a:rPr dirty="0" baseline="2314" sz="1800" spc="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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0,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we</a:t>
            </a:r>
            <a:r>
              <a:rPr dirty="0" baseline="2314" sz="1800" spc="-10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have</a:t>
            </a:r>
            <a:r>
              <a:rPr dirty="0" baseline="2314" sz="1800" spc="50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600" spc="-110">
                <a:latin typeface="Symbol"/>
                <a:cs typeface="Symbol"/>
              </a:rPr>
              <a:t></a:t>
            </a:r>
            <a:r>
              <a:rPr dirty="0" sz="1150" spc="-110">
                <a:latin typeface="Times New Roman"/>
                <a:cs typeface="Times New Roman"/>
              </a:rPr>
              <a:t>f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</a:t>
            </a:r>
            <a:r>
              <a:rPr dirty="0" sz="1150" spc="-80">
                <a:latin typeface="Times New Roman"/>
                <a:cs typeface="Times New Roman"/>
              </a:rPr>
              <a:t>ax</a:t>
            </a:r>
            <a:r>
              <a:rPr dirty="0" sz="1550" spc="-80">
                <a:latin typeface="Symbol"/>
                <a:cs typeface="Symbol"/>
              </a:rPr>
              <a:t></a:t>
            </a:r>
            <a:r>
              <a:rPr dirty="0" sz="1600" spc="-80">
                <a:latin typeface="Symbol"/>
                <a:cs typeface="Symbol"/>
              </a:rPr>
              <a:t></a:t>
            </a:r>
            <a:r>
              <a:rPr dirty="0" sz="1600" spc="-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f</a:t>
            </a:r>
            <a:r>
              <a:rPr dirty="0" baseline="16908" sz="1725" spc="-75">
                <a:latin typeface="Times New Roman"/>
                <a:cs typeface="Times New Roman"/>
              </a:rPr>
              <a:t>ˆ</a:t>
            </a:r>
            <a:r>
              <a:rPr dirty="0" baseline="16908" sz="1725" spc="412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15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s</a:t>
            </a:r>
            <a:r>
              <a:rPr dirty="0" baseline="36231" sz="1725" spc="-30" i="1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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1143304" y="6735444"/>
            <a:ext cx="1629410" cy="15240"/>
          </a:xfrm>
          <a:custGeom>
            <a:avLst/>
            <a:gdLst/>
            <a:ahLst/>
            <a:cxnLst/>
            <a:rect l="l" t="t" r="r" b="b"/>
            <a:pathLst>
              <a:path w="1629410" h="15240">
                <a:moveTo>
                  <a:pt x="1629410" y="0"/>
                </a:moveTo>
                <a:lnTo>
                  <a:pt x="0" y="0"/>
                </a:lnTo>
                <a:lnTo>
                  <a:pt x="0" y="15239"/>
                </a:lnTo>
                <a:lnTo>
                  <a:pt x="1629410" y="15239"/>
                </a:lnTo>
                <a:lnTo>
                  <a:pt x="16294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863904" y="6863822"/>
            <a:ext cx="4349115" cy="601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87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Modulation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property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F</a:t>
            </a:r>
            <a:r>
              <a:rPr dirty="0" baseline="-16666" sz="1500" spc="-89">
                <a:latin typeface="Times New Roman"/>
                <a:cs typeface="Times New Roman"/>
              </a:rPr>
              <a:t>c</a:t>
            </a:r>
            <a:r>
              <a:rPr dirty="0" baseline="-16666" sz="1500" spc="-187">
                <a:latin typeface="Times New Roman"/>
                <a:cs typeface="Times New Roman"/>
              </a:rPr>
              <a:t> </a:t>
            </a:r>
            <a:r>
              <a:rPr dirty="0" baseline="1736" sz="2400" spc="-277">
                <a:latin typeface="Symbol"/>
                <a:cs typeface="Symbol"/>
              </a:rPr>
              <a:t></a:t>
            </a:r>
            <a:r>
              <a:rPr dirty="0" sz="1200" spc="-185">
                <a:latin typeface="Times New Roman"/>
                <a:cs typeface="Times New Roman"/>
              </a:rPr>
              <a:t>f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baseline="1736" sz="2400" spc="-209">
                <a:latin typeface="Symbol"/>
                <a:cs typeface="Symbol"/>
              </a:rPr>
              <a:t></a:t>
            </a:r>
            <a:r>
              <a:rPr dirty="0" sz="1200" spc="-140">
                <a:latin typeface="Times New Roman"/>
                <a:cs typeface="Times New Roman"/>
              </a:rPr>
              <a:t>x</a:t>
            </a:r>
            <a:r>
              <a:rPr dirty="0" baseline="1736" sz="2400" spc="-209">
                <a:latin typeface="Symbol"/>
                <a:cs typeface="Symbol"/>
              </a:rPr>
              <a:t></a:t>
            </a:r>
            <a:r>
              <a:rPr dirty="0" baseline="1736" sz="2400" spc="-36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14">
                <a:latin typeface="Times New Roman"/>
                <a:cs typeface="Times New Roman"/>
              </a:rPr>
              <a:t>f</a:t>
            </a:r>
            <a:r>
              <a:rPr dirty="0" baseline="18518" sz="1800" spc="-172">
                <a:latin typeface="Times New Roman"/>
                <a:cs typeface="Times New Roman"/>
              </a:rPr>
              <a:t>ˆ</a:t>
            </a:r>
            <a:r>
              <a:rPr dirty="0" baseline="-16666" sz="1500" spc="-172">
                <a:latin typeface="Times New Roman"/>
                <a:cs typeface="Times New Roman"/>
              </a:rPr>
              <a:t>c</a:t>
            </a:r>
            <a:r>
              <a:rPr dirty="0" baseline="-16666" sz="1500" spc="-120">
                <a:latin typeface="Times New Roman"/>
                <a:cs typeface="Times New Roman"/>
              </a:rPr>
              <a:t> </a:t>
            </a:r>
            <a:r>
              <a:rPr dirty="0" baseline="1736" sz="2400" spc="-135">
                <a:latin typeface="Symbol"/>
                <a:cs typeface="Symbol"/>
              </a:rPr>
              <a:t></a:t>
            </a:r>
            <a:r>
              <a:rPr dirty="0" sz="1200" spc="-90" i="1">
                <a:latin typeface="Times New Roman"/>
                <a:cs typeface="Times New Roman"/>
              </a:rPr>
              <a:t>s</a:t>
            </a:r>
            <a:r>
              <a:rPr dirty="0" baseline="1736" sz="2400" spc="-135">
                <a:latin typeface="Symbol"/>
                <a:cs typeface="Symbol"/>
              </a:rPr>
              <a:t></a:t>
            </a:r>
            <a:r>
              <a:rPr dirty="0" sz="1200" spc="-90">
                <a:latin typeface="Times New Roman"/>
                <a:cs typeface="Times New Roman"/>
              </a:rPr>
              <a:t>,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for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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marL="302260">
              <a:lnSpc>
                <a:spcPts val="2655"/>
              </a:lnSpc>
            </a:pPr>
            <a:r>
              <a:rPr dirty="0" sz="1150" spc="-30">
                <a:latin typeface="Times New Roman"/>
                <a:cs typeface="Times New Roman"/>
              </a:rPr>
              <a:t>F</a:t>
            </a:r>
            <a:r>
              <a:rPr dirty="0" baseline="-17543" sz="1425" spc="-44">
                <a:latin typeface="Times New Roman"/>
                <a:cs typeface="Times New Roman"/>
              </a:rPr>
              <a:t>c</a:t>
            </a:r>
            <a:r>
              <a:rPr dirty="0" baseline="-17543" sz="1425" spc="-157">
                <a:latin typeface="Times New Roman"/>
                <a:cs typeface="Times New Roman"/>
              </a:rPr>
              <a:t> </a:t>
            </a:r>
            <a:r>
              <a:rPr dirty="0" sz="1600" spc="-110">
                <a:latin typeface="Symbol"/>
                <a:cs typeface="Symbol"/>
              </a:rPr>
              <a:t></a:t>
            </a:r>
            <a:r>
              <a:rPr dirty="0" sz="1150" spc="-110">
                <a:latin typeface="Times New Roman"/>
                <a:cs typeface="Times New Roman"/>
              </a:rPr>
              <a:t>f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</a:t>
            </a:r>
            <a:r>
              <a:rPr dirty="0" sz="1150">
                <a:latin typeface="Times New Roman"/>
                <a:cs typeface="Times New Roman"/>
              </a:rPr>
              <a:t>x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30" i="1">
                <a:latin typeface="Times New Roman"/>
                <a:cs typeface="Times New Roman"/>
              </a:rPr>
              <a:t>sx</a:t>
            </a:r>
            <a:r>
              <a:rPr dirty="0" sz="1600" spc="-30">
                <a:latin typeface="Symbol"/>
                <a:cs typeface="Symbol"/>
              </a:rPr>
              <a:t></a:t>
            </a:r>
            <a:r>
              <a:rPr dirty="0" sz="1600" spc="-2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44">
                <a:latin typeface="Times New Roman"/>
                <a:cs typeface="Times New Roman"/>
              </a:rPr>
              <a:t> </a:t>
            </a:r>
            <a:r>
              <a:rPr dirty="0" sz="2250" spc="-204">
                <a:latin typeface="Symbol"/>
                <a:cs typeface="Symbol"/>
              </a:rPr>
              <a:t></a:t>
            </a:r>
            <a:r>
              <a:rPr dirty="0" sz="1150" spc="-204">
                <a:latin typeface="Times New Roman"/>
                <a:cs typeface="Times New Roman"/>
              </a:rPr>
              <a:t>f</a:t>
            </a:r>
            <a:r>
              <a:rPr dirty="0" baseline="16908" sz="1725" spc="-307">
                <a:latin typeface="Times New Roman"/>
                <a:cs typeface="Times New Roman"/>
              </a:rPr>
              <a:t>ˆ</a:t>
            </a:r>
            <a:r>
              <a:rPr dirty="0" baseline="-17543" sz="1425" spc="-307">
                <a:latin typeface="Times New Roman"/>
                <a:cs typeface="Times New Roman"/>
              </a:rPr>
              <a:t>c</a:t>
            </a:r>
            <a:r>
              <a:rPr dirty="0" baseline="-17543" sz="1425" spc="-89">
                <a:latin typeface="Times New Roman"/>
                <a:cs typeface="Times New Roman"/>
              </a:rPr>
              <a:t> 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150" spc="-60" i="1">
                <a:latin typeface="Times New Roman"/>
                <a:cs typeface="Times New Roman"/>
              </a:rPr>
              <a:t>s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a</a:t>
            </a:r>
            <a:r>
              <a:rPr dirty="0" sz="1550" spc="55">
                <a:latin typeface="Symbol"/>
                <a:cs typeface="Symbol"/>
              </a:rPr>
              <a:t></a:t>
            </a:r>
            <a:r>
              <a:rPr dirty="0" sz="1150" spc="55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95">
                <a:latin typeface="Times New Roman"/>
                <a:cs typeface="Times New Roman"/>
              </a:rPr>
              <a:t>f</a:t>
            </a:r>
            <a:r>
              <a:rPr dirty="0" baseline="16908" sz="1725" spc="-142">
                <a:latin typeface="Times New Roman"/>
                <a:cs typeface="Times New Roman"/>
              </a:rPr>
              <a:t>ˆ</a:t>
            </a:r>
            <a:r>
              <a:rPr dirty="0" baseline="-17543" sz="1425" spc="-142">
                <a:latin typeface="Times New Roman"/>
                <a:cs typeface="Times New Roman"/>
              </a:rPr>
              <a:t>c</a:t>
            </a:r>
            <a:r>
              <a:rPr dirty="0" baseline="-17543" sz="1425" spc="-89">
                <a:latin typeface="Times New Roman"/>
                <a:cs typeface="Times New Roman"/>
              </a:rPr>
              <a:t> 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150" spc="-60" i="1">
                <a:latin typeface="Times New Roman"/>
                <a:cs typeface="Times New Roman"/>
              </a:rPr>
              <a:t>s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a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sz="2250" spc="-25">
                <a:latin typeface="Symbol"/>
                <a:cs typeface="Symbol"/>
              </a:rPr>
              <a:t></a:t>
            </a:r>
            <a:endParaRPr sz="225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130604" y="7349581"/>
            <a:ext cx="5455920" cy="64262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059815">
              <a:lnSpc>
                <a:spcPts val="135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proofs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similar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proofs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properties</a:t>
            </a:r>
            <a:r>
              <a:rPr dirty="0" sz="1200" spc="-25">
                <a:latin typeface="Times New Roman"/>
                <a:cs typeface="Times New Roman"/>
              </a:rPr>
              <a:t> of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3346043" y="8427398"/>
            <a:ext cx="0" cy="154305"/>
          </a:xfrm>
          <a:custGeom>
            <a:avLst/>
            <a:gdLst/>
            <a:ahLst/>
            <a:cxnLst/>
            <a:rect l="l" t="t" r="r" b="b"/>
            <a:pathLst>
              <a:path w="0" h="154304">
                <a:moveTo>
                  <a:pt x="0" y="0"/>
                </a:moveTo>
                <a:lnTo>
                  <a:pt x="0" y="153900"/>
                </a:lnTo>
              </a:path>
            </a:pathLst>
          </a:custGeom>
          <a:ln w="50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3435018" y="8427398"/>
            <a:ext cx="0" cy="154305"/>
          </a:xfrm>
          <a:custGeom>
            <a:avLst/>
            <a:gdLst/>
            <a:ahLst/>
            <a:cxnLst/>
            <a:rect l="l" t="t" r="r" b="b"/>
            <a:pathLst>
              <a:path w="0" h="154304">
                <a:moveTo>
                  <a:pt x="0" y="0"/>
                </a:moveTo>
                <a:lnTo>
                  <a:pt x="0" y="153900"/>
                </a:lnTo>
              </a:path>
            </a:pathLst>
          </a:custGeom>
          <a:ln w="50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/>
          <p:nvPr/>
        </p:nvSpPr>
        <p:spPr>
          <a:xfrm>
            <a:off x="5527669" y="8588735"/>
            <a:ext cx="354330" cy="0"/>
          </a:xfrm>
          <a:custGeom>
            <a:avLst/>
            <a:gdLst/>
            <a:ahLst/>
            <a:cxnLst/>
            <a:rect l="l" t="t" r="r" b="b"/>
            <a:pathLst>
              <a:path w="354329" h="0">
                <a:moveTo>
                  <a:pt x="0" y="0"/>
                </a:moveTo>
                <a:lnTo>
                  <a:pt x="35426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5656424" y="8581206"/>
            <a:ext cx="1028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5060437" y="857036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630298" y="847141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763219" y="8612938"/>
            <a:ext cx="3098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876604" y="8123681"/>
            <a:ext cx="5470525" cy="548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548640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Times New Roman"/>
                <a:cs typeface="Times New Roman"/>
              </a:rPr>
              <a:t>EXAMPLES</a:t>
            </a:r>
            <a:endParaRPr sz="1300">
              <a:latin typeface="Times New Roman"/>
              <a:cs typeface="Times New Roman"/>
            </a:endParaRPr>
          </a:p>
          <a:p>
            <a:pPr algn="r" marR="482600">
              <a:lnSpc>
                <a:spcPts val="1120"/>
              </a:lnSpc>
              <a:spcBef>
                <a:spcPts val="15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420"/>
              </a:lnSpc>
              <a:tabLst>
                <a:tab pos="502602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1.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Find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Fourier Sine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transform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of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e</a:t>
            </a:r>
            <a:r>
              <a:rPr dirty="0" baseline="38888" sz="1500">
                <a:latin typeface="Symbol"/>
                <a:cs typeface="Symbol"/>
              </a:rPr>
              <a:t></a:t>
            </a:r>
            <a:r>
              <a:rPr dirty="0" baseline="38888" sz="1500" spc="82">
                <a:latin typeface="Times New Roman"/>
                <a:cs typeface="Times New Roman"/>
              </a:rPr>
              <a:t> </a:t>
            </a:r>
            <a:r>
              <a:rPr dirty="0" baseline="38888" sz="1500" i="1">
                <a:latin typeface="Times New Roman"/>
                <a:cs typeface="Times New Roman"/>
              </a:rPr>
              <a:t>x</a:t>
            </a:r>
            <a:r>
              <a:rPr dirty="0" baseline="38888" sz="1500" spc="22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.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show that</a:t>
            </a:r>
            <a:r>
              <a:rPr dirty="0" baseline="2314" sz="1800" spc="247">
                <a:latin typeface="Times New Roman"/>
                <a:cs typeface="Times New Roman"/>
              </a:rPr>
              <a:t> </a:t>
            </a:r>
            <a:r>
              <a:rPr dirty="0" baseline="69444" sz="1500" spc="75">
                <a:latin typeface="Symbol"/>
                <a:cs typeface="Symbol"/>
              </a:rPr>
              <a:t></a:t>
            </a:r>
            <a:r>
              <a:rPr dirty="0" u="sng" baseline="34722" sz="1800" spc="-25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34722" sz="1800" spc="-25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baseline="34722" sz="1800" spc="-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33333" sz="1875" spc="-37">
                <a:latin typeface="Symbol"/>
                <a:cs typeface="Symbol"/>
              </a:rPr>
              <a:t></a:t>
            </a:r>
            <a:r>
              <a:rPr dirty="0" baseline="34722" sz="1800" spc="-37" i="1">
                <a:latin typeface="Times New Roman"/>
                <a:cs typeface="Times New Roman"/>
              </a:rPr>
              <a:t>e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128657" y="1016652"/>
            <a:ext cx="0" cy="151765"/>
          </a:xfrm>
          <a:custGeom>
            <a:avLst/>
            <a:gdLst/>
            <a:ahLst/>
            <a:cxnLst/>
            <a:rect l="l" t="t" r="r" b="b"/>
            <a:pathLst>
              <a:path w="0" h="151765">
                <a:moveTo>
                  <a:pt x="0" y="0"/>
                </a:moveTo>
                <a:lnTo>
                  <a:pt x="0" y="151176"/>
                </a:lnTo>
              </a:path>
            </a:pathLst>
          </a:custGeom>
          <a:ln w="52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219636" y="1016652"/>
            <a:ext cx="0" cy="151765"/>
          </a:xfrm>
          <a:custGeom>
            <a:avLst/>
            <a:gdLst/>
            <a:ahLst/>
            <a:cxnLst/>
            <a:rect l="l" t="t" r="r" b="b"/>
            <a:pathLst>
              <a:path w="0" h="151765">
                <a:moveTo>
                  <a:pt x="0" y="0"/>
                </a:moveTo>
                <a:lnTo>
                  <a:pt x="0" y="151176"/>
                </a:lnTo>
              </a:path>
            </a:pathLst>
          </a:custGeom>
          <a:ln w="522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861449" y="90938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856236" y="90938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46169" y="909381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876569" y="1050805"/>
            <a:ext cx="90805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71356" y="1050805"/>
            <a:ext cx="90805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861226" y="1050805"/>
            <a:ext cx="90805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033876" y="999483"/>
            <a:ext cx="1714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1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28917" y="985112"/>
            <a:ext cx="1930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6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30036" y="1105151"/>
            <a:ext cx="762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004" y="1041038"/>
            <a:ext cx="5514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80770" algn="l"/>
                <a:tab pos="2364740" algn="l"/>
                <a:tab pos="3326765" algn="l"/>
                <a:tab pos="398907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&lt;&lt;</a:t>
            </a:r>
            <a:r>
              <a:rPr dirty="0" baseline="2314" sz="1800" spc="3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1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sxdx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</a:t>
            </a:r>
            <a:r>
              <a:rPr dirty="0" sz="1200" spc="45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sxdx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[since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|x|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=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x in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(0,</a:t>
            </a:r>
            <a:r>
              <a:rPr dirty="0" baseline="2314" sz="1800" spc="209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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172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]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940730" y="1676285"/>
            <a:ext cx="369570" cy="0"/>
          </a:xfrm>
          <a:custGeom>
            <a:avLst/>
            <a:gdLst/>
            <a:ahLst/>
            <a:cxnLst/>
            <a:rect l="l" t="t" r="r" b="b"/>
            <a:pathLst>
              <a:path w="369569" h="0">
                <a:moveTo>
                  <a:pt x="0" y="0"/>
                </a:moveTo>
                <a:lnTo>
                  <a:pt x="36915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464989" y="1469719"/>
            <a:ext cx="0" cy="413384"/>
          </a:xfrm>
          <a:custGeom>
            <a:avLst/>
            <a:gdLst/>
            <a:ahLst/>
            <a:cxnLst/>
            <a:rect l="l" t="t" r="r" b="b"/>
            <a:pathLst>
              <a:path w="0" h="413385">
                <a:moveTo>
                  <a:pt x="0" y="0"/>
                </a:moveTo>
                <a:lnTo>
                  <a:pt x="0" y="412818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4755247" y="1384335"/>
            <a:ext cx="572135" cy="528320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35"/>
              </a:spcBef>
              <a:tabLst>
                <a:tab pos="533400" algn="l"/>
              </a:tabLst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0">
                <a:latin typeface="Times New Roman"/>
                <a:cs typeface="Times New Roman"/>
              </a:rPr>
              <a:t> </a:t>
            </a:r>
            <a:r>
              <a:rPr dirty="0" u="sng" sz="1200" spc="3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  <a:p>
            <a:pPr marL="158115">
              <a:lnSpc>
                <a:spcPct val="100000"/>
              </a:lnSpc>
              <a:spcBef>
                <a:spcPts val="535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14545" y="1547555"/>
            <a:ext cx="878840" cy="36512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449580">
              <a:lnSpc>
                <a:spcPts val="1325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(0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ts val="1325"/>
              </a:lnSpc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16634" y="1450076"/>
            <a:ext cx="56261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523875" algn="l"/>
              </a:tabLst>
            </a:pPr>
            <a:r>
              <a:rPr dirty="0" baseline="-34722" sz="1800">
                <a:latin typeface="Symbol"/>
                <a:cs typeface="Symbol"/>
              </a:rPr>
              <a:t></a:t>
            </a:r>
            <a:r>
              <a:rPr dirty="0" baseline="-34722" sz="1800" spc="-82">
                <a:latin typeface="Times New Roman"/>
                <a:cs typeface="Times New Roman"/>
              </a:rPr>
              <a:t> </a:t>
            </a:r>
            <a:r>
              <a:rPr dirty="0" u="sng" sz="1200" spc="2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295448" y="1498191"/>
            <a:ext cx="1583690" cy="3790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ts val="1625"/>
              </a:lnSpc>
              <a:spcBef>
                <a:spcPts val="105"/>
              </a:spcBef>
            </a:pPr>
            <a:r>
              <a:rPr dirty="0" sz="1600" spc="-90">
                <a:latin typeface="Symbol"/>
                <a:cs typeface="Symbol"/>
              </a:rPr>
              <a:t></a:t>
            </a:r>
            <a:r>
              <a:rPr dirty="0" sz="1200" spc="-90">
                <a:latin typeface="Symbol"/>
                <a:cs typeface="Symbol"/>
              </a:rPr>
              <a:t>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</a:t>
            </a:r>
            <a:r>
              <a:rPr dirty="0" sz="1600">
                <a:latin typeface="Symbol"/>
                <a:cs typeface="Symbol"/>
              </a:rPr>
              <a:t></a:t>
            </a:r>
            <a:r>
              <a:rPr dirty="0" baseline="41666" sz="1800">
                <a:latin typeface="Symbol"/>
                <a:cs typeface="Symbol"/>
              </a:rPr>
              <a:t></a:t>
            </a:r>
            <a:r>
              <a:rPr dirty="0" baseline="41666" sz="18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algn="r" marR="296545">
              <a:lnSpc>
                <a:spcPts val="1145"/>
              </a:lnSpc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96179" y="1701252"/>
            <a:ext cx="4273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35" i="1">
                <a:latin typeface="Times New Roman"/>
                <a:cs typeface="Times New Roman"/>
              </a:rPr>
              <a:t>s</a:t>
            </a:r>
            <a:r>
              <a:rPr dirty="0" baseline="30555" sz="1500" spc="52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68654" y="1380712"/>
            <a:ext cx="2946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44" i="1">
                <a:latin typeface="Times New Roman"/>
                <a:cs typeface="Times New Roman"/>
              </a:rPr>
              <a:t>e</a:t>
            </a:r>
            <a:r>
              <a:rPr dirty="0" sz="1000" spc="30">
                <a:latin typeface="Symbol"/>
                <a:cs typeface="Symbol"/>
              </a:rPr>
              <a:t></a:t>
            </a:r>
            <a:r>
              <a:rPr dirty="0" sz="1000" spc="3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01796" y="1547554"/>
            <a:ext cx="111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2004" y="1881885"/>
            <a:ext cx="36645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22375" y="2112119"/>
            <a:ext cx="62928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48285" algn="l"/>
                <a:tab pos="615950" algn="l"/>
              </a:tabLst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	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20438" y="2112119"/>
            <a:ext cx="1244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37331" y="231561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73542" y="2410214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475504" y="221666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90108" y="2165343"/>
            <a:ext cx="1714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1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58508" y="2075241"/>
            <a:ext cx="201993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91452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51625" y="2358188"/>
            <a:ext cx="2978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92108" y="2207912"/>
            <a:ext cx="231521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678180" algn="l"/>
                <a:tab pos="2216785" algn="l"/>
              </a:tabLst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323009" y="2317823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83252" y="2220554"/>
            <a:ext cx="46545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90">
                <a:latin typeface="Times New Roman"/>
                <a:cs typeface="Times New Roman"/>
              </a:rPr>
              <a:t> </a:t>
            </a:r>
            <a:r>
              <a:rPr dirty="0" baseline="2057" sz="2025">
                <a:latin typeface="Symbol"/>
                <a:cs typeface="Symbol"/>
              </a:rPr>
              <a:t></a:t>
            </a:r>
            <a:r>
              <a:rPr dirty="0" baseline="2057" sz="2025" spc="179">
                <a:latin typeface="Times New Roman"/>
                <a:cs typeface="Times New Roman"/>
              </a:rPr>
              <a:t>  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947706" y="2206898"/>
            <a:ext cx="22790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sxds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changing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x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to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m,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get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451145" y="2836905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5" h="0">
                <a:moveTo>
                  <a:pt x="0" y="0"/>
                </a:moveTo>
                <a:lnTo>
                  <a:pt x="11357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1686853" y="2836905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 h="0">
                <a:moveTo>
                  <a:pt x="0" y="0"/>
                </a:moveTo>
                <a:lnTo>
                  <a:pt x="475402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2464693" y="2836905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 h="0">
                <a:moveTo>
                  <a:pt x="0" y="0"/>
                </a:moveTo>
                <a:lnTo>
                  <a:pt x="11353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2700376" y="2836905"/>
            <a:ext cx="494665" cy="0"/>
          </a:xfrm>
          <a:custGeom>
            <a:avLst/>
            <a:gdLst/>
            <a:ahLst/>
            <a:cxnLst/>
            <a:rect l="l" t="t" r="r" b="b"/>
            <a:pathLst>
              <a:path w="494664" h="0">
                <a:moveTo>
                  <a:pt x="0" y="0"/>
                </a:moveTo>
                <a:lnTo>
                  <a:pt x="49440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3659813" y="2836905"/>
            <a:ext cx="494665" cy="0"/>
          </a:xfrm>
          <a:custGeom>
            <a:avLst/>
            <a:gdLst/>
            <a:ahLst/>
            <a:cxnLst/>
            <a:rect l="l" t="t" r="r" b="b"/>
            <a:pathLst>
              <a:path w="494664" h="0">
                <a:moveTo>
                  <a:pt x="0" y="0"/>
                </a:moveTo>
                <a:lnTo>
                  <a:pt x="49427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/>
          <p:nvPr/>
        </p:nvSpPr>
        <p:spPr>
          <a:xfrm>
            <a:off x="4463564" y="2836905"/>
            <a:ext cx="354965" cy="0"/>
          </a:xfrm>
          <a:custGeom>
            <a:avLst/>
            <a:gdLst/>
            <a:ahLst/>
            <a:cxnLst/>
            <a:rect l="l" t="t" r="r" b="b"/>
            <a:pathLst>
              <a:path w="354964" h="0">
                <a:moveTo>
                  <a:pt x="0" y="0"/>
                </a:moveTo>
                <a:lnTo>
                  <a:pt x="35478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4592628" y="2829377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995447" y="28185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036010" y="28185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07209" y="28185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523997" y="2615039"/>
            <a:ext cx="6584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baseline="27777" sz="1500" spc="-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mx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421470" y="2615039"/>
            <a:ext cx="18141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1064260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baseline="27777" sz="1500" spc="-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ms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baseline="27777" sz="1500" spc="-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mx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078149" y="2668262"/>
            <a:ext cx="20193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138983" y="2710832"/>
            <a:ext cx="2965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697870" y="2861108"/>
            <a:ext cx="3105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179672" y="2710832"/>
            <a:ext cx="3600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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738559" y="2861108"/>
            <a:ext cx="3105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147099" y="2710831"/>
            <a:ext cx="2895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ds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21605" y="2861108"/>
            <a:ext cx="2971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99172" y="2710831"/>
            <a:ext cx="4241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2575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564460" y="2719586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605022" y="271958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591816" y="271958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426476" y="2538493"/>
            <a:ext cx="40449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4444" sz="1875" spc="-30">
                <a:latin typeface="Symbol"/>
                <a:cs typeface="Symbol"/>
              </a:rPr>
              <a:t></a:t>
            </a:r>
            <a:r>
              <a:rPr dirty="0" baseline="-25462" sz="1800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452626" y="2820782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39369" y="2820782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005460" y="3548086"/>
            <a:ext cx="106362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35915" algn="l"/>
                <a:tab pos="739775" algn="l"/>
              </a:tabLst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for</a:t>
            </a:r>
            <a:r>
              <a:rPr dirty="0" sz="1200" i="1">
                <a:latin typeface="Times New Roman"/>
                <a:cs typeface="Times New Roman"/>
              </a:rPr>
              <a:t>	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328745" y="3040590"/>
            <a:ext cx="853440" cy="486409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125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19376" y="3491242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819376" y="3589569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819376" y="3344043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876604" y="3320079"/>
            <a:ext cx="33648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 of</a:t>
            </a:r>
            <a:r>
              <a:rPr dirty="0" sz="1200" spc="4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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819376" y="3098526"/>
            <a:ext cx="28702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sz="1200" spc="165">
                <a:latin typeface="Times New Roman"/>
                <a:cs typeface="Times New Roman"/>
              </a:rPr>
              <a:t>  </a:t>
            </a:r>
            <a:r>
              <a:rPr dirty="0" baseline="4629" sz="1800" spc="-75" i="1">
                <a:latin typeface="Times New Roman"/>
                <a:cs typeface="Times New Roman"/>
              </a:rPr>
              <a:t>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13104" y="3797362"/>
            <a:ext cx="5187950" cy="10147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130175">
              <a:lnSpc>
                <a:spcPts val="1045"/>
              </a:lnSpc>
              <a:spcBef>
                <a:spcPts val="90"/>
              </a:spcBef>
              <a:tabLst>
                <a:tab pos="1193800" algn="l"/>
                <a:tab pos="2230755" algn="l"/>
                <a:tab pos="326326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101600">
              <a:lnSpc>
                <a:spcPts val="1465"/>
              </a:lnSpc>
            </a:pPr>
            <a:r>
              <a:rPr dirty="0" baseline="2314" sz="1800">
                <a:latin typeface="Times New Roman"/>
                <a:cs typeface="Times New Roman"/>
              </a:rPr>
              <a:t>&lt;&lt;</a:t>
            </a:r>
            <a:r>
              <a:rPr dirty="0" baseline="2314" sz="1800" spc="427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F</a:t>
            </a:r>
            <a:r>
              <a:rPr dirty="0" baseline="-16666" sz="1500" spc="-67" i="1">
                <a:latin typeface="Times New Roman"/>
                <a:cs typeface="Times New Roman"/>
              </a:rPr>
              <a:t>c</a:t>
            </a:r>
            <a:r>
              <a:rPr dirty="0" baseline="-16666" sz="1500" spc="-21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7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7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7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7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sxdx</a:t>
            </a:r>
            <a:endParaRPr sz="1200">
              <a:latin typeface="Times New Roman"/>
              <a:cs typeface="Times New Roman"/>
            </a:endParaRPr>
          </a:p>
          <a:p>
            <a:pPr marL="1061085">
              <a:lnSpc>
                <a:spcPct val="100000"/>
              </a:lnSpc>
              <a:spcBef>
                <a:spcPts val="125"/>
              </a:spcBef>
              <a:tabLst>
                <a:tab pos="2110740" algn="l"/>
                <a:tab pos="3144520" algn="l"/>
                <a:tab pos="4194810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1083945">
              <a:lnSpc>
                <a:spcPts val="1045"/>
              </a:lnSpc>
              <a:spcBef>
                <a:spcPts val="120"/>
              </a:spcBef>
              <a:tabLst>
                <a:tab pos="1908175" algn="l"/>
                <a:tab pos="3053080" algn="l"/>
              </a:tabLst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962660">
              <a:lnSpc>
                <a:spcPts val="1465"/>
              </a:lnSpc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sxdx</a:t>
            </a:r>
            <a:endParaRPr sz="1200">
              <a:latin typeface="Times New Roman"/>
              <a:cs typeface="Times New Roman"/>
            </a:endParaRPr>
          </a:p>
          <a:p>
            <a:pPr marL="1085215">
              <a:lnSpc>
                <a:spcPct val="100000"/>
              </a:lnSpc>
              <a:spcBef>
                <a:spcPts val="125"/>
              </a:spcBef>
              <a:tabLst>
                <a:tab pos="1906270" algn="l"/>
                <a:tab pos="3068955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/>
          <p:nvPr/>
        </p:nvSpPr>
        <p:spPr>
          <a:xfrm>
            <a:off x="2050324" y="5167271"/>
            <a:ext cx="349885" cy="0"/>
          </a:xfrm>
          <a:custGeom>
            <a:avLst/>
            <a:gdLst/>
            <a:ahLst/>
            <a:cxnLst/>
            <a:rect l="l" t="t" r="r" b="b"/>
            <a:pathLst>
              <a:path w="349885" h="0">
                <a:moveTo>
                  <a:pt x="0" y="0"/>
                </a:moveTo>
                <a:lnTo>
                  <a:pt x="349501" y="0"/>
                </a:lnTo>
              </a:path>
            </a:pathLst>
          </a:custGeom>
          <a:ln w="64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2716461" y="5167271"/>
            <a:ext cx="485775" cy="0"/>
          </a:xfrm>
          <a:custGeom>
            <a:avLst/>
            <a:gdLst/>
            <a:ahLst/>
            <a:cxnLst/>
            <a:rect l="l" t="t" r="r" b="b"/>
            <a:pathLst>
              <a:path w="485775" h="0">
                <a:moveTo>
                  <a:pt x="0" y="0"/>
                </a:moveTo>
                <a:lnTo>
                  <a:pt x="485214" y="0"/>
                </a:lnTo>
              </a:path>
            </a:pathLst>
          </a:custGeom>
          <a:ln w="64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3354952" y="4844930"/>
            <a:ext cx="0" cy="645160"/>
          </a:xfrm>
          <a:custGeom>
            <a:avLst/>
            <a:gdLst/>
            <a:ahLst/>
            <a:cxnLst/>
            <a:rect l="l" t="t" r="r" b="b"/>
            <a:pathLst>
              <a:path w="0" h="645160">
                <a:moveTo>
                  <a:pt x="0" y="0"/>
                </a:moveTo>
                <a:lnTo>
                  <a:pt x="0" y="644685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4078540" y="5167271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 h="0">
                <a:moveTo>
                  <a:pt x="0" y="0"/>
                </a:moveTo>
                <a:lnTo>
                  <a:pt x="349221" y="0"/>
                </a:lnTo>
              </a:path>
            </a:pathLst>
          </a:custGeom>
          <a:ln w="64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4906894" y="5167271"/>
            <a:ext cx="485140" cy="0"/>
          </a:xfrm>
          <a:custGeom>
            <a:avLst/>
            <a:gdLst/>
            <a:ahLst/>
            <a:cxnLst/>
            <a:rect l="l" t="t" r="r" b="b"/>
            <a:pathLst>
              <a:path w="485139" h="0">
                <a:moveTo>
                  <a:pt x="0" y="0"/>
                </a:moveTo>
                <a:lnTo>
                  <a:pt x="484846" y="0"/>
                </a:lnTo>
              </a:path>
            </a:pathLst>
          </a:custGeom>
          <a:ln w="643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5545017" y="4844930"/>
            <a:ext cx="0" cy="645160"/>
          </a:xfrm>
          <a:custGeom>
            <a:avLst/>
            <a:gdLst/>
            <a:ahLst/>
            <a:cxnLst/>
            <a:rect l="l" t="t" r="r" b="b"/>
            <a:pathLst>
              <a:path w="0" h="645160">
                <a:moveTo>
                  <a:pt x="0" y="0"/>
                </a:moveTo>
                <a:lnTo>
                  <a:pt x="0" y="644685"/>
                </a:lnTo>
              </a:path>
            </a:pathLst>
          </a:custGeom>
          <a:ln w="64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5372689" y="5035444"/>
            <a:ext cx="19748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25">
                <a:latin typeface="Symbol"/>
                <a:cs typeface="Symbol"/>
              </a:rPr>
              <a:t></a:t>
            </a:r>
            <a:r>
              <a:rPr dirty="0" baseline="-13888" sz="1800" spc="-37">
                <a:latin typeface="Symbol"/>
                <a:cs typeface="Symbol"/>
              </a:rPr>
              <a:t>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372689" y="5195227"/>
            <a:ext cx="3009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</a:t>
            </a:r>
            <a:r>
              <a:rPr dirty="0" baseline="-4629" sz="1800">
                <a:latin typeface="Symbol"/>
                <a:cs typeface="Symbol"/>
              </a:rPr>
              <a:t></a:t>
            </a:r>
            <a:r>
              <a:rPr dirty="0" baseline="-4629" sz="1800" spc="-112">
                <a:latin typeface="Times New Roman"/>
                <a:cs typeface="Times New Roman"/>
              </a:rPr>
              <a:t> </a:t>
            </a:r>
            <a:r>
              <a:rPr dirty="0" baseline="-27777" sz="1800" spc="-75">
                <a:latin typeface="Times New Roman"/>
                <a:cs typeface="Times New Roman"/>
              </a:rPr>
              <a:t>1</a:t>
            </a:r>
            <a:endParaRPr baseline="-27777" sz="18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51825" y="4924199"/>
            <a:ext cx="181228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740535" algn="l"/>
              </a:tabLst>
            </a:pPr>
            <a:r>
              <a:rPr dirty="0" sz="1200" spc="-50">
                <a:latin typeface="Symbol"/>
                <a:cs typeface="Symbol"/>
              </a:rPr>
              <a:t>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182624" y="5195227"/>
            <a:ext cx="3009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</a:t>
            </a:r>
            <a:r>
              <a:rPr dirty="0" baseline="-4629" sz="1800">
                <a:latin typeface="Symbol"/>
                <a:cs typeface="Symbol"/>
              </a:rPr>
              <a:t></a:t>
            </a:r>
            <a:r>
              <a:rPr dirty="0" baseline="-4629" sz="1800" spc="-120">
                <a:latin typeface="Times New Roman"/>
                <a:cs typeface="Times New Roman"/>
              </a:rPr>
              <a:t> </a:t>
            </a:r>
            <a:r>
              <a:rPr dirty="0" baseline="-27777" sz="1800" spc="-89">
                <a:latin typeface="Times New Roman"/>
                <a:cs typeface="Times New Roman"/>
              </a:rPr>
              <a:t>0</a:t>
            </a:r>
            <a:endParaRPr baseline="-27777" sz="18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422758" y="5039740"/>
            <a:ext cx="287020" cy="3651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5080">
              <a:lnSpc>
                <a:spcPts val="1330"/>
              </a:lnSpc>
              <a:spcBef>
                <a:spcPts val="105"/>
              </a:spcBef>
            </a:pP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1.</a:t>
            </a:r>
            <a:r>
              <a:rPr dirty="0" baseline="2314" sz="1800" spc="-30">
                <a:latin typeface="Symbol"/>
                <a:cs typeface="Symbol"/>
              </a:rPr>
              <a:t></a:t>
            </a:r>
            <a:endParaRPr baseline="2314" sz="1800">
              <a:latin typeface="Symbol"/>
              <a:cs typeface="Symbol"/>
            </a:endParaRPr>
          </a:p>
          <a:p>
            <a:pPr algn="r" marR="5080">
              <a:lnSpc>
                <a:spcPts val="1330"/>
              </a:lnSpc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815460" y="5195227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451000" y="5039740"/>
            <a:ext cx="44894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2314" sz="1800" spc="-15">
                <a:latin typeface="Symbol"/>
                <a:cs typeface="Symbol"/>
              </a:rPr>
              <a:t>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035785" y="5123319"/>
            <a:ext cx="21462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s</a:t>
            </a:r>
            <a:r>
              <a:rPr dirty="0" baseline="-25462" sz="1800" spc="-284" i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790060" y="4942943"/>
            <a:ext cx="88646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2314" sz="1800">
                <a:latin typeface="Symbol"/>
                <a:cs typeface="Symbol"/>
              </a:rPr>
              <a:t>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sx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</a:t>
            </a:r>
            <a:r>
              <a:rPr dirty="0" baseline="6944" sz="1800">
                <a:latin typeface="Symbol"/>
                <a:cs typeface="Symbol"/>
              </a:rPr>
              <a:t></a:t>
            </a:r>
            <a:r>
              <a:rPr dirty="0" baseline="6944" sz="1800" spc="-97">
                <a:latin typeface="Times New Roman"/>
                <a:cs typeface="Times New Roman"/>
              </a:rPr>
              <a:t> </a:t>
            </a:r>
            <a:r>
              <a:rPr dirty="0" baseline="48611" sz="1800" spc="-75">
                <a:latin typeface="Times New Roman"/>
                <a:cs typeface="Times New Roman"/>
              </a:rPr>
              <a:t>2</a:t>
            </a:r>
            <a:endParaRPr baseline="48611" sz="18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212005" y="5159577"/>
            <a:ext cx="8572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071301" y="4942943"/>
            <a:ext cx="35750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sx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169924" y="5039740"/>
            <a:ext cx="936625" cy="3778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ts val="1385"/>
              </a:lnSpc>
              <a:spcBef>
                <a:spcPts val="105"/>
              </a:spcBef>
              <a:tabLst>
                <a:tab pos="252729" algn="l"/>
              </a:tabLst>
            </a:pPr>
            <a:r>
              <a:rPr dirty="0" baseline="2314" sz="1800" spc="-37">
                <a:latin typeface="Symbol"/>
                <a:cs typeface="Symbol"/>
              </a:rPr>
              <a:t></a:t>
            </a:r>
            <a:r>
              <a:rPr dirty="0" baseline="-11574" sz="1800" spc="-37">
                <a:latin typeface="Symbol"/>
                <a:cs typeface="Symbol"/>
              </a:rPr>
              <a:t></a:t>
            </a:r>
            <a:r>
              <a:rPr dirty="0" baseline="-1157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ctr" marR="24765">
              <a:lnSpc>
                <a:spcPts val="1385"/>
              </a:lnSpc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845746" y="5123319"/>
            <a:ext cx="21462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s</a:t>
            </a:r>
            <a:r>
              <a:rPr dirty="0" baseline="-25462" sz="1800" spc="-284" i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183814" y="5159577"/>
            <a:ext cx="8572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017760" y="4942942"/>
            <a:ext cx="146494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619760" algn="l"/>
              </a:tabLst>
            </a:pP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sx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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sx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</a:t>
            </a:r>
            <a:r>
              <a:rPr dirty="0" baseline="6944" sz="1800">
                <a:latin typeface="Symbol"/>
                <a:cs typeface="Symbol"/>
              </a:rPr>
              <a:t></a:t>
            </a:r>
            <a:r>
              <a:rPr dirty="0" baseline="6944" sz="1800" spc="-142">
                <a:latin typeface="Times New Roman"/>
                <a:cs typeface="Times New Roman"/>
              </a:rPr>
              <a:t> </a:t>
            </a:r>
            <a:r>
              <a:rPr dirty="0" baseline="48611" sz="1800" spc="-75">
                <a:latin typeface="Times New Roman"/>
                <a:cs typeface="Times New Roman"/>
              </a:rPr>
              <a:t>1</a:t>
            </a:r>
            <a:endParaRPr baseline="48611" sz="18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700195" y="5039740"/>
            <a:ext cx="374650" cy="3778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>
              <a:lnSpc>
                <a:spcPts val="1385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-11574" sz="1800" spc="-37">
                <a:latin typeface="Symbol"/>
                <a:cs typeface="Symbol"/>
              </a:rPr>
              <a:t>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ctr" marL="12700">
              <a:lnSpc>
                <a:spcPts val="1385"/>
              </a:lnSpc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1864012" y="5770321"/>
            <a:ext cx="281940" cy="0"/>
          </a:xfrm>
          <a:custGeom>
            <a:avLst/>
            <a:gdLst/>
            <a:ahLst/>
            <a:cxnLst/>
            <a:rect l="l" t="t" r="r" b="b"/>
            <a:pathLst>
              <a:path w="281939" h="0">
                <a:moveTo>
                  <a:pt x="0" y="0"/>
                </a:moveTo>
                <a:lnTo>
                  <a:pt x="28188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2300456" y="5770321"/>
            <a:ext cx="303530" cy="0"/>
          </a:xfrm>
          <a:custGeom>
            <a:avLst/>
            <a:gdLst/>
            <a:ahLst/>
            <a:cxnLst/>
            <a:rect l="l" t="t" r="r" b="b"/>
            <a:pathLst>
              <a:path w="303530" h="0">
                <a:moveTo>
                  <a:pt x="0" y="0"/>
                </a:moveTo>
                <a:lnTo>
                  <a:pt x="30330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/>
          <p:nvPr/>
        </p:nvSpPr>
        <p:spPr>
          <a:xfrm>
            <a:off x="3043310" y="577032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655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3442079" y="5770321"/>
            <a:ext cx="382270" cy="0"/>
          </a:xfrm>
          <a:custGeom>
            <a:avLst/>
            <a:gdLst/>
            <a:ahLst/>
            <a:cxnLst/>
            <a:rect l="l" t="t" r="r" b="b"/>
            <a:pathLst>
              <a:path w="382270" h="0">
                <a:moveTo>
                  <a:pt x="0" y="0"/>
                </a:moveTo>
                <a:lnTo>
                  <a:pt x="38168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4047130" y="5770321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 h="0">
                <a:moveTo>
                  <a:pt x="0" y="0"/>
                </a:moveTo>
                <a:lnTo>
                  <a:pt x="28196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/>
          <p:nvPr/>
        </p:nvSpPr>
        <p:spPr>
          <a:xfrm>
            <a:off x="4481207" y="5770321"/>
            <a:ext cx="303530" cy="0"/>
          </a:xfrm>
          <a:custGeom>
            <a:avLst/>
            <a:gdLst/>
            <a:ahLst/>
            <a:cxnLst/>
            <a:rect l="l" t="t" r="r" b="b"/>
            <a:pathLst>
              <a:path w="303529" h="0">
                <a:moveTo>
                  <a:pt x="0" y="0"/>
                </a:moveTo>
                <a:lnTo>
                  <a:pt x="3032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 txBox="1"/>
          <p:nvPr/>
        </p:nvSpPr>
        <p:spPr>
          <a:xfrm>
            <a:off x="4790712" y="5637318"/>
            <a:ext cx="85090" cy="37274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355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355"/>
              </a:lnSpc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846878" y="5641893"/>
            <a:ext cx="615950" cy="36766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335"/>
              </a:lnSpc>
              <a:spcBef>
                <a:spcPts val="114"/>
              </a:spcBef>
              <a:tabLst>
                <a:tab pos="517525" algn="l"/>
              </a:tabLst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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  <a:p>
            <a:pPr marL="121285">
              <a:lnSpc>
                <a:spcPts val="1335"/>
              </a:lnSpc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725515" y="5641893"/>
            <a:ext cx="5543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5593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117173" y="5752143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626564" y="5641893"/>
            <a:ext cx="7975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10870" algn="l"/>
              </a:tabLst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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</a:t>
            </a:r>
            <a:r>
              <a:rPr dirty="0" baseline="2314" sz="18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519292" y="5726233"/>
            <a:ext cx="2152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s</a:t>
            </a:r>
            <a:r>
              <a:rPr dirty="0" baseline="-25462" sz="1800" spc="-284" i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338870" y="5726233"/>
            <a:ext cx="21462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44" i="1">
                <a:latin typeface="Times New Roman"/>
                <a:cs typeface="Times New Roman"/>
              </a:rPr>
              <a:t>s</a:t>
            </a:r>
            <a:r>
              <a:rPr dirty="0" sz="1000" spc="3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295716" y="5544413"/>
            <a:ext cx="3117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146809" y="5762902"/>
            <a:ext cx="863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519649" y="5726233"/>
            <a:ext cx="2152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s</a:t>
            </a:r>
            <a:r>
              <a:rPr dirty="0" baseline="-25462" sz="1800" spc="-284" i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735830" y="5544413"/>
            <a:ext cx="21399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56870" algn="l"/>
                <a:tab pos="713740" algn="l"/>
                <a:tab pos="1232535" algn="l"/>
                <a:tab pos="1752600" algn="l"/>
              </a:tabLst>
            </a:pPr>
            <a:r>
              <a:rPr dirty="0" baseline="2314" sz="1800" spc="-75">
                <a:latin typeface="Symbol"/>
                <a:cs typeface="Symbol"/>
              </a:rPr>
              <a:t>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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s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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s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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735830" y="5798654"/>
            <a:ext cx="57467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1940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180" i="1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963944" y="5762902"/>
            <a:ext cx="863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857121" y="5544413"/>
            <a:ext cx="2927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/>
          <p:nvPr/>
        </p:nvSpPr>
        <p:spPr>
          <a:xfrm>
            <a:off x="1864410" y="6214650"/>
            <a:ext cx="398780" cy="0"/>
          </a:xfrm>
          <a:custGeom>
            <a:avLst/>
            <a:gdLst/>
            <a:ahLst/>
            <a:cxnLst/>
            <a:rect l="l" t="t" r="r" b="b"/>
            <a:pathLst>
              <a:path w="398780" h="0">
                <a:moveTo>
                  <a:pt x="0" y="0"/>
                </a:moveTo>
                <a:lnTo>
                  <a:pt x="39854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/>
          <p:nvPr/>
        </p:nvSpPr>
        <p:spPr>
          <a:xfrm>
            <a:off x="2415153" y="6214650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75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/>
          <p:nvPr/>
        </p:nvSpPr>
        <p:spPr>
          <a:xfrm>
            <a:off x="2743097" y="6214650"/>
            <a:ext cx="382270" cy="0"/>
          </a:xfrm>
          <a:custGeom>
            <a:avLst/>
            <a:gdLst/>
            <a:ahLst/>
            <a:cxnLst/>
            <a:rect l="l" t="t" r="r" b="b"/>
            <a:pathLst>
              <a:path w="382269" h="0">
                <a:moveTo>
                  <a:pt x="0" y="0"/>
                </a:moveTo>
                <a:lnTo>
                  <a:pt x="38200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/>
          <p:nvPr/>
        </p:nvSpPr>
        <p:spPr>
          <a:xfrm>
            <a:off x="3296342" y="6214650"/>
            <a:ext cx="176530" cy="0"/>
          </a:xfrm>
          <a:custGeom>
            <a:avLst/>
            <a:gdLst/>
            <a:ahLst/>
            <a:cxnLst/>
            <a:rect l="l" t="t" r="r" b="b"/>
            <a:pathLst>
              <a:path w="176529" h="0">
                <a:moveTo>
                  <a:pt x="0" y="0"/>
                </a:moveTo>
                <a:lnTo>
                  <a:pt x="17604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 txBox="1"/>
          <p:nvPr/>
        </p:nvSpPr>
        <p:spPr>
          <a:xfrm>
            <a:off x="2588554" y="6040506"/>
            <a:ext cx="2130425" cy="2647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cos</a:t>
            </a:r>
            <a:r>
              <a:rPr dirty="0" baseline="36231" sz="1725" spc="-209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i="1">
                <a:latin typeface="Times New Roman"/>
                <a:cs typeface="Times New Roman"/>
              </a:rPr>
              <a:t>s</a:t>
            </a:r>
            <a:r>
              <a:rPr dirty="0" baseline="36231" sz="1725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5">
                <a:latin typeface="Times New Roman"/>
                <a:cs typeface="Times New Roman"/>
              </a:rPr>
              <a:t> 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569">
                <a:latin typeface="Times New Roman"/>
                <a:cs typeface="Times New Roman"/>
              </a:rPr>
              <a:t> </a:t>
            </a:r>
            <a:r>
              <a:rPr dirty="0" sz="1550" spc="-65">
                <a:latin typeface="Symbol"/>
                <a:cs typeface="Symbol"/>
              </a:rPr>
              <a:t></a:t>
            </a:r>
            <a:r>
              <a:rPr dirty="0" sz="1150" spc="-65">
                <a:latin typeface="Times New Roman"/>
                <a:cs typeface="Times New Roman"/>
              </a:rPr>
              <a:t>2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1</a:t>
            </a:r>
            <a:r>
              <a:rPr dirty="0" sz="1550" spc="-25">
                <a:latin typeface="Symbol"/>
                <a:cs typeface="Symbol"/>
              </a:rPr>
              <a:t>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950094" y="6170969"/>
            <a:ext cx="153606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477520" algn="l"/>
                <a:tab pos="908685" algn="l"/>
                <a:tab pos="1358900" algn="l"/>
              </a:tabLst>
            </a:pPr>
            <a:r>
              <a:rPr dirty="0" baseline="-26570" sz="1725" i="1">
                <a:latin typeface="Times New Roman"/>
                <a:cs typeface="Times New Roman"/>
              </a:rPr>
              <a:t>s</a:t>
            </a:r>
            <a:r>
              <a:rPr dirty="0" baseline="-26570" sz="1725" spc="-240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s</a:t>
            </a:r>
            <a:r>
              <a:rPr dirty="0" baseline="-26570" sz="1725" spc="-240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s</a:t>
            </a:r>
            <a:r>
              <a:rPr dirty="0" baseline="-26570" sz="1725" spc="-240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s</a:t>
            </a:r>
            <a:r>
              <a:rPr dirty="0" baseline="-26570" sz="1725" spc="-240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700083" y="5993465"/>
            <a:ext cx="880744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110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65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3484025" y="6474537"/>
            <a:ext cx="208279" cy="283210"/>
          </a:xfrm>
          <a:custGeom>
            <a:avLst/>
            <a:gdLst/>
            <a:ahLst/>
            <a:cxnLst/>
            <a:rect l="l" t="t" r="r" b="b"/>
            <a:pathLst>
              <a:path w="208279" h="283209">
                <a:moveTo>
                  <a:pt x="207780" y="0"/>
                </a:moveTo>
                <a:lnTo>
                  <a:pt x="0" y="283157"/>
                </a:lnTo>
              </a:path>
            </a:pathLst>
          </a:custGeom>
          <a:ln w="635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/>
          <p:nvPr/>
        </p:nvSpPr>
        <p:spPr>
          <a:xfrm>
            <a:off x="2174081" y="6825057"/>
            <a:ext cx="204470" cy="283210"/>
          </a:xfrm>
          <a:custGeom>
            <a:avLst/>
            <a:gdLst/>
            <a:ahLst/>
            <a:cxnLst/>
            <a:rect l="l" t="t" r="r" b="b"/>
            <a:pathLst>
              <a:path w="204469" h="283209">
                <a:moveTo>
                  <a:pt x="204300" y="0"/>
                </a:moveTo>
                <a:lnTo>
                  <a:pt x="0" y="283157"/>
                </a:lnTo>
              </a:path>
            </a:pathLst>
          </a:custGeom>
          <a:ln w="63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 txBox="1"/>
          <p:nvPr/>
        </p:nvSpPr>
        <p:spPr>
          <a:xfrm>
            <a:off x="914704" y="6510909"/>
            <a:ext cx="3578225" cy="63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05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baseline="14492" sz="1725" spc="60" i="1">
                <a:latin typeface="Times New Roman"/>
                <a:cs typeface="Times New Roman"/>
              </a:rPr>
              <a:t>e</a:t>
            </a:r>
            <a:r>
              <a:rPr dirty="0" baseline="49707" sz="1425" spc="60">
                <a:latin typeface="Symbol"/>
                <a:cs typeface="Symbol"/>
              </a:rPr>
              <a:t></a:t>
            </a:r>
            <a:r>
              <a:rPr dirty="0" baseline="49707" sz="1425" spc="60" i="1">
                <a:latin typeface="Times New Roman"/>
                <a:cs typeface="Times New Roman"/>
              </a:rPr>
              <a:t>ax</a:t>
            </a:r>
            <a:endParaRPr baseline="49707" sz="1425">
              <a:latin typeface="Times New Roman"/>
              <a:cs typeface="Times New Roman"/>
            </a:endParaRPr>
          </a:p>
          <a:p>
            <a:pPr algn="r" marR="826135">
              <a:lnSpc>
                <a:spcPts val="994"/>
              </a:lnSpc>
            </a:pPr>
            <a:r>
              <a:rPr dirty="0" sz="1150" spc="-50" i="1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  <a:p>
            <a:pPr marL="114300">
              <a:lnSpc>
                <a:spcPts val="1050"/>
              </a:lnSpc>
              <a:spcBef>
                <a:spcPts val="720"/>
              </a:spcBef>
              <a:tabLst>
                <a:tab pos="1487805" algn="l"/>
              </a:tabLst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14492" sz="1725" spc="44" i="1">
                <a:latin typeface="Times New Roman"/>
                <a:cs typeface="Times New Roman"/>
              </a:rPr>
              <a:t>e</a:t>
            </a:r>
            <a:r>
              <a:rPr dirty="0" baseline="49707" sz="1425" spc="44">
                <a:latin typeface="Symbol"/>
                <a:cs typeface="Symbol"/>
              </a:rPr>
              <a:t></a:t>
            </a:r>
            <a:r>
              <a:rPr dirty="0" baseline="49707" sz="1425" spc="44" i="1">
                <a:latin typeface="Times New Roman"/>
                <a:cs typeface="Times New Roman"/>
              </a:rPr>
              <a:t>ax</a:t>
            </a:r>
            <a:r>
              <a:rPr dirty="0" baseline="49707" sz="14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algn="ctr" marR="773430">
              <a:lnSpc>
                <a:spcPts val="990"/>
              </a:lnSpc>
            </a:pPr>
            <a:r>
              <a:rPr dirty="0" sz="1150" spc="-50" i="1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/>
          <p:nvPr/>
        </p:nvSpPr>
        <p:spPr>
          <a:xfrm>
            <a:off x="2865245" y="7393664"/>
            <a:ext cx="311150" cy="0"/>
          </a:xfrm>
          <a:custGeom>
            <a:avLst/>
            <a:gdLst/>
            <a:ahLst/>
            <a:cxnLst/>
            <a:rect l="l" t="t" r="r" b="b"/>
            <a:pathLst>
              <a:path w="311150" h="0">
                <a:moveTo>
                  <a:pt x="0" y="0"/>
                </a:moveTo>
                <a:lnTo>
                  <a:pt x="31089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 txBox="1"/>
          <p:nvPr/>
        </p:nvSpPr>
        <p:spPr>
          <a:xfrm>
            <a:off x="3184997" y="7266578"/>
            <a:ext cx="12223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say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725641" y="7469894"/>
            <a:ext cx="1134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56005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978324" y="7386136"/>
            <a:ext cx="946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860279" y="7171799"/>
            <a:ext cx="946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095800" y="7330692"/>
            <a:ext cx="762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981166" y="7242516"/>
            <a:ext cx="178752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754406" y="7134921"/>
            <a:ext cx="408305" cy="37909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8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</a:t>
            </a:r>
            <a:r>
              <a:rPr dirty="0" sz="1000" spc="484">
                <a:latin typeface="Times New Roman"/>
                <a:cs typeface="Times New Roman"/>
              </a:rPr>
              <a:t> </a:t>
            </a:r>
            <a:r>
              <a:rPr dirty="0" baseline="2777" sz="1500" spc="-37">
                <a:latin typeface="Symbol"/>
                <a:cs typeface="Symbol"/>
              </a:rPr>
              <a:t></a:t>
            </a:r>
            <a:r>
              <a:rPr dirty="0" baseline="2777" sz="1500" spc="-37" i="1">
                <a:latin typeface="Times New Roman"/>
                <a:cs typeface="Times New Roman"/>
              </a:rPr>
              <a:t>ax</a:t>
            </a:r>
            <a:endParaRPr baseline="2777" sz="1500">
              <a:latin typeface="Times New Roman"/>
              <a:cs typeface="Times New Roman"/>
            </a:endParaRPr>
          </a:p>
          <a:p>
            <a:pPr marL="34290">
              <a:lnSpc>
                <a:spcPts val="1600"/>
              </a:lnSpc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710616" y="7134921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978204" y="7620761"/>
            <a:ext cx="23850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Differentiate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w.r.t.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/>
          <p:nvPr/>
        </p:nvSpPr>
        <p:spPr>
          <a:xfrm>
            <a:off x="940627" y="8084216"/>
            <a:ext cx="156845" cy="0"/>
          </a:xfrm>
          <a:custGeom>
            <a:avLst/>
            <a:gdLst/>
            <a:ahLst/>
            <a:cxnLst/>
            <a:rect l="l" t="t" r="r" b="b"/>
            <a:pathLst>
              <a:path w="156844" h="0">
                <a:moveTo>
                  <a:pt x="0" y="0"/>
                </a:moveTo>
                <a:lnTo>
                  <a:pt x="15647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/>
          <p:nvPr/>
        </p:nvSpPr>
        <p:spPr>
          <a:xfrm>
            <a:off x="1727921" y="8084216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186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"/>
          <p:cNvSpPr/>
          <p:nvPr/>
        </p:nvSpPr>
        <p:spPr>
          <a:xfrm>
            <a:off x="1963242" y="8084216"/>
            <a:ext cx="318770" cy="0"/>
          </a:xfrm>
          <a:custGeom>
            <a:avLst/>
            <a:gdLst/>
            <a:ahLst/>
            <a:cxnLst/>
            <a:rect l="l" t="t" r="r" b="b"/>
            <a:pathLst>
              <a:path w="318769" h="0">
                <a:moveTo>
                  <a:pt x="0" y="0"/>
                </a:moveTo>
                <a:lnTo>
                  <a:pt x="31876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 descr=""/>
          <p:cNvSpPr/>
          <p:nvPr/>
        </p:nvSpPr>
        <p:spPr>
          <a:xfrm>
            <a:off x="3122356" y="8084217"/>
            <a:ext cx="395605" cy="0"/>
          </a:xfrm>
          <a:custGeom>
            <a:avLst/>
            <a:gdLst/>
            <a:ahLst/>
            <a:cxnLst/>
            <a:rect l="l" t="t" r="r" b="b"/>
            <a:pathLst>
              <a:path w="395604" h="0">
                <a:moveTo>
                  <a:pt x="0" y="0"/>
                </a:moveTo>
                <a:lnTo>
                  <a:pt x="39518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 descr=""/>
          <p:cNvSpPr txBox="1"/>
          <p:nvPr/>
        </p:nvSpPr>
        <p:spPr>
          <a:xfrm>
            <a:off x="4190036" y="7825498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641144" y="8046199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641144" y="814351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641144" y="782526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871696" y="7922263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3026813" y="8159970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3503036" y="7911713"/>
            <a:ext cx="1647189" cy="42545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05"/>
              </a:spcBef>
              <a:tabLst>
                <a:tab pos="1114425" algn="l"/>
              </a:tabLst>
            </a:pP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sxdx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3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217">
                <a:latin typeface="Times New Roman"/>
                <a:cs typeface="Times New Roman"/>
              </a:rPr>
              <a:t> </a:t>
            </a:r>
            <a:r>
              <a:rPr dirty="0" sz="1150" spc="-6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sxdx</a:t>
            </a:r>
            <a:endParaRPr sz="1150">
              <a:latin typeface="Times New Roman"/>
              <a:cs typeface="Times New Roman"/>
            </a:endParaRPr>
          </a:p>
          <a:p>
            <a:pPr algn="ctr" marR="146685">
              <a:lnSpc>
                <a:spcPct val="100000"/>
              </a:lnSpc>
              <a:spcBef>
                <a:spcPts val="12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3277498" y="8076803"/>
            <a:ext cx="933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265343" y="7933028"/>
            <a:ext cx="868044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sx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45">
                <a:latin typeface="Times New Roman"/>
                <a:cs typeface="Times New Roman"/>
              </a:rPr>
              <a:t> </a:t>
            </a:r>
            <a:r>
              <a:rPr dirty="0" baseline="-10288" sz="2025" spc="-75">
                <a:latin typeface="Symbol"/>
                <a:cs typeface="Symbol"/>
              </a:rPr>
              <a:t></a:t>
            </a:r>
            <a:endParaRPr baseline="-10288" sz="2025">
              <a:latin typeface="Symbol"/>
              <a:cs typeface="Symbo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1606674" y="8076803"/>
            <a:ext cx="591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85775" algn="l"/>
              </a:tabLst>
            </a:pPr>
            <a:r>
              <a:rPr dirty="0" baseline="-25000" sz="1500">
                <a:latin typeface="Times New Roman"/>
                <a:cs typeface="Times New Roman"/>
              </a:rPr>
              <a:t>0</a:t>
            </a:r>
            <a:r>
              <a:rPr dirty="0" baseline="-25000" sz="150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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baseline="12077" sz="1725" spc="-75">
                <a:latin typeface="Symbol"/>
                <a:cs typeface="Symbol"/>
              </a:rPr>
              <a:t></a:t>
            </a:r>
            <a:r>
              <a:rPr dirty="0" baseline="12077" sz="1725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1070974" y="7933028"/>
            <a:ext cx="668020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{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}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70">
                <a:latin typeface="Times New Roman"/>
                <a:cs typeface="Times New Roman"/>
              </a:rPr>
              <a:t> </a:t>
            </a:r>
            <a:r>
              <a:rPr dirty="0" baseline="-10288" sz="2025" spc="-75">
                <a:latin typeface="Symbol"/>
                <a:cs typeface="Symbol"/>
              </a:rPr>
              <a:t></a:t>
            </a:r>
            <a:endParaRPr baseline="-10288" sz="2025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938359" y="7829681"/>
            <a:ext cx="163830" cy="454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 marR="5080" indent="23495">
              <a:lnSpc>
                <a:spcPct val="122200"/>
              </a:lnSpc>
              <a:spcBef>
                <a:spcPts val="90"/>
              </a:spcBef>
            </a:pPr>
            <a:r>
              <a:rPr dirty="0" sz="1150" spc="-50" i="1">
                <a:latin typeface="Times New Roman"/>
                <a:cs typeface="Times New Roman"/>
              </a:rPr>
              <a:t>d </a:t>
            </a:r>
            <a:r>
              <a:rPr dirty="0" sz="1150" spc="-25" i="1">
                <a:latin typeface="Times New Roman"/>
                <a:cs typeface="Times New Roman"/>
              </a:rPr>
              <a:t>ds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4362446" y="7915458"/>
            <a:ext cx="2298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578940" y="7800473"/>
            <a:ext cx="19621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444625" algn="l"/>
              </a:tabLst>
            </a:pPr>
            <a:r>
              <a:rPr dirty="0" sz="1000">
                <a:latin typeface="Symbol"/>
                <a:cs typeface="Symbol"/>
              </a:rPr>
              <a:t></a:t>
            </a:r>
            <a:r>
              <a:rPr dirty="0" sz="1000" spc="140">
                <a:latin typeface="Times New Roman"/>
                <a:cs typeface="Times New Roman"/>
              </a:rPr>
              <a:t> </a:t>
            </a:r>
            <a:r>
              <a:rPr dirty="0" baseline="-24154" sz="1725">
                <a:latin typeface="Symbol"/>
                <a:cs typeface="Symbol"/>
              </a:rPr>
              <a:t></a:t>
            </a:r>
            <a:r>
              <a:rPr dirty="0" baseline="-24154" sz="1725" spc="165">
                <a:latin typeface="Times New Roman"/>
                <a:cs typeface="Times New Roman"/>
              </a:rPr>
              <a:t> </a:t>
            </a:r>
            <a:r>
              <a:rPr dirty="0" baseline="-9661" sz="1725">
                <a:latin typeface="Symbol"/>
                <a:cs typeface="Symbol"/>
              </a:rPr>
              <a:t></a:t>
            </a:r>
            <a:r>
              <a:rPr dirty="0" baseline="-9661" sz="1725" spc="-52">
                <a:latin typeface="Times New Roman"/>
                <a:cs typeface="Times New Roman"/>
              </a:rPr>
              <a:t> </a:t>
            </a:r>
            <a:r>
              <a:rPr dirty="0" baseline="-24154" sz="1725" i="1">
                <a:latin typeface="Times New Roman"/>
                <a:cs typeface="Times New Roman"/>
              </a:rPr>
              <a:t>e</a:t>
            </a:r>
            <a:r>
              <a:rPr dirty="0" baseline="2777" sz="1500">
                <a:latin typeface="Symbol"/>
                <a:cs typeface="Symbol"/>
              </a:rPr>
              <a:t></a:t>
            </a:r>
            <a:r>
              <a:rPr dirty="0" baseline="2777" sz="1500" spc="-202">
                <a:latin typeface="Times New Roman"/>
                <a:cs typeface="Times New Roman"/>
              </a:rPr>
              <a:t> </a:t>
            </a:r>
            <a:r>
              <a:rPr dirty="0" baseline="2777" sz="1500" spc="-37" i="1">
                <a:latin typeface="Times New Roman"/>
                <a:cs typeface="Times New Roman"/>
              </a:rPr>
              <a:t>ax</a:t>
            </a:r>
            <a:r>
              <a:rPr dirty="0" baseline="2777" sz="15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</a:t>
            </a:r>
            <a:r>
              <a:rPr dirty="0" sz="1000" spc="-55">
                <a:latin typeface="Times New Roman"/>
                <a:cs typeface="Times New Roman"/>
              </a:rPr>
              <a:t> </a:t>
            </a:r>
            <a:r>
              <a:rPr dirty="0" baseline="-24154" sz="1725" i="1">
                <a:latin typeface="Times New Roman"/>
                <a:cs typeface="Times New Roman"/>
              </a:rPr>
              <a:t>xe</a:t>
            </a:r>
            <a:r>
              <a:rPr dirty="0" baseline="-24154" sz="1725" spc="-270" i="1">
                <a:latin typeface="Times New Roman"/>
                <a:cs typeface="Times New Roman"/>
              </a:rPr>
              <a:t> </a:t>
            </a:r>
            <a:r>
              <a:rPr dirty="0" baseline="2777" sz="1500" spc="-15">
                <a:latin typeface="Symbol"/>
                <a:cs typeface="Symbol"/>
              </a:rPr>
              <a:t></a:t>
            </a:r>
            <a:r>
              <a:rPr dirty="0" baseline="2777" sz="1500" spc="-225">
                <a:latin typeface="Times New Roman"/>
                <a:cs typeface="Times New Roman"/>
              </a:rPr>
              <a:t> </a:t>
            </a:r>
            <a:r>
              <a:rPr dirty="0" baseline="2777" sz="1500" spc="-37" i="1">
                <a:latin typeface="Times New Roman"/>
                <a:cs typeface="Times New Roman"/>
              </a:rPr>
              <a:t>ax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150" name="object 150" descr=""/>
          <p:cNvSpPr/>
          <p:nvPr/>
        </p:nvSpPr>
        <p:spPr>
          <a:xfrm>
            <a:off x="1635763" y="8610485"/>
            <a:ext cx="496570" cy="0"/>
          </a:xfrm>
          <a:custGeom>
            <a:avLst/>
            <a:gdLst/>
            <a:ahLst/>
            <a:cxnLst/>
            <a:rect l="l" t="t" r="r" b="b"/>
            <a:pathLst>
              <a:path w="496569" h="0">
                <a:moveTo>
                  <a:pt x="0" y="0"/>
                </a:moveTo>
                <a:lnTo>
                  <a:pt x="49628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 descr=""/>
          <p:cNvSpPr/>
          <p:nvPr/>
        </p:nvSpPr>
        <p:spPr>
          <a:xfrm>
            <a:off x="3389100" y="8403919"/>
            <a:ext cx="0" cy="413384"/>
          </a:xfrm>
          <a:custGeom>
            <a:avLst/>
            <a:gdLst/>
            <a:ahLst/>
            <a:cxnLst/>
            <a:rect l="l" t="t" r="r" b="b"/>
            <a:pathLst>
              <a:path w="0" h="413384">
                <a:moveTo>
                  <a:pt x="0" y="0"/>
                </a:moveTo>
                <a:lnTo>
                  <a:pt x="0" y="412818"/>
                </a:lnTo>
              </a:path>
            </a:pathLst>
          </a:custGeom>
          <a:ln w="64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 descr=""/>
          <p:cNvSpPr txBox="1"/>
          <p:nvPr/>
        </p:nvSpPr>
        <p:spPr>
          <a:xfrm>
            <a:off x="3303275" y="8318717"/>
            <a:ext cx="24828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31250" sz="2400" spc="-37">
                <a:latin typeface="Symbol"/>
                <a:cs typeface="Symbol"/>
              </a:rPr>
              <a:t></a:t>
            </a:r>
            <a:r>
              <a:rPr dirty="0" sz="1200" spc="-25">
                <a:latin typeface="Symbol"/>
                <a:cs typeface="Symbol"/>
              </a:rPr>
              <a:t>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2142613" y="8432391"/>
            <a:ext cx="1368425" cy="3790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1625"/>
              </a:lnSpc>
              <a:spcBef>
                <a:spcPts val="105"/>
              </a:spcBef>
            </a:pPr>
            <a:r>
              <a:rPr dirty="0" sz="1600" spc="-85">
                <a:latin typeface="Symbol"/>
                <a:cs typeface="Symbol"/>
              </a:rPr>
              <a:t></a:t>
            </a:r>
            <a:r>
              <a:rPr dirty="0" sz="1200" spc="-85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sx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ts val="1145"/>
              </a:lnSpc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698076" y="8143514"/>
            <a:ext cx="353060" cy="38227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86055">
              <a:lnSpc>
                <a:spcPts val="1355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415"/>
              </a:lnSpc>
            </a:pPr>
            <a:r>
              <a:rPr dirty="0" baseline="-25462" sz="1800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ax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1608069" y="8635452"/>
            <a:ext cx="537845" cy="3917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20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algn="ctr" marR="50800">
              <a:lnSpc>
                <a:spcPct val="100000"/>
              </a:lnSpc>
              <a:spcBef>
                <a:spcPts val="4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1496923" y="8481755"/>
            <a:ext cx="111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7" name="object 157" descr=""/>
          <p:cNvSpPr/>
          <p:nvPr/>
        </p:nvSpPr>
        <p:spPr>
          <a:xfrm>
            <a:off x="1598182" y="9041670"/>
            <a:ext cx="497205" cy="0"/>
          </a:xfrm>
          <a:custGeom>
            <a:avLst/>
            <a:gdLst/>
            <a:ahLst/>
            <a:cxnLst/>
            <a:rect l="l" t="t" r="r" b="b"/>
            <a:pathLst>
              <a:path w="497205" h="0">
                <a:moveTo>
                  <a:pt x="0" y="0"/>
                </a:moveTo>
                <a:lnTo>
                  <a:pt x="49677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 descr=""/>
          <p:cNvSpPr txBox="1"/>
          <p:nvPr/>
        </p:nvSpPr>
        <p:spPr>
          <a:xfrm>
            <a:off x="2102231" y="8860366"/>
            <a:ext cx="719455" cy="2730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600" spc="-105">
                <a:latin typeface="Symbol"/>
                <a:cs typeface="Symbol"/>
              </a:rPr>
              <a:t></a:t>
            </a:r>
            <a:r>
              <a:rPr dirty="0" sz="1150" spc="-105">
                <a:latin typeface="Times New Roman"/>
                <a:cs typeface="Times New Roman"/>
              </a:rPr>
              <a:t>0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600" spc="-19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59" name="object 159" descr=""/>
          <p:cNvSpPr/>
          <p:nvPr/>
        </p:nvSpPr>
        <p:spPr>
          <a:xfrm>
            <a:off x="2850128" y="9041670"/>
            <a:ext cx="497205" cy="0"/>
          </a:xfrm>
          <a:custGeom>
            <a:avLst/>
            <a:gdLst/>
            <a:ahLst/>
            <a:cxnLst/>
            <a:rect l="l" t="t" r="r" b="b"/>
            <a:pathLst>
              <a:path w="497204" h="0">
                <a:moveTo>
                  <a:pt x="0" y="0"/>
                </a:moveTo>
                <a:lnTo>
                  <a:pt x="49682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 descr=""/>
          <p:cNvSpPr txBox="1"/>
          <p:nvPr/>
        </p:nvSpPr>
        <p:spPr>
          <a:xfrm>
            <a:off x="2824604" y="9065820"/>
            <a:ext cx="5359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45" i="1">
                <a:latin typeface="Times New Roman"/>
                <a:cs typeface="Times New Roman"/>
              </a:rPr>
              <a:t>a</a:t>
            </a:r>
            <a:r>
              <a:rPr dirty="0" baseline="30555" sz="1500" spc="6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1572671" y="9065820"/>
            <a:ext cx="5359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45" i="1">
                <a:latin typeface="Times New Roman"/>
                <a:cs typeface="Times New Roman"/>
              </a:rPr>
              <a:t>a</a:t>
            </a:r>
            <a:r>
              <a:rPr dirty="0" baseline="30555" sz="1500" spc="6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3047542" y="8820485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1458903" y="8915811"/>
            <a:ext cx="1111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91285"/>
            <a:ext cx="16630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Integrating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w.r.t.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631762" y="1292130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 h="0">
                <a:moveTo>
                  <a:pt x="0" y="0"/>
                </a:moveTo>
                <a:lnTo>
                  <a:pt x="9671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629443" y="1284306"/>
            <a:ext cx="1028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441008" y="1316280"/>
            <a:ext cx="5353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0555" sz="1500" spc="-89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4922" y="1141228"/>
            <a:ext cx="2080895" cy="23685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771525" algn="l"/>
                <a:tab pos="1054735" algn="l"/>
              </a:tabLst>
            </a:pP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-127"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6231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ds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tan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330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s</a:t>
            </a:r>
            <a:r>
              <a:rPr dirty="0" baseline="36231" sz="1725" spc="30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c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292543" y="1718317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 h="0">
                <a:moveTo>
                  <a:pt x="0" y="0"/>
                </a:moveTo>
                <a:lnTo>
                  <a:pt x="96276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876604" y="1589348"/>
            <a:ext cx="35337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But F(0) 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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c</a:t>
            </a:r>
            <a:r>
              <a:rPr dirty="0" baseline="2314" sz="1800" spc="8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0.</a:t>
            </a:r>
            <a:r>
              <a:rPr dirty="0" baseline="2314" sz="18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tan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270">
                <a:latin typeface="Times New Roman"/>
                <a:cs typeface="Times New Roman"/>
              </a:rPr>
              <a:t> </a:t>
            </a:r>
            <a:r>
              <a:rPr dirty="0" baseline="36231" sz="1725" spc="-75" i="1">
                <a:latin typeface="Times New Roman"/>
                <a:cs typeface="Times New Roman"/>
              </a:rPr>
              <a:t>s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237101" y="1626751"/>
            <a:ext cx="2474595" cy="558165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795"/>
              </a:spcBef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derive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5">
                <a:latin typeface="Times New Roman"/>
                <a:cs typeface="Times New Roman"/>
              </a:rPr>
              <a:t> 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844067" y="2107470"/>
            <a:ext cx="379730" cy="0"/>
          </a:xfrm>
          <a:custGeom>
            <a:avLst/>
            <a:gdLst/>
            <a:ahLst/>
            <a:cxnLst/>
            <a:rect l="l" t="t" r="r" b="b"/>
            <a:pathLst>
              <a:path w="379729" h="0">
                <a:moveTo>
                  <a:pt x="0" y="0"/>
                </a:moveTo>
                <a:lnTo>
                  <a:pt x="37943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3799619" y="2131920"/>
            <a:ext cx="4368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25" i="1">
                <a:latin typeface="Times New Roman"/>
                <a:cs typeface="Times New Roman"/>
              </a:rPr>
              <a:t>x</a:t>
            </a:r>
            <a:r>
              <a:rPr dirty="0" baseline="30555" sz="1500" spc="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2004" y="1980316"/>
            <a:ext cx="29133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4. Find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Fourier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Cosine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Transform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of</a:t>
            </a:r>
            <a:r>
              <a:rPr dirty="0" baseline="2314" sz="1800" spc="18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983084" y="1886593"/>
            <a:ext cx="1022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372617" y="2534190"/>
            <a:ext cx="384175" cy="0"/>
          </a:xfrm>
          <a:custGeom>
            <a:avLst/>
            <a:gdLst/>
            <a:ahLst/>
            <a:cxnLst/>
            <a:rect l="l" t="t" r="r" b="b"/>
            <a:pathLst>
              <a:path w="384175" h="0">
                <a:moveTo>
                  <a:pt x="0" y="0"/>
                </a:moveTo>
                <a:lnTo>
                  <a:pt x="383935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328094" y="2558640"/>
            <a:ext cx="4413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3798" y="2400020"/>
            <a:ext cx="42989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50" spc="55">
                <a:latin typeface="Symbol"/>
                <a:cs typeface="Symbol"/>
              </a:rPr>
              <a:t>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21706" y="2313313"/>
            <a:ext cx="9461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70962" y="2791201"/>
            <a:ext cx="3930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79730" algn="l"/>
              </a:tabLst>
            </a:pPr>
            <a:r>
              <a:rPr dirty="0" u="sng" sz="1200" spc="2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891331" y="3088395"/>
            <a:ext cx="908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51386" y="2991107"/>
            <a:ext cx="908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358831" y="2886092"/>
            <a:ext cx="10661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say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964739" y="3033674"/>
            <a:ext cx="3022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846435" y="3088394"/>
            <a:ext cx="908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23528" y="2949192"/>
            <a:ext cx="831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2004" y="2885078"/>
            <a:ext cx="19691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6299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&lt;&lt;</a:t>
            </a:r>
            <a:r>
              <a:rPr dirty="0" baseline="2314" sz="1800" spc="4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10" i="1">
                <a:latin typeface="Times New Roman"/>
                <a:cs typeface="Times New Roman"/>
              </a:rPr>
              <a:t>f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cos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sxdx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898697" y="2894845"/>
            <a:ext cx="7556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53801" y="2894845"/>
            <a:ext cx="75565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876344" y="275342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31385" y="2753421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1066963" y="3525207"/>
            <a:ext cx="161290" cy="0"/>
          </a:xfrm>
          <a:custGeom>
            <a:avLst/>
            <a:gdLst/>
            <a:ahLst/>
            <a:cxnLst/>
            <a:rect l="l" t="t" r="r" b="b"/>
            <a:pathLst>
              <a:path w="161290" h="0">
                <a:moveTo>
                  <a:pt x="0" y="0"/>
                </a:moveTo>
                <a:lnTo>
                  <a:pt x="161007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1493557" y="3525207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1801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1728469" y="3525207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5" h="0">
                <a:moveTo>
                  <a:pt x="0" y="0"/>
                </a:moveTo>
                <a:lnTo>
                  <a:pt x="381209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2596633" y="3525207"/>
            <a:ext cx="561975" cy="0"/>
          </a:xfrm>
          <a:custGeom>
            <a:avLst/>
            <a:gdLst/>
            <a:ahLst/>
            <a:cxnLst/>
            <a:rect l="l" t="t" r="r" b="b"/>
            <a:pathLst>
              <a:path w="561975" h="0">
                <a:moveTo>
                  <a:pt x="0" y="0"/>
                </a:moveTo>
                <a:lnTo>
                  <a:pt x="561631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3650153" y="3525208"/>
            <a:ext cx="567055" cy="0"/>
          </a:xfrm>
          <a:custGeom>
            <a:avLst/>
            <a:gdLst/>
            <a:ahLst/>
            <a:cxnLst/>
            <a:rect l="l" t="t" r="r" b="b"/>
            <a:pathLst>
              <a:path w="567054" h="0">
                <a:moveTo>
                  <a:pt x="0" y="0"/>
                </a:moveTo>
                <a:lnTo>
                  <a:pt x="566704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4691245" y="3525208"/>
            <a:ext cx="1012825" cy="0"/>
          </a:xfrm>
          <a:custGeom>
            <a:avLst/>
            <a:gdLst/>
            <a:ahLst/>
            <a:cxnLst/>
            <a:rect l="l" t="t" r="r" b="b"/>
            <a:pathLst>
              <a:path w="1012825" h="0">
                <a:moveTo>
                  <a:pt x="0" y="0"/>
                </a:moveTo>
                <a:lnTo>
                  <a:pt x="1012433" y="0"/>
                </a:lnTo>
              </a:path>
            </a:pathLst>
          </a:custGeom>
          <a:ln w="634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4602841" y="3408991"/>
            <a:ext cx="7429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61368" y="3408991"/>
            <a:ext cx="7429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508229" y="3408991"/>
            <a:ext cx="7429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405102" y="3408991"/>
            <a:ext cx="74295" cy="2355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893319" y="3549255"/>
            <a:ext cx="61849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150" spc="-10">
                <a:latin typeface="Times New Roman"/>
                <a:cs typeface="Times New Roman"/>
              </a:rPr>
              <a:t>(1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-89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42353" y="3549255"/>
            <a:ext cx="43815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2163" sz="1425" spc="-75">
                <a:latin typeface="Times New Roman"/>
                <a:cs typeface="Times New Roman"/>
              </a:rPr>
              <a:t>2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15987" y="3455905"/>
            <a:ext cx="838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37262" y="3455905"/>
            <a:ext cx="838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01541" y="3400128"/>
            <a:ext cx="46799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71475" algn="l"/>
              </a:tabLst>
            </a:pPr>
            <a:r>
              <a:rPr dirty="0" sz="1150" spc="-50">
                <a:latin typeface="Symbol"/>
                <a:cs typeface="Symbol"/>
              </a:rPr>
              <a:t>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716974" y="3400129"/>
            <a:ext cx="17145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201747" y="3400128"/>
            <a:ext cx="41910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143029" y="3400128"/>
            <a:ext cx="41910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37262" y="3400128"/>
            <a:ext cx="83566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90855" algn="l"/>
              </a:tabLst>
            </a:pPr>
            <a:r>
              <a:rPr dirty="0" baseline="2415" sz="1725" spc="-75">
                <a:latin typeface="Symbol"/>
                <a:cs typeface="Symbol"/>
              </a:rPr>
              <a:t>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Symbol"/>
                <a:cs typeface="Symbol"/>
              </a:rPr>
              <a:t>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114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562737" y="3517429"/>
            <a:ext cx="8509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066842" y="3517428"/>
            <a:ext cx="52260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34340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ds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654952" y="3549255"/>
            <a:ext cx="56769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10" i="1">
                <a:latin typeface="Times New Roman"/>
                <a:cs typeface="Times New Roman"/>
              </a:rPr>
              <a:t>x</a:t>
            </a:r>
            <a:r>
              <a:rPr dirty="0" sz="1150" spc="-10">
                <a:latin typeface="Times New Roman"/>
                <a:cs typeface="Times New Roman"/>
              </a:rPr>
              <a:t>(1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10" i="1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460764" y="3305263"/>
            <a:ext cx="7232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9239" sz="1425">
                <a:latin typeface="Symbol"/>
                <a:cs typeface="Symbol"/>
              </a:rPr>
              <a:t></a:t>
            </a:r>
            <a:r>
              <a:rPr dirty="0" baseline="29239" sz="1425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sx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637262" y="3552285"/>
            <a:ext cx="56261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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0" i="1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38982" y="3305262"/>
            <a:ext cx="118618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356235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dI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29239" sz="1425">
                <a:latin typeface="Symbol"/>
                <a:cs typeface="Symbol"/>
              </a:rPr>
              <a:t></a:t>
            </a:r>
            <a:r>
              <a:rPr dirty="0" baseline="29239" sz="1425" spc="20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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</a:t>
            </a:r>
            <a:r>
              <a:rPr dirty="0" baseline="2415" sz="1725" spc="-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sx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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651623" y="3305263"/>
            <a:ext cx="107823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-40">
                <a:latin typeface="Times New Roman"/>
                <a:cs typeface="Times New Roman"/>
              </a:rPr>
              <a:t>[1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2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1]sin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sx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554267" y="3600419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062512" y="3506767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513903" y="3305263"/>
            <a:ext cx="71628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9239" sz="1425">
                <a:latin typeface="Symbol"/>
                <a:cs typeface="Symbol"/>
              </a:rPr>
              <a:t></a:t>
            </a:r>
            <a:r>
              <a:rPr dirty="0" baseline="29239" sz="1425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 </a:t>
            </a:r>
            <a:r>
              <a:rPr dirty="0" sz="1150" spc="-25" i="1">
                <a:latin typeface="Times New Roman"/>
                <a:cs typeface="Times New Roman"/>
              </a:rPr>
              <a:t>sx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501128" y="3600419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07731" y="3506767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398052" y="3600419"/>
            <a:ext cx="8890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4679409" y="4056105"/>
            <a:ext cx="266700" cy="0"/>
          </a:xfrm>
          <a:custGeom>
            <a:avLst/>
            <a:gdLst/>
            <a:ahLst/>
            <a:cxnLst/>
            <a:rect l="l" t="t" r="r" b="b"/>
            <a:pathLst>
              <a:path w="266700" h="0">
                <a:moveTo>
                  <a:pt x="0" y="0"/>
                </a:moveTo>
                <a:lnTo>
                  <a:pt x="26637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4685084" y="4080308"/>
            <a:ext cx="1631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 i="1">
                <a:latin typeface="Times New Roman"/>
                <a:cs typeface="Times New Roman"/>
              </a:rPr>
              <a:t>ds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761736" y="3930032"/>
            <a:ext cx="3911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978198" y="3930032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293125" y="3930032"/>
            <a:ext cx="3600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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998879" y="3930031"/>
            <a:ext cx="28702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344547" y="3930031"/>
            <a:ext cx="2349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115441" y="393878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622719" y="40377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835633" y="40377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646830" y="393878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050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153982" y="40377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305045" y="393878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812222" y="40377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554785" y="3797362"/>
            <a:ext cx="118110" cy="5118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8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4290">
              <a:lnSpc>
                <a:spcPts val="1530"/>
              </a:lnSpc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27305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215680" y="4080308"/>
            <a:ext cx="5683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35" i="1">
                <a:latin typeface="Times New Roman"/>
                <a:cs typeface="Times New Roman"/>
              </a:rPr>
              <a:t>x</a:t>
            </a:r>
            <a:r>
              <a:rPr dirty="0" sz="1200" spc="-35">
                <a:latin typeface="Times New Roman"/>
                <a:cs typeface="Times New Roman"/>
              </a:rPr>
              <a:t>(1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8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651447" y="3834239"/>
            <a:ext cx="116395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461009" algn="l"/>
              </a:tabLst>
            </a:pP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202">
                <a:latin typeface="Times New Roman"/>
                <a:cs typeface="Times New Roman"/>
              </a:rPr>
              <a:t> </a:t>
            </a:r>
            <a:r>
              <a:rPr dirty="0" sz="1200" spc="-60" i="1">
                <a:latin typeface="Times New Roman"/>
                <a:cs typeface="Times New Roman"/>
              </a:rPr>
              <a:t>I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u="sng" sz="1200" spc="2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sz="1200" spc="-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00" spc="-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u="sng" sz="12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747069" y="4080308"/>
            <a:ext cx="5683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35" i="1">
                <a:latin typeface="Times New Roman"/>
                <a:cs typeface="Times New Roman"/>
              </a:rPr>
              <a:t>x</a:t>
            </a:r>
            <a:r>
              <a:rPr dirty="0" sz="1200" spc="-35">
                <a:latin typeface="Times New Roman"/>
                <a:cs typeface="Times New Roman"/>
              </a:rPr>
              <a:t>(1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8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951366" y="3930032"/>
            <a:ext cx="676275" cy="3257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85"/>
              </a:lnSpc>
              <a:spcBef>
                <a:spcPts val="90"/>
              </a:spcBef>
              <a:tabLst>
                <a:tab pos="577850" algn="l"/>
              </a:tabLst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  <a:p>
            <a:pPr marL="449580">
              <a:lnSpc>
                <a:spcPts val="1185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405259" y="4080308"/>
            <a:ext cx="5683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35" i="1">
                <a:latin typeface="Times New Roman"/>
                <a:cs typeface="Times New Roman"/>
              </a:rPr>
              <a:t>x</a:t>
            </a:r>
            <a:r>
              <a:rPr dirty="0" sz="1200" spc="-35">
                <a:latin typeface="Times New Roman"/>
                <a:cs typeface="Times New Roman"/>
              </a:rPr>
              <a:t>(1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8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632679" y="3801566"/>
            <a:ext cx="1384935" cy="4546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7165" marR="43180" indent="-139700">
              <a:lnSpc>
                <a:spcPct val="117200"/>
              </a:lnSpc>
              <a:spcBef>
                <a:spcPts val="100"/>
              </a:spcBef>
              <a:tabLst>
                <a:tab pos="669925" algn="l"/>
              </a:tabLst>
            </a:pP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u="sng" sz="1200" spc="1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u="sng" sz="1200" spc="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500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343143" y="3825625"/>
            <a:ext cx="10039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300990" algn="l"/>
              </a:tabLst>
            </a:pP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27777" sz="1500">
                <a:latin typeface="Symbol"/>
                <a:cs typeface="Symbol"/>
              </a:rPr>
              <a:t></a:t>
            </a:r>
            <a:r>
              <a:rPr dirty="0" u="sng" sz="1200" spc="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r>
              <a:rPr dirty="0" u="sng" sz="12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1142981" y="4564265"/>
            <a:ext cx="266700" cy="0"/>
          </a:xfrm>
          <a:custGeom>
            <a:avLst/>
            <a:gdLst/>
            <a:ahLst/>
            <a:cxnLst/>
            <a:rect l="l" t="t" r="r" b="b"/>
            <a:pathLst>
              <a:path w="266700" h="0">
                <a:moveTo>
                  <a:pt x="0" y="0"/>
                </a:moveTo>
                <a:lnTo>
                  <a:pt x="26649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 txBox="1"/>
          <p:nvPr/>
        </p:nvSpPr>
        <p:spPr>
          <a:xfrm>
            <a:off x="2261177" y="4392081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551462" y="4435535"/>
            <a:ext cx="7232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25">
                <a:latin typeface="Times New Roman"/>
                <a:cs typeface="Times New Roman"/>
              </a:rPr>
              <a:t> (</a:t>
            </a:r>
            <a:r>
              <a:rPr dirty="0" sz="1200" spc="-25" i="1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123575" y="4589232"/>
            <a:ext cx="2914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spc="-25" i="1">
                <a:latin typeface="Times New Roman"/>
                <a:cs typeface="Times New Roman"/>
              </a:rPr>
              <a:t>ds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952343" y="4338055"/>
            <a:ext cx="6165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34722" sz="1800">
                <a:latin typeface="Symbol"/>
                <a:cs typeface="Symbol"/>
              </a:rPr>
              <a:t></a:t>
            </a:r>
            <a:r>
              <a:rPr dirty="0" baseline="-34722" sz="1800" spc="-1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20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</a:t>
            </a:r>
            <a:endParaRPr baseline="-34722" sz="1800">
              <a:latin typeface="Symbol"/>
              <a:cs typeface="Symbol"/>
            </a:endParaRPr>
          </a:p>
        </p:txBody>
      </p:sp>
      <p:sp>
        <p:nvSpPr>
          <p:cNvPr id="89" name="object 89" descr=""/>
          <p:cNvSpPr/>
          <p:nvPr/>
        </p:nvSpPr>
        <p:spPr>
          <a:xfrm>
            <a:off x="3690294" y="4568196"/>
            <a:ext cx="157480" cy="0"/>
          </a:xfrm>
          <a:custGeom>
            <a:avLst/>
            <a:gdLst/>
            <a:ahLst/>
            <a:cxnLst/>
            <a:rect l="l" t="t" r="r" b="b"/>
            <a:pathLst>
              <a:path w="157479" h="0">
                <a:moveTo>
                  <a:pt x="0" y="0"/>
                </a:moveTo>
                <a:lnTo>
                  <a:pt x="15692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3711752" y="4347837"/>
            <a:ext cx="10223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d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373267" y="4438573"/>
            <a:ext cx="1478280" cy="3282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21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0,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  <a:p>
            <a:pPr marL="1327150">
              <a:lnSpc>
                <a:spcPts val="1150"/>
              </a:lnSpc>
            </a:pPr>
            <a:r>
              <a:rPr dirty="0" sz="1150" spc="-25" i="1">
                <a:latin typeface="Times New Roman"/>
                <a:cs typeface="Times New Roman"/>
              </a:rPr>
              <a:t>ds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2365888" y="4994916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 h="0">
                <a:moveTo>
                  <a:pt x="0" y="0"/>
                </a:moveTo>
                <a:lnTo>
                  <a:pt x="161370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 txBox="1"/>
          <p:nvPr/>
        </p:nvSpPr>
        <p:spPr>
          <a:xfrm>
            <a:off x="2365748" y="4987381"/>
            <a:ext cx="16383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 i="1">
                <a:latin typeface="Times New Roman"/>
                <a:cs typeface="Times New Roman"/>
              </a:rPr>
              <a:t>ds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914241" y="4869480"/>
            <a:ext cx="259461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55">
                <a:latin typeface="Symbol"/>
                <a:cs typeface="Symbol"/>
              </a:rPr>
              <a:t>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I</a:t>
            </a:r>
            <a:r>
              <a:rPr dirty="0" sz="1150" spc="1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 i="1">
                <a:latin typeface="Times New Roman"/>
                <a:cs typeface="Times New Roman"/>
              </a:rPr>
              <a:t>s</a:t>
            </a:r>
            <a:r>
              <a:rPr dirty="0" baseline="32163" sz="1425" spc="32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c</a:t>
            </a:r>
            <a:r>
              <a:rPr dirty="0" baseline="-17543" sz="1425" spc="104">
                <a:latin typeface="Times New Roman"/>
                <a:cs typeface="Times New Roman"/>
              </a:rPr>
              <a:t>2</a:t>
            </a:r>
            <a:r>
              <a:rPr dirty="0" sz="1150" spc="70" i="1">
                <a:latin typeface="Times New Roman"/>
                <a:cs typeface="Times New Roman"/>
              </a:rPr>
              <a:t>e</a:t>
            </a:r>
            <a:r>
              <a:rPr dirty="0" baseline="32163" sz="1425" spc="104">
                <a:latin typeface="Symbol"/>
                <a:cs typeface="Symbol"/>
              </a:rPr>
              <a:t></a:t>
            </a:r>
            <a:r>
              <a:rPr dirty="0" baseline="32163" sz="1425" spc="-179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s</a:t>
            </a:r>
            <a:r>
              <a:rPr dirty="0" baseline="32163" sz="1425" spc="39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dI</a:t>
            </a:r>
            <a:r>
              <a:rPr dirty="0" baseline="36231" sz="1725" spc="44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 i="1">
                <a:latin typeface="Times New Roman"/>
                <a:cs typeface="Times New Roman"/>
              </a:rPr>
              <a:t>s</a:t>
            </a:r>
            <a:r>
              <a:rPr dirty="0" baseline="32163" sz="1425" spc="32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c</a:t>
            </a:r>
            <a:r>
              <a:rPr dirty="0" baseline="-17543" sz="1425" spc="104">
                <a:latin typeface="Times New Roman"/>
                <a:cs typeface="Times New Roman"/>
              </a:rPr>
              <a:t>2</a:t>
            </a:r>
            <a:r>
              <a:rPr dirty="0" sz="1150" spc="70" i="1">
                <a:latin typeface="Times New Roman"/>
                <a:cs typeface="Times New Roman"/>
              </a:rPr>
              <a:t>e</a:t>
            </a:r>
            <a:r>
              <a:rPr dirty="0" baseline="32163" sz="1425" spc="104">
                <a:latin typeface="Symbol"/>
                <a:cs typeface="Symbol"/>
              </a:rPr>
              <a:t></a:t>
            </a:r>
            <a:r>
              <a:rPr dirty="0" baseline="32163" sz="1425" spc="-172">
                <a:latin typeface="Times New Roman"/>
                <a:cs typeface="Times New Roman"/>
              </a:rPr>
              <a:t> </a:t>
            </a:r>
            <a:r>
              <a:rPr dirty="0" baseline="32163" sz="1425" spc="-75" i="1">
                <a:latin typeface="Times New Roman"/>
                <a:cs typeface="Times New Roman"/>
              </a:rPr>
              <a:t>s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5997289" y="5172139"/>
            <a:ext cx="301625" cy="462915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5"/>
              </a:spcBef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52">
                <a:latin typeface="Times New Roman"/>
                <a:cs typeface="Times New Roman"/>
              </a:rPr>
              <a:t> 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  <a:p>
            <a:pPr marL="185420">
              <a:lnSpc>
                <a:spcPct val="100000"/>
              </a:lnSpc>
              <a:spcBef>
                <a:spcPts val="24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645343" y="5427796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901079" y="5372352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974956" y="5372352"/>
            <a:ext cx="14630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99085" algn="l"/>
                <a:tab pos="1384935" algn="l"/>
              </a:tabLst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363803" y="541695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989435" y="531800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205454" y="5372352"/>
            <a:ext cx="37973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01625" algn="l"/>
              </a:tabLst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902004" y="5308238"/>
            <a:ext cx="2061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When</a:t>
            </a:r>
            <a:r>
              <a:rPr dirty="0" baseline="2314" sz="1800" spc="315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s</a:t>
            </a:r>
            <a:r>
              <a:rPr dirty="0" baseline="2415" sz="1725" spc="8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2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0,</a:t>
            </a:r>
            <a:r>
              <a:rPr dirty="0" baseline="2415" sz="1725" spc="-20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get</a:t>
            </a:r>
            <a:r>
              <a:rPr dirty="0" baseline="2314" sz="1800" spc="26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19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974120" y="5176582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522454" y="5427796"/>
            <a:ext cx="5486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57834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ds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472871" y="5300643"/>
            <a:ext cx="247586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310515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&amp;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195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u="sng" baseline="34722" sz="1800" spc="-3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</a:t>
            </a:r>
            <a:r>
              <a:rPr dirty="0" baseline="34722" sz="1800" spc="35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3333" sz="1875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105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066024" y="5459528"/>
            <a:ext cx="3111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072155" y="5204851"/>
            <a:ext cx="66357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65150" algn="l"/>
              </a:tabLst>
            </a:pPr>
            <a:r>
              <a:rPr dirty="0" u="sng" sz="12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dx</a:t>
            </a:r>
            <a:r>
              <a:rPr dirty="0" u="sng" sz="12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876143" y="5752426"/>
            <a:ext cx="1526540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 spc="55">
                <a:latin typeface="Symbol"/>
                <a:cs typeface="Symbol"/>
              </a:rPr>
              <a:t>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F</a:t>
            </a:r>
            <a:r>
              <a:rPr dirty="0" baseline="-17543" sz="1425" spc="-15" i="1">
                <a:latin typeface="Times New Roman"/>
                <a:cs typeface="Times New Roman"/>
              </a:rPr>
              <a:t>c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)]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I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3333" sz="1875" spc="202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e</a:t>
            </a:r>
            <a:r>
              <a:rPr dirty="0" baseline="32163" sz="1425" spc="97">
                <a:latin typeface="Symbol"/>
                <a:cs typeface="Symbol"/>
              </a:rPr>
              <a:t></a:t>
            </a:r>
            <a:r>
              <a:rPr dirty="0" baseline="32163" sz="1425" spc="-179">
                <a:latin typeface="Times New Roman"/>
                <a:cs typeface="Times New Roman"/>
              </a:rPr>
              <a:t> </a:t>
            </a:r>
            <a:r>
              <a:rPr dirty="0" baseline="32163" sz="1425" spc="-75" i="1">
                <a:latin typeface="Times New Roman"/>
                <a:cs typeface="Times New Roman"/>
              </a:rPr>
              <a:t>s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445127" y="6158222"/>
            <a:ext cx="1600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940785" y="5868435"/>
            <a:ext cx="184150" cy="376555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21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481783" y="6200792"/>
            <a:ext cx="979169" cy="325755"/>
          </a:xfrm>
          <a:prstGeom prst="rect">
            <a:avLst/>
          </a:prstGeom>
        </p:spPr>
        <p:txBody>
          <a:bodyPr wrap="square" lIns="0" tIns="75565" rIns="0" bIns="0" rtlCol="0" vert="horz">
            <a:spAutoFit/>
          </a:bodyPr>
          <a:lstStyle/>
          <a:p>
            <a:pPr marL="440690" marR="5080" indent="-428625">
              <a:lnSpc>
                <a:spcPct val="64800"/>
              </a:lnSpc>
              <a:spcBef>
                <a:spcPts val="595"/>
              </a:spcBef>
              <a:tabLst>
                <a:tab pos="634365" algn="l"/>
                <a:tab pos="781050" algn="l"/>
                <a:tab pos="896619" algn="l"/>
              </a:tabLst>
            </a:pP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	</a:t>
            </a:r>
            <a:r>
              <a:rPr dirty="0" sz="1200" spc="-50" i="1">
                <a:latin typeface="Times New Roman"/>
                <a:cs typeface="Times New Roman"/>
              </a:rPr>
              <a:t>e </a:t>
            </a:r>
            <a:r>
              <a:rPr dirty="0" sz="1200" spc="-25" i="1">
                <a:latin typeface="Times New Roman"/>
                <a:cs typeface="Times New Roman"/>
              </a:rPr>
              <a:t>ds</a:t>
            </a:r>
            <a:r>
              <a:rPr dirty="0" sz="1200" i="1">
                <a:latin typeface="Times New Roman"/>
                <a:cs typeface="Times New Roman"/>
              </a:rPr>
              <a:t>	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064951" y="6351068"/>
            <a:ext cx="3105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038649" y="6104999"/>
            <a:ext cx="4591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u="sng" sz="1200" spc="-1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sz="1200" spc="-1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955770" y="620954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362208" y="630849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897452" y="6096420"/>
            <a:ext cx="443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4805" algn="l"/>
              </a:tabLst>
            </a:pPr>
            <a:r>
              <a:rPr dirty="0" u="sng" sz="1200" spc="-2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876604" y="6192213"/>
            <a:ext cx="107823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2314" sz="1800">
                <a:latin typeface="Times New Roman"/>
                <a:cs typeface="Times New Roman"/>
              </a:rPr>
              <a:t>Now</a:t>
            </a:r>
            <a:r>
              <a:rPr dirty="0" baseline="2314" sz="1800" spc="412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F</a:t>
            </a:r>
            <a:r>
              <a:rPr dirty="0" baseline="-16666" sz="1500" spc="-30" i="1">
                <a:latin typeface="Times New Roman"/>
                <a:cs typeface="Times New Roman"/>
              </a:rPr>
              <a:t>s</a:t>
            </a:r>
            <a:r>
              <a:rPr dirty="0" baseline="-16666" sz="1500" spc="-18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902004" y="6698360"/>
            <a:ext cx="18154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876757" y="6695035"/>
            <a:ext cx="100330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(</a:t>
            </a:r>
            <a:r>
              <a:rPr dirty="0" sz="1250" spc="-55">
                <a:latin typeface="Symbol"/>
                <a:cs typeface="Symbol"/>
              </a:rPr>
              <a:t>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752794" y="6571042"/>
            <a:ext cx="118110" cy="5118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8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4290">
              <a:lnSpc>
                <a:spcPts val="1530"/>
              </a:lnSpc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27305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3892482" y="6856084"/>
            <a:ext cx="1028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892482" y="6729762"/>
            <a:ext cx="1028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892482" y="6603129"/>
            <a:ext cx="2641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65">
                <a:latin typeface="Symbol"/>
                <a:cs typeface="Symbol"/>
              </a:rPr>
              <a:t></a:t>
            </a:r>
            <a:r>
              <a:rPr dirty="0" baseline="4629" sz="1800" spc="-97">
                <a:latin typeface="Times New Roman"/>
                <a:cs typeface="Times New Roman"/>
              </a:rPr>
              <a:t>1</a:t>
            </a:r>
            <a:r>
              <a:rPr dirty="0" baseline="4629" sz="1800" spc="-254">
                <a:latin typeface="Times New Roman"/>
                <a:cs typeface="Times New Roman"/>
              </a:rPr>
              <a:t> </a:t>
            </a:r>
            <a:r>
              <a:rPr dirty="0" baseline="4629" sz="1800" spc="-89">
                <a:latin typeface="Symbol"/>
                <a:cs typeface="Symbol"/>
              </a:rPr>
              <a:t>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076073" y="6547646"/>
            <a:ext cx="91059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71120">
              <a:lnSpc>
                <a:spcPct val="119600"/>
              </a:lnSpc>
              <a:spcBef>
                <a:spcPts val="95"/>
              </a:spcBef>
              <a:tabLst>
                <a:tab pos="443865" algn="l"/>
              </a:tabLst>
            </a:pPr>
            <a:r>
              <a:rPr dirty="0" sz="125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2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 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4973192" y="6698360"/>
            <a:ext cx="9969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.Hence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evaluate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/>
          <p:nvPr/>
        </p:nvSpPr>
        <p:spPr>
          <a:xfrm>
            <a:off x="6076199" y="6826617"/>
            <a:ext cx="353060" cy="0"/>
          </a:xfrm>
          <a:custGeom>
            <a:avLst/>
            <a:gdLst/>
            <a:ahLst/>
            <a:cxnLst/>
            <a:rect l="l" t="t" r="r" b="b"/>
            <a:pathLst>
              <a:path w="353060" h="0">
                <a:moveTo>
                  <a:pt x="0" y="0"/>
                </a:moveTo>
                <a:lnTo>
                  <a:pt x="352998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 txBox="1"/>
          <p:nvPr/>
        </p:nvSpPr>
        <p:spPr>
          <a:xfrm>
            <a:off x="6414067" y="6701832"/>
            <a:ext cx="146050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50" spc="-25" i="1">
                <a:latin typeface="Times New Roman"/>
                <a:cs typeface="Times New Roman"/>
              </a:rPr>
              <a:t>dt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5966841" y="6570807"/>
            <a:ext cx="114935" cy="5060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1115"/>
              </a:lnSpc>
              <a:spcBef>
                <a:spcPts val="130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  <a:p>
            <a:pPr marL="34290">
              <a:lnSpc>
                <a:spcPts val="1545"/>
              </a:lnSpc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27305">
              <a:lnSpc>
                <a:spcPts val="1085"/>
              </a:lnSpc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6142628" y="6783386"/>
            <a:ext cx="200660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baseline="-26570" sz="1725" i="1">
                <a:latin typeface="Times New Roman"/>
                <a:cs typeface="Times New Roman"/>
              </a:rPr>
              <a:t>t</a:t>
            </a:r>
            <a:r>
              <a:rPr dirty="0" baseline="-26570" sz="1725" spc="-202" i="1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6262269" y="6565356"/>
            <a:ext cx="8826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6069255" y="6607251"/>
            <a:ext cx="357505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170">
                <a:latin typeface="Times New Roman"/>
                <a:cs typeface="Times New Roman"/>
              </a:rPr>
              <a:t>  </a:t>
            </a:r>
            <a:r>
              <a:rPr dirty="0" sz="1150" spc="-50" i="1">
                <a:latin typeface="Times New Roman"/>
                <a:cs typeface="Times New Roman"/>
              </a:rPr>
              <a:t>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876604" y="7073962"/>
            <a:ext cx="2399030" cy="511809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R="608965">
              <a:lnSpc>
                <a:spcPts val="1045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465"/>
              </a:lnSpc>
            </a:pPr>
            <a:r>
              <a:rPr dirty="0" baseline="2314" sz="1800">
                <a:latin typeface="Times New Roman"/>
                <a:cs typeface="Times New Roman"/>
              </a:rPr>
              <a:t>&lt;&lt;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have</a:t>
            </a:r>
            <a:r>
              <a:rPr dirty="0" baseline="2314" sz="1800" spc="525">
                <a:latin typeface="Times New Roman"/>
                <a:cs typeface="Times New Roman"/>
              </a:rPr>
              <a:t> </a:t>
            </a:r>
            <a:r>
              <a:rPr dirty="0" baseline="-10288" sz="2025">
                <a:latin typeface="Symbol"/>
                <a:cs typeface="Symbol"/>
              </a:rPr>
              <a:t></a:t>
            </a:r>
            <a:r>
              <a:rPr dirty="0" baseline="-10288" sz="2025" spc="1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(</a:t>
            </a:r>
            <a:r>
              <a:rPr dirty="0" sz="1250" spc="-60">
                <a:latin typeface="Symbol"/>
                <a:cs typeface="Symbol"/>
              </a:rPr>
              <a:t></a:t>
            </a:r>
            <a:r>
              <a:rPr dirty="0" sz="125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40" i="1">
                <a:latin typeface="Times New Roman"/>
                <a:cs typeface="Times New Roman"/>
              </a:rPr>
              <a:t>F</a:t>
            </a:r>
            <a:r>
              <a:rPr dirty="0" baseline="-16666" sz="1500" spc="-60" i="1">
                <a:latin typeface="Times New Roman"/>
                <a:cs typeface="Times New Roman"/>
              </a:rPr>
              <a:t>c</a:t>
            </a:r>
            <a:r>
              <a:rPr dirty="0" baseline="-16666" sz="1500" spc="-112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</a:t>
            </a: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ctr" marR="606425">
              <a:lnSpc>
                <a:spcPct val="100000"/>
              </a:lnSpc>
              <a:spcBef>
                <a:spcPts val="125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591918" y="7839178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775105" y="7528100"/>
            <a:ext cx="907415" cy="48450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336550">
              <a:lnSpc>
                <a:spcPct val="100000"/>
              </a:lnSpc>
              <a:spcBef>
                <a:spcPts val="400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  <a:tabLst>
                <a:tab pos="442595" algn="l"/>
              </a:tabLst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591918" y="7575551"/>
            <a:ext cx="43053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65">
                <a:latin typeface="Symbol"/>
                <a:cs typeface="Symbol"/>
              </a:rPr>
              <a:t></a:t>
            </a:r>
            <a:r>
              <a:rPr dirty="0" baseline="4629" sz="1800" spc="-97">
                <a:latin typeface="Times New Roman"/>
                <a:cs typeface="Times New Roman"/>
              </a:rPr>
              <a:t>1</a:t>
            </a:r>
            <a:r>
              <a:rPr dirty="0" baseline="4629" sz="1800" spc="-26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240">
                <a:latin typeface="Times New Roman"/>
                <a:cs typeface="Times New Roman"/>
              </a:rPr>
              <a:t> </a:t>
            </a:r>
            <a:r>
              <a:rPr dirty="0" baseline="4444" sz="1875" spc="-44">
                <a:latin typeface="Symbol"/>
                <a:cs typeface="Symbol"/>
              </a:rPr>
              <a:t></a:t>
            </a:r>
            <a:r>
              <a:rPr dirty="0" baseline="4444" sz="1875" spc="-30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876147" y="7676839"/>
            <a:ext cx="84328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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F</a:t>
            </a:r>
            <a:r>
              <a:rPr dirty="0" baseline="-16666" sz="1500" spc="-67" i="1">
                <a:latin typeface="Times New Roman"/>
                <a:cs typeface="Times New Roman"/>
              </a:rPr>
              <a:t>c</a:t>
            </a:r>
            <a:r>
              <a:rPr dirty="0" baseline="-16666" sz="1500" spc="-10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</a:t>
            </a: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662554" y="7684769"/>
            <a:ext cx="9010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939662" y="8020009"/>
            <a:ext cx="20866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 formula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/>
          <p:nvPr/>
        </p:nvSpPr>
        <p:spPr>
          <a:xfrm>
            <a:off x="1439965" y="8468085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5" h="0">
                <a:moveTo>
                  <a:pt x="0" y="0"/>
                </a:moveTo>
                <a:lnTo>
                  <a:pt x="11316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 descr=""/>
          <p:cNvSpPr/>
          <p:nvPr/>
        </p:nvSpPr>
        <p:spPr>
          <a:xfrm>
            <a:off x="2810879" y="8468085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 h="0">
                <a:moveTo>
                  <a:pt x="0" y="0"/>
                </a:moveTo>
                <a:lnTo>
                  <a:pt x="11311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/>
          <p:nvPr/>
        </p:nvSpPr>
        <p:spPr>
          <a:xfrm>
            <a:off x="4184722" y="8468085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 h="0">
                <a:moveTo>
                  <a:pt x="0" y="0"/>
                </a:moveTo>
                <a:lnTo>
                  <a:pt x="11323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 descr=""/>
          <p:cNvSpPr/>
          <p:nvPr/>
        </p:nvSpPr>
        <p:spPr>
          <a:xfrm>
            <a:off x="4806971" y="8468085"/>
            <a:ext cx="401320" cy="0"/>
          </a:xfrm>
          <a:custGeom>
            <a:avLst/>
            <a:gdLst/>
            <a:ahLst/>
            <a:cxnLst/>
            <a:rect l="l" t="t" r="r" b="b"/>
            <a:pathLst>
              <a:path w="401320" h="0">
                <a:moveTo>
                  <a:pt x="0" y="0"/>
                </a:moveTo>
                <a:lnTo>
                  <a:pt x="40084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/>
          <p:nvPr/>
        </p:nvSpPr>
        <p:spPr>
          <a:xfrm>
            <a:off x="5800009" y="8468085"/>
            <a:ext cx="422275" cy="0"/>
          </a:xfrm>
          <a:custGeom>
            <a:avLst/>
            <a:gdLst/>
            <a:ahLst/>
            <a:cxnLst/>
            <a:rect l="l" t="t" r="r" b="b"/>
            <a:pathLst>
              <a:path w="422275" h="0">
                <a:moveTo>
                  <a:pt x="0" y="0"/>
                </a:moveTo>
                <a:lnTo>
                  <a:pt x="422272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 txBox="1"/>
          <p:nvPr/>
        </p:nvSpPr>
        <p:spPr>
          <a:xfrm>
            <a:off x="6203202" y="8337518"/>
            <a:ext cx="2971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</a:t>
            </a:r>
            <a:r>
              <a:rPr dirty="0" baseline="-13888" sz="1800">
                <a:latin typeface="Symbol"/>
                <a:cs typeface="Symbol"/>
              </a:rPr>
              <a:t></a:t>
            </a:r>
            <a:r>
              <a:rPr dirty="0" baseline="-13888" sz="1800" spc="-172">
                <a:latin typeface="Times New Roman"/>
                <a:cs typeface="Times New Roman"/>
              </a:rPr>
              <a:t> </a:t>
            </a:r>
            <a:r>
              <a:rPr dirty="0" baseline="-43981" sz="1800" spc="-75">
                <a:latin typeface="Times New Roman"/>
                <a:cs typeface="Times New Roman"/>
              </a:rPr>
              <a:t>0</a:t>
            </a:r>
            <a:endParaRPr baseline="-43981" sz="18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4799851" y="8215270"/>
            <a:ext cx="394335" cy="454659"/>
          </a:xfrm>
          <a:prstGeom prst="rect">
            <a:avLst/>
          </a:prstGeom>
        </p:spPr>
        <p:txBody>
          <a:bodyPr wrap="square" lIns="0" tIns="3619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85"/>
              </a:spcBef>
            </a:pP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</a:t>
            </a:r>
            <a:endParaRPr sz="1250">
              <a:latin typeface="Symbol"/>
              <a:cs typeface="Symbol"/>
            </a:endParaRPr>
          </a:p>
          <a:p>
            <a:pPr algn="ctr">
              <a:lnSpc>
                <a:spcPct val="100000"/>
              </a:lnSpc>
              <a:spcBef>
                <a:spcPts val="185"/>
              </a:spcBef>
            </a:pPr>
            <a:r>
              <a:rPr dirty="0" sz="1250" spc="-50">
                <a:latin typeface="Symbol"/>
                <a:cs typeface="Symbol"/>
              </a:rPr>
              <a:t>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1580298" y="8544314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6228602" y="8508154"/>
            <a:ext cx="14732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baseline="4629" sz="1800" spc="-37">
                <a:latin typeface="Symbol"/>
                <a:cs typeface="Symbol"/>
              </a:rPr>
              <a:t></a:t>
            </a:r>
            <a:r>
              <a:rPr dirty="0" sz="1200" spc="-25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5231000" y="8342011"/>
            <a:ext cx="550545" cy="3606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325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2314" sz="1800" spc="-37">
                <a:latin typeface="Symbol"/>
                <a:cs typeface="Symbol"/>
              </a:rPr>
              <a:t></a:t>
            </a:r>
            <a:r>
              <a:rPr dirty="0" baseline="2314" sz="1800" spc="-2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  <a:p>
            <a:pPr marL="375920">
              <a:lnSpc>
                <a:spcPts val="1325"/>
              </a:lnSpc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5871725" y="8415709"/>
            <a:ext cx="2508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4444" sz="1875" spc="-30">
                <a:latin typeface="Symbol"/>
                <a:cs typeface="Symbol"/>
              </a:rPr>
              <a:t></a:t>
            </a:r>
            <a:r>
              <a:rPr dirty="0" baseline="-24444" sz="1875" spc="-127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5569286" y="8237594"/>
            <a:ext cx="92964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238125" algn="l"/>
              </a:tabLst>
            </a:pPr>
            <a:r>
              <a:rPr dirty="0" baseline="2314" sz="1800" spc="-75">
                <a:latin typeface="Symbol"/>
                <a:cs typeface="Symbol"/>
              </a:rPr>
              <a:t>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</a:t>
            </a:r>
            <a:r>
              <a:rPr dirty="0" baseline="6944" sz="1800">
                <a:latin typeface="Symbol"/>
                <a:cs typeface="Symbol"/>
              </a:rPr>
              <a:t></a:t>
            </a:r>
            <a:r>
              <a:rPr dirty="0" baseline="6944" sz="1800" spc="-202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4313794" y="8373148"/>
            <a:ext cx="850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4313794" y="8508154"/>
            <a:ext cx="850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4167546" y="8227662"/>
            <a:ext cx="25717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6944" sz="1800">
                <a:latin typeface="Times New Roman"/>
                <a:cs typeface="Times New Roman"/>
              </a:rPr>
              <a:t>2</a:t>
            </a:r>
            <a:r>
              <a:rPr dirty="0" baseline="-6944" sz="1800" spc="6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2935766" y="835076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1410012" y="8183958"/>
            <a:ext cx="16529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1421130" algn="l"/>
              </a:tabLst>
            </a:pPr>
            <a:r>
              <a:rPr dirty="0" baseline="-23148" sz="1800">
                <a:latin typeface="Times New Roman"/>
                <a:cs typeface="Times New Roman"/>
              </a:rPr>
              <a:t>2</a:t>
            </a:r>
            <a:r>
              <a:rPr dirty="0" baseline="-23148" sz="1800" spc="30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3148" sz="1800">
                <a:latin typeface="Times New Roman"/>
                <a:cs typeface="Times New Roman"/>
              </a:rPr>
              <a:t>2</a:t>
            </a:r>
            <a:r>
              <a:rPr dirty="0" baseline="-23148" sz="1800" spc="7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4172656" y="8451931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2798686" y="8451931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427874" y="8451931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3817846" y="8333386"/>
            <a:ext cx="97980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67690" algn="l"/>
              </a:tabLst>
            </a:pP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5">
                <a:latin typeface="Times New Roman"/>
                <a:cs typeface="Times New Roman"/>
              </a:rPr>
              <a:t>(1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</a:t>
            </a:r>
            <a:r>
              <a:rPr dirty="0" sz="125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992084" y="8333386"/>
            <a:ext cx="285178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85800" algn="l"/>
                <a:tab pos="2034539" algn="l"/>
              </a:tabLst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5">
                <a:latin typeface="Times New Roman"/>
                <a:cs typeface="Times New Roman"/>
              </a:rPr>
              <a:t>(</a:t>
            </a:r>
            <a:r>
              <a:rPr dirty="0" sz="1250" spc="-55">
                <a:latin typeface="Symbol"/>
                <a:cs typeface="Symbol"/>
              </a:rPr>
              <a:t></a:t>
            </a:r>
            <a:r>
              <a:rPr dirty="0" sz="125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</a:t>
            </a: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5">
                <a:latin typeface="Times New Roman"/>
                <a:cs typeface="Times New Roman"/>
              </a:rPr>
              <a:t>(1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</a:t>
            </a:r>
            <a:r>
              <a:rPr dirty="0" sz="125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50" spc="-20">
                <a:latin typeface="Symbol"/>
                <a:cs typeface="Symbol"/>
              </a:rPr>
              <a:t>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1587348" y="8354654"/>
            <a:ext cx="246379" cy="2374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baseline="2057" sz="2025">
                <a:latin typeface="Symbol"/>
                <a:cs typeface="Symbol"/>
              </a:rPr>
              <a:t></a:t>
            </a:r>
            <a:r>
              <a:rPr dirty="0" baseline="2057" sz="2025" spc="172">
                <a:latin typeface="Times New Roman"/>
                <a:cs typeface="Times New Roman"/>
              </a:rPr>
              <a:t>  </a:t>
            </a: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1319310" y="8635902"/>
            <a:ext cx="894080" cy="516255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0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50">
                <a:latin typeface="Times New Roman"/>
                <a:cs typeface="Times New Roman"/>
              </a:rPr>
              <a:t> </a:t>
            </a:r>
            <a:r>
              <a:rPr dirty="0" u="sng" sz="1150" spc="-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2(1</a:t>
            </a:r>
            <a:r>
              <a:rPr dirty="0" u="sng" sz="115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  <a:p>
            <a:pPr marL="373380">
              <a:lnSpc>
                <a:spcPct val="100000"/>
              </a:lnSpc>
              <a:spcBef>
                <a:spcPts val="430"/>
              </a:spcBef>
            </a:pPr>
            <a:r>
              <a:rPr dirty="0" sz="1250" spc="-35">
                <a:latin typeface="Symbol"/>
                <a:cs typeface="Symbol"/>
              </a:rPr>
              <a:t>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800670" y="909382"/>
            <a:ext cx="1174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815621" y="1050805"/>
            <a:ext cx="90170" cy="370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9685">
              <a:lnSpc>
                <a:spcPts val="1550"/>
              </a:lnSpc>
              <a:spcBef>
                <a:spcPts val="140"/>
              </a:spcBef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72651" y="1033511"/>
            <a:ext cx="60769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64184" algn="l"/>
              </a:tabLst>
            </a:pPr>
            <a:r>
              <a:rPr dirty="0" sz="1250" spc="-30">
                <a:latin typeface="Symbol"/>
                <a:cs typeface="Symbol"/>
              </a:rPr>
              <a:t></a:t>
            </a:r>
            <a:r>
              <a:rPr dirty="0" sz="125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004" y="1041038"/>
            <a:ext cx="605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Now</a:t>
            </a:r>
            <a:r>
              <a:rPr dirty="0" baseline="2314" sz="1800" spc="3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6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49982" y="1105152"/>
            <a:ext cx="825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43864" y="1033511"/>
            <a:ext cx="9493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25">
                <a:latin typeface="Symbol"/>
                <a:cs typeface="Symbol"/>
              </a:rPr>
              <a:t></a:t>
            </a:r>
            <a:r>
              <a:rPr dirty="0" sz="125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50" spc="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19525" y="1244354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04579" y="909381"/>
            <a:ext cx="117475" cy="37909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8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4925">
              <a:lnSpc>
                <a:spcPts val="1600"/>
              </a:lnSpc>
            </a:pP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76484" y="883560"/>
            <a:ext cx="765175" cy="518159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35"/>
              </a:spcBef>
            </a:pPr>
            <a:r>
              <a:rPr dirty="0" u="sng" sz="1200" spc="-2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2(1</a:t>
            </a:r>
            <a:r>
              <a:rPr dirty="0" u="sng" sz="1200" spc="-1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ctr" marR="9525">
              <a:lnSpc>
                <a:spcPct val="100000"/>
              </a:lnSpc>
              <a:spcBef>
                <a:spcPts val="434"/>
              </a:spcBef>
            </a:pPr>
            <a:r>
              <a:rPr dirty="0" sz="1250" spc="-35">
                <a:latin typeface="Symbol"/>
                <a:cs typeface="Symbol"/>
              </a:rPr>
              <a:t></a:t>
            </a:r>
            <a:r>
              <a:rPr dirty="0" sz="1250" spc="-100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820213" y="1031646"/>
            <a:ext cx="146177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50" spc="21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14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--</a:t>
            </a:r>
            <a:r>
              <a:rPr dirty="0" baseline="2314" sz="180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(2)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2004" y="1538985"/>
            <a:ext cx="14846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196421" y="1529422"/>
            <a:ext cx="79057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</a:t>
            </a:r>
            <a:r>
              <a:rPr dirty="0" sz="1250" spc="21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40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78430" y="1743106"/>
            <a:ext cx="8826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Times New Roman"/>
                <a:cs typeface="Times New Roman"/>
              </a:rPr>
              <a:t>0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90368" y="1616452"/>
            <a:ext cx="248920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4444" sz="1875" spc="-60">
                <a:latin typeface="Symbol"/>
                <a:cs typeface="Symbol"/>
              </a:rPr>
              <a:t></a:t>
            </a:r>
            <a:r>
              <a:rPr dirty="0" baseline="-24444" sz="1875" spc="-97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401195" y="1551957"/>
            <a:ext cx="283210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8888" sz="1875">
                <a:latin typeface="Symbol"/>
                <a:cs typeface="Symbol"/>
              </a:rPr>
              <a:t></a:t>
            </a:r>
            <a:r>
              <a:rPr dirty="0" baseline="-28888" sz="1875" spc="352">
                <a:latin typeface="Times New Roman"/>
                <a:cs typeface="Times New Roman"/>
              </a:rPr>
              <a:t> </a:t>
            </a:r>
            <a:r>
              <a:rPr dirty="0" sz="1350" spc="-50">
                <a:latin typeface="Symbol"/>
                <a:cs typeface="Symbol"/>
              </a:rPr>
              <a:t></a:t>
            </a:r>
            <a:endParaRPr sz="13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63521" y="1412067"/>
            <a:ext cx="11493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spc="-50">
                <a:latin typeface="Symbol"/>
                <a:cs typeface="Symbol"/>
              </a:rPr>
              <a:t>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25681" y="1440317"/>
            <a:ext cx="746125" cy="2152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41300" algn="l"/>
              </a:tabLst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-1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 spc="-2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000718" y="1694283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00718" y="1566681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78827" y="1648903"/>
            <a:ext cx="77343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33070" algn="l"/>
              </a:tabLst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000718" y="1430589"/>
            <a:ext cx="106172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baseline="4629" sz="1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444" sz="1875">
                <a:latin typeface="Symbol"/>
                <a:cs typeface="Symbol"/>
              </a:rPr>
              <a:t></a:t>
            </a:r>
            <a:r>
              <a:rPr dirty="0" baseline="4444" sz="1875" spc="-30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165">
                <a:latin typeface="Times New Roman"/>
                <a:cs typeface="Times New Roman"/>
              </a:rPr>
              <a:t>  </a:t>
            </a:r>
            <a:r>
              <a:rPr dirty="0" baseline="4629" sz="1800">
                <a:latin typeface="Times New Roman"/>
                <a:cs typeface="Times New Roman"/>
              </a:rPr>
              <a:t>0</a:t>
            </a:r>
            <a:r>
              <a:rPr dirty="0" baseline="4629" sz="1800" spc="-9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</a:t>
            </a:r>
            <a:r>
              <a:rPr dirty="0" baseline="4629" sz="1800" spc="-187">
                <a:latin typeface="Times New Roman"/>
                <a:cs typeface="Times New Roman"/>
              </a:rPr>
              <a:t> </a:t>
            </a:r>
            <a:r>
              <a:rPr dirty="0" baseline="4444" sz="1875">
                <a:latin typeface="Symbol"/>
                <a:cs typeface="Symbol"/>
              </a:rPr>
              <a:t></a:t>
            </a:r>
            <a:r>
              <a:rPr dirty="0" baseline="4444" sz="1875" spc="10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</a:t>
            </a:r>
            <a:r>
              <a:rPr dirty="0" baseline="4629" sz="1800" spc="-247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2004" y="1897960"/>
            <a:ext cx="20313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 as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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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2498" y="2267842"/>
            <a:ext cx="25844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32407" sz="1800">
                <a:latin typeface="Symbol"/>
                <a:cs typeface="Symbol"/>
              </a:rPr>
              <a:t></a:t>
            </a:r>
            <a:r>
              <a:rPr dirty="0" baseline="-32407" sz="1800" spc="157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65705" y="2451085"/>
            <a:ext cx="8953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86542" y="2335639"/>
            <a:ext cx="2286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-37">
                <a:latin typeface="Symbol"/>
                <a:cs typeface="Symbol"/>
              </a:rPr>
              <a:t>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31992" y="2153513"/>
            <a:ext cx="4368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27600" y="2153513"/>
            <a:ext cx="3302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30062" y="2267842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50564" y="2121982"/>
            <a:ext cx="137350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26809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94760" y="2244447"/>
            <a:ext cx="60071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330">
                <a:latin typeface="Times New Roman"/>
                <a:cs typeface="Times New Roman"/>
              </a:rPr>
              <a:t> </a:t>
            </a:r>
            <a:r>
              <a:rPr dirty="0" sz="1250" spc="-40">
                <a:latin typeface="Symbol"/>
                <a:cs typeface="Symbol"/>
              </a:rPr>
              <a:t></a:t>
            </a:r>
            <a:r>
              <a:rPr dirty="0" sz="125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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21231" y="2451085"/>
            <a:ext cx="90170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544150" y="2335639"/>
            <a:ext cx="2298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-37">
                <a:latin typeface="Symbol"/>
                <a:cs typeface="Symbol"/>
              </a:rPr>
              <a:t>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95878" y="2153513"/>
            <a:ext cx="5327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-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3715413" y="2382256"/>
            <a:ext cx="647065" cy="0"/>
          </a:xfrm>
          <a:custGeom>
            <a:avLst/>
            <a:gdLst/>
            <a:ahLst/>
            <a:cxnLst/>
            <a:rect l="l" t="t" r="r" b="b"/>
            <a:pathLst>
              <a:path w="647064" h="0">
                <a:moveTo>
                  <a:pt x="0" y="0"/>
                </a:moveTo>
                <a:lnTo>
                  <a:pt x="64682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621818" y="2452739"/>
            <a:ext cx="9080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263664" y="2158278"/>
            <a:ext cx="113284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55600" algn="l"/>
              </a:tabLst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5000" sz="1500">
                <a:latin typeface="Symbol"/>
                <a:cs typeface="Symbol"/>
              </a:rPr>
              <a:t></a:t>
            </a:r>
            <a:r>
              <a:rPr dirty="0" baseline="25000" sz="1500" spc="-20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2sin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82">
                <a:latin typeface="Times New Roman"/>
                <a:cs typeface="Times New Roman"/>
              </a:rPr>
              <a:t> </a:t>
            </a:r>
            <a:r>
              <a:rPr dirty="0" sz="1200" spc="75">
                <a:latin typeface="Symbol"/>
                <a:cs typeface="Symbol"/>
              </a:rPr>
              <a:t></a:t>
            </a:r>
            <a:r>
              <a:rPr dirty="0" sz="1200" spc="75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934581" y="2242393"/>
            <a:ext cx="793115" cy="3416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300"/>
              </a:lnSpc>
              <a:spcBef>
                <a:spcPts val="100"/>
              </a:spcBef>
              <a:tabLst>
                <a:tab pos="457834" algn="l"/>
              </a:tabLst>
            </a:pP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>
                <a:latin typeface="Symbol"/>
                <a:cs typeface="Symbol"/>
              </a:rPr>
              <a:t>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-10683" sz="1950" spc="-75">
                <a:latin typeface="Symbol"/>
                <a:cs typeface="Symbol"/>
              </a:rPr>
              <a:t></a:t>
            </a:r>
            <a:endParaRPr baseline="-10683" sz="1950">
              <a:latin typeface="Symbol"/>
              <a:cs typeface="Symbol"/>
            </a:endParaRPr>
          </a:p>
          <a:p>
            <a:pPr algn="ctr" marL="26034">
              <a:lnSpc>
                <a:spcPts val="1180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369434" y="2256938"/>
            <a:ext cx="1218565" cy="326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210"/>
              </a:lnSpc>
              <a:spcBef>
                <a:spcPts val="100"/>
              </a:spcBef>
            </a:pP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put</a:t>
            </a:r>
            <a:r>
              <a:rPr dirty="0" baseline="2314" sz="1800" spc="419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baseline="36231" sz="1725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t</a:t>
            </a:r>
            <a:r>
              <a:rPr dirty="0" sz="1150" spc="-25">
                <a:latin typeface="Times New Roman"/>
                <a:cs typeface="Times New Roman"/>
              </a:rPr>
              <a:t>,</a:t>
            </a:r>
            <a:endParaRPr sz="1150">
              <a:latin typeface="Times New Roman"/>
              <a:cs typeface="Times New Roman"/>
            </a:endParaRPr>
          </a:p>
          <a:p>
            <a:pPr marL="381000">
              <a:lnSpc>
                <a:spcPts val="1150"/>
              </a:lnSpc>
              <a:tabLst>
                <a:tab pos="836930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547740" y="2252266"/>
            <a:ext cx="868044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>
                <a:latin typeface="Symbol"/>
                <a:cs typeface="Symbol"/>
              </a:rPr>
              <a:t>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2131764" y="2875005"/>
            <a:ext cx="451484" cy="0"/>
          </a:xfrm>
          <a:custGeom>
            <a:avLst/>
            <a:gdLst/>
            <a:ahLst/>
            <a:cxnLst/>
            <a:rect l="l" t="t" r="r" b="b"/>
            <a:pathLst>
              <a:path w="451485" h="0">
                <a:moveTo>
                  <a:pt x="0" y="0"/>
                </a:moveTo>
                <a:lnTo>
                  <a:pt x="45116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2962828" y="2875005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80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3386106" y="2875005"/>
            <a:ext cx="356235" cy="0"/>
          </a:xfrm>
          <a:custGeom>
            <a:avLst/>
            <a:gdLst/>
            <a:ahLst/>
            <a:cxnLst/>
            <a:rect l="l" t="t" r="r" b="b"/>
            <a:pathLst>
              <a:path w="356235" h="0">
                <a:moveTo>
                  <a:pt x="0" y="0"/>
                </a:moveTo>
                <a:lnTo>
                  <a:pt x="35615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4031894" y="2875005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903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2469290" y="2856638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029566" y="2653139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292714" y="2765142"/>
            <a:ext cx="90170" cy="3568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0955">
              <a:lnSpc>
                <a:spcPts val="149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38322" y="2765142"/>
            <a:ext cx="90170" cy="3568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0955">
              <a:lnSpc>
                <a:spcPts val="149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702013" y="2338501"/>
            <a:ext cx="459740" cy="7366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5146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spc="-37">
                <a:latin typeface="Symbol"/>
                <a:cs typeface="Symbol"/>
              </a:rPr>
              <a:t>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5"/>
              </a:spcBef>
            </a:pP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185"/>
              </a:lnSpc>
            </a:pP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  <a:p>
            <a:pPr marL="343535">
              <a:lnSpc>
                <a:spcPts val="1185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453234" y="2831255"/>
            <a:ext cx="20320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t</a:t>
            </a:r>
            <a:r>
              <a:rPr dirty="0" baseline="-25462" sz="1800" spc="-232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935137" y="2653139"/>
            <a:ext cx="8312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54965" algn="l"/>
              </a:tabLst>
            </a:pPr>
            <a:r>
              <a:rPr dirty="0" sz="1200" spc="-5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5000" sz="1500">
                <a:latin typeface="Symbol"/>
                <a:cs typeface="Symbol"/>
              </a:rPr>
              <a:t></a:t>
            </a:r>
            <a:r>
              <a:rPr dirty="0" sz="1200">
                <a:latin typeface="Times New Roman"/>
                <a:cs typeface="Times New Roman"/>
              </a:rPr>
              <a:t>sin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52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579716" y="2748931"/>
            <a:ext cx="688340" cy="32575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185"/>
              </a:lnSpc>
              <a:spcBef>
                <a:spcPts val="90"/>
              </a:spcBef>
              <a:tabLst>
                <a:tab pos="521970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60">
                <a:latin typeface="Symbol"/>
                <a:cs typeface="Symbol"/>
              </a:rPr>
              <a:t></a:t>
            </a:r>
            <a:endParaRPr sz="1200">
              <a:latin typeface="Symbol"/>
              <a:cs typeface="Symbol"/>
            </a:endParaRPr>
          </a:p>
          <a:p>
            <a:pPr marL="396875">
              <a:lnSpc>
                <a:spcPts val="1185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138946" y="2899208"/>
            <a:ext cx="3454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09814" y="2653139"/>
            <a:ext cx="796925" cy="30289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226060">
              <a:lnSpc>
                <a:spcPts val="1095"/>
              </a:lnSpc>
              <a:spcBef>
                <a:spcPts val="90"/>
              </a:spcBef>
            </a:pPr>
            <a:r>
              <a:rPr dirty="0" baseline="25000" sz="1500">
                <a:latin typeface="Symbol"/>
                <a:cs typeface="Symbol"/>
              </a:rPr>
              <a:t></a:t>
            </a:r>
            <a:r>
              <a:rPr dirty="0" baseline="25000" sz="1500" spc="-18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2sin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6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t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095"/>
              </a:lnSpc>
            </a:pPr>
            <a:r>
              <a:rPr dirty="0" sz="1200" spc="-50">
                <a:latin typeface="Symbol"/>
                <a:cs typeface="Symbol"/>
              </a:rPr>
              <a:t>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76909" y="3112582"/>
            <a:ext cx="11811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953956" y="3198140"/>
            <a:ext cx="25400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r>
              <a:rPr dirty="0" sz="1000" spc="-25">
                <a:latin typeface="Symbol"/>
                <a:cs typeface="Symbol"/>
              </a:rPr>
              <a:t>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500537" y="3241593"/>
            <a:ext cx="4692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902004" y="3242592"/>
            <a:ext cx="262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009775" algn="l"/>
              </a:tabLst>
            </a:pPr>
            <a:r>
              <a:rPr dirty="0" sz="1200">
                <a:latin typeface="Times New Roman"/>
                <a:cs typeface="Times New Roman"/>
              </a:rPr>
              <a:t>(6)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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76604" y="3258140"/>
            <a:ext cx="2266950" cy="60071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936114">
              <a:lnSpc>
                <a:spcPts val="15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927860">
              <a:lnSpc>
                <a:spcPts val="114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3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baseline="30555" sz="1500" spc="-30">
                <a:latin typeface="Symbol"/>
                <a:cs typeface="Symbol"/>
              </a:rPr>
              <a:t></a:t>
            </a:r>
            <a:r>
              <a:rPr dirty="0" baseline="30555" sz="1500" spc="-30" i="1">
                <a:latin typeface="Times New Roman"/>
                <a:cs typeface="Times New Roman"/>
              </a:rPr>
              <a:t>a</a:t>
            </a:r>
            <a:r>
              <a:rPr dirty="0" baseline="30555" sz="1500" spc="-30">
                <a:latin typeface="Symbol"/>
                <a:cs typeface="Symbol"/>
              </a:rPr>
              <a:t></a:t>
            </a:r>
            <a:endParaRPr baseline="30555" sz="15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168050" y="3946609"/>
            <a:ext cx="181610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25">
                <a:latin typeface="Symbol"/>
                <a:cs typeface="Symbol"/>
              </a:rPr>
              <a:t></a:t>
            </a:r>
            <a:r>
              <a:rPr dirty="0" sz="1600" spc="-25">
                <a:latin typeface="Symbol"/>
                <a:cs typeface="Symbol"/>
              </a:rPr>
              <a:t>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910723" y="4012520"/>
            <a:ext cx="717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886826" y="3866962"/>
            <a:ext cx="11811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045399" y="4060699"/>
            <a:ext cx="8318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c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93323" y="3949533"/>
            <a:ext cx="774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961093" y="3995973"/>
            <a:ext cx="6045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608770" y="3946609"/>
            <a:ext cx="590550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600" spc="-70">
                <a:latin typeface="Symbol"/>
                <a:cs typeface="Symbol"/>
              </a:rPr>
              <a:t>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536877" y="3946609"/>
            <a:ext cx="1097915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84505" algn="l"/>
              </a:tabLst>
            </a:pPr>
            <a:r>
              <a:rPr dirty="0" sz="1600" spc="-95">
                <a:latin typeface="Symbol"/>
                <a:cs typeface="Symbol"/>
              </a:rPr>
              <a:t></a:t>
            </a:r>
            <a:r>
              <a:rPr dirty="0" sz="1200" spc="-95">
                <a:latin typeface="Symbol"/>
                <a:cs typeface="Symbol"/>
              </a:rPr>
              <a:t></a:t>
            </a:r>
            <a:r>
              <a:rPr dirty="0" sz="1600" spc="-95">
                <a:latin typeface="Symbol"/>
                <a:cs typeface="Symbol"/>
              </a:rPr>
              <a:t></a:t>
            </a:r>
            <a:r>
              <a:rPr dirty="0" sz="16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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02004" y="4196061"/>
            <a:ext cx="2632075" cy="3562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algn="ctr" marR="534035">
              <a:lnSpc>
                <a:spcPts val="1175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algn="ctr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formula,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354102" y="4675459"/>
            <a:ext cx="152463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4"/>
              </a:spcBef>
              <a:tabLst>
                <a:tab pos="1289685" algn="l"/>
              </a:tabLst>
            </a:pPr>
            <a:r>
              <a:rPr dirty="0" baseline="-32407" sz="1800">
                <a:latin typeface="Symbol"/>
                <a:cs typeface="Symbol"/>
              </a:rPr>
              <a:t></a:t>
            </a:r>
            <a:r>
              <a:rPr dirty="0" baseline="-32407" sz="1800" spc="16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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32407" sz="1800">
                <a:latin typeface="Symbol"/>
                <a:cs typeface="Symbol"/>
              </a:rPr>
              <a:t></a:t>
            </a:r>
            <a:r>
              <a:rPr dirty="0" baseline="-32407" sz="1800" spc="172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928453" y="4658913"/>
            <a:ext cx="28625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72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u="sng" baseline="34722" sz="1800" spc="-27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34722" sz="1800" spc="-52">
                <a:latin typeface="Times New Roman"/>
                <a:cs typeface="Times New Roman"/>
              </a:rPr>
              <a:t> </a:t>
            </a:r>
            <a:r>
              <a:rPr dirty="0" baseline="66666" sz="1500">
                <a:latin typeface="Symbol"/>
                <a:cs typeface="Symbol"/>
              </a:rPr>
              <a:t></a:t>
            </a:r>
            <a:r>
              <a:rPr dirty="0" baseline="66666" sz="1500" spc="6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i="1">
                <a:latin typeface="Times New Roman"/>
                <a:cs typeface="Times New Roman"/>
              </a:rPr>
              <a:t>xd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u="sng" baseline="34722" sz="1800" spc="-28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34722" sz="1800" spc="-52">
                <a:latin typeface="Times New Roman"/>
                <a:cs typeface="Times New Roman"/>
              </a:rPr>
              <a:t> </a:t>
            </a:r>
            <a:r>
              <a:rPr dirty="0" baseline="66666" sz="1500">
                <a:latin typeface="Symbol"/>
                <a:cs typeface="Symbol"/>
              </a:rPr>
              <a:t></a:t>
            </a:r>
            <a:r>
              <a:rPr dirty="0" baseline="66666" sz="1500" spc="615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32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>
                <a:latin typeface="Symbol"/>
                <a:cs typeface="Symbol"/>
              </a:rPr>
              <a:t></a:t>
            </a:r>
            <a:r>
              <a:rPr dirty="0" baseline="30555" sz="1500" spc="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sz="1200" spc="-10">
                <a:latin typeface="Symbol"/>
                <a:cs typeface="Symbol"/>
              </a:rPr>
              <a:t></a:t>
            </a:r>
            <a:r>
              <a:rPr dirty="0" sz="1200" spc="-10" i="1">
                <a:latin typeface="Times New Roman"/>
                <a:cs typeface="Times New Roman"/>
              </a:rPr>
              <a:t>xd</a:t>
            </a:r>
            <a:r>
              <a:rPr dirty="0" sz="1200" spc="-10">
                <a:latin typeface="Symbol"/>
                <a:cs typeface="Symbol"/>
              </a:rPr>
              <a:t></a:t>
            </a:r>
            <a:endParaRPr sz="1200">
              <a:latin typeface="Symbol"/>
              <a:cs typeface="Symbol"/>
            </a:endParaRPr>
          </a:p>
          <a:p>
            <a:pPr marL="680720">
              <a:lnSpc>
                <a:spcPts val="720"/>
              </a:lnSpc>
              <a:tabLst>
                <a:tab pos="1919605" algn="l"/>
              </a:tabLst>
            </a:pPr>
            <a:r>
              <a:rPr dirty="0" sz="1200" spc="-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759905" y="4859001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520686" y="4859001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/>
          <p:nvPr/>
        </p:nvSpPr>
        <p:spPr>
          <a:xfrm>
            <a:off x="1599150" y="5375354"/>
            <a:ext cx="508000" cy="0"/>
          </a:xfrm>
          <a:custGeom>
            <a:avLst/>
            <a:gdLst/>
            <a:ahLst/>
            <a:cxnLst/>
            <a:rect l="l" t="t" r="r" b="b"/>
            <a:pathLst>
              <a:path w="508000" h="0">
                <a:moveTo>
                  <a:pt x="0" y="0"/>
                </a:moveTo>
                <a:lnTo>
                  <a:pt x="507631" y="0"/>
                </a:lnTo>
              </a:path>
            </a:pathLst>
          </a:custGeom>
          <a:ln w="64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2111844" y="5198005"/>
            <a:ext cx="1344930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272540" algn="l"/>
              </a:tabLst>
            </a:pPr>
            <a:r>
              <a:rPr dirty="0" sz="1600" spc="-50">
                <a:latin typeface="Symbol"/>
                <a:cs typeface="Symbol"/>
              </a:rPr>
              <a:t></a:t>
            </a:r>
            <a:r>
              <a:rPr dirty="0" sz="1600">
                <a:latin typeface="Times New Roman"/>
                <a:cs typeface="Times New Roman"/>
              </a:rPr>
              <a:t>	</a:t>
            </a:r>
            <a:r>
              <a:rPr dirty="0" sz="1600" spc="-390">
                <a:latin typeface="Symbol"/>
                <a:cs typeface="Symbol"/>
              </a:rPr>
              <a:t>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960214" y="5356832"/>
            <a:ext cx="40640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2956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721064" y="5085701"/>
            <a:ext cx="723900" cy="52387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0"/>
              </a:spcBef>
              <a:tabLst>
                <a:tab pos="283845" algn="l"/>
                <a:tab pos="71056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  <a:p>
            <a:pPr marL="22860">
              <a:lnSpc>
                <a:spcPct val="100000"/>
              </a:lnSpc>
              <a:spcBef>
                <a:spcPts val="520"/>
              </a:spcBef>
            </a:pP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95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59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076539" y="5356832"/>
            <a:ext cx="40640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2956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687477" y="5356832"/>
            <a:ext cx="407034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2956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594970" y="5248022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911198" y="5292305"/>
            <a:ext cx="66611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93725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783584" y="5151135"/>
            <a:ext cx="79375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19734" algn="l"/>
                <a:tab pos="71183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985640" y="5403335"/>
            <a:ext cx="59118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19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35" i="1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93966" y="5367665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507341" y="5017653"/>
            <a:ext cx="13462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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426569" y="5113296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369072" y="5151135"/>
            <a:ext cx="26289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13888" sz="1800" spc="-89">
                <a:latin typeface="Symbol"/>
                <a:cs typeface="Symbol"/>
              </a:rPr>
              <a:t></a:t>
            </a:r>
            <a:endParaRPr baseline="13888" sz="180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166649" y="5260326"/>
            <a:ext cx="16002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503045" algn="l"/>
              </a:tabLst>
            </a:pP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75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a</a:t>
            </a:r>
            <a:r>
              <a:rPr dirty="0" baseline="4629" sz="1800" spc="-187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cos</a:t>
            </a:r>
            <a:r>
              <a:rPr dirty="0" baseline="4629" sz="1800">
                <a:latin typeface="Symbol"/>
                <a:cs typeface="Symbol"/>
              </a:rPr>
              <a:t>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 spc="-44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</a:t>
            </a:r>
            <a:r>
              <a:rPr dirty="0" baseline="4629" sz="1800" spc="52">
                <a:latin typeface="Times New Roman"/>
                <a:cs typeface="Times New Roman"/>
              </a:rPr>
              <a:t> </a:t>
            </a:r>
            <a:r>
              <a:rPr dirty="0" baseline="4629" sz="1800" spc="-15" i="1">
                <a:latin typeface="Times New Roman"/>
                <a:cs typeface="Times New Roman"/>
              </a:rPr>
              <a:t>x</a:t>
            </a:r>
            <a:r>
              <a:rPr dirty="0" baseline="4629" sz="1800" spc="-232" i="1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Times New Roman"/>
                <a:cs typeface="Times New Roman"/>
              </a:rPr>
              <a:t>sin</a:t>
            </a:r>
            <a:r>
              <a:rPr dirty="0" baseline="4629" sz="1800" spc="-89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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 spc="209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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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71349" y="5260326"/>
            <a:ext cx="2562225" cy="3562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3500">
              <a:lnSpc>
                <a:spcPts val="13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63500">
              <a:lnSpc>
                <a:spcPts val="1300"/>
              </a:lnSpc>
              <a:tabLst>
                <a:tab pos="1967230" algn="l"/>
                <a:tab pos="2452370" algn="l"/>
              </a:tabLst>
            </a:pPr>
            <a:r>
              <a:rPr dirty="0" sz="1200" spc="-240">
                <a:latin typeface="Symbol"/>
                <a:cs typeface="Symbol"/>
              </a:rPr>
              <a:t></a:t>
            </a:r>
            <a:r>
              <a:rPr dirty="0" baseline="-9259" sz="1800" spc="-359">
                <a:latin typeface="Symbol"/>
                <a:cs typeface="Symbol"/>
              </a:rPr>
              <a:t></a:t>
            </a:r>
            <a:r>
              <a:rPr dirty="0" baseline="-9259" sz="1800" spc="-26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a</a:t>
            </a:r>
            <a:r>
              <a:rPr dirty="0" baseline="2314" sz="1800" spc="292" i="1">
                <a:latin typeface="Times New Roman"/>
                <a:cs typeface="Times New Roman"/>
              </a:rPr>
              <a:t> 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x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sz="1200" spc="-240">
                <a:latin typeface="Symbol"/>
                <a:cs typeface="Symbol"/>
              </a:rPr>
              <a:t></a:t>
            </a:r>
            <a:r>
              <a:rPr dirty="0" baseline="-9259" sz="1800" spc="-359">
                <a:latin typeface="Symbol"/>
                <a:cs typeface="Symbol"/>
              </a:rPr>
              <a:t></a:t>
            </a:r>
            <a:r>
              <a:rPr dirty="0" baseline="-9259" sz="1800" spc="37">
                <a:latin typeface="Times New Roman"/>
                <a:cs typeface="Times New Roman"/>
              </a:rPr>
              <a:t> </a:t>
            </a:r>
            <a:r>
              <a:rPr dirty="0" baseline="-25462" sz="1800" spc="-75">
                <a:latin typeface="Times New Roman"/>
                <a:cs typeface="Times New Roman"/>
              </a:rPr>
              <a:t>0</a:t>
            </a:r>
            <a:r>
              <a:rPr dirty="0" baseline="-25462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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404879" y="5367665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68324" y="5248022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651975" y="5082548"/>
            <a:ext cx="38163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7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</a:t>
            </a:r>
            <a:r>
              <a:rPr dirty="0" sz="1000" spc="-25">
                <a:latin typeface="Symbol"/>
                <a:cs typeface="Symbol"/>
              </a:rPr>
              <a:t>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597092" y="6042797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571692" y="6133509"/>
            <a:ext cx="83946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9584" algn="l"/>
              </a:tabLst>
            </a:pPr>
            <a:r>
              <a:rPr dirty="0" baseline="-13888" sz="1800" spc="-37">
                <a:latin typeface="Symbol"/>
                <a:cs typeface="Symbol"/>
              </a:rPr>
              <a:t>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876604" y="5624051"/>
            <a:ext cx="2944495" cy="610870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dirty="0" sz="1400" spc="-10" b="1">
                <a:latin typeface="Times New Roman"/>
                <a:cs typeface="Times New Roman"/>
              </a:rPr>
              <a:t>Exercises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200" spc="-60">
                <a:latin typeface="Times New Roman"/>
                <a:cs typeface="Times New Roman"/>
              </a:rPr>
              <a:t>x</a:t>
            </a:r>
            <a:r>
              <a:rPr dirty="0" sz="1550" spc="-60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37037" sz="1800" spc="-37">
                <a:latin typeface="Symbol"/>
                <a:cs typeface="Symbol"/>
              </a:rPr>
              <a:t></a:t>
            </a:r>
            <a:r>
              <a:rPr dirty="0" baseline="41666" sz="1800" spc="-37">
                <a:latin typeface="Times New Roman"/>
                <a:cs typeface="Times New Roman"/>
              </a:rPr>
              <a:t>1,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923656" y="5904009"/>
            <a:ext cx="577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588115" y="6081359"/>
            <a:ext cx="107061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998219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588115" y="6156960"/>
            <a:ext cx="107061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998219" algn="l"/>
              </a:tabLst>
            </a:pPr>
            <a:r>
              <a:rPr dirty="0" sz="1150" spc="-50">
                <a:latin typeface="Symbol"/>
                <a:cs typeface="Symbol"/>
              </a:rPr>
              <a:t>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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6250975" y="6138733"/>
            <a:ext cx="857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s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562715" y="5936433"/>
            <a:ext cx="112141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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baseline="-31400" sz="1725" i="1">
                <a:latin typeface="Times New Roman"/>
                <a:cs typeface="Times New Roman"/>
              </a:rPr>
              <a:t>Ans</a:t>
            </a:r>
            <a:r>
              <a:rPr dirty="0" baseline="-31400" sz="1725" spc="22" i="1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Times New Roman"/>
                <a:cs typeface="Times New Roman"/>
              </a:rPr>
              <a:t>:</a:t>
            </a:r>
            <a:r>
              <a:rPr dirty="0" baseline="-31400" sz="1725" spc="-75">
                <a:latin typeface="Times New Roman"/>
                <a:cs typeface="Times New Roman"/>
              </a:rPr>
              <a:t> </a:t>
            </a:r>
            <a:r>
              <a:rPr dirty="0" u="sng" baseline="4830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4830" sz="1725" spc="-2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4830" sz="1725" spc="-4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baseline="4830" sz="1725" spc="-17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sa</a:t>
            </a:r>
            <a:r>
              <a:rPr dirty="0" baseline="4830" sz="1725" spc="-12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357860" y="6873788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4357860" y="6628263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284755" y="6473943"/>
            <a:ext cx="1162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319760" y="6324810"/>
            <a:ext cx="968375" cy="716915"/>
          </a:xfrm>
          <a:prstGeom prst="rect">
            <a:avLst/>
          </a:prstGeom>
        </p:spPr>
        <p:txBody>
          <a:bodyPr wrap="square" lIns="0" tIns="59690" rIns="0" bIns="0" rtlCol="0" vert="horz">
            <a:spAutoFit/>
          </a:bodyPr>
          <a:lstStyle/>
          <a:p>
            <a:pPr marL="379095">
              <a:lnSpc>
                <a:spcPct val="100000"/>
              </a:lnSpc>
              <a:spcBef>
                <a:spcPts val="470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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363855">
              <a:lnSpc>
                <a:spcPct val="100000"/>
              </a:lnSpc>
              <a:spcBef>
                <a:spcPts val="375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75"/>
              </a:spcBef>
              <a:tabLst>
                <a:tab pos="480695" algn="l"/>
              </a:tabLst>
            </a:pPr>
            <a:r>
              <a:rPr dirty="0" baseline="20833" sz="1800" spc="-37">
                <a:latin typeface="Symbol"/>
                <a:cs typeface="Symbol"/>
              </a:rPr>
              <a:t>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357860" y="6382747"/>
            <a:ext cx="1987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30">
                <a:latin typeface="Symbol"/>
                <a:cs typeface="Symbol"/>
              </a:rPr>
              <a:t></a:t>
            </a:r>
            <a:r>
              <a:rPr dirty="0" baseline="4629" sz="1800" spc="-44">
                <a:latin typeface="Times New Roman"/>
                <a:cs typeface="Times New Roman"/>
              </a:rPr>
              <a:t>1,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299711" y="6618467"/>
            <a:ext cx="88900" cy="36068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0955">
              <a:lnSpc>
                <a:spcPts val="1495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1135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876604" y="6604553"/>
            <a:ext cx="371982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542540" algn="l"/>
              </a:tabLst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baseline="32407" sz="1800" spc="-37">
                <a:latin typeface="Symbol"/>
                <a:cs typeface="Symbol"/>
              </a:rPr>
              <a:t></a:t>
            </a:r>
            <a:r>
              <a:rPr dirty="0" sz="1200" spc="-25">
                <a:latin typeface="Times New Roman"/>
                <a:cs typeface="Times New Roman"/>
              </a:rPr>
              <a:t>2,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/>
          <p:nvPr/>
        </p:nvSpPr>
        <p:spPr>
          <a:xfrm>
            <a:off x="1575698" y="7284515"/>
            <a:ext cx="144780" cy="0"/>
          </a:xfrm>
          <a:custGeom>
            <a:avLst/>
            <a:gdLst/>
            <a:ahLst/>
            <a:cxnLst/>
            <a:rect l="l" t="t" r="r" b="b"/>
            <a:pathLst>
              <a:path w="144780" h="0">
                <a:moveTo>
                  <a:pt x="0" y="0"/>
                </a:moveTo>
                <a:lnTo>
                  <a:pt x="1443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 txBox="1"/>
          <p:nvPr/>
        </p:nvSpPr>
        <p:spPr>
          <a:xfrm>
            <a:off x="2875693" y="7234107"/>
            <a:ext cx="135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10">
                <a:latin typeface="Symbol"/>
                <a:cs typeface="Symbol"/>
              </a:rPr>
              <a:t></a:t>
            </a:r>
            <a:r>
              <a:rPr dirty="0" baseline="-9259" sz="1800" spc="-165">
                <a:latin typeface="Symbol"/>
                <a:cs typeface="Symbol"/>
              </a:rPr>
              <a:t>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131105" y="7234107"/>
            <a:ext cx="135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10">
                <a:latin typeface="Symbol"/>
                <a:cs typeface="Symbol"/>
              </a:rPr>
              <a:t></a:t>
            </a:r>
            <a:r>
              <a:rPr dirty="0" baseline="-9259" sz="1800" spc="-165">
                <a:latin typeface="Symbol"/>
                <a:cs typeface="Symbol"/>
              </a:rPr>
              <a:t>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573722" y="7270625"/>
            <a:ext cx="15049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</a:t>
            </a:r>
            <a:r>
              <a:rPr dirty="0" sz="1000" spc="-25" i="1">
                <a:latin typeface="Times New Roman"/>
                <a:cs typeface="Times New Roman"/>
              </a:rPr>
              <a:t>x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131105" y="7095463"/>
            <a:ext cx="1880235" cy="275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0833" sz="1800">
                <a:latin typeface="Symbol"/>
                <a:cs typeface="Symbol"/>
              </a:rPr>
              <a:t></a:t>
            </a:r>
            <a:r>
              <a:rPr dirty="0" baseline="20833" sz="1800" spc="-28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Ans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baseline="38888" sz="1500">
                <a:latin typeface="Times New Roman"/>
                <a:cs typeface="Times New Roman"/>
              </a:rPr>
              <a:t>2</a:t>
            </a:r>
            <a:r>
              <a:rPr dirty="0" baseline="38888" sz="1500" spc="359">
                <a:latin typeface="Times New Roman"/>
                <a:cs typeface="Times New Roman"/>
              </a:rPr>
              <a:t> </a:t>
            </a:r>
            <a:r>
              <a:rPr dirty="0" baseline="1736" sz="2400" spc="-322">
                <a:latin typeface="Symbol"/>
                <a:cs typeface="Symbol"/>
              </a:rPr>
              <a:t></a:t>
            </a:r>
            <a:r>
              <a:rPr dirty="0" sz="1200" spc="-215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2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baseline="1736" sz="2400" spc="-30">
                <a:latin typeface="Symbol"/>
                <a:cs typeface="Symbol"/>
              </a:rPr>
              <a:t></a:t>
            </a:r>
            <a:r>
              <a:rPr dirty="0" baseline="20833" sz="1800" spc="-30">
                <a:latin typeface="Symbol"/>
                <a:cs typeface="Symbol"/>
              </a:rPr>
              <a:t></a:t>
            </a:r>
            <a:endParaRPr baseline="20833" sz="180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515241" y="8048002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515241" y="8146329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515241" y="7900803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902004" y="7418744"/>
            <a:ext cx="3282315" cy="446405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</a:t>
            </a:r>
            <a:endParaRPr sz="1200">
              <a:latin typeface="Times New Roman"/>
              <a:cs typeface="Times New Roman"/>
            </a:endParaRPr>
          </a:p>
          <a:p>
            <a:pPr marL="625475">
              <a:lnSpc>
                <a:spcPct val="100000"/>
              </a:lnSpc>
              <a:spcBef>
                <a:spcPts val="219"/>
              </a:spcBef>
              <a:tabLst>
                <a:tab pos="1184275" algn="l"/>
              </a:tabLst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sz="1200" spc="170">
                <a:latin typeface="Times New Roman"/>
                <a:cs typeface="Times New Roman"/>
              </a:rPr>
              <a:t>  </a:t>
            </a:r>
            <a:r>
              <a:rPr dirty="0" baseline="4629" sz="1800" spc="-52" i="1">
                <a:latin typeface="Times New Roman"/>
                <a:cs typeface="Times New Roman"/>
              </a:rPr>
              <a:t>x</a:t>
            </a:r>
            <a:r>
              <a:rPr dirty="0" baseline="4629" sz="1800" spc="-52">
                <a:latin typeface="Times New Roman"/>
                <a:cs typeface="Times New Roman"/>
              </a:rPr>
              <a:t>,</a:t>
            </a:r>
            <a:r>
              <a:rPr dirty="0" baseline="4629" sz="1800">
                <a:latin typeface="Times New Roman"/>
                <a:cs typeface="Times New Roman"/>
              </a:rPr>
              <a:t>	0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</a:t>
            </a:r>
            <a:r>
              <a:rPr dirty="0" baseline="4629" sz="1800" spc="97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 spc="15" i="1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Symbol"/>
                <a:cs typeface="Symbol"/>
              </a:rPr>
              <a:t></a:t>
            </a:r>
            <a:r>
              <a:rPr dirty="0" baseline="4629" sz="1800" spc="-179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885154" y="7827778"/>
            <a:ext cx="3763010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233616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baseline="1736" sz="2400" spc="-112">
                <a:latin typeface="Symbol"/>
                <a:cs typeface="Symbol"/>
              </a:rPr>
              <a:t></a:t>
            </a:r>
            <a:r>
              <a:rPr dirty="0" sz="1200" spc="-75" i="1">
                <a:latin typeface="Times New Roman"/>
                <a:cs typeface="Times New Roman"/>
              </a:rPr>
              <a:t>x</a:t>
            </a:r>
            <a:r>
              <a:rPr dirty="0" baseline="1736" sz="2400" spc="-112">
                <a:latin typeface="Symbol"/>
                <a:cs typeface="Symbol"/>
              </a:rPr>
              <a:t></a:t>
            </a:r>
            <a:r>
              <a:rPr dirty="0" baseline="1736" sz="2400" spc="-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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0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550" spc="-60">
                <a:latin typeface="Symbol"/>
                <a:cs typeface="Symbol"/>
              </a:rPr>
              <a:t></a:t>
            </a:r>
            <a:r>
              <a:rPr dirty="0" sz="1200" spc="-60" i="1">
                <a:latin typeface="Times New Roman"/>
                <a:cs typeface="Times New Roman"/>
              </a:rPr>
              <a:t>x</a:t>
            </a:r>
            <a:r>
              <a:rPr dirty="0" sz="1550" spc="-60">
                <a:latin typeface="Symbol"/>
                <a:cs typeface="Symbol"/>
              </a:rPr>
              <a:t></a:t>
            </a:r>
            <a:r>
              <a:rPr dirty="0" sz="155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30" i="1">
                <a:latin typeface="Times New Roman"/>
                <a:cs typeface="Times New Roman"/>
              </a:rPr>
              <a:t>xe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i="1">
                <a:latin typeface="Times New Roman"/>
                <a:cs typeface="Times New Roman"/>
              </a:rPr>
              <a:t>ax</a:t>
            </a:r>
            <a:r>
              <a:rPr dirty="0" baseline="30555" sz="15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703591" y="8104846"/>
            <a:ext cx="81470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91490" algn="l"/>
              </a:tabLst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5683753" y="8032853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5683753" y="7905251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6214024" y="7720090"/>
            <a:ext cx="575945" cy="484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7160" marR="5080" indent="-125095">
              <a:lnSpc>
                <a:spcPct val="125499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5859590" y="7995963"/>
            <a:ext cx="1377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4982104" y="7830077"/>
            <a:ext cx="1143000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550" spc="-55">
                <a:latin typeface="Symbol"/>
                <a:cs typeface="Symbol"/>
              </a:rPr>
              <a:t></a:t>
            </a:r>
            <a:r>
              <a:rPr dirty="0" sz="1200" spc="-55" i="1">
                <a:latin typeface="Times New Roman"/>
                <a:cs typeface="Times New Roman"/>
              </a:rPr>
              <a:t>x</a:t>
            </a:r>
            <a:r>
              <a:rPr dirty="0" sz="1550" spc="-55">
                <a:latin typeface="Symbol"/>
                <a:cs typeface="Symbol"/>
              </a:rPr>
              <a:t></a:t>
            </a:r>
            <a:r>
              <a:rPr dirty="0" sz="15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37037" sz="1800" spc="-15">
                <a:latin typeface="Symbol"/>
                <a:cs typeface="Symbol"/>
              </a:rPr>
              <a:t></a:t>
            </a:r>
            <a:r>
              <a:rPr dirty="0" baseline="41666" sz="1800" spc="-15">
                <a:latin typeface="Times New Roman"/>
                <a:cs typeface="Times New Roman"/>
              </a:rPr>
              <a:t>sin</a:t>
            </a:r>
            <a:r>
              <a:rPr dirty="0" baseline="41666" sz="1800" spc="-7">
                <a:latin typeface="Times New Roman"/>
                <a:cs typeface="Times New Roman"/>
              </a:rPr>
              <a:t> </a:t>
            </a:r>
            <a:r>
              <a:rPr dirty="0" baseline="41666" sz="1800" spc="-37" i="1">
                <a:latin typeface="Times New Roman"/>
                <a:cs typeface="Times New Roman"/>
              </a:rPr>
              <a:t>x</a:t>
            </a:r>
            <a:r>
              <a:rPr dirty="0" baseline="41666" sz="1800" spc="-37">
                <a:latin typeface="Times New Roman"/>
                <a:cs typeface="Times New Roman"/>
              </a:rPr>
              <a:t>,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419785" y="8632071"/>
            <a:ext cx="1022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960926" y="8316058"/>
            <a:ext cx="580390" cy="49022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484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85"/>
              </a:spcBef>
            </a:pP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341194" y="8347522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3419785" y="8374176"/>
            <a:ext cx="4267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70">
                <a:latin typeface="Symbol"/>
                <a:cs typeface="Symbol"/>
              </a:rPr>
              <a:t></a:t>
            </a:r>
            <a:r>
              <a:rPr dirty="0" baseline="4629" sz="1800" spc="-104">
                <a:latin typeface="Times New Roman"/>
                <a:cs typeface="Times New Roman"/>
              </a:rPr>
              <a:t>1</a:t>
            </a:r>
            <a:r>
              <a:rPr dirty="0" baseline="4629" sz="1800" spc="-26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112">
                <a:latin typeface="Times New Roman"/>
                <a:cs typeface="Times New Roman"/>
              </a:rPr>
              <a:t> </a:t>
            </a:r>
            <a:r>
              <a:rPr dirty="0" baseline="4629" sz="1800" spc="-52">
                <a:latin typeface="Symbol"/>
                <a:cs typeface="Symbol"/>
              </a:rPr>
              <a:t></a:t>
            </a:r>
            <a:r>
              <a:rPr dirty="0" baseline="4629" sz="1800" spc="-52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600823" y="8595097"/>
            <a:ext cx="1384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356489" y="8676621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897734" y="8465448"/>
            <a:ext cx="2649855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150" spc="-10">
                <a:latin typeface="Times New Roman"/>
                <a:cs typeface="Times New Roman"/>
              </a:rPr>
              <a:t>(4)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Solve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for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f(x)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given</a:t>
            </a:r>
            <a:r>
              <a:rPr dirty="0" sz="1150" spc="405">
                <a:latin typeface="Times New Roman"/>
                <a:cs typeface="Times New Roman"/>
              </a:rPr>
              <a:t>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18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i="1">
                <a:latin typeface="Times New Roman"/>
                <a:cs typeface="Times New Roman"/>
              </a:rPr>
              <a:t>xdx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902004" y="8824671"/>
            <a:ext cx="38144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686647" y="1173284"/>
            <a:ext cx="306070" cy="0"/>
          </a:xfrm>
          <a:custGeom>
            <a:avLst/>
            <a:gdLst/>
            <a:ahLst/>
            <a:cxnLst/>
            <a:rect l="l" t="t" r="r" b="b"/>
            <a:pathLst>
              <a:path w="306069" h="0">
                <a:moveTo>
                  <a:pt x="0" y="0"/>
                </a:moveTo>
                <a:lnTo>
                  <a:pt x="305515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1229980" y="998894"/>
            <a:ext cx="7747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ˆ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97934" y="1165885"/>
            <a:ext cx="8636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681643" y="947217"/>
            <a:ext cx="9461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61015" y="903714"/>
            <a:ext cx="21653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as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99276" y="995362"/>
            <a:ext cx="684530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-16666" sz="1500" i="1">
                <a:latin typeface="Times New Roman"/>
                <a:cs typeface="Times New Roman"/>
              </a:rPr>
              <a:t>s</a:t>
            </a:r>
            <a:r>
              <a:rPr dirty="0" baseline="-16666" sz="1500" spc="-82" i="1">
                <a:latin typeface="Times New Roman"/>
                <a:cs typeface="Times New Roman"/>
              </a:rPr>
              <a:t> </a:t>
            </a:r>
            <a:r>
              <a:rPr dirty="0" sz="1600" spc="-80">
                <a:latin typeface="Symbol"/>
                <a:cs typeface="Symbol"/>
              </a:rPr>
              <a:t></a:t>
            </a:r>
            <a:r>
              <a:rPr dirty="0" sz="1200" spc="-80" i="1">
                <a:latin typeface="Times New Roman"/>
                <a:cs typeface="Times New Roman"/>
              </a:rPr>
              <a:t>s</a:t>
            </a:r>
            <a:r>
              <a:rPr dirty="0" sz="1600" spc="-80">
                <a:latin typeface="Symbol"/>
                <a:cs typeface="Symbol"/>
              </a:rPr>
              <a:t></a:t>
            </a:r>
            <a:r>
              <a:rPr dirty="0" sz="1600" spc="-1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910515" y="1166378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20307" y="998429"/>
            <a:ext cx="608965" cy="2667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6203" sz="1800">
                <a:latin typeface="Times New Roman"/>
                <a:cs typeface="Times New Roman"/>
              </a:rPr>
              <a:t>ˆ</a:t>
            </a:r>
            <a:r>
              <a:rPr dirty="0" baseline="16203" sz="1800" spc="315">
                <a:latin typeface="Times New Roman"/>
                <a:cs typeface="Times New Roman"/>
              </a:rPr>
              <a:t> </a:t>
            </a:r>
            <a:r>
              <a:rPr dirty="0" sz="1550">
                <a:latin typeface="Symbol"/>
                <a:cs typeface="Symbol"/>
              </a:rPr>
              <a:t></a:t>
            </a:r>
            <a:r>
              <a:rPr dirty="0" sz="1550" spc="120">
                <a:latin typeface="Times New Roman"/>
                <a:cs typeface="Times New Roman"/>
              </a:rPr>
              <a:t> </a:t>
            </a:r>
            <a:r>
              <a:rPr dirty="0" sz="1550" spc="-125">
                <a:latin typeface="Symbol"/>
                <a:cs typeface="Symbol"/>
              </a:rPr>
              <a:t></a:t>
            </a:r>
            <a:r>
              <a:rPr dirty="0" sz="155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u="sng" baseline="38888" sz="1500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baseline="38888" sz="15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75600" y="1044781"/>
            <a:ext cx="176720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1245870" algn="l"/>
              </a:tabLst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-16666" sz="1500" i="1">
                <a:latin typeface="Times New Roman"/>
                <a:cs typeface="Times New Roman"/>
              </a:rPr>
              <a:t>s</a:t>
            </a:r>
            <a:r>
              <a:rPr dirty="0" baseline="-16666" sz="1500" spc="547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51016" y="1635383"/>
            <a:ext cx="4127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9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52566" y="1498222"/>
            <a:ext cx="90170" cy="3638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20955">
              <a:lnSpc>
                <a:spcPts val="1500"/>
              </a:lnSpc>
              <a:spcBef>
                <a:spcPts val="114"/>
              </a:spcBef>
            </a:pPr>
            <a:r>
              <a:rPr dirty="0" sz="1300" spc="-50">
                <a:latin typeface="Symbol"/>
                <a:cs typeface="Symbol"/>
              </a:rPr>
              <a:t></a:t>
            </a:r>
            <a:endParaRPr sz="1300">
              <a:latin typeface="Symbol"/>
              <a:cs typeface="Symbol"/>
            </a:endParaRPr>
          </a:p>
          <a:p>
            <a:pPr marL="12700">
              <a:lnSpc>
                <a:spcPts val="1140"/>
              </a:lnSpc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32392" y="1591627"/>
            <a:ext cx="40957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31470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76604" y="1352362"/>
            <a:ext cx="4959350" cy="3409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685800">
              <a:lnSpc>
                <a:spcPts val="1115"/>
              </a:lnSpc>
              <a:spcBef>
                <a:spcPts val="114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355"/>
              </a:lnSpc>
              <a:tabLst>
                <a:tab pos="4269105" algn="l"/>
              </a:tabLst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Cosine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i="1">
                <a:latin typeface="Times New Roman"/>
                <a:cs typeface="Times New Roman"/>
              </a:rPr>
              <a:t>ax</a:t>
            </a:r>
            <a:r>
              <a:rPr dirty="0" baseline="30555" sz="1500" spc="-14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0.Hence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evaluate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baseline="37037" sz="1800" spc="5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baseline="37037" sz="1800" spc="-24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kx</a:t>
            </a:r>
            <a:r>
              <a:rPr dirty="0" u="sng" baseline="37037" sz="1800" spc="35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627506" y="2117757"/>
            <a:ext cx="485140" cy="0"/>
          </a:xfrm>
          <a:custGeom>
            <a:avLst/>
            <a:gdLst/>
            <a:ahLst/>
            <a:cxnLst/>
            <a:rect l="l" t="t" r="r" b="b"/>
            <a:pathLst>
              <a:path w="485139" h="0">
                <a:moveTo>
                  <a:pt x="0" y="0"/>
                </a:moveTo>
                <a:lnTo>
                  <a:pt x="48508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366410" y="2117757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4" h="0">
                <a:moveTo>
                  <a:pt x="0" y="0"/>
                </a:moveTo>
                <a:lnTo>
                  <a:pt x="46760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119109" y="2117757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4" h="0">
                <a:moveTo>
                  <a:pt x="0" y="0"/>
                </a:moveTo>
                <a:lnTo>
                  <a:pt x="36969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493610" y="2079740"/>
            <a:ext cx="793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93610" y="1955804"/>
            <a:ext cx="793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26460" y="2079739"/>
            <a:ext cx="793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26460" y="2177054"/>
            <a:ext cx="23463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27965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26460" y="1858800"/>
            <a:ext cx="793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90578" y="1828499"/>
            <a:ext cx="5080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spc="-30">
                <a:latin typeface="Symbol"/>
                <a:cs typeface="Symbol"/>
              </a:rPr>
              <a:t></a:t>
            </a:r>
            <a:r>
              <a:rPr dirty="0" baseline="-26570" sz="1725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ax</a:t>
            </a:r>
            <a:r>
              <a:rPr dirty="0" sz="1000" spc="30" i="1">
                <a:latin typeface="Times New Roman"/>
                <a:cs typeface="Times New Roman"/>
              </a:rPr>
              <a:t> </a:t>
            </a:r>
            <a:r>
              <a:rPr dirty="0" baseline="-12077" sz="1725" spc="-75">
                <a:latin typeface="Symbol"/>
                <a:cs typeface="Symbol"/>
              </a:rPr>
              <a:t>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19838" y="2110344"/>
            <a:ext cx="1676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>
                <a:latin typeface="Times New Roman"/>
                <a:cs typeface="Times New Roman"/>
              </a:rPr>
              <a:t>2</a:t>
            </a:r>
            <a:r>
              <a:rPr dirty="0" sz="1150" spc="-25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796555" y="1896132"/>
            <a:ext cx="10134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8069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25000" sz="1500">
                <a:latin typeface="Symbol"/>
                <a:cs typeface="Symbol"/>
              </a:rPr>
              <a:t></a:t>
            </a:r>
            <a:r>
              <a:rPr dirty="0" baseline="25000" sz="1500" spc="427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cos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kx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01060" y="1991911"/>
            <a:ext cx="43560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 spc="-37">
                <a:latin typeface="Symbol"/>
                <a:cs typeface="Symbol"/>
              </a:rPr>
              <a:t></a:t>
            </a:r>
            <a:r>
              <a:rPr dirty="0" baseline="14492" sz="1725" spc="-112">
                <a:latin typeface="Times New Roman"/>
                <a:cs typeface="Times New Roman"/>
              </a:rPr>
              <a:t> </a:t>
            </a:r>
            <a:r>
              <a:rPr dirty="0" sz="1150" spc="-40" i="1">
                <a:latin typeface="Times New Roman"/>
                <a:cs typeface="Times New Roman"/>
              </a:rPr>
              <a:t>Ans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: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98718" y="2142168"/>
            <a:ext cx="11779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692785" algn="l"/>
              </a:tabLst>
            </a:pP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60" i="1">
                <a:latin typeface="Times New Roman"/>
                <a:cs typeface="Times New Roman"/>
              </a:rPr>
              <a:t>  </a:t>
            </a:r>
            <a:r>
              <a:rPr dirty="0" sz="1150" spc="-3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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8333" sz="1500">
                <a:latin typeface="Times New Roman"/>
                <a:cs typeface="Times New Roman"/>
              </a:rPr>
              <a:t>0</a:t>
            </a:r>
            <a:r>
              <a:rPr dirty="0" baseline="-8333" sz="1500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45" i="1">
                <a:latin typeface="Times New Roman"/>
                <a:cs typeface="Times New Roman"/>
              </a:rPr>
              <a:t>  </a:t>
            </a:r>
            <a:r>
              <a:rPr dirty="0" sz="1150" spc="-3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13528" y="1991912"/>
            <a:ext cx="4044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6111" sz="1500" spc="-67">
                <a:latin typeface="Times New Roman"/>
                <a:cs typeface="Times New Roman"/>
              </a:rPr>
              <a:t>2</a:t>
            </a:r>
            <a:r>
              <a:rPr dirty="0" baseline="-36111" sz="1500" spc="-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-4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92140" y="1979089"/>
            <a:ext cx="3873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6111" sz="1500">
                <a:latin typeface="Times New Roman"/>
                <a:cs typeface="Times New Roman"/>
              </a:rPr>
              <a:t>2</a:t>
            </a:r>
            <a:r>
              <a:rPr dirty="0" baseline="-36111" sz="1500" spc="1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baseline="-10683" sz="1950" spc="-75">
                <a:latin typeface="Symbol"/>
                <a:cs typeface="Symbol"/>
              </a:rPr>
              <a:t></a:t>
            </a:r>
            <a:endParaRPr baseline="-10683" sz="195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707942" y="2099261"/>
            <a:ext cx="820419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4866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02004" y="2345482"/>
            <a:ext cx="4038600" cy="42545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Fourier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functions:</a:t>
            </a:r>
            <a:endParaRPr sz="1200">
              <a:latin typeface="Times New Roman"/>
              <a:cs typeface="Times New Roman"/>
            </a:endParaRPr>
          </a:p>
          <a:p>
            <a:pPr marL="1147445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85418" y="2965462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485418" y="3063789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85418" y="2818264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97859" y="2791840"/>
            <a:ext cx="171323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20">
                <a:latin typeface="Times New Roman"/>
                <a:cs typeface="Times New Roman"/>
              </a:rPr>
              <a:t>(i)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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9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485418" y="2572747"/>
            <a:ext cx="36512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4</a:t>
            </a:r>
            <a:r>
              <a:rPr dirty="0" baseline="4629" sz="1800" spc="-37" i="1">
                <a:latin typeface="Times New Roman"/>
                <a:cs typeface="Times New Roman"/>
              </a:rPr>
              <a:t>x</a:t>
            </a:r>
            <a:r>
              <a:rPr dirty="0" baseline="4629" sz="1800" spc="-37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671070" y="3022306"/>
            <a:ext cx="8121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88950" algn="l"/>
              </a:tabLst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183512" y="2751791"/>
            <a:ext cx="1528445" cy="2622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ii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550" spc="-50">
                <a:latin typeface="Symbol"/>
                <a:cs typeface="Symbol"/>
              </a:rPr>
              <a:t></a:t>
            </a:r>
            <a:r>
              <a:rPr dirty="0" sz="1150" spc="-50" i="1">
                <a:latin typeface="Times New Roman"/>
                <a:cs typeface="Times New Roman"/>
              </a:rPr>
              <a:t>x</a:t>
            </a:r>
            <a:r>
              <a:rPr dirty="0" sz="1550" spc="-50">
                <a:latin typeface="Symbol"/>
                <a:cs typeface="Symbol"/>
              </a:rPr>
              <a:t></a:t>
            </a:r>
            <a:r>
              <a:rPr dirty="0" sz="15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e</a:t>
            </a:r>
            <a:r>
              <a:rPr dirty="0" baseline="32163" sz="1425" spc="89">
                <a:latin typeface="Symbol"/>
                <a:cs typeface="Symbol"/>
              </a:rPr>
              <a:t></a:t>
            </a:r>
            <a:r>
              <a:rPr dirty="0" baseline="32163" sz="1425" spc="-202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ax</a:t>
            </a:r>
            <a:r>
              <a:rPr dirty="0" baseline="32163" sz="1425" spc="-195" i="1">
                <a:latin typeface="Times New Roman"/>
                <a:cs typeface="Times New Roman"/>
              </a:rPr>
              <a:t> </a:t>
            </a:r>
            <a:r>
              <a:rPr dirty="0" baseline="55555" sz="1425">
                <a:latin typeface="Times New Roman"/>
                <a:cs typeface="Times New Roman"/>
              </a:rPr>
              <a:t>2</a:t>
            </a:r>
            <a:r>
              <a:rPr dirty="0" baseline="55555" sz="1425" spc="10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618367" y="2950314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618367" y="2822712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168586" y="2637551"/>
            <a:ext cx="574675" cy="484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7160" marR="5080" indent="-125095">
              <a:lnSpc>
                <a:spcPct val="125499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804529" y="2913424"/>
            <a:ext cx="1377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867563" y="2796398"/>
            <a:ext cx="1212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</a:t>
            </a:r>
            <a:r>
              <a:rPr dirty="0" baseline="41666" sz="1800">
                <a:latin typeface="Times New Roman"/>
                <a:cs typeface="Times New Roman"/>
              </a:rPr>
              <a:t>cos</a:t>
            </a:r>
            <a:r>
              <a:rPr dirty="0" baseline="41666" sz="1800" spc="-172">
                <a:latin typeface="Times New Roman"/>
                <a:cs typeface="Times New Roman"/>
              </a:rPr>
              <a:t> </a:t>
            </a:r>
            <a:r>
              <a:rPr dirty="0" baseline="41666" sz="1800" spc="-37" i="1">
                <a:latin typeface="Times New Roman"/>
                <a:cs typeface="Times New Roman"/>
              </a:rPr>
              <a:t>x</a:t>
            </a:r>
            <a:r>
              <a:rPr dirty="0" baseline="41666" sz="1800" spc="-37">
                <a:latin typeface="Times New Roman"/>
                <a:cs typeface="Times New Roman"/>
              </a:rPr>
              <a:t>,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97571" y="3349199"/>
            <a:ext cx="159512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iv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xe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i="1">
                <a:latin typeface="Times New Roman"/>
                <a:cs typeface="Times New Roman"/>
              </a:rPr>
              <a:t>ax</a:t>
            </a:r>
            <a:r>
              <a:rPr dirty="0" baseline="30555" sz="15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3892168" y="3479070"/>
            <a:ext cx="380365" cy="0"/>
          </a:xfrm>
          <a:custGeom>
            <a:avLst/>
            <a:gdLst/>
            <a:ahLst/>
            <a:cxnLst/>
            <a:rect l="l" t="t" r="r" b="b"/>
            <a:pathLst>
              <a:path w="380364" h="0">
                <a:moveTo>
                  <a:pt x="0" y="0"/>
                </a:moveTo>
                <a:lnTo>
                  <a:pt x="380215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3847642" y="3503221"/>
            <a:ext cx="438784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35" i="1">
                <a:latin typeface="Times New Roman"/>
                <a:cs typeface="Times New Roman"/>
              </a:rPr>
              <a:t>x</a:t>
            </a:r>
            <a:r>
              <a:rPr dirty="0" baseline="30555" sz="1500" spc="52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031486" y="3257885"/>
            <a:ext cx="1028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208956" y="3353211"/>
            <a:ext cx="6553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v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5570303" y="3479070"/>
            <a:ext cx="392430" cy="0"/>
          </a:xfrm>
          <a:custGeom>
            <a:avLst/>
            <a:gdLst/>
            <a:ahLst/>
            <a:cxnLst/>
            <a:rect l="l" t="t" r="r" b="b"/>
            <a:pathLst>
              <a:path w="392429" h="0">
                <a:moveTo>
                  <a:pt x="0" y="0"/>
                </a:moveTo>
                <a:lnTo>
                  <a:pt x="39236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5532807" y="3503221"/>
            <a:ext cx="4368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35" i="1">
                <a:latin typeface="Times New Roman"/>
                <a:cs typeface="Times New Roman"/>
              </a:rPr>
              <a:t>x</a:t>
            </a:r>
            <a:r>
              <a:rPr dirty="0" baseline="30555" sz="1500" spc="52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821756" y="3353211"/>
            <a:ext cx="11709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vi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cos</a:t>
            </a:r>
            <a:r>
              <a:rPr dirty="0" baseline="36231" sz="1725" spc="-225">
                <a:latin typeface="Times New Roman"/>
                <a:cs typeface="Times New Roman"/>
              </a:rPr>
              <a:t> </a:t>
            </a:r>
            <a:r>
              <a:rPr dirty="0" baseline="36231" sz="1725" spc="44">
                <a:latin typeface="Times New Roman"/>
                <a:cs typeface="Times New Roman"/>
              </a:rPr>
              <a:t>2</a:t>
            </a:r>
            <a:r>
              <a:rPr dirty="0" baseline="36231" sz="1725" spc="44" i="1">
                <a:latin typeface="Times New Roman"/>
                <a:cs typeface="Times New Roman"/>
              </a:rPr>
              <a:t>x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95067" y="3976252"/>
            <a:ext cx="1022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035271" y="3660238"/>
            <a:ext cx="578485" cy="49022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484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85"/>
              </a:spcBef>
            </a:pP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97658" y="3691702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495067" y="3718356"/>
            <a:ext cx="426084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65">
                <a:latin typeface="Symbol"/>
                <a:cs typeface="Symbol"/>
              </a:rPr>
              <a:t></a:t>
            </a:r>
            <a:r>
              <a:rPr dirty="0" baseline="4629" sz="1800" spc="-97">
                <a:latin typeface="Times New Roman"/>
                <a:cs typeface="Times New Roman"/>
              </a:rPr>
              <a:t>1</a:t>
            </a:r>
            <a:r>
              <a:rPr dirty="0" baseline="4629" sz="1800" spc="-27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120">
                <a:latin typeface="Times New Roman"/>
                <a:cs typeface="Times New Roman"/>
              </a:rPr>
              <a:t> </a:t>
            </a:r>
            <a:r>
              <a:rPr dirty="0" baseline="4629" sz="1800" spc="-52">
                <a:latin typeface="Symbol"/>
                <a:cs typeface="Symbol"/>
              </a:rPr>
              <a:t></a:t>
            </a:r>
            <a:r>
              <a:rPr dirty="0" baseline="4629" sz="1800" spc="-52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676018" y="3939278"/>
            <a:ext cx="1384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12917" y="4020801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876604" y="3809628"/>
            <a:ext cx="2745740" cy="2266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4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430">
                <a:latin typeface="Times New Roman"/>
                <a:cs typeface="Times New Roman"/>
              </a:rPr>
              <a:t> </a:t>
            </a:r>
            <a:r>
              <a:rPr dirty="0" baseline="-8547" sz="1950">
                <a:latin typeface="Symbol"/>
                <a:cs typeface="Symbol"/>
              </a:rPr>
              <a:t></a:t>
            </a:r>
            <a:r>
              <a:rPr dirty="0" baseline="-8547" sz="1950" spc="17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902004" y="4860163"/>
            <a:ext cx="4318000" cy="859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63064">
              <a:lnSpc>
                <a:spcPct val="100000"/>
              </a:lnSpc>
              <a:spcBef>
                <a:spcPts val="100"/>
              </a:spcBef>
            </a:pPr>
            <a:r>
              <a:rPr dirty="0" u="sng" sz="2400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2400" spc="-5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2400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– </a:t>
            </a:r>
            <a:r>
              <a:rPr dirty="0" u="sng" sz="2400" spc="-10" b="1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Times New Roman"/>
                <a:cs typeface="Times New Roman"/>
              </a:rPr>
              <a:t>TRANSFORMS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25"/>
              </a:spcBef>
            </a:pPr>
            <a:r>
              <a:rPr dirty="0" sz="1800" spc="-10" b="1">
                <a:latin typeface="Times New Roman"/>
                <a:cs typeface="Times New Roman"/>
              </a:rPr>
              <a:t>Introduction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76604" y="5869305"/>
            <a:ext cx="6017260" cy="3256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6700" marR="30480">
              <a:lnSpc>
                <a:spcPct val="1442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Z-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important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communications,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control </a:t>
            </a:r>
            <a:r>
              <a:rPr dirty="0" sz="1200">
                <a:latin typeface="Times New Roman"/>
                <a:cs typeface="Times New Roman"/>
              </a:rPr>
              <a:t>systems,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processing,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410"/>
              </a:lnSpc>
              <a:spcBef>
                <a:spcPts val="620"/>
              </a:spcBef>
            </a:pPr>
            <a:r>
              <a:rPr dirty="0" sz="1200" spc="-10" b="1">
                <a:latin typeface="Times New Roman"/>
                <a:cs typeface="Times New Roman"/>
              </a:rPr>
              <a:t>Definition: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relation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differences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unknown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argument.</a:t>
            </a:r>
            <a:endParaRPr sz="1200">
              <a:latin typeface="Times New Roman"/>
              <a:cs typeface="Times New Roman"/>
            </a:endParaRPr>
          </a:p>
          <a:p>
            <a:pPr marL="38100" marR="1405255">
              <a:lnSpc>
                <a:spcPts val="2620"/>
              </a:lnSpc>
              <a:spcBef>
                <a:spcPts val="210"/>
              </a:spcBef>
            </a:pPr>
            <a:r>
              <a:rPr dirty="0" sz="1200">
                <a:latin typeface="Times New Roman"/>
                <a:cs typeface="Times New Roman"/>
              </a:rPr>
              <a:t>Eg: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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32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>
                <a:latin typeface="Times New Roman"/>
                <a:cs typeface="Times New Roman"/>
              </a:rPr>
              <a:t>)</a:t>
            </a:r>
            <a:r>
              <a:rPr dirty="0" baseline="-16666" sz="15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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r>
              <a:rPr dirty="0" baseline="30555" sz="1500" spc="-8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32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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32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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32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 </a:t>
            </a:r>
            <a:r>
              <a:rPr dirty="0" sz="1200" spc="-10">
                <a:latin typeface="Times New Roman"/>
                <a:cs typeface="Times New Roman"/>
              </a:rPr>
              <a:t>equations. </a:t>
            </a:r>
            <a:r>
              <a:rPr dirty="0" sz="1200">
                <a:latin typeface="Times New Roman"/>
                <a:cs typeface="Times New Roman"/>
              </a:rPr>
              <a:t>Another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follows: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200">
                <a:latin typeface="Times New Roman"/>
                <a:cs typeface="Times New Roman"/>
              </a:rPr>
              <a:t>We know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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17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35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25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 spc="-195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Times New Roman"/>
                <a:cs typeface="Times New Roman"/>
              </a:rPr>
              <a:t>2)</a:t>
            </a:r>
            <a:r>
              <a:rPr dirty="0" baseline="-16666" sz="1500" spc="23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17" i="1">
                <a:latin typeface="Times New Roman"/>
                <a:cs typeface="Times New Roman"/>
              </a:rPr>
              <a:t> </a:t>
            </a:r>
            <a:r>
              <a:rPr dirty="0" baseline="-16666" sz="1500" spc="-37">
                <a:latin typeface="Symbol"/>
                <a:cs typeface="Symbol"/>
              </a:rPr>
              <a:t></a:t>
            </a:r>
            <a:r>
              <a:rPr dirty="0" baseline="-16666" sz="1500" spc="-37">
                <a:latin typeface="Times New Roman"/>
                <a:cs typeface="Times New Roman"/>
              </a:rPr>
              <a:t>1)</a:t>
            </a:r>
            <a:endParaRPr baseline="-16666" sz="15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9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 equation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 as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25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 spc="-202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Times New Roman"/>
                <a:cs typeface="Times New Roman"/>
              </a:rPr>
              <a:t>2)</a:t>
            </a:r>
            <a:r>
              <a:rPr dirty="0" baseline="-16666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25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>
                <a:latin typeface="Times New Roman"/>
                <a:cs typeface="Times New Roman"/>
              </a:rPr>
              <a:t>)</a:t>
            </a:r>
            <a:r>
              <a:rPr dirty="0" baseline="-16666" sz="1500" spc="3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13888" sz="1800">
                <a:latin typeface="Times New Roman"/>
                <a:cs typeface="Times New Roman"/>
              </a:rPr>
              <a:t>Also</a:t>
            </a:r>
            <a:r>
              <a:rPr dirty="0" baseline="13888" sz="1800" spc="337">
                <a:latin typeface="Times New Roman"/>
                <a:cs typeface="Times New Roman"/>
              </a:rPr>
              <a:t> </a:t>
            </a:r>
            <a:r>
              <a:rPr dirty="0" baseline="13888" sz="1800" spc="-44">
                <a:latin typeface="Symbol"/>
                <a:cs typeface="Symbol"/>
              </a:rPr>
              <a:t></a:t>
            </a:r>
            <a:r>
              <a:rPr dirty="0" baseline="47222" sz="1500" spc="-44">
                <a:latin typeface="Times New Roman"/>
                <a:cs typeface="Times New Roman"/>
              </a:rPr>
              <a:t>2</a:t>
            </a:r>
            <a:r>
              <a:rPr dirty="0" baseline="47222" sz="1500" spc="-75">
                <a:latin typeface="Times New Roman"/>
                <a:cs typeface="Times New Roman"/>
              </a:rPr>
              <a:t> </a:t>
            </a:r>
            <a:r>
              <a:rPr dirty="0" baseline="13888" sz="1800" i="1">
                <a:latin typeface="Times New Roman"/>
                <a:cs typeface="Times New Roman"/>
              </a:rPr>
              <a:t>y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>
                <a:latin typeface="Times New Roman"/>
                <a:cs typeface="Times New Roman"/>
              </a:rPr>
              <a:t>1)</a:t>
            </a:r>
            <a:r>
              <a:rPr dirty="0" sz="1000" spc="254">
                <a:latin typeface="Times New Roman"/>
                <a:cs typeface="Times New Roman"/>
              </a:rPr>
              <a:t> </a:t>
            </a:r>
            <a:r>
              <a:rPr dirty="0" baseline="13888" sz="1800">
                <a:latin typeface="Symbol"/>
                <a:cs typeface="Symbol"/>
              </a:rPr>
              <a:t></a:t>
            </a:r>
            <a:r>
              <a:rPr dirty="0" baseline="13888" sz="1800" spc="225">
                <a:latin typeface="Times New Roman"/>
                <a:cs typeface="Times New Roman"/>
              </a:rPr>
              <a:t> </a:t>
            </a:r>
            <a:r>
              <a:rPr dirty="0" baseline="13888" sz="1800" i="1">
                <a:latin typeface="Times New Roman"/>
                <a:cs typeface="Times New Roman"/>
              </a:rPr>
              <a:t>y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>
                <a:latin typeface="Times New Roman"/>
                <a:cs typeface="Times New Roman"/>
              </a:rPr>
              <a:t>3)</a:t>
            </a:r>
            <a:r>
              <a:rPr dirty="0" sz="1000" spc="170">
                <a:latin typeface="Times New Roman"/>
                <a:cs typeface="Times New Roman"/>
              </a:rPr>
              <a:t> </a:t>
            </a:r>
            <a:r>
              <a:rPr dirty="0" baseline="13888" sz="1800">
                <a:latin typeface="Symbol"/>
                <a:cs typeface="Symbol"/>
              </a:rPr>
              <a:t></a:t>
            </a:r>
            <a:r>
              <a:rPr dirty="0" baseline="13888" sz="1800" spc="-75">
                <a:latin typeface="Times New Roman"/>
                <a:cs typeface="Times New Roman"/>
              </a:rPr>
              <a:t> </a:t>
            </a:r>
            <a:r>
              <a:rPr dirty="0" baseline="13888" sz="1800">
                <a:latin typeface="Times New Roman"/>
                <a:cs typeface="Times New Roman"/>
              </a:rPr>
              <a:t>2</a:t>
            </a:r>
            <a:r>
              <a:rPr dirty="0" baseline="13888" sz="1800" spc="-254">
                <a:latin typeface="Times New Roman"/>
                <a:cs typeface="Times New Roman"/>
              </a:rPr>
              <a:t> </a:t>
            </a:r>
            <a:r>
              <a:rPr dirty="0" baseline="13888" sz="1800" i="1">
                <a:latin typeface="Times New Roman"/>
                <a:cs typeface="Times New Roman"/>
              </a:rPr>
              <a:t>y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1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2)</a:t>
            </a:r>
            <a:r>
              <a:rPr dirty="0" sz="1000" spc="175">
                <a:latin typeface="Times New Roman"/>
                <a:cs typeface="Times New Roman"/>
              </a:rPr>
              <a:t> </a:t>
            </a:r>
            <a:r>
              <a:rPr dirty="0" baseline="13888" sz="1800">
                <a:latin typeface="Symbol"/>
                <a:cs typeface="Symbol"/>
              </a:rPr>
              <a:t></a:t>
            </a:r>
            <a:r>
              <a:rPr dirty="0" baseline="13888" sz="1800" spc="135">
                <a:latin typeface="Times New Roman"/>
                <a:cs typeface="Times New Roman"/>
              </a:rPr>
              <a:t> </a:t>
            </a:r>
            <a:r>
              <a:rPr dirty="0" baseline="13888" sz="1800" i="1">
                <a:latin typeface="Times New Roman"/>
                <a:cs typeface="Times New Roman"/>
              </a:rPr>
              <a:t>y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69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76604" y="904806"/>
            <a:ext cx="6015355" cy="1659889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75565">
              <a:lnSpc>
                <a:spcPct val="100000"/>
              </a:lnSpc>
              <a:spcBef>
                <a:spcPts val="110"/>
              </a:spcBef>
            </a:pP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17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>
                <a:latin typeface="Times New Roman"/>
                <a:cs typeface="Times New Roman"/>
              </a:rPr>
              <a:t>3)</a:t>
            </a:r>
            <a:r>
              <a:rPr dirty="0" baseline="-16666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09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 spc="-209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Times New Roman"/>
                <a:cs typeface="Times New Roman"/>
              </a:rPr>
              <a:t>2)</a:t>
            </a:r>
            <a:r>
              <a:rPr dirty="0" baseline="-16666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17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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>
                <a:latin typeface="Times New Roman"/>
                <a:cs typeface="Times New Roman"/>
              </a:rPr>
              <a:t>)</a:t>
            </a:r>
            <a:r>
              <a:rPr dirty="0" baseline="-16666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25" i="1">
                <a:latin typeface="Times New Roman"/>
                <a:cs typeface="Times New Roman"/>
              </a:rPr>
              <a:t> </a:t>
            </a:r>
            <a:r>
              <a:rPr dirty="0" baseline="-16666" sz="1500">
                <a:latin typeface="Symbol"/>
                <a:cs typeface="Symbol"/>
              </a:rPr>
              <a:t></a:t>
            </a:r>
            <a:r>
              <a:rPr dirty="0" baseline="-16666" sz="1500">
                <a:latin typeface="Times New Roman"/>
                <a:cs typeface="Times New Roman"/>
              </a:rPr>
              <a:t>1)</a:t>
            </a:r>
            <a:r>
              <a:rPr dirty="0" baseline="-16666" sz="1500" spc="36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(2)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160"/>
              </a:spcBef>
            </a:pPr>
            <a:r>
              <a:rPr dirty="0" sz="1400" b="1">
                <a:latin typeface="Times New Roman"/>
                <a:cs typeface="Times New Roman"/>
              </a:rPr>
              <a:t>Order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b="1">
                <a:latin typeface="Times New Roman"/>
                <a:cs typeface="Times New Roman"/>
              </a:rPr>
              <a:t>of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b="1">
                <a:latin typeface="Times New Roman"/>
                <a:cs typeface="Times New Roman"/>
              </a:rPr>
              <a:t>a</a:t>
            </a:r>
            <a:r>
              <a:rPr dirty="0" sz="1400" spc="-10" b="1">
                <a:latin typeface="Times New Roman"/>
                <a:cs typeface="Times New Roman"/>
              </a:rPr>
              <a:t> </a:t>
            </a:r>
            <a:r>
              <a:rPr dirty="0" sz="1400" b="1">
                <a:latin typeface="Times New Roman"/>
                <a:cs typeface="Times New Roman"/>
              </a:rPr>
              <a:t>difference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-10" b="1">
                <a:latin typeface="Times New Roman"/>
                <a:cs typeface="Times New Roman"/>
              </a:rPr>
              <a:t>equation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 marR="30480">
              <a:lnSpc>
                <a:spcPct val="143300"/>
              </a:lnSpc>
              <a:spcBef>
                <a:spcPts val="125"/>
              </a:spcBef>
            </a:pP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smallest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arguments </a:t>
            </a:r>
            <a:r>
              <a:rPr dirty="0" sz="1200">
                <a:latin typeface="Times New Roman"/>
                <a:cs typeface="Times New Roman"/>
              </a:rPr>
              <a:t>occurring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increment.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Since</a:t>
            </a:r>
            <a:endParaRPr sz="1200">
              <a:latin typeface="Times New Roman"/>
              <a:cs typeface="Times New Roman"/>
            </a:endParaRPr>
          </a:p>
          <a:p>
            <a:pPr marL="78740">
              <a:lnSpc>
                <a:spcPct val="100000"/>
              </a:lnSpc>
              <a:spcBef>
                <a:spcPts val="735"/>
              </a:spcBef>
            </a:pPr>
            <a:r>
              <a:rPr dirty="0" sz="1250" spc="30" i="1">
                <a:latin typeface="Times New Roman"/>
                <a:cs typeface="Times New Roman"/>
              </a:rPr>
              <a:t>L</a:t>
            </a:r>
            <a:r>
              <a:rPr dirty="0" sz="1250" spc="-160" i="1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Times New Roman"/>
                <a:cs typeface="Times New Roman"/>
              </a:rPr>
              <a:t>arg</a:t>
            </a:r>
            <a:r>
              <a:rPr dirty="0" sz="1250" spc="30" i="1">
                <a:latin typeface="Times New Roman"/>
                <a:cs typeface="Times New Roman"/>
              </a:rPr>
              <a:t>est</a:t>
            </a:r>
            <a:r>
              <a:rPr dirty="0" sz="1250" spc="40" i="1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Times New Roman"/>
                <a:cs typeface="Times New Roman"/>
              </a:rPr>
              <a:t>arg</a:t>
            </a:r>
            <a:r>
              <a:rPr dirty="0" sz="1250" spc="30" i="1">
                <a:latin typeface="Times New Roman"/>
                <a:cs typeface="Times New Roman"/>
              </a:rPr>
              <a:t>ument</a:t>
            </a:r>
            <a:r>
              <a:rPr dirty="0" sz="1250" spc="-85" i="1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Symbol"/>
                <a:cs typeface="Symbol"/>
              </a:rPr>
              <a:t>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50" spc="30" i="1">
                <a:latin typeface="Times New Roman"/>
                <a:cs typeface="Times New Roman"/>
              </a:rPr>
              <a:t>smallest</a:t>
            </a:r>
            <a:r>
              <a:rPr dirty="0" sz="1250" spc="-95" i="1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Times New Roman"/>
                <a:cs typeface="Times New Roman"/>
              </a:rPr>
              <a:t>arg</a:t>
            </a:r>
            <a:r>
              <a:rPr dirty="0" sz="1250" spc="30" i="1">
                <a:latin typeface="Times New Roman"/>
                <a:cs typeface="Times New Roman"/>
              </a:rPr>
              <a:t>ument</a:t>
            </a:r>
            <a:r>
              <a:rPr dirty="0" sz="1250" spc="114" i="1">
                <a:latin typeface="Times New Roman"/>
                <a:cs typeface="Times New Roman"/>
              </a:rPr>
              <a:t> </a:t>
            </a:r>
            <a:r>
              <a:rPr dirty="0" baseline="-35555" sz="1875" spc="44">
                <a:latin typeface="Symbol"/>
                <a:cs typeface="Symbol"/>
              </a:rPr>
              <a:t></a:t>
            </a:r>
            <a:r>
              <a:rPr dirty="0" baseline="-35555" sz="1875" spc="165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Times New Roman"/>
                <a:cs typeface="Times New Roman"/>
              </a:rPr>
              <a:t>(</a:t>
            </a:r>
            <a:r>
              <a:rPr dirty="0" sz="1250" spc="30" i="1">
                <a:latin typeface="Times New Roman"/>
                <a:cs typeface="Times New Roman"/>
              </a:rPr>
              <a:t>n</a:t>
            </a:r>
            <a:r>
              <a:rPr dirty="0" sz="1250" spc="-55" i="1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Symbol"/>
                <a:cs typeface="Symbol"/>
              </a:rPr>
              <a:t>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sz="1250" spc="20">
                <a:latin typeface="Times New Roman"/>
                <a:cs typeface="Times New Roman"/>
              </a:rPr>
              <a:t>2)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 spc="30">
                <a:latin typeface="Symbol"/>
                <a:cs typeface="Symbol"/>
              </a:rPr>
              <a:t>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50" spc="30" i="1">
                <a:latin typeface="Times New Roman"/>
                <a:cs typeface="Times New Roman"/>
              </a:rPr>
              <a:t>n</a:t>
            </a:r>
            <a:r>
              <a:rPr dirty="0" sz="1250" spc="140" i="1">
                <a:latin typeface="Times New Roman"/>
                <a:cs typeface="Times New Roman"/>
              </a:rPr>
              <a:t> </a:t>
            </a:r>
            <a:r>
              <a:rPr dirty="0" baseline="-35555" sz="1875" spc="44">
                <a:latin typeface="Symbol"/>
                <a:cs typeface="Symbol"/>
              </a:rPr>
              <a:t></a:t>
            </a:r>
            <a:r>
              <a:rPr dirty="0" baseline="-35555" sz="1875" spc="37">
                <a:latin typeface="Times New Roman"/>
                <a:cs typeface="Times New Roman"/>
              </a:rPr>
              <a:t> </a:t>
            </a:r>
            <a:r>
              <a:rPr dirty="0" baseline="-35555" sz="1875" spc="-75">
                <a:latin typeface="Times New Roman"/>
                <a:cs typeface="Times New Roman"/>
              </a:rPr>
              <a:t>2</a:t>
            </a:r>
            <a:endParaRPr baseline="-35555" sz="1875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940601" y="2580651"/>
            <a:ext cx="2606040" cy="0"/>
          </a:xfrm>
          <a:custGeom>
            <a:avLst/>
            <a:gdLst/>
            <a:ahLst/>
            <a:cxnLst/>
            <a:rect l="l" t="t" r="r" b="b"/>
            <a:pathLst>
              <a:path w="2606040" h="0">
                <a:moveTo>
                  <a:pt x="0" y="0"/>
                </a:moveTo>
                <a:lnTo>
                  <a:pt x="2605596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724261" y="2580651"/>
            <a:ext cx="681990" cy="0"/>
          </a:xfrm>
          <a:custGeom>
            <a:avLst/>
            <a:gdLst/>
            <a:ahLst/>
            <a:cxnLst/>
            <a:rect l="l" t="t" r="r" b="b"/>
            <a:pathLst>
              <a:path w="681989" h="0">
                <a:moveTo>
                  <a:pt x="0" y="0"/>
                </a:moveTo>
                <a:lnTo>
                  <a:pt x="68171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884132" y="3111506"/>
            <a:ext cx="928369" cy="0"/>
          </a:xfrm>
          <a:custGeom>
            <a:avLst/>
            <a:gdLst/>
            <a:ahLst/>
            <a:cxnLst/>
            <a:rect l="l" t="t" r="r" b="b"/>
            <a:pathLst>
              <a:path w="928369" h="0">
                <a:moveTo>
                  <a:pt x="0" y="0"/>
                </a:moveTo>
                <a:lnTo>
                  <a:pt x="92827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863904" y="2573165"/>
            <a:ext cx="3282315" cy="6191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770255">
              <a:lnSpc>
                <a:spcPct val="100000"/>
              </a:lnSpc>
              <a:spcBef>
                <a:spcPts val="140"/>
              </a:spcBef>
              <a:tabLst>
                <a:tab pos="3159125" algn="l"/>
              </a:tabLst>
            </a:pPr>
            <a:r>
              <a:rPr dirty="0" sz="1250" i="1">
                <a:latin typeface="Times New Roman"/>
                <a:cs typeface="Times New Roman"/>
              </a:rPr>
              <a:t>Unit</a:t>
            </a:r>
            <a:r>
              <a:rPr dirty="0" sz="1250" spc="25" i="1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of</a:t>
            </a:r>
            <a:r>
              <a:rPr dirty="0" sz="1250" spc="360" i="1">
                <a:latin typeface="Times New Roman"/>
                <a:cs typeface="Times New Roman"/>
              </a:rPr>
              <a:t> </a:t>
            </a:r>
            <a:r>
              <a:rPr dirty="0" sz="1250" spc="-10" i="1">
                <a:latin typeface="Times New Roman"/>
                <a:cs typeface="Times New Roman"/>
              </a:rPr>
              <a:t>increment</a:t>
            </a:r>
            <a:r>
              <a:rPr dirty="0" sz="1250" i="1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endParaRPr sz="12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(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 spc="-60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</a:t>
            </a:r>
            <a:r>
              <a:rPr dirty="0" baseline="36231" sz="1725" spc="-89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3)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89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(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 spc="-60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>
                <a:latin typeface="Times New Roman"/>
                <a:cs typeface="Times New Roman"/>
              </a:rPr>
              <a:t>1)</a:t>
            </a:r>
            <a:r>
              <a:rPr dirty="0" baseline="36231" sz="1725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70207" y="5900044"/>
            <a:ext cx="154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76604" y="3103972"/>
            <a:ext cx="6020435" cy="28625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433195">
              <a:lnSpc>
                <a:spcPts val="1335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ts val="1635"/>
              </a:lnSpc>
            </a:pPr>
            <a:r>
              <a:rPr dirty="0" sz="14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expression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(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>
                <a:latin typeface="Times New Roman"/>
                <a:cs typeface="Times New Roman"/>
              </a:rPr>
              <a:t>)</a:t>
            </a:r>
            <a:r>
              <a:rPr dirty="0" baseline="-16666" sz="1500" spc="-8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satisfies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given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405"/>
              </a:lnSpc>
              <a:spcBef>
                <a:spcPts val="440"/>
              </a:spcBef>
            </a:pP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645"/>
              </a:lnSpc>
            </a:pPr>
            <a:r>
              <a:rPr dirty="0" sz="1400" b="1">
                <a:latin typeface="Times New Roman"/>
                <a:cs typeface="Times New Roman"/>
              </a:rPr>
              <a:t>General</a:t>
            </a:r>
            <a:r>
              <a:rPr dirty="0" sz="1400" spc="55" b="1">
                <a:latin typeface="Times New Roman"/>
                <a:cs typeface="Times New Roman"/>
              </a:rPr>
              <a:t> </a:t>
            </a:r>
            <a:r>
              <a:rPr dirty="0" sz="14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40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arbitrary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equation.</a:t>
            </a:r>
            <a:endParaRPr sz="1200">
              <a:latin typeface="Times New Roman"/>
              <a:cs typeface="Times New Roman"/>
            </a:endParaRPr>
          </a:p>
          <a:p>
            <a:pPr marL="38100" marR="34925">
              <a:lnSpc>
                <a:spcPct val="143300"/>
              </a:lnSpc>
              <a:spcBef>
                <a:spcPts val="15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integral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obtained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general </a:t>
            </a:r>
            <a:r>
              <a:rPr dirty="0" sz="1200">
                <a:latin typeface="Times New Roman"/>
                <a:cs typeface="Times New Roman"/>
              </a:rPr>
              <a:t>solution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particular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constants.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30"/>
              </a:spcBef>
            </a:pP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</a:t>
            </a:r>
            <a:r>
              <a:rPr dirty="0" u="sng" sz="14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TRANSFORMS</a:t>
            </a:r>
            <a:r>
              <a:rPr dirty="0" sz="1400" spc="-10" b="1">
                <a:latin typeface="Times New Roman"/>
                <a:cs typeface="Times New Roman"/>
              </a:rPr>
              <a:t>:</a:t>
            </a:r>
            <a:endParaRPr sz="14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35"/>
              </a:spcBef>
            </a:pPr>
            <a:r>
              <a:rPr dirty="0" sz="1400" b="1">
                <a:latin typeface="Times New Roman"/>
                <a:cs typeface="Times New Roman"/>
              </a:rPr>
              <a:t>Definition:</a:t>
            </a:r>
            <a:r>
              <a:rPr dirty="0" sz="1400" spc="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36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real-</a:t>
            </a:r>
            <a:r>
              <a:rPr dirty="0" sz="1200">
                <a:latin typeface="Times New Roman"/>
                <a:cs typeface="Times New Roman"/>
              </a:rPr>
              <a:t>valued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0,1,2,3,...........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3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120"/>
              </a:spcBef>
            </a:pP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n</a:t>
            </a:r>
            <a:r>
              <a:rPr dirty="0" baseline="2314" sz="1800" spc="1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0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Z-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of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5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  <a:p>
            <a:pPr marL="1122680">
              <a:lnSpc>
                <a:spcPct val="100000"/>
              </a:lnSpc>
              <a:spcBef>
                <a:spcPts val="103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62066" y="5863317"/>
            <a:ext cx="1631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28772" y="5970067"/>
            <a:ext cx="6623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420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11334" y="5906628"/>
            <a:ext cx="50419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16025" algn="l"/>
                <a:tab pos="1679575" algn="l"/>
              </a:tabLst>
            </a:pP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0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30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whenever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0">
                <a:latin typeface="Times New Roman"/>
                <a:cs typeface="Times New Roman"/>
              </a:rPr>
              <a:t> converges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63904" y="6055944"/>
            <a:ext cx="4949825" cy="142811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082040">
              <a:lnSpc>
                <a:spcPct val="100000"/>
              </a:lnSpc>
              <a:spcBef>
                <a:spcPts val="409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7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also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write 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8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)]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3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 Z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</a:t>
            </a:r>
            <a:r>
              <a:rPr dirty="0" sz="1200" spc="-10">
                <a:latin typeface="Times New Roman"/>
                <a:cs typeface="Times New Roman"/>
              </a:rPr>
              <a:t>Transform.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27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Properties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Z-transform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20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Linearity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property:-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{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32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}&amp;{</a:t>
            </a:r>
            <a:r>
              <a:rPr dirty="0" sz="1150" spc="60" i="1">
                <a:latin typeface="Times New Roman"/>
                <a:cs typeface="Times New Roman"/>
              </a:rPr>
              <a:t>v</a:t>
            </a:r>
            <a:r>
              <a:rPr dirty="0" baseline="-16666" sz="1500" spc="89" i="1">
                <a:latin typeface="Times New Roman"/>
                <a:cs typeface="Times New Roman"/>
              </a:rPr>
              <a:t>n</a:t>
            </a:r>
            <a:r>
              <a:rPr dirty="0" baseline="-16666" sz="1500" spc="-23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}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400"/>
              </a:spcBef>
            </a:pP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50">
                <a:latin typeface="Times New Roman"/>
                <a:cs typeface="Times New Roman"/>
              </a:rPr>
              <a:t>[</a:t>
            </a:r>
            <a:r>
              <a:rPr dirty="0" sz="1150" spc="50" i="1">
                <a:latin typeface="Times New Roman"/>
                <a:cs typeface="Times New Roman"/>
              </a:rPr>
              <a:t>au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359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bv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37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]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aZ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44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]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bZ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v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5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786690" y="7614543"/>
            <a:ext cx="247015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8419">
              <a:lnSpc>
                <a:spcPts val="161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184350" y="7684567"/>
            <a:ext cx="4648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671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19166" y="7684567"/>
            <a:ext cx="4648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671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76604" y="7502531"/>
            <a:ext cx="4097020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011555">
              <a:lnSpc>
                <a:spcPts val="1065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305"/>
              </a:lnSpc>
              <a:tabLst>
                <a:tab pos="3105150" algn="l"/>
              </a:tabLst>
            </a:pPr>
            <a:r>
              <a:rPr dirty="0" sz="1200">
                <a:latin typeface="Times New Roman"/>
                <a:cs typeface="Times New Roman"/>
              </a:rPr>
              <a:t>Proof: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 definition, 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au</a:t>
            </a:r>
            <a:r>
              <a:rPr dirty="0" sz="1200" spc="17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bv</a:t>
            </a:r>
            <a:r>
              <a:rPr dirty="0" sz="1200" spc="3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[</a:t>
            </a:r>
            <a:r>
              <a:rPr dirty="0" sz="1200" i="1">
                <a:latin typeface="Times New Roman"/>
                <a:cs typeface="Times New Roman"/>
              </a:rPr>
              <a:t>au</a:t>
            </a:r>
            <a:r>
              <a:rPr dirty="0" sz="1200" spc="19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bv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40">
                <a:latin typeface="Times New Roman"/>
                <a:cs typeface="Times New Roman"/>
              </a:rPr>
              <a:t> </a:t>
            </a:r>
            <a:r>
              <a:rPr dirty="0" baseline="30555" sz="1500" spc="-7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74589" y="8071743"/>
            <a:ext cx="154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45751" y="8071743"/>
            <a:ext cx="154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91405" y="7959731"/>
            <a:ext cx="988694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8328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28719" y="8266946"/>
            <a:ext cx="11188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8328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24562" y="8035017"/>
            <a:ext cx="1727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909702" y="8035017"/>
            <a:ext cx="1727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49484" y="8141767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20794" y="8078328"/>
            <a:ext cx="9963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6565" algn="l"/>
                <a:tab pos="89789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u</a:t>
            </a:r>
            <a:r>
              <a:rPr dirty="0" sz="1200" spc="41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564622" y="8141767"/>
            <a:ext cx="149288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50265" algn="l"/>
                <a:tab pos="141541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950" spc="-50" i="1">
                <a:latin typeface="Times New Roman"/>
                <a:cs typeface="Times New Roman"/>
              </a:rPr>
              <a:t>n</a:t>
            </a:r>
            <a:r>
              <a:rPr dirty="0" sz="950" i="1">
                <a:latin typeface="Times New Roman"/>
                <a:cs typeface="Times New Roman"/>
              </a:rPr>
              <a:t>	</a:t>
            </a:r>
            <a:r>
              <a:rPr dirty="0" sz="950" spc="-50" i="1">
                <a:latin typeface="Times New Roman"/>
                <a:cs typeface="Times New Roman"/>
              </a:rPr>
              <a:t>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18241" y="8078328"/>
            <a:ext cx="190753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5750" algn="l"/>
                <a:tab pos="76771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b</a:t>
            </a:r>
            <a:r>
              <a:rPr dirty="0" sz="1200" i="1">
                <a:latin typeface="Times New Roman"/>
                <a:cs typeface="Times New Roman"/>
              </a:rPr>
              <a:t>	v</a:t>
            </a:r>
            <a:r>
              <a:rPr dirty="0" sz="1200" spc="38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459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v</a:t>
            </a:r>
            <a:r>
              <a:rPr dirty="0" sz="1150" spc="42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76604" y="8419386"/>
            <a:ext cx="383603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a</a:t>
            </a:r>
            <a:r>
              <a:rPr dirty="0" baseline="2314" sz="1800" spc="15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b</a:t>
            </a:r>
            <a:r>
              <a:rPr dirty="0" baseline="2314" sz="1800" spc="112" i="1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</a:t>
            </a:r>
            <a:r>
              <a:rPr dirty="0" baseline="2314" sz="1800" spc="-10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get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3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v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6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v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6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017389" y="8419386"/>
            <a:ext cx="159385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a</a:t>
            </a:r>
            <a:r>
              <a:rPr dirty="0" baseline="2314" sz="1800" spc="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i="1">
                <a:latin typeface="Times New Roman"/>
                <a:cs typeface="Times New Roman"/>
              </a:rPr>
              <a:t>b</a:t>
            </a:r>
            <a:r>
              <a:rPr dirty="0" baseline="2314" sz="1800" spc="7" i="1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</a:t>
            </a:r>
            <a:r>
              <a:rPr dirty="0" baseline="2314" sz="1800" spc="-179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1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76604" y="8787418"/>
            <a:ext cx="1778635" cy="46355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25"/>
              </a:spcBef>
            </a:pP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39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v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3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]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v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22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05"/>
              </a:spcBef>
            </a:pPr>
            <a:r>
              <a:rPr dirty="0" sz="1200" b="1">
                <a:latin typeface="Times New Roman"/>
                <a:cs typeface="Times New Roman"/>
              </a:rPr>
              <a:t>2. Damping</a:t>
            </a:r>
            <a:r>
              <a:rPr dirty="0" sz="1200" spc="-10" b="1">
                <a:latin typeface="Times New Roman"/>
                <a:cs typeface="Times New Roman"/>
              </a:rPr>
              <a:t> property:-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76604" y="947673"/>
            <a:ext cx="1590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Let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777124" y="969232"/>
            <a:ext cx="168910" cy="226695"/>
          </a:xfrm>
          <a:custGeom>
            <a:avLst/>
            <a:gdLst/>
            <a:ahLst/>
            <a:cxnLst/>
            <a:rect l="l" t="t" r="r" b="b"/>
            <a:pathLst>
              <a:path w="168910" h="226694">
                <a:moveTo>
                  <a:pt x="168649" y="0"/>
                </a:moveTo>
                <a:lnTo>
                  <a:pt x="0" y="226129"/>
                </a:lnTo>
              </a:path>
            </a:pathLst>
          </a:custGeom>
          <a:ln w="63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618438" y="826918"/>
            <a:ext cx="1431925" cy="3594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314" sz="1800">
                <a:latin typeface="Times New Roman"/>
                <a:cs typeface="Times New Roman"/>
              </a:rPr>
              <a:t>(i)</a:t>
            </a:r>
            <a:r>
              <a:rPr dirty="0" baseline="2314" sz="1800" spc="202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 spc="80">
                <a:latin typeface="Times New Roman"/>
                <a:cs typeface="Times New Roman"/>
              </a:rPr>
              <a:t>(</a:t>
            </a:r>
            <a:r>
              <a:rPr dirty="0" sz="1150" spc="80" i="1">
                <a:latin typeface="Times New Roman"/>
                <a:cs typeface="Times New Roman"/>
              </a:rPr>
              <a:t>a</a:t>
            </a:r>
            <a:r>
              <a:rPr dirty="0" baseline="29239" sz="1425" spc="120" i="1">
                <a:latin typeface="Times New Roman"/>
                <a:cs typeface="Times New Roman"/>
              </a:rPr>
              <a:t>n</a:t>
            </a:r>
            <a:r>
              <a:rPr dirty="0" sz="1150" spc="80" i="1">
                <a:latin typeface="Times New Roman"/>
                <a:cs typeface="Times New Roman"/>
              </a:rPr>
              <a:t>u</a:t>
            </a:r>
            <a:r>
              <a:rPr dirty="0" baseline="-17543" sz="1425" spc="120" i="1">
                <a:latin typeface="Times New Roman"/>
                <a:cs typeface="Times New Roman"/>
              </a:rPr>
              <a:t>n</a:t>
            </a:r>
            <a:r>
              <a:rPr dirty="0" baseline="-17543" sz="1425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2150" spc="-150">
                <a:latin typeface="Symbol"/>
                <a:cs typeface="Symbol"/>
              </a:rPr>
              <a:t></a:t>
            </a:r>
            <a:r>
              <a:rPr dirty="0" baseline="14492" sz="1725" spc="-225" i="1">
                <a:latin typeface="Times New Roman"/>
                <a:cs typeface="Times New Roman"/>
              </a:rPr>
              <a:t>z</a:t>
            </a:r>
            <a:r>
              <a:rPr dirty="0" baseline="14492" sz="1725" spc="-89" i="1">
                <a:latin typeface="Times New Roman"/>
                <a:cs typeface="Times New Roman"/>
              </a:rPr>
              <a:t> </a:t>
            </a:r>
            <a:r>
              <a:rPr dirty="0" baseline="-28985" sz="1725" spc="-37" i="1">
                <a:latin typeface="Times New Roman"/>
                <a:cs typeface="Times New Roman"/>
              </a:rPr>
              <a:t>a</a:t>
            </a:r>
            <a:r>
              <a:rPr dirty="0" sz="2150" spc="-25">
                <a:latin typeface="Symbol"/>
                <a:cs typeface="Symbol"/>
              </a:rPr>
              <a:t></a:t>
            </a:r>
            <a:endParaRPr sz="215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534789" y="952419"/>
            <a:ext cx="1503680" cy="20383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13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75" i="1">
                <a:latin typeface="Times New Roman"/>
                <a:cs typeface="Times New Roman"/>
              </a:rPr>
              <a:t> </a:t>
            </a:r>
            <a:r>
              <a:rPr dirty="0" baseline="32163" sz="1425" spc="89">
                <a:latin typeface="Symbol"/>
                <a:cs typeface="Symbol"/>
              </a:rPr>
              <a:t>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baseline="-17543" sz="1425" spc="89" i="1">
                <a:latin typeface="Times New Roman"/>
                <a:cs typeface="Times New Roman"/>
              </a:rPr>
              <a:t>n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az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4982024" y="1495804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8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683164" y="1495804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63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591587" y="1506771"/>
            <a:ext cx="28003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0701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890827" y="1506771"/>
            <a:ext cx="28003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0701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01849" y="1249691"/>
            <a:ext cx="121221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10680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554106" y="1362002"/>
            <a:ext cx="1342390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49250" algn="l"/>
                <a:tab pos="543560" algn="l"/>
                <a:tab pos="811530" algn="l"/>
              </a:tabLst>
            </a:pPr>
            <a:r>
              <a:rPr dirty="0" sz="1400" spc="-50">
                <a:latin typeface="Symbol"/>
                <a:cs typeface="Symbol"/>
              </a:rPr>
              <a:t>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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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6944" sz="1800">
                <a:latin typeface="Symbol"/>
                <a:cs typeface="Symbol"/>
              </a:rPr>
              <a:t></a:t>
            </a:r>
            <a:r>
              <a:rPr dirty="0" baseline="6944" sz="1800" spc="-150">
                <a:latin typeface="Times New Roman"/>
                <a:cs typeface="Times New Roman"/>
              </a:rPr>
              <a:t> </a:t>
            </a:r>
            <a:r>
              <a:rPr dirty="0" baseline="6944" sz="1800" i="1">
                <a:latin typeface="Times New Roman"/>
                <a:cs typeface="Times New Roman"/>
              </a:rPr>
              <a:t>U</a:t>
            </a:r>
            <a:r>
              <a:rPr dirty="0" baseline="6944" sz="1800" spc="-25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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baseline="-37037" sz="1800" i="1">
                <a:latin typeface="Times New Roman"/>
                <a:cs typeface="Times New Roman"/>
              </a:rPr>
              <a:t>a</a:t>
            </a:r>
            <a:r>
              <a:rPr dirty="0" baseline="-37037" sz="1800" spc="-104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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979722" y="1488326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852727" y="1283013"/>
            <a:ext cx="104394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  <a:tabLst>
                <a:tab pos="751205" algn="l"/>
              </a:tabLst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z</a:t>
            </a:r>
            <a:r>
              <a:rPr dirty="0" baseline="4629" sz="1800" spc="-44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1666" sz="1500" spc="-37">
                <a:latin typeface="Symbol"/>
                <a:cs typeface="Symbol"/>
              </a:rPr>
              <a:t></a:t>
            </a:r>
            <a:r>
              <a:rPr dirty="0" baseline="41666" sz="1500" spc="-37" i="1">
                <a:latin typeface="Times New Roman"/>
                <a:cs typeface="Times New Roman"/>
              </a:rPr>
              <a:t>n</a:t>
            </a:r>
            <a:r>
              <a:rPr dirty="0" baseline="41666" sz="15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z</a:t>
            </a:r>
            <a:r>
              <a:rPr dirty="0" baseline="4629" sz="1800" spc="-4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807766" y="1432324"/>
            <a:ext cx="9080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82925" y="1325288"/>
            <a:ext cx="139319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852169" algn="l"/>
                <a:tab pos="123253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38976" y="1557510"/>
            <a:ext cx="24765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533600" y="1557510"/>
            <a:ext cx="24765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76604" y="1342959"/>
            <a:ext cx="3975100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545204" algn="l"/>
                <a:tab pos="3858895" algn="l"/>
              </a:tabLst>
            </a:pPr>
            <a:r>
              <a:rPr dirty="0" sz="1200">
                <a:latin typeface="Times New Roman"/>
                <a:cs typeface="Times New Roman"/>
              </a:rPr>
              <a:t>Proof: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3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baseline="-5952" sz="2100">
                <a:latin typeface="Symbol"/>
                <a:cs typeface="Symbol"/>
              </a:rPr>
              <a:t></a:t>
            </a:r>
            <a:r>
              <a:rPr dirty="0" baseline="-5952" sz="21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3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27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152928" y="1937136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 h="0">
                <a:moveTo>
                  <a:pt x="0" y="0"/>
                </a:moveTo>
                <a:lnTo>
                  <a:pt x="9708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061282" y="1947845"/>
            <a:ext cx="2806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7645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061282" y="1824131"/>
            <a:ext cx="280670" cy="3130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>
              <a:lnSpc>
                <a:spcPts val="1110"/>
              </a:lnSpc>
              <a:spcBef>
                <a:spcPts val="135"/>
              </a:spcBef>
              <a:tabLst>
                <a:tab pos="194945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  <a:p>
            <a:pPr algn="ctr" marL="1270">
              <a:lnSpc>
                <a:spcPts val="1110"/>
              </a:lnSpc>
            </a:pP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40718" y="1874265"/>
            <a:ext cx="9080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76604" y="1809994"/>
            <a:ext cx="14903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Thus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(</a:t>
            </a:r>
            <a:r>
              <a:rPr dirty="0" sz="1150" spc="70" i="1">
                <a:latin typeface="Times New Roman"/>
                <a:cs typeface="Times New Roman"/>
              </a:rPr>
              <a:t>a</a:t>
            </a:r>
            <a:r>
              <a:rPr dirty="0" baseline="30555" sz="1500" spc="104" i="1">
                <a:latin typeface="Times New Roman"/>
                <a:cs typeface="Times New Roman"/>
              </a:rPr>
              <a:t>n</a:t>
            </a:r>
            <a:r>
              <a:rPr dirty="0" sz="1150" spc="70" i="1">
                <a:latin typeface="Times New Roman"/>
                <a:cs typeface="Times New Roman"/>
              </a:rPr>
              <a:t>u</a:t>
            </a:r>
            <a:r>
              <a:rPr dirty="0" sz="1150" spc="114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75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z </a:t>
            </a:r>
            <a:r>
              <a:rPr dirty="0" baseline="31400" sz="1725" spc="-75">
                <a:latin typeface="Symbol"/>
                <a:cs typeface="Symbol"/>
              </a:rPr>
              <a:t>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76604" y="2136393"/>
            <a:ext cx="45459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result as desired. Here,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 that 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if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9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24167" y="2527615"/>
            <a:ext cx="9017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50" spc="-50" i="1">
                <a:latin typeface="Times New Roman"/>
                <a:cs typeface="Times New Roman"/>
              </a:rPr>
              <a:t>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693259" y="2418252"/>
            <a:ext cx="1160145" cy="2609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(</a:t>
            </a:r>
            <a:r>
              <a:rPr dirty="0" sz="1150" spc="70" i="1">
                <a:latin typeface="Times New Roman"/>
                <a:cs typeface="Times New Roman"/>
              </a:rPr>
              <a:t>a</a:t>
            </a:r>
            <a:r>
              <a:rPr dirty="0" baseline="32163" sz="1425" spc="104" i="1">
                <a:latin typeface="Times New Roman"/>
                <a:cs typeface="Times New Roman"/>
              </a:rPr>
              <a:t>n</a:t>
            </a:r>
            <a:r>
              <a:rPr dirty="0" sz="1150" spc="70" i="1">
                <a:latin typeface="Times New Roman"/>
                <a:cs typeface="Times New Roman"/>
              </a:rPr>
              <a:t>u</a:t>
            </a:r>
            <a:r>
              <a:rPr dirty="0" sz="1150" spc="4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[</a:t>
            </a:r>
            <a:r>
              <a:rPr dirty="0" sz="1150" spc="-10" i="1">
                <a:latin typeface="Times New Roman"/>
                <a:cs typeface="Times New Roman"/>
              </a:rPr>
              <a:t>U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550" spc="-20">
                <a:latin typeface="Symbol"/>
                <a:cs typeface="Symbol"/>
              </a:rPr>
              <a:t></a:t>
            </a:r>
            <a:r>
              <a:rPr dirty="0" sz="1150" spc="-20" i="1">
                <a:latin typeface="Times New Roman"/>
                <a:cs typeface="Times New Roman"/>
              </a:rPr>
              <a:t>z</a:t>
            </a:r>
            <a:r>
              <a:rPr dirty="0" sz="1550" spc="-20">
                <a:latin typeface="Symbol"/>
                <a:cs typeface="Symbol"/>
              </a:rPr>
              <a:t></a:t>
            </a:r>
            <a:r>
              <a:rPr dirty="0" sz="1150" spc="-2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4110065" y="2570179"/>
            <a:ext cx="142240" cy="193675"/>
          </a:xfrm>
          <a:custGeom>
            <a:avLst/>
            <a:gdLst/>
            <a:ahLst/>
            <a:cxnLst/>
            <a:rect l="l" t="t" r="r" b="b"/>
            <a:pathLst>
              <a:path w="142239" h="193675">
                <a:moveTo>
                  <a:pt x="142214" y="0"/>
                </a:moveTo>
                <a:lnTo>
                  <a:pt x="0" y="193100"/>
                </a:lnTo>
              </a:path>
            </a:pathLst>
          </a:custGeom>
          <a:ln w="33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3828831" y="2559589"/>
            <a:ext cx="46545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90" i="1">
                <a:latin typeface="Times New Roman"/>
                <a:cs typeface="Times New Roman"/>
              </a:rPr>
              <a:t> </a:t>
            </a:r>
            <a:r>
              <a:rPr dirty="0" sz="950" spc="70">
                <a:latin typeface="Symbol"/>
                <a:cs typeface="Symbol"/>
              </a:rPr>
              <a:t></a:t>
            </a:r>
            <a:r>
              <a:rPr dirty="0" baseline="14619" sz="1425" spc="104" i="1">
                <a:latin typeface="Times New Roman"/>
                <a:cs typeface="Times New Roman"/>
              </a:rPr>
              <a:t>Z</a:t>
            </a:r>
            <a:r>
              <a:rPr dirty="0" baseline="14619" sz="1425" spc="37" i="1">
                <a:latin typeface="Times New Roman"/>
                <a:cs typeface="Times New Roman"/>
              </a:rPr>
              <a:t> </a:t>
            </a:r>
            <a:r>
              <a:rPr dirty="0" baseline="-29239" sz="1425" spc="-75" i="1">
                <a:latin typeface="Times New Roman"/>
                <a:cs typeface="Times New Roman"/>
              </a:rPr>
              <a:t>a</a:t>
            </a:r>
            <a:endParaRPr baseline="-29239" sz="1425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4630214" y="2592456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706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4538895" y="2603164"/>
            <a:ext cx="2794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701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513495" y="2479451"/>
            <a:ext cx="3302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-41062" sz="1725" i="1">
                <a:latin typeface="Times New Roman"/>
                <a:cs typeface="Times New Roman"/>
              </a:rPr>
              <a:t>a</a:t>
            </a:r>
            <a:r>
              <a:rPr dirty="0" baseline="-41062" sz="1725" spc="-6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252848" y="2381043"/>
            <a:ext cx="5905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0092" sz="1800">
                <a:latin typeface="Times New Roman"/>
                <a:cs typeface="Times New Roman"/>
              </a:rPr>
              <a:t>=</a:t>
            </a:r>
            <a:r>
              <a:rPr dirty="0" baseline="-30092" sz="1800" spc="127">
                <a:latin typeface="Times New Roman"/>
                <a:cs typeface="Times New Roman"/>
              </a:rPr>
              <a:t> </a:t>
            </a:r>
            <a:r>
              <a:rPr dirty="0" baseline="-31400" sz="1725" i="1">
                <a:latin typeface="Times New Roman"/>
                <a:cs typeface="Times New Roman"/>
              </a:rPr>
              <a:t>U</a:t>
            </a:r>
            <a:r>
              <a:rPr dirty="0" baseline="-31400" sz="1725" spc="-20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1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51935" y="2970963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48079" y="2970962"/>
            <a:ext cx="9658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8773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094058" y="2900939"/>
            <a:ext cx="12846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42365" algn="l"/>
              </a:tabLst>
            </a:pPr>
            <a:r>
              <a:rPr dirty="0" sz="1400" spc="-50">
                <a:latin typeface="Symbol"/>
                <a:cs typeface="Symbol"/>
              </a:rPr>
              <a:t></a:t>
            </a:r>
            <a:r>
              <a:rPr dirty="0" sz="1400">
                <a:latin typeface="Times New Roman"/>
                <a:cs typeface="Times New Roman"/>
              </a:rPr>
              <a:t>	</a:t>
            </a: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240643" y="2788926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797293" y="2864212"/>
            <a:ext cx="1727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10592" y="2788926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85524" y="2864212"/>
            <a:ext cx="6350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74345" algn="l"/>
              </a:tabLst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76604" y="2907523"/>
            <a:ext cx="3667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376045" algn="l"/>
                <a:tab pos="1675130" algn="l"/>
                <a:tab pos="2189480" algn="l"/>
                <a:tab pos="2503170" algn="l"/>
                <a:tab pos="3139440" algn="l"/>
              </a:tabLst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17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2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u</a:t>
            </a:r>
            <a:r>
              <a:rPr dirty="0" sz="1200" spc="434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3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az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az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63904" y="3057087"/>
            <a:ext cx="3543300" cy="1159510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marL="1196340">
              <a:lnSpc>
                <a:spcPct val="100000"/>
              </a:lnSpc>
              <a:spcBef>
                <a:spcPts val="409"/>
              </a:spcBef>
              <a:tabLst>
                <a:tab pos="2326640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65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2163" sz="1425" spc="89">
                <a:latin typeface="Symbol"/>
                <a:cs typeface="Symbol"/>
              </a:rPr>
              <a:t>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baseline="-17543" sz="1425" spc="89" i="1">
                <a:latin typeface="Times New Roman"/>
                <a:cs typeface="Times New Roman"/>
              </a:rPr>
              <a:t>n</a:t>
            </a:r>
            <a:r>
              <a:rPr dirty="0" baseline="-17543" sz="1425" spc="-89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az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.This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desired.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275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Shifting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property: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20"/>
              </a:spcBef>
            </a:pPr>
            <a:r>
              <a:rPr dirty="0" sz="1200" b="1">
                <a:latin typeface="Times New Roman"/>
                <a:cs typeface="Times New Roman"/>
              </a:rPr>
              <a:t>(a)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Right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shifting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20" b="1">
                <a:latin typeface="Times New Roman"/>
                <a:cs typeface="Times New Roman"/>
              </a:rPr>
              <a:t>rule: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90"/>
              </a:spcBef>
            </a:pPr>
            <a:r>
              <a:rPr dirty="0" sz="1200" spc="-10">
                <a:latin typeface="Times New Roman"/>
                <a:cs typeface="Times New Roman"/>
              </a:rPr>
              <a:t>If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</a:t>
            </a:r>
            <a:r>
              <a:rPr dirty="0" baseline="-17543" sz="1425" spc="-202">
                <a:latin typeface="Times New Roman"/>
                <a:cs typeface="Times New Roman"/>
              </a:rPr>
              <a:t> </a:t>
            </a:r>
            <a:r>
              <a:rPr dirty="0" baseline="-17543" sz="1425" i="1">
                <a:latin typeface="Times New Roman"/>
                <a:cs typeface="Times New Roman"/>
              </a:rPr>
              <a:t>k</a:t>
            </a:r>
            <a:r>
              <a:rPr dirty="0" baseline="-17543" sz="1425" spc="3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 spc="89">
                <a:latin typeface="Symbol"/>
                <a:cs typeface="Symbol"/>
              </a:rPr>
              <a:t></a:t>
            </a:r>
            <a:r>
              <a:rPr dirty="0" baseline="32163" sz="1425" spc="89" i="1">
                <a:latin typeface="Times New Roman"/>
                <a:cs typeface="Times New Roman"/>
              </a:rPr>
              <a:t>k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k</a:t>
            </a:r>
            <a:r>
              <a:rPr dirty="0" baseline="2314" sz="1800" spc="21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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0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61458" y="4344294"/>
            <a:ext cx="154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992478" y="4414317"/>
            <a:ext cx="9290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16280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900745" y="4282239"/>
            <a:ext cx="2946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-217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76604" y="4302018"/>
            <a:ext cx="2860675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2365375" algn="l"/>
              </a:tabLst>
            </a:pPr>
            <a:r>
              <a:rPr dirty="0" sz="1200" b="1">
                <a:latin typeface="Times New Roman"/>
                <a:cs typeface="Times New Roman"/>
              </a:rPr>
              <a:t>Proof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definition,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550" spc="-25">
                <a:latin typeface="Symbol"/>
                <a:cs typeface="Symbol"/>
              </a:rPr>
              <a:t>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550" spc="-125">
                <a:latin typeface="Symbol"/>
                <a:cs typeface="Symbol"/>
              </a:rPr>
              <a:t></a:t>
            </a:r>
            <a:r>
              <a:rPr dirty="0" sz="1550" spc="-20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baseline="63888" sz="1500">
                <a:latin typeface="Symbol"/>
                <a:cs typeface="Symbol"/>
              </a:rPr>
              <a:t></a:t>
            </a:r>
            <a:r>
              <a:rPr dirty="0" baseline="63888" sz="1500" spc="89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863904" y="4539496"/>
            <a:ext cx="4283710" cy="362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066165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n</a:t>
            </a:r>
            <a:r>
              <a:rPr dirty="0" baseline="2314" sz="1800" spc="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0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</a:t>
            </a:r>
            <a:r>
              <a:rPr dirty="0" baseline="-17543" sz="1425" spc="-202">
                <a:latin typeface="Times New Roman"/>
                <a:cs typeface="Times New Roman"/>
              </a:rPr>
              <a:t> </a:t>
            </a:r>
            <a:r>
              <a:rPr dirty="0" baseline="-17543" sz="1425" i="1">
                <a:latin typeface="Times New Roman"/>
                <a:cs typeface="Times New Roman"/>
              </a:rPr>
              <a:t>k</a:t>
            </a:r>
            <a:r>
              <a:rPr dirty="0" baseline="-17543" sz="1425" spc="49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2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0,1,2,..........,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10611" y="4919617"/>
            <a:ext cx="11811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02004" y="4998866"/>
            <a:ext cx="146304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949325" algn="l"/>
                <a:tab pos="136588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25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5" i="1">
                <a:latin typeface="Times New Roman"/>
                <a:cs typeface="Times New Roman"/>
              </a:rPr>
              <a:t> </a:t>
            </a:r>
            <a:r>
              <a:rPr dirty="0" sz="1650" spc="-25">
                <a:latin typeface="Symbol"/>
                <a:cs typeface="Symbol"/>
              </a:rPr>
              <a:t></a:t>
            </a:r>
            <a:r>
              <a:rPr dirty="0" sz="1300" spc="-25" i="1">
                <a:latin typeface="Times New Roman"/>
                <a:cs typeface="Times New Roman"/>
              </a:rPr>
              <a:t>u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650" spc="-125">
                <a:latin typeface="Symbol"/>
                <a:cs typeface="Symbol"/>
              </a:rPr>
              <a:t></a:t>
            </a:r>
            <a:r>
              <a:rPr dirty="0" sz="1650" spc="-19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u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535777" y="5048436"/>
            <a:ext cx="414083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</a:pP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 i="1">
                <a:latin typeface="Times New Roman"/>
                <a:cs typeface="Times New Roman"/>
              </a:rPr>
              <a:t>n</a:t>
            </a:r>
            <a:r>
              <a:rPr dirty="0" baseline="33333" sz="1500" spc="397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4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-157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 i="1">
                <a:latin typeface="Times New Roman"/>
                <a:cs typeface="Times New Roman"/>
              </a:rPr>
              <a:t>k</a:t>
            </a:r>
            <a:r>
              <a:rPr dirty="0" baseline="33333" sz="1500" spc="39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>
                <a:latin typeface="Times New Roman"/>
                <a:cs typeface="Times New Roman"/>
              </a:rPr>
              <a:t>(</a:t>
            </a:r>
            <a:r>
              <a:rPr dirty="0" baseline="33333" sz="1500" i="1">
                <a:latin typeface="Times New Roman"/>
                <a:cs typeface="Times New Roman"/>
              </a:rPr>
              <a:t>k</a:t>
            </a:r>
            <a:r>
              <a:rPr dirty="0" baseline="33333" sz="1500" spc="-22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</a:t>
            </a:r>
            <a:r>
              <a:rPr dirty="0" baseline="33333" sz="1500">
                <a:latin typeface="Times New Roman"/>
                <a:cs typeface="Times New Roman"/>
              </a:rPr>
              <a:t>1)</a:t>
            </a:r>
            <a:r>
              <a:rPr dirty="0" baseline="33333" sz="1500" spc="2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4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.......</a:t>
            </a:r>
            <a:r>
              <a:rPr dirty="0" sz="1300">
                <a:latin typeface="Symbol"/>
                <a:cs typeface="Symbol"/>
              </a:rPr>
              <a:t>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6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 i="1">
                <a:latin typeface="Times New Roman"/>
                <a:cs typeface="Times New Roman"/>
              </a:rPr>
              <a:t>k</a:t>
            </a:r>
            <a:r>
              <a:rPr dirty="0" baseline="33333" sz="1500" spc="-112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[</a:t>
            </a: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24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>
                <a:latin typeface="Times New Roman"/>
                <a:cs typeface="Times New Roman"/>
              </a:rPr>
              <a:t>1</a:t>
            </a:r>
            <a:r>
              <a:rPr dirty="0" baseline="33333" sz="1500" spc="11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3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.......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</a:t>
            </a:r>
            <a:r>
              <a:rPr dirty="0" sz="1300" spc="-25">
                <a:latin typeface="Times New Roman"/>
                <a:cs typeface="Times New Roman"/>
              </a:rPr>
              <a:t>]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46849" y="5127363"/>
            <a:ext cx="2235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03769" y="5127363"/>
            <a:ext cx="2235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928757" y="5017163"/>
            <a:ext cx="425450" cy="66294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L="61594">
              <a:lnSpc>
                <a:spcPts val="2005"/>
              </a:lnSpc>
              <a:spcBef>
                <a:spcPts val="135"/>
              </a:spcBef>
            </a:pPr>
            <a:r>
              <a:rPr dirty="0" sz="17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  <a:p>
            <a:pPr algn="ctr" marL="48895">
              <a:lnSpc>
                <a:spcPts val="1105"/>
              </a:lnSpc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25"/>
              </a:spcBef>
            </a:pPr>
            <a:r>
              <a:rPr dirty="0" baseline="-25462" sz="1800">
                <a:latin typeface="Symbol"/>
                <a:cs typeface="Symbol"/>
              </a:rPr>
              <a:t></a:t>
            </a:r>
            <a:r>
              <a:rPr dirty="0" baseline="-25462" sz="1800" spc="112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-247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611541" y="5603037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99370" y="5421001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72212" y="5496287"/>
            <a:ext cx="58166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7990" algn="l"/>
              </a:tabLst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526913" y="5539598"/>
            <a:ext cx="1145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4820" algn="l"/>
                <a:tab pos="820419" algn="l"/>
              </a:tabLst>
            </a:pP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1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382508" y="5533014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863904" y="5689162"/>
            <a:ext cx="1733550" cy="447040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409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65"/>
              </a:spcBef>
            </a:pPr>
            <a:r>
              <a:rPr dirty="0" sz="1200" spc="10">
                <a:latin typeface="Times New Roman"/>
                <a:cs typeface="Times New Roman"/>
              </a:rPr>
              <a:t>Thus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Symbol"/>
                <a:cs typeface="Symbol"/>
              </a:rPr>
              <a:t></a:t>
            </a:r>
            <a:r>
              <a:rPr dirty="0" baseline="-17543" sz="1425" spc="-202">
                <a:latin typeface="Times New Roman"/>
                <a:cs typeface="Times New Roman"/>
              </a:rPr>
              <a:t> </a:t>
            </a:r>
            <a:r>
              <a:rPr dirty="0" baseline="-17543" sz="1425" spc="15" i="1">
                <a:latin typeface="Times New Roman"/>
                <a:cs typeface="Times New Roman"/>
              </a:rPr>
              <a:t>k</a:t>
            </a:r>
            <a:r>
              <a:rPr dirty="0" baseline="-17543" sz="1425" spc="37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 spc="89">
                <a:latin typeface="Symbol"/>
                <a:cs typeface="Symbol"/>
              </a:rPr>
              <a:t></a:t>
            </a:r>
            <a:r>
              <a:rPr dirty="0" baseline="32163" sz="1425" spc="89" i="1">
                <a:latin typeface="Times New Roman"/>
                <a:cs typeface="Times New Roman"/>
              </a:rPr>
              <a:t>k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Times New Roman"/>
                <a:cs typeface="Times New Roman"/>
              </a:rPr>
              <a:t>(</a:t>
            </a:r>
            <a:r>
              <a:rPr dirty="0" sz="1150" spc="35" i="1">
                <a:latin typeface="Times New Roman"/>
                <a:cs typeface="Times New Roman"/>
              </a:rPr>
              <a:t>z</a:t>
            </a:r>
            <a:r>
              <a:rPr dirty="0" sz="1150" spc="3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76604" y="6204957"/>
            <a:ext cx="57702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b="1">
                <a:latin typeface="Times New Roman"/>
                <a:cs typeface="Times New Roman"/>
              </a:rPr>
              <a:t>(b)Left</a:t>
            </a:r>
            <a:r>
              <a:rPr dirty="0" baseline="2314" sz="1800" spc="7" b="1">
                <a:latin typeface="Times New Roman"/>
                <a:cs typeface="Times New Roman"/>
              </a:rPr>
              <a:t> </a:t>
            </a:r>
            <a:r>
              <a:rPr dirty="0" baseline="2314" sz="1800" b="1">
                <a:latin typeface="Times New Roman"/>
                <a:cs typeface="Times New Roman"/>
              </a:rPr>
              <a:t>shifting</a:t>
            </a:r>
            <a:r>
              <a:rPr dirty="0" baseline="2314" sz="1800" spc="15" b="1">
                <a:latin typeface="Times New Roman"/>
                <a:cs typeface="Times New Roman"/>
              </a:rPr>
              <a:t> </a:t>
            </a:r>
            <a:r>
              <a:rPr dirty="0" baseline="2314" sz="1800" b="1">
                <a:latin typeface="Times New Roman"/>
                <a:cs typeface="Times New Roman"/>
              </a:rPr>
              <a:t>rule:</a:t>
            </a:r>
            <a:r>
              <a:rPr dirty="0" baseline="2314" sz="1800" spc="367" b="1">
                <a:latin typeface="Times New Roman"/>
                <a:cs typeface="Times New Roman"/>
              </a:rPr>
              <a:t> </a:t>
            </a:r>
            <a:r>
              <a:rPr dirty="0" sz="1150" spc="125" i="1">
                <a:latin typeface="Times New Roman"/>
                <a:cs typeface="Times New Roman"/>
              </a:rPr>
              <a:t>Z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sz="1150" spc="120">
                <a:latin typeface="Times New Roman"/>
                <a:cs typeface="Times New Roman"/>
              </a:rPr>
              <a:t>(</a:t>
            </a:r>
            <a:r>
              <a:rPr dirty="0" sz="1150" spc="120" i="1">
                <a:latin typeface="Times New Roman"/>
                <a:cs typeface="Times New Roman"/>
              </a:rPr>
              <a:t>u</a:t>
            </a:r>
            <a:r>
              <a:rPr dirty="0" baseline="-17543" sz="1425" spc="179" i="1">
                <a:latin typeface="Times New Roman"/>
                <a:cs typeface="Times New Roman"/>
              </a:rPr>
              <a:t>n</a:t>
            </a:r>
            <a:r>
              <a:rPr dirty="0" baseline="-17543" sz="1425" spc="179">
                <a:latin typeface="Symbol"/>
                <a:cs typeface="Symbol"/>
              </a:rPr>
              <a:t></a:t>
            </a:r>
            <a:r>
              <a:rPr dirty="0" baseline="-17543" sz="1425" spc="-187">
                <a:latin typeface="Times New Roman"/>
                <a:cs typeface="Times New Roman"/>
              </a:rPr>
              <a:t> </a:t>
            </a:r>
            <a:r>
              <a:rPr dirty="0" baseline="-17543" sz="1425" spc="120" i="1">
                <a:latin typeface="Times New Roman"/>
                <a:cs typeface="Times New Roman"/>
              </a:rPr>
              <a:t>k</a:t>
            </a:r>
            <a:r>
              <a:rPr dirty="0" baseline="-17543" sz="1425" spc="30" i="1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13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spc="145" i="1">
                <a:latin typeface="Times New Roman"/>
                <a:cs typeface="Times New Roman"/>
              </a:rPr>
              <a:t>z</a:t>
            </a:r>
            <a:r>
              <a:rPr dirty="0" baseline="32163" sz="1425" spc="217" i="1">
                <a:latin typeface="Times New Roman"/>
                <a:cs typeface="Times New Roman"/>
              </a:rPr>
              <a:t>k</a:t>
            </a:r>
            <a:r>
              <a:rPr dirty="0" baseline="32163" sz="1425" spc="-89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[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 spc="114">
                <a:latin typeface="Times New Roman"/>
                <a:cs typeface="Times New Roman"/>
              </a:rPr>
              <a:t>(</a:t>
            </a:r>
            <a:r>
              <a:rPr dirty="0" sz="1150" spc="114" i="1">
                <a:latin typeface="Times New Roman"/>
                <a:cs typeface="Times New Roman"/>
              </a:rPr>
              <a:t>z</a:t>
            </a:r>
            <a:r>
              <a:rPr dirty="0" sz="1150" spc="114">
                <a:latin typeface="Times New Roman"/>
                <a:cs typeface="Times New Roman"/>
              </a:rPr>
              <a:t>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130">
                <a:latin typeface="Symbol"/>
                <a:cs typeface="Symbol"/>
              </a:rPr>
              <a:t>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114" i="1">
                <a:latin typeface="Times New Roman"/>
                <a:cs typeface="Times New Roman"/>
              </a:rPr>
              <a:t>u</a:t>
            </a:r>
            <a:r>
              <a:rPr dirty="0" baseline="-17543" sz="1425" spc="172">
                <a:latin typeface="Times New Roman"/>
                <a:cs typeface="Times New Roman"/>
              </a:rPr>
              <a:t>0</a:t>
            </a:r>
            <a:r>
              <a:rPr dirty="0" baseline="-17543" sz="1425" spc="262">
                <a:latin typeface="Times New Roman"/>
                <a:cs typeface="Times New Roman"/>
              </a:rPr>
              <a:t> </a:t>
            </a:r>
            <a:r>
              <a:rPr dirty="0" sz="1150" spc="130">
                <a:latin typeface="Symbol"/>
                <a:cs typeface="Symbol"/>
              </a:rPr>
              <a:t>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85" i="1">
                <a:latin typeface="Times New Roman"/>
                <a:cs typeface="Times New Roman"/>
              </a:rPr>
              <a:t>u</a:t>
            </a:r>
            <a:r>
              <a:rPr dirty="0" baseline="-17543" sz="1425" spc="127">
                <a:latin typeface="Times New Roman"/>
                <a:cs typeface="Times New Roman"/>
              </a:rPr>
              <a:t>1</a:t>
            </a:r>
            <a:r>
              <a:rPr dirty="0" sz="1150" spc="85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2163" sz="1425" spc="120">
                <a:latin typeface="Symbol"/>
                <a:cs typeface="Symbol"/>
              </a:rPr>
              <a:t></a:t>
            </a:r>
            <a:r>
              <a:rPr dirty="0" baseline="32163" sz="1425" spc="120">
                <a:latin typeface="Times New Roman"/>
                <a:cs typeface="Times New Roman"/>
              </a:rPr>
              <a:t>1</a:t>
            </a:r>
            <a:r>
              <a:rPr dirty="0" baseline="32163" sz="1425" spc="127">
                <a:latin typeface="Times New Roman"/>
                <a:cs typeface="Times New Roman"/>
              </a:rPr>
              <a:t> </a:t>
            </a:r>
            <a:r>
              <a:rPr dirty="0" sz="1150" spc="13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125" i="1">
                <a:latin typeface="Times New Roman"/>
                <a:cs typeface="Times New Roman"/>
              </a:rPr>
              <a:t>u</a:t>
            </a:r>
            <a:r>
              <a:rPr dirty="0" baseline="-17543" sz="1425" spc="187">
                <a:latin typeface="Times New Roman"/>
                <a:cs typeface="Times New Roman"/>
              </a:rPr>
              <a:t>2</a:t>
            </a:r>
            <a:r>
              <a:rPr dirty="0" baseline="-17543" sz="1425" spc="-157">
                <a:latin typeface="Times New Roman"/>
                <a:cs typeface="Times New Roman"/>
              </a:rPr>
              <a:t> </a:t>
            </a:r>
            <a:r>
              <a:rPr dirty="0" sz="1150" spc="85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2163" sz="1425" spc="120">
                <a:latin typeface="Symbol"/>
                <a:cs typeface="Symbol"/>
              </a:rPr>
              <a:t></a:t>
            </a:r>
            <a:r>
              <a:rPr dirty="0" baseline="32163" sz="1425" spc="120">
                <a:latin typeface="Times New Roman"/>
                <a:cs typeface="Times New Roman"/>
              </a:rPr>
              <a:t>2</a:t>
            </a:r>
            <a:r>
              <a:rPr dirty="0" baseline="32163" sz="1425" spc="262">
                <a:latin typeface="Times New Roman"/>
                <a:cs typeface="Times New Roman"/>
              </a:rPr>
              <a:t> </a:t>
            </a:r>
            <a:r>
              <a:rPr dirty="0" sz="1150" spc="105">
                <a:latin typeface="Symbol"/>
                <a:cs typeface="Symbol"/>
              </a:rPr>
              <a:t></a:t>
            </a:r>
            <a:r>
              <a:rPr dirty="0" sz="1150" spc="105">
                <a:latin typeface="Times New Roman"/>
                <a:cs typeface="Times New Roman"/>
              </a:rPr>
              <a:t>......</a:t>
            </a:r>
            <a:r>
              <a:rPr dirty="0" sz="1150" spc="105">
                <a:latin typeface="Symbol"/>
                <a:cs typeface="Symbol"/>
              </a:rPr>
              <a:t>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114" i="1">
                <a:latin typeface="Times New Roman"/>
                <a:cs typeface="Times New Roman"/>
              </a:rPr>
              <a:t>u</a:t>
            </a:r>
            <a:r>
              <a:rPr dirty="0" baseline="-17543" sz="1425" spc="172" i="1">
                <a:latin typeface="Times New Roman"/>
                <a:cs typeface="Times New Roman"/>
              </a:rPr>
              <a:t>k</a:t>
            </a:r>
            <a:r>
              <a:rPr dirty="0" baseline="-17543" sz="1425" spc="-89" i="1">
                <a:latin typeface="Times New Roman"/>
                <a:cs typeface="Times New Roman"/>
              </a:rPr>
              <a:t> </a:t>
            </a:r>
            <a:r>
              <a:rPr dirty="0" baseline="-17543" sz="1425" spc="150">
                <a:latin typeface="Symbol"/>
                <a:cs typeface="Symbol"/>
              </a:rPr>
              <a:t></a:t>
            </a:r>
            <a:r>
              <a:rPr dirty="0" baseline="-17543" sz="1425" spc="150">
                <a:latin typeface="Times New Roman"/>
                <a:cs typeface="Times New Roman"/>
              </a:rPr>
              <a:t>1</a:t>
            </a:r>
            <a:r>
              <a:rPr dirty="0" sz="1150" spc="100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2163" sz="1425" spc="142">
                <a:latin typeface="Symbol"/>
                <a:cs typeface="Symbol"/>
              </a:rPr>
              <a:t></a:t>
            </a:r>
            <a:r>
              <a:rPr dirty="0" baseline="32163" sz="1425" spc="142">
                <a:latin typeface="Times New Roman"/>
                <a:cs typeface="Times New Roman"/>
              </a:rPr>
              <a:t>(</a:t>
            </a:r>
            <a:r>
              <a:rPr dirty="0" baseline="32163" sz="1425" spc="142" i="1">
                <a:latin typeface="Times New Roman"/>
                <a:cs typeface="Times New Roman"/>
              </a:rPr>
              <a:t>k</a:t>
            </a:r>
            <a:r>
              <a:rPr dirty="0" baseline="32163" sz="1425" spc="-82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1)</a:t>
            </a:r>
            <a:r>
              <a:rPr dirty="0" baseline="32163" sz="1425" spc="-89">
                <a:latin typeface="Times New Roman"/>
                <a:cs typeface="Times New Roman"/>
              </a:rPr>
              <a:t> </a:t>
            </a:r>
            <a:r>
              <a:rPr dirty="0" sz="1150" spc="15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83899" y="6557268"/>
            <a:ext cx="15557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609992" y="6627292"/>
            <a:ext cx="2349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76604" y="6514993"/>
            <a:ext cx="1479550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985519" algn="l"/>
              </a:tabLst>
            </a:pPr>
            <a:r>
              <a:rPr dirty="0" sz="1200">
                <a:latin typeface="Times New Roman"/>
                <a:cs typeface="Times New Roman"/>
              </a:rPr>
              <a:t>Proof: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550" spc="-25">
                <a:latin typeface="Symbol"/>
                <a:cs typeface="Symbol"/>
              </a:rPr>
              <a:t>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550" spc="-120">
                <a:latin typeface="Symbol"/>
                <a:cs typeface="Symbol"/>
              </a:rPr>
              <a:t></a:t>
            </a:r>
            <a:r>
              <a:rPr dirty="0" sz="1550" spc="-2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45">
                <a:latin typeface="Times New Roman"/>
                <a:cs typeface="Times New Roman"/>
              </a:rPr>
              <a:t> </a:t>
            </a:r>
            <a:r>
              <a:rPr dirty="0" baseline="63888" sz="1500">
                <a:latin typeface="Symbol"/>
                <a:cs typeface="Symbol"/>
              </a:rPr>
              <a:t></a:t>
            </a:r>
            <a:r>
              <a:rPr dirty="0" baseline="63888" sz="1500" spc="3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571018" y="6444572"/>
            <a:ext cx="102235" cy="49403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275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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115"/>
              </a:lnSpc>
            </a:pPr>
            <a:r>
              <a:rPr dirty="0" sz="1200" spc="-50">
                <a:latin typeface="Symbol"/>
                <a:cs typeface="Symbol"/>
              </a:rPr>
              <a:t>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275"/>
              </a:lnSpc>
            </a:pPr>
            <a:r>
              <a:rPr dirty="0" sz="1200" spc="-50">
                <a:latin typeface="Symbol"/>
                <a:cs typeface="Symbol"/>
              </a:rPr>
              <a:t>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473754" y="6444572"/>
            <a:ext cx="1022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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473754" y="6560463"/>
            <a:ext cx="277495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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baseline="1984" sz="2100" spc="-75">
                <a:latin typeface="Symbol"/>
                <a:cs typeface="Symbol"/>
              </a:rPr>
              <a:t></a:t>
            </a:r>
            <a:endParaRPr baseline="1984" sz="21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166309" y="6553129"/>
            <a:ext cx="154305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42394" y="6751128"/>
            <a:ext cx="132524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090295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612888" y="6439934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473754" y="6727535"/>
            <a:ext cx="3238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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146658" y="6516015"/>
            <a:ext cx="42672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k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9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Times New Roman"/>
                <a:cs typeface="Times New Roman"/>
              </a:rPr>
              <a:t>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823993" y="6624194"/>
            <a:ext cx="24384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13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716623" y="6516015"/>
            <a:ext cx="74993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679450" algn="l"/>
              </a:tabLst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k</a:t>
            </a:r>
            <a:r>
              <a:rPr dirty="0" sz="1000" spc="-1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9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Times New Roman"/>
                <a:cs typeface="Times New Roman"/>
              </a:rPr>
              <a:t>)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07488" y="6625949"/>
            <a:ext cx="133032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099185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 i="1">
                <a:latin typeface="Times New Roman"/>
                <a:cs typeface="Times New Roman"/>
              </a:rPr>
              <a:t>k</a:t>
            </a:r>
            <a:r>
              <a:rPr dirty="0" sz="1000" i="1">
                <a:latin typeface="Times New Roman"/>
                <a:cs typeface="Times New Roman"/>
              </a:rPr>
              <a:t>	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13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176639" y="6559468"/>
            <a:ext cx="2165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183131" y="6439934"/>
            <a:ext cx="542925" cy="3308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ts val="1075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139065">
              <a:lnSpc>
                <a:spcPts val="1315"/>
              </a:lnSpc>
              <a:tabLst>
                <a:tab pos="46926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514578" y="6493288"/>
            <a:ext cx="6242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75" i="1">
                <a:latin typeface="Times New Roman"/>
                <a:cs typeface="Times New Roman"/>
              </a:rPr>
              <a:t>z</a:t>
            </a:r>
            <a:r>
              <a:rPr dirty="0" sz="1000" spc="50">
                <a:latin typeface="Symbol"/>
                <a:cs typeface="Symbol"/>
              </a:rPr>
              <a:t></a:t>
            </a:r>
            <a:r>
              <a:rPr dirty="0" sz="1000" spc="50" i="1">
                <a:latin typeface="Times New Roman"/>
                <a:cs typeface="Times New Roman"/>
              </a:rPr>
              <a:t>n</a:t>
            </a:r>
            <a:r>
              <a:rPr dirty="0" sz="1000" spc="295" i="1">
                <a:latin typeface="Times New Roman"/>
                <a:cs typeface="Times New Roman"/>
              </a:rPr>
              <a:t> </a:t>
            </a:r>
            <a:r>
              <a:rPr dirty="0" baseline="-23148" sz="1800">
                <a:latin typeface="Symbol"/>
                <a:cs typeface="Symbol"/>
              </a:rPr>
              <a:t></a:t>
            </a:r>
            <a:r>
              <a:rPr dirty="0" baseline="-23148" sz="1800" spc="104">
                <a:latin typeface="Times New Roman"/>
                <a:cs typeface="Times New Roman"/>
              </a:rPr>
              <a:t> </a:t>
            </a:r>
            <a:r>
              <a:rPr dirty="0" baseline="-23148" sz="1800" spc="60" i="1">
                <a:latin typeface="Times New Roman"/>
                <a:cs typeface="Times New Roman"/>
              </a:rPr>
              <a:t>z</a:t>
            </a:r>
            <a:r>
              <a:rPr dirty="0" baseline="2777" sz="1500" spc="60" i="1">
                <a:latin typeface="Times New Roman"/>
                <a:cs typeface="Times New Roman"/>
              </a:rPr>
              <a:t>k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739500" y="6559468"/>
            <a:ext cx="41655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290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959310" y="7216485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959310" y="6933522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223900" y="6933522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23900" y="7042079"/>
            <a:ext cx="27813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baseline="-4629" sz="1800">
                <a:latin typeface="Symbol"/>
                <a:cs typeface="Symbol"/>
              </a:rPr>
              <a:t></a:t>
            </a:r>
            <a:r>
              <a:rPr dirty="0" baseline="-4629" sz="1800" spc="300">
                <a:latin typeface="Times New Roman"/>
                <a:cs typeface="Times New Roman"/>
              </a:rPr>
              <a:t> </a:t>
            </a: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364827" y="6928884"/>
            <a:ext cx="11747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223900" y="7216485"/>
            <a:ext cx="3302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</a:t>
            </a:r>
            <a:r>
              <a:rPr dirty="0" sz="1000" i="1">
                <a:latin typeface="Times New Roman"/>
                <a:cs typeface="Times New Roman"/>
              </a:rPr>
              <a:t>m</a:t>
            </a:r>
            <a:r>
              <a:rPr dirty="0" sz="1000" spc="-17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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761757" y="7004965"/>
            <a:ext cx="20066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575167" y="7087233"/>
            <a:ext cx="4692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9624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m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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131970" y="7004965"/>
            <a:ext cx="8255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925290" y="7048418"/>
            <a:ext cx="2159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91154" y="7050124"/>
            <a:ext cx="171831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74040" algn="l"/>
                <a:tab pos="1156335" algn="l"/>
              </a:tabLst>
            </a:pP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60" i="1">
                <a:latin typeface="Times New Roman"/>
                <a:cs typeface="Times New Roman"/>
              </a:rPr>
              <a:t> 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where</a:t>
            </a:r>
            <a:r>
              <a:rPr dirty="0" sz="1150" i="1">
                <a:latin typeface="Times New Roman"/>
                <a:cs typeface="Times New Roman"/>
              </a:rPr>
              <a:t>	m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k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866909" y="7578266"/>
            <a:ext cx="889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940449" y="7420974"/>
            <a:ext cx="5080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31165" algn="l"/>
              </a:tabLst>
            </a:pPr>
            <a:r>
              <a:rPr dirty="0" sz="1300" spc="-50">
                <a:latin typeface="Symbol"/>
                <a:cs typeface="Symbol"/>
              </a:rPr>
              <a:t>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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237429" y="7420974"/>
            <a:ext cx="8890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Symbol"/>
                <a:cs typeface="Symbol"/>
              </a:rPr>
              <a:t>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940449" y="7515390"/>
            <a:ext cx="70294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31165" algn="l"/>
              </a:tabLst>
            </a:pPr>
            <a:r>
              <a:rPr dirty="0" sz="1300" spc="-50">
                <a:latin typeface="Symbol"/>
                <a:cs typeface="Symbol"/>
              </a:rPr>
              <a:t>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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750" spc="-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237429" y="7515390"/>
            <a:ext cx="287020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300">
                <a:latin typeface="Symbol"/>
                <a:cs typeface="Symbol"/>
              </a:rPr>
              <a:t>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750" spc="-5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489608" y="7417210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370432" y="7417210"/>
            <a:ext cx="1162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244469" y="7417210"/>
            <a:ext cx="23558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 i="1">
                <a:latin typeface="Times New Roman"/>
                <a:cs typeface="Times New Roman"/>
              </a:rPr>
              <a:t>k</a:t>
            </a:r>
            <a:r>
              <a:rPr dirty="0" sz="1000" spc="-7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670186" y="7472088"/>
            <a:ext cx="31115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55" i="1">
                <a:latin typeface="Times New Roman"/>
                <a:cs typeface="Times New Roman"/>
              </a:rPr>
              <a:t> </a:t>
            </a:r>
            <a:r>
              <a:rPr dirty="0" baseline="17094" sz="1950" spc="-89">
                <a:latin typeface="Symbol"/>
                <a:cs typeface="Symbol"/>
              </a:rPr>
              <a:t></a:t>
            </a:r>
            <a:endParaRPr baseline="17094" sz="1950">
              <a:latin typeface="Symbol"/>
              <a:cs typeface="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917155" y="7509935"/>
            <a:ext cx="1714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752548" y="7624986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265950" y="7509935"/>
            <a:ext cx="8191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237429" y="7727604"/>
            <a:ext cx="271843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15645" algn="l"/>
                <a:tab pos="1134110" algn="l"/>
                <a:tab pos="2009139" algn="l"/>
                <a:tab pos="2641600" algn="l"/>
              </a:tabLst>
            </a:pPr>
            <a:r>
              <a:rPr dirty="0" sz="1300">
                <a:latin typeface="Symbol"/>
                <a:cs typeface="Symbol"/>
              </a:rPr>
              <a:t>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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k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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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2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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768834" y="7509935"/>
            <a:ext cx="17145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604253" y="7624986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143948" y="7509935"/>
            <a:ext cx="8191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k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636798" y="7483257"/>
            <a:ext cx="109283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488950" algn="l"/>
              </a:tabLst>
            </a:pP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sz="1300" spc="385" i="1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z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135">
                <a:latin typeface="Times New Roman"/>
                <a:cs typeface="Times New Roman"/>
              </a:rPr>
              <a:t> </a:t>
            </a:r>
            <a:r>
              <a:rPr dirty="0" baseline="-7936" sz="2625" spc="89">
                <a:latin typeface="Symbol"/>
                <a:cs typeface="Symbol"/>
              </a:rPr>
              <a:t></a:t>
            </a:r>
            <a:r>
              <a:rPr dirty="0" sz="1300" spc="60" i="1">
                <a:latin typeface="Times New Roman"/>
                <a:cs typeface="Times New Roman"/>
              </a:rPr>
              <a:t>u</a:t>
            </a:r>
            <a:r>
              <a:rPr dirty="0" baseline="-16666" sz="1500" spc="89" i="1">
                <a:latin typeface="Times New Roman"/>
                <a:cs typeface="Times New Roman"/>
              </a:rPr>
              <a:t>n</a:t>
            </a:r>
            <a:r>
              <a:rPr dirty="0" baseline="-16666" sz="1500" spc="-127" i="1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513852" y="7546133"/>
            <a:ext cx="76073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546100" algn="l"/>
              </a:tabLst>
            </a:pPr>
            <a:r>
              <a:rPr dirty="0" sz="1300" i="1">
                <a:latin typeface="Times New Roman"/>
                <a:cs typeface="Times New Roman"/>
              </a:rPr>
              <a:t>u</a:t>
            </a:r>
            <a:r>
              <a:rPr dirty="0" sz="1300" spc="385" i="1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z</a:t>
            </a:r>
            <a:r>
              <a:rPr dirty="0" sz="1300" i="1">
                <a:latin typeface="Times New Roman"/>
                <a:cs typeface="Times New Roman"/>
              </a:rPr>
              <a:t>	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3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925446" y="7546133"/>
            <a:ext cx="227329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3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876604" y="7723159"/>
            <a:ext cx="3470275" cy="131318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endParaRPr sz="1250">
              <a:latin typeface="Times New Roman"/>
              <a:cs typeface="Times New Roman"/>
            </a:endParaRPr>
          </a:p>
          <a:p>
            <a:pPr marL="60960">
              <a:lnSpc>
                <a:spcPct val="100000"/>
              </a:lnSpc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145">
                <a:latin typeface="Times New Roman"/>
                <a:cs typeface="Times New Roman"/>
              </a:rPr>
              <a:t> </a:t>
            </a:r>
            <a:r>
              <a:rPr dirty="0" sz="1250" spc="65" i="1">
                <a:latin typeface="Times New Roman"/>
                <a:cs typeface="Times New Roman"/>
              </a:rPr>
              <a:t>z</a:t>
            </a:r>
            <a:r>
              <a:rPr dirty="0" baseline="32163" sz="1425" spc="97" i="1">
                <a:latin typeface="Times New Roman"/>
                <a:cs typeface="Times New Roman"/>
              </a:rPr>
              <a:t>k</a:t>
            </a:r>
            <a:r>
              <a:rPr dirty="0" baseline="32163" sz="1425" spc="22" i="1">
                <a:latin typeface="Times New Roman"/>
                <a:cs typeface="Times New Roman"/>
              </a:rPr>
              <a:t> </a:t>
            </a:r>
            <a:r>
              <a:rPr dirty="0" sz="2500" spc="-325">
                <a:latin typeface="Symbol"/>
                <a:cs typeface="Symbol"/>
              </a:rPr>
              <a:t></a:t>
            </a:r>
            <a:r>
              <a:rPr dirty="0" sz="1250" spc="-325" i="1">
                <a:latin typeface="Times New Roman"/>
                <a:cs typeface="Times New Roman"/>
              </a:rPr>
              <a:t>U</a:t>
            </a:r>
            <a:r>
              <a:rPr dirty="0" sz="1250" spc="-100" i="1">
                <a:latin typeface="Times New Roman"/>
                <a:cs typeface="Times New Roman"/>
              </a:rPr>
              <a:t> </a:t>
            </a:r>
            <a:r>
              <a:rPr dirty="0" sz="1250" spc="65">
                <a:latin typeface="Times New Roman"/>
                <a:cs typeface="Times New Roman"/>
              </a:rPr>
              <a:t>(</a:t>
            </a:r>
            <a:r>
              <a:rPr dirty="0" sz="1250" spc="65" i="1">
                <a:latin typeface="Times New Roman"/>
                <a:cs typeface="Times New Roman"/>
              </a:rPr>
              <a:t>z</a:t>
            </a:r>
            <a:r>
              <a:rPr dirty="0" sz="1250" spc="65">
                <a:latin typeface="Times New Roman"/>
                <a:cs typeface="Times New Roman"/>
              </a:rPr>
              <a:t>)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292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250" i="1">
                <a:latin typeface="Times New Roman"/>
                <a:cs typeface="Times New Roman"/>
              </a:rPr>
              <a:t>z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142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172">
                <a:latin typeface="Times New Roman"/>
                <a:cs typeface="Times New Roman"/>
              </a:rPr>
              <a:t> </a:t>
            </a:r>
            <a:r>
              <a:rPr dirty="0" sz="1250" spc="70" i="1">
                <a:latin typeface="Times New Roman"/>
                <a:cs typeface="Times New Roman"/>
              </a:rPr>
              <a:t>z</a:t>
            </a:r>
            <a:r>
              <a:rPr dirty="0" baseline="32163" sz="1425" spc="104">
                <a:latin typeface="Symbol"/>
                <a:cs typeface="Symbol"/>
              </a:rPr>
              <a:t></a:t>
            </a:r>
            <a:r>
              <a:rPr dirty="0" baseline="32163" sz="1425" spc="104">
                <a:latin typeface="Times New Roman"/>
                <a:cs typeface="Times New Roman"/>
              </a:rPr>
              <a:t>2</a:t>
            </a:r>
            <a:r>
              <a:rPr dirty="0" baseline="32163" sz="1425" spc="284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>
                <a:latin typeface="Times New Roman"/>
                <a:cs typeface="Times New Roman"/>
              </a:rPr>
              <a:t>......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k</a:t>
            </a:r>
            <a:r>
              <a:rPr dirty="0" baseline="-17543" sz="1425" spc="-104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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250" i="1">
                <a:latin typeface="Times New Roman"/>
                <a:cs typeface="Times New Roman"/>
              </a:rPr>
              <a:t>z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(</a:t>
            </a:r>
            <a:r>
              <a:rPr dirty="0" baseline="32163" sz="1425" i="1">
                <a:latin typeface="Times New Roman"/>
                <a:cs typeface="Times New Roman"/>
              </a:rPr>
              <a:t>k</a:t>
            </a:r>
            <a:r>
              <a:rPr dirty="0" baseline="32163" sz="1425" spc="-104" i="1">
                <a:latin typeface="Times New Roman"/>
                <a:cs typeface="Times New Roman"/>
              </a:rPr>
              <a:t> </a:t>
            </a:r>
            <a:r>
              <a:rPr dirty="0" baseline="32163" sz="1425" spc="-30">
                <a:latin typeface="Symbol"/>
                <a:cs typeface="Symbol"/>
              </a:rPr>
              <a:t></a:t>
            </a:r>
            <a:r>
              <a:rPr dirty="0" baseline="32163" sz="1425" spc="-30">
                <a:latin typeface="Times New Roman"/>
                <a:cs typeface="Times New Roman"/>
              </a:rPr>
              <a:t>1)</a:t>
            </a:r>
            <a:r>
              <a:rPr dirty="0" baseline="32163" sz="1425" spc="-104">
                <a:latin typeface="Times New Roman"/>
                <a:cs typeface="Times New Roman"/>
              </a:rPr>
              <a:t> </a:t>
            </a:r>
            <a:r>
              <a:rPr dirty="0" sz="1250" spc="-35">
                <a:latin typeface="Times New Roman"/>
                <a:cs typeface="Times New Roman"/>
              </a:rPr>
              <a:t>]</a:t>
            </a:r>
            <a:r>
              <a:rPr dirty="0" sz="2500" spc="-35">
                <a:latin typeface="Symbol"/>
                <a:cs typeface="Symbol"/>
              </a:rPr>
              <a:t></a:t>
            </a:r>
            <a:endParaRPr sz="250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  <a:spcBef>
                <a:spcPts val="700"/>
              </a:spcBef>
            </a:pPr>
            <a:r>
              <a:rPr dirty="0" sz="1200" b="1">
                <a:latin typeface="Times New Roman"/>
                <a:cs typeface="Times New Roman"/>
              </a:rPr>
              <a:t>Particular</a:t>
            </a:r>
            <a:r>
              <a:rPr dirty="0" sz="1200" spc="-7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cases: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results:</a:t>
            </a:r>
            <a:endParaRPr sz="1200">
              <a:latin typeface="Times New Roman"/>
              <a:cs typeface="Times New Roman"/>
            </a:endParaRPr>
          </a:p>
          <a:p>
            <a:pPr marL="951865">
              <a:lnSpc>
                <a:spcPct val="10000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7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z</a:t>
            </a:r>
            <a:r>
              <a:rPr dirty="0" sz="1150" spc="-20">
                <a:latin typeface="Times New Roman"/>
                <a:cs typeface="Times New Roman"/>
              </a:rPr>
              <a:t>[</a:t>
            </a:r>
            <a:r>
              <a:rPr dirty="0" sz="1150" spc="-20" i="1">
                <a:latin typeface="Times New Roman"/>
                <a:cs typeface="Times New Roman"/>
              </a:rPr>
              <a:t>U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-75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876604" y="857236"/>
            <a:ext cx="3676015" cy="1227455"/>
          </a:xfrm>
          <a:prstGeom prst="rect">
            <a:avLst/>
          </a:prstGeom>
        </p:spPr>
        <p:txBody>
          <a:bodyPr wrap="square" lIns="0" tIns="104140" rIns="0" bIns="0" rtlCol="0" vert="horz">
            <a:spAutoFit/>
          </a:bodyPr>
          <a:lstStyle/>
          <a:p>
            <a:pPr marL="951865">
              <a:lnSpc>
                <a:spcPct val="100000"/>
              </a:lnSpc>
              <a:spcBef>
                <a:spcPts val="820"/>
              </a:spcBef>
            </a:pPr>
            <a:r>
              <a:rPr dirty="0" sz="1200" spc="10">
                <a:latin typeface="Times New Roman"/>
                <a:cs typeface="Times New Roman"/>
              </a:rPr>
              <a:t>2.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Symbol"/>
                <a:cs typeface="Symbol"/>
              </a:rPr>
              <a:t></a:t>
            </a:r>
            <a:r>
              <a:rPr dirty="0" baseline="-17543" sz="1425" spc="-179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Times New Roman"/>
                <a:cs typeface="Times New Roman"/>
              </a:rPr>
              <a:t>2</a:t>
            </a:r>
            <a:r>
              <a:rPr dirty="0" baseline="-17543" sz="1425" spc="-97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 spc="15">
                <a:latin typeface="Times New Roman"/>
                <a:cs typeface="Times New Roman"/>
              </a:rPr>
              <a:t>2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>
                <a:latin typeface="Times New Roman"/>
                <a:cs typeface="Times New Roman"/>
              </a:rPr>
              <a:t>0</a:t>
            </a:r>
            <a:r>
              <a:rPr dirty="0" baseline="-17543" sz="1425" spc="27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>
                <a:latin typeface="Times New Roman"/>
                <a:cs typeface="Times New Roman"/>
              </a:rPr>
              <a:t>1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  <a:p>
            <a:pPr marL="875665">
              <a:lnSpc>
                <a:spcPct val="100000"/>
              </a:lnSpc>
              <a:spcBef>
                <a:spcPts val="720"/>
              </a:spcBef>
            </a:pPr>
            <a:r>
              <a:rPr dirty="0" sz="1200" spc="10">
                <a:latin typeface="Times New Roman"/>
                <a:cs typeface="Times New Roman"/>
              </a:rPr>
              <a:t>3.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 spc="97">
                <a:latin typeface="Symbol"/>
                <a:cs typeface="Symbol"/>
              </a:rPr>
              <a:t></a:t>
            </a:r>
            <a:r>
              <a:rPr dirty="0" baseline="-17543" sz="1425" spc="97">
                <a:latin typeface="Times New Roman"/>
                <a:cs typeface="Times New Roman"/>
              </a:rPr>
              <a:t>3</a:t>
            </a:r>
            <a:r>
              <a:rPr dirty="0" baseline="-17543" sz="1425" spc="-15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baseline="32163" sz="1425" spc="15">
                <a:latin typeface="Times New Roman"/>
                <a:cs typeface="Times New Roman"/>
              </a:rPr>
              <a:t>3</a:t>
            </a:r>
            <a:r>
              <a:rPr dirty="0" sz="1150" spc="10">
                <a:latin typeface="Times New Roman"/>
                <a:cs typeface="Times New Roman"/>
              </a:rPr>
              <a:t>[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latin typeface="Times New Roman"/>
                <a:cs typeface="Times New Roman"/>
              </a:rPr>
              <a:t>0</a:t>
            </a:r>
            <a:r>
              <a:rPr dirty="0" baseline="-17543" sz="1425" spc="284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>
                <a:latin typeface="Times New Roman"/>
                <a:cs typeface="Times New Roman"/>
              </a:rPr>
              <a:t>1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2163" sz="1425" spc="15">
                <a:latin typeface="Symbol"/>
                <a:cs typeface="Symbol"/>
              </a:rPr>
              <a:t></a:t>
            </a:r>
            <a:r>
              <a:rPr dirty="0" baseline="32163" sz="1425" spc="15">
                <a:latin typeface="Times New Roman"/>
                <a:cs typeface="Times New Roman"/>
              </a:rPr>
              <a:t>1</a:t>
            </a:r>
            <a:r>
              <a:rPr dirty="0" baseline="32163" sz="1425" spc="15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>
                <a:latin typeface="Times New Roman"/>
                <a:cs typeface="Times New Roman"/>
              </a:rPr>
              <a:t>2</a:t>
            </a:r>
            <a:r>
              <a:rPr dirty="0" baseline="-17543" sz="1425" spc="-127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 spc="15">
                <a:latin typeface="Symbol"/>
                <a:cs typeface="Symbol"/>
              </a:rPr>
              <a:t></a:t>
            </a:r>
            <a:r>
              <a:rPr dirty="0" baseline="32163" sz="1425" spc="15">
                <a:latin typeface="Times New Roman"/>
                <a:cs typeface="Times New Roman"/>
              </a:rPr>
              <a:t>2</a:t>
            </a:r>
            <a:r>
              <a:rPr dirty="0" baseline="32163" sz="1425" spc="-9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1400" b="1">
                <a:latin typeface="Times New Roman"/>
                <a:cs typeface="Times New Roman"/>
              </a:rPr>
              <a:t>Some</a:t>
            </a:r>
            <a:r>
              <a:rPr dirty="0" sz="1400" spc="-20" b="1">
                <a:latin typeface="Times New Roman"/>
                <a:cs typeface="Times New Roman"/>
              </a:rPr>
              <a:t> </a:t>
            </a:r>
            <a:r>
              <a:rPr dirty="0" sz="1400" b="1">
                <a:latin typeface="Times New Roman"/>
                <a:cs typeface="Times New Roman"/>
              </a:rPr>
              <a:t>Standard</a:t>
            </a:r>
            <a:r>
              <a:rPr dirty="0" sz="1400" spc="-15" b="1">
                <a:latin typeface="Times New Roman"/>
                <a:cs typeface="Times New Roman"/>
              </a:rPr>
              <a:t> </a:t>
            </a:r>
            <a:r>
              <a:rPr dirty="0" sz="1400" spc="-10" b="1">
                <a:latin typeface="Times New Roman"/>
                <a:cs typeface="Times New Roman"/>
              </a:rPr>
              <a:t>Z-Transforms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85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of</a:t>
            </a:r>
            <a:r>
              <a:rPr dirty="0" sz="1200" spc="-125" b="1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a</a:t>
            </a:r>
            <a:r>
              <a:rPr dirty="0" baseline="29239" sz="1425" spc="82" i="1">
                <a:latin typeface="Times New Roman"/>
                <a:cs typeface="Times New Roman"/>
              </a:rPr>
              <a:t>n</a:t>
            </a:r>
            <a:r>
              <a:rPr dirty="0" baseline="29239" sz="1425" spc="-52" i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979289" y="1221993"/>
            <a:ext cx="2406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3941355" y="2347974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59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576838" y="2347974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 h="0">
                <a:moveTo>
                  <a:pt x="0" y="0"/>
                </a:moveTo>
                <a:lnTo>
                  <a:pt x="9659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902502" y="2347974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 h="0">
                <a:moveTo>
                  <a:pt x="0" y="0"/>
                </a:moveTo>
                <a:lnTo>
                  <a:pt x="9646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4044266" y="2358941"/>
            <a:ext cx="104648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79145" algn="l"/>
                <a:tab pos="973455" algn="l"/>
              </a:tabLst>
            </a:pPr>
            <a:r>
              <a:rPr dirty="0" sz="1200" spc="-50">
                <a:latin typeface="Symbol"/>
                <a:cs typeface="Symbol"/>
              </a:rPr>
              <a:t>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921516" y="2101861"/>
            <a:ext cx="11811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606493" y="2384340"/>
            <a:ext cx="35433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>
                <a:latin typeface="Symbol"/>
                <a:cs typeface="Symbol"/>
              </a:rPr>
              <a:t></a:t>
            </a:r>
            <a:r>
              <a:rPr dirty="0" sz="1000">
                <a:latin typeface="Times New Roman"/>
                <a:cs typeface="Times New Roman"/>
              </a:rPr>
              <a:t>0</a:t>
            </a:r>
            <a:r>
              <a:rPr dirty="0" sz="1000" spc="-90">
                <a:latin typeface="Times New Roman"/>
                <a:cs typeface="Times New Roman"/>
              </a:rPr>
              <a:t> </a:t>
            </a:r>
            <a:r>
              <a:rPr dirty="0" baseline="9259" sz="1800" spc="-75">
                <a:latin typeface="Symbol"/>
                <a:cs typeface="Symbol"/>
              </a:rPr>
              <a:t></a:t>
            </a:r>
            <a:endParaRPr baseline="9259" sz="18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64350" y="2177458"/>
            <a:ext cx="906144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9372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n</a:t>
            </a:r>
            <a:r>
              <a:rPr dirty="0" sz="1000" spc="130" i="1">
                <a:latin typeface="Times New Roman"/>
                <a:cs typeface="Times New Roman"/>
              </a:rPr>
              <a:t> 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68370" y="2195129"/>
            <a:ext cx="2320925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  <a:tabLst>
                <a:tab pos="78486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baseline="-5952" sz="2100">
                <a:latin typeface="Symbol"/>
                <a:cs typeface="Symbol"/>
              </a:rPr>
              <a:t></a:t>
            </a:r>
            <a:r>
              <a:rPr dirty="0" baseline="-5952" sz="2100" spc="97">
                <a:latin typeface="Times New Roman"/>
                <a:cs typeface="Times New Roman"/>
              </a:rPr>
              <a:t> 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baseline="-4629" sz="1800" spc="30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z</a:t>
            </a:r>
            <a:r>
              <a:rPr dirty="0" baseline="-43981" sz="1800" spc="-44" i="1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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z</a:t>
            </a:r>
            <a:r>
              <a:rPr dirty="0" baseline="-43981" sz="1800" spc="17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baseline="-4629" sz="1800" spc="22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z</a:t>
            </a:r>
            <a:r>
              <a:rPr dirty="0" baseline="-43981" sz="1800" spc="-37" i="1">
                <a:latin typeface="Times New Roman"/>
                <a:cs typeface="Times New Roman"/>
              </a:rPr>
              <a:t> </a:t>
            </a:r>
            <a:r>
              <a:rPr dirty="0" baseline="-4629" sz="1800">
                <a:latin typeface="Symbol"/>
                <a:cs typeface="Symbol"/>
              </a:rPr>
              <a:t></a:t>
            </a:r>
            <a:r>
              <a:rPr dirty="0" baseline="-4629" sz="1800" spc="300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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634082" y="2135183"/>
            <a:ext cx="157035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5"/>
              </a:spcBef>
              <a:tabLst>
                <a:tab pos="952500" algn="l"/>
                <a:tab pos="1189355" algn="l"/>
              </a:tabLst>
            </a:pPr>
            <a:r>
              <a:rPr dirty="0" baseline="25000" sz="1500">
                <a:latin typeface="Symbol"/>
                <a:cs typeface="Symbol"/>
              </a:rPr>
              <a:t></a:t>
            </a:r>
            <a:r>
              <a:rPr dirty="0" baseline="25000" sz="1500" spc="49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a</a:t>
            </a:r>
            <a:r>
              <a:rPr dirty="0" baseline="4629" sz="1800" spc="-120" i="1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Symbol"/>
                <a:cs typeface="Symbol"/>
              </a:rPr>
              <a:t></a:t>
            </a:r>
            <a:r>
              <a:rPr dirty="0" baseline="41666" sz="1500" spc="-52" i="1">
                <a:latin typeface="Times New Roman"/>
                <a:cs typeface="Times New Roman"/>
              </a:rPr>
              <a:t>n</a:t>
            </a:r>
            <a:r>
              <a:rPr dirty="0" baseline="41666" sz="1500" i="1">
                <a:latin typeface="Times New Roman"/>
                <a:cs typeface="Times New Roman"/>
              </a:rPr>
              <a:t>	</a:t>
            </a:r>
            <a:r>
              <a:rPr dirty="0" baseline="4629" sz="1800" spc="-75" i="1">
                <a:latin typeface="Times New Roman"/>
                <a:cs typeface="Times New Roman"/>
              </a:rPr>
              <a:t>a</a:t>
            </a:r>
            <a:r>
              <a:rPr dirty="0" baseline="4629" sz="18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a</a:t>
            </a:r>
            <a:r>
              <a:rPr dirty="0" baseline="4629" sz="1800" spc="-12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1666" sz="1500" spc="-37">
                <a:latin typeface="Times New Roman"/>
                <a:cs typeface="Times New Roman"/>
              </a:rPr>
              <a:t>2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76604" y="2195129"/>
            <a:ext cx="2465070" cy="3930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By definition, 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baseline="-5952" sz="2100">
                <a:latin typeface="Symbol"/>
                <a:cs typeface="Symbol"/>
              </a:rPr>
              <a:t></a:t>
            </a:r>
            <a:r>
              <a:rPr dirty="0" baseline="-5952" sz="2100" spc="-29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7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r" marR="248920">
              <a:lnSpc>
                <a:spcPct val="100000"/>
              </a:lnSpc>
              <a:spcBef>
                <a:spcPts val="5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2004" y="2675890"/>
            <a:ext cx="46589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RHS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Geometric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5" name="object 15" descr=""/>
          <p:cNvGrpSpPr/>
          <p:nvPr/>
        </p:nvGrpSpPr>
        <p:grpSpPr>
          <a:xfrm>
            <a:off x="5614522" y="2796177"/>
            <a:ext cx="408305" cy="281940"/>
            <a:chOff x="5614522" y="2796177"/>
            <a:chExt cx="408305" cy="281940"/>
          </a:xfrm>
        </p:grpSpPr>
        <p:sp>
          <p:nvSpPr>
            <p:cNvPr id="16" name="object 16" descr=""/>
            <p:cNvSpPr/>
            <p:nvPr/>
          </p:nvSpPr>
          <p:spPr>
            <a:xfrm>
              <a:off x="5827493" y="2822945"/>
              <a:ext cx="180975" cy="254000"/>
            </a:xfrm>
            <a:custGeom>
              <a:avLst/>
              <a:gdLst/>
              <a:ahLst/>
              <a:cxnLst/>
              <a:rect l="l" t="t" r="r" b="b"/>
              <a:pathLst>
                <a:path w="180975" h="254000">
                  <a:moveTo>
                    <a:pt x="180362" y="0"/>
                  </a:moveTo>
                  <a:lnTo>
                    <a:pt x="0" y="253375"/>
                  </a:lnTo>
                </a:path>
              </a:pathLst>
            </a:custGeom>
            <a:ln w="3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5614522" y="2799382"/>
              <a:ext cx="408305" cy="0"/>
            </a:xfrm>
            <a:custGeom>
              <a:avLst/>
              <a:gdLst/>
              <a:ahLst/>
              <a:cxnLst/>
              <a:rect l="l" t="t" r="r" b="b"/>
              <a:pathLst>
                <a:path w="408304" h="0">
                  <a:moveTo>
                    <a:pt x="0" y="0"/>
                  </a:moveTo>
                  <a:lnTo>
                    <a:pt x="407692" y="0"/>
                  </a:lnTo>
                </a:path>
              </a:pathLst>
            </a:custGeom>
            <a:ln w="6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5568645" y="2815254"/>
            <a:ext cx="468630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300" spc="-25">
                <a:latin typeface="Times New Roman"/>
                <a:cs typeface="Times New Roman"/>
              </a:rPr>
              <a:t>1</a:t>
            </a:r>
            <a:r>
              <a:rPr dirty="0" sz="1300" spc="-195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Symbol"/>
                <a:cs typeface="Symbol"/>
              </a:rPr>
              <a:t>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14957" sz="1950" spc="-30" i="1">
                <a:latin typeface="Times New Roman"/>
                <a:cs typeface="Times New Roman"/>
              </a:rPr>
              <a:t>a</a:t>
            </a:r>
            <a:r>
              <a:rPr dirty="0" baseline="14957" sz="1950" spc="-97" i="1">
                <a:latin typeface="Times New Roman"/>
                <a:cs typeface="Times New Roman"/>
              </a:rPr>
              <a:t> </a:t>
            </a:r>
            <a:r>
              <a:rPr dirty="0" baseline="-27777" sz="1950" spc="-75" i="1">
                <a:latin typeface="Times New Roman"/>
                <a:cs typeface="Times New Roman"/>
              </a:rPr>
              <a:t>z</a:t>
            </a:r>
            <a:endParaRPr baseline="-27777" sz="19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764542" y="2560644"/>
            <a:ext cx="106045" cy="2222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21920" y="3183998"/>
            <a:ext cx="170815" cy="2349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350" spc="-25" i="1">
                <a:latin typeface="Times New Roman"/>
                <a:cs typeface="Times New Roman"/>
              </a:rPr>
              <a:t>or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252654" y="3332269"/>
            <a:ext cx="327025" cy="0"/>
          </a:xfrm>
          <a:custGeom>
            <a:avLst/>
            <a:gdLst/>
            <a:ahLst/>
            <a:cxnLst/>
            <a:rect l="l" t="t" r="r" b="b"/>
            <a:pathLst>
              <a:path w="327025" h="0">
                <a:moveTo>
                  <a:pt x="0" y="0"/>
                </a:moveTo>
                <a:lnTo>
                  <a:pt x="32683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257565" y="3324482"/>
            <a:ext cx="32575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i="1">
                <a:latin typeface="Times New Roman"/>
                <a:cs typeface="Times New Roman"/>
              </a:rPr>
              <a:t>z</a:t>
            </a:r>
            <a:r>
              <a:rPr dirty="0" sz="1250" spc="-25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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sz="1250" spc="-50" i="1">
                <a:latin typeface="Times New Roman"/>
                <a:cs typeface="Times New Roman"/>
              </a:rPr>
              <a:t>a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74277" y="3094090"/>
            <a:ext cx="8953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 i="1">
                <a:latin typeface="Times New Roman"/>
                <a:cs typeface="Times New Roman"/>
              </a:rPr>
              <a:t>z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53794" y="3207533"/>
            <a:ext cx="9690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10">
                <a:latin typeface="Times New Roman"/>
                <a:cs typeface="Times New Roman"/>
              </a:rPr>
              <a:t>Thus,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a</a:t>
            </a:r>
            <a:r>
              <a:rPr dirty="0" baseline="43650" sz="1050" spc="15" i="1">
                <a:latin typeface="Times New Roman"/>
                <a:cs typeface="Times New Roman"/>
              </a:rPr>
              <a:t>n</a:t>
            </a:r>
            <a:r>
              <a:rPr dirty="0" baseline="43650" sz="1050" spc="-52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2630121" y="3335027"/>
            <a:ext cx="316230" cy="0"/>
          </a:xfrm>
          <a:custGeom>
            <a:avLst/>
            <a:gdLst/>
            <a:ahLst/>
            <a:cxnLst/>
            <a:rect l="l" t="t" r="r" b="b"/>
            <a:pathLst>
              <a:path w="316230" h="0">
                <a:moveTo>
                  <a:pt x="0" y="0"/>
                </a:moveTo>
                <a:lnTo>
                  <a:pt x="316036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634882" y="3328984"/>
            <a:ext cx="3143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47880" y="3112883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2004" y="3605910"/>
            <a:ext cx="2396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Z(1)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351656" y="3736346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 h="0">
                <a:moveTo>
                  <a:pt x="0" y="0"/>
                </a:moveTo>
                <a:lnTo>
                  <a:pt x="27939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3356192" y="3730303"/>
            <a:ext cx="2946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 </a:t>
            </a:r>
            <a:r>
              <a:rPr dirty="0" sz="1150" spc="50">
                <a:latin typeface="Symbol"/>
                <a:cs typeface="Symbol"/>
              </a:rPr>
              <a:t></a:t>
            </a:r>
            <a:r>
              <a:rPr dirty="0" sz="1150" spc="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451439" y="3514202"/>
            <a:ext cx="8509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76604" y="3898519"/>
            <a:ext cx="2259965" cy="507365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of</a:t>
            </a:r>
            <a:r>
              <a:rPr dirty="0" sz="1200" spc="-135" b="1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baseline="29239" sz="1425" spc="82" i="1">
                <a:latin typeface="Times New Roman"/>
                <a:cs typeface="Times New Roman"/>
              </a:rPr>
              <a:t>an</a:t>
            </a:r>
            <a:r>
              <a:rPr dirty="0" baseline="29239" sz="1425" spc="-37" i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200" spc="-10">
                <a:latin typeface="Times New Roman"/>
                <a:cs typeface="Times New Roman"/>
              </a:rPr>
              <a:t>Here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an</a:t>
            </a:r>
            <a:r>
              <a:rPr dirty="0" baseline="30555" sz="1500" spc="-11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 spc="-105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9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e</a:t>
            </a:r>
            <a:r>
              <a:rPr dirty="0" baseline="32163" sz="1425" spc="44" i="1">
                <a:latin typeface="Times New Roman"/>
                <a:cs typeface="Times New Roman"/>
              </a:rPr>
              <a:t>a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1828558" y="4627886"/>
            <a:ext cx="311785" cy="0"/>
          </a:xfrm>
          <a:custGeom>
            <a:avLst/>
            <a:gdLst/>
            <a:ahLst/>
            <a:cxnLst/>
            <a:rect l="l" t="t" r="r" b="b"/>
            <a:pathLst>
              <a:path w="311785" h="0">
                <a:moveTo>
                  <a:pt x="0" y="0"/>
                </a:moveTo>
                <a:lnTo>
                  <a:pt x="31130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2316238" y="4627886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 h="0">
                <a:moveTo>
                  <a:pt x="0" y="0"/>
                </a:moveTo>
                <a:lnTo>
                  <a:pt x="36370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1944091" y="4405742"/>
            <a:ext cx="5994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2641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175292" y="4502450"/>
            <a:ext cx="10985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687307" y="4502450"/>
            <a:ext cx="10985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1849161" y="5017040"/>
            <a:ext cx="401320" cy="0"/>
          </a:xfrm>
          <a:custGeom>
            <a:avLst/>
            <a:gdLst/>
            <a:ahLst/>
            <a:cxnLst/>
            <a:rect l="l" t="t" r="r" b="b"/>
            <a:pathLst>
              <a:path w="401319" h="0">
                <a:moveTo>
                  <a:pt x="0" y="0"/>
                </a:moveTo>
                <a:lnTo>
                  <a:pt x="40090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1807814" y="4621843"/>
            <a:ext cx="887730" cy="3810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1375"/>
              </a:lnSpc>
              <a:spcBef>
                <a:spcPts val="130"/>
              </a:spcBef>
              <a:tabLst>
                <a:tab pos="525145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k</a:t>
            </a:r>
            <a:r>
              <a:rPr dirty="0" sz="1150" i="1">
                <a:latin typeface="Times New Roman"/>
                <a:cs typeface="Times New Roman"/>
              </a:rPr>
              <a:t>	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baseline="43650" sz="1050" spc="-37" i="1">
                <a:latin typeface="Times New Roman"/>
                <a:cs typeface="Times New Roman"/>
              </a:rPr>
              <a:t>a</a:t>
            </a:r>
            <a:endParaRPr baseline="43650" sz="1050">
              <a:latin typeface="Times New Roman"/>
              <a:cs typeface="Times New Roman"/>
            </a:endParaRPr>
          </a:p>
          <a:p>
            <a:pPr marL="213995">
              <a:lnSpc>
                <a:spcPts val="1375"/>
              </a:lnSpc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76604" y="4889590"/>
            <a:ext cx="9677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Thus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an</a:t>
            </a:r>
            <a:r>
              <a:rPr dirty="0" baseline="30555" sz="1500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63904" y="4991335"/>
            <a:ext cx="3102610" cy="49212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1002665">
              <a:lnSpc>
                <a:spcPct val="100000"/>
              </a:lnSpc>
              <a:spcBef>
                <a:spcPts val="54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e</a:t>
            </a:r>
            <a:r>
              <a:rPr dirty="0" baseline="30555" sz="1500" spc="44" i="1">
                <a:latin typeface="Times New Roman"/>
                <a:cs typeface="Times New Roman"/>
              </a:rPr>
              <a:t>a</a:t>
            </a:r>
            <a:endParaRPr baseline="30555" sz="15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409"/>
              </a:spcBef>
            </a:pPr>
            <a:r>
              <a:rPr dirty="0" sz="1200" b="1">
                <a:latin typeface="Times New Roman"/>
                <a:cs typeface="Times New Roman"/>
              </a:rPr>
              <a:t>3.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 </a:t>
            </a:r>
            <a:r>
              <a:rPr dirty="0" sz="1200" spc="-10" b="1">
                <a:latin typeface="Times New Roman"/>
                <a:cs typeface="Times New Roman"/>
              </a:rPr>
              <a:t>of</a:t>
            </a:r>
            <a:r>
              <a:rPr dirty="0" sz="1200" spc="-114" b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70" i="1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p</a:t>
            </a:r>
            <a:r>
              <a:rPr dirty="0" baseline="32163" sz="1425" spc="-44" i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, p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being a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positive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integer: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32224" y="5462276"/>
            <a:ext cx="98806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8201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939114" y="5574289"/>
            <a:ext cx="247650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8419">
              <a:lnSpc>
                <a:spcPts val="161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386182" y="5537562"/>
            <a:ext cx="548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10">
                <a:latin typeface="Times New Roman"/>
                <a:cs typeface="Times New Roman"/>
              </a:rPr>
              <a:t>1</a:t>
            </a:r>
            <a:r>
              <a:rPr dirty="0" sz="1000" spc="480">
                <a:latin typeface="Times New Roman"/>
                <a:cs typeface="Times New Roman"/>
              </a:rPr>
              <a:t> </a:t>
            </a:r>
            <a:r>
              <a:rPr dirty="0" sz="1000" spc="10">
                <a:latin typeface="Symbol"/>
                <a:cs typeface="Symbol"/>
              </a:rPr>
              <a:t></a:t>
            </a:r>
            <a:r>
              <a:rPr dirty="0" sz="1000" spc="10">
                <a:latin typeface="Times New Roman"/>
                <a:cs typeface="Times New Roman"/>
              </a:rPr>
              <a:t>(</a:t>
            </a:r>
            <a:r>
              <a:rPr dirty="0" sz="1000" spc="1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69325" y="5574289"/>
            <a:ext cx="247650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8419">
              <a:lnSpc>
                <a:spcPts val="161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368774" y="5537562"/>
            <a:ext cx="10452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82015" algn="l"/>
              </a:tabLst>
            </a:pPr>
            <a:r>
              <a:rPr dirty="0" sz="1000" i="1">
                <a:latin typeface="Times New Roman"/>
                <a:cs typeface="Times New Roman"/>
              </a:rPr>
              <a:t>p</a:t>
            </a:r>
            <a:r>
              <a:rPr dirty="0" sz="1000" spc="135" i="1">
                <a:latin typeface="Times New Roman"/>
                <a:cs typeface="Times New Roman"/>
              </a:rPr>
              <a:t> 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p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Symbol"/>
                <a:cs typeface="Symbol"/>
              </a:rPr>
              <a:t>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76604" y="5580873"/>
            <a:ext cx="26930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400175" algn="l"/>
                <a:tab pos="1873885" algn="l"/>
                <a:tab pos="2269490" algn="l"/>
                <a:tab pos="2593975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have,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p</a:t>
            </a:r>
            <a:r>
              <a:rPr dirty="0" baseline="30555" sz="1500" spc="-89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45" i="1">
                <a:latin typeface="Times New Roman"/>
                <a:cs typeface="Times New Roman"/>
              </a:rPr>
              <a:t> 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920659" y="5580874"/>
            <a:ext cx="8293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25" i="1">
                <a:latin typeface="Times New Roman"/>
                <a:cs typeface="Times New Roman"/>
              </a:rPr>
              <a:t> 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531107" y="5919476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476692" y="6031489"/>
            <a:ext cx="231775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165">
              <a:lnSpc>
                <a:spcPts val="161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775192" y="5994762"/>
            <a:ext cx="4508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p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434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76604" y="6038073"/>
            <a:ext cx="32162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803525" algn="l"/>
                <a:tab pos="3116580" algn="l"/>
              </a:tabLst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changing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p</a:t>
            </a:r>
            <a:r>
              <a:rPr dirty="0" sz="11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get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baseline="30555" sz="1500" spc="-15" i="1">
                <a:latin typeface="Times New Roman"/>
                <a:cs typeface="Times New Roman"/>
              </a:rPr>
              <a:t>p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23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902004" y="6369177"/>
            <a:ext cx="24485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Differentiating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respect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031417" y="6663949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867285" y="6627222"/>
            <a:ext cx="40068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20">
                <a:latin typeface="Symbol"/>
                <a:cs typeface="Symbol"/>
              </a:rPr>
              <a:t></a:t>
            </a:r>
            <a:r>
              <a:rPr dirty="0" sz="1000" spc="20">
                <a:latin typeface="Times New Roman"/>
                <a:cs typeface="Times New Roman"/>
              </a:rPr>
              <a:t>(</a:t>
            </a:r>
            <a:r>
              <a:rPr dirty="0" sz="1000" spc="20" i="1">
                <a:latin typeface="Times New Roman"/>
                <a:cs typeface="Times New Roman"/>
              </a:rPr>
              <a:t>n</a:t>
            </a:r>
            <a:r>
              <a:rPr dirty="0" sz="1000" spc="-9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58269" y="6859151"/>
            <a:ext cx="117538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3916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154531" y="6670533"/>
            <a:ext cx="7473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p</a:t>
            </a:r>
            <a:r>
              <a:rPr dirty="0" baseline="30555" sz="1500" spc="-202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083091" y="6551936"/>
            <a:ext cx="1108710" cy="2590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">
              <a:lnSpc>
                <a:spcPts val="795"/>
              </a:lnSpc>
              <a:spcBef>
                <a:spcPts val="100"/>
              </a:spcBef>
              <a:tabLst>
                <a:tab pos="93916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algn="ctr" marR="41910">
              <a:lnSpc>
                <a:spcPts val="1035"/>
              </a:lnSpc>
            </a:pPr>
            <a:r>
              <a:rPr dirty="0" baseline="-25462" sz="1800" i="1">
                <a:latin typeface="Times New Roman"/>
                <a:cs typeface="Times New Roman"/>
              </a:rPr>
              <a:t>n</a:t>
            </a:r>
            <a:r>
              <a:rPr dirty="0" baseline="-25462" sz="1800" spc="-112" i="1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p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-24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260" i="1">
                <a:latin typeface="Times New Roman"/>
                <a:cs typeface="Times New Roman"/>
              </a:rPr>
              <a:t> </a:t>
            </a:r>
            <a:r>
              <a:rPr dirty="0" baseline="-25462" sz="1800" spc="-75">
                <a:latin typeface="Symbol"/>
                <a:cs typeface="Symbol"/>
              </a:rPr>
              <a:t>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857267" y="6764337"/>
            <a:ext cx="4273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dz</a:t>
            </a:r>
            <a:r>
              <a:rPr dirty="0" sz="1200" spc="375" i="1">
                <a:latin typeface="Times New Roman"/>
                <a:cs typeface="Times New Roman"/>
              </a:rPr>
              <a:t> </a:t>
            </a:r>
            <a:r>
              <a:rPr dirty="0" baseline="31746" sz="2100" spc="-75">
                <a:latin typeface="Symbol"/>
                <a:cs typeface="Symbol"/>
              </a:rPr>
              <a:t></a:t>
            </a:r>
            <a:endParaRPr baseline="31746" sz="21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938379" y="6789977"/>
            <a:ext cx="1638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02541" y="6502839"/>
            <a:ext cx="1179830" cy="410209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u="sng" baseline="34722" sz="1800" spc="-89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</a:t>
            </a:r>
            <a:r>
              <a:rPr dirty="0" u="sng" baseline="34722" sz="1800" spc="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4722" sz="1800" spc="-179" i="1">
                <a:latin typeface="Times New Roman"/>
                <a:cs typeface="Times New Roman"/>
              </a:rPr>
              <a:t> </a:t>
            </a:r>
            <a:r>
              <a:rPr dirty="0" sz="2500" spc="-290">
                <a:latin typeface="Symbol"/>
                <a:cs typeface="Symbol"/>
              </a:rPr>
              <a:t></a:t>
            </a:r>
            <a:r>
              <a:rPr dirty="0" sz="1200" spc="-29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p</a:t>
            </a:r>
            <a:r>
              <a:rPr dirty="0" baseline="30555" sz="1500" spc="-209" i="1">
                <a:latin typeface="Times New Roman"/>
                <a:cs typeface="Times New Roman"/>
              </a:rPr>
              <a:t> </a:t>
            </a:r>
            <a:r>
              <a:rPr dirty="0" baseline="30555" sz="1500" spc="-37">
                <a:latin typeface="Symbol"/>
                <a:cs typeface="Symbol"/>
              </a:rPr>
              <a:t></a:t>
            </a:r>
            <a:r>
              <a:rPr dirty="0" baseline="30555" sz="1500" spc="-37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2500" spc="-25">
                <a:latin typeface="Symbol"/>
                <a:cs typeface="Symbol"/>
              </a:rPr>
              <a:t></a:t>
            </a:r>
            <a:r>
              <a:rPr dirty="0" sz="1200" spc="-25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u="sng" baseline="34722" sz="180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</a:t>
            </a:r>
            <a:r>
              <a:rPr dirty="0" u="sng" baseline="34722" sz="1800" spc="7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baseline="34722" sz="18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3205925" y="7226306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526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876604" y="7098813"/>
            <a:ext cx="3168015" cy="561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2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p</a:t>
            </a:r>
            <a:r>
              <a:rPr dirty="0" baseline="32163" sz="1425" spc="-5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250" i="1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d</a:t>
            </a:r>
            <a:r>
              <a:rPr dirty="0" baseline="36231" sz="1725" spc="3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baseline="32163" sz="1425" spc="-30" i="1">
                <a:latin typeface="Times New Roman"/>
                <a:cs typeface="Times New Roman"/>
              </a:rPr>
              <a:t>p</a:t>
            </a:r>
            <a:r>
              <a:rPr dirty="0" baseline="32163" sz="1425" spc="-30">
                <a:latin typeface="Symbol"/>
                <a:cs typeface="Symbol"/>
              </a:rPr>
              <a:t></a:t>
            </a:r>
            <a:r>
              <a:rPr dirty="0" baseline="32163" sz="1425" spc="-30">
                <a:latin typeface="Times New Roman"/>
                <a:cs typeface="Times New Roman"/>
              </a:rPr>
              <a:t>1</a:t>
            </a:r>
            <a:r>
              <a:rPr dirty="0" sz="1150" spc="-20">
                <a:latin typeface="Times New Roman"/>
                <a:cs typeface="Times New Roman"/>
              </a:rPr>
              <a:t>)]</a:t>
            </a:r>
            <a:endParaRPr sz="1150">
              <a:latin typeface="Times New Roman"/>
              <a:cs typeface="Times New Roman"/>
            </a:endParaRPr>
          </a:p>
          <a:p>
            <a:pPr algn="r" marR="682625">
              <a:lnSpc>
                <a:spcPts val="1150"/>
              </a:lnSpc>
            </a:pPr>
            <a:r>
              <a:rPr dirty="0" sz="1150" spc="-25" i="1">
                <a:latin typeface="Times New Roman"/>
                <a:cs typeface="Times New Roman"/>
              </a:rPr>
              <a:t>dz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415"/>
              </a:spcBef>
            </a:pPr>
            <a:r>
              <a:rPr dirty="0" sz="1200" b="1">
                <a:latin typeface="Times New Roman"/>
                <a:cs typeface="Times New Roman"/>
              </a:rPr>
              <a:t>Particular</a:t>
            </a:r>
            <a:r>
              <a:rPr dirty="0" sz="1200" spc="-5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cases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85" b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p</a:t>
            </a:r>
            <a:r>
              <a:rPr dirty="0" baseline="30555" sz="1500" spc="-89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:-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902004" y="7764017"/>
            <a:ext cx="12566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2945467" y="7894918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8782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3807670" y="7894918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8808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4066478" y="7894918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100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4589291" y="7894918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57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4965943" y="7876864"/>
            <a:ext cx="9017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584575" y="7919705"/>
            <a:ext cx="39624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975198" y="7781818"/>
            <a:ext cx="46291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89890" algn="l"/>
              </a:tabLst>
            </a:pPr>
            <a:r>
              <a:rPr dirty="0" sz="1150" spc="-5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141052" y="7684908"/>
            <a:ext cx="77152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659765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337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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baseline="-31400" sz="1725" spc="-75">
                <a:latin typeface="Symbol"/>
                <a:cs typeface="Symbol"/>
              </a:rPr>
              <a:t></a:t>
            </a:r>
            <a:r>
              <a:rPr dirty="0" baseline="-31400" sz="1725">
                <a:latin typeface="Times New Roman"/>
                <a:cs typeface="Times New Roman"/>
              </a:rPr>
              <a:t>	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917798" y="7887700"/>
            <a:ext cx="155829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899794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dz</a:t>
            </a:r>
            <a:r>
              <a:rPr dirty="0" sz="1150" i="1">
                <a:latin typeface="Times New Roman"/>
                <a:cs typeface="Times New Roman"/>
              </a:rPr>
              <a:t>	dz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baseline="-7246" sz="1725">
                <a:latin typeface="Symbol"/>
                <a:cs typeface="Symbol"/>
              </a:rPr>
              <a:t></a:t>
            </a:r>
            <a:r>
              <a:rPr dirty="0" baseline="-7246" sz="1725" spc="4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baseline="-7246" sz="1725" spc="104">
                <a:latin typeface="Symbol"/>
                <a:cs typeface="Symbol"/>
              </a:rPr>
              <a:t></a:t>
            </a:r>
            <a:endParaRPr baseline="-7246" sz="1725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274102" y="7713761"/>
            <a:ext cx="1811655" cy="2736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d</a:t>
            </a:r>
            <a:r>
              <a:rPr dirty="0" baseline="36231" sz="1725" spc="412" i="1">
                <a:latin typeface="Times New Roman"/>
                <a:cs typeface="Times New Roman"/>
              </a:rPr>
              <a:t> </a:t>
            </a:r>
            <a:r>
              <a:rPr dirty="0" sz="1600" spc="-85">
                <a:latin typeface="Symbol"/>
                <a:cs typeface="Symbol"/>
              </a:rPr>
              <a:t></a:t>
            </a:r>
            <a:r>
              <a:rPr dirty="0" sz="1150" spc="-85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 spc="-75">
                <a:latin typeface="Times New Roman"/>
                <a:cs typeface="Times New Roman"/>
              </a:rPr>
              <a:t>(1)</a:t>
            </a:r>
            <a:r>
              <a:rPr dirty="0" sz="1600" spc="-75">
                <a:latin typeface="Symbol"/>
                <a:cs typeface="Symbol"/>
              </a:rPr>
              <a:t></a:t>
            </a:r>
            <a:r>
              <a:rPr dirty="0" sz="1600" spc="-2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250" i="1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d</a:t>
            </a:r>
            <a:r>
              <a:rPr dirty="0" baseline="36231" sz="1725" spc="442" i="1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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902004" y="8219530"/>
            <a:ext cx="8064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1740095" y="8346980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 h="0">
                <a:moveTo>
                  <a:pt x="0" y="0"/>
                </a:moveTo>
                <a:lnTo>
                  <a:pt x="44690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1709857" y="8340950"/>
            <a:ext cx="49466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1)</a:t>
            </a:r>
            <a:r>
              <a:rPr dirty="0" baseline="43650" sz="1050" spc="-30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923291" y="812430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3038589" y="8837327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59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3931559" y="8837327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 h="0">
                <a:moveTo>
                  <a:pt x="0" y="0"/>
                </a:moveTo>
                <a:lnTo>
                  <a:pt x="15854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/>
          <p:nvPr/>
        </p:nvSpPr>
        <p:spPr>
          <a:xfrm>
            <a:off x="4910979" y="8837327"/>
            <a:ext cx="470534" cy="0"/>
          </a:xfrm>
          <a:custGeom>
            <a:avLst/>
            <a:gdLst/>
            <a:ahLst/>
            <a:cxnLst/>
            <a:rect l="l" t="t" r="r" b="b"/>
            <a:pathLst>
              <a:path w="470535" h="0">
                <a:moveTo>
                  <a:pt x="0" y="0"/>
                </a:moveTo>
                <a:lnTo>
                  <a:pt x="47017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2544918" y="8668568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674669" y="889570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674669" y="8579291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073438" y="8676295"/>
            <a:ext cx="83311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613410" algn="l"/>
              </a:tabLst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baseline="-14492" sz="1725" spc="-75">
                <a:latin typeface="Symbol"/>
                <a:cs typeface="Symbol"/>
              </a:rPr>
              <a:t></a:t>
            </a:r>
            <a:endParaRPr baseline="-14492" sz="1725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098838" y="889570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363636" y="8615702"/>
            <a:ext cx="10217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598170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903605" y="8861738"/>
            <a:ext cx="14941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014730" algn="l"/>
              </a:tabLst>
            </a:pPr>
            <a:r>
              <a:rPr dirty="0" baseline="12077" sz="1725" i="1">
                <a:latin typeface="Times New Roman"/>
                <a:cs typeface="Times New Roman"/>
              </a:rPr>
              <a:t>dz</a:t>
            </a:r>
            <a:r>
              <a:rPr dirty="0" baseline="12077" sz="1725" spc="-7" i="1">
                <a:latin typeface="Times New Roman"/>
                <a:cs typeface="Times New Roman"/>
              </a:rPr>
              <a:t> </a:t>
            </a:r>
            <a:r>
              <a:rPr dirty="0" baseline="24154" sz="1725">
                <a:latin typeface="Symbol"/>
                <a:cs typeface="Symbol"/>
              </a:rPr>
              <a:t></a:t>
            </a:r>
            <a:r>
              <a:rPr dirty="0" baseline="24154" sz="1725" spc="-7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baseline="24154" sz="1725" spc="-89">
                <a:latin typeface="Symbol"/>
                <a:cs typeface="Symbol"/>
              </a:rPr>
              <a:t></a:t>
            </a:r>
            <a:r>
              <a:rPr dirty="0" baseline="24154" sz="1725">
                <a:latin typeface="Times New Roman"/>
                <a:cs typeface="Times New Roman"/>
              </a:rPr>
              <a:t>	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928719" y="8579291"/>
            <a:ext cx="2794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4492" sz="1725" i="1">
                <a:latin typeface="Times New Roman"/>
                <a:cs typeface="Times New Roman"/>
              </a:rPr>
              <a:t>d</a:t>
            </a:r>
            <a:r>
              <a:rPr dirty="0" baseline="-14492" sz="1725" spc="39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036315" y="8829913"/>
            <a:ext cx="1631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 i="1">
                <a:latin typeface="Times New Roman"/>
                <a:cs typeface="Times New Roman"/>
              </a:rPr>
              <a:t>dz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061162" y="8615702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d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902004" y="8657655"/>
            <a:ext cx="3013710" cy="2736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409700" algn="l"/>
                <a:tab pos="2314575" algn="l"/>
              </a:tabLst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14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Symbol"/>
                <a:cs typeface="Symbol"/>
              </a:rPr>
              <a:t></a:t>
            </a:r>
            <a:r>
              <a:rPr dirty="0" sz="1150" spc="35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600" spc="-85">
                <a:latin typeface="Symbol"/>
                <a:cs typeface="Symbol"/>
              </a:rPr>
              <a:t></a:t>
            </a:r>
            <a:r>
              <a:rPr dirty="0" sz="1150" spc="-85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(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150" spc="-10">
                <a:latin typeface="Times New Roman"/>
                <a:cs typeface="Times New Roman"/>
              </a:rPr>
              <a:t>)</a:t>
            </a:r>
            <a:r>
              <a:rPr dirty="0" sz="1600" spc="-10">
                <a:latin typeface="Symbol"/>
                <a:cs typeface="Symbol"/>
              </a:rPr>
              <a:t></a:t>
            </a:r>
            <a:r>
              <a:rPr dirty="0" sz="1600" spc="-2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40">
                <a:latin typeface="Symbol"/>
                <a:cs typeface="Symbol"/>
              </a:rPr>
              <a:t></a:t>
            </a:r>
            <a:r>
              <a:rPr dirty="0" sz="1150" spc="4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831202" y="1168125"/>
            <a:ext cx="472440" cy="0"/>
          </a:xfrm>
          <a:custGeom>
            <a:avLst/>
            <a:gdLst/>
            <a:ahLst/>
            <a:cxnLst/>
            <a:rect l="l" t="t" r="r" b="b"/>
            <a:pathLst>
              <a:path w="472439" h="0">
                <a:moveTo>
                  <a:pt x="0" y="0"/>
                </a:moveTo>
                <a:lnTo>
                  <a:pt x="47233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863904" y="903690"/>
            <a:ext cx="1469390" cy="4972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R="301625">
              <a:lnSpc>
                <a:spcPts val="1145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ts val="1260"/>
              </a:lnSpc>
              <a:tabLst>
                <a:tab pos="120904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Thus,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2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baseline="34722" sz="1800" spc="-75" i="1">
                <a:latin typeface="Times New Roman"/>
                <a:cs typeface="Times New Roman"/>
              </a:rPr>
              <a:t>z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>
                <a:latin typeface="Times New Roman"/>
                <a:cs typeface="Times New Roman"/>
              </a:rPr>
              <a:t> </a:t>
            </a:r>
            <a:r>
              <a:rPr dirty="0" baseline="34722" sz="1800" spc="-75" i="1">
                <a:latin typeface="Times New Roman"/>
                <a:cs typeface="Times New Roman"/>
              </a:rPr>
              <a:t>z</a:t>
            </a:r>
            <a:endParaRPr baseline="34722" sz="1800">
              <a:latin typeface="Times New Roman"/>
              <a:cs typeface="Times New Roman"/>
            </a:endParaRPr>
          </a:p>
          <a:p>
            <a:pPr marL="974725">
              <a:lnSpc>
                <a:spcPts val="1315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004" y="1538985"/>
            <a:ext cx="12185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858857" y="1671045"/>
            <a:ext cx="800100" cy="0"/>
          </a:xfrm>
          <a:custGeom>
            <a:avLst/>
            <a:gdLst/>
            <a:ahLst/>
            <a:cxnLst/>
            <a:rect l="l" t="t" r="r" b="b"/>
            <a:pathLst>
              <a:path w="800100" h="0">
                <a:moveTo>
                  <a:pt x="0" y="0"/>
                </a:moveTo>
                <a:lnTo>
                  <a:pt x="79960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274081" y="1406611"/>
            <a:ext cx="1898014" cy="3460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75640">
              <a:lnSpc>
                <a:spcPts val="1145"/>
              </a:lnSpc>
              <a:spcBef>
                <a:spcPts val="90"/>
              </a:spcBef>
              <a:tabLst>
                <a:tab pos="1069975" algn="l"/>
              </a:tabLst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385"/>
              </a:lnSpc>
              <a:tabLst>
                <a:tab pos="1185545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-17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330" i="1">
                <a:latin typeface="Times New Roman"/>
                <a:cs typeface="Times New Roman"/>
              </a:rPr>
              <a:t>  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-37">
                <a:latin typeface="Times New Roman"/>
                <a:cs typeface="Times New Roman"/>
              </a:rPr>
              <a:t> 4</a:t>
            </a:r>
            <a:r>
              <a:rPr dirty="0" baseline="34722" sz="1800" spc="-37" i="1">
                <a:latin typeface="Times New Roman"/>
                <a:cs typeface="Times New Roman"/>
              </a:rPr>
              <a:t>z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30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4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&amp;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soon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63904" y="1621544"/>
            <a:ext cx="2662555" cy="720090"/>
          </a:xfrm>
          <a:prstGeom prst="rect">
            <a:avLst/>
          </a:prstGeom>
        </p:spPr>
        <p:txBody>
          <a:bodyPr wrap="square" lIns="0" tIns="86360" rIns="0" bIns="0" rtlCol="0" vert="horz">
            <a:spAutoFit/>
          </a:bodyPr>
          <a:lstStyle/>
          <a:p>
            <a:pPr marL="2159635">
              <a:lnSpc>
                <a:spcPct val="100000"/>
              </a:lnSpc>
              <a:spcBef>
                <a:spcPts val="68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4</a:t>
            </a:r>
            <a:endParaRPr baseline="30555" sz="1500">
              <a:latin typeface="Times New Roman"/>
              <a:cs typeface="Times New Roman"/>
            </a:endParaRPr>
          </a:p>
          <a:p>
            <a:pPr marL="50800">
              <a:lnSpc>
                <a:spcPts val="1430"/>
              </a:lnSpc>
              <a:spcBef>
                <a:spcPts val="590"/>
              </a:spcBef>
            </a:pPr>
            <a:r>
              <a:rPr dirty="0" sz="1200" b="1">
                <a:latin typeface="Times New Roman"/>
                <a:cs typeface="Times New Roman"/>
              </a:rPr>
              <a:t>4.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na</a:t>
            </a:r>
            <a:r>
              <a:rPr dirty="0" baseline="29239" sz="1425" spc="-37" i="1">
                <a:latin typeface="Times New Roman"/>
                <a:cs typeface="Times New Roman"/>
              </a:rPr>
              <a:t>n</a:t>
            </a:r>
            <a:endParaRPr baseline="29239" sz="1425">
              <a:latin typeface="Times New Roman"/>
              <a:cs typeface="Times New Roman"/>
            </a:endParaRPr>
          </a:p>
          <a:p>
            <a:pPr marL="50800">
              <a:lnSpc>
                <a:spcPts val="1430"/>
              </a:lnSpc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damping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property,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2191331" y="2617044"/>
            <a:ext cx="140335" cy="194310"/>
          </a:xfrm>
          <a:custGeom>
            <a:avLst/>
            <a:gdLst/>
            <a:ahLst/>
            <a:cxnLst/>
            <a:rect l="l" t="t" r="r" b="b"/>
            <a:pathLst>
              <a:path w="140335" h="194310">
                <a:moveTo>
                  <a:pt x="139908" y="0"/>
                </a:moveTo>
                <a:lnTo>
                  <a:pt x="0" y="1942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403572" y="2779155"/>
            <a:ext cx="140335" cy="194945"/>
          </a:xfrm>
          <a:custGeom>
            <a:avLst/>
            <a:gdLst/>
            <a:ahLst/>
            <a:cxnLst/>
            <a:rect l="l" t="t" r="r" b="b"/>
            <a:pathLst>
              <a:path w="140335" h="194944">
                <a:moveTo>
                  <a:pt x="139908" y="0"/>
                </a:moveTo>
                <a:lnTo>
                  <a:pt x="0" y="1945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036694" y="2526569"/>
            <a:ext cx="549275" cy="483234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75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045"/>
              </a:lnSpc>
              <a:spcBef>
                <a:spcPts val="185"/>
              </a:spcBef>
            </a:pPr>
            <a:r>
              <a:rPr dirty="0" baseline="19323" sz="1725" spc="-322">
                <a:latin typeface="Symbol"/>
                <a:cs typeface="Symbol"/>
              </a:rPr>
              <a:t></a:t>
            </a:r>
            <a:r>
              <a:rPr dirty="0" baseline="9661" sz="1725" spc="-322">
                <a:latin typeface="Symbol"/>
                <a:cs typeface="Symbol"/>
              </a:rPr>
              <a:t></a:t>
            </a:r>
            <a:r>
              <a:rPr dirty="0" baseline="9661" sz="1725" spc="-179">
                <a:latin typeface="Times New Roman"/>
                <a:cs typeface="Times New Roman"/>
              </a:rPr>
              <a:t> </a:t>
            </a: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5" i="1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</a:t>
            </a:r>
            <a:r>
              <a:rPr dirty="0" sz="950" spc="-125">
                <a:latin typeface="Times New Roman"/>
                <a:cs typeface="Times New Roman"/>
              </a:rPr>
              <a:t> </a:t>
            </a:r>
            <a:r>
              <a:rPr dirty="0" baseline="14619" sz="1425" spc="-75" i="1">
                <a:latin typeface="Times New Roman"/>
                <a:cs typeface="Times New Roman"/>
              </a:rPr>
              <a:t>Z</a:t>
            </a:r>
            <a:endParaRPr baseline="14619" sz="1425">
              <a:latin typeface="Times New Roman"/>
              <a:cs typeface="Times New Roman"/>
            </a:endParaRPr>
          </a:p>
          <a:p>
            <a:pPr algn="r" marR="30480">
              <a:lnSpc>
                <a:spcPts val="805"/>
              </a:lnSpc>
            </a:pPr>
            <a:r>
              <a:rPr dirty="0" sz="950" spc="-50" i="1">
                <a:latin typeface="Times New Roman"/>
                <a:cs typeface="Times New Roman"/>
              </a:rPr>
              <a:t>a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58669" y="2671328"/>
            <a:ext cx="8953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 i="1">
                <a:latin typeface="Times New Roman"/>
                <a:cs typeface="Times New Roman"/>
              </a:rPr>
              <a:t>a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58349" y="2574964"/>
            <a:ext cx="96520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 i="1">
                <a:latin typeface="Times New Roman"/>
                <a:cs typeface="Times New Roman"/>
              </a:rPr>
              <a:t>Z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51864" y="2489522"/>
            <a:ext cx="8953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 i="1">
                <a:latin typeface="Times New Roman"/>
                <a:cs typeface="Times New Roman"/>
              </a:rPr>
              <a:t>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26137" y="2606481"/>
            <a:ext cx="24574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25" i="1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Symbol"/>
                <a:cs typeface="Symbol"/>
              </a:rPr>
              <a:t>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27923" y="2476699"/>
            <a:ext cx="1027430" cy="2724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na</a:t>
            </a:r>
            <a:r>
              <a:rPr dirty="0" sz="1150" spc="14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600" spc="-90">
                <a:latin typeface="Symbol"/>
                <a:cs typeface="Symbol"/>
              </a:rPr>
              <a:t></a:t>
            </a:r>
            <a:r>
              <a:rPr dirty="0" sz="1150" spc="-9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n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r>
              <a:rPr dirty="0" sz="1600" spc="-20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485180" y="2400194"/>
            <a:ext cx="6864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313690" algn="l"/>
                <a:tab pos="579755" algn="l"/>
              </a:tabLst>
            </a:pPr>
            <a:r>
              <a:rPr dirty="0" sz="1150" spc="10">
                <a:latin typeface="Symbol"/>
                <a:cs typeface="Symbol"/>
              </a:rPr>
              <a:t></a:t>
            </a:r>
            <a:r>
              <a:rPr dirty="0" u="sng" baseline="-14492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-14492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-14492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84498" y="2532012"/>
            <a:ext cx="1098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63664" y="2639211"/>
            <a:ext cx="8953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72480" y="2544734"/>
            <a:ext cx="530860" cy="3511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ts val="126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50800">
              <a:lnSpc>
                <a:spcPts val="1260"/>
              </a:lnSpc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baseline="-9661" sz="1725" spc="-75">
                <a:latin typeface="Symbol"/>
                <a:cs typeface="Symbol"/>
              </a:rPr>
              <a:t></a:t>
            </a:r>
            <a:r>
              <a:rPr dirty="0" baseline="2415" sz="1725" spc="-75">
                <a:latin typeface="Times New Roman"/>
                <a:cs typeface="Times New Roman"/>
              </a:rPr>
              <a:t>(</a:t>
            </a:r>
            <a:r>
              <a:rPr dirty="0" baseline="2415" sz="1725" spc="-75" i="1">
                <a:latin typeface="Times New Roman"/>
                <a:cs typeface="Times New Roman"/>
              </a:rPr>
              <a:t>z</a:t>
            </a:r>
            <a:r>
              <a:rPr dirty="0" baseline="2415" sz="1725" spc="-22" i="1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Symbol"/>
                <a:cs typeface="Symbol"/>
              </a:rPr>
              <a:t></a:t>
            </a:r>
            <a:r>
              <a:rPr dirty="0" baseline="2415" sz="1725" spc="-37">
                <a:latin typeface="Times New Roman"/>
                <a:cs typeface="Times New Roman"/>
              </a:rPr>
              <a:t>1)</a:t>
            </a:r>
            <a:endParaRPr baseline="2415" sz="1725">
              <a:latin typeface="Times New Roman"/>
              <a:cs typeface="Times New Roman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3741941" y="2365008"/>
            <a:ext cx="588010" cy="288290"/>
            <a:chOff x="3741941" y="2365008"/>
            <a:chExt cx="588010" cy="288290"/>
          </a:xfrm>
        </p:grpSpPr>
        <p:sp>
          <p:nvSpPr>
            <p:cNvPr id="21" name="object 21" descr=""/>
            <p:cNvSpPr/>
            <p:nvPr/>
          </p:nvSpPr>
          <p:spPr>
            <a:xfrm>
              <a:off x="3944740" y="2366542"/>
              <a:ext cx="182245" cy="257175"/>
            </a:xfrm>
            <a:custGeom>
              <a:avLst/>
              <a:gdLst/>
              <a:ahLst/>
              <a:cxnLst/>
              <a:rect l="l" t="t" r="r" b="b"/>
              <a:pathLst>
                <a:path w="182245" h="257175">
                  <a:moveTo>
                    <a:pt x="182203" y="0"/>
                  </a:moveTo>
                  <a:lnTo>
                    <a:pt x="0" y="2569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741941" y="2649523"/>
              <a:ext cx="588010" cy="0"/>
            </a:xfrm>
            <a:custGeom>
              <a:avLst/>
              <a:gdLst/>
              <a:ahLst/>
              <a:cxnLst/>
              <a:rect l="l" t="t" r="r" b="b"/>
              <a:pathLst>
                <a:path w="588010" h="0">
                  <a:moveTo>
                    <a:pt x="0" y="0"/>
                  </a:moveTo>
                  <a:lnTo>
                    <a:pt x="587802" y="0"/>
                  </a:lnTo>
                </a:path>
              </a:pathLst>
            </a:custGeom>
            <a:ln w="64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 descr=""/>
          <p:cNvSpPr/>
          <p:nvPr/>
        </p:nvSpPr>
        <p:spPr>
          <a:xfrm>
            <a:off x="3832579" y="2928217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 h="0">
                <a:moveTo>
                  <a:pt x="0" y="0"/>
                </a:moveTo>
                <a:lnTo>
                  <a:pt x="103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4485523" y="2669445"/>
            <a:ext cx="59055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a</a:t>
            </a:r>
            <a:r>
              <a:rPr dirty="0" sz="1300" spc="-25">
                <a:latin typeface="Times New Roman"/>
                <a:cs typeface="Times New Roman"/>
              </a:rPr>
              <a:t>)</a:t>
            </a:r>
            <a:r>
              <a:rPr dirty="0" baseline="33333" sz="1500" spc="-37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226087" y="2632866"/>
            <a:ext cx="9017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341117" y="2407618"/>
            <a:ext cx="76200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74015" algn="l"/>
                <a:tab pos="723265" algn="l"/>
              </a:tabLst>
            </a:pPr>
            <a:r>
              <a:rPr dirty="0" baseline="-36324" sz="1950">
                <a:latin typeface="Symbol"/>
                <a:cs typeface="Symbol"/>
              </a:rPr>
              <a:t></a:t>
            </a:r>
            <a:r>
              <a:rPr dirty="0" baseline="-36324" sz="1950">
                <a:latin typeface="Times New Roman"/>
                <a:cs typeface="Times New Roman"/>
              </a:rPr>
              <a:t> 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3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az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944935" y="2315036"/>
            <a:ext cx="200660" cy="3524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1280"/>
              </a:lnSpc>
              <a:spcBef>
                <a:spcPts val="105"/>
              </a:spcBef>
            </a:pP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  <a:p>
            <a:pPr marL="103505">
              <a:lnSpc>
                <a:spcPts val="1280"/>
              </a:lnSpc>
            </a:pPr>
            <a:r>
              <a:rPr dirty="0" sz="1300" spc="-50" i="1">
                <a:latin typeface="Times New Roman"/>
                <a:cs typeface="Times New Roman"/>
              </a:rPr>
              <a:t>a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709063" y="2805878"/>
            <a:ext cx="55689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454025" algn="l"/>
              </a:tabLst>
            </a:pPr>
            <a:r>
              <a:rPr dirty="0" sz="1300">
                <a:latin typeface="Symbol"/>
                <a:cs typeface="Symbol"/>
              </a:rPr>
              <a:t>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baseline="-38461" sz="1950" spc="-75" i="1">
                <a:latin typeface="Times New Roman"/>
                <a:cs typeface="Times New Roman"/>
              </a:rPr>
              <a:t>a</a:t>
            </a:r>
            <a:r>
              <a:rPr dirty="0" baseline="-38461" sz="1950" i="1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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734463" y="2940166"/>
            <a:ext cx="50609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28625" algn="l"/>
              </a:tabLst>
            </a:pPr>
            <a:r>
              <a:rPr dirty="0" sz="1300" spc="-50">
                <a:latin typeface="Symbol"/>
                <a:cs typeface="Symbol"/>
              </a:rPr>
              <a:t>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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709063" y="2699501"/>
            <a:ext cx="55689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>
                <a:latin typeface="Symbol"/>
                <a:cs typeface="Symbol"/>
              </a:rPr>
              <a:t></a:t>
            </a:r>
            <a:r>
              <a:rPr dirty="0" sz="1300" spc="15">
                <a:latin typeface="Times New Roman"/>
                <a:cs typeface="Times New Roman"/>
              </a:rPr>
              <a:t> </a:t>
            </a:r>
            <a:r>
              <a:rPr dirty="0" baseline="4273" sz="1950" i="1">
                <a:latin typeface="Times New Roman"/>
                <a:cs typeface="Times New Roman"/>
              </a:rPr>
              <a:t>z</a:t>
            </a:r>
            <a:r>
              <a:rPr dirty="0" baseline="4273" sz="1950" spc="172" i="1">
                <a:latin typeface="Times New Roman"/>
                <a:cs typeface="Times New Roman"/>
              </a:rPr>
              <a:t> </a:t>
            </a:r>
            <a:r>
              <a:rPr dirty="0" baseline="-29914" sz="1950" spc="-37">
                <a:latin typeface="Symbol"/>
                <a:cs typeface="Symbol"/>
              </a:rPr>
              <a:t></a:t>
            </a:r>
            <a:r>
              <a:rPr dirty="0" baseline="-29914" sz="1950" spc="-37">
                <a:latin typeface="Times New Roman"/>
                <a:cs typeface="Times New Roman"/>
              </a:rPr>
              <a:t>1</a:t>
            </a:r>
            <a:r>
              <a:rPr dirty="0" sz="1300" spc="-25">
                <a:latin typeface="Symbol"/>
                <a:cs typeface="Symbol"/>
              </a:rPr>
              <a:t>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92506" y="2512478"/>
            <a:ext cx="11747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1917866" y="3367168"/>
            <a:ext cx="518795" cy="0"/>
          </a:xfrm>
          <a:custGeom>
            <a:avLst/>
            <a:gdLst/>
            <a:ahLst/>
            <a:cxnLst/>
            <a:rect l="l" t="t" r="r" b="b"/>
            <a:pathLst>
              <a:path w="518794" h="0">
                <a:moveTo>
                  <a:pt x="0" y="0"/>
                </a:moveTo>
                <a:lnTo>
                  <a:pt x="51862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094820" y="3143512"/>
            <a:ext cx="1638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az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76604" y="3239960"/>
            <a:ext cx="103631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na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6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63904" y="3316411"/>
            <a:ext cx="1597660" cy="545465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algn="r" marR="48260">
              <a:lnSpc>
                <a:spcPct val="100000"/>
              </a:lnSpc>
              <a:spcBef>
                <a:spcPts val="605"/>
              </a:spcBef>
            </a:pPr>
            <a:r>
              <a:rPr dirty="0" sz="1200" b="1">
                <a:latin typeface="Times New Roman"/>
                <a:cs typeface="Times New Roman"/>
              </a:rPr>
              <a:t>5.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 </a:t>
            </a:r>
            <a:r>
              <a:rPr dirty="0" sz="1200" spc="-10" b="1">
                <a:latin typeface="Times New Roman"/>
                <a:cs typeface="Times New Roman"/>
              </a:rPr>
              <a:t>of</a:t>
            </a:r>
            <a:r>
              <a:rPr dirty="0" sz="1200" spc="-114" b="1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n</a:t>
            </a:r>
            <a:r>
              <a:rPr dirty="0" baseline="32163" sz="1425" spc="104">
                <a:latin typeface="Times New Roman"/>
                <a:cs typeface="Times New Roman"/>
              </a:rPr>
              <a:t>2</a:t>
            </a:r>
            <a:r>
              <a:rPr dirty="0" baseline="32163" sz="1425" spc="-225">
                <a:latin typeface="Times New Roman"/>
                <a:cs typeface="Times New Roman"/>
              </a:rPr>
              <a:t> </a:t>
            </a:r>
            <a:r>
              <a:rPr dirty="0" sz="1150" spc="80" i="1">
                <a:latin typeface="Times New Roman"/>
                <a:cs typeface="Times New Roman"/>
              </a:rPr>
              <a:t>a</a:t>
            </a:r>
            <a:r>
              <a:rPr dirty="0" baseline="32163" sz="1425" spc="120" i="1">
                <a:latin typeface="Times New Roman"/>
                <a:cs typeface="Times New Roman"/>
              </a:rPr>
              <a:t>n</a:t>
            </a:r>
            <a:r>
              <a:rPr dirty="0" baseline="32163" sz="1425" spc="412" i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245825" y="3834772"/>
            <a:ext cx="526415" cy="41910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58470" algn="l"/>
              </a:tabLst>
            </a:pPr>
            <a:r>
              <a:rPr dirty="0" sz="2550" spc="-475">
                <a:latin typeface="Symbol"/>
                <a:cs typeface="Symbol"/>
              </a:rPr>
              <a:t></a:t>
            </a:r>
            <a:r>
              <a:rPr dirty="0" sz="2550">
                <a:latin typeface="Times New Roman"/>
                <a:cs typeface="Times New Roman"/>
              </a:rPr>
              <a:t>	</a:t>
            </a:r>
            <a:r>
              <a:rPr dirty="0" sz="2550" spc="-475">
                <a:latin typeface="Symbol"/>
                <a:cs typeface="Symbol"/>
              </a:rPr>
              <a:t></a:t>
            </a:r>
            <a:endParaRPr sz="2550">
              <a:latin typeface="Symbol"/>
              <a:cs typeface="Symbol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2976571" y="419633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84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3341285" y="4134823"/>
            <a:ext cx="494030" cy="0"/>
          </a:xfrm>
          <a:custGeom>
            <a:avLst/>
            <a:gdLst/>
            <a:ahLst/>
            <a:cxnLst/>
            <a:rect l="l" t="t" r="r" b="b"/>
            <a:pathLst>
              <a:path w="494029" h="0">
                <a:moveTo>
                  <a:pt x="0" y="0"/>
                </a:moveTo>
                <a:lnTo>
                  <a:pt x="493718" y="0"/>
                </a:lnTo>
              </a:path>
            </a:pathLst>
          </a:custGeom>
          <a:ln w="64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4453799" y="4134823"/>
            <a:ext cx="894080" cy="0"/>
          </a:xfrm>
          <a:custGeom>
            <a:avLst/>
            <a:gdLst/>
            <a:ahLst/>
            <a:cxnLst/>
            <a:rect l="l" t="t" r="r" b="b"/>
            <a:pathLst>
              <a:path w="894079" h="0">
                <a:moveTo>
                  <a:pt x="0" y="0"/>
                </a:moveTo>
                <a:lnTo>
                  <a:pt x="893661" y="0"/>
                </a:lnTo>
              </a:path>
            </a:pathLst>
          </a:custGeom>
          <a:ln w="64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5525002" y="4134823"/>
            <a:ext cx="783590" cy="0"/>
          </a:xfrm>
          <a:custGeom>
            <a:avLst/>
            <a:gdLst/>
            <a:ahLst/>
            <a:cxnLst/>
            <a:rect l="l" t="t" r="r" b="b"/>
            <a:pathLst>
              <a:path w="783589" h="0">
                <a:moveTo>
                  <a:pt x="0" y="0"/>
                </a:moveTo>
                <a:lnTo>
                  <a:pt x="783284" y="0"/>
                </a:lnTo>
              </a:path>
            </a:pathLst>
          </a:custGeom>
          <a:ln w="644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5532269" y="4152389"/>
            <a:ext cx="75819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 spc="50" i="1">
                <a:latin typeface="Times New Roman"/>
                <a:cs typeface="Times New Roman"/>
              </a:rPr>
              <a:t>a</a:t>
            </a:r>
            <a:r>
              <a:rPr dirty="0" baseline="33333" sz="1500" spc="75">
                <a:latin typeface="Times New Roman"/>
                <a:cs typeface="Times New Roman"/>
              </a:rPr>
              <a:t>2</a:t>
            </a:r>
            <a:r>
              <a:rPr dirty="0" baseline="33333" sz="1500" spc="-104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spc="-25" i="1">
                <a:latin typeface="Times New Roman"/>
                <a:cs typeface="Times New Roman"/>
              </a:rPr>
              <a:t>a</a:t>
            </a:r>
            <a:r>
              <a:rPr dirty="0" sz="1300" spc="-25">
                <a:latin typeface="Times New Roman"/>
                <a:cs typeface="Times New Roman"/>
              </a:rPr>
              <a:t>)</a:t>
            </a:r>
            <a:r>
              <a:rPr dirty="0" baseline="33333" sz="1500" spc="-37">
                <a:latin typeface="Times New Roman"/>
                <a:cs typeface="Times New Roman"/>
              </a:rPr>
              <a:t>3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494505" y="3893098"/>
            <a:ext cx="83058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6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4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az</a:t>
            </a:r>
            <a:r>
              <a:rPr dirty="0" sz="1300" spc="-10">
                <a:latin typeface="Times New Roman"/>
                <a:cs typeface="Times New Roman"/>
              </a:rPr>
              <a:t>)</a:t>
            </a:r>
            <a:r>
              <a:rPr dirty="0" sz="1300" spc="-10" i="1">
                <a:latin typeface="Times New Roman"/>
                <a:cs typeface="Times New Roman"/>
              </a:rPr>
              <a:t>a</a:t>
            </a:r>
            <a:r>
              <a:rPr dirty="0" baseline="33333" sz="1500" spc="-15">
                <a:latin typeface="Times New Roman"/>
                <a:cs typeface="Times New Roman"/>
              </a:rPr>
              <a:t>3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131875" y="4115983"/>
            <a:ext cx="8953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565543" y="4106381"/>
            <a:ext cx="597535" cy="285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700" spc="-45">
                <a:latin typeface="Symbol"/>
                <a:cs typeface="Symbol"/>
              </a:rPr>
              <a:t></a:t>
            </a:r>
            <a:r>
              <a:rPr dirty="0" sz="1300" spc="-45" i="1">
                <a:latin typeface="Times New Roman"/>
                <a:cs typeface="Times New Roman"/>
              </a:rPr>
              <a:t>z</a:t>
            </a:r>
            <a:r>
              <a:rPr dirty="0" sz="1300" spc="-10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/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-7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</a:t>
            </a:r>
            <a:r>
              <a:rPr dirty="0" sz="1700" spc="-25">
                <a:latin typeface="Symbol"/>
                <a:cs typeface="Symbol"/>
              </a:rPr>
              <a:t></a:t>
            </a:r>
            <a:endParaRPr sz="17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423049" y="3893098"/>
            <a:ext cx="953769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/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7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/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a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711745" y="4020745"/>
            <a:ext cx="236220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000" sz="1500">
                <a:latin typeface="Times New Roman"/>
                <a:cs typeface="Times New Roman"/>
              </a:rPr>
              <a:t>3 </a:t>
            </a:r>
            <a:r>
              <a:rPr dirty="0" sz="1300" spc="-50">
                <a:latin typeface="Symbol"/>
                <a:cs typeface="Symbol"/>
              </a:rPr>
              <a:t>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233613" y="3893098"/>
            <a:ext cx="71437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10683" sz="1950">
                <a:latin typeface="Symbol"/>
                <a:cs typeface="Symbol"/>
              </a:rPr>
              <a:t></a:t>
            </a:r>
            <a:r>
              <a:rPr dirty="0" baseline="10683" sz="1950" spc="232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0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155" i="1">
                <a:latin typeface="Times New Roman"/>
                <a:cs typeface="Times New Roman"/>
              </a:rPr>
              <a:t> </a:t>
            </a:r>
            <a:r>
              <a:rPr dirty="0" baseline="10683" sz="1950" spc="-75">
                <a:latin typeface="Symbol"/>
                <a:cs typeface="Symbol"/>
              </a:rPr>
              <a:t></a:t>
            </a:r>
            <a:endParaRPr baseline="10683" sz="19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548316" y="3961278"/>
            <a:ext cx="8953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73756" y="3978178"/>
            <a:ext cx="97155" cy="38925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1000" spc="-50" i="1">
                <a:latin typeface="Times New Roman"/>
                <a:cs typeface="Times New Roman"/>
              </a:rPr>
              <a:t>Z</a:t>
            </a:r>
            <a:endParaRPr sz="1000">
              <a:latin typeface="Times New Roman"/>
              <a:cs typeface="Times New Roman"/>
            </a:endParaRPr>
          </a:p>
          <a:p>
            <a:pPr marL="19685">
              <a:lnSpc>
                <a:spcPct val="100000"/>
              </a:lnSpc>
              <a:spcBef>
                <a:spcPts val="229"/>
              </a:spcBef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768643" y="3961278"/>
            <a:ext cx="26035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170">
                <a:latin typeface="Times New Roman"/>
                <a:cs typeface="Times New Roman"/>
              </a:rPr>
              <a:t> 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876604" y="4000774"/>
            <a:ext cx="212661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have,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355" i="1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a</a:t>
            </a:r>
            <a:r>
              <a:rPr dirty="0" sz="1300" spc="47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54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434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25">
                <a:latin typeface="Times New Roman"/>
                <a:cs typeface="Times New Roman"/>
              </a:rPr>
              <a:t> </a:t>
            </a:r>
            <a:r>
              <a:rPr dirty="0" baseline="-22222" sz="1500" i="1">
                <a:latin typeface="Times New Roman"/>
                <a:cs typeface="Times New Roman"/>
              </a:rPr>
              <a:t>Z</a:t>
            </a:r>
            <a:r>
              <a:rPr dirty="0" baseline="-22222" sz="1500" spc="-104" i="1">
                <a:latin typeface="Times New Roman"/>
                <a:cs typeface="Times New Roman"/>
              </a:rPr>
              <a:t> </a:t>
            </a:r>
            <a:r>
              <a:rPr dirty="0" baseline="-22222" sz="1500" spc="-75">
                <a:latin typeface="Symbol"/>
                <a:cs typeface="Symbol"/>
              </a:rPr>
              <a:t></a:t>
            </a:r>
            <a:endParaRPr baseline="-22222" sz="15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379875" y="3997672"/>
            <a:ext cx="116839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308672" y="3997671"/>
            <a:ext cx="116839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101186" y="3997671"/>
            <a:ext cx="272415" cy="2247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30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baseline="-8547" sz="1950" spc="-75">
                <a:latin typeface="Symbol"/>
                <a:cs typeface="Symbol"/>
              </a:rPr>
              <a:t></a:t>
            </a:r>
            <a:endParaRPr baseline="-8547" sz="195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233613" y="4162537"/>
            <a:ext cx="1044575" cy="3746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ts val="1550"/>
              </a:lnSpc>
              <a:spcBef>
                <a:spcPts val="105"/>
              </a:spcBef>
            </a:pPr>
            <a:r>
              <a:rPr dirty="0" sz="1300" spc="-85">
                <a:latin typeface="Symbol"/>
                <a:cs typeface="Symbol"/>
              </a:rPr>
              <a:t></a:t>
            </a:r>
            <a:r>
              <a:rPr dirty="0" baseline="-10683" sz="1950" spc="-127">
                <a:latin typeface="Symbol"/>
                <a:cs typeface="Symbol"/>
              </a:rPr>
              <a:t></a:t>
            </a:r>
            <a:r>
              <a:rPr dirty="0" baseline="4273" sz="1950" spc="-127">
                <a:latin typeface="Times New Roman"/>
                <a:cs typeface="Times New Roman"/>
              </a:rPr>
              <a:t>(</a:t>
            </a:r>
            <a:r>
              <a:rPr dirty="0" baseline="4273" sz="1950" spc="-127" i="1">
                <a:latin typeface="Times New Roman"/>
                <a:cs typeface="Times New Roman"/>
              </a:rPr>
              <a:t>z</a:t>
            </a:r>
            <a:r>
              <a:rPr dirty="0" baseline="4273" sz="1950" spc="-75" i="1">
                <a:latin typeface="Times New Roman"/>
                <a:cs typeface="Times New Roman"/>
              </a:rPr>
              <a:t> </a:t>
            </a:r>
            <a:r>
              <a:rPr dirty="0" baseline="4273" sz="1950">
                <a:latin typeface="Symbol"/>
                <a:cs typeface="Symbol"/>
              </a:rPr>
              <a:t></a:t>
            </a:r>
            <a:r>
              <a:rPr dirty="0" baseline="4273" sz="1950">
                <a:latin typeface="Times New Roman"/>
                <a:cs typeface="Times New Roman"/>
              </a:rPr>
              <a:t>1)</a:t>
            </a:r>
            <a:r>
              <a:rPr dirty="0" baseline="4273" sz="1950" spc="742">
                <a:latin typeface="Times New Roman"/>
                <a:cs typeface="Times New Roman"/>
              </a:rPr>
              <a:t> </a:t>
            </a:r>
            <a:r>
              <a:rPr dirty="0" sz="1300" spc="-254">
                <a:latin typeface="Symbol"/>
                <a:cs typeface="Symbol"/>
              </a:rPr>
              <a:t></a:t>
            </a:r>
            <a:r>
              <a:rPr dirty="0" baseline="-10683" sz="1950" spc="-382">
                <a:latin typeface="Symbol"/>
                <a:cs typeface="Symbol"/>
              </a:rPr>
              <a:t></a:t>
            </a:r>
            <a:r>
              <a:rPr dirty="0" baseline="-10683" sz="1950" spc="-284">
                <a:latin typeface="Times New Roman"/>
                <a:cs typeface="Times New Roman"/>
              </a:rPr>
              <a:t> </a:t>
            </a:r>
            <a:r>
              <a:rPr dirty="0" baseline="-25000" sz="1500" i="1">
                <a:latin typeface="Times New Roman"/>
                <a:cs typeface="Times New Roman"/>
              </a:rPr>
              <a:t>Z</a:t>
            </a:r>
            <a:r>
              <a:rPr dirty="0" baseline="-25000" sz="1500" spc="-97" i="1">
                <a:latin typeface="Times New Roman"/>
                <a:cs typeface="Times New Roman"/>
              </a:rPr>
              <a:t> </a:t>
            </a:r>
            <a:r>
              <a:rPr dirty="0" baseline="-25000" sz="1500">
                <a:latin typeface="Symbol"/>
                <a:cs typeface="Symbol"/>
              </a:rPr>
              <a:t></a:t>
            </a:r>
            <a:r>
              <a:rPr dirty="0" baseline="-25000" sz="1500" spc="-225">
                <a:latin typeface="Times New Roman"/>
                <a:cs typeface="Times New Roman"/>
              </a:rPr>
              <a:t> </a:t>
            </a:r>
            <a:r>
              <a:rPr dirty="0" u="sng" baseline="11111" sz="1500" spc="-2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11111" sz="150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endParaRPr baseline="11111" sz="1500">
              <a:latin typeface="Times New Roman"/>
              <a:cs typeface="Times New Roman"/>
            </a:endParaRPr>
          </a:p>
          <a:p>
            <a:pPr algn="r" marR="30480">
              <a:lnSpc>
                <a:spcPts val="1190"/>
              </a:lnSpc>
            </a:pPr>
            <a:r>
              <a:rPr dirty="0" sz="1000" spc="-50" i="1">
                <a:latin typeface="Times New Roman"/>
                <a:cs typeface="Times New Roman"/>
              </a:rPr>
              <a:t>a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1943340" y="4764170"/>
            <a:ext cx="577850" cy="0"/>
          </a:xfrm>
          <a:custGeom>
            <a:avLst/>
            <a:gdLst/>
            <a:ahLst/>
            <a:cxnLst/>
            <a:rect l="l" t="t" r="r" b="b"/>
            <a:pathLst>
              <a:path w="577850" h="0">
                <a:moveTo>
                  <a:pt x="0" y="0"/>
                </a:moveTo>
                <a:lnTo>
                  <a:pt x="57744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1963868" y="4758220"/>
            <a:ext cx="5276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43650" sz="1050" spc="-37">
                <a:latin typeface="Times New Roman"/>
                <a:cs typeface="Times New Roman"/>
              </a:rPr>
              <a:t>3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915620" y="4539293"/>
            <a:ext cx="6318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az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5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-89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10735" y="4632257"/>
            <a:ext cx="2063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180">
                <a:latin typeface="Times New Roman"/>
                <a:cs typeface="Times New Roman"/>
              </a:rPr>
              <a:t>  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902004" y="4637263"/>
            <a:ext cx="10096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2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02004" y="4961871"/>
            <a:ext cx="254571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b="1">
                <a:latin typeface="Times New Roman"/>
                <a:cs typeface="Times New Roman"/>
              </a:rPr>
              <a:t>6.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50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cosh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26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and</a:t>
            </a:r>
            <a:r>
              <a:rPr dirty="0" sz="1200" spc="114" b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2156816" y="5432864"/>
            <a:ext cx="723900" cy="0"/>
          </a:xfrm>
          <a:custGeom>
            <a:avLst/>
            <a:gdLst/>
            <a:ahLst/>
            <a:cxnLst/>
            <a:rect l="l" t="t" r="r" b="b"/>
            <a:pathLst>
              <a:path w="723900" h="0">
                <a:moveTo>
                  <a:pt x="0" y="0"/>
                </a:moveTo>
                <a:lnTo>
                  <a:pt x="723426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3963162" y="5432864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66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3958073" y="5206798"/>
            <a:ext cx="10350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469918" y="5425466"/>
            <a:ext cx="159385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503045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304500" y="5253819"/>
            <a:ext cx="628015" cy="1885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0685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50" spc="-25">
                <a:latin typeface="Symbol"/>
                <a:cs typeface="Symbol"/>
              </a:rPr>
              <a:t>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126390" y="5137677"/>
            <a:ext cx="75057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280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</a:t>
            </a:r>
            <a:r>
              <a:rPr dirty="0" baseline="-25462" sz="1800" spc="-89">
                <a:latin typeface="Times New Roman"/>
                <a:cs typeface="Times New Roman"/>
              </a:rPr>
              <a:t> </a:t>
            </a:r>
            <a:r>
              <a:rPr dirty="0" baseline="-25462" sz="1800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n</a:t>
            </a:r>
            <a:r>
              <a:rPr dirty="0" sz="1050" spc="-2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02004" y="5296559"/>
            <a:ext cx="411797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018030" algn="l"/>
                <a:tab pos="3181350" algn="l"/>
                <a:tab pos="3610610" algn="l"/>
                <a:tab pos="4052570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(cosh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50" spc="-20">
                <a:latin typeface="Symbol"/>
                <a:cs typeface="Symbol"/>
              </a:rPr>
              <a:t></a:t>
            </a:r>
            <a:r>
              <a:rPr dirty="0" sz="125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426908" y="5818259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271634" y="5534527"/>
            <a:ext cx="3459479" cy="4044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15">
                <a:latin typeface="Times New Roman"/>
                <a:cs typeface="Times New Roman"/>
              </a:rPr>
              <a:t> </a:t>
            </a:r>
            <a:r>
              <a:rPr dirty="0" sz="2450" spc="-260">
                <a:latin typeface="Symbol"/>
                <a:cs typeface="Symbol"/>
              </a:rPr>
              <a:t></a:t>
            </a:r>
            <a:r>
              <a:rPr dirty="0" sz="1150" spc="-26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10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112">
                <a:latin typeface="Times New Roman"/>
                <a:cs typeface="Times New Roman"/>
              </a:rPr>
              <a:t> </a:t>
            </a:r>
            <a:r>
              <a:rPr dirty="0" sz="1150" spc="-130">
                <a:latin typeface="Times New Roman"/>
                <a:cs typeface="Times New Roman"/>
              </a:rPr>
              <a:t>)</a:t>
            </a:r>
            <a:r>
              <a:rPr dirty="0" sz="2450" spc="-130">
                <a:latin typeface="Symbol"/>
                <a:cs typeface="Symbol"/>
              </a:rPr>
              <a:t></a:t>
            </a:r>
            <a:r>
              <a:rPr dirty="0" sz="1200" spc="-130">
                <a:latin typeface="Times New Roman"/>
                <a:cs typeface="Times New Roman"/>
              </a:rPr>
              <a:t>,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linearity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property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1978964" y="6449771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21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2164326" y="6449771"/>
            <a:ext cx="401955" cy="0"/>
          </a:xfrm>
          <a:custGeom>
            <a:avLst/>
            <a:gdLst/>
            <a:ahLst/>
            <a:cxnLst/>
            <a:rect l="l" t="t" r="r" b="b"/>
            <a:pathLst>
              <a:path w="401955" h="0">
                <a:moveTo>
                  <a:pt x="0" y="0"/>
                </a:moveTo>
                <a:lnTo>
                  <a:pt x="40147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2721033" y="6449771"/>
            <a:ext cx="484505" cy="0"/>
          </a:xfrm>
          <a:custGeom>
            <a:avLst/>
            <a:gdLst/>
            <a:ahLst/>
            <a:cxnLst/>
            <a:rect l="l" t="t" r="r" b="b"/>
            <a:pathLst>
              <a:path w="484505" h="0">
                <a:moveTo>
                  <a:pt x="0" y="0"/>
                </a:moveTo>
                <a:lnTo>
                  <a:pt x="48421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2589055" y="6321343"/>
            <a:ext cx="111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43962" y="6424521"/>
            <a:ext cx="93345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50" spc="-5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22904" y="6223863"/>
            <a:ext cx="3644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9146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814516" y="6321343"/>
            <a:ext cx="383540" cy="3321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>
              <a:lnSpc>
                <a:spcPts val="1195"/>
              </a:lnSpc>
              <a:spcBef>
                <a:spcPts val="114"/>
              </a:spcBef>
              <a:tabLst>
                <a:tab pos="247015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6203" sz="1800" spc="-75">
                <a:latin typeface="Symbol"/>
                <a:cs typeface="Symbol"/>
              </a:rPr>
              <a:t></a:t>
            </a:r>
            <a:endParaRPr baseline="-16203" sz="1800">
              <a:latin typeface="Symbol"/>
              <a:cs typeface="Symbol"/>
            </a:endParaRPr>
          </a:p>
          <a:p>
            <a:pPr algn="ctr" marL="44450">
              <a:lnSpc>
                <a:spcPts val="1195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974246" y="6223863"/>
            <a:ext cx="4368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63220" algn="l"/>
              </a:tabLst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baseline="2314" sz="1800" spc="-89">
                <a:latin typeface="Symbol"/>
                <a:cs typeface="Symbol"/>
              </a:rPr>
              <a:t>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3457369" y="6453360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410" y="0"/>
                </a:lnTo>
              </a:path>
            </a:pathLst>
          </a:custGeom>
          <a:ln w="6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3642813" y="6453360"/>
            <a:ext cx="1267460" cy="0"/>
          </a:xfrm>
          <a:custGeom>
            <a:avLst/>
            <a:gdLst/>
            <a:ahLst/>
            <a:cxnLst/>
            <a:rect l="l" t="t" r="r" b="b"/>
            <a:pathLst>
              <a:path w="1267460" h="0">
                <a:moveTo>
                  <a:pt x="0" y="0"/>
                </a:moveTo>
                <a:lnTo>
                  <a:pt x="1267076" y="0"/>
                </a:lnTo>
              </a:path>
            </a:pathLst>
          </a:custGeom>
          <a:ln w="6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/>
          <p:nvPr/>
        </p:nvSpPr>
        <p:spPr>
          <a:xfrm>
            <a:off x="5688251" y="6274010"/>
            <a:ext cx="687070" cy="0"/>
          </a:xfrm>
          <a:custGeom>
            <a:avLst/>
            <a:gdLst/>
            <a:ahLst/>
            <a:cxnLst/>
            <a:rect l="l" t="t" r="r" b="b"/>
            <a:pathLst>
              <a:path w="687070" h="0">
                <a:moveTo>
                  <a:pt x="0" y="0"/>
                </a:moveTo>
                <a:lnTo>
                  <a:pt x="6865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/>
          <p:nvPr/>
        </p:nvSpPr>
        <p:spPr>
          <a:xfrm>
            <a:off x="5289485" y="6453360"/>
            <a:ext cx="1267460" cy="0"/>
          </a:xfrm>
          <a:custGeom>
            <a:avLst/>
            <a:gdLst/>
            <a:ahLst/>
            <a:cxnLst/>
            <a:rect l="l" t="t" r="r" b="b"/>
            <a:pathLst>
              <a:path w="1267459" h="0">
                <a:moveTo>
                  <a:pt x="0" y="0"/>
                </a:moveTo>
                <a:lnTo>
                  <a:pt x="1267139" y="0"/>
                </a:lnTo>
              </a:path>
            </a:pathLst>
          </a:custGeom>
          <a:ln w="638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6553446" y="6595090"/>
            <a:ext cx="8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6553446" y="6305616"/>
            <a:ext cx="8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6553446" y="6691781"/>
            <a:ext cx="8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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6553446" y="6015852"/>
            <a:ext cx="83820" cy="3511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26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260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212291" y="6595090"/>
            <a:ext cx="8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212291" y="6691781"/>
            <a:ext cx="8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212291" y="6015852"/>
            <a:ext cx="838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983290" y="6266581"/>
            <a:ext cx="1016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620417" y="6484978"/>
            <a:ext cx="3956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25">
                <a:latin typeface="Times New Roman"/>
                <a:cs typeface="Times New Roman"/>
              </a:rPr>
              <a:t> </a:t>
            </a:r>
            <a:r>
              <a:rPr dirty="0" baseline="2415" sz="1725" spc="-60">
                <a:latin typeface="Times New Roman"/>
                <a:cs typeface="Times New Roman"/>
              </a:rPr>
              <a:t>1</a:t>
            </a:r>
            <a:r>
              <a:rPr dirty="0" sz="1150" spc="-40">
                <a:latin typeface="Symbol"/>
                <a:cs typeface="Symbol"/>
              </a:rPr>
              <a:t></a:t>
            </a:r>
            <a:r>
              <a:rPr dirty="0" baseline="-9661" sz="1725" spc="-60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5370986" y="6435185"/>
            <a:ext cx="88900" cy="1765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986950" y="6406305"/>
            <a:ext cx="85216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145">
                <a:latin typeface="Times New Roman"/>
                <a:cs typeface="Times New Roman"/>
              </a:rPr>
              <a:t> </a:t>
            </a:r>
            <a:r>
              <a:rPr dirty="0" baseline="13888" sz="1800">
                <a:latin typeface="Symbol"/>
                <a:cs typeface="Symbol"/>
              </a:rPr>
              <a:t></a:t>
            </a:r>
            <a:r>
              <a:rPr dirty="0" baseline="13888" sz="1800" spc="232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</a:t>
            </a:r>
            <a:r>
              <a:rPr dirty="0" baseline="31400" sz="1725" spc="202">
                <a:latin typeface="Times New Roman"/>
                <a:cs typeface="Times New Roman"/>
              </a:rPr>
              <a:t> </a:t>
            </a:r>
            <a:r>
              <a:rPr dirty="0" baseline="-14492" sz="1725">
                <a:latin typeface="Times New Roman"/>
                <a:cs typeface="Times New Roman"/>
              </a:rPr>
              <a:t>2</a:t>
            </a:r>
            <a:r>
              <a:rPr dirty="0" baseline="-14492" sz="1725" spc="-15">
                <a:latin typeface="Times New Roman"/>
                <a:cs typeface="Times New Roman"/>
              </a:rPr>
              <a:t> </a:t>
            </a:r>
            <a:r>
              <a:rPr dirty="0" baseline="26570" sz="1725">
                <a:latin typeface="Symbol"/>
                <a:cs typeface="Symbol"/>
              </a:rPr>
              <a:t></a:t>
            </a:r>
            <a:r>
              <a:rPr dirty="0" baseline="26570" sz="1725" spc="172">
                <a:latin typeface="Times New Roman"/>
                <a:cs typeface="Times New Roman"/>
              </a:rPr>
              <a:t>  </a:t>
            </a: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5791588" y="6428268"/>
            <a:ext cx="488950" cy="1847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38455" algn="l"/>
              </a:tabLst>
            </a:pPr>
            <a:r>
              <a:rPr dirty="0" sz="1050" spc="-50">
                <a:latin typeface="Symbol"/>
                <a:cs typeface="Symbol"/>
              </a:rPr>
              <a:t>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145017" y="6428268"/>
            <a:ext cx="488950" cy="1847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38455" algn="l"/>
              </a:tabLst>
            </a:pPr>
            <a:r>
              <a:rPr dirty="0" sz="1050" spc="-50">
                <a:latin typeface="Symbol"/>
                <a:cs typeface="Symbol"/>
              </a:rPr>
              <a:t>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950" spc="-25">
                <a:latin typeface="Symbol"/>
                <a:cs typeface="Symbol"/>
              </a:rPr>
              <a:t>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457941" y="6477657"/>
            <a:ext cx="12052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478790" algn="l"/>
                <a:tab pos="847090" algn="l"/>
              </a:tabLst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z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</a:t>
            </a:r>
            <a:r>
              <a:rPr dirty="0" baseline="9661" sz="1725" spc="-37">
                <a:latin typeface="Symbol"/>
                <a:cs typeface="Symbol"/>
              </a:rPr>
              <a:t></a:t>
            </a:r>
            <a:endParaRPr baseline="9661" sz="1725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186891" y="6450208"/>
            <a:ext cx="217804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baseline="-9661" sz="1725" spc="-75" i="1">
                <a:latin typeface="Times New Roman"/>
                <a:cs typeface="Times New Roman"/>
              </a:rPr>
              <a:t>z</a:t>
            </a:r>
            <a:endParaRPr baseline="-9661" sz="1725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658149" y="6053365"/>
            <a:ext cx="7473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47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104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212291" y="6160734"/>
            <a:ext cx="4552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62890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7" i="1">
                <a:latin typeface="Times New Roman"/>
                <a:cs typeface="Times New Roman"/>
              </a:rPr>
              <a:t> </a:t>
            </a:r>
            <a:r>
              <a:rPr dirty="0" baseline="4830" sz="1725" spc="-89">
                <a:latin typeface="Symbol"/>
                <a:cs typeface="Symbol"/>
              </a:rPr>
              <a:t>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881310" y="6340084"/>
            <a:ext cx="4406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72">
                <a:latin typeface="Times New Roman"/>
                <a:cs typeface="Times New Roman"/>
              </a:rPr>
              <a:t> </a:t>
            </a:r>
            <a:r>
              <a:rPr dirty="0" baseline="4830" sz="1725" spc="37" i="1">
                <a:latin typeface="Times New Roman"/>
                <a:cs typeface="Times New Roman"/>
              </a:rPr>
              <a:t>z</a:t>
            </a:r>
            <a:r>
              <a:rPr dirty="0" baseline="12077" sz="1725" spc="37">
                <a:latin typeface="Symbol"/>
                <a:cs typeface="Symbol"/>
              </a:rPr>
              <a:t></a:t>
            </a:r>
            <a:endParaRPr baseline="12077" sz="1725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836745" y="6477657"/>
            <a:ext cx="6483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53390" algn="l"/>
              </a:tabLst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z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061668" y="6481041"/>
            <a:ext cx="17087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676275" algn="l"/>
                <a:tab pos="1152525" algn="l"/>
                <a:tab pos="1516380" algn="l"/>
              </a:tabLst>
            </a:pPr>
            <a:r>
              <a:rPr dirty="0" sz="1200">
                <a:latin typeface="Symbol"/>
                <a:cs typeface="Symbol"/>
              </a:rPr>
              <a:t>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3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e</a:t>
            </a:r>
            <a:r>
              <a:rPr dirty="0" baseline="2314" sz="1800" i="1">
                <a:latin typeface="Times New Roman"/>
                <a:cs typeface="Times New Roman"/>
              </a:rPr>
              <a:t>	z</a:t>
            </a:r>
            <a:r>
              <a:rPr dirty="0" baseline="2314" sz="1800" spc="-3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e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z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747791" y="6232716"/>
            <a:ext cx="10312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47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baseline="29100" sz="1575" spc="-37">
                <a:latin typeface="Symbol"/>
                <a:cs typeface="Symbol"/>
              </a:rPr>
              <a:t></a:t>
            </a:r>
            <a:endParaRPr baseline="29100" sz="1575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425295" y="6195505"/>
            <a:ext cx="159067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493520" algn="l"/>
              </a:tabLst>
            </a:pPr>
            <a:r>
              <a:rPr dirty="0" baseline="-14492" sz="1725" i="1">
                <a:latin typeface="Times New Roman"/>
                <a:cs typeface="Times New Roman"/>
              </a:rPr>
              <a:t>z</a:t>
            </a:r>
            <a:r>
              <a:rPr dirty="0" baseline="-14492" sz="1725" spc="89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725382" y="6768472"/>
            <a:ext cx="1276985" cy="562610"/>
          </a:xfrm>
          <a:prstGeom prst="rect">
            <a:avLst/>
          </a:prstGeom>
        </p:spPr>
        <p:txBody>
          <a:bodyPr wrap="square" lIns="0" tIns="641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05"/>
              </a:spcBef>
              <a:tabLst>
                <a:tab pos="1217930" algn="l"/>
              </a:tabLst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-15">
                <a:latin typeface="Times New Roman"/>
                <a:cs typeface="Times New Roman"/>
              </a:rPr>
              <a:t> </a:t>
            </a:r>
            <a:r>
              <a:rPr dirty="0" u="sng" sz="1200" spc="3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6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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6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</a:t>
            </a:r>
            <a:r>
              <a:rPr dirty="0" u="sng" sz="1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650">
              <a:latin typeface="Times New Roman"/>
              <a:cs typeface="Times New Roman"/>
            </a:endParaRPr>
          </a:p>
          <a:p>
            <a:pPr marL="189230">
              <a:lnSpc>
                <a:spcPct val="100000"/>
              </a:lnSpc>
              <a:spcBef>
                <a:spcPts val="340"/>
              </a:spcBef>
            </a:pP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2</a:t>
            </a:r>
            <a:r>
              <a:rPr dirty="0" baseline="30555" sz="15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/>
          <p:nvPr/>
        </p:nvSpPr>
        <p:spPr>
          <a:xfrm>
            <a:off x="1894331" y="7571476"/>
            <a:ext cx="728345" cy="0"/>
          </a:xfrm>
          <a:custGeom>
            <a:avLst/>
            <a:gdLst/>
            <a:ahLst/>
            <a:cxnLst/>
            <a:rect l="l" t="t" r="r" b="b"/>
            <a:pathLst>
              <a:path w="728344" h="0">
                <a:moveTo>
                  <a:pt x="0" y="0"/>
                </a:moveTo>
                <a:lnTo>
                  <a:pt x="72799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/>
          <p:nvPr/>
        </p:nvSpPr>
        <p:spPr>
          <a:xfrm>
            <a:off x="3691796" y="75714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6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/>
          <p:nvPr/>
        </p:nvSpPr>
        <p:spPr>
          <a:xfrm>
            <a:off x="3878012" y="7571476"/>
            <a:ext cx="405765" cy="0"/>
          </a:xfrm>
          <a:custGeom>
            <a:avLst/>
            <a:gdLst/>
            <a:ahLst/>
            <a:cxnLst/>
            <a:rect l="l" t="t" r="r" b="b"/>
            <a:pathLst>
              <a:path w="405764" h="0">
                <a:moveTo>
                  <a:pt x="0" y="0"/>
                </a:moveTo>
                <a:lnTo>
                  <a:pt x="40553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/>
          <p:nvPr/>
        </p:nvSpPr>
        <p:spPr>
          <a:xfrm>
            <a:off x="4439069" y="7571476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60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 txBox="1"/>
          <p:nvPr/>
        </p:nvSpPr>
        <p:spPr>
          <a:xfrm>
            <a:off x="4914742" y="7487208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800872" y="7487208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308272" y="7444271"/>
            <a:ext cx="11112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652245" y="7435722"/>
            <a:ext cx="100965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(sinh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50" spc="-10">
                <a:latin typeface="Symbol"/>
                <a:cs typeface="Symbol"/>
              </a:rPr>
              <a:t></a:t>
            </a:r>
            <a:r>
              <a:rPr dirty="0" sz="125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864210" y="7278861"/>
            <a:ext cx="75374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310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</a:t>
            </a:r>
            <a:r>
              <a:rPr dirty="0" baseline="-25462" sz="1800" spc="-97">
                <a:latin typeface="Times New Roman"/>
                <a:cs typeface="Times New Roman"/>
              </a:rPr>
              <a:t> </a:t>
            </a:r>
            <a:r>
              <a:rPr dirty="0" baseline="-25462" sz="1800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n</a:t>
            </a:r>
            <a:r>
              <a:rPr dirty="0" sz="1050" spc="-2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902004" y="7435722"/>
            <a:ext cx="96266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4733727" y="7547138"/>
            <a:ext cx="154940" cy="1873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160999" y="7547138"/>
            <a:ext cx="93345" cy="1873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50" spc="-5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800872" y="7600593"/>
            <a:ext cx="119951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655320" algn="l"/>
                <a:tab pos="1126490" algn="l"/>
              </a:tabLst>
            </a:pPr>
            <a:r>
              <a:rPr dirty="0" sz="1200">
                <a:latin typeface="Symbol"/>
                <a:cs typeface="Symbol"/>
              </a:rPr>
              <a:t>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697489" y="7347499"/>
            <a:ext cx="130238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4805" algn="l"/>
                <a:tab pos="942340" algn="l"/>
                <a:tab pos="122936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689117" y="7564308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209881" y="7564308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/>
          <p:nvPr/>
        </p:nvSpPr>
        <p:spPr>
          <a:xfrm>
            <a:off x="1248450" y="8076596"/>
            <a:ext cx="1076325" cy="0"/>
          </a:xfrm>
          <a:custGeom>
            <a:avLst/>
            <a:gdLst/>
            <a:ahLst/>
            <a:cxnLst/>
            <a:rect l="l" t="t" r="r" b="b"/>
            <a:pathLst>
              <a:path w="1076325" h="0">
                <a:moveTo>
                  <a:pt x="0" y="0"/>
                </a:moveTo>
                <a:lnTo>
                  <a:pt x="107582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 txBox="1"/>
          <p:nvPr/>
        </p:nvSpPr>
        <p:spPr>
          <a:xfrm>
            <a:off x="1061608" y="806918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329712" y="805810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171780" y="7962993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282962" y="7846759"/>
            <a:ext cx="1405890" cy="3232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ts val="1225"/>
              </a:lnSpc>
              <a:spcBef>
                <a:spcPts val="105"/>
              </a:spcBef>
              <a:tabLst>
                <a:tab pos="278130" algn="l"/>
                <a:tab pos="598805" algn="l"/>
                <a:tab pos="1353820" algn="l"/>
              </a:tabLst>
            </a:pPr>
            <a:r>
              <a:rPr dirty="0" baseline="14492" sz="1725" spc="-75">
                <a:latin typeface="Symbol"/>
                <a:cs typeface="Symbol"/>
              </a:rPr>
              <a:t>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sz="1150" spc="-10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sinh</a:t>
            </a:r>
            <a:r>
              <a:rPr dirty="0" u="sng" sz="1150" spc="-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50">
              <a:latin typeface="Times New Roman"/>
              <a:cs typeface="Times New Roman"/>
            </a:endParaRPr>
          </a:p>
          <a:p>
            <a:pPr marL="50800">
              <a:lnSpc>
                <a:spcPts val="1105"/>
              </a:lnSpc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133680" y="8099833"/>
            <a:ext cx="257365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  <a:tabLst>
                <a:tab pos="320675" algn="l"/>
                <a:tab pos="1445260" algn="l"/>
              </a:tabLst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157">
                <a:latin typeface="Times New Roman"/>
                <a:cs typeface="Times New Roman"/>
              </a:rPr>
              <a:t> </a:t>
            </a:r>
            <a:r>
              <a:rPr dirty="0" baseline="2415" sz="1725" spc="-89" i="1">
                <a:latin typeface="Times New Roman"/>
                <a:cs typeface="Times New Roman"/>
              </a:rPr>
              <a:t>z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60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2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13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cosh</a:t>
            </a:r>
            <a:r>
              <a:rPr dirty="0" baseline="2415" sz="1725" spc="-254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15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40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 spc="-217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1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60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2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14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cosh</a:t>
            </a:r>
            <a:r>
              <a:rPr dirty="0" baseline="2415" sz="1725" spc="-254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13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25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Times New Roman"/>
                <a:cs typeface="Times New Roman"/>
              </a:rPr>
              <a:t>1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900015" y="7854973"/>
            <a:ext cx="3810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89">
                <a:latin typeface="Times New Roman"/>
                <a:cs typeface="Times New Roman"/>
              </a:rPr>
              <a:t> </a:t>
            </a:r>
            <a:r>
              <a:rPr dirty="0" u="sng" sz="1150" spc="-14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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467736" y="7787337"/>
            <a:ext cx="6019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i="1">
                <a:latin typeface="Times New Roman"/>
                <a:cs typeface="Times New Roman"/>
              </a:rPr>
              <a:t>e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250">
                <a:latin typeface="Times New Roman"/>
                <a:cs typeface="Times New Roman"/>
              </a:rPr>
              <a:t> </a:t>
            </a:r>
            <a:r>
              <a:rPr dirty="0" baseline="-26570" sz="1725">
                <a:latin typeface="Symbol"/>
                <a:cs typeface="Symbol"/>
              </a:rPr>
              <a:t></a:t>
            </a:r>
            <a:r>
              <a:rPr dirty="0" baseline="-26570" sz="1725" spc="-97">
                <a:latin typeface="Times New Roman"/>
                <a:cs typeface="Times New Roman"/>
              </a:rPr>
              <a:t> </a:t>
            </a:r>
            <a:r>
              <a:rPr dirty="0" baseline="-26570" sz="1725" spc="-37" i="1">
                <a:latin typeface="Times New Roman"/>
                <a:cs typeface="Times New Roman"/>
              </a:rPr>
              <a:t>e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889304" y="8315280"/>
            <a:ext cx="2364740" cy="38608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5400">
              <a:lnSpc>
                <a:spcPts val="1435"/>
              </a:lnSpc>
              <a:spcBef>
                <a:spcPts val="125"/>
              </a:spcBef>
            </a:pPr>
            <a:r>
              <a:rPr dirty="0" sz="1200" b="1">
                <a:latin typeface="Times New Roman"/>
                <a:cs typeface="Times New Roman"/>
              </a:rPr>
              <a:t>7.</a:t>
            </a:r>
            <a:r>
              <a:rPr dirty="0" sz="1200" spc="27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Transforms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55" b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cos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n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472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and</a:t>
            </a:r>
            <a:r>
              <a:rPr dirty="0" sz="1200" spc="120" b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sin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 spc="-37" i="1">
                <a:latin typeface="Times New Roman"/>
                <a:cs typeface="Times New Roman"/>
              </a:rPr>
              <a:t>n</a:t>
            </a:r>
            <a:r>
              <a:rPr dirty="0" baseline="2222" sz="1875" spc="-37">
                <a:latin typeface="Symbol"/>
                <a:cs typeface="Symbol"/>
              </a:rPr>
              <a:t></a:t>
            </a:r>
            <a:endParaRPr baseline="2222" sz="1875">
              <a:latin typeface="Symbol"/>
              <a:cs typeface="Symbol"/>
            </a:endParaRPr>
          </a:p>
          <a:p>
            <a:pPr marL="1383665">
              <a:lnSpc>
                <a:spcPts val="1375"/>
              </a:lnSpc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in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254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</a:t>
            </a:r>
            <a:r>
              <a:rPr dirty="0" baseline="-25462" sz="1800" spc="-97">
                <a:latin typeface="Times New Roman"/>
                <a:cs typeface="Times New Roman"/>
              </a:rPr>
              <a:t> </a:t>
            </a:r>
            <a:r>
              <a:rPr dirty="0" baseline="-25462" sz="1800" spc="-15" i="1">
                <a:latin typeface="Times New Roman"/>
                <a:cs typeface="Times New Roman"/>
              </a:rPr>
              <a:t>e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0" i="1">
                <a:latin typeface="Times New Roman"/>
                <a:cs typeface="Times New Roman"/>
              </a:rPr>
              <a:t>in</a:t>
            </a:r>
            <a:r>
              <a:rPr dirty="0" sz="1050" spc="-1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130604" y="8649703"/>
            <a:ext cx="110680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have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2" name="object 132" descr=""/>
          <p:cNvSpPr/>
          <p:nvPr/>
        </p:nvSpPr>
        <p:spPr>
          <a:xfrm>
            <a:off x="2265540" y="8785664"/>
            <a:ext cx="786130" cy="0"/>
          </a:xfrm>
          <a:custGeom>
            <a:avLst/>
            <a:gdLst/>
            <a:ahLst/>
            <a:cxnLst/>
            <a:rect l="l" t="t" r="r" b="b"/>
            <a:pathLst>
              <a:path w="786130" h="0">
                <a:moveTo>
                  <a:pt x="0" y="0"/>
                </a:moveTo>
                <a:lnTo>
                  <a:pt x="785688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 txBox="1"/>
          <p:nvPr/>
        </p:nvSpPr>
        <p:spPr>
          <a:xfrm>
            <a:off x="2609949" y="8778265"/>
            <a:ext cx="10350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958769" y="964557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295334" y="1009887"/>
            <a:ext cx="668655" cy="1847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15925" algn="l"/>
              </a:tabLst>
            </a:pPr>
            <a:r>
              <a:rPr dirty="0" sz="950" spc="-25" i="1">
                <a:latin typeface="Times New Roman"/>
                <a:cs typeface="Times New Roman"/>
              </a:rPr>
              <a:t>in</a:t>
            </a:r>
            <a:r>
              <a:rPr dirty="0" sz="1050" spc="-25">
                <a:latin typeface="Symbol"/>
                <a:cs typeface="Symbol"/>
              </a:rPr>
              <a:t>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950" spc="-20">
                <a:latin typeface="Symbol"/>
                <a:cs typeface="Symbol"/>
              </a:rPr>
              <a:t></a:t>
            </a:r>
            <a:r>
              <a:rPr dirty="0" sz="950" spc="-20" i="1">
                <a:latin typeface="Times New Roman"/>
                <a:cs typeface="Times New Roman"/>
              </a:rPr>
              <a:t>in</a:t>
            </a:r>
            <a:r>
              <a:rPr dirty="0" sz="1050" spc="-2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94534" y="1050920"/>
            <a:ext cx="1852295" cy="332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65"/>
              </a:lnSpc>
              <a:spcBef>
                <a:spcPts val="100"/>
              </a:spcBef>
              <a:tabLst>
                <a:tab pos="876300" algn="l"/>
                <a:tab pos="1321435" algn="l"/>
                <a:tab pos="1774825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(cos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250" spc="-10">
                <a:latin typeface="Symbol"/>
                <a:cs typeface="Symbol"/>
              </a:rPr>
              <a:t></a:t>
            </a:r>
            <a:r>
              <a:rPr dirty="0" sz="1250" spc="-1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  <a:p>
            <a:pPr algn="ctr" marR="208279">
              <a:lnSpc>
                <a:spcPts val="1145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313371" y="1096090"/>
            <a:ext cx="12846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211580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77028" y="1154714"/>
            <a:ext cx="810260" cy="1885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15315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i</a:t>
            </a:r>
            <a:r>
              <a:rPr dirty="0" sz="1050" spc="-25">
                <a:latin typeface="Symbol"/>
                <a:cs typeface="Symbol"/>
              </a:rPr>
              <a:t>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i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03163" y="1172487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4952892" y="1180497"/>
            <a:ext cx="1353820" cy="0"/>
          </a:xfrm>
          <a:custGeom>
            <a:avLst/>
            <a:gdLst/>
            <a:ahLst/>
            <a:cxnLst/>
            <a:rect l="l" t="t" r="r" b="b"/>
            <a:pathLst>
              <a:path w="1353820" h="0">
                <a:moveTo>
                  <a:pt x="0" y="0"/>
                </a:moveTo>
                <a:lnTo>
                  <a:pt x="135335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6277683" y="921541"/>
            <a:ext cx="135255" cy="497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4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80">
                <a:latin typeface="Symbol"/>
                <a:cs typeface="Symbol"/>
              </a:rPr>
              <a:t></a:t>
            </a:r>
            <a:r>
              <a:rPr dirty="0" baseline="-9661" sz="1725" spc="-120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875889" y="1066894"/>
            <a:ext cx="844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87971" y="1208499"/>
            <a:ext cx="171005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718185" algn="l"/>
                <a:tab pos="1236980" algn="l"/>
                <a:tab pos="1600200" algn="l"/>
              </a:tabLst>
            </a:pPr>
            <a:r>
              <a:rPr dirty="0" sz="1200">
                <a:latin typeface="Symbol"/>
                <a:cs typeface="Symbol"/>
              </a:rPr>
              <a:t>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e</a:t>
            </a:r>
            <a:r>
              <a:rPr dirty="0" baseline="2314" sz="1800" i="1">
                <a:latin typeface="Times New Roman"/>
                <a:cs typeface="Times New Roman"/>
              </a:rPr>
              <a:t>	z</a:t>
            </a:r>
            <a:r>
              <a:rPr dirty="0" baseline="2314" sz="1800" spc="-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e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-30">
                <a:latin typeface="Symbol"/>
                <a:cs typeface="Symbol"/>
              </a:rPr>
              <a:t></a:t>
            </a:r>
            <a:r>
              <a:rPr dirty="0" baseline="-9661" sz="1725" spc="-44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56196" y="891238"/>
            <a:ext cx="5391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>
                <a:latin typeface="Symbol"/>
                <a:cs typeface="Symbol"/>
              </a:rPr>
              <a:t></a:t>
            </a:r>
            <a:r>
              <a:rPr dirty="0" baseline="-26570" sz="1725" spc="44">
                <a:latin typeface="Times New Roman"/>
                <a:cs typeface="Times New Roman"/>
              </a:rPr>
              <a:t> </a:t>
            </a:r>
            <a:r>
              <a:rPr dirty="0" baseline="-26570" sz="1725" i="1">
                <a:latin typeface="Times New Roman"/>
                <a:cs typeface="Times New Roman"/>
              </a:rPr>
              <a:t>e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i="1">
                <a:latin typeface="Times New Roman"/>
                <a:cs typeface="Times New Roman"/>
              </a:rPr>
              <a:t>i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125">
                <a:latin typeface="Times New Roman"/>
                <a:cs typeface="Times New Roman"/>
              </a:rPr>
              <a:t> </a:t>
            </a:r>
            <a:r>
              <a:rPr dirty="0" baseline="-26570" sz="1725" spc="-75">
                <a:latin typeface="Times New Roman"/>
                <a:cs typeface="Times New Roman"/>
              </a:rPr>
              <a:t>)</a:t>
            </a:r>
            <a:endParaRPr baseline="-26570" sz="1725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067374" y="958873"/>
            <a:ext cx="5994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e</a:t>
            </a:r>
            <a:r>
              <a:rPr dirty="0" baseline="30555" sz="1500" spc="-30" i="1">
                <a:latin typeface="Times New Roman"/>
                <a:cs typeface="Times New Roman"/>
              </a:rPr>
              <a:t>i</a:t>
            </a:r>
            <a:r>
              <a:rPr dirty="0" baseline="29100" sz="1575" spc="-30">
                <a:latin typeface="Symbol"/>
                <a:cs typeface="Symbol"/>
              </a:rPr>
              <a:t></a:t>
            </a:r>
            <a:endParaRPr baseline="29100" sz="1575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765450" y="1173084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932321" y="1204908"/>
            <a:ext cx="14185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i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5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i="1">
                <a:latin typeface="Times New Roman"/>
                <a:cs typeface="Times New Roman"/>
              </a:rPr>
              <a:t>i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41239" y="955425"/>
            <a:ext cx="19443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543560" algn="l"/>
                <a:tab pos="793115" algn="l"/>
                <a:tab pos="1183640" algn="l"/>
                <a:tab pos="1474470" algn="l"/>
              </a:tabLst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3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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</a:t>
            </a:r>
            <a:r>
              <a:rPr dirty="0" baseline="-34722" sz="18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2314" sz="1800" spc="24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97">
                <a:latin typeface="Times New Roman"/>
                <a:cs typeface="Times New Roman"/>
              </a:rPr>
              <a:t> </a:t>
            </a:r>
            <a:r>
              <a:rPr dirty="0" u="sng" sz="1150" spc="-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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87294" y="1370712"/>
            <a:ext cx="1198880" cy="511809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09"/>
              </a:spcBef>
              <a:tabLst>
                <a:tab pos="1139825" algn="l"/>
              </a:tabLst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-7">
                <a:latin typeface="Times New Roman"/>
                <a:cs typeface="Times New Roman"/>
              </a:rPr>
              <a:t> </a:t>
            </a:r>
            <a:r>
              <a:rPr dirty="0" u="sng" sz="1200" spc="3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[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1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]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  <a:p>
            <a:pPr marL="189230">
              <a:lnSpc>
                <a:spcPct val="100000"/>
              </a:lnSpc>
              <a:spcBef>
                <a:spcPts val="414"/>
              </a:spcBef>
            </a:pP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2</a:t>
            </a:r>
            <a:r>
              <a:rPr dirty="0" baseline="30555" sz="1500" spc="10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6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2004" y="1988796"/>
            <a:ext cx="101028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88315" algn="l"/>
              </a:tabLst>
            </a:pPr>
            <a:r>
              <a:rPr dirty="0" sz="1200" spc="-10">
                <a:latin typeface="Times New Roman"/>
                <a:cs typeface="Times New Roman"/>
              </a:rPr>
              <a:t>Next,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941855" y="2125784"/>
            <a:ext cx="793115" cy="0"/>
          </a:xfrm>
          <a:custGeom>
            <a:avLst/>
            <a:gdLst/>
            <a:ahLst/>
            <a:cxnLst/>
            <a:rect l="l" t="t" r="r" b="b"/>
            <a:pathLst>
              <a:path w="793114" h="0">
                <a:moveTo>
                  <a:pt x="0" y="0"/>
                </a:moveTo>
                <a:lnTo>
                  <a:pt x="792507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267289" y="2118692"/>
            <a:ext cx="14287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11757" y="1830597"/>
            <a:ext cx="31940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spc="-30" i="1">
                <a:latin typeface="Times New Roman"/>
                <a:cs typeface="Times New Roman"/>
              </a:rPr>
              <a:t>e</a:t>
            </a:r>
            <a:r>
              <a:rPr dirty="0" sz="1000" spc="-20" i="1">
                <a:latin typeface="Times New Roman"/>
                <a:cs typeface="Times New Roman"/>
              </a:rPr>
              <a:t>in</a:t>
            </a:r>
            <a:r>
              <a:rPr dirty="0" sz="1050" spc="-2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21890" y="1830597"/>
            <a:ext cx="508634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>
                <a:latin typeface="Symbol"/>
                <a:cs typeface="Symbol"/>
              </a:rPr>
              <a:t></a:t>
            </a:r>
            <a:r>
              <a:rPr dirty="0" baseline="-25462" sz="1800" spc="-112">
                <a:latin typeface="Times New Roman"/>
                <a:cs typeface="Times New Roman"/>
              </a:rPr>
              <a:t> </a:t>
            </a:r>
            <a:r>
              <a:rPr dirty="0" baseline="-25462" sz="1800" spc="-15" i="1">
                <a:latin typeface="Times New Roman"/>
                <a:cs typeface="Times New Roman"/>
              </a:rPr>
              <a:t>e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0" i="1">
                <a:latin typeface="Times New Roman"/>
                <a:cs typeface="Times New Roman"/>
              </a:rPr>
              <a:t>in</a:t>
            </a:r>
            <a:r>
              <a:rPr dirty="0" sz="1050" spc="-1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691212" y="2582577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4" h="0">
                <a:moveTo>
                  <a:pt x="0" y="0"/>
                </a:moveTo>
                <a:lnTo>
                  <a:pt x="13758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1921854" y="2582577"/>
            <a:ext cx="445134" cy="0"/>
          </a:xfrm>
          <a:custGeom>
            <a:avLst/>
            <a:gdLst/>
            <a:ahLst/>
            <a:cxnLst/>
            <a:rect l="l" t="t" r="r" b="b"/>
            <a:pathLst>
              <a:path w="445135" h="0">
                <a:moveTo>
                  <a:pt x="0" y="0"/>
                </a:moveTo>
                <a:lnTo>
                  <a:pt x="44473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2519225" y="2582577"/>
            <a:ext cx="527685" cy="0"/>
          </a:xfrm>
          <a:custGeom>
            <a:avLst/>
            <a:gdLst/>
            <a:ahLst/>
            <a:cxnLst/>
            <a:rect l="l" t="t" r="r" b="b"/>
            <a:pathLst>
              <a:path w="527685" h="0">
                <a:moveTo>
                  <a:pt x="0" y="0"/>
                </a:moveTo>
                <a:lnTo>
                  <a:pt x="52749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3285067" y="2582577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 h="0">
                <a:moveTo>
                  <a:pt x="0" y="0"/>
                </a:moveTo>
                <a:lnTo>
                  <a:pt x="13726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515416" y="2582577"/>
            <a:ext cx="998855" cy="0"/>
          </a:xfrm>
          <a:custGeom>
            <a:avLst/>
            <a:gdLst/>
            <a:ahLst/>
            <a:cxnLst/>
            <a:rect l="l" t="t" r="r" b="b"/>
            <a:pathLst>
              <a:path w="998854" h="0">
                <a:moveTo>
                  <a:pt x="0" y="0"/>
                </a:moveTo>
                <a:lnTo>
                  <a:pt x="99873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4752496" y="2582577"/>
            <a:ext cx="998855" cy="0"/>
          </a:xfrm>
          <a:custGeom>
            <a:avLst/>
            <a:gdLst/>
            <a:ahLst/>
            <a:cxnLst/>
            <a:rect l="l" t="t" r="r" b="b"/>
            <a:pathLst>
              <a:path w="998854" h="0">
                <a:moveTo>
                  <a:pt x="0" y="0"/>
                </a:moveTo>
                <a:lnTo>
                  <a:pt x="99860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688950" y="2575163"/>
            <a:ext cx="1422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>
                <a:latin typeface="Times New Roman"/>
                <a:cs typeface="Times New Roman"/>
              </a:rPr>
              <a:t>2</a:t>
            </a:r>
            <a:r>
              <a:rPr dirty="0" sz="1150" spc="-25" i="1"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27951" y="2448462"/>
            <a:ext cx="73342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(sin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250" spc="-10">
                <a:latin typeface="Symbol"/>
                <a:cs typeface="Symbol"/>
              </a:rPr>
              <a:t></a:t>
            </a:r>
            <a:r>
              <a:rPr dirty="0" sz="12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834018" y="25640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96938" y="25640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510970" y="2468973"/>
            <a:ext cx="21145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510970" y="232362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059161" y="2352683"/>
            <a:ext cx="37655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387789" y="2468973"/>
            <a:ext cx="2420620" cy="35369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1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330"/>
              </a:lnSpc>
              <a:tabLst>
                <a:tab pos="334010" algn="l"/>
                <a:tab pos="1381760" algn="l"/>
                <a:tab pos="1570990" algn="l"/>
              </a:tabLst>
            </a:pPr>
            <a:r>
              <a:rPr dirty="0" sz="1150" spc="-215">
                <a:latin typeface="Symbol"/>
                <a:cs typeface="Symbol"/>
              </a:rPr>
              <a:t></a:t>
            </a:r>
            <a:r>
              <a:rPr dirty="0" baseline="-9661" sz="1725" spc="-322">
                <a:latin typeface="Symbol"/>
                <a:cs typeface="Symbol"/>
              </a:rPr>
              <a:t></a:t>
            </a:r>
            <a:r>
              <a:rPr dirty="0" baseline="-9661" sz="1725" spc="-142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z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30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2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-11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cos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19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17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spc="-75" i="1">
                <a:latin typeface="Times New Roman"/>
                <a:cs typeface="Times New Roman"/>
              </a:rPr>
              <a:t>z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2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2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-11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cos</a:t>
            </a:r>
            <a:r>
              <a:rPr dirty="0" baseline="2222" sz="1875">
                <a:latin typeface="Symbol"/>
                <a:cs typeface="Symbol"/>
              </a:rPr>
              <a:t></a:t>
            </a:r>
            <a:r>
              <a:rPr dirty="0" baseline="2222" sz="1875" spc="19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17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Times New Roman"/>
                <a:cs typeface="Times New Roman"/>
              </a:rPr>
              <a:t>1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282779" y="2575163"/>
            <a:ext cx="1416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>
                <a:latin typeface="Times New Roman"/>
                <a:cs typeface="Times New Roman"/>
              </a:rPr>
              <a:t>2</a:t>
            </a:r>
            <a:r>
              <a:rPr dirty="0" sz="1150" spc="-25" i="1">
                <a:latin typeface="Times New Roman"/>
                <a:cs typeface="Times New Roman"/>
              </a:rPr>
              <a:t>i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288110" y="2323620"/>
            <a:ext cx="2597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4492" sz="1725" i="1">
                <a:latin typeface="Times New Roman"/>
                <a:cs typeface="Times New Roman"/>
              </a:rPr>
              <a:t>z</a:t>
            </a:r>
            <a:r>
              <a:rPr dirty="0" baseline="-14492" sz="1725" spc="35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651792" y="2293317"/>
            <a:ext cx="6908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i="1">
                <a:latin typeface="Times New Roman"/>
                <a:cs typeface="Times New Roman"/>
              </a:rPr>
              <a:t>e</a:t>
            </a:r>
            <a:r>
              <a:rPr dirty="0" sz="1000" i="1">
                <a:latin typeface="Times New Roman"/>
                <a:cs typeface="Times New Roman"/>
              </a:rPr>
              <a:t>i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305">
                <a:latin typeface="Times New Roman"/>
                <a:cs typeface="Times New Roman"/>
              </a:rPr>
              <a:t> </a:t>
            </a:r>
            <a:r>
              <a:rPr dirty="0" baseline="-26570" sz="1725">
                <a:latin typeface="Symbol"/>
                <a:cs typeface="Symbol"/>
              </a:rPr>
              <a:t></a:t>
            </a:r>
            <a:r>
              <a:rPr dirty="0" baseline="-26570" sz="1725" spc="-67">
                <a:latin typeface="Times New Roman"/>
                <a:cs typeface="Times New Roman"/>
              </a:rPr>
              <a:t> </a:t>
            </a:r>
            <a:r>
              <a:rPr dirty="0" baseline="-26570" sz="1725" spc="-30" i="1">
                <a:latin typeface="Times New Roman"/>
                <a:cs typeface="Times New Roman"/>
              </a:rPr>
              <a:t>e</a:t>
            </a: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 i="1">
                <a:latin typeface="Times New Roman"/>
                <a:cs typeface="Times New Roman"/>
              </a:rPr>
              <a:t>i</a:t>
            </a:r>
            <a:r>
              <a:rPr dirty="0" sz="1050" spc="-2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146144" y="2456732"/>
            <a:ext cx="1092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43541" y="250050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844658" y="250050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89827" y="2456732"/>
            <a:ext cx="1092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742970" y="2360952"/>
            <a:ext cx="3848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1305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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44658" y="2610049"/>
            <a:ext cx="12827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691515" algn="l"/>
                <a:tab pos="1210945" algn="l"/>
              </a:tabLst>
            </a:pPr>
            <a:r>
              <a:rPr dirty="0" sz="1150">
                <a:latin typeface="Symbol"/>
                <a:cs typeface="Symbol"/>
              </a:rPr>
              <a:t>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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09230" y="2360952"/>
            <a:ext cx="48005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07034" algn="l"/>
              </a:tabLst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195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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208874" y="2557182"/>
            <a:ext cx="80772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4045" algn="l"/>
              </a:tabLst>
            </a:pPr>
            <a:r>
              <a:rPr dirty="0" sz="1000" spc="-25" i="1">
                <a:latin typeface="Times New Roman"/>
                <a:cs typeface="Times New Roman"/>
              </a:rPr>
              <a:t>i</a:t>
            </a:r>
            <a:r>
              <a:rPr dirty="0" sz="1050" spc="-25">
                <a:latin typeface="Symbol"/>
                <a:cs typeface="Symbol"/>
              </a:rPr>
              <a:t></a:t>
            </a:r>
            <a:r>
              <a:rPr dirty="0" sz="105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i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787704" y="2880485"/>
            <a:ext cx="6146165" cy="17887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30"/>
              </a:spcBef>
            </a:pPr>
            <a:r>
              <a:rPr dirty="0" sz="1200" b="1">
                <a:latin typeface="Times New Roman"/>
                <a:cs typeface="Times New Roman"/>
              </a:rPr>
              <a:t>8.</a:t>
            </a:r>
            <a:r>
              <a:rPr dirty="0" sz="1200" spc="30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Transforms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190" b="1">
                <a:latin typeface="Times New Roman"/>
                <a:cs typeface="Times New Roman"/>
              </a:rPr>
              <a:t> </a:t>
            </a:r>
            <a:r>
              <a:rPr dirty="0" sz="1150" spc="80" i="1">
                <a:latin typeface="Times New Roman"/>
                <a:cs typeface="Times New Roman"/>
              </a:rPr>
              <a:t>a</a:t>
            </a:r>
            <a:r>
              <a:rPr dirty="0" baseline="32163" sz="1425" spc="120" i="1">
                <a:latin typeface="Times New Roman"/>
                <a:cs typeface="Times New Roman"/>
              </a:rPr>
              <a:t>n</a:t>
            </a:r>
            <a:r>
              <a:rPr dirty="0" baseline="32163" sz="1425" spc="9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00">
                <a:latin typeface="Symbol"/>
                <a:cs typeface="Symbol"/>
              </a:rPr>
              <a:t>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and</a:t>
            </a:r>
            <a:r>
              <a:rPr dirty="0" sz="1200" spc="175" b="1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a</a:t>
            </a:r>
            <a:r>
              <a:rPr dirty="0" baseline="32163" sz="1425" spc="104" i="1">
                <a:latin typeface="Times New Roman"/>
                <a:cs typeface="Times New Roman"/>
              </a:rPr>
              <a:t>n</a:t>
            </a:r>
            <a:r>
              <a:rPr dirty="0" baseline="32163" sz="1425" spc="6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Symbol"/>
                <a:cs typeface="Symbol"/>
              </a:rPr>
              <a:t></a:t>
            </a:r>
            <a:endParaRPr sz="1200">
              <a:latin typeface="Symbol"/>
              <a:cs typeface="Symbol"/>
            </a:endParaRPr>
          </a:p>
          <a:p>
            <a:pPr marL="279400">
              <a:lnSpc>
                <a:spcPts val="1340"/>
              </a:lnSpc>
              <a:spcBef>
                <a:spcPts val="1375"/>
              </a:spcBef>
              <a:tabLst>
                <a:tab pos="292417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know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that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(cos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u="sng" baseline="36231" sz="1725" spc="63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[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spc="2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 spc="-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]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6231" sz="1725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. Hence by using damping rule we get</a:t>
            </a:r>
            <a:endParaRPr baseline="2314" sz="1800">
              <a:latin typeface="Times New Roman"/>
              <a:cs typeface="Times New Roman"/>
            </a:endParaRPr>
          </a:p>
          <a:p>
            <a:pPr marL="1945005">
              <a:lnSpc>
                <a:spcPts val="1310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266700">
              <a:lnSpc>
                <a:spcPts val="1470"/>
              </a:lnSpc>
              <a:tabLst>
                <a:tab pos="2134235" algn="l"/>
                <a:tab pos="3415029" algn="l"/>
                <a:tab pos="3790950" algn="l"/>
                <a:tab pos="4780280" algn="l"/>
              </a:tabLst>
            </a:pPr>
            <a:r>
              <a:rPr dirty="0" baseline="-34722" sz="1800" i="1">
                <a:latin typeface="Times New Roman"/>
                <a:cs typeface="Times New Roman"/>
              </a:rPr>
              <a:t>Z</a:t>
            </a:r>
            <a:r>
              <a:rPr dirty="0" baseline="-34722" sz="1800" spc="-225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(</a:t>
            </a:r>
            <a:r>
              <a:rPr dirty="0" baseline="-34722" sz="1800" i="1">
                <a:latin typeface="Times New Roman"/>
                <a:cs typeface="Times New Roman"/>
              </a:rPr>
              <a:t>a</a:t>
            </a:r>
            <a:r>
              <a:rPr dirty="0" baseline="-11111" sz="1500" i="1">
                <a:latin typeface="Times New Roman"/>
                <a:cs typeface="Times New Roman"/>
              </a:rPr>
              <a:t>n</a:t>
            </a:r>
            <a:r>
              <a:rPr dirty="0" baseline="-11111" sz="1500" spc="157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cos</a:t>
            </a:r>
            <a:r>
              <a:rPr dirty="0" baseline="-34722" sz="1800" spc="-247">
                <a:latin typeface="Times New Roman"/>
                <a:cs typeface="Times New Roman"/>
              </a:rPr>
              <a:t> </a:t>
            </a:r>
            <a:r>
              <a:rPr dirty="0" baseline="-34722" sz="1800" spc="-30" i="1">
                <a:latin typeface="Times New Roman"/>
                <a:cs typeface="Times New Roman"/>
              </a:rPr>
              <a:t>n</a:t>
            </a:r>
            <a:r>
              <a:rPr dirty="0" baseline="-33333" sz="1875" spc="-30">
                <a:latin typeface="Symbol"/>
                <a:cs typeface="Symbol"/>
              </a:rPr>
              <a:t></a:t>
            </a:r>
            <a:r>
              <a:rPr dirty="0" baseline="-33333" sz="1875" spc="-202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)</a:t>
            </a:r>
            <a:r>
              <a:rPr dirty="0" baseline="-34722" sz="1800" spc="97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-112">
                <a:latin typeface="Times New Roman"/>
                <a:cs typeface="Times New Roman"/>
              </a:rPr>
              <a:t> </a:t>
            </a:r>
            <a:r>
              <a:rPr dirty="0" baseline="-34722" sz="1800" i="1">
                <a:latin typeface="Times New Roman"/>
                <a:cs typeface="Times New Roman"/>
              </a:rPr>
              <a:t>U</a:t>
            </a:r>
            <a:r>
              <a:rPr dirty="0" baseline="-34722" sz="1800" spc="-179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(</a:t>
            </a:r>
            <a:r>
              <a:rPr dirty="0" baseline="-34722" sz="1800" i="1">
                <a:latin typeface="Times New Roman"/>
                <a:cs typeface="Times New Roman"/>
              </a:rPr>
              <a:t>z</a:t>
            </a:r>
            <a:r>
              <a:rPr dirty="0" baseline="-34722" sz="1800" spc="-67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/</a:t>
            </a:r>
            <a:r>
              <a:rPr dirty="0" baseline="-34722" sz="1800" spc="-89">
                <a:latin typeface="Times New Roman"/>
                <a:cs typeface="Times New Roman"/>
              </a:rPr>
              <a:t> </a:t>
            </a:r>
            <a:r>
              <a:rPr dirty="0" baseline="-34722" sz="1800" i="1">
                <a:latin typeface="Times New Roman"/>
                <a:cs typeface="Times New Roman"/>
              </a:rPr>
              <a:t>a</a:t>
            </a:r>
            <a:r>
              <a:rPr dirty="0" baseline="-34722" sz="1800">
                <a:latin typeface="Times New Roman"/>
                <a:cs typeface="Times New Roman"/>
              </a:rPr>
              <a:t>)</a:t>
            </a:r>
            <a:r>
              <a:rPr dirty="0" baseline="-34722" sz="1800" spc="97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27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sz="1200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[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]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  <a:p>
            <a:pPr marL="1873250">
              <a:lnSpc>
                <a:spcPct val="100000"/>
              </a:lnSpc>
              <a:spcBef>
                <a:spcPts val="455"/>
              </a:spcBef>
              <a:tabLst>
                <a:tab pos="360489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az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30" i="1">
                <a:latin typeface="Times New Roman"/>
                <a:cs typeface="Times New Roman"/>
              </a:rPr>
              <a:t>a</a:t>
            </a:r>
            <a:r>
              <a:rPr dirty="0" baseline="30555" sz="1500" spc="44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279400">
              <a:lnSpc>
                <a:spcPts val="1340"/>
              </a:lnSpc>
              <a:spcBef>
                <a:spcPts val="880"/>
              </a:spcBef>
              <a:tabLst>
                <a:tab pos="2803525" algn="l"/>
                <a:tab pos="347980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Similarly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know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that</a:t>
            </a:r>
            <a:r>
              <a:rPr dirty="0" baseline="2314" sz="1800" spc="-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(sin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baseline="36231" sz="1725" spc="-1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baseline="36231" sz="1725" spc="-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3333" sz="1875" spc="8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.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using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damping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rule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endParaRPr baseline="2314" sz="1800">
              <a:latin typeface="Times New Roman"/>
              <a:cs typeface="Times New Roman"/>
            </a:endParaRPr>
          </a:p>
          <a:p>
            <a:pPr algn="ctr" marR="145415">
              <a:lnSpc>
                <a:spcPts val="1320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127000">
              <a:lnSpc>
                <a:spcPts val="1420"/>
              </a:lnSpc>
            </a:pP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016786" y="4728149"/>
            <a:ext cx="4563745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2059939" algn="l"/>
                <a:tab pos="3161030" algn="l"/>
                <a:tab pos="3707129" algn="l"/>
                <a:tab pos="452501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112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50" spc="-20">
                <a:latin typeface="Symbol"/>
                <a:cs typeface="Symbol"/>
              </a:rPr>
              <a:t>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(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4722" sz="1800" spc="-5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baseline="34722" sz="1800" spc="-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u="sng" baseline="34722" sz="1800" spc="-23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baseline="34722" sz="1800" spc="-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3333" sz="18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az</a:t>
            </a:r>
            <a:r>
              <a:rPr dirty="0" u="sng" baseline="34722" sz="1800" spc="-20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baseline="34722" sz="1800" spc="-2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baseline="33333" sz="1875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76604" y="4859102"/>
            <a:ext cx="4679315" cy="824865"/>
          </a:xfrm>
          <a:prstGeom prst="rect">
            <a:avLst/>
          </a:prstGeom>
        </p:spPr>
        <p:txBody>
          <a:bodyPr wrap="square" lIns="0" tIns="36195" rIns="0" bIns="0" rtlCol="0" vert="horz">
            <a:spAutoFit/>
          </a:bodyPr>
          <a:lstStyle/>
          <a:p>
            <a:pPr marL="1760855">
              <a:lnSpc>
                <a:spcPct val="100000"/>
              </a:lnSpc>
              <a:spcBef>
                <a:spcPts val="285"/>
              </a:spcBef>
              <a:tabLst>
                <a:tab pos="348996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az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30" i="1">
                <a:latin typeface="Times New Roman"/>
                <a:cs typeface="Times New Roman"/>
              </a:rPr>
              <a:t>a</a:t>
            </a:r>
            <a:r>
              <a:rPr dirty="0" baseline="30555" sz="1500" spc="44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38100">
              <a:lnSpc>
                <a:spcPts val="1410"/>
              </a:lnSpc>
              <a:spcBef>
                <a:spcPts val="160"/>
              </a:spcBef>
            </a:pPr>
            <a:r>
              <a:rPr dirty="0" sz="1200" b="1">
                <a:latin typeface="Times New Roman"/>
                <a:cs typeface="Times New Roman"/>
              </a:rPr>
              <a:t>Examples: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Z-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5</a:t>
            </a:r>
            <a:r>
              <a:rPr dirty="0" sz="1150" spc="-25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8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(3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4)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(sin(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4))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aZ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(1)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1681034" y="6108625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8864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2438437" y="6108625"/>
            <a:ext cx="1262380" cy="0"/>
          </a:xfrm>
          <a:custGeom>
            <a:avLst/>
            <a:gdLst/>
            <a:ahLst/>
            <a:cxnLst/>
            <a:rect l="l" t="t" r="r" b="b"/>
            <a:pathLst>
              <a:path w="1262379" h="0">
                <a:moveTo>
                  <a:pt x="0" y="0"/>
                </a:moveTo>
                <a:lnTo>
                  <a:pt x="1262333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4050862" y="6108625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073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4502429" y="6108625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458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5" name="object 55" descr=""/>
          <p:cNvGrpSpPr/>
          <p:nvPr/>
        </p:nvGrpSpPr>
        <p:grpSpPr>
          <a:xfrm>
            <a:off x="5624240" y="5793938"/>
            <a:ext cx="313055" cy="280035"/>
            <a:chOff x="5624240" y="5793938"/>
            <a:chExt cx="313055" cy="280035"/>
          </a:xfrm>
        </p:grpSpPr>
        <p:sp>
          <p:nvSpPr>
            <p:cNvPr id="56" name="object 56" descr=""/>
            <p:cNvSpPr/>
            <p:nvPr/>
          </p:nvSpPr>
          <p:spPr>
            <a:xfrm>
              <a:off x="5757304" y="601231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0904"/>
                  </a:moveTo>
                  <a:lnTo>
                    <a:pt x="19660" y="0"/>
                  </a:lnTo>
                </a:path>
              </a:pathLst>
            </a:custGeom>
            <a:ln w="6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5776965" y="6015334"/>
              <a:ext cx="27940" cy="50800"/>
            </a:xfrm>
            <a:custGeom>
              <a:avLst/>
              <a:gdLst/>
              <a:ahLst/>
              <a:cxnLst/>
              <a:rect l="l" t="t" r="r" b="b"/>
              <a:pathLst>
                <a:path w="27939" h="50800">
                  <a:moveTo>
                    <a:pt x="0" y="0"/>
                  </a:moveTo>
                  <a:lnTo>
                    <a:pt x="27905" y="50586"/>
                  </a:lnTo>
                </a:path>
              </a:pathLst>
            </a:custGeom>
            <a:ln w="125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5808296" y="5914786"/>
              <a:ext cx="128905" cy="151130"/>
            </a:xfrm>
            <a:custGeom>
              <a:avLst/>
              <a:gdLst/>
              <a:ahLst/>
              <a:cxnLst/>
              <a:rect l="l" t="t" r="r" b="b"/>
              <a:pathLst>
                <a:path w="128904" h="151129">
                  <a:moveTo>
                    <a:pt x="0" y="151134"/>
                  </a:moveTo>
                  <a:lnTo>
                    <a:pt x="37165" y="0"/>
                  </a:lnTo>
                </a:path>
                <a:path w="128904" h="151129">
                  <a:moveTo>
                    <a:pt x="37165" y="0"/>
                  </a:moveTo>
                  <a:lnTo>
                    <a:pt x="128493" y="0"/>
                  </a:lnTo>
                </a:path>
              </a:pathLst>
            </a:custGeom>
            <a:ln w="6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5625766" y="5795464"/>
              <a:ext cx="198755" cy="276860"/>
            </a:xfrm>
            <a:custGeom>
              <a:avLst/>
              <a:gdLst/>
              <a:ahLst/>
              <a:cxnLst/>
              <a:rect l="l" t="t" r="r" b="b"/>
              <a:pathLst>
                <a:path w="198754" h="276860">
                  <a:moveTo>
                    <a:pt x="198512" y="0"/>
                  </a:moveTo>
                  <a:lnTo>
                    <a:pt x="0" y="2768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 descr=""/>
          <p:cNvGrpSpPr/>
          <p:nvPr/>
        </p:nvGrpSpPr>
        <p:grpSpPr>
          <a:xfrm>
            <a:off x="5682843" y="6187950"/>
            <a:ext cx="313055" cy="280035"/>
            <a:chOff x="5682843" y="6187950"/>
            <a:chExt cx="313055" cy="280035"/>
          </a:xfrm>
        </p:grpSpPr>
        <p:sp>
          <p:nvSpPr>
            <p:cNvPr id="61" name="object 61" descr=""/>
            <p:cNvSpPr/>
            <p:nvPr/>
          </p:nvSpPr>
          <p:spPr>
            <a:xfrm>
              <a:off x="5816287" y="640602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05"/>
                  </a:moveTo>
                  <a:lnTo>
                    <a:pt x="19280" y="0"/>
                  </a:lnTo>
                </a:path>
              </a:pathLst>
            </a:custGeom>
            <a:ln w="63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835568" y="6409355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286" y="50576"/>
                  </a:lnTo>
                </a:path>
              </a:pathLst>
            </a:custGeom>
            <a:ln w="125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866899" y="6308809"/>
              <a:ext cx="128905" cy="151130"/>
            </a:xfrm>
            <a:custGeom>
              <a:avLst/>
              <a:gdLst/>
              <a:ahLst/>
              <a:cxnLst/>
              <a:rect l="l" t="t" r="r" b="b"/>
              <a:pathLst>
                <a:path w="128904" h="151129">
                  <a:moveTo>
                    <a:pt x="0" y="151121"/>
                  </a:moveTo>
                  <a:lnTo>
                    <a:pt x="37419" y="0"/>
                  </a:lnTo>
                </a:path>
                <a:path w="128904" h="151129">
                  <a:moveTo>
                    <a:pt x="37419" y="0"/>
                  </a:moveTo>
                  <a:lnTo>
                    <a:pt x="128874" y="0"/>
                  </a:lnTo>
                </a:path>
              </a:pathLst>
            </a:custGeom>
            <a:ln w="6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5684369" y="6189476"/>
              <a:ext cx="198755" cy="276860"/>
            </a:xfrm>
            <a:custGeom>
              <a:avLst/>
              <a:gdLst/>
              <a:ahLst/>
              <a:cxnLst/>
              <a:rect l="l" t="t" r="r" b="b"/>
              <a:pathLst>
                <a:path w="198754" h="276860">
                  <a:moveTo>
                    <a:pt x="198512" y="0"/>
                  </a:moveTo>
                  <a:lnTo>
                    <a:pt x="0" y="2768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" name="object 65" descr=""/>
          <p:cNvSpPr/>
          <p:nvPr/>
        </p:nvSpPr>
        <p:spPr>
          <a:xfrm>
            <a:off x="6427299" y="6108625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453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6445295" y="5887047"/>
            <a:ext cx="23939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Times New Roman"/>
                <a:cs typeface="Times New Roman"/>
              </a:rPr>
              <a:t>5</a:t>
            </a:r>
            <a:r>
              <a:rPr dirty="0" sz="1200" spc="-25" i="1">
                <a:latin typeface="Times New Roman"/>
                <a:cs typeface="Times New Roman"/>
              </a:rPr>
              <a:t>az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420769" y="5982749"/>
            <a:ext cx="25971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055540" y="6101158"/>
            <a:ext cx="29527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82778" y="5982749"/>
            <a:ext cx="229108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553210" algn="l"/>
                <a:tab pos="2193290" algn="l"/>
              </a:tabLst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25513" y="6124824"/>
            <a:ext cx="338137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5"/>
              </a:spcBef>
              <a:tabLst>
                <a:tab pos="829944" algn="l"/>
                <a:tab pos="288417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cos(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/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4)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880304" y="5878613"/>
            <a:ext cx="294132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879475" algn="l"/>
                <a:tab pos="2282825" algn="l"/>
                <a:tab pos="278701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sin(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/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3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6001973" y="6302863"/>
            <a:ext cx="8445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566230" y="6205641"/>
            <a:ext cx="55880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47345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0092" sz="1800">
                <a:latin typeface="Times New Roman"/>
                <a:cs typeface="Times New Roman"/>
              </a:rPr>
              <a:t>2</a:t>
            </a:r>
            <a:r>
              <a:rPr dirty="0" baseline="-30092" sz="1800" spc="-17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591630" y="6302863"/>
            <a:ext cx="8445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100060" y="6179598"/>
            <a:ext cx="123063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91440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3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25462" sz="1800">
                <a:latin typeface="Symbol"/>
                <a:cs typeface="Symbol"/>
              </a:rPr>
              <a:t></a:t>
            </a:r>
            <a:r>
              <a:rPr dirty="0" baseline="25462" sz="1800" spc="390">
                <a:latin typeface="Times New Roman"/>
                <a:cs typeface="Times New Roman"/>
              </a:rPr>
              <a:t> </a:t>
            </a:r>
            <a:r>
              <a:rPr dirty="0" baseline="13888" sz="1800" spc="-75">
                <a:latin typeface="Times New Roman"/>
                <a:cs typeface="Times New Roman"/>
              </a:rPr>
              <a:t>1</a:t>
            </a:r>
            <a:r>
              <a:rPr dirty="0" baseline="13888" sz="1800">
                <a:latin typeface="Times New Roman"/>
                <a:cs typeface="Times New Roman"/>
              </a:rPr>
              <a:t>	</a:t>
            </a:r>
            <a:r>
              <a:rPr dirty="0" baseline="25462" sz="1800">
                <a:latin typeface="Symbol"/>
                <a:cs typeface="Symbol"/>
              </a:rPr>
              <a:t></a:t>
            </a:r>
            <a:r>
              <a:rPr dirty="0" baseline="25462" sz="1800" spc="-11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943117" y="5714417"/>
            <a:ext cx="8445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507247" y="5811630"/>
            <a:ext cx="54610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47345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0092" sz="1800">
                <a:latin typeface="Times New Roman"/>
                <a:cs typeface="Times New Roman"/>
              </a:rPr>
              <a:t>2</a:t>
            </a:r>
            <a:r>
              <a:rPr dirty="0" baseline="-30092" sz="1800" spc="-17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978685" y="5909155"/>
            <a:ext cx="145224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566420" algn="l"/>
                <a:tab pos="976630" algn="l"/>
                <a:tab pos="1293495" algn="l"/>
              </a:tabLst>
            </a:pPr>
            <a:r>
              <a:rPr dirty="0" baseline="-27777" sz="1800">
                <a:latin typeface="Symbol"/>
                <a:cs typeface="Symbol"/>
              </a:rPr>
              <a:t></a:t>
            </a:r>
            <a:r>
              <a:rPr dirty="0" baseline="-27777" sz="1800" spc="-7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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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27777" sz="1800">
                <a:latin typeface="Symbol"/>
                <a:cs typeface="Symbol"/>
              </a:rPr>
              <a:t></a:t>
            </a:r>
            <a:endParaRPr baseline="-27777" sz="18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6432103" y="6101158"/>
            <a:ext cx="29527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357316" y="5785587"/>
            <a:ext cx="42799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25462" sz="1800">
                <a:latin typeface="Symbol"/>
                <a:cs typeface="Symbol"/>
              </a:rPr>
              <a:t></a:t>
            </a:r>
            <a:r>
              <a:rPr dirty="0" baseline="25462" sz="1800" spc="472">
                <a:latin typeface="Times New Roman"/>
                <a:cs typeface="Times New Roman"/>
              </a:rPr>
              <a:t> </a:t>
            </a:r>
            <a:r>
              <a:rPr dirty="0" baseline="13888" sz="1800" spc="-75">
                <a:latin typeface="Times New Roman"/>
                <a:cs typeface="Times New Roman"/>
              </a:rPr>
              <a:t>1</a:t>
            </a:r>
            <a:endParaRPr baseline="13888" sz="1800">
              <a:latin typeface="Times New Roman"/>
              <a:cs typeface="Times New Roman"/>
            </a:endParaRPr>
          </a:p>
        </p:txBody>
      </p:sp>
      <p:grpSp>
        <p:nvGrpSpPr>
          <p:cNvPr id="81" name="object 81" descr=""/>
          <p:cNvGrpSpPr/>
          <p:nvPr/>
        </p:nvGrpSpPr>
        <p:grpSpPr>
          <a:xfrm>
            <a:off x="2602075" y="6558801"/>
            <a:ext cx="775970" cy="407034"/>
            <a:chOff x="2602075" y="6558801"/>
            <a:chExt cx="775970" cy="407034"/>
          </a:xfrm>
        </p:grpSpPr>
        <p:sp>
          <p:nvSpPr>
            <p:cNvPr id="82" name="object 82" descr=""/>
            <p:cNvSpPr/>
            <p:nvPr/>
          </p:nvSpPr>
          <p:spPr>
            <a:xfrm>
              <a:off x="2908774" y="665930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74"/>
                  </a:moveTo>
                  <a:lnTo>
                    <a:pt x="19526" y="0"/>
                  </a:lnTo>
                </a:path>
              </a:pathLst>
            </a:custGeom>
            <a:ln w="63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2928300" y="6662303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274" y="50581"/>
                  </a:lnTo>
                </a:path>
              </a:pathLst>
            </a:custGeom>
            <a:ln w="12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2928301" y="6562017"/>
              <a:ext cx="160020" cy="354965"/>
            </a:xfrm>
            <a:custGeom>
              <a:avLst/>
              <a:gdLst/>
              <a:ahLst/>
              <a:cxnLst/>
              <a:rect l="l" t="t" r="r" b="b"/>
              <a:pathLst>
                <a:path w="160019" h="354965">
                  <a:moveTo>
                    <a:pt x="31317" y="150867"/>
                  </a:moveTo>
                  <a:lnTo>
                    <a:pt x="68721" y="0"/>
                  </a:lnTo>
                </a:path>
                <a:path w="160019" h="354965">
                  <a:moveTo>
                    <a:pt x="68721" y="0"/>
                  </a:moveTo>
                  <a:lnTo>
                    <a:pt x="159759" y="0"/>
                  </a:lnTo>
                </a:path>
                <a:path w="160019" h="354965">
                  <a:moveTo>
                    <a:pt x="0" y="354431"/>
                  </a:moveTo>
                  <a:lnTo>
                    <a:pt x="19399" y="343355"/>
                  </a:lnTo>
                </a:path>
              </a:pathLst>
            </a:custGeom>
            <a:ln w="6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2947700" y="6908665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48" y="50591"/>
                  </a:lnTo>
                </a:path>
              </a:pathLst>
            </a:custGeom>
            <a:ln w="124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2602075" y="6764380"/>
              <a:ext cx="775970" cy="194945"/>
            </a:xfrm>
            <a:custGeom>
              <a:avLst/>
              <a:gdLst/>
              <a:ahLst/>
              <a:cxnLst/>
              <a:rect l="l" t="t" r="r" b="b"/>
              <a:pathLst>
                <a:path w="775970" h="194945">
                  <a:moveTo>
                    <a:pt x="376816" y="194876"/>
                  </a:moveTo>
                  <a:lnTo>
                    <a:pt x="414220" y="43704"/>
                  </a:lnTo>
                </a:path>
                <a:path w="775970" h="194945">
                  <a:moveTo>
                    <a:pt x="414220" y="43704"/>
                  </a:moveTo>
                  <a:lnTo>
                    <a:pt x="505637" y="43704"/>
                  </a:lnTo>
                </a:path>
                <a:path w="775970" h="194945">
                  <a:moveTo>
                    <a:pt x="0" y="0"/>
                  </a:moveTo>
                  <a:lnTo>
                    <a:pt x="775453" y="0"/>
                  </a:lnTo>
                </a:path>
              </a:pathLst>
            </a:custGeom>
            <a:ln w="6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/>
          <p:nvPr/>
        </p:nvSpPr>
        <p:spPr>
          <a:xfrm>
            <a:off x="3548952" y="6764380"/>
            <a:ext cx="1012825" cy="0"/>
          </a:xfrm>
          <a:custGeom>
            <a:avLst/>
            <a:gdLst/>
            <a:ahLst/>
            <a:cxnLst/>
            <a:rect l="l" t="t" r="r" b="b"/>
            <a:pathLst>
              <a:path w="1012825" h="0">
                <a:moveTo>
                  <a:pt x="0" y="0"/>
                </a:moveTo>
                <a:lnTo>
                  <a:pt x="101231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8" name="object 88" descr=""/>
          <p:cNvGrpSpPr/>
          <p:nvPr/>
        </p:nvGrpSpPr>
        <p:grpSpPr>
          <a:xfrm>
            <a:off x="4713673" y="6558801"/>
            <a:ext cx="775970" cy="407034"/>
            <a:chOff x="4713673" y="6558801"/>
            <a:chExt cx="775970" cy="407034"/>
          </a:xfrm>
        </p:grpSpPr>
        <p:sp>
          <p:nvSpPr>
            <p:cNvPr id="89" name="object 89" descr=""/>
            <p:cNvSpPr/>
            <p:nvPr/>
          </p:nvSpPr>
          <p:spPr>
            <a:xfrm>
              <a:off x="5020258" y="665930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74"/>
                  </a:moveTo>
                  <a:lnTo>
                    <a:pt x="19652" y="0"/>
                  </a:lnTo>
                </a:path>
              </a:pathLst>
            </a:custGeom>
            <a:ln w="63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5039911" y="6662303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48" y="50581"/>
                  </a:lnTo>
                </a:path>
              </a:pathLst>
            </a:custGeom>
            <a:ln w="124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5039911" y="6562017"/>
              <a:ext cx="160020" cy="354965"/>
            </a:xfrm>
            <a:custGeom>
              <a:avLst/>
              <a:gdLst/>
              <a:ahLst/>
              <a:cxnLst/>
              <a:rect l="l" t="t" r="r" b="b"/>
              <a:pathLst>
                <a:path w="160020" h="354965">
                  <a:moveTo>
                    <a:pt x="31191" y="150867"/>
                  </a:moveTo>
                  <a:lnTo>
                    <a:pt x="68594" y="0"/>
                  </a:lnTo>
                </a:path>
                <a:path w="160020" h="354965">
                  <a:moveTo>
                    <a:pt x="68594" y="0"/>
                  </a:moveTo>
                  <a:lnTo>
                    <a:pt x="159759" y="0"/>
                  </a:lnTo>
                </a:path>
                <a:path w="160020" h="354965">
                  <a:moveTo>
                    <a:pt x="0" y="354431"/>
                  </a:moveTo>
                  <a:lnTo>
                    <a:pt x="19272" y="343355"/>
                  </a:lnTo>
                </a:path>
              </a:pathLst>
            </a:custGeom>
            <a:ln w="6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5059184" y="6908665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274" y="50591"/>
                  </a:lnTo>
                </a:path>
              </a:pathLst>
            </a:custGeom>
            <a:ln w="12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 descr=""/>
            <p:cNvSpPr/>
            <p:nvPr/>
          </p:nvSpPr>
          <p:spPr>
            <a:xfrm>
              <a:off x="4713673" y="6764380"/>
              <a:ext cx="775970" cy="194945"/>
            </a:xfrm>
            <a:custGeom>
              <a:avLst/>
              <a:gdLst/>
              <a:ahLst/>
              <a:cxnLst/>
              <a:rect l="l" t="t" r="r" b="b"/>
              <a:pathLst>
                <a:path w="775970" h="194945">
                  <a:moveTo>
                    <a:pt x="376828" y="194876"/>
                  </a:moveTo>
                  <a:lnTo>
                    <a:pt x="414232" y="43704"/>
                  </a:lnTo>
                </a:path>
                <a:path w="775970" h="194945">
                  <a:moveTo>
                    <a:pt x="414232" y="43704"/>
                  </a:moveTo>
                  <a:lnTo>
                    <a:pt x="505650" y="43704"/>
                  </a:lnTo>
                </a:path>
                <a:path w="775970" h="194945">
                  <a:moveTo>
                    <a:pt x="0" y="0"/>
                  </a:moveTo>
                  <a:lnTo>
                    <a:pt x="775465" y="0"/>
                  </a:lnTo>
                </a:path>
              </a:pathLst>
            </a:custGeom>
            <a:ln w="6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4" name="object 94" descr=""/>
          <p:cNvSpPr txBox="1"/>
          <p:nvPr/>
        </p:nvSpPr>
        <p:spPr>
          <a:xfrm>
            <a:off x="4692943" y="6788584"/>
            <a:ext cx="842644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443865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530647" y="6478109"/>
            <a:ext cx="2773045" cy="518159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294005">
              <a:lnSpc>
                <a:spcPct val="100000"/>
              </a:lnSpc>
              <a:spcBef>
                <a:spcPts val="600"/>
              </a:spcBef>
              <a:tabLst>
                <a:tab pos="891540" algn="l"/>
                <a:tab pos="2405380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 spc="-35">
                <a:latin typeface="Times New Roman"/>
                <a:cs typeface="Times New Roman"/>
              </a:rPr>
              <a:t>2</a:t>
            </a:r>
            <a:r>
              <a:rPr dirty="0" sz="1200" spc="-3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7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az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405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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495"/>
              </a:spcBef>
              <a:tabLst>
                <a:tab pos="494665" algn="l"/>
                <a:tab pos="129286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876604" y="6478109"/>
            <a:ext cx="1732280" cy="782320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556260">
              <a:lnSpc>
                <a:spcPct val="100000"/>
              </a:lnSpc>
              <a:spcBef>
                <a:spcPts val="600"/>
              </a:spcBef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79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</a:t>
            </a:r>
            <a:r>
              <a:rPr dirty="0" u="sng" sz="120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az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</a:t>
            </a:r>
            <a:endParaRPr baseline="-34722" sz="1800">
              <a:latin typeface="Symbol"/>
              <a:cs typeface="Symbol"/>
            </a:endParaRPr>
          </a:p>
          <a:p>
            <a:pPr marL="895985">
              <a:lnSpc>
                <a:spcPct val="100000"/>
              </a:lnSpc>
              <a:spcBef>
                <a:spcPts val="495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/>
          <p:nvPr/>
        </p:nvSpPr>
        <p:spPr>
          <a:xfrm>
            <a:off x="4720427" y="7545623"/>
            <a:ext cx="494665" cy="0"/>
          </a:xfrm>
          <a:custGeom>
            <a:avLst/>
            <a:gdLst/>
            <a:ahLst/>
            <a:cxnLst/>
            <a:rect l="l" t="t" r="r" b="b"/>
            <a:pathLst>
              <a:path w="494664" h="0">
                <a:moveTo>
                  <a:pt x="0" y="0"/>
                </a:moveTo>
                <a:lnTo>
                  <a:pt x="494187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/>
          <p:nvPr/>
        </p:nvSpPr>
        <p:spPr>
          <a:xfrm>
            <a:off x="5510290" y="7545623"/>
            <a:ext cx="502284" cy="0"/>
          </a:xfrm>
          <a:custGeom>
            <a:avLst/>
            <a:gdLst/>
            <a:ahLst/>
            <a:cxnLst/>
            <a:rect l="l" t="t" r="r" b="b"/>
            <a:pathLst>
              <a:path w="502285" h="0">
                <a:moveTo>
                  <a:pt x="0" y="0"/>
                </a:moveTo>
                <a:lnTo>
                  <a:pt x="502178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/>
          <p:nvPr/>
        </p:nvSpPr>
        <p:spPr>
          <a:xfrm>
            <a:off x="6173561" y="7545623"/>
            <a:ext cx="295275" cy="0"/>
          </a:xfrm>
          <a:custGeom>
            <a:avLst/>
            <a:gdLst/>
            <a:ahLst/>
            <a:cxnLst/>
            <a:rect l="l" t="t" r="r" b="b"/>
            <a:pathLst>
              <a:path w="295275" h="0">
                <a:moveTo>
                  <a:pt x="0" y="0"/>
                </a:moveTo>
                <a:lnTo>
                  <a:pt x="295167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 txBox="1"/>
          <p:nvPr/>
        </p:nvSpPr>
        <p:spPr>
          <a:xfrm>
            <a:off x="6178619" y="7537990"/>
            <a:ext cx="31051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4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116675" y="7526766"/>
            <a:ext cx="8826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06450" algn="l"/>
              </a:tabLst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413150" y="7372834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5237812" y="7409090"/>
            <a:ext cx="9137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09625" algn="l"/>
              </a:tabLst>
            </a:pP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2.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Symbol"/>
                <a:cs typeface="Symbol"/>
              </a:rPr>
              <a:t>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6278953" y="7304926"/>
            <a:ext cx="895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719187" y="7304926"/>
            <a:ext cx="8953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715338" y="7563026"/>
            <a:ext cx="12096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02005" algn="l"/>
              </a:tabLst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4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r>
              <a:rPr dirty="0" sz="1300">
                <a:latin typeface="Times New Roman"/>
                <a:cs typeface="Times New Roman"/>
              </a:rPr>
              <a:t>	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4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Symbol"/>
                <a:cs typeface="Symbol"/>
              </a:rPr>
              <a:t>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737505" y="7304926"/>
            <a:ext cx="46482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187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5">
                <a:latin typeface="Times New Roman"/>
                <a:cs typeface="Times New Roman"/>
              </a:rPr>
              <a:t> </a:t>
            </a:r>
            <a:r>
              <a:rPr dirty="0" sz="1300" spc="-50" i="1">
                <a:latin typeface="Times New Roman"/>
                <a:cs typeface="Times New Roman"/>
              </a:rPr>
              <a:t>z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902004" y="7412838"/>
            <a:ext cx="381444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baseline="2136" sz="1950" i="1">
                <a:latin typeface="Times New Roman"/>
                <a:cs typeface="Times New Roman"/>
              </a:rPr>
              <a:t>Z</a:t>
            </a:r>
            <a:r>
              <a:rPr dirty="0" baseline="2136" sz="1950">
                <a:latin typeface="Times New Roman"/>
                <a:cs typeface="Times New Roman"/>
              </a:rPr>
              <a:t>[(</a:t>
            </a:r>
            <a:r>
              <a:rPr dirty="0" baseline="2136" sz="1950" i="1">
                <a:latin typeface="Times New Roman"/>
                <a:cs typeface="Times New Roman"/>
              </a:rPr>
              <a:t>n</a:t>
            </a:r>
            <a:r>
              <a:rPr dirty="0" baseline="2136" sz="1950" spc="-112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>
                <a:latin typeface="Times New Roman"/>
                <a:cs typeface="Times New Roman"/>
              </a:rPr>
              <a:t>1)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-112">
                <a:latin typeface="Times New Roman"/>
                <a:cs typeface="Times New Roman"/>
              </a:rPr>
              <a:t> </a:t>
            </a:r>
            <a:r>
              <a:rPr dirty="0" baseline="2136" sz="1950" spc="-15">
                <a:latin typeface="Times New Roman"/>
                <a:cs typeface="Times New Roman"/>
              </a:rPr>
              <a:t>]</a:t>
            </a:r>
            <a:r>
              <a:rPr dirty="0" baseline="2136" sz="1950" spc="-89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</a:t>
            </a:r>
            <a:r>
              <a:rPr dirty="0" baseline="2136" sz="1950" spc="30">
                <a:latin typeface="Times New Roman"/>
                <a:cs typeface="Times New Roman"/>
              </a:rPr>
              <a:t> </a:t>
            </a:r>
            <a:r>
              <a:rPr dirty="0" baseline="2136" sz="1950" spc="-15" i="1">
                <a:latin typeface="Times New Roman"/>
                <a:cs typeface="Times New Roman"/>
              </a:rPr>
              <a:t>Z</a:t>
            </a:r>
            <a:r>
              <a:rPr dirty="0" baseline="2136" sz="1950" spc="-247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(</a:t>
            </a:r>
            <a:r>
              <a:rPr dirty="0" baseline="2136" sz="1950" i="1">
                <a:latin typeface="Times New Roman"/>
                <a:cs typeface="Times New Roman"/>
              </a:rPr>
              <a:t>n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32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 spc="-82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2</a:t>
            </a:r>
            <a:r>
              <a:rPr dirty="0" baseline="2136" sz="1950" i="1">
                <a:latin typeface="Times New Roman"/>
                <a:cs typeface="Times New Roman"/>
              </a:rPr>
              <a:t>n</a:t>
            </a:r>
            <a:r>
              <a:rPr dirty="0" baseline="2136" sz="1950" spc="-112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>
                <a:latin typeface="Times New Roman"/>
                <a:cs typeface="Times New Roman"/>
              </a:rPr>
              <a:t>1) </a:t>
            </a:r>
            <a:r>
              <a:rPr dirty="0" baseline="2136" sz="1950">
                <a:latin typeface="Symbol"/>
                <a:cs typeface="Symbol"/>
              </a:rPr>
              <a:t></a:t>
            </a:r>
            <a:r>
              <a:rPr dirty="0" baseline="2136" sz="1950" spc="37">
                <a:latin typeface="Times New Roman"/>
                <a:cs typeface="Times New Roman"/>
              </a:rPr>
              <a:t> </a:t>
            </a:r>
            <a:r>
              <a:rPr dirty="0" baseline="2136" sz="1950" spc="-15" i="1">
                <a:latin typeface="Times New Roman"/>
                <a:cs typeface="Times New Roman"/>
              </a:rPr>
              <a:t>Z</a:t>
            </a:r>
            <a:r>
              <a:rPr dirty="0" baseline="2136" sz="1950" spc="-254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(</a:t>
            </a:r>
            <a:r>
              <a:rPr dirty="0" baseline="2136" sz="1950" i="1">
                <a:latin typeface="Times New Roman"/>
                <a:cs typeface="Times New Roman"/>
              </a:rPr>
              <a:t>n</a:t>
            </a:r>
            <a:r>
              <a:rPr dirty="0" baseline="2136" sz="1950" spc="712" i="1">
                <a:latin typeface="Times New Roman"/>
                <a:cs typeface="Times New Roman"/>
              </a:rPr>
              <a:t> </a:t>
            </a:r>
            <a:r>
              <a:rPr dirty="0" baseline="2136" sz="1950" spc="-15">
                <a:latin typeface="Times New Roman"/>
                <a:cs typeface="Times New Roman"/>
              </a:rPr>
              <a:t>)</a:t>
            </a:r>
            <a:r>
              <a:rPr dirty="0" baseline="2136" sz="1950" spc="-12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 spc="-82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2</a:t>
            </a:r>
            <a:r>
              <a:rPr dirty="0" baseline="2136" sz="1950" i="1">
                <a:latin typeface="Times New Roman"/>
                <a:cs typeface="Times New Roman"/>
              </a:rPr>
              <a:t>Z</a:t>
            </a:r>
            <a:r>
              <a:rPr dirty="0" baseline="2136" sz="1950" spc="-254" i="1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Times New Roman"/>
                <a:cs typeface="Times New Roman"/>
              </a:rPr>
              <a:t>(</a:t>
            </a:r>
            <a:r>
              <a:rPr dirty="0" baseline="2136" sz="1950" i="1">
                <a:latin typeface="Times New Roman"/>
                <a:cs typeface="Times New Roman"/>
              </a:rPr>
              <a:t>n</a:t>
            </a:r>
            <a:r>
              <a:rPr dirty="0" baseline="2136" sz="1950">
                <a:latin typeface="Times New Roman"/>
                <a:cs typeface="Times New Roman"/>
              </a:rPr>
              <a:t>)</a:t>
            </a:r>
            <a:r>
              <a:rPr dirty="0" baseline="2136" sz="1950" spc="-120">
                <a:latin typeface="Times New Roman"/>
                <a:cs typeface="Times New Roman"/>
              </a:rPr>
              <a:t> </a:t>
            </a:r>
            <a:r>
              <a:rPr dirty="0" baseline="2136" sz="1950">
                <a:latin typeface="Symbol"/>
                <a:cs typeface="Symbol"/>
              </a:rPr>
              <a:t></a:t>
            </a:r>
            <a:r>
              <a:rPr dirty="0" baseline="2136" sz="1950" spc="-60">
                <a:latin typeface="Times New Roman"/>
                <a:cs typeface="Times New Roman"/>
              </a:rPr>
              <a:t> </a:t>
            </a:r>
            <a:r>
              <a:rPr dirty="0" baseline="2136" sz="1950" spc="-15" i="1">
                <a:latin typeface="Times New Roman"/>
                <a:cs typeface="Times New Roman"/>
              </a:rPr>
              <a:t>Z</a:t>
            </a:r>
            <a:r>
              <a:rPr dirty="0" baseline="2136" sz="1950" spc="-247" i="1">
                <a:latin typeface="Times New Roman"/>
                <a:cs typeface="Times New Roman"/>
              </a:rPr>
              <a:t> </a:t>
            </a:r>
            <a:r>
              <a:rPr dirty="0" baseline="2136" sz="1950" spc="-120">
                <a:latin typeface="Times New Roman"/>
                <a:cs typeface="Times New Roman"/>
              </a:rPr>
              <a:t>(1)</a:t>
            </a:r>
            <a:r>
              <a:rPr dirty="0" baseline="2136" sz="1950" spc="-7">
                <a:latin typeface="Times New Roman"/>
                <a:cs typeface="Times New Roman"/>
              </a:rPr>
              <a:t> </a:t>
            </a:r>
            <a:r>
              <a:rPr dirty="0" baseline="2136" sz="1950" spc="-75">
                <a:latin typeface="Symbol"/>
                <a:cs typeface="Symbol"/>
              </a:rPr>
              <a:t></a:t>
            </a:r>
            <a:endParaRPr baseline="2136" sz="1950">
              <a:latin typeface="Symbol"/>
              <a:cs typeface="Symbol"/>
            </a:endParaRPr>
          </a:p>
        </p:txBody>
      </p:sp>
      <p:sp>
        <p:nvSpPr>
          <p:cNvPr id="109" name="object 109" descr=""/>
          <p:cNvSpPr/>
          <p:nvPr/>
        </p:nvSpPr>
        <p:spPr>
          <a:xfrm>
            <a:off x="1718488" y="8071403"/>
            <a:ext cx="1851660" cy="0"/>
          </a:xfrm>
          <a:custGeom>
            <a:avLst/>
            <a:gdLst/>
            <a:ahLst/>
            <a:cxnLst/>
            <a:rect l="l" t="t" r="r" b="b"/>
            <a:pathLst>
              <a:path w="1851660" h="0">
                <a:moveTo>
                  <a:pt x="0" y="0"/>
                </a:moveTo>
                <a:lnTo>
                  <a:pt x="1851201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/>
          <p:nvPr/>
        </p:nvSpPr>
        <p:spPr>
          <a:xfrm>
            <a:off x="3747408" y="8071403"/>
            <a:ext cx="2096770" cy="0"/>
          </a:xfrm>
          <a:custGeom>
            <a:avLst/>
            <a:gdLst/>
            <a:ahLst/>
            <a:cxnLst/>
            <a:rect l="l" t="t" r="r" b="b"/>
            <a:pathLst>
              <a:path w="2096770" h="0">
                <a:moveTo>
                  <a:pt x="0" y="0"/>
                </a:moveTo>
                <a:lnTo>
                  <a:pt x="2096257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/>
          <p:nvPr/>
        </p:nvSpPr>
        <p:spPr>
          <a:xfrm>
            <a:off x="6021382" y="8071404"/>
            <a:ext cx="505459" cy="0"/>
          </a:xfrm>
          <a:custGeom>
            <a:avLst/>
            <a:gdLst/>
            <a:ahLst/>
            <a:cxnLst/>
            <a:rect l="l" t="t" r="r" b="b"/>
            <a:pathLst>
              <a:path w="505459" h="0">
                <a:moveTo>
                  <a:pt x="0" y="0"/>
                </a:moveTo>
                <a:lnTo>
                  <a:pt x="504905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"/>
          <p:cNvSpPr txBox="1"/>
          <p:nvPr/>
        </p:nvSpPr>
        <p:spPr>
          <a:xfrm>
            <a:off x="876604" y="7770907"/>
            <a:ext cx="5698490" cy="972819"/>
          </a:xfrm>
          <a:prstGeom prst="rect">
            <a:avLst/>
          </a:prstGeom>
        </p:spPr>
        <p:txBody>
          <a:bodyPr wrap="square" lIns="0" tIns="72390" rIns="0" bIns="0" rtlCol="0" vert="horz">
            <a:spAutoFit/>
          </a:bodyPr>
          <a:lstStyle/>
          <a:p>
            <a:pPr marL="708660">
              <a:lnSpc>
                <a:spcPct val="100000"/>
              </a:lnSpc>
              <a:spcBef>
                <a:spcPts val="570"/>
              </a:spcBef>
            </a:pP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22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17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4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 spc="50">
                <a:latin typeface="Times New Roman"/>
                <a:cs typeface="Times New Roman"/>
              </a:rPr>
              <a:t>2</a:t>
            </a:r>
            <a:r>
              <a:rPr dirty="0" sz="1300" spc="50" i="1">
                <a:latin typeface="Times New Roman"/>
                <a:cs typeface="Times New Roman"/>
              </a:rPr>
              <a:t>z</a:t>
            </a:r>
            <a:r>
              <a:rPr dirty="0" sz="1300" spc="50">
                <a:latin typeface="Times New Roman"/>
                <a:cs typeface="Times New Roman"/>
              </a:rPr>
              <a:t>(</a:t>
            </a:r>
            <a:r>
              <a:rPr dirty="0" sz="1300" spc="50" i="1">
                <a:latin typeface="Times New Roman"/>
                <a:cs typeface="Times New Roman"/>
              </a:rPr>
              <a:t>z</a:t>
            </a:r>
            <a:r>
              <a:rPr dirty="0" sz="1300" spc="-40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0">
                <a:latin typeface="Times New Roman"/>
                <a:cs typeface="Times New Roman"/>
              </a:rPr>
              <a:t>1)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spc="50" i="1">
                <a:latin typeface="Times New Roman"/>
                <a:cs typeface="Times New Roman"/>
              </a:rPr>
              <a:t>z</a:t>
            </a:r>
            <a:r>
              <a:rPr dirty="0" sz="1300" spc="50">
                <a:latin typeface="Times New Roman"/>
                <a:cs typeface="Times New Roman"/>
              </a:rPr>
              <a:t>(</a:t>
            </a:r>
            <a:r>
              <a:rPr dirty="0" sz="1300" spc="50" i="1">
                <a:latin typeface="Times New Roman"/>
                <a:cs typeface="Times New Roman"/>
              </a:rPr>
              <a:t>z</a:t>
            </a:r>
            <a:r>
              <a:rPr dirty="0" sz="1300" spc="-4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1)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480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232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5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09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3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17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4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sz="1300" spc="50" i="1">
                <a:latin typeface="Times New Roman"/>
                <a:cs typeface="Times New Roman"/>
              </a:rPr>
              <a:t>z</a:t>
            </a:r>
            <a:r>
              <a:rPr dirty="0" baseline="33333" sz="1500" spc="75">
                <a:latin typeface="Times New Roman"/>
                <a:cs typeface="Times New Roman"/>
              </a:rPr>
              <a:t>3</a:t>
            </a:r>
            <a:r>
              <a:rPr dirty="0" baseline="33333" sz="1500" spc="16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8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17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140" i="1">
                <a:latin typeface="Times New Roman"/>
                <a:cs typeface="Times New Roman"/>
              </a:rPr>
              <a:t> 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232">
                <a:latin typeface="Times New Roman"/>
                <a:cs typeface="Times New Roman"/>
              </a:rPr>
              <a:t> </a:t>
            </a:r>
            <a:r>
              <a:rPr dirty="0" sz="1300" spc="50" i="1">
                <a:latin typeface="Times New Roman"/>
                <a:cs typeface="Times New Roman"/>
              </a:rPr>
              <a:t>z</a:t>
            </a:r>
            <a:r>
              <a:rPr dirty="0" baseline="33333" sz="1500" spc="75">
                <a:latin typeface="Times New Roman"/>
                <a:cs typeface="Times New Roman"/>
              </a:rPr>
              <a:t>3</a:t>
            </a:r>
            <a:r>
              <a:rPr dirty="0" baseline="33333" sz="1500" spc="16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5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baseline="33333" sz="1500" spc="-75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  <a:p>
            <a:pPr marL="1527810">
              <a:lnSpc>
                <a:spcPct val="100000"/>
              </a:lnSpc>
              <a:spcBef>
                <a:spcPts val="475"/>
              </a:spcBef>
              <a:tabLst>
                <a:tab pos="3679190" algn="l"/>
                <a:tab pos="5157470" algn="l"/>
              </a:tabLst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4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1)</a:t>
            </a:r>
            <a:r>
              <a:rPr dirty="0" baseline="33333" sz="1500" spc="-30">
                <a:latin typeface="Times New Roman"/>
                <a:cs typeface="Times New Roman"/>
              </a:rPr>
              <a:t>3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45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1)</a:t>
            </a:r>
            <a:r>
              <a:rPr dirty="0" baseline="33333" sz="1500" spc="-30">
                <a:latin typeface="Times New Roman"/>
                <a:cs typeface="Times New Roman"/>
              </a:rPr>
              <a:t>3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4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1)</a:t>
            </a:r>
            <a:r>
              <a:rPr dirty="0" baseline="33333" sz="1500" spc="-30">
                <a:latin typeface="Times New Roman"/>
                <a:cs typeface="Times New Roman"/>
              </a:rPr>
              <a:t>3</a:t>
            </a:r>
            <a:endParaRPr baseline="33333" sz="15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8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sin(3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5)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200"/>
              </a:spcBef>
            </a:pPr>
            <a:r>
              <a:rPr dirty="0" sz="1200" spc="-10">
                <a:latin typeface="Times New Roman"/>
                <a:cs typeface="Times New Roman"/>
              </a:rPr>
              <a:t>&lt;&lt;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>
                <a:latin typeface="Times New Roman"/>
                <a:cs typeface="Times New Roman"/>
              </a:rPr>
              <a:t>[sin(3</a:t>
            </a:r>
            <a:r>
              <a:rPr dirty="0" sz="1300" i="1">
                <a:latin typeface="Times New Roman"/>
                <a:cs typeface="Times New Roman"/>
              </a:rPr>
              <a:t>n</a:t>
            </a:r>
            <a:r>
              <a:rPr dirty="0" sz="1300" spc="-80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5)]</a:t>
            </a:r>
            <a:r>
              <a:rPr dirty="0" sz="1300" spc="-5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70" i="1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(sin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3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75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20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9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3</a:t>
            </a:r>
            <a:r>
              <a:rPr dirty="0" sz="1300" spc="-20" i="1">
                <a:latin typeface="Times New Roman"/>
                <a:cs typeface="Times New Roman"/>
              </a:rPr>
              <a:t>n</a:t>
            </a:r>
            <a:r>
              <a:rPr dirty="0" sz="1300" spc="-19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5)</a:t>
            </a:r>
            <a:r>
              <a:rPr dirty="0" sz="1300" spc="-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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cos</a:t>
            </a:r>
            <a:r>
              <a:rPr dirty="0" sz="1300" spc="-19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70" i="1">
                <a:latin typeface="Times New Roman"/>
                <a:cs typeface="Times New Roman"/>
              </a:rPr>
              <a:t> </a:t>
            </a:r>
            <a:r>
              <a:rPr dirty="0" sz="1300" spc="-30">
                <a:latin typeface="Times New Roman"/>
                <a:cs typeface="Times New Roman"/>
              </a:rPr>
              <a:t>(sin</a:t>
            </a:r>
            <a:r>
              <a:rPr dirty="0" sz="1300" spc="-75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3</a:t>
            </a:r>
            <a:r>
              <a:rPr dirty="0" sz="1300" spc="-10" i="1">
                <a:latin typeface="Times New Roman"/>
                <a:cs typeface="Times New Roman"/>
              </a:rPr>
              <a:t>n</a:t>
            </a:r>
            <a:r>
              <a:rPr dirty="0" sz="1300" spc="-10">
                <a:latin typeface="Times New Roman"/>
                <a:cs typeface="Times New Roman"/>
              </a:rPr>
              <a:t>)</a:t>
            </a:r>
            <a:r>
              <a:rPr dirty="0" sz="1300" spc="-8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-100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sin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70" i="1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(cos</a:t>
            </a:r>
            <a:r>
              <a:rPr dirty="0" sz="1300" spc="-17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3</a:t>
            </a:r>
            <a:r>
              <a:rPr dirty="0" sz="1300" spc="-25" i="1">
                <a:latin typeface="Times New Roman"/>
                <a:cs typeface="Times New Roman"/>
              </a:rPr>
              <a:t>n</a:t>
            </a:r>
            <a:r>
              <a:rPr dirty="0" sz="1300" spc="-25"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1437310" y="9025783"/>
            <a:ext cx="1032510" cy="0"/>
          </a:xfrm>
          <a:custGeom>
            <a:avLst/>
            <a:gdLst/>
            <a:ahLst/>
            <a:cxnLst/>
            <a:rect l="l" t="t" r="r" b="b"/>
            <a:pathLst>
              <a:path w="1032510" h="0">
                <a:moveTo>
                  <a:pt x="0" y="0"/>
                </a:moveTo>
                <a:lnTo>
                  <a:pt x="103206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/>
          <p:nvPr/>
        </p:nvSpPr>
        <p:spPr>
          <a:xfrm>
            <a:off x="2974283" y="9025783"/>
            <a:ext cx="1032510" cy="0"/>
          </a:xfrm>
          <a:custGeom>
            <a:avLst/>
            <a:gdLst/>
            <a:ahLst/>
            <a:cxnLst/>
            <a:rect l="l" t="t" r="r" b="b"/>
            <a:pathLst>
              <a:path w="1032510" h="0">
                <a:moveTo>
                  <a:pt x="0" y="0"/>
                </a:moveTo>
                <a:lnTo>
                  <a:pt x="103203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 descr=""/>
          <p:cNvSpPr/>
          <p:nvPr/>
        </p:nvSpPr>
        <p:spPr>
          <a:xfrm>
            <a:off x="4184016" y="9025783"/>
            <a:ext cx="2225040" cy="0"/>
          </a:xfrm>
          <a:custGeom>
            <a:avLst/>
            <a:gdLst/>
            <a:ahLst/>
            <a:cxnLst/>
            <a:rect l="l" t="t" r="r" b="b"/>
            <a:pathLst>
              <a:path w="2225040" h="0">
                <a:moveTo>
                  <a:pt x="0" y="0"/>
                </a:moveTo>
                <a:lnTo>
                  <a:pt x="222488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 txBox="1"/>
          <p:nvPr/>
        </p:nvSpPr>
        <p:spPr>
          <a:xfrm>
            <a:off x="925483" y="8888940"/>
            <a:ext cx="11811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989369" y="8748236"/>
            <a:ext cx="5485130" cy="5194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r" marR="1252220">
              <a:lnSpc>
                <a:spcPts val="745"/>
              </a:lnSpc>
              <a:spcBef>
                <a:spcPts val="105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76200">
              <a:lnSpc>
                <a:spcPts val="1105"/>
              </a:lnSpc>
              <a:tabLst>
                <a:tab pos="781685" algn="l"/>
                <a:tab pos="1515110" algn="l"/>
                <a:tab pos="2144395" algn="l"/>
                <a:tab pos="3061335" algn="l"/>
              </a:tabLst>
            </a:pPr>
            <a:r>
              <a:rPr dirty="0" baseline="-34188" sz="1950" spc="-15">
                <a:latin typeface="Times New Roman"/>
                <a:cs typeface="Times New Roman"/>
              </a:rPr>
              <a:t>cos5.</a:t>
            </a:r>
            <a:r>
              <a:rPr dirty="0" baseline="-34188" sz="195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55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95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3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34188" sz="1950">
                <a:latin typeface="Symbol"/>
                <a:cs typeface="Symbol"/>
              </a:rPr>
              <a:t></a:t>
            </a:r>
            <a:r>
              <a:rPr dirty="0" baseline="-34188" sz="1950" spc="-165">
                <a:latin typeface="Times New Roman"/>
                <a:cs typeface="Times New Roman"/>
              </a:rPr>
              <a:t> </a:t>
            </a:r>
            <a:r>
              <a:rPr dirty="0" baseline="-34188" sz="1950" spc="-37">
                <a:latin typeface="Times New Roman"/>
                <a:cs typeface="Times New Roman"/>
              </a:rPr>
              <a:t>sin</a:t>
            </a:r>
            <a:r>
              <a:rPr dirty="0" baseline="-34188" sz="1950" spc="-135">
                <a:latin typeface="Times New Roman"/>
                <a:cs typeface="Times New Roman"/>
              </a:rPr>
              <a:t> </a:t>
            </a:r>
            <a:r>
              <a:rPr dirty="0" baseline="-34188" sz="1950" spc="-37">
                <a:latin typeface="Times New Roman"/>
                <a:cs typeface="Times New Roman"/>
              </a:rPr>
              <a:t>5.</a:t>
            </a:r>
            <a:r>
              <a:rPr dirty="0" baseline="-34188" sz="1950">
                <a:latin typeface="Times New Roman"/>
                <a:cs typeface="Times New Roman"/>
              </a:rPr>
              <a:t>	</a:t>
            </a:r>
            <a:r>
              <a:rPr dirty="0" sz="1300" spc="55" i="1">
                <a:latin typeface="Times New Roman"/>
                <a:cs typeface="Times New Roman"/>
              </a:rPr>
              <a:t>z</a:t>
            </a:r>
            <a:r>
              <a:rPr dirty="0" sz="1300" spc="55">
                <a:latin typeface="Times New Roman"/>
                <a:cs typeface="Times New Roman"/>
              </a:rPr>
              <a:t>(</a:t>
            </a:r>
            <a:r>
              <a:rPr dirty="0" sz="1300" spc="55" i="1">
                <a:latin typeface="Times New Roman"/>
                <a:cs typeface="Times New Roman"/>
              </a:rPr>
              <a:t>z</a:t>
            </a:r>
            <a:r>
              <a:rPr dirty="0" sz="1300" spc="-45" i="1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125">
                <a:latin typeface="Times New Roman"/>
                <a:cs typeface="Times New Roman"/>
              </a:rPr>
              <a:t> </a:t>
            </a:r>
            <a:r>
              <a:rPr dirty="0" sz="1300" spc="-20">
                <a:latin typeface="Times New Roman"/>
                <a:cs typeface="Times New Roman"/>
              </a:rPr>
              <a:t>cos3)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baseline="-34188" sz="1950">
                <a:latin typeface="Symbol"/>
                <a:cs typeface="Symbol"/>
              </a:rPr>
              <a:t></a:t>
            </a:r>
            <a:r>
              <a:rPr dirty="0" baseline="-34188" sz="1950" spc="27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5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3cos5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</a:t>
            </a:r>
            <a:r>
              <a:rPr dirty="0" sz="1300" spc="1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170" i="1">
                <a:latin typeface="Times New Roman"/>
                <a:cs typeface="Times New Roman"/>
              </a:rPr>
              <a:t> 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</a:t>
            </a:r>
            <a:r>
              <a:rPr dirty="0" sz="1300" spc="-114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50" i="1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sin</a:t>
            </a:r>
            <a:r>
              <a:rPr dirty="0" sz="1300" spc="-9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Times New Roman"/>
                <a:cs typeface="Times New Roman"/>
              </a:rPr>
              <a:t>5cos3</a:t>
            </a:r>
            <a:endParaRPr sz="1300">
              <a:latin typeface="Times New Roman"/>
              <a:cs typeface="Times New Roman"/>
            </a:endParaRPr>
          </a:p>
          <a:p>
            <a:pPr marL="465455">
              <a:lnSpc>
                <a:spcPct val="100000"/>
              </a:lnSpc>
              <a:spcBef>
                <a:spcPts val="475"/>
              </a:spcBef>
              <a:tabLst>
                <a:tab pos="2002155" algn="l"/>
                <a:tab pos="3808095" algn="l"/>
              </a:tabLst>
            </a:pP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32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cos3</a:t>
            </a:r>
            <a:r>
              <a:rPr dirty="0" sz="1300" spc="-130">
                <a:latin typeface="Times New Roman"/>
                <a:cs typeface="Times New Roman"/>
              </a:rPr>
              <a:t> </a:t>
            </a:r>
            <a:r>
              <a:rPr dirty="0" sz="1300" spc="35">
                <a:latin typeface="Symbol"/>
                <a:cs typeface="Symbol"/>
              </a:rPr>
              <a:t></a:t>
            </a:r>
            <a:r>
              <a:rPr dirty="0" sz="1300" spc="35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32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6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14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cos3</a:t>
            </a:r>
            <a:r>
              <a:rPr dirty="0" sz="1300" spc="-120">
                <a:latin typeface="Times New Roman"/>
                <a:cs typeface="Times New Roman"/>
              </a:rPr>
              <a:t> </a:t>
            </a:r>
            <a:r>
              <a:rPr dirty="0" sz="1300" spc="35">
                <a:latin typeface="Symbol"/>
                <a:cs typeface="Symbol"/>
              </a:rPr>
              <a:t></a:t>
            </a:r>
            <a:r>
              <a:rPr dirty="0" sz="1300" spc="35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8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322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11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cos3</a:t>
            </a:r>
            <a:r>
              <a:rPr dirty="0" sz="1300" spc="-130">
                <a:latin typeface="Times New Roman"/>
                <a:cs typeface="Times New Roman"/>
              </a:rPr>
              <a:t> </a:t>
            </a:r>
            <a:r>
              <a:rPr dirty="0" sz="1300" spc="35">
                <a:latin typeface="Symbol"/>
                <a:cs typeface="Symbol"/>
              </a:rPr>
              <a:t></a:t>
            </a:r>
            <a:r>
              <a:rPr dirty="0" sz="1300" spc="35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597838" y="1173365"/>
            <a:ext cx="2094230" cy="0"/>
          </a:xfrm>
          <a:custGeom>
            <a:avLst/>
            <a:gdLst/>
            <a:ahLst/>
            <a:cxnLst/>
            <a:rect l="l" t="t" r="r" b="b"/>
            <a:pathLst>
              <a:path w="2094229" h="0">
                <a:moveTo>
                  <a:pt x="0" y="0"/>
                </a:moveTo>
                <a:lnTo>
                  <a:pt x="209380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862965" y="1173365"/>
            <a:ext cx="1150620" cy="0"/>
          </a:xfrm>
          <a:custGeom>
            <a:avLst/>
            <a:gdLst/>
            <a:ahLst/>
            <a:cxnLst/>
            <a:rect l="l" t="t" r="r" b="b"/>
            <a:pathLst>
              <a:path w="1150620" h="0">
                <a:moveTo>
                  <a:pt x="0" y="0"/>
                </a:moveTo>
                <a:lnTo>
                  <a:pt x="115062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863904" y="881415"/>
            <a:ext cx="5384800" cy="1452880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607060">
              <a:lnSpc>
                <a:spcPct val="100000"/>
              </a:lnSpc>
              <a:spcBef>
                <a:spcPts val="635"/>
              </a:spcBef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29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(sin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3cos5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cos3sin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52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52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75">
                <a:latin typeface="Times New Roman"/>
                <a:cs typeface="Times New Roman"/>
              </a:rPr>
              <a:t> </a:t>
            </a:r>
            <a:r>
              <a:rPr dirty="0" u="sng" sz="1200" spc="-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200" spc="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1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sng" sz="12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sz="12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  <a:p>
            <a:pPr marL="1308735">
              <a:lnSpc>
                <a:spcPct val="100000"/>
              </a:lnSpc>
              <a:spcBef>
                <a:spcPts val="535"/>
              </a:spcBef>
              <a:tabLst>
                <a:tab pos="3101975" algn="l"/>
                <a:tab pos="433832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cos3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cos3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cos3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150" spc="35" i="1">
                <a:latin typeface="Times New Roman"/>
                <a:cs typeface="Times New Roman"/>
              </a:rPr>
              <a:t>ne</a:t>
            </a:r>
            <a:r>
              <a:rPr dirty="0" baseline="29239" sz="1425" spc="52" i="1">
                <a:latin typeface="Times New Roman"/>
                <a:cs typeface="Times New Roman"/>
              </a:rPr>
              <a:t>an</a:t>
            </a:r>
            <a:endParaRPr baseline="29239" sz="1425">
              <a:latin typeface="Times New Roman"/>
              <a:cs typeface="Times New Roman"/>
            </a:endParaRPr>
          </a:p>
          <a:p>
            <a:pPr marL="203200">
              <a:lnSpc>
                <a:spcPct val="100000"/>
              </a:lnSpc>
              <a:spcBef>
                <a:spcPts val="42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3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baseline="29239" sz="1425" spc="82" i="1">
                <a:latin typeface="Times New Roman"/>
                <a:cs typeface="Times New Roman"/>
              </a:rPr>
              <a:t>an</a:t>
            </a:r>
            <a:r>
              <a:rPr dirty="0" baseline="29239" sz="1425" spc="3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baseline="29239" sz="1425" i="1">
                <a:latin typeface="Times New Roman"/>
                <a:cs typeface="Times New Roman"/>
              </a:rPr>
              <a:t>n</a:t>
            </a:r>
            <a:r>
              <a:rPr dirty="0" baseline="29239" sz="1425" spc="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e</a:t>
            </a:r>
            <a:r>
              <a:rPr dirty="0" baseline="29239" sz="1425" spc="44" i="1">
                <a:latin typeface="Times New Roman"/>
                <a:cs typeface="Times New Roman"/>
              </a:rPr>
              <a:t>a</a:t>
            </a:r>
            <a:endParaRPr baseline="29239" sz="1425">
              <a:latin typeface="Times New Roman"/>
              <a:cs typeface="Times New Roman"/>
            </a:endParaRPr>
          </a:p>
          <a:p>
            <a:pPr marL="203200">
              <a:lnSpc>
                <a:spcPct val="100000"/>
              </a:lnSpc>
              <a:spcBef>
                <a:spcPts val="755"/>
              </a:spcBef>
            </a:pPr>
            <a:r>
              <a:rPr dirty="0" sz="1200" spc="-10">
                <a:latin typeface="Times New Roman"/>
                <a:cs typeface="Times New Roman"/>
              </a:rPr>
              <a:t>Therefore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ne</a:t>
            </a:r>
            <a:r>
              <a:rPr dirty="0" baseline="30555" sz="1500" i="1">
                <a:latin typeface="Times New Roman"/>
                <a:cs typeface="Times New Roman"/>
              </a:rPr>
              <a:t>an</a:t>
            </a:r>
            <a:r>
              <a:rPr dirty="0" baseline="30555" sz="15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nk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89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damping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449212" y="2559447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888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793504" y="2559447"/>
            <a:ext cx="650875" cy="0"/>
          </a:xfrm>
          <a:custGeom>
            <a:avLst/>
            <a:gdLst/>
            <a:ahLst/>
            <a:cxnLst/>
            <a:rect l="l" t="t" r="r" b="b"/>
            <a:pathLst>
              <a:path w="650875" h="0">
                <a:moveTo>
                  <a:pt x="0" y="0"/>
                </a:moveTo>
                <a:lnTo>
                  <a:pt x="65039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615505" y="2559447"/>
            <a:ext cx="513080" cy="0"/>
          </a:xfrm>
          <a:custGeom>
            <a:avLst/>
            <a:gdLst/>
            <a:ahLst/>
            <a:cxnLst/>
            <a:rect l="l" t="t" r="r" b="b"/>
            <a:pathLst>
              <a:path w="513079" h="0">
                <a:moveTo>
                  <a:pt x="0" y="0"/>
                </a:moveTo>
                <a:lnTo>
                  <a:pt x="51267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648625" y="2335792"/>
            <a:ext cx="23056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56360" algn="l"/>
                <a:tab pos="215836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z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k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kz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763274" y="2584342"/>
            <a:ext cx="13785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85979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35" i="1">
                <a:latin typeface="Times New Roman"/>
                <a:cs typeface="Times New Roman"/>
              </a:rPr>
              <a:t>k</a:t>
            </a:r>
            <a:r>
              <a:rPr dirty="0" sz="1200" spc="35">
                <a:latin typeface="Times New Roman"/>
                <a:cs typeface="Times New Roman"/>
              </a:rPr>
              <a:t>)</a:t>
            </a:r>
            <a:r>
              <a:rPr dirty="0" baseline="30555" sz="1500" spc="52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19096" y="2584342"/>
            <a:ext cx="5226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67104" y="2432241"/>
            <a:ext cx="50450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901189" algn="l"/>
                <a:tab pos="3422015" algn="l"/>
                <a:tab pos="4091940" algn="l"/>
              </a:tabLst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11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e</a:t>
            </a:r>
            <a:r>
              <a:rPr dirty="0" baseline="32163" sz="1425" spc="44" i="1">
                <a:latin typeface="Times New Roman"/>
                <a:cs typeface="Times New Roman"/>
              </a:rPr>
              <a:t>a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653458" y="3065505"/>
            <a:ext cx="598170" cy="0"/>
          </a:xfrm>
          <a:custGeom>
            <a:avLst/>
            <a:gdLst/>
            <a:ahLst/>
            <a:cxnLst/>
            <a:rect l="l" t="t" r="r" b="b"/>
            <a:pathLst>
              <a:path w="598170" h="0">
                <a:moveTo>
                  <a:pt x="0" y="0"/>
                </a:moveTo>
                <a:lnTo>
                  <a:pt x="59783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799482" y="2843639"/>
            <a:ext cx="3016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 </a:t>
            </a:r>
            <a:r>
              <a:rPr dirty="0" sz="1200" spc="-6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90904" y="2938418"/>
            <a:ext cx="2273935" cy="358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1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3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ne</a:t>
            </a:r>
            <a:r>
              <a:rPr dirty="0" baseline="30555" sz="1500" i="1">
                <a:latin typeface="Times New Roman"/>
                <a:cs typeface="Times New Roman"/>
              </a:rPr>
              <a:t>an</a:t>
            </a:r>
            <a:r>
              <a:rPr dirty="0" baseline="30555" sz="1500" spc="-10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25" i="1">
                <a:latin typeface="Times New Roman"/>
                <a:cs typeface="Times New Roman"/>
              </a:rPr>
              <a:t>k</a:t>
            </a:r>
            <a:r>
              <a:rPr dirty="0" sz="1200" spc="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1670050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22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540852" y="4345665"/>
            <a:ext cx="470534" cy="0"/>
          </a:xfrm>
          <a:custGeom>
            <a:avLst/>
            <a:gdLst/>
            <a:ahLst/>
            <a:cxnLst/>
            <a:rect l="l" t="t" r="r" b="b"/>
            <a:pathLst>
              <a:path w="470535" h="0">
                <a:moveTo>
                  <a:pt x="0" y="0"/>
                </a:moveTo>
                <a:lnTo>
                  <a:pt x="47047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874948" y="4345665"/>
            <a:ext cx="849630" cy="0"/>
          </a:xfrm>
          <a:custGeom>
            <a:avLst/>
            <a:gdLst/>
            <a:ahLst/>
            <a:cxnLst/>
            <a:rect l="l" t="t" r="r" b="b"/>
            <a:pathLst>
              <a:path w="849629" h="0">
                <a:moveTo>
                  <a:pt x="0" y="0"/>
                </a:moveTo>
                <a:lnTo>
                  <a:pt x="84917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895453" y="4345665"/>
            <a:ext cx="626745" cy="0"/>
          </a:xfrm>
          <a:custGeom>
            <a:avLst/>
            <a:gdLst/>
            <a:ahLst/>
            <a:cxnLst/>
            <a:rect l="l" t="t" r="r" b="b"/>
            <a:pathLst>
              <a:path w="626745" h="0">
                <a:moveTo>
                  <a:pt x="0" y="0"/>
                </a:moveTo>
                <a:lnTo>
                  <a:pt x="62652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2510723" y="4369868"/>
            <a:ext cx="518159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76604" y="3299309"/>
            <a:ext cx="5609590" cy="1127760"/>
          </a:xfrm>
          <a:prstGeom prst="rect">
            <a:avLst/>
          </a:prstGeom>
        </p:spPr>
        <p:txBody>
          <a:bodyPr wrap="square" lIns="0" tIns="6159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84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n</a:t>
            </a:r>
            <a:r>
              <a:rPr dirty="0" baseline="32163" sz="1425" spc="75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e</a:t>
            </a:r>
            <a:r>
              <a:rPr dirty="0" baseline="32163" sz="1425" spc="75" i="1">
                <a:latin typeface="Times New Roman"/>
                <a:cs typeface="Times New Roman"/>
              </a:rPr>
              <a:t>an</a:t>
            </a:r>
            <a:endParaRPr baseline="32163" sz="1425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425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3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9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baseline="32163" sz="1425" spc="82" i="1">
                <a:latin typeface="Times New Roman"/>
                <a:cs typeface="Times New Roman"/>
              </a:rPr>
              <a:t>an</a:t>
            </a:r>
            <a:r>
              <a:rPr dirty="0" baseline="32163" sz="1425" spc="3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n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e</a:t>
            </a:r>
            <a:r>
              <a:rPr dirty="0" baseline="32163" sz="1425" spc="44" i="1">
                <a:latin typeface="Times New Roman"/>
                <a:cs typeface="Times New Roman"/>
              </a:rPr>
              <a:t>a</a:t>
            </a:r>
            <a:endParaRPr baseline="32163" sz="1425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750"/>
              </a:spcBef>
            </a:pPr>
            <a:r>
              <a:rPr dirty="0" sz="1200" spc="-10">
                <a:latin typeface="Times New Roman"/>
                <a:cs typeface="Times New Roman"/>
              </a:rPr>
              <a:t>Therefore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an</a:t>
            </a:r>
            <a:r>
              <a:rPr dirty="0" baseline="30555" sz="1500" spc="-89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/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damping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rule.</a:t>
            </a:r>
            <a:endParaRPr sz="1200">
              <a:latin typeface="Times New Roman"/>
              <a:cs typeface="Times New Roman"/>
            </a:endParaRPr>
          </a:p>
          <a:p>
            <a:pPr marL="1791970">
              <a:lnSpc>
                <a:spcPts val="1145"/>
              </a:lnSpc>
              <a:spcBef>
                <a:spcPts val="270"/>
              </a:spcBef>
              <a:tabLst>
                <a:tab pos="3368040" algn="l"/>
                <a:tab pos="4171950" algn="l"/>
                <a:tab pos="449135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228600">
              <a:lnSpc>
                <a:spcPts val="1385"/>
              </a:lnSpc>
              <a:tabLst>
                <a:tab pos="1904364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Where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2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baseline="34722" sz="1800" spc="-75" i="1">
                <a:latin typeface="Times New Roman"/>
                <a:cs typeface="Times New Roman"/>
              </a:rPr>
              <a:t>z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22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6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(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-112" i="1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/</a:t>
            </a:r>
            <a:r>
              <a:rPr dirty="0" baseline="34722" sz="1800" spc="-127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k</a:t>
            </a:r>
            <a:r>
              <a:rPr dirty="0" baseline="34722" sz="1800">
                <a:latin typeface="Times New Roman"/>
                <a:cs typeface="Times New Roman"/>
              </a:rPr>
              <a:t>)</a:t>
            </a:r>
            <a:r>
              <a:rPr dirty="0" baseline="34722" sz="1800" spc="307">
                <a:latin typeface="Times New Roman"/>
                <a:cs typeface="Times New Roman"/>
              </a:rPr>
              <a:t>  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30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-112" i="1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/</a:t>
            </a:r>
            <a:r>
              <a:rPr dirty="0" baseline="34722" sz="1800" spc="-127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k</a:t>
            </a:r>
            <a:r>
              <a:rPr dirty="0" baseline="34722" sz="1800" spc="32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kz</a:t>
            </a:r>
            <a:r>
              <a:rPr dirty="0" baseline="34722" sz="1800" spc="315" i="1">
                <a:latin typeface="Times New Roman"/>
                <a:cs typeface="Times New Roman"/>
              </a:rPr>
              <a:t>  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-60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k</a:t>
            </a:r>
            <a:r>
              <a:rPr dirty="0" baseline="34722" sz="1800" spc="187" i="1">
                <a:latin typeface="Times New Roman"/>
                <a:cs typeface="Times New Roman"/>
              </a:rPr>
              <a:t> 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15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where</a:t>
            </a:r>
            <a:r>
              <a:rPr dirty="0" baseline="2314" sz="1800" spc="315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k</a:t>
            </a:r>
            <a:r>
              <a:rPr dirty="0" baseline="2415" sz="1725" spc="20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44">
                <a:latin typeface="Times New Roman"/>
                <a:cs typeface="Times New Roman"/>
              </a:rPr>
              <a:t> </a:t>
            </a:r>
            <a:r>
              <a:rPr dirty="0" baseline="2415" sz="1725" spc="44" i="1">
                <a:latin typeface="Times New Roman"/>
                <a:cs typeface="Times New Roman"/>
              </a:rPr>
              <a:t>e</a:t>
            </a:r>
            <a:r>
              <a:rPr dirty="0" baseline="32163" sz="1425" spc="44" i="1">
                <a:latin typeface="Times New Roman"/>
                <a:cs typeface="Times New Roman"/>
              </a:rPr>
              <a:t>a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776787" y="4294682"/>
            <a:ext cx="1714500" cy="539115"/>
          </a:xfrm>
          <a:prstGeom prst="rect">
            <a:avLst/>
          </a:prstGeom>
        </p:spPr>
        <p:txBody>
          <a:bodyPr wrap="square" lIns="0" tIns="86995" rIns="0" bIns="0" rtlCol="0" vert="horz">
            <a:spAutoFit/>
          </a:bodyPr>
          <a:lstStyle/>
          <a:p>
            <a:pPr marL="209550">
              <a:lnSpc>
                <a:spcPct val="100000"/>
              </a:lnSpc>
              <a:spcBef>
                <a:spcPts val="685"/>
              </a:spcBef>
              <a:tabLst>
                <a:tab pos="118808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25" i="1">
                <a:latin typeface="Times New Roman"/>
                <a:cs typeface="Times New Roman"/>
              </a:rPr>
              <a:t>k</a:t>
            </a:r>
            <a:r>
              <a:rPr dirty="0" sz="1200" spc="25">
                <a:latin typeface="Times New Roman"/>
                <a:cs typeface="Times New Roman"/>
              </a:rPr>
              <a:t>)</a:t>
            </a:r>
            <a:r>
              <a:rPr dirty="0" baseline="30555" sz="1500" spc="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8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4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7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2728584" y="4848585"/>
            <a:ext cx="920115" cy="0"/>
          </a:xfrm>
          <a:custGeom>
            <a:avLst/>
            <a:gdLst/>
            <a:ahLst/>
            <a:cxnLst/>
            <a:rect l="l" t="t" r="r" b="b"/>
            <a:pathLst>
              <a:path w="920114" h="0">
                <a:moveTo>
                  <a:pt x="0" y="0"/>
                </a:moveTo>
                <a:lnTo>
                  <a:pt x="91990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3819613" y="4848585"/>
            <a:ext cx="733425" cy="0"/>
          </a:xfrm>
          <a:custGeom>
            <a:avLst/>
            <a:gdLst/>
            <a:ahLst/>
            <a:cxnLst/>
            <a:rect l="l" t="t" r="r" b="b"/>
            <a:pathLst>
              <a:path w="733425" h="0">
                <a:moveTo>
                  <a:pt x="0" y="0"/>
                </a:moveTo>
                <a:lnTo>
                  <a:pt x="73309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862897" y="4872788"/>
            <a:ext cx="63373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37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13770" y="4679943"/>
            <a:ext cx="30543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430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698458" y="4626719"/>
            <a:ext cx="9772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89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4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16304" y="4721498"/>
            <a:ext cx="1703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0901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30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34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05735" y="4799870"/>
            <a:ext cx="895350" cy="542925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197485">
              <a:lnSpc>
                <a:spcPct val="100000"/>
              </a:lnSpc>
              <a:spcBef>
                <a:spcPts val="665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37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a</a:t>
            </a:r>
            <a:r>
              <a:rPr dirty="0" baseline="32163" sz="1425" spc="104" i="1">
                <a:latin typeface="Times New Roman"/>
                <a:cs typeface="Times New Roman"/>
              </a:rPr>
              <a:t>n</a:t>
            </a:r>
            <a:r>
              <a:rPr dirty="0" baseline="32163" sz="1425" spc="6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sinh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35" i="1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Symbol"/>
                <a:cs typeface="Symbol"/>
              </a:rPr>
              <a:t>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681103" y="4722512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76604" y="5129173"/>
            <a:ext cx="1036319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i)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150" spc="75" i="1">
                <a:latin typeface="Times New Roman"/>
                <a:cs typeface="Times New Roman"/>
              </a:rPr>
              <a:t>a</a:t>
            </a:r>
            <a:r>
              <a:rPr dirty="0" baseline="32163" sz="1425" spc="112" i="1">
                <a:latin typeface="Times New Roman"/>
                <a:cs typeface="Times New Roman"/>
              </a:rPr>
              <a:t>n </a:t>
            </a:r>
            <a:r>
              <a:rPr dirty="0" sz="1150">
                <a:latin typeface="Times New Roman"/>
                <a:cs typeface="Times New Roman"/>
              </a:rPr>
              <a:t>cosh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Symbol"/>
                <a:cs typeface="Symbol"/>
              </a:rPr>
              <a:t>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51204" y="5443430"/>
            <a:ext cx="5796915" cy="199136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270510" indent="-130810">
              <a:lnSpc>
                <a:spcPts val="1725"/>
              </a:lnSpc>
              <a:spcBef>
                <a:spcPts val="125"/>
              </a:spcBef>
              <a:buAutoNum type="romanLcParenR"/>
              <a:tabLst>
                <a:tab pos="270510" algn="l"/>
                <a:tab pos="2171700" algn="l"/>
                <a:tab pos="3075940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that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(cosh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250" spc="-10">
                <a:latin typeface="Symbol"/>
                <a:cs typeface="Symbol"/>
              </a:rPr>
              <a:t></a:t>
            </a:r>
            <a:r>
              <a:rPr dirty="0" sz="12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6231" sz="1725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26041" sz="2400" spc="-3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</a:t>
            </a:r>
            <a:r>
              <a:rPr dirty="0" u="sng" baseline="36231" sz="1725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spc="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5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 spc="-17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6041" sz="2400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</a:t>
            </a:r>
            <a:r>
              <a:rPr dirty="0" u="sng" baseline="26041" sz="24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26041" sz="2400" spc="-4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Hence by using damping rule we</a:t>
            </a:r>
            <a:endParaRPr sz="1200">
              <a:latin typeface="Times New Roman"/>
              <a:cs typeface="Times New Roman"/>
            </a:endParaRPr>
          </a:p>
          <a:p>
            <a:pPr algn="ctr" marR="687070">
              <a:lnSpc>
                <a:spcPts val="1275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254000">
              <a:lnSpc>
                <a:spcPts val="1470"/>
              </a:lnSpc>
              <a:tabLst>
                <a:tab pos="3771265" algn="l"/>
                <a:tab pos="4145915" algn="l"/>
                <a:tab pos="5215255" algn="l"/>
              </a:tabLst>
            </a:pPr>
            <a:r>
              <a:rPr dirty="0" baseline="-34722" sz="1800" spc="-15">
                <a:latin typeface="Times New Roman"/>
                <a:cs typeface="Times New Roman"/>
              </a:rPr>
              <a:t>get</a:t>
            </a:r>
            <a:r>
              <a:rPr dirty="0" baseline="-34722" sz="1800" spc="-112">
                <a:latin typeface="Times New Roman"/>
                <a:cs typeface="Times New Roman"/>
              </a:rPr>
              <a:t> </a:t>
            </a:r>
            <a:r>
              <a:rPr dirty="0" baseline="-34722" sz="1800" i="1">
                <a:latin typeface="Times New Roman"/>
                <a:cs typeface="Times New Roman"/>
              </a:rPr>
              <a:t>Z</a:t>
            </a:r>
            <a:r>
              <a:rPr dirty="0" baseline="-34722" sz="1800" spc="-247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(</a:t>
            </a:r>
            <a:r>
              <a:rPr dirty="0" baseline="-34722" sz="1800" i="1">
                <a:latin typeface="Times New Roman"/>
                <a:cs typeface="Times New Roman"/>
              </a:rPr>
              <a:t>a</a:t>
            </a:r>
            <a:r>
              <a:rPr dirty="0" baseline="-11111" sz="1500" i="1">
                <a:latin typeface="Times New Roman"/>
                <a:cs typeface="Times New Roman"/>
              </a:rPr>
              <a:t>n</a:t>
            </a:r>
            <a:r>
              <a:rPr dirty="0" baseline="-11111" sz="1500" spc="120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cosh</a:t>
            </a:r>
            <a:r>
              <a:rPr dirty="0" baseline="-34722" sz="1800" spc="-179">
                <a:latin typeface="Times New Roman"/>
                <a:cs typeface="Times New Roman"/>
              </a:rPr>
              <a:t> </a:t>
            </a:r>
            <a:r>
              <a:rPr dirty="0" baseline="-34722" sz="1800" spc="-30" i="1">
                <a:latin typeface="Times New Roman"/>
                <a:cs typeface="Times New Roman"/>
              </a:rPr>
              <a:t>n</a:t>
            </a:r>
            <a:r>
              <a:rPr dirty="0" baseline="-33333" sz="1875" spc="-30">
                <a:latin typeface="Symbol"/>
                <a:cs typeface="Symbol"/>
              </a:rPr>
              <a:t></a:t>
            </a:r>
            <a:r>
              <a:rPr dirty="0" baseline="-33333" sz="1875" spc="-225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)</a:t>
            </a:r>
            <a:r>
              <a:rPr dirty="0" baseline="-34722" sz="1800" spc="67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-142">
                <a:latin typeface="Times New Roman"/>
                <a:cs typeface="Times New Roman"/>
              </a:rPr>
              <a:t> </a:t>
            </a:r>
            <a:r>
              <a:rPr dirty="0" baseline="-34722" sz="1800" i="1">
                <a:latin typeface="Times New Roman"/>
                <a:cs typeface="Times New Roman"/>
              </a:rPr>
              <a:t>U</a:t>
            </a:r>
            <a:r>
              <a:rPr dirty="0" baseline="-34722" sz="1800" spc="-202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(</a:t>
            </a:r>
            <a:r>
              <a:rPr dirty="0" baseline="-34722" sz="1800" i="1">
                <a:latin typeface="Times New Roman"/>
                <a:cs typeface="Times New Roman"/>
              </a:rPr>
              <a:t>z</a:t>
            </a:r>
            <a:r>
              <a:rPr dirty="0" baseline="-34722" sz="1800" spc="-89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/</a:t>
            </a:r>
            <a:r>
              <a:rPr dirty="0" baseline="-34722" sz="1800" spc="-120">
                <a:latin typeface="Times New Roman"/>
                <a:cs typeface="Times New Roman"/>
              </a:rPr>
              <a:t> </a:t>
            </a:r>
            <a:r>
              <a:rPr dirty="0" baseline="-34722" sz="1800" i="1">
                <a:latin typeface="Times New Roman"/>
                <a:cs typeface="Times New Roman"/>
              </a:rPr>
              <a:t>a</a:t>
            </a:r>
            <a:r>
              <a:rPr dirty="0" baseline="-34722" sz="1800">
                <a:latin typeface="Times New Roman"/>
                <a:cs typeface="Times New Roman"/>
              </a:rPr>
              <a:t>)</a:t>
            </a:r>
            <a:r>
              <a:rPr dirty="0" baseline="-34722" sz="1800" spc="52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89">
                <a:latin typeface="Times New Roman"/>
                <a:cs typeface="Times New Roman"/>
              </a:rPr>
              <a:t> </a:t>
            </a:r>
            <a:r>
              <a:rPr dirty="0" u="sng" sz="1200" spc="3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)[(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2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u="sng" sz="12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]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200" spc="-10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250" spc="-1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200">
              <a:latin typeface="Times New Roman"/>
              <a:cs typeface="Times New Roman"/>
            </a:endParaRPr>
          </a:p>
          <a:p>
            <a:pPr marL="2150745">
              <a:lnSpc>
                <a:spcPct val="100000"/>
              </a:lnSpc>
              <a:spcBef>
                <a:spcPts val="455"/>
              </a:spcBef>
              <a:tabLst>
                <a:tab pos="395986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az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30" i="1">
                <a:latin typeface="Times New Roman"/>
                <a:cs typeface="Times New Roman"/>
              </a:rPr>
              <a:t>a</a:t>
            </a:r>
            <a:r>
              <a:rPr dirty="0" baseline="30555" sz="1500" spc="44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313055" indent="-173355">
              <a:lnSpc>
                <a:spcPts val="1340"/>
              </a:lnSpc>
              <a:spcBef>
                <a:spcPts val="880"/>
              </a:spcBef>
              <a:buAutoNum type="romanLcParenR" startAt="2"/>
              <a:tabLst>
                <a:tab pos="313055" algn="l"/>
                <a:tab pos="2343785" algn="l"/>
                <a:tab pos="3102610" algn="l"/>
              </a:tabLst>
            </a:pPr>
            <a:r>
              <a:rPr dirty="0" sz="1200">
                <a:latin typeface="Times New Roman"/>
                <a:cs typeface="Times New Roman"/>
              </a:rPr>
              <a:t>We know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that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(sinh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baseline="36231" sz="1725" spc="-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sinh</a:t>
            </a:r>
            <a:r>
              <a:rPr dirty="0" u="sng" baseline="36231" sz="1725" spc="-2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3333" sz="1875" spc="8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Hence by using damping rule we</a:t>
            </a:r>
            <a:endParaRPr sz="1200">
              <a:latin typeface="Times New Roman"/>
              <a:cs typeface="Times New Roman"/>
            </a:endParaRPr>
          </a:p>
          <a:p>
            <a:pPr algn="ctr" marR="638810">
              <a:lnSpc>
                <a:spcPts val="1340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292100">
              <a:lnSpc>
                <a:spcPts val="1350"/>
              </a:lnSpc>
              <a:spcBef>
                <a:spcPts val="700"/>
              </a:spcBef>
              <a:tabLst>
                <a:tab pos="2594610" algn="l"/>
                <a:tab pos="3789679" algn="l"/>
                <a:tab pos="4325620" algn="l"/>
                <a:tab pos="5236210" algn="l"/>
              </a:tabLst>
            </a:pPr>
            <a:r>
              <a:rPr dirty="0" sz="1200" spc="-10">
                <a:latin typeface="Times New Roman"/>
                <a:cs typeface="Times New Roman"/>
              </a:rPr>
              <a:t>get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104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sinh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50" spc="-20">
                <a:latin typeface="Symbol"/>
                <a:cs typeface="Symbol"/>
              </a:rPr>
              <a:t></a:t>
            </a:r>
            <a:r>
              <a:rPr dirty="0" sz="125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(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4722" sz="1800" spc="-5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baseline="34722" sz="1800" spc="-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u="sng" baseline="34722" sz="1800" spc="-20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baseline="33333" sz="1875" spc="-3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3333" sz="18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baseline="3472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az</a:t>
            </a:r>
            <a:r>
              <a:rPr dirty="0" u="sng" baseline="34722" sz="1800" spc="-179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baseline="33333" sz="1875" spc="-1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baseline="33333" sz="1875">
              <a:latin typeface="Times New Roman"/>
              <a:cs typeface="Times New Roman"/>
            </a:endParaRPr>
          </a:p>
          <a:p>
            <a:pPr marL="2165985">
              <a:lnSpc>
                <a:spcPts val="1350"/>
              </a:lnSpc>
              <a:tabLst>
                <a:tab pos="397827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az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30" i="1">
                <a:latin typeface="Times New Roman"/>
                <a:cs typeface="Times New Roman"/>
              </a:rPr>
              <a:t>a</a:t>
            </a:r>
            <a:r>
              <a:rPr dirty="0" baseline="30555" sz="1500" spc="44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2163" sz="1425" i="1">
                <a:latin typeface="Times New Roman"/>
                <a:cs typeface="Times New Roman"/>
              </a:rPr>
              <a:t>t</a:t>
            </a:r>
            <a:r>
              <a:rPr dirty="0" baseline="32163" sz="1425" spc="18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</a:t>
            </a:r>
            <a:r>
              <a:rPr dirty="0" sz="1150" spc="-25" i="1">
                <a:latin typeface="Times New Roman"/>
                <a:cs typeface="Times New Roman"/>
              </a:rPr>
              <a:t>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395857" y="7715790"/>
            <a:ext cx="984885" cy="0"/>
          </a:xfrm>
          <a:custGeom>
            <a:avLst/>
            <a:gdLst/>
            <a:ahLst/>
            <a:cxnLst/>
            <a:rect l="l" t="t" r="r" b="b"/>
            <a:pathLst>
              <a:path w="984885" h="0">
                <a:moveTo>
                  <a:pt x="0" y="0"/>
                </a:moveTo>
                <a:lnTo>
                  <a:pt x="98487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2701279" y="7494605"/>
            <a:ext cx="38735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78204" y="7588339"/>
            <a:ext cx="2879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47290" algn="l"/>
              </a:tabLst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t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Times New Roman"/>
                <a:cs typeface="Times New Roman"/>
              </a:rPr>
              <a:t>(</a:t>
            </a:r>
            <a:r>
              <a:rPr dirty="0" sz="1150" spc="35" i="1">
                <a:latin typeface="Times New Roman"/>
                <a:cs typeface="Times New Roman"/>
              </a:rPr>
              <a:t>z</a:t>
            </a:r>
            <a:r>
              <a:rPr dirty="0" sz="1150" spc="3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63443" y="7682555"/>
            <a:ext cx="2726690" cy="50482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1549400">
              <a:lnSpc>
                <a:spcPct val="100000"/>
              </a:lnSpc>
              <a:spcBef>
                <a:spcPts val="59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8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459"/>
              </a:spcBef>
            </a:pPr>
            <a:r>
              <a:rPr dirty="0" sz="1200">
                <a:latin typeface="Symbol"/>
                <a:cs typeface="Symbol"/>
              </a:rPr>
              <a:t>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t</a:t>
            </a:r>
            <a:r>
              <a:rPr dirty="0" baseline="30555" sz="1500" spc="157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/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damping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rule.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864391" y="8411607"/>
            <a:ext cx="1510030" cy="0"/>
          </a:xfrm>
          <a:custGeom>
            <a:avLst/>
            <a:gdLst/>
            <a:ahLst/>
            <a:cxnLst/>
            <a:rect l="l" t="t" r="r" b="b"/>
            <a:pathLst>
              <a:path w="1510029" h="0">
                <a:moveTo>
                  <a:pt x="0" y="0"/>
                </a:moveTo>
                <a:lnTo>
                  <a:pt x="150997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3545832" y="8411607"/>
            <a:ext cx="1156335" cy="0"/>
          </a:xfrm>
          <a:custGeom>
            <a:avLst/>
            <a:gdLst/>
            <a:ahLst/>
            <a:cxnLst/>
            <a:rect l="l" t="t" r="r" b="b"/>
            <a:pathLst>
              <a:path w="1156335" h="0">
                <a:moveTo>
                  <a:pt x="0" y="0"/>
                </a:moveTo>
                <a:lnTo>
                  <a:pt x="115631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291434" y="8187952"/>
            <a:ext cx="20618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61925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ez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25480" y="8284401"/>
            <a:ext cx="17919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693545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63904" y="8381048"/>
            <a:ext cx="3864610" cy="52895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008380">
              <a:lnSpc>
                <a:spcPct val="100000"/>
              </a:lnSpc>
              <a:spcBef>
                <a:spcPts val="535"/>
              </a:spcBef>
              <a:tabLst>
                <a:tab pos="269875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ez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20"/>
              </a:spcBef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50" spc="60" i="1">
                <a:latin typeface="Times New Roman"/>
                <a:cs typeface="Times New Roman"/>
              </a:rPr>
              <a:t>e</a:t>
            </a:r>
            <a:r>
              <a:rPr dirty="0" baseline="35087" sz="1425" spc="89" i="1">
                <a:latin typeface="Times New Roman"/>
                <a:cs typeface="Times New Roman"/>
              </a:rPr>
              <a:t>k</a:t>
            </a:r>
            <a:r>
              <a:rPr dirty="0" baseline="35087" sz="1425" spc="240" i="1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cos</a:t>
            </a:r>
            <a:r>
              <a:rPr dirty="0" sz="1250" spc="-14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k</a:t>
            </a:r>
            <a:r>
              <a:rPr dirty="0" sz="1300">
                <a:latin typeface="Symbol"/>
                <a:cs typeface="Symbol"/>
              </a:rPr>
              <a:t></a:t>
            </a:r>
            <a:r>
              <a:rPr dirty="0" sz="130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0)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78204" y="989420"/>
            <a:ext cx="16624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spc="15">
                <a:latin typeface="Times New Roman"/>
                <a:cs typeface="Times New Roman"/>
              </a:rPr>
              <a:t>We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know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that</a:t>
            </a:r>
            <a:r>
              <a:rPr dirty="0" baseline="2314" sz="1800" spc="322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(cos</a:t>
            </a:r>
            <a:r>
              <a:rPr dirty="0" sz="1150" spc="-185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k</a:t>
            </a:r>
            <a:r>
              <a:rPr dirty="0" sz="1150" spc="10">
                <a:latin typeface="Symbol"/>
                <a:cs typeface="Symbol"/>
              </a:rPr>
              <a:t>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668244" y="1116870"/>
            <a:ext cx="1009015" cy="0"/>
          </a:xfrm>
          <a:custGeom>
            <a:avLst/>
            <a:gdLst/>
            <a:ahLst/>
            <a:cxnLst/>
            <a:rect l="l" t="t" r="r" b="b"/>
            <a:pathLst>
              <a:path w="1009014" h="0">
                <a:moveTo>
                  <a:pt x="0" y="0"/>
                </a:moveTo>
                <a:lnTo>
                  <a:pt x="100849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709172" y="991012"/>
            <a:ext cx="44577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sz="1150" spc="30">
                <a:latin typeface="Times New Roman"/>
                <a:cs typeface="Times New Roman"/>
              </a:rPr>
              <a:t>(</a:t>
            </a:r>
            <a:r>
              <a:rPr dirty="0" sz="1150" spc="30" i="1">
                <a:latin typeface="Times New Roman"/>
                <a:cs typeface="Times New Roman"/>
              </a:rPr>
              <a:t>z</a:t>
            </a:r>
            <a:r>
              <a:rPr dirty="0" sz="1150" spc="3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47615" y="1141020"/>
            <a:ext cx="10750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9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cos</a:t>
            </a:r>
            <a:r>
              <a:rPr dirty="0" sz="1150" spc="55">
                <a:latin typeface="Symbol"/>
                <a:cs typeface="Symbol"/>
              </a:rPr>
              <a:t>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11306" y="895685"/>
            <a:ext cx="7340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40">
                <a:latin typeface="Times New Roman"/>
                <a:cs typeface="Times New Roman"/>
              </a:rPr>
              <a:t>cos</a:t>
            </a:r>
            <a:r>
              <a:rPr dirty="0" sz="1150" spc="40">
                <a:latin typeface="Symbol"/>
                <a:cs typeface="Symbol"/>
              </a:rPr>
              <a:t></a:t>
            </a:r>
            <a:r>
              <a:rPr dirty="0" sz="1150" spc="4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749052" y="1545988"/>
            <a:ext cx="1534795" cy="0"/>
          </a:xfrm>
          <a:custGeom>
            <a:avLst/>
            <a:gdLst/>
            <a:ahLst/>
            <a:cxnLst/>
            <a:rect l="l" t="t" r="r" b="b"/>
            <a:pathLst>
              <a:path w="1534795" h="0">
                <a:moveTo>
                  <a:pt x="0" y="0"/>
                </a:moveTo>
                <a:lnTo>
                  <a:pt x="153464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455355" y="1545988"/>
            <a:ext cx="1180465" cy="0"/>
          </a:xfrm>
          <a:custGeom>
            <a:avLst/>
            <a:gdLst/>
            <a:ahLst/>
            <a:cxnLst/>
            <a:rect l="l" t="t" r="r" b="b"/>
            <a:pathLst>
              <a:path w="1180465" h="0">
                <a:moveTo>
                  <a:pt x="0" y="0"/>
                </a:moveTo>
                <a:lnTo>
                  <a:pt x="118002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316196" y="1418781"/>
            <a:ext cx="111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718952" y="1570882"/>
            <a:ext cx="29305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75323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6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ez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888585" y="1322332"/>
            <a:ext cx="25730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76403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)[(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</a:t>
            </a:r>
            <a:r>
              <a:rPr dirty="0" sz="1200" spc="-20">
                <a:latin typeface="Times New Roman"/>
                <a:cs typeface="Times New Roman"/>
              </a:rPr>
              <a:t>]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cos</a:t>
            </a:r>
            <a:r>
              <a:rPr dirty="0" sz="1200" spc="-20">
                <a:latin typeface="Symbol"/>
                <a:cs typeface="Symbol"/>
              </a:rPr>
              <a:t>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76140" y="1418781"/>
            <a:ext cx="28702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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k</a:t>
            </a:r>
            <a:r>
              <a:rPr dirty="0" baseline="30555" sz="1500" spc="24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((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30555" sz="1500" i="1">
                <a:latin typeface="Times New Roman"/>
                <a:cs typeface="Times New Roman"/>
              </a:rPr>
              <a:t>k</a:t>
            </a:r>
            <a:r>
              <a:rPr dirty="0" baseline="30555" sz="1500" spc="25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k</a:t>
            </a:r>
            <a:r>
              <a:rPr dirty="0" sz="1200">
                <a:latin typeface="Symbol"/>
                <a:cs typeface="Symbol"/>
              </a:rPr>
              <a:t>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004" y="188188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9.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369513" y="2013336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49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1700102" y="201333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2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568269" y="1900331"/>
            <a:ext cx="3219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49554" algn="l"/>
              </a:tabLst>
            </a:pPr>
            <a:r>
              <a:rPr dirty="0" baseline="4830" sz="1725" spc="-75">
                <a:latin typeface="Symbol"/>
                <a:cs typeface="Symbol"/>
              </a:rPr>
              <a:t>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52798" y="2005816"/>
            <a:ext cx="6629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460375" algn="l"/>
              </a:tabLst>
            </a:pPr>
            <a:r>
              <a:rPr dirty="0" baseline="-7246" sz="1725">
                <a:latin typeface="Symbol"/>
                <a:cs typeface="Symbol"/>
              </a:rPr>
              <a:t></a:t>
            </a:r>
            <a:r>
              <a:rPr dirty="0" baseline="-7246" sz="1725" spc="442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4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baseline="-7246" sz="1725" spc="-75">
                <a:latin typeface="Symbol"/>
                <a:cs typeface="Symbol"/>
              </a:rPr>
              <a:t></a:t>
            </a:r>
            <a:endParaRPr baseline="-7246" sz="1725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75580" y="1900331"/>
            <a:ext cx="2876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baseline="4830" sz="1725" spc="-30">
                <a:latin typeface="Times New Roman"/>
                <a:cs typeface="Times New Roman"/>
              </a:rPr>
              <a:t>cos</a:t>
            </a:r>
            <a:r>
              <a:rPr dirty="0" sz="1150" spc="-2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78198" y="1803513"/>
            <a:ext cx="6121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31800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 spc="-37" i="1">
                <a:latin typeface="Times New Roman"/>
                <a:cs typeface="Times New Roman"/>
              </a:rPr>
              <a:t>n</a:t>
            </a:r>
            <a:r>
              <a:rPr dirty="0" baseline="4830" sz="1725" spc="-37">
                <a:latin typeface="Symbol"/>
                <a:cs typeface="Symbol"/>
              </a:rPr>
              <a:t>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spc="-104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568098" y="2455310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85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1898903" y="245531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31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2713687" y="245531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56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3139430" y="2455311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66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3591742" y="245531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81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/>
          <p:nvPr/>
        </p:nvSpPr>
        <p:spPr>
          <a:xfrm>
            <a:off x="3996254" y="2455311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66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4102289" y="2466293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00293" y="2478992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004570" y="2466292"/>
            <a:ext cx="4813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7670" algn="l"/>
              </a:tabLst>
            </a:pPr>
            <a:r>
              <a:rPr dirty="0" sz="1200" spc="-25">
                <a:latin typeface="Symbol"/>
                <a:cs typeface="Symbol"/>
              </a:rPr>
              <a:t></a:t>
            </a:r>
            <a:r>
              <a:rPr dirty="0" baseline="-4629" sz="1800" spc="-37">
                <a:latin typeface="Symbol"/>
                <a:cs typeface="Symbol"/>
              </a:rPr>
              <a:t>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476682" y="2466292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476682" y="2243141"/>
            <a:ext cx="22999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31800" algn="l"/>
                <a:tab pos="935990" algn="l"/>
                <a:tab pos="1246505" algn="l"/>
                <a:tab pos="1672589" algn="l"/>
                <a:tab pos="2125345" algn="l"/>
              </a:tabLst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4629" sz="1800" spc="-37" i="1">
                <a:latin typeface="Times New Roman"/>
                <a:cs typeface="Times New Roman"/>
              </a:rPr>
              <a:t>n</a:t>
            </a:r>
            <a:r>
              <a:rPr dirty="0" baseline="4629" sz="1800" spc="-37">
                <a:latin typeface="Symbol"/>
                <a:cs typeface="Symbol"/>
              </a:rPr>
              <a:t>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>
                <a:latin typeface="Symbol"/>
                <a:cs typeface="Symbol"/>
              </a:rPr>
              <a:t></a:t>
            </a:r>
            <a:r>
              <a:rPr dirty="0" baseline="4629" sz="1800" spc="-179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629" sz="1800" spc="-37">
                <a:latin typeface="Symbol"/>
                <a:cs typeface="Symbol"/>
              </a:rPr>
              <a:t>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37" i="1">
                <a:latin typeface="Times New Roman"/>
                <a:cs typeface="Times New Roman"/>
              </a:rPr>
              <a:t>n</a:t>
            </a:r>
            <a:r>
              <a:rPr dirty="0" baseline="4629" sz="1800" spc="-37">
                <a:latin typeface="Symbol"/>
                <a:cs typeface="Symbol"/>
              </a:rPr>
              <a:t>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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spc="-37" i="1">
                <a:latin typeface="Times New Roman"/>
                <a:cs typeface="Times New Roman"/>
              </a:rPr>
              <a:t>n</a:t>
            </a:r>
            <a:r>
              <a:rPr dirty="0" baseline="4629" sz="1800" spc="-37">
                <a:latin typeface="Symbol"/>
                <a:cs typeface="Symbol"/>
              </a:rPr>
              <a:t>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63904" y="2328403"/>
            <a:ext cx="872490" cy="328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128270">
              <a:lnSpc>
                <a:spcPts val="72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&lt;&lt;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5" i="1">
                <a:latin typeface="Times New Roman"/>
                <a:cs typeface="Times New Roman"/>
              </a:rPr>
              <a:t> </a:t>
            </a:r>
            <a:r>
              <a:rPr dirty="0" baseline="34722" sz="1800" spc="-15">
                <a:latin typeface="Symbol"/>
                <a:cs typeface="Symbol"/>
              </a:rPr>
              <a:t></a:t>
            </a:r>
            <a:r>
              <a:rPr dirty="0" sz="1200" spc="-10">
                <a:latin typeface="Times New Roman"/>
                <a:cs typeface="Times New Roman"/>
              </a:rPr>
              <a:t>cos</a:t>
            </a:r>
            <a:r>
              <a:rPr dirty="0" baseline="-4629" sz="1800" spc="-15">
                <a:latin typeface="Symbol"/>
                <a:cs typeface="Symbol"/>
              </a:rPr>
              <a:t></a:t>
            </a:r>
            <a:endParaRPr baseline="-4629" sz="1800">
              <a:latin typeface="Symbol"/>
              <a:cs typeface="Symbol"/>
            </a:endParaRPr>
          </a:p>
          <a:p>
            <a:pPr algn="ctr" marR="106680">
              <a:lnSpc>
                <a:spcPts val="470"/>
              </a:lnSpc>
            </a:pP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  <a:p>
            <a:pPr algn="r" marR="30480">
              <a:lnSpc>
                <a:spcPts val="1190"/>
              </a:lnSpc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4575845" y="2458471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34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5103256" y="2458471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 h="0">
                <a:moveTo>
                  <a:pt x="0" y="0"/>
                </a:moveTo>
                <a:lnTo>
                  <a:pt x="17508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5701859" y="2458471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 h="0">
                <a:moveTo>
                  <a:pt x="0" y="0"/>
                </a:moveTo>
                <a:lnTo>
                  <a:pt x="9902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6207499" y="245847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35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6389169" y="2468880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916621" y="2468880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284659" y="2468880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790671" y="2468880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916621" y="2248353"/>
            <a:ext cx="5575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00990" algn="l"/>
              </a:tabLst>
            </a:pPr>
            <a:r>
              <a:rPr dirty="0" sz="1150" spc="-50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spc="-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994106" y="2246557"/>
            <a:ext cx="18161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1820" algn="l"/>
                <a:tab pos="808990" algn="l"/>
                <a:tab pos="1118870" algn="l"/>
                <a:tab pos="1717675" algn="l"/>
              </a:tabLst>
            </a:pPr>
            <a:r>
              <a:rPr dirty="0" baseline="4629" sz="1800">
                <a:latin typeface="Symbol"/>
                <a:cs typeface="Symbol"/>
              </a:rPr>
              <a:t></a:t>
            </a:r>
            <a:r>
              <a:rPr dirty="0" baseline="4629" sz="1800" spc="-179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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4830" sz="1725" spc="-89">
                <a:latin typeface="Symbol"/>
                <a:cs typeface="Symbol"/>
              </a:rPr>
              <a:t>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i="1">
                <a:latin typeface="Times New Roman"/>
                <a:cs typeface="Times New Roman"/>
              </a:rPr>
              <a:t>n</a:t>
            </a:r>
            <a:r>
              <a:rPr dirty="0" baseline="4830" sz="1725">
                <a:latin typeface="Symbol"/>
                <a:cs typeface="Symbol"/>
              </a:rPr>
              <a:t></a:t>
            </a:r>
            <a:r>
              <a:rPr dirty="0" baseline="4830" sz="1725" spc="-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75">
                <a:latin typeface="Symbol"/>
                <a:cs typeface="Symbol"/>
              </a:rPr>
              <a:t>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66909" y="2343374"/>
            <a:ext cx="4707255" cy="314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35"/>
              </a:lnSpc>
              <a:spcBef>
                <a:spcPts val="100"/>
              </a:spcBef>
              <a:tabLst>
                <a:tab pos="250190" algn="l"/>
                <a:tab pos="1146175" algn="l"/>
                <a:tab pos="1507490" algn="l"/>
                <a:tab pos="2021839" algn="l"/>
                <a:tab pos="2347595" algn="l"/>
                <a:tab pos="2936240" algn="l"/>
                <a:tab pos="3529965" algn="l"/>
                <a:tab pos="4062095" algn="l"/>
                <a:tab pos="4634865" algn="l"/>
              </a:tabLst>
            </a:pPr>
            <a:r>
              <a:rPr dirty="0" baseline="4629" sz="1800" spc="-75">
                <a:latin typeface="Symbol"/>
                <a:cs typeface="Symbol"/>
              </a:rPr>
              <a:t>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</a:t>
            </a:r>
            <a:r>
              <a:rPr dirty="0" baseline="4629" sz="1800">
                <a:latin typeface="Symbol"/>
                <a:cs typeface="Symbol"/>
              </a:rPr>
              <a:t></a:t>
            </a:r>
            <a:r>
              <a:rPr dirty="0" baseline="4629" sz="1800" spc="6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112">
                <a:latin typeface="Times New Roman"/>
                <a:cs typeface="Times New Roman"/>
              </a:rPr>
              <a:t> </a:t>
            </a:r>
            <a:r>
              <a:rPr dirty="0" baseline="4629" sz="1800" spc="60" i="1">
                <a:latin typeface="Times New Roman"/>
                <a:cs typeface="Times New Roman"/>
              </a:rPr>
              <a:t>Z</a:t>
            </a:r>
            <a:r>
              <a:rPr dirty="0" sz="1200" spc="40">
                <a:latin typeface="Symbol"/>
                <a:cs typeface="Symbol"/>
              </a:rPr>
              <a:t></a:t>
            </a:r>
            <a:r>
              <a:rPr dirty="0" baseline="4629" sz="1800" spc="60">
                <a:latin typeface="Times New Roman"/>
                <a:cs typeface="Times New Roman"/>
              </a:rPr>
              <a:t>cos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Times New Roman"/>
                <a:cs typeface="Times New Roman"/>
              </a:rPr>
              <a:t>cos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157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sin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Times New Roman"/>
                <a:cs typeface="Times New Roman"/>
              </a:rPr>
              <a:t>sin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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22">
                <a:latin typeface="Times New Roman"/>
                <a:cs typeface="Times New Roman"/>
              </a:rPr>
              <a:t> </a:t>
            </a:r>
            <a:r>
              <a:rPr dirty="0" baseline="4830" sz="1725" spc="-37">
                <a:latin typeface="Times New Roman"/>
                <a:cs typeface="Times New Roman"/>
              </a:rPr>
              <a:t>cos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-225" i="1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Symbol"/>
                <a:cs typeface="Symbol"/>
              </a:rPr>
              <a:t></a:t>
            </a:r>
            <a:r>
              <a:rPr dirty="0" baseline="4830" sz="1725" spc="52">
                <a:latin typeface="Times New Roman"/>
                <a:cs typeface="Times New Roman"/>
              </a:rPr>
              <a:t>cos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104">
                <a:latin typeface="Times New Roman"/>
                <a:cs typeface="Times New Roman"/>
              </a:rPr>
              <a:t> </a:t>
            </a:r>
            <a:r>
              <a:rPr dirty="0" baseline="4830" sz="1725" spc="-37">
                <a:latin typeface="Times New Roman"/>
                <a:cs typeface="Times New Roman"/>
              </a:rPr>
              <a:t>sin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-225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</a:t>
            </a:r>
            <a:r>
              <a:rPr dirty="0" baseline="4830" sz="1725" spc="-30">
                <a:latin typeface="Times New Roman"/>
                <a:cs typeface="Times New Roman"/>
              </a:rPr>
              <a:t>sin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  <a:p>
            <a:pPr marL="145415">
              <a:lnSpc>
                <a:spcPts val="1135"/>
              </a:lnSpc>
              <a:tabLst>
                <a:tab pos="998219" algn="l"/>
                <a:tab pos="1386205" algn="l"/>
                <a:tab pos="1876425" algn="l"/>
                <a:tab pos="2243455" algn="l"/>
                <a:tab pos="2822575" algn="l"/>
                <a:tab pos="3387725" algn="l"/>
                <a:tab pos="3948429" algn="l"/>
                <a:tab pos="4492625" algn="l"/>
              </a:tabLst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178956" y="3076806"/>
            <a:ext cx="208279" cy="189865"/>
            <a:chOff x="1178956" y="3076806"/>
            <a:chExt cx="208279" cy="189865"/>
          </a:xfrm>
        </p:grpSpPr>
        <p:sp>
          <p:nvSpPr>
            <p:cNvPr id="44" name="object 44" descr=""/>
            <p:cNvSpPr/>
            <p:nvPr/>
          </p:nvSpPr>
          <p:spPr>
            <a:xfrm>
              <a:off x="1194910" y="320580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30">
                  <a:moveTo>
                    <a:pt x="0" y="11046"/>
                  </a:moveTo>
                  <a:lnTo>
                    <a:pt x="19343" y="0"/>
                  </a:lnTo>
                </a:path>
              </a:pathLst>
            </a:custGeom>
            <a:ln w="64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214254" y="3208867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241" y="51245"/>
                  </a:lnTo>
                </a:path>
              </a:pathLst>
            </a:custGeom>
            <a:ln w="12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178956" y="3080019"/>
              <a:ext cx="208279" cy="180340"/>
            </a:xfrm>
            <a:custGeom>
              <a:avLst/>
              <a:gdLst/>
              <a:ahLst/>
              <a:cxnLst/>
              <a:rect l="l" t="t" r="r" b="b"/>
              <a:pathLst>
                <a:path w="208280" h="180339">
                  <a:moveTo>
                    <a:pt x="66611" y="180092"/>
                  </a:moveTo>
                  <a:lnTo>
                    <a:pt x="104054" y="27305"/>
                  </a:lnTo>
                </a:path>
                <a:path w="208280" h="180339">
                  <a:moveTo>
                    <a:pt x="104054" y="27305"/>
                  </a:moveTo>
                  <a:lnTo>
                    <a:pt x="195530" y="27305"/>
                  </a:lnTo>
                </a:path>
                <a:path w="208280" h="180339">
                  <a:moveTo>
                    <a:pt x="0" y="0"/>
                  </a:moveTo>
                  <a:lnTo>
                    <a:pt x="208121" y="0"/>
                  </a:lnTo>
                </a:path>
              </a:pathLst>
            </a:custGeom>
            <a:ln w="64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/>
          <p:nvPr/>
        </p:nvSpPr>
        <p:spPr>
          <a:xfrm>
            <a:off x="2232458" y="289747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1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2204217" y="3280054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 h="0">
                <a:moveTo>
                  <a:pt x="0" y="0"/>
                </a:moveTo>
                <a:lnTo>
                  <a:pt x="992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9" name="object 49" descr=""/>
          <p:cNvGrpSpPr/>
          <p:nvPr/>
        </p:nvGrpSpPr>
        <p:grpSpPr>
          <a:xfrm>
            <a:off x="2733450" y="3076806"/>
            <a:ext cx="208915" cy="189865"/>
            <a:chOff x="2733450" y="3076806"/>
            <a:chExt cx="208915" cy="189865"/>
          </a:xfrm>
        </p:grpSpPr>
        <p:sp>
          <p:nvSpPr>
            <p:cNvPr id="50" name="object 50" descr=""/>
            <p:cNvSpPr/>
            <p:nvPr/>
          </p:nvSpPr>
          <p:spPr>
            <a:xfrm>
              <a:off x="2749443" y="320580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046"/>
                  </a:moveTo>
                  <a:lnTo>
                    <a:pt x="19292" y="0"/>
                  </a:lnTo>
                </a:path>
              </a:pathLst>
            </a:custGeom>
            <a:ln w="64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2768736" y="3208867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77" y="51245"/>
                  </a:lnTo>
                </a:path>
              </a:pathLst>
            </a:custGeom>
            <a:ln w="12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733450" y="3080020"/>
              <a:ext cx="208915" cy="180340"/>
            </a:xfrm>
            <a:custGeom>
              <a:avLst/>
              <a:gdLst/>
              <a:ahLst/>
              <a:cxnLst/>
              <a:rect l="l" t="t" r="r" b="b"/>
              <a:pathLst>
                <a:path w="208914" h="180339">
                  <a:moveTo>
                    <a:pt x="66890" y="180092"/>
                  </a:moveTo>
                  <a:lnTo>
                    <a:pt x="104079" y="27305"/>
                  </a:lnTo>
                </a:path>
                <a:path w="208914" h="180339">
                  <a:moveTo>
                    <a:pt x="104079" y="27305"/>
                  </a:moveTo>
                  <a:lnTo>
                    <a:pt x="195466" y="27305"/>
                  </a:lnTo>
                </a:path>
                <a:path w="208914" h="180339">
                  <a:moveTo>
                    <a:pt x="0" y="0"/>
                  </a:moveTo>
                  <a:lnTo>
                    <a:pt x="208413" y="0"/>
                  </a:lnTo>
                </a:path>
              </a:pathLst>
            </a:custGeom>
            <a:ln w="64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 descr=""/>
          <p:cNvSpPr/>
          <p:nvPr/>
        </p:nvSpPr>
        <p:spPr>
          <a:xfrm>
            <a:off x="3649987" y="289747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1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3758636" y="3280054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 h="0">
                <a:moveTo>
                  <a:pt x="0" y="0"/>
                </a:moveTo>
                <a:lnTo>
                  <a:pt x="995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5" name="object 55" descr=""/>
          <p:cNvGrpSpPr/>
          <p:nvPr/>
        </p:nvGrpSpPr>
        <p:grpSpPr>
          <a:xfrm>
            <a:off x="4307212" y="3076807"/>
            <a:ext cx="208279" cy="189865"/>
            <a:chOff x="4307212" y="3076807"/>
            <a:chExt cx="208279" cy="189865"/>
          </a:xfrm>
        </p:grpSpPr>
        <p:sp>
          <p:nvSpPr>
            <p:cNvPr id="56" name="object 56" descr=""/>
            <p:cNvSpPr/>
            <p:nvPr/>
          </p:nvSpPr>
          <p:spPr>
            <a:xfrm>
              <a:off x="4323205" y="320580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046"/>
                  </a:moveTo>
                  <a:lnTo>
                    <a:pt x="19292" y="0"/>
                  </a:lnTo>
                </a:path>
              </a:pathLst>
            </a:custGeom>
            <a:ln w="64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4342498" y="3208867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304" y="51245"/>
                  </a:lnTo>
                </a:path>
              </a:pathLst>
            </a:custGeom>
            <a:ln w="12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4307212" y="3080020"/>
              <a:ext cx="208279" cy="180340"/>
            </a:xfrm>
            <a:custGeom>
              <a:avLst/>
              <a:gdLst/>
              <a:ahLst/>
              <a:cxnLst/>
              <a:rect l="l" t="t" r="r" b="b"/>
              <a:pathLst>
                <a:path w="208279" h="180339">
                  <a:moveTo>
                    <a:pt x="66636" y="180092"/>
                  </a:moveTo>
                  <a:lnTo>
                    <a:pt x="104079" y="27305"/>
                  </a:lnTo>
                </a:path>
                <a:path w="208279" h="180339">
                  <a:moveTo>
                    <a:pt x="104079" y="27305"/>
                  </a:moveTo>
                  <a:lnTo>
                    <a:pt x="195593" y="27305"/>
                  </a:lnTo>
                </a:path>
                <a:path w="208279" h="180339">
                  <a:moveTo>
                    <a:pt x="0" y="0"/>
                  </a:moveTo>
                  <a:lnTo>
                    <a:pt x="208159" y="0"/>
                  </a:lnTo>
                </a:path>
              </a:pathLst>
            </a:custGeom>
            <a:ln w="64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" name="object 59" descr=""/>
          <p:cNvSpPr/>
          <p:nvPr/>
        </p:nvSpPr>
        <p:spPr>
          <a:xfrm>
            <a:off x="5144927" y="3080020"/>
            <a:ext cx="377190" cy="0"/>
          </a:xfrm>
          <a:custGeom>
            <a:avLst/>
            <a:gdLst/>
            <a:ahLst/>
            <a:cxnLst/>
            <a:rect l="l" t="t" r="r" b="b"/>
            <a:pathLst>
              <a:path w="377189" h="0">
                <a:moveTo>
                  <a:pt x="0" y="0"/>
                </a:moveTo>
                <a:lnTo>
                  <a:pt x="376717" y="0"/>
                </a:lnTo>
              </a:path>
            </a:pathLst>
          </a:custGeom>
          <a:ln w="642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" name="object 60" descr=""/>
          <p:cNvGrpSpPr/>
          <p:nvPr/>
        </p:nvGrpSpPr>
        <p:grpSpPr>
          <a:xfrm>
            <a:off x="5764710" y="3076807"/>
            <a:ext cx="676910" cy="207010"/>
            <a:chOff x="5764710" y="3076807"/>
            <a:chExt cx="676910" cy="207010"/>
          </a:xfrm>
        </p:grpSpPr>
        <p:sp>
          <p:nvSpPr>
            <p:cNvPr id="61" name="object 61" descr=""/>
            <p:cNvSpPr/>
            <p:nvPr/>
          </p:nvSpPr>
          <p:spPr>
            <a:xfrm>
              <a:off x="5780702" y="322298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046"/>
                  </a:moveTo>
                  <a:lnTo>
                    <a:pt x="19673" y="0"/>
                  </a:lnTo>
                </a:path>
              </a:pathLst>
            </a:custGeom>
            <a:ln w="64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5800376" y="3226050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77" y="51232"/>
                  </a:lnTo>
                </a:path>
              </a:pathLst>
            </a:custGeom>
            <a:ln w="125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5764710" y="3080020"/>
              <a:ext cx="676910" cy="197485"/>
            </a:xfrm>
            <a:custGeom>
              <a:avLst/>
              <a:gdLst/>
              <a:ahLst/>
              <a:cxnLst/>
              <a:rect l="l" t="t" r="r" b="b"/>
              <a:pathLst>
                <a:path w="676910" h="197485">
                  <a:moveTo>
                    <a:pt x="66890" y="197262"/>
                  </a:moveTo>
                  <a:lnTo>
                    <a:pt x="104333" y="44475"/>
                  </a:lnTo>
                </a:path>
                <a:path w="676910" h="197485">
                  <a:moveTo>
                    <a:pt x="104333" y="44475"/>
                  </a:moveTo>
                  <a:lnTo>
                    <a:pt x="195593" y="44475"/>
                  </a:lnTo>
                </a:path>
                <a:path w="676910" h="197485">
                  <a:moveTo>
                    <a:pt x="0" y="0"/>
                  </a:moveTo>
                  <a:lnTo>
                    <a:pt x="676518" y="0"/>
                  </a:lnTo>
                </a:path>
              </a:pathLst>
            </a:custGeom>
            <a:ln w="64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 descr=""/>
          <p:cNvSpPr txBox="1"/>
          <p:nvPr/>
        </p:nvSpPr>
        <p:spPr>
          <a:xfrm>
            <a:off x="5840463" y="3104837"/>
            <a:ext cx="63246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55">
                <a:latin typeface="Times New Roman"/>
                <a:cs typeface="Times New Roman"/>
              </a:rPr>
              <a:t>2(</a:t>
            </a: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876905" y="2855721"/>
            <a:ext cx="46291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2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651122" y="2890074"/>
            <a:ext cx="10287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233568" y="2890074"/>
            <a:ext cx="10287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502584" y="2916153"/>
            <a:ext cx="25907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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-13888" sz="1800" spc="-75">
                <a:latin typeface="Symbol"/>
                <a:cs typeface="Symbol"/>
              </a:rPr>
              <a:t>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527984" y="3140126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527984" y="2817673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524122" y="3140126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360514" y="2817673"/>
            <a:ext cx="24828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-13888" sz="1800">
                <a:latin typeface="Times New Roman"/>
                <a:cs typeface="Times New Roman"/>
              </a:rPr>
              <a:t>1</a:t>
            </a:r>
            <a:r>
              <a:rPr dirty="0" baseline="-13888" sz="1800" spc="569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498722" y="2916152"/>
            <a:ext cx="65214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528320" algn="l"/>
              </a:tabLst>
            </a:pP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-13888" sz="1800" spc="-75">
                <a:latin typeface="Symbol"/>
                <a:cs typeface="Symbol"/>
              </a:rPr>
              <a:t>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382711" y="3104837"/>
            <a:ext cx="125539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779145" algn="l"/>
              </a:tabLst>
            </a:pPr>
            <a:r>
              <a:rPr dirty="0" baseline="6944" sz="1800">
                <a:latin typeface="Times New Roman"/>
                <a:cs typeface="Times New Roman"/>
              </a:rPr>
              <a:t>2</a:t>
            </a:r>
            <a:r>
              <a:rPr dirty="0" baseline="6944" sz="1800" spc="7">
                <a:latin typeface="Times New Roman"/>
                <a:cs typeface="Times New Roman"/>
              </a:rPr>
              <a:t> </a:t>
            </a:r>
            <a:r>
              <a:rPr dirty="0" baseline="23148" sz="1800">
                <a:latin typeface="Symbol"/>
                <a:cs typeface="Symbol"/>
              </a:rPr>
              <a:t></a:t>
            </a:r>
            <a:r>
              <a:rPr dirty="0" baseline="23148" sz="18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Times New Roman"/>
                <a:cs typeface="Times New Roman"/>
              </a:rPr>
              <a:t>1</a:t>
            </a:r>
            <a:r>
              <a:rPr dirty="0" baseline="23148" sz="1800" spc="30">
                <a:latin typeface="Symbol"/>
                <a:cs typeface="Symbol"/>
              </a:rPr>
              <a:t></a:t>
            </a:r>
            <a:endParaRPr baseline="23148" sz="18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691524" y="2786686"/>
            <a:ext cx="21717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-254" i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070487" y="3077228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070487" y="278270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760151" y="3273581"/>
            <a:ext cx="39497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22580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070487" y="268422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834603" y="3087653"/>
            <a:ext cx="37846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</a:t>
            </a:r>
            <a:r>
              <a:rPr dirty="0" baseline="4629" sz="1800" spc="217">
                <a:latin typeface="Times New Roman"/>
                <a:cs typeface="Times New Roman"/>
              </a:rPr>
              <a:t>  </a:t>
            </a:r>
            <a:r>
              <a:rPr dirty="0" baseline="2777" sz="1500" spc="-75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925214" y="2929957"/>
            <a:ext cx="137858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157605" algn="l"/>
              </a:tabLst>
            </a:pP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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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950614" y="327358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950614" y="268422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756471" y="3055754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515637" y="3077227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205327" y="3273580"/>
            <a:ext cx="39497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22580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515637" y="268422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279829" y="3087653"/>
            <a:ext cx="37846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</a:t>
            </a:r>
            <a:r>
              <a:rPr dirty="0" baseline="4629" sz="1800" spc="217">
                <a:latin typeface="Times New Roman"/>
                <a:cs typeface="Times New Roman"/>
              </a:rPr>
              <a:t>  </a:t>
            </a:r>
            <a:r>
              <a:rPr dirty="0" baseline="2777" sz="1500" spc="-75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370466" y="2929957"/>
            <a:ext cx="136906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157605" algn="l"/>
              </a:tabLst>
            </a:pP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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32257" y="2782699"/>
            <a:ext cx="24828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-25462" sz="1800">
                <a:latin typeface="Times New Roman"/>
                <a:cs typeface="Times New Roman"/>
              </a:rPr>
              <a:t>1</a:t>
            </a:r>
            <a:r>
              <a:rPr dirty="0" baseline="-25462" sz="1800" spc="569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395866" y="327358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395866" y="2684220"/>
            <a:ext cx="844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201951" y="3055754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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925214" y="3152704"/>
            <a:ext cx="125539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23215" algn="l"/>
                <a:tab pos="968375" algn="l"/>
              </a:tabLst>
            </a:pPr>
            <a:r>
              <a:rPr dirty="0" baseline="-9259" sz="1800">
                <a:latin typeface="Symbol"/>
                <a:cs typeface="Symbol"/>
              </a:rPr>
              <a:t></a:t>
            </a:r>
            <a:r>
              <a:rPr dirty="0" baseline="-9259" sz="18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cos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Times New Roman"/>
                <a:cs typeface="Times New Roman"/>
              </a:rPr>
              <a:t>1</a:t>
            </a:r>
            <a:r>
              <a:rPr dirty="0" baseline="-9259" sz="1800" spc="30">
                <a:latin typeface="Symbol"/>
                <a:cs typeface="Symbol"/>
              </a:rPr>
              <a:t>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490237" y="2782699"/>
            <a:ext cx="1318260" cy="28257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ts val="1005"/>
              </a:lnSpc>
              <a:spcBef>
                <a:spcPts val="105"/>
              </a:spcBef>
              <a:tabLst>
                <a:tab pos="472440" algn="l"/>
                <a:tab pos="870585" algn="l"/>
              </a:tabLst>
            </a:pPr>
            <a:r>
              <a:rPr dirty="0" sz="1200" spc="-50">
                <a:latin typeface="Symbol"/>
                <a:cs typeface="Symbol"/>
              </a:rPr>
              <a:t>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i="1">
                <a:latin typeface="Times New Roman"/>
                <a:cs typeface="Times New Roman"/>
              </a:rPr>
              <a:t>z</a:t>
            </a:r>
            <a:r>
              <a:rPr dirty="0" baseline="4629" sz="1800" spc="-202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sin </a:t>
            </a:r>
            <a:r>
              <a:rPr dirty="0" baseline="39351" sz="1800" spc="-75">
                <a:latin typeface="Symbol"/>
                <a:cs typeface="Symbol"/>
              </a:rPr>
              <a:t></a:t>
            </a:r>
            <a:endParaRPr baseline="39351" sz="1800">
              <a:latin typeface="Symbol"/>
              <a:cs typeface="Symbol"/>
            </a:endParaRPr>
          </a:p>
          <a:p>
            <a:pPr marL="308610">
              <a:lnSpc>
                <a:spcPts val="1005"/>
              </a:lnSpc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370466" y="3152703"/>
            <a:ext cx="125539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23215" algn="l"/>
                <a:tab pos="968375" algn="l"/>
              </a:tabLst>
            </a:pPr>
            <a:r>
              <a:rPr dirty="0" baseline="-9259" sz="1800">
                <a:latin typeface="Symbol"/>
                <a:cs typeface="Symbol"/>
              </a:rPr>
              <a:t></a:t>
            </a:r>
            <a:r>
              <a:rPr dirty="0" baseline="-9259" sz="18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cos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Times New Roman"/>
                <a:cs typeface="Times New Roman"/>
              </a:rPr>
              <a:t>1</a:t>
            </a:r>
            <a:r>
              <a:rPr dirty="0" baseline="-9259" sz="1800" spc="30">
                <a:latin typeface="Symbol"/>
                <a:cs typeface="Symbol"/>
              </a:rPr>
              <a:t>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631693" y="2770122"/>
            <a:ext cx="73342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baseline="34722" sz="1800" spc="-75">
                <a:latin typeface="Symbol"/>
                <a:cs typeface="Symbol"/>
              </a:rPr>
              <a:t></a:t>
            </a:r>
            <a:endParaRPr baseline="34722" sz="1800">
              <a:latin typeface="Symbol"/>
              <a:cs typeface="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039783" y="2952365"/>
            <a:ext cx="1098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293043" y="2855721"/>
            <a:ext cx="8572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902004" y="3558666"/>
            <a:ext cx="2159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10.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/>
          <p:nvPr/>
        </p:nvSpPr>
        <p:spPr>
          <a:xfrm>
            <a:off x="1526629" y="3689736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 h="0">
                <a:moveTo>
                  <a:pt x="0" y="0"/>
                </a:moveTo>
                <a:lnTo>
                  <a:pt x="17574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 txBox="1"/>
          <p:nvPr/>
        </p:nvSpPr>
        <p:spPr>
          <a:xfrm>
            <a:off x="1930600" y="3700145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409941" y="3681918"/>
            <a:ext cx="2844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7246" sz="1725">
                <a:latin typeface="Symbol"/>
                <a:cs typeface="Symbol"/>
              </a:rPr>
              <a:t></a:t>
            </a:r>
            <a:r>
              <a:rPr dirty="0" baseline="-7246" sz="1725" spc="442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151773" y="3576435"/>
            <a:ext cx="8636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86105" algn="l"/>
              </a:tabLst>
            </a:pPr>
            <a:r>
              <a:rPr dirty="0" baseline="4830" sz="1725" spc="-15">
                <a:latin typeface="Times New Roman"/>
                <a:cs typeface="Times New Roman"/>
              </a:rPr>
              <a:t>cosh</a:t>
            </a:r>
            <a:r>
              <a:rPr dirty="0" sz="1150" spc="-10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30">
                <a:latin typeface="Times New Roman"/>
                <a:cs typeface="Times New Roman"/>
              </a:rPr>
              <a:t> </a:t>
            </a:r>
            <a:r>
              <a:rPr dirty="0" baseline="4830" sz="1725" spc="60">
                <a:latin typeface="Symbol"/>
                <a:cs typeface="Symbol"/>
              </a:rPr>
              <a:t></a:t>
            </a:r>
            <a:r>
              <a:rPr dirty="0" sz="1150" spc="4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435341" y="3479618"/>
            <a:ext cx="5803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07365" algn="l"/>
              </a:tabLst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 spc="-37" i="1">
                <a:latin typeface="Times New Roman"/>
                <a:cs typeface="Times New Roman"/>
              </a:rPr>
              <a:t>n</a:t>
            </a:r>
            <a:r>
              <a:rPr dirty="0" baseline="4830" sz="1725" spc="-37">
                <a:latin typeface="Symbol"/>
                <a:cs typeface="Symbol"/>
              </a:rPr>
              <a:t>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6" name="object 106" descr=""/>
          <p:cNvSpPr/>
          <p:nvPr/>
        </p:nvSpPr>
        <p:spPr>
          <a:xfrm>
            <a:off x="2670889" y="4167537"/>
            <a:ext cx="1409065" cy="0"/>
          </a:xfrm>
          <a:custGeom>
            <a:avLst/>
            <a:gdLst/>
            <a:ahLst/>
            <a:cxnLst/>
            <a:rect l="l" t="t" r="r" b="b"/>
            <a:pathLst>
              <a:path w="1409064" h="0">
                <a:moveTo>
                  <a:pt x="0" y="0"/>
                </a:moveTo>
                <a:lnTo>
                  <a:pt x="140895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 txBox="1"/>
          <p:nvPr/>
        </p:nvSpPr>
        <p:spPr>
          <a:xfrm>
            <a:off x="4420362" y="3873507"/>
            <a:ext cx="75565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0" spc="-505">
                <a:latin typeface="Symbol"/>
                <a:cs typeface="Symbol"/>
              </a:rPr>
              <a:t>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638077" y="3873507"/>
            <a:ext cx="69723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02615" algn="l"/>
              </a:tabLst>
            </a:pPr>
            <a:r>
              <a:rPr dirty="0" sz="2400" spc="-459">
                <a:latin typeface="Symbol"/>
                <a:cs typeface="Symbol"/>
              </a:rPr>
              <a:t></a:t>
            </a:r>
            <a:r>
              <a:rPr dirty="0" sz="2400">
                <a:latin typeface="Times New Roman"/>
                <a:cs typeface="Times New Roman"/>
              </a:rPr>
              <a:t>	</a:t>
            </a:r>
            <a:r>
              <a:rPr dirty="0" sz="2400" spc="-535">
                <a:latin typeface="Symbol"/>
                <a:cs typeface="Symbol"/>
              </a:rPr>
              <a:t></a:t>
            </a:r>
            <a:r>
              <a:rPr dirty="0" sz="2500" spc="-535">
                <a:latin typeface="Symbol"/>
                <a:cs typeface="Symbol"/>
              </a:rPr>
              <a:t></a:t>
            </a:r>
            <a:endParaRPr sz="25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313092" y="3945913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326888" y="4160123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051241" y="3908580"/>
            <a:ext cx="134620" cy="497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4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593979" y="390858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359572" y="419072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170957" y="4198987"/>
            <a:ext cx="5448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35609" algn="l"/>
              </a:tabLst>
            </a:pPr>
            <a:r>
              <a:rPr dirty="0" baseline="7246" sz="1725" spc="-37">
                <a:latin typeface="Symbol"/>
                <a:cs typeface="Symbol"/>
              </a:rPr>
              <a:t></a:t>
            </a:r>
            <a:r>
              <a:rPr dirty="0" baseline="2415" sz="1725" spc="-37">
                <a:latin typeface="Symbol"/>
                <a:cs typeface="Symbol"/>
              </a:rPr>
              <a:t>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40">
                <a:latin typeface="Symbol"/>
                <a:cs typeface="Symbol"/>
              </a:rPr>
              <a:t></a:t>
            </a:r>
            <a:r>
              <a:rPr dirty="0" baseline="-9661" sz="1725" spc="-60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359572" y="3944385"/>
            <a:ext cx="98234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848994" algn="l"/>
              </a:tabLst>
            </a:pPr>
            <a:r>
              <a:rPr dirty="0" sz="1150" spc="-50">
                <a:latin typeface="Symbol"/>
                <a:cs typeface="Symbol"/>
              </a:rPr>
              <a:t>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4830" sz="1725" spc="-37">
                <a:latin typeface="Symbol"/>
                <a:cs typeface="Symbol"/>
              </a:rPr>
              <a:t></a:t>
            </a:r>
            <a:r>
              <a:rPr dirty="0" sz="1150" spc="-25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702305" y="417817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500333" y="3818090"/>
            <a:ext cx="1753235" cy="3937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1260475" algn="l"/>
              </a:tabLst>
            </a:pPr>
            <a:r>
              <a:rPr dirty="0" sz="1000">
                <a:latin typeface="Symbol"/>
                <a:cs typeface="Symbol"/>
              </a:rPr>
              <a:t></a:t>
            </a:r>
            <a:r>
              <a:rPr dirty="0" sz="1000" spc="490">
                <a:latin typeface="Times New Roman"/>
                <a:cs typeface="Times New Roman"/>
              </a:rPr>
              <a:t> </a:t>
            </a:r>
            <a:r>
              <a:rPr dirty="0" baseline="-11574" sz="3600" spc="-615">
                <a:latin typeface="Symbol"/>
                <a:cs typeface="Symbol"/>
              </a:rPr>
              <a:t></a:t>
            </a:r>
            <a:r>
              <a:rPr dirty="0" baseline="-11574" sz="3600" spc="-187">
                <a:latin typeface="Times New Roman"/>
                <a:cs typeface="Times New Roman"/>
              </a:rPr>
              <a:t> </a:t>
            </a: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0">
                <a:latin typeface="Symbol"/>
                <a:cs typeface="Symbol"/>
              </a:rPr>
              <a:t></a:t>
            </a:r>
            <a:r>
              <a:rPr dirty="0" sz="1000" spc="-7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-60">
                <a:latin typeface="Times New Roman"/>
                <a:cs typeface="Times New Roman"/>
              </a:rPr>
              <a:t> </a:t>
            </a:r>
            <a:r>
              <a:rPr dirty="0" baseline="-11574" sz="3600" spc="-37">
                <a:latin typeface="Symbol"/>
                <a:cs typeface="Symbol"/>
              </a:rPr>
              <a:t></a:t>
            </a:r>
            <a:r>
              <a:rPr dirty="0" baseline="-26570" sz="1725" spc="-37">
                <a:latin typeface="Symbol"/>
                <a:cs typeface="Symbol"/>
              </a:rPr>
              <a:t></a:t>
            </a:r>
            <a:r>
              <a:rPr dirty="0" baseline="-26570" sz="1725" spc="727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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>
                <a:latin typeface="Symbol"/>
                <a:cs typeface="Symbol"/>
              </a:rPr>
              <a:t>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15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427319" y="3903302"/>
            <a:ext cx="63817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>
                <a:latin typeface="Symbol"/>
                <a:cs typeface="Symbol"/>
              </a:rPr>
              <a:t>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1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2</a:t>
            </a:r>
            <a:r>
              <a:rPr dirty="0" sz="1000" spc="-14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</a:t>
            </a:r>
            <a:r>
              <a:rPr dirty="0" sz="1000" spc="-25">
                <a:latin typeface="Times New Roman"/>
                <a:cs typeface="Times New Roman"/>
              </a:rPr>
              <a:t>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744943" y="3903302"/>
            <a:ext cx="46672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0">
                <a:latin typeface="Symbol"/>
                <a:cs typeface="Symbol"/>
              </a:rPr>
              <a:t></a:t>
            </a:r>
            <a:r>
              <a:rPr dirty="0" sz="1000" spc="-7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25">
                <a:latin typeface="Times New Roman"/>
                <a:cs typeface="Times New Roman"/>
              </a:rPr>
              <a:t>2</a:t>
            </a:r>
            <a:r>
              <a:rPr dirty="0" sz="1000" spc="25">
                <a:latin typeface="Symbol"/>
                <a:cs typeface="Symbol"/>
              </a:rPr>
              <a:t>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5296003" y="4041692"/>
            <a:ext cx="4667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5082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Z</a:t>
            </a:r>
            <a:r>
              <a:rPr dirty="0" sz="1150" spc="135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4178972" y="4041692"/>
            <a:ext cx="654050" cy="3257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ts val="1155"/>
              </a:lnSpc>
              <a:spcBef>
                <a:spcPts val="140"/>
              </a:spcBef>
              <a:tabLst>
                <a:tab pos="28194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42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  <a:p>
            <a:pPr marL="149225">
              <a:lnSpc>
                <a:spcPts val="1155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234055" y="3945913"/>
            <a:ext cx="2070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666168" y="3945913"/>
            <a:ext cx="927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702305" y="3957233"/>
            <a:ext cx="2736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u="sng" baseline="4830" sz="1725" spc="-30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830" sz="1725" spc="-3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baseline="4830" sz="1725" spc="-37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990904" y="4052920"/>
            <a:ext cx="17125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&lt;&lt;</a:t>
            </a:r>
            <a:r>
              <a:rPr dirty="0" baseline="4629" sz="1800" spc="38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-142" i="1">
                <a:latin typeface="Times New Roman"/>
                <a:cs typeface="Times New Roman"/>
              </a:rPr>
              <a:t> </a:t>
            </a:r>
            <a:r>
              <a:rPr dirty="0" baseline="-14492" sz="1725">
                <a:latin typeface="Symbol"/>
                <a:cs typeface="Symbol"/>
              </a:rPr>
              <a:t></a:t>
            </a:r>
            <a:r>
              <a:rPr dirty="0" baseline="4830" sz="1725">
                <a:latin typeface="Times New Roman"/>
                <a:cs typeface="Times New Roman"/>
              </a:rPr>
              <a:t>cosh</a:t>
            </a: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325">
                <a:latin typeface="Times New Roman"/>
                <a:cs typeface="Times New Roman"/>
              </a:rPr>
              <a:t> </a:t>
            </a:r>
            <a:r>
              <a:rPr dirty="0" baseline="-41062" sz="1725">
                <a:latin typeface="Times New Roman"/>
                <a:cs typeface="Times New Roman"/>
              </a:rPr>
              <a:t>2</a:t>
            </a:r>
            <a:r>
              <a:rPr dirty="0" baseline="-41062" sz="1725" spc="622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37">
                <a:latin typeface="Times New Roman"/>
                <a:cs typeface="Times New Roman"/>
              </a:rPr>
              <a:t> </a:t>
            </a:r>
            <a:r>
              <a:rPr dirty="0" baseline="4830" sz="1725" spc="75">
                <a:latin typeface="Symbol"/>
                <a:cs typeface="Symbol"/>
              </a:rPr>
              <a:t></a:t>
            </a:r>
            <a:r>
              <a:rPr dirty="0" sz="1150" spc="50">
                <a:latin typeface="Symbol"/>
                <a:cs typeface="Symbol"/>
              </a:rPr>
              <a:t></a:t>
            </a:r>
            <a:r>
              <a:rPr dirty="0" baseline="-14492" sz="1725" spc="75">
                <a:latin typeface="Symbol"/>
                <a:cs typeface="Symbol"/>
              </a:rPr>
              <a:t></a:t>
            </a:r>
            <a:r>
              <a:rPr dirty="0" baseline="-14492" sz="1725" spc="13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1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-14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6" name="object 126" descr=""/>
          <p:cNvSpPr/>
          <p:nvPr/>
        </p:nvSpPr>
        <p:spPr>
          <a:xfrm>
            <a:off x="1331139" y="4680660"/>
            <a:ext cx="92710" cy="0"/>
          </a:xfrm>
          <a:custGeom>
            <a:avLst/>
            <a:gdLst/>
            <a:ahLst/>
            <a:cxnLst/>
            <a:rect l="l" t="t" r="r" b="b"/>
            <a:pathLst>
              <a:path w="92709" h="0">
                <a:moveTo>
                  <a:pt x="0" y="0"/>
                </a:moveTo>
                <a:lnTo>
                  <a:pt x="9238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/>
          <p:nvPr/>
        </p:nvSpPr>
        <p:spPr>
          <a:xfrm>
            <a:off x="1696074" y="4680660"/>
            <a:ext cx="548005" cy="0"/>
          </a:xfrm>
          <a:custGeom>
            <a:avLst/>
            <a:gdLst/>
            <a:ahLst/>
            <a:cxnLst/>
            <a:rect l="l" t="t" r="r" b="b"/>
            <a:pathLst>
              <a:path w="548005" h="0">
                <a:moveTo>
                  <a:pt x="0" y="0"/>
                </a:moveTo>
                <a:lnTo>
                  <a:pt x="54787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 descr=""/>
          <p:cNvSpPr/>
          <p:nvPr/>
        </p:nvSpPr>
        <p:spPr>
          <a:xfrm>
            <a:off x="2661232" y="4680660"/>
            <a:ext cx="631190" cy="0"/>
          </a:xfrm>
          <a:custGeom>
            <a:avLst/>
            <a:gdLst/>
            <a:ahLst/>
            <a:cxnLst/>
            <a:rect l="l" t="t" r="r" b="b"/>
            <a:pathLst>
              <a:path w="631189" h="0">
                <a:moveTo>
                  <a:pt x="0" y="0"/>
                </a:moveTo>
                <a:lnTo>
                  <a:pt x="630655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 descr=""/>
          <p:cNvSpPr txBox="1"/>
          <p:nvPr/>
        </p:nvSpPr>
        <p:spPr>
          <a:xfrm>
            <a:off x="3288674" y="4596845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3288674" y="4708994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439271" y="4708994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303436" y="4596845"/>
            <a:ext cx="24637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7777" sz="1800">
                <a:latin typeface="Times New Roman"/>
                <a:cs typeface="Times New Roman"/>
              </a:rPr>
              <a:t>2</a:t>
            </a:r>
            <a:r>
              <a:rPr dirty="0" baseline="-27777" sz="18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241627" y="4482869"/>
            <a:ext cx="4178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>
                <a:latin typeface="Symbol"/>
                <a:cs typeface="Symbol"/>
              </a:rPr>
              <a:t></a:t>
            </a:r>
            <a:r>
              <a:rPr dirty="0" baseline="-25462" sz="1800" spc="-97">
                <a:latin typeface="Times New Roman"/>
                <a:cs typeface="Times New Roman"/>
              </a:rPr>
              <a:t> </a:t>
            </a:r>
            <a:r>
              <a:rPr dirty="0" baseline="-25462" sz="1800" spc="37" i="1">
                <a:latin typeface="Times New Roman"/>
                <a:cs typeface="Times New Roman"/>
              </a:rPr>
              <a:t>e</a:t>
            </a:r>
            <a:r>
              <a:rPr dirty="0" sz="1000" spc="25">
                <a:latin typeface="Symbol"/>
                <a:cs typeface="Symbol"/>
              </a:rPr>
              <a:t>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675417" y="4454753"/>
            <a:ext cx="582295" cy="39306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ctr" marL="12065">
              <a:lnSpc>
                <a:spcPts val="1435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ts val="1435"/>
              </a:lnSpc>
            </a:pP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7" i="1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</a:t>
            </a:r>
            <a:r>
              <a:rPr dirty="0" baseline="-25462" sz="1800" spc="-89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1000">
                <a:latin typeface="Symbol"/>
                <a:cs typeface="Symbol"/>
              </a:rPr>
              <a:t>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166703" y="4552232"/>
            <a:ext cx="5276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1</a:t>
            </a:r>
            <a:r>
              <a:rPr dirty="0" baseline="34722" sz="1800" spc="-30">
                <a:latin typeface="Times New Roman"/>
                <a:cs typeface="Times New Roman"/>
              </a:rPr>
              <a:t> </a:t>
            </a:r>
            <a:r>
              <a:rPr dirty="0" baseline="37037" sz="1800" spc="-37">
                <a:latin typeface="Symbol"/>
                <a:cs typeface="Symbol"/>
              </a:rPr>
              <a:t>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baseline="30555" sz="1500" spc="-37">
                <a:latin typeface="Symbol"/>
                <a:cs typeface="Symbol"/>
              </a:rPr>
              <a:t></a:t>
            </a:r>
            <a:endParaRPr baseline="30555" sz="1500">
              <a:latin typeface="Symbol"/>
              <a:cs typeface="Symbo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2952602" y="4662483"/>
            <a:ext cx="32702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50">
                <a:latin typeface="Symbol"/>
                <a:cs typeface="Symbol"/>
              </a:rPr>
              <a:t></a:t>
            </a:r>
            <a:r>
              <a:rPr dirty="0" sz="1000" spc="-8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665860" y="4705937"/>
            <a:ext cx="3022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936286" y="4454753"/>
            <a:ext cx="863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/>
          <p:nvPr/>
        </p:nvSpPr>
        <p:spPr>
          <a:xfrm>
            <a:off x="4447056" y="4686205"/>
            <a:ext cx="394335" cy="0"/>
          </a:xfrm>
          <a:custGeom>
            <a:avLst/>
            <a:gdLst/>
            <a:ahLst/>
            <a:cxnLst/>
            <a:rect l="l" t="t" r="r" b="b"/>
            <a:pathLst>
              <a:path w="394335" h="0">
                <a:moveTo>
                  <a:pt x="0" y="0"/>
                </a:moveTo>
                <a:lnTo>
                  <a:pt x="39417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 descr=""/>
          <p:cNvSpPr txBox="1"/>
          <p:nvPr/>
        </p:nvSpPr>
        <p:spPr>
          <a:xfrm>
            <a:off x="4426325" y="4710655"/>
            <a:ext cx="42481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e</a:t>
            </a:r>
            <a:r>
              <a:rPr dirty="0" baseline="30555" sz="1500" spc="44" i="1">
                <a:latin typeface="Times New Roman"/>
                <a:cs typeface="Times New Roman"/>
              </a:rPr>
              <a:t>a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3263274" y="4556920"/>
            <a:ext cx="11817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39351" sz="1800">
                <a:latin typeface="Symbol"/>
                <a:cs typeface="Symbol"/>
              </a:rPr>
              <a:t></a:t>
            </a:r>
            <a:r>
              <a:rPr dirty="0" baseline="39351" sz="1800" spc="44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Using</a:t>
            </a:r>
            <a:r>
              <a:rPr dirty="0" baseline="2314" sz="1800" spc="38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0555" sz="1500" i="1">
                <a:latin typeface="Times New Roman"/>
                <a:cs typeface="Times New Roman"/>
              </a:rPr>
              <a:t>ax</a:t>
            </a:r>
            <a:r>
              <a:rPr dirty="0" baseline="30555" sz="1500" spc="-104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4604331" y="4465328"/>
            <a:ext cx="857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3" name="object 143" descr=""/>
          <p:cNvSpPr/>
          <p:nvPr/>
        </p:nvSpPr>
        <p:spPr>
          <a:xfrm>
            <a:off x="1477754" y="5188617"/>
            <a:ext cx="1922145" cy="0"/>
          </a:xfrm>
          <a:custGeom>
            <a:avLst/>
            <a:gdLst/>
            <a:ahLst/>
            <a:cxnLst/>
            <a:rect l="l" t="t" r="r" b="b"/>
            <a:pathLst>
              <a:path w="1922145" h="0">
                <a:moveTo>
                  <a:pt x="0" y="0"/>
                </a:moveTo>
                <a:lnTo>
                  <a:pt x="192214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 descr=""/>
          <p:cNvSpPr/>
          <p:nvPr/>
        </p:nvSpPr>
        <p:spPr>
          <a:xfrm>
            <a:off x="3822441" y="5188617"/>
            <a:ext cx="2146935" cy="0"/>
          </a:xfrm>
          <a:custGeom>
            <a:avLst/>
            <a:gdLst/>
            <a:ahLst/>
            <a:cxnLst/>
            <a:rect l="l" t="t" r="r" b="b"/>
            <a:pathLst>
              <a:path w="2146935" h="0">
                <a:moveTo>
                  <a:pt x="0" y="0"/>
                </a:moveTo>
                <a:lnTo>
                  <a:pt x="214679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 descr=""/>
          <p:cNvSpPr txBox="1"/>
          <p:nvPr/>
        </p:nvSpPr>
        <p:spPr>
          <a:xfrm>
            <a:off x="3371300" y="5220067"/>
            <a:ext cx="4838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86715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sz="1150" spc="-80">
                <a:latin typeface="Symbol"/>
                <a:cs typeface="Symbol"/>
              </a:rPr>
              <a:t></a:t>
            </a:r>
            <a:r>
              <a:rPr dirty="0" baseline="-9661" sz="1725" spc="-120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3396700" y="4929660"/>
            <a:ext cx="4330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61315" algn="l"/>
              </a:tabLst>
            </a:pPr>
            <a:r>
              <a:rPr dirty="0" sz="1150" spc="-50">
                <a:latin typeface="Symbol"/>
                <a:cs typeface="Symbol"/>
              </a:rPr>
              <a:t>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400703" y="492966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154042" y="5062771"/>
            <a:ext cx="1092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549930" y="4924382"/>
            <a:ext cx="914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Symbol"/>
                <a:cs typeface="Symbol"/>
              </a:rPr>
              <a:t>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3396700" y="5075014"/>
            <a:ext cx="433070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ts val="1110"/>
              </a:lnSpc>
              <a:spcBef>
                <a:spcPts val="140"/>
              </a:spcBef>
              <a:tabLst>
                <a:tab pos="361315" algn="l"/>
              </a:tabLst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6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250825">
              <a:lnSpc>
                <a:spcPts val="1110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290399" y="5075014"/>
            <a:ext cx="194310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2555">
              <a:lnSpc>
                <a:spcPts val="111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110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5556038" y="4924382"/>
            <a:ext cx="4013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10">
                <a:latin typeface="Symbol"/>
                <a:cs typeface="Symbol"/>
              </a:rPr>
              <a:t></a:t>
            </a:r>
            <a:r>
              <a:rPr dirty="0" sz="1000" spc="-7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4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Symbol"/>
                <a:cs typeface="Symbol"/>
              </a:rPr>
              <a:t>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4023355" y="4924382"/>
            <a:ext cx="131762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19405" algn="l"/>
                <a:tab pos="756920" algn="l"/>
              </a:tabLst>
            </a:pPr>
            <a:r>
              <a:rPr dirty="0" sz="1000" spc="-50">
                <a:latin typeface="Symbol"/>
                <a:cs typeface="Symbol"/>
              </a:rPr>
              <a:t>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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>
                <a:latin typeface="Symbol"/>
                <a:cs typeface="Symbol"/>
              </a:rPr>
              <a:t>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1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2</a:t>
            </a:r>
            <a:r>
              <a:rPr dirty="0" sz="1000" spc="-140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</a:t>
            </a:r>
            <a:r>
              <a:rPr dirty="0" sz="1000" spc="-25">
                <a:latin typeface="Times New Roman"/>
                <a:cs typeface="Times New Roman"/>
              </a:rPr>
              <a:t>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983204" y="4924382"/>
            <a:ext cx="32575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</a:t>
            </a:r>
            <a:r>
              <a:rPr dirty="0" sz="1000" spc="-3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4084461" y="4827592"/>
            <a:ext cx="2003425" cy="599440"/>
          </a:xfrm>
          <a:prstGeom prst="rect">
            <a:avLst/>
          </a:prstGeom>
        </p:spPr>
        <p:txBody>
          <a:bodyPr wrap="square" lIns="0" tIns="119380" rIns="0" bIns="0" rtlCol="0" vert="horz">
            <a:spAutoFit/>
          </a:bodyPr>
          <a:lstStyle/>
          <a:p>
            <a:pPr marL="1894205">
              <a:lnSpc>
                <a:spcPct val="100000"/>
              </a:lnSpc>
              <a:spcBef>
                <a:spcPts val="9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50800">
              <a:lnSpc>
                <a:spcPts val="720"/>
              </a:lnSpc>
              <a:spcBef>
                <a:spcPts val="855"/>
              </a:spcBef>
              <a:tabLst>
                <a:tab pos="1894205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Symbol"/>
                <a:cs typeface="Symbol"/>
              </a:rPr>
              <a:t></a:t>
            </a:r>
            <a:r>
              <a:rPr dirty="0" baseline="30555" sz="1500" spc="-82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/</a:t>
            </a:r>
            <a:r>
              <a:rPr dirty="0" baseline="30555" sz="1500" spc="-22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e</a:t>
            </a:r>
            <a:r>
              <a:rPr dirty="0" baseline="30555" sz="1500" spc="89">
                <a:latin typeface="Symbol"/>
                <a:cs typeface="Symbol"/>
              </a:rPr>
              <a:t></a:t>
            </a:r>
            <a:r>
              <a:rPr dirty="0" baseline="30555" sz="1500" spc="-82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/</a:t>
            </a:r>
            <a:r>
              <a:rPr dirty="0" baseline="30555" sz="1500" spc="-30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Times New Roman"/>
                <a:cs typeface="Times New Roman"/>
              </a:rPr>
              <a:t>2</a:t>
            </a:r>
            <a:r>
              <a:rPr dirty="0" baseline="30555" sz="1500" spc="-10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53140" sz="1725" spc="-75">
                <a:latin typeface="Symbol"/>
                <a:cs typeface="Symbol"/>
              </a:rPr>
              <a:t></a:t>
            </a:r>
            <a:endParaRPr baseline="53140" sz="1725">
              <a:latin typeface="Symbol"/>
              <a:cs typeface="Symbol"/>
            </a:endParaRPr>
          </a:p>
          <a:p>
            <a:pPr marL="1894205">
              <a:lnSpc>
                <a:spcPts val="720"/>
              </a:lnSpc>
            </a:pPr>
            <a:r>
              <a:rPr dirty="0" sz="1150" spc="-40">
                <a:latin typeface="Symbol"/>
                <a:cs typeface="Symbol"/>
              </a:rPr>
              <a:t></a:t>
            </a:r>
            <a:r>
              <a:rPr dirty="0" baseline="-9661" sz="1725" spc="-60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5365482" y="4966992"/>
            <a:ext cx="2044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3625013" y="4966992"/>
            <a:ext cx="11576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883919" algn="l"/>
              </a:tabLst>
            </a:pP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sz="1150" spc="229" i="1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229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362603" y="5220067"/>
            <a:ext cx="19113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14960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 spc="-209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60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e</a:t>
            </a:r>
            <a:r>
              <a:rPr dirty="0" baseline="33333" sz="1500">
                <a:latin typeface="Symbol"/>
                <a:cs typeface="Symbol"/>
              </a:rPr>
              <a:t></a:t>
            </a:r>
            <a:r>
              <a:rPr dirty="0" baseline="33333" sz="1500" spc="-82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/</a:t>
            </a:r>
            <a:r>
              <a:rPr dirty="0" baseline="33333" sz="1500" spc="-22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 spc="89" i="1">
                <a:latin typeface="Times New Roman"/>
                <a:cs typeface="Times New Roman"/>
              </a:rPr>
              <a:t>e</a:t>
            </a:r>
            <a:r>
              <a:rPr dirty="0" baseline="33333" sz="1500" spc="89">
                <a:latin typeface="Symbol"/>
                <a:cs typeface="Symbol"/>
              </a:rPr>
              <a:t></a:t>
            </a:r>
            <a:r>
              <a:rPr dirty="0" baseline="33333" sz="1500" spc="-82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/</a:t>
            </a:r>
            <a:r>
              <a:rPr dirty="0" baseline="33333" sz="1500" spc="-30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2</a:t>
            </a:r>
            <a:r>
              <a:rPr dirty="0" baseline="33333" sz="1500" spc="-104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17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Times New Roman"/>
                <a:cs typeface="Times New Roman"/>
              </a:rPr>
              <a:t>1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278011" y="4966992"/>
            <a:ext cx="11531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baseline="30555" sz="1500" spc="82">
                <a:latin typeface="Symbol"/>
                <a:cs typeface="Symbol"/>
              </a:rPr>
              <a:t></a:t>
            </a:r>
            <a:r>
              <a:rPr dirty="0" baseline="30555" sz="1500" spc="-112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Symbol"/>
                <a:cs typeface="Symbol"/>
              </a:rPr>
              <a:t></a:t>
            </a:r>
            <a:r>
              <a:rPr dirty="0" baseline="30555" sz="1500" spc="-82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/</a:t>
            </a:r>
            <a:r>
              <a:rPr dirty="0" baseline="30555" sz="1500" spc="-30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Times New Roman"/>
                <a:cs typeface="Times New Roman"/>
              </a:rPr>
              <a:t>2</a:t>
            </a:r>
            <a:r>
              <a:rPr dirty="0" baseline="30555" sz="1500" spc="-11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1280288" y="4966992"/>
            <a:ext cx="7169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sz="1150" spc="175" i="1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48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/>
          <p:nvPr/>
        </p:nvSpPr>
        <p:spPr>
          <a:xfrm>
            <a:off x="1515957" y="5722017"/>
            <a:ext cx="2134235" cy="0"/>
          </a:xfrm>
          <a:custGeom>
            <a:avLst/>
            <a:gdLst/>
            <a:ahLst/>
            <a:cxnLst/>
            <a:rect l="l" t="t" r="r" b="b"/>
            <a:pathLst>
              <a:path w="2134235" h="0">
                <a:moveTo>
                  <a:pt x="0" y="0"/>
                </a:moveTo>
                <a:lnTo>
                  <a:pt x="213372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 descr=""/>
          <p:cNvSpPr txBox="1"/>
          <p:nvPr/>
        </p:nvSpPr>
        <p:spPr>
          <a:xfrm>
            <a:off x="3621346" y="5754385"/>
            <a:ext cx="4394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42265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sz="1150" spc="-80">
                <a:latin typeface="Symbol"/>
                <a:cs typeface="Symbol"/>
              </a:rPr>
              <a:t></a:t>
            </a:r>
            <a:r>
              <a:rPr dirty="0" baseline="-9661" sz="1725" spc="-120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3646746" y="5463061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1413427" y="575346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1438827" y="546306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1328693" y="5608414"/>
            <a:ext cx="194310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2555">
              <a:lnSpc>
                <a:spcPts val="111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110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1192170" y="5596171"/>
            <a:ext cx="1092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4184606" y="570352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2352455" y="5457782"/>
            <a:ext cx="128333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22630" algn="l"/>
              </a:tabLst>
            </a:pP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>
                <a:latin typeface="Symbol"/>
                <a:cs typeface="Symbol"/>
              </a:rPr>
              <a:t>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-25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2</a:t>
            </a:r>
            <a:r>
              <a:rPr dirty="0" sz="1000" spc="-20">
                <a:latin typeface="Symbol"/>
                <a:cs typeface="Symbol"/>
              </a:rPr>
              <a:t></a:t>
            </a:r>
            <a:r>
              <a:rPr dirty="0" sz="1000" spc="-20">
                <a:latin typeface="Times New Roman"/>
                <a:cs typeface="Times New Roman"/>
              </a:rPr>
              <a:t>)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>
                <a:latin typeface="Symbol"/>
                <a:cs typeface="Symbol"/>
              </a:rPr>
              <a:t>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15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Times New Roman"/>
                <a:cs typeface="Times New Roman"/>
              </a:rPr>
              <a:t>2</a:t>
            </a:r>
            <a:r>
              <a:rPr dirty="0" sz="1000" spc="-20">
                <a:latin typeface="Symbol"/>
                <a:cs typeface="Symbol"/>
              </a:rPr>
              <a:t></a:t>
            </a:r>
            <a:r>
              <a:rPr dirty="0" sz="1000" spc="-20">
                <a:latin typeface="Times New Roman"/>
                <a:cs typeface="Times New Roman"/>
              </a:rPr>
              <a:t>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4082840" y="5609032"/>
            <a:ext cx="1538605" cy="3524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r" marR="4318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  <a:tabLst>
                <a:tab pos="226060" algn="l"/>
              </a:tabLst>
            </a:pPr>
            <a:r>
              <a:rPr dirty="0" baseline="2415" sz="1725" spc="-75" i="1">
                <a:latin typeface="Times New Roman"/>
                <a:cs typeface="Times New Roman"/>
              </a:rPr>
              <a:t>z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30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2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11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cosh(</a:t>
            </a:r>
            <a:r>
              <a:rPr dirty="0" baseline="2415" sz="1725">
                <a:latin typeface="Symbol"/>
                <a:cs typeface="Symbol"/>
              </a:rPr>
              <a:t></a:t>
            </a:r>
            <a:r>
              <a:rPr dirty="0" baseline="2415" sz="1725" spc="-15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/</a:t>
            </a:r>
            <a:r>
              <a:rPr dirty="0" baseline="2415" sz="1725" spc="-8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2)</a:t>
            </a:r>
            <a:r>
              <a:rPr dirty="0" baseline="2415" sz="1725" spc="-3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1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</a:t>
            </a:r>
            <a:r>
              <a:rPr dirty="0" baseline="2415" sz="1725" spc="60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3926049" y="5451853"/>
            <a:ext cx="1682750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14492" sz="1725" spc="89">
                <a:latin typeface="Symbol"/>
                <a:cs typeface="Symbol"/>
              </a:rPr>
              <a:t></a:t>
            </a:r>
            <a:r>
              <a:rPr dirty="0" u="sng" sz="1150" spc="-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-8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sz="1150" spc="-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15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cosh</a:t>
            </a:r>
            <a:r>
              <a:rPr dirty="0" u="sng" sz="1550" spc="-1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</a:t>
            </a:r>
            <a:r>
              <a:rPr dirty="0" u="sng" sz="1150" spc="-1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r>
              <a:rPr dirty="0" u="sng" sz="1150" spc="-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150" spc="-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1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sz="15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</a:t>
            </a:r>
            <a:r>
              <a:rPr dirty="0" baseline="14492" sz="1725" spc="-37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3646746" y="5596171"/>
            <a:ext cx="388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baseline="-4830" sz="1725">
                <a:latin typeface="Symbol"/>
                <a:cs typeface="Symbol"/>
              </a:rPr>
              <a:t></a:t>
            </a:r>
            <a:r>
              <a:rPr dirty="0" baseline="-4830" sz="1725" spc="11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35" i="1">
                <a:latin typeface="Times New Roman"/>
                <a:cs typeface="Times New Roman"/>
              </a:rPr>
              <a:t>z</a:t>
            </a:r>
            <a:r>
              <a:rPr dirty="0" baseline="-4830" sz="1725" spc="52">
                <a:latin typeface="Symbol"/>
                <a:cs typeface="Symbol"/>
              </a:rPr>
              <a:t></a:t>
            </a:r>
            <a:endParaRPr baseline="-4830" sz="1725">
              <a:latin typeface="Symbol"/>
              <a:cs typeface="Symbol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1900306" y="5746428"/>
            <a:ext cx="13887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cosh(</a:t>
            </a:r>
            <a:r>
              <a:rPr dirty="0" sz="1150">
                <a:latin typeface="Symbol"/>
                <a:cs typeface="Symbol"/>
              </a:rPr>
              <a:t>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2869385" y="5500392"/>
            <a:ext cx="2070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1318266" y="5500392"/>
            <a:ext cx="10502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sz="1150" spc="235" i="1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.2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cosh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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[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6" name="object 176" descr=""/>
          <p:cNvSpPr/>
          <p:nvPr/>
        </p:nvSpPr>
        <p:spPr>
          <a:xfrm>
            <a:off x="1292365" y="6243045"/>
            <a:ext cx="1653539" cy="0"/>
          </a:xfrm>
          <a:custGeom>
            <a:avLst/>
            <a:gdLst/>
            <a:ahLst/>
            <a:cxnLst/>
            <a:rect l="l" t="t" r="r" b="b"/>
            <a:pathLst>
              <a:path w="1653539" h="0">
                <a:moveTo>
                  <a:pt x="0" y="0"/>
                </a:moveTo>
                <a:lnTo>
                  <a:pt x="1653498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 descr=""/>
          <p:cNvSpPr txBox="1"/>
          <p:nvPr/>
        </p:nvSpPr>
        <p:spPr>
          <a:xfrm>
            <a:off x="863904" y="5900602"/>
            <a:ext cx="2138680" cy="838835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302260">
              <a:lnSpc>
                <a:spcPct val="100000"/>
              </a:lnSpc>
              <a:spcBef>
                <a:spcPts val="690"/>
              </a:spcBef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</a:t>
            </a:r>
            <a:r>
              <a:rPr dirty="0" sz="1200">
                <a:latin typeface="Symbol"/>
                <a:cs typeface="Symbol"/>
              </a:rPr>
              <a:t>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1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cosh</a:t>
            </a:r>
            <a:r>
              <a:rPr dirty="0" sz="1550" spc="-25">
                <a:latin typeface="Symbol"/>
                <a:cs typeface="Symbol"/>
              </a:rPr>
              <a:t></a:t>
            </a:r>
            <a:r>
              <a:rPr dirty="0" sz="1200" spc="-25">
                <a:latin typeface="Symbol"/>
                <a:cs typeface="Symbol"/>
              </a:rPr>
              <a:t>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</a:t>
            </a:r>
            <a:r>
              <a:rPr dirty="0" sz="1550" spc="-25">
                <a:latin typeface="Symbol"/>
                <a:cs typeface="Symbol"/>
              </a:rPr>
              <a:t></a:t>
            </a:r>
            <a:endParaRPr sz="1550">
              <a:latin typeface="Symbol"/>
              <a:cs typeface="Symbol"/>
            </a:endParaRPr>
          </a:p>
          <a:p>
            <a:pPr marL="613410">
              <a:lnSpc>
                <a:spcPct val="100000"/>
              </a:lnSpc>
              <a:spcBef>
                <a:spcPts val="425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cosh(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45"/>
              </a:spcBef>
            </a:pPr>
            <a:r>
              <a:rPr dirty="0" sz="1200">
                <a:latin typeface="Times New Roman"/>
                <a:cs typeface="Times New Roman"/>
              </a:rPr>
              <a:t>11.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baseline="-16666" sz="1500" i="1">
                <a:latin typeface="Times New Roman"/>
                <a:cs typeface="Times New Roman"/>
              </a:rPr>
              <a:t>p</a:t>
            </a:r>
            <a:r>
              <a:rPr dirty="0" baseline="-16666" sz="1500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</a:t>
            </a:r>
            <a:r>
              <a:rPr dirty="0" sz="1150" spc="-2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4519287" y="6966014"/>
            <a:ext cx="9080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1898466" y="6781755"/>
            <a:ext cx="9080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1528447" y="6966014"/>
            <a:ext cx="880744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0264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p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3741209" y="6966014"/>
            <a:ext cx="9080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3173141" y="6966014"/>
            <a:ext cx="9080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4342162" y="6858151"/>
            <a:ext cx="129222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9885" algn="l"/>
                <a:tab pos="100901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30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3009729" y="6858151"/>
            <a:ext cx="106299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23850" algn="l"/>
                <a:tab pos="90170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175">
                <a:latin typeface="Times New Roman"/>
                <a:cs typeface="Times New Roman"/>
              </a:rPr>
              <a:t> 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25">
                <a:latin typeface="Symbol"/>
                <a:cs typeface="Symbol"/>
              </a:rPr>
              <a:t></a:t>
            </a:r>
            <a:r>
              <a:rPr dirty="0" sz="1000" spc="25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1827845" y="7092825"/>
            <a:ext cx="25019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i="1">
                <a:latin typeface="Times New Roman"/>
                <a:cs typeface="Times New Roman"/>
              </a:rPr>
              <a:t>p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2480387" y="6858151"/>
            <a:ext cx="18923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4244522" y="6901604"/>
            <a:ext cx="13144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54050" algn="l"/>
                <a:tab pos="1249680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0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(1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2403912" y="6901604"/>
            <a:ext cx="187452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6710" algn="l"/>
                <a:tab pos="1074420" algn="l"/>
                <a:tab pos="166687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390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902004" y="6743180"/>
            <a:ext cx="1871980" cy="4019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4"/>
              </a:spcBef>
              <a:tabLst>
                <a:tab pos="1179830" algn="l"/>
                <a:tab pos="1781810" algn="l"/>
              </a:tabLst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2450" spc="-10">
                <a:latin typeface="Symbol"/>
                <a:cs typeface="Symbol"/>
              </a:rPr>
              <a:t></a:t>
            </a:r>
            <a:r>
              <a:rPr dirty="0" baseline="30555" sz="1500" spc="-15" i="1">
                <a:latin typeface="Times New Roman"/>
                <a:cs typeface="Times New Roman"/>
              </a:rPr>
              <a:t>n</a:t>
            </a:r>
            <a:r>
              <a:rPr dirty="0" sz="1200" spc="-10" i="1">
                <a:latin typeface="Times New Roman"/>
                <a:cs typeface="Times New Roman"/>
              </a:rPr>
              <a:t>C</a:t>
            </a:r>
            <a:r>
              <a:rPr dirty="0" sz="1200" spc="415" i="1">
                <a:latin typeface="Times New Roman"/>
                <a:cs typeface="Times New Roman"/>
              </a:rPr>
              <a:t> </a:t>
            </a:r>
            <a:r>
              <a:rPr dirty="0" sz="2450" spc="-25">
                <a:latin typeface="Symbol"/>
                <a:cs typeface="Symbol"/>
              </a:rPr>
              <a:t></a:t>
            </a:r>
            <a:r>
              <a:rPr dirty="0" sz="1200" spc="-25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2450" spc="-25">
                <a:latin typeface="Symbol"/>
                <a:cs typeface="Symbol"/>
              </a:rPr>
              <a:t></a:t>
            </a:r>
            <a:r>
              <a:rPr dirty="0" baseline="30555" sz="1500" spc="-37" i="1">
                <a:latin typeface="Times New Roman"/>
                <a:cs typeface="Times New Roman"/>
              </a:rPr>
              <a:t>n</a:t>
            </a:r>
            <a:r>
              <a:rPr dirty="0" sz="1200" spc="-25" i="1">
                <a:latin typeface="Times New Roman"/>
                <a:cs typeface="Times New Roman"/>
              </a:rPr>
              <a:t>C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2450" spc="-465">
                <a:latin typeface="Symbol"/>
                <a:cs typeface="Symbol"/>
              </a:rPr>
              <a:t></a:t>
            </a:r>
            <a:endParaRPr sz="2450">
              <a:latin typeface="Symbol"/>
              <a:cs typeface="Symbol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1866533" y="6895251"/>
            <a:ext cx="15494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2654783" y="7548789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2837954" y="7440928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2466739" y="7567430"/>
            <a:ext cx="4565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8354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2173053" y="7440928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2056376" y="7548789"/>
            <a:ext cx="22732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baseline="-6944" sz="1800" spc="-75">
                <a:latin typeface="Symbol"/>
                <a:cs typeface="Symbol"/>
              </a:rPr>
              <a:t>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1801837" y="7567430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7" name="object 197" descr=""/>
          <p:cNvSpPr txBox="1"/>
          <p:nvPr/>
        </p:nvSpPr>
        <p:spPr>
          <a:xfrm>
            <a:off x="1649562" y="7272497"/>
            <a:ext cx="1381125" cy="28003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600710">
              <a:lnSpc>
                <a:spcPts val="875"/>
              </a:lnSpc>
              <a:spcBef>
                <a:spcPts val="110"/>
              </a:spcBef>
              <a:tabLst>
                <a:tab pos="126555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ts val="1115"/>
              </a:lnSpc>
              <a:tabLst>
                <a:tab pos="433705" algn="l"/>
                <a:tab pos="829310" algn="l"/>
              </a:tabLst>
            </a:pPr>
            <a:r>
              <a:rPr dirty="0" baseline="-32407" sz="1800">
                <a:latin typeface="Symbol"/>
                <a:cs typeface="Symbol"/>
              </a:rPr>
              <a:t></a:t>
            </a:r>
            <a:r>
              <a:rPr dirty="0" baseline="-32407" sz="1800" spc="-104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4629" sz="1800" spc="-15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u="sng" baseline="4629" sz="1800" spc="-24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4629" sz="1800" spc="-8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spc="52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</a:t>
            </a:r>
            <a:r>
              <a:rPr dirty="0" u="sng" baseline="4629" sz="1800" spc="5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 spc="35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8" name="object 198" descr=""/>
          <p:cNvSpPr txBox="1"/>
          <p:nvPr/>
        </p:nvSpPr>
        <p:spPr>
          <a:xfrm>
            <a:off x="1801837" y="7427784"/>
            <a:ext cx="74993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62610" algn="l"/>
              </a:tabLst>
            </a:pPr>
            <a:r>
              <a:rPr dirty="0" baseline="-4629" sz="1800" spc="-37">
                <a:latin typeface="Symbol"/>
                <a:cs typeface="Symbol"/>
              </a:rPr>
              <a:t></a:t>
            </a:r>
            <a:r>
              <a:rPr dirty="0" sz="1200" spc="-25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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199" name="object 199" descr=""/>
          <p:cNvSpPr txBox="1"/>
          <p:nvPr/>
        </p:nvSpPr>
        <p:spPr>
          <a:xfrm>
            <a:off x="876604" y="7810433"/>
            <a:ext cx="746125" cy="20383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12.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19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</a:t>
            </a:r>
            <a:r>
              <a:rPr dirty="0" baseline="32163" sz="1425" spc="7">
                <a:latin typeface="Times New Roman"/>
                <a:cs typeface="Times New Roman"/>
              </a:rPr>
              <a:t> </a:t>
            </a:r>
            <a:r>
              <a:rPr dirty="0" baseline="32163" sz="1425" spc="52" i="1">
                <a:latin typeface="Times New Roman"/>
                <a:cs typeface="Times New Roman"/>
              </a:rPr>
              <a:t>p</a:t>
            </a:r>
            <a:r>
              <a:rPr dirty="0" sz="1150" spc="35" i="1">
                <a:latin typeface="Times New Roman"/>
                <a:cs typeface="Times New Roman"/>
              </a:rPr>
              <a:t>C</a:t>
            </a:r>
            <a:r>
              <a:rPr dirty="0" baseline="-17543" sz="1425" spc="52" i="1">
                <a:latin typeface="Times New Roman"/>
                <a:cs typeface="Times New Roman"/>
              </a:rPr>
              <a:t>n</a:t>
            </a:r>
            <a:endParaRPr baseline="-17543" sz="1425">
              <a:latin typeface="Times New Roman"/>
              <a:cs typeface="Times New Roman"/>
            </a:endParaRPr>
          </a:p>
        </p:txBody>
      </p:sp>
      <p:sp>
        <p:nvSpPr>
          <p:cNvPr id="200" name="object 200" descr=""/>
          <p:cNvSpPr txBox="1"/>
          <p:nvPr/>
        </p:nvSpPr>
        <p:spPr>
          <a:xfrm>
            <a:off x="1796302" y="8031435"/>
            <a:ext cx="11811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01" name="object 201" descr=""/>
          <p:cNvSpPr txBox="1"/>
          <p:nvPr/>
        </p:nvSpPr>
        <p:spPr>
          <a:xfrm>
            <a:off x="1779405" y="8144932"/>
            <a:ext cx="15494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202" name="object 202" descr=""/>
          <p:cNvSpPr txBox="1"/>
          <p:nvPr/>
        </p:nvSpPr>
        <p:spPr>
          <a:xfrm>
            <a:off x="2196983" y="8151283"/>
            <a:ext cx="34385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05459" algn="l"/>
                <a:tab pos="980440" algn="l"/>
                <a:tab pos="1394460" algn="l"/>
                <a:tab pos="1719580" algn="l"/>
                <a:tab pos="2157095" algn="l"/>
                <a:tab pos="2473960" algn="l"/>
                <a:tab pos="2929890" algn="l"/>
              </a:tabLst>
            </a:pP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0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09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0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09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3" name="object 203" descr=""/>
          <p:cNvSpPr txBox="1"/>
          <p:nvPr/>
        </p:nvSpPr>
        <p:spPr>
          <a:xfrm>
            <a:off x="927964" y="7992493"/>
            <a:ext cx="783590" cy="40195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1910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2450" spc="-465">
                <a:latin typeface="Symbol"/>
                <a:cs typeface="Symbol"/>
              </a:rPr>
              <a:t></a:t>
            </a:r>
            <a:r>
              <a:rPr dirty="0" sz="245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65" i="1">
                <a:latin typeface="Times New Roman"/>
                <a:cs typeface="Times New Roman"/>
              </a:rPr>
              <a:t> </a:t>
            </a:r>
            <a:r>
              <a:rPr dirty="0" sz="2450" spc="-120">
                <a:latin typeface="Symbol"/>
                <a:cs typeface="Symbol"/>
              </a:rPr>
              <a:t></a:t>
            </a:r>
            <a:r>
              <a:rPr dirty="0" sz="1200" spc="-12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4767603" y="8215694"/>
            <a:ext cx="9080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5" name="object 205" descr=""/>
          <p:cNvSpPr txBox="1"/>
          <p:nvPr/>
        </p:nvSpPr>
        <p:spPr>
          <a:xfrm>
            <a:off x="2962083" y="8107830"/>
            <a:ext cx="21348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84505" algn="l"/>
                <a:tab pos="1223010" algn="l"/>
                <a:tab pos="197802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180">
                <a:latin typeface="Times New Roman"/>
                <a:cs typeface="Times New Roman"/>
              </a:rPr>
              <a:t> 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50">
                <a:latin typeface="Symbol"/>
                <a:cs typeface="Symbol"/>
              </a:rPr>
              <a:t></a:t>
            </a:r>
            <a:r>
              <a:rPr dirty="0" sz="1000" spc="50">
                <a:latin typeface="Times New Roman"/>
                <a:cs typeface="Times New Roman"/>
              </a:rPr>
              <a:t>2</a:t>
            </a:r>
            <a:r>
              <a:rPr dirty="0" sz="1000" spc="220">
                <a:latin typeface="Times New Roman"/>
                <a:cs typeface="Times New Roman"/>
              </a:rPr>
              <a:t> 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Symbol"/>
                <a:cs typeface="Symbol"/>
              </a:rPr>
              <a:t></a:t>
            </a:r>
            <a:r>
              <a:rPr dirty="0" sz="1000" spc="-35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6" name="object 206" descr=""/>
          <p:cNvSpPr txBox="1"/>
          <p:nvPr/>
        </p:nvSpPr>
        <p:spPr>
          <a:xfrm>
            <a:off x="1947468" y="8107830"/>
            <a:ext cx="70739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3022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p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3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7" name="object 207" descr=""/>
          <p:cNvSpPr txBox="1"/>
          <p:nvPr/>
        </p:nvSpPr>
        <p:spPr>
          <a:xfrm>
            <a:off x="1443558" y="8215694"/>
            <a:ext cx="266001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874394" algn="l"/>
                <a:tab pos="1842770" algn="l"/>
                <a:tab pos="2581910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1085593" y="8107830"/>
            <a:ext cx="26733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</a:t>
            </a:r>
            <a:r>
              <a:rPr dirty="0" sz="1000" spc="-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p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9" name="object 209" descr=""/>
          <p:cNvSpPr/>
          <p:nvPr/>
        </p:nvSpPr>
        <p:spPr>
          <a:xfrm>
            <a:off x="2579613" y="9010656"/>
            <a:ext cx="797560" cy="0"/>
          </a:xfrm>
          <a:custGeom>
            <a:avLst/>
            <a:gdLst/>
            <a:ahLst/>
            <a:cxnLst/>
            <a:rect l="l" t="t" r="r" b="b"/>
            <a:pathLst>
              <a:path w="797560" h="0">
                <a:moveTo>
                  <a:pt x="0" y="0"/>
                </a:moveTo>
                <a:lnTo>
                  <a:pt x="797491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 descr=""/>
          <p:cNvSpPr/>
          <p:nvPr/>
        </p:nvSpPr>
        <p:spPr>
          <a:xfrm>
            <a:off x="3801273" y="9010656"/>
            <a:ext cx="1193165" cy="0"/>
          </a:xfrm>
          <a:custGeom>
            <a:avLst/>
            <a:gdLst/>
            <a:ahLst/>
            <a:cxnLst/>
            <a:rect l="l" t="t" r="r" b="b"/>
            <a:pathLst>
              <a:path w="1193164" h="0">
                <a:moveTo>
                  <a:pt x="0" y="0"/>
                </a:moveTo>
                <a:lnTo>
                  <a:pt x="119291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" name="object 211" descr=""/>
          <p:cNvSpPr txBox="1"/>
          <p:nvPr/>
        </p:nvSpPr>
        <p:spPr>
          <a:xfrm>
            <a:off x="1420730" y="8281887"/>
            <a:ext cx="4638040" cy="927100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332105">
              <a:lnSpc>
                <a:spcPct val="100000"/>
              </a:lnSpc>
              <a:spcBef>
                <a:spcPts val="590"/>
              </a:spcBef>
            </a:pPr>
            <a:r>
              <a:rPr dirty="0" sz="1000" i="1">
                <a:latin typeface="Times New Roman"/>
                <a:cs typeface="Times New Roman"/>
              </a:rPr>
              <a:t>p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565"/>
              </a:spcBef>
              <a:tabLst>
                <a:tab pos="3380104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179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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-18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179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</a:t>
            </a:r>
            <a:r>
              <a:rPr dirty="0" baseline="32163" sz="1425" spc="-157">
                <a:latin typeface="Times New Roman"/>
                <a:cs typeface="Times New Roman"/>
              </a:rPr>
              <a:t> </a:t>
            </a:r>
            <a:r>
              <a:rPr dirty="0" baseline="32163" sz="1425" spc="75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baseline="-17543" sz="1425" spc="75">
                <a:latin typeface="Times New Roman"/>
                <a:cs typeface="Times New Roman"/>
              </a:rPr>
              <a:t>2</a:t>
            </a:r>
            <a:r>
              <a:rPr dirty="0" baseline="-17543" sz="1425" spc="-9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172" i="1">
                <a:latin typeface="Times New Roman"/>
                <a:cs typeface="Times New Roman"/>
              </a:rPr>
              <a:t> </a:t>
            </a:r>
            <a:r>
              <a:rPr dirty="0" baseline="32163" sz="1425" spc="75">
                <a:latin typeface="Symbol"/>
                <a:cs typeface="Symbol"/>
              </a:rPr>
              <a:t></a:t>
            </a:r>
            <a:r>
              <a:rPr dirty="0" baseline="32163" sz="1425" spc="75">
                <a:latin typeface="Times New Roman"/>
                <a:cs typeface="Times New Roman"/>
              </a:rPr>
              <a:t>3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baseline="-17543" sz="1425" spc="75">
                <a:latin typeface="Times New Roman"/>
                <a:cs typeface="Times New Roman"/>
              </a:rPr>
              <a:t>3</a:t>
            </a:r>
            <a:r>
              <a:rPr dirty="0" baseline="-17543" sz="1425" spc="-17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3</a:t>
            </a:r>
            <a:r>
              <a:rPr dirty="0" baseline="32163" sz="1425" spc="28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..........,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sz="1150" spc="60" i="1">
                <a:latin typeface="Times New Roman"/>
                <a:cs typeface="Times New Roman"/>
              </a:rPr>
              <a:t>C</a:t>
            </a:r>
            <a:r>
              <a:rPr dirty="0" baseline="-17543" sz="1425" spc="89" i="1">
                <a:latin typeface="Times New Roman"/>
                <a:cs typeface="Times New Roman"/>
              </a:rPr>
              <a:t>n</a:t>
            </a:r>
            <a:r>
              <a:rPr dirty="0" baseline="-17543" sz="1425" spc="-202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</a:t>
            </a:r>
            <a:r>
              <a:rPr dirty="0" baseline="-17543" sz="1425" spc="-202">
                <a:latin typeface="Times New Roman"/>
                <a:cs typeface="Times New Roman"/>
              </a:rPr>
              <a:t> </a:t>
            </a:r>
            <a:r>
              <a:rPr dirty="0" baseline="-17543" sz="1425" i="1">
                <a:latin typeface="Times New Roman"/>
                <a:cs typeface="Times New Roman"/>
              </a:rPr>
              <a:t>r</a:t>
            </a:r>
            <a:r>
              <a:rPr dirty="0" baseline="-17543" sz="1425" spc="1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Symbol"/>
                <a:cs typeface="Symbol"/>
              </a:rPr>
              <a:t></a:t>
            </a:r>
            <a:r>
              <a:rPr dirty="0" baseline="32163" sz="1425" spc="75" i="1">
                <a:latin typeface="Times New Roman"/>
                <a:cs typeface="Times New Roman"/>
              </a:rPr>
              <a:t>n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baseline="-17543" sz="1425" spc="75" i="1">
                <a:latin typeface="Times New Roman"/>
                <a:cs typeface="Times New Roman"/>
              </a:rPr>
              <a:t>r</a:t>
            </a:r>
            <a:endParaRPr baseline="-17543" sz="1425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  <a:spcBef>
                <a:spcPts val="340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-13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Times New Roman"/>
                <a:cs typeface="Times New Roman"/>
              </a:rPr>
              <a:t>1</a:t>
            </a:r>
            <a:r>
              <a:rPr dirty="0" baseline="-36231" sz="1725" spc="-22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-3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Times New Roman"/>
                <a:cs typeface="Times New Roman"/>
              </a:rPr>
              <a:t>(</a:t>
            </a:r>
            <a:r>
              <a:rPr dirty="0" baseline="-36231" sz="1725" i="1">
                <a:latin typeface="Times New Roman"/>
                <a:cs typeface="Times New Roman"/>
              </a:rPr>
              <a:t>n</a:t>
            </a:r>
            <a:r>
              <a:rPr dirty="0" baseline="-36231" sz="1725" spc="-22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-232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Times New Roman"/>
                <a:cs typeface="Times New Roman"/>
              </a:rPr>
              <a:t>1)</a:t>
            </a:r>
            <a:r>
              <a:rPr dirty="0" baseline="-36231" sz="1725" i="1">
                <a:latin typeface="Times New Roman"/>
                <a:cs typeface="Times New Roman"/>
              </a:rPr>
              <a:t>z</a:t>
            </a:r>
            <a:r>
              <a:rPr dirty="0" baseline="-36231" sz="1725" spc="-202" i="1">
                <a:latin typeface="Times New Roman"/>
                <a:cs typeface="Times New Roman"/>
              </a:rPr>
              <a:t> </a:t>
            </a:r>
            <a:r>
              <a:rPr dirty="0" baseline="-11695" sz="1425">
                <a:latin typeface="Symbol"/>
                <a:cs typeface="Symbol"/>
              </a:rPr>
              <a:t></a:t>
            </a:r>
            <a:r>
              <a:rPr dirty="0" baseline="-11695" sz="1425">
                <a:latin typeface="Times New Roman"/>
                <a:cs typeface="Times New Roman"/>
              </a:rPr>
              <a:t>1</a:t>
            </a:r>
            <a:r>
              <a:rPr dirty="0" baseline="-11695" sz="1425" spc="16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2)(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-36231" sz="1725" i="1">
                <a:latin typeface="Times New Roman"/>
                <a:cs typeface="Times New Roman"/>
              </a:rPr>
              <a:t>z</a:t>
            </a:r>
            <a:r>
              <a:rPr dirty="0" baseline="-36231" sz="1725" spc="-209" i="1">
                <a:latin typeface="Times New Roman"/>
                <a:cs typeface="Times New Roman"/>
              </a:rPr>
              <a:t> </a:t>
            </a:r>
            <a:r>
              <a:rPr dirty="0" baseline="-11695" sz="1425">
                <a:latin typeface="Symbol"/>
                <a:cs typeface="Symbol"/>
              </a:rPr>
              <a:t></a:t>
            </a:r>
            <a:r>
              <a:rPr dirty="0" baseline="-11695" sz="1425" spc="-202">
                <a:latin typeface="Times New Roman"/>
                <a:cs typeface="Times New Roman"/>
              </a:rPr>
              <a:t> </a:t>
            </a:r>
            <a:r>
              <a:rPr dirty="0" baseline="-11695" sz="1425">
                <a:latin typeface="Times New Roman"/>
                <a:cs typeface="Times New Roman"/>
              </a:rPr>
              <a:t>2</a:t>
            </a:r>
            <a:r>
              <a:rPr dirty="0" baseline="-11695" sz="1425" spc="30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-36231" sz="1725" i="1">
                <a:latin typeface="Times New Roman"/>
                <a:cs typeface="Times New Roman"/>
              </a:rPr>
              <a:t>z</a:t>
            </a:r>
            <a:r>
              <a:rPr dirty="0" baseline="-36231" sz="1725" spc="-209" i="1">
                <a:latin typeface="Times New Roman"/>
                <a:cs typeface="Times New Roman"/>
              </a:rPr>
              <a:t> </a:t>
            </a:r>
            <a:r>
              <a:rPr dirty="0" baseline="-11695" sz="1425" spc="89">
                <a:latin typeface="Symbol"/>
                <a:cs typeface="Symbol"/>
              </a:rPr>
              <a:t></a:t>
            </a:r>
            <a:r>
              <a:rPr dirty="0" baseline="-11695" sz="1425" spc="89">
                <a:latin typeface="Times New Roman"/>
                <a:cs typeface="Times New Roman"/>
              </a:rPr>
              <a:t>3</a:t>
            </a:r>
            <a:r>
              <a:rPr dirty="0" baseline="-11695" sz="1425" spc="24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-127">
                <a:latin typeface="Times New Roman"/>
                <a:cs typeface="Times New Roman"/>
              </a:rPr>
              <a:t> </a:t>
            </a:r>
            <a:r>
              <a:rPr dirty="0" baseline="-36231" sz="1725" spc="-15">
                <a:latin typeface="Times New Roman"/>
                <a:cs typeface="Times New Roman"/>
              </a:rPr>
              <a:t>.........</a:t>
            </a:r>
            <a:endParaRPr baseline="-36231" sz="1725">
              <a:latin typeface="Times New Roman"/>
              <a:cs typeface="Times New Roman"/>
            </a:endParaRPr>
          </a:p>
          <a:p>
            <a:pPr algn="ctr" marR="80010">
              <a:lnSpc>
                <a:spcPct val="100000"/>
              </a:lnSpc>
              <a:spcBef>
                <a:spcPts val="295"/>
              </a:spcBef>
              <a:tabLst>
                <a:tab pos="1419225" algn="l"/>
              </a:tabLst>
            </a:pPr>
            <a:r>
              <a:rPr dirty="0" sz="1150" spc="-25">
                <a:latin typeface="Times New Roman"/>
                <a:cs typeface="Times New Roman"/>
              </a:rPr>
              <a:t>2!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3!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777999" y="1116336"/>
            <a:ext cx="968375" cy="0"/>
          </a:xfrm>
          <a:custGeom>
            <a:avLst/>
            <a:gdLst/>
            <a:ahLst/>
            <a:cxnLst/>
            <a:rect l="l" t="t" r="r" b="b"/>
            <a:pathLst>
              <a:path w="968375" h="0">
                <a:moveTo>
                  <a:pt x="0" y="0"/>
                </a:moveTo>
                <a:lnTo>
                  <a:pt x="96781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431865" y="1116336"/>
            <a:ext cx="1449070" cy="0"/>
          </a:xfrm>
          <a:custGeom>
            <a:avLst/>
            <a:gdLst/>
            <a:ahLst/>
            <a:cxnLst/>
            <a:rect l="l" t="t" r="r" b="b"/>
            <a:pathLst>
              <a:path w="1449070" h="0">
                <a:moveTo>
                  <a:pt x="0" y="0"/>
                </a:moveTo>
                <a:lnTo>
                  <a:pt x="144874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201507" y="1108801"/>
            <a:ext cx="2031364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906905" algn="l"/>
              </a:tabLst>
            </a:pPr>
            <a:r>
              <a:rPr dirty="0" sz="1150" spc="-25">
                <a:latin typeface="Times New Roman"/>
                <a:cs typeface="Times New Roman"/>
              </a:rPr>
              <a:t>2!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3!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95341" y="990900"/>
            <a:ext cx="546100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45">
                <a:latin typeface="Symbol"/>
                <a:cs typeface="Symbol"/>
              </a:rPr>
              <a:t></a:t>
            </a:r>
            <a:r>
              <a:rPr dirty="0" sz="1150" spc="45">
                <a:latin typeface="Times New Roman"/>
                <a:cs typeface="Times New Roman"/>
              </a:rPr>
              <a:t>1)(</a:t>
            </a:r>
            <a:r>
              <a:rPr dirty="0" sz="1150" spc="45">
                <a:latin typeface="Symbol"/>
                <a:cs typeface="Symbol"/>
              </a:rPr>
              <a:t></a:t>
            </a:r>
            <a:r>
              <a:rPr dirty="0" sz="1150" spc="45" i="1">
                <a:latin typeface="Times New Roman"/>
                <a:cs typeface="Times New Roman"/>
              </a:rPr>
              <a:t>z</a:t>
            </a:r>
            <a:r>
              <a:rPr dirty="0" sz="1150" spc="45">
                <a:latin typeface="Times New Roman"/>
                <a:cs typeface="Times New Roman"/>
              </a:rPr>
              <a:t>)</a:t>
            </a:r>
            <a:r>
              <a:rPr dirty="0" baseline="32163" sz="1425" spc="67">
                <a:latin typeface="Symbol"/>
                <a:cs typeface="Symbol"/>
              </a:rPr>
              <a:t></a:t>
            </a:r>
            <a:r>
              <a:rPr dirty="0" baseline="32163" sz="1425" spc="67">
                <a:latin typeface="Times New Roman"/>
                <a:cs typeface="Times New Roman"/>
              </a:rPr>
              <a:t>1</a:t>
            </a:r>
            <a:r>
              <a:rPr dirty="0" baseline="32163" sz="1425" spc="20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(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i="1">
                <a:latin typeface="Times New Roman"/>
                <a:cs typeface="Times New Roman"/>
              </a:rPr>
              <a:t>n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>
                <a:latin typeface="Times New Roman"/>
                <a:cs typeface="Times New Roman"/>
              </a:rPr>
              <a:t> 2)(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i="1">
                <a:latin typeface="Times New Roman"/>
                <a:cs typeface="Times New Roman"/>
              </a:rPr>
              <a:t>n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>
                <a:latin typeface="Times New Roman"/>
                <a:cs typeface="Times New Roman"/>
              </a:rPr>
              <a:t>1)</a:t>
            </a:r>
            <a:r>
              <a:rPr dirty="0" baseline="36231" sz="1725" spc="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>
                <a:latin typeface="Symbol"/>
                <a:cs typeface="Symbol"/>
              </a:rPr>
              <a:t>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 spc="82">
                <a:latin typeface="Symbol"/>
                <a:cs typeface="Symbol"/>
              </a:rPr>
              <a:t></a:t>
            </a:r>
            <a:r>
              <a:rPr dirty="0" baseline="32163" sz="1425" spc="82">
                <a:latin typeface="Times New Roman"/>
                <a:cs typeface="Times New Roman"/>
              </a:rPr>
              <a:t>1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baseline="32163" sz="1425" spc="82">
                <a:latin typeface="Times New Roman"/>
                <a:cs typeface="Times New Roman"/>
              </a:rPr>
              <a:t>2</a:t>
            </a:r>
            <a:r>
              <a:rPr dirty="0" baseline="32163" sz="1425" spc="3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(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 spc="7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8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3)(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 spc="7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2)(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i="1">
                <a:latin typeface="Times New Roman"/>
                <a:cs typeface="Times New Roman"/>
              </a:rPr>
              <a:t>n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>
                <a:latin typeface="Times New Roman"/>
                <a:cs typeface="Times New Roman"/>
              </a:rPr>
              <a:t>1)</a:t>
            </a:r>
            <a:r>
              <a:rPr dirty="0" baseline="36231" sz="1725" spc="7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 spc="75">
                <a:latin typeface="Symbol"/>
                <a:cs typeface="Symbol"/>
              </a:rPr>
              <a:t></a:t>
            </a:r>
            <a:r>
              <a:rPr dirty="0" baseline="32163" sz="1425" spc="75">
                <a:latin typeface="Times New Roman"/>
                <a:cs typeface="Times New Roman"/>
              </a:rPr>
              <a:t>1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baseline="32163" sz="1425" spc="75">
                <a:latin typeface="Times New Roman"/>
                <a:cs typeface="Times New Roman"/>
              </a:rPr>
              <a:t>3</a:t>
            </a:r>
            <a:r>
              <a:rPr dirty="0" baseline="32163" sz="1425" spc="28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.......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937807" y="1459229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40570" y="1446084"/>
            <a:ext cx="2044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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944852" y="1459229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447615" y="1446084"/>
            <a:ext cx="2044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</a:t>
            </a:r>
            <a:endParaRPr baseline="-4629" sz="18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951771" y="1459228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73756" y="1585729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73756" y="1359909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24390" y="1264887"/>
            <a:ext cx="6153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u="sng" baseline="-3009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30092" sz="1800" spc="-15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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(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1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09827" y="1402631"/>
            <a:ext cx="52324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310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34253" y="1567090"/>
            <a:ext cx="51435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6944" sz="1800">
                <a:latin typeface="Symbol"/>
                <a:cs typeface="Symbol"/>
              </a:rPr>
              <a:t></a:t>
            </a:r>
            <a:r>
              <a:rPr dirty="0" baseline="-6944" sz="18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40">
                <a:latin typeface="Symbol"/>
                <a:cs typeface="Symbol"/>
              </a:rPr>
              <a:t></a:t>
            </a:r>
            <a:r>
              <a:rPr dirty="0" sz="1200" spc="40">
                <a:latin typeface="Times New Roman"/>
                <a:cs typeface="Times New Roman"/>
              </a:rPr>
              <a:t>1</a:t>
            </a:r>
            <a:r>
              <a:rPr dirty="0" baseline="-6944" sz="1800" spc="60">
                <a:latin typeface="Symbol"/>
                <a:cs typeface="Symbol"/>
              </a:rPr>
              <a:t>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534253" y="1264887"/>
            <a:ext cx="81597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34722" sz="1800" spc="15">
                <a:latin typeface="Symbol"/>
                <a:cs typeface="Symbol"/>
              </a:rPr>
              <a:t></a:t>
            </a:r>
            <a:r>
              <a:rPr dirty="0" baseline="-34722" sz="1800" spc="-225">
                <a:latin typeface="Times New Roman"/>
                <a:cs typeface="Times New Roman"/>
              </a:rPr>
              <a:t> </a:t>
            </a:r>
            <a:r>
              <a:rPr dirty="0" u="sng" baseline="-30092" sz="1800" spc="23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-30092" sz="1800" spc="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-30092" sz="1800" spc="20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-30092" sz="1800" spc="-225" i="1">
                <a:latin typeface="Times New Roman"/>
                <a:cs typeface="Times New Roman"/>
              </a:rPr>
              <a:t> </a:t>
            </a:r>
            <a:r>
              <a:rPr dirty="0" baseline="-34722" sz="1800" spc="15">
                <a:latin typeface="Symbol"/>
                <a:cs typeface="Symbol"/>
              </a:rPr>
              <a:t></a:t>
            </a:r>
            <a:r>
              <a:rPr dirty="0" sz="1000" spc="10">
                <a:latin typeface="Times New Roman"/>
                <a:cs typeface="Times New Roman"/>
              </a:rPr>
              <a:t>(</a:t>
            </a:r>
            <a:r>
              <a:rPr dirty="0" sz="1000" spc="10" i="1">
                <a:latin typeface="Times New Roman"/>
                <a:cs typeface="Times New Roman"/>
              </a:rPr>
              <a:t>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758246" y="1567090"/>
            <a:ext cx="8636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41298" y="1264887"/>
            <a:ext cx="89154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34722" sz="1800">
                <a:latin typeface="Symbol"/>
                <a:cs typeface="Symbol"/>
              </a:rPr>
              <a:t></a:t>
            </a:r>
            <a:r>
              <a:rPr dirty="0" baseline="-34722" sz="1800" spc="-225">
                <a:latin typeface="Times New Roman"/>
                <a:cs typeface="Times New Roman"/>
              </a:rPr>
              <a:t> </a:t>
            </a:r>
            <a:r>
              <a:rPr dirty="0" u="sng" baseline="-30092" sz="1800" spc="-24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-30092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-30092" sz="180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-30092" sz="1800" spc="82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-30092" sz="1800" spc="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34722" sz="1800" spc="82">
                <a:latin typeface="Symbol"/>
                <a:cs typeface="Symbol"/>
              </a:rPr>
              <a:t></a:t>
            </a:r>
            <a:r>
              <a:rPr dirty="0" sz="1000" spc="55">
                <a:latin typeface="Symbol"/>
                <a:cs typeface="Symbol"/>
              </a:rPr>
              <a:t></a:t>
            </a:r>
            <a:r>
              <a:rPr dirty="0" sz="1000" spc="55">
                <a:latin typeface="Times New Roman"/>
                <a:cs typeface="Times New Roman"/>
              </a:rPr>
              <a:t>(</a:t>
            </a:r>
            <a:r>
              <a:rPr dirty="0" sz="1000" spc="55" i="1">
                <a:latin typeface="Times New Roman"/>
                <a:cs typeface="Times New Roman"/>
              </a:rPr>
              <a:t>n</a:t>
            </a:r>
            <a:r>
              <a:rPr dirty="0" sz="1000" spc="-16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835158" y="1567090"/>
            <a:ext cx="22732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baseline="-6944" sz="1800" spc="-75">
                <a:latin typeface="Symbol"/>
                <a:cs typeface="Symbol"/>
              </a:rPr>
              <a:t>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58839" y="1446084"/>
            <a:ext cx="13785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05790" algn="l"/>
                <a:tab pos="1007744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277215" y="1575176"/>
            <a:ext cx="753110" cy="41529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301625">
              <a:lnSpc>
                <a:spcPct val="100000"/>
              </a:lnSpc>
              <a:spcBef>
                <a:spcPts val="200"/>
              </a:spcBef>
              <a:tabLst>
                <a:tab pos="68008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19495" y="1920377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94095" y="2011089"/>
            <a:ext cx="6521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3888" sz="180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114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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76604" y="1885490"/>
            <a:ext cx="2344420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13.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impulse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sequence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Symbol"/>
                <a:cs typeface="Symbol"/>
              </a:rPr>
              <a:t></a:t>
            </a:r>
            <a:r>
              <a:rPr dirty="0" sz="125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37037" sz="1800" spc="-37">
                <a:latin typeface="Symbol"/>
                <a:cs typeface="Symbol"/>
              </a:rPr>
              <a:t></a:t>
            </a:r>
            <a:r>
              <a:rPr dirty="0" baseline="41666" sz="1800" spc="-37">
                <a:latin typeface="Times New Roman"/>
                <a:cs typeface="Times New Roman"/>
              </a:rPr>
              <a:t>1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12138" y="2344678"/>
            <a:ext cx="15430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828655" y="2232667"/>
            <a:ext cx="11747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66256" y="2539881"/>
            <a:ext cx="24701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21992" y="2307953"/>
            <a:ext cx="1727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02004" y="2342781"/>
            <a:ext cx="313436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061085" algn="l"/>
                <a:tab pos="1638300" algn="l"/>
              </a:tabLst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50">
                <a:latin typeface="Symbol"/>
                <a:cs typeface="Symbol"/>
              </a:rPr>
              <a:t></a:t>
            </a:r>
            <a:r>
              <a:rPr dirty="0" sz="125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50" spc="-20">
                <a:latin typeface="Symbol"/>
                <a:cs typeface="Symbol"/>
              </a:rPr>
              <a:t></a:t>
            </a:r>
            <a:r>
              <a:rPr dirty="0" sz="1250" spc="-1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........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65733" y="2834777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27633" y="2649616"/>
            <a:ext cx="654050" cy="484505"/>
          </a:xfrm>
          <a:prstGeom prst="rect">
            <a:avLst/>
          </a:prstGeom>
        </p:spPr>
        <p:txBody>
          <a:bodyPr wrap="square" lIns="0" tIns="5905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465"/>
              </a:spcBef>
            </a:pP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algn="r" marR="30480">
              <a:lnSpc>
                <a:spcPct val="100000"/>
              </a:lnSpc>
              <a:spcBef>
                <a:spcPts val="365"/>
              </a:spcBef>
            </a:pPr>
            <a:r>
              <a:rPr dirty="0" baseline="-13888" sz="180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105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76604" y="2808463"/>
            <a:ext cx="20904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14.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 step sequence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37037" sz="1800" spc="-37">
                <a:latin typeface="Symbol"/>
                <a:cs typeface="Symbol"/>
              </a:rPr>
              <a:t></a:t>
            </a:r>
            <a:r>
              <a:rPr dirty="0" baseline="41666" sz="1800" spc="-37">
                <a:latin typeface="Times New Roman"/>
                <a:cs typeface="Times New Roman"/>
              </a:rPr>
              <a:t>0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4366957" y="3392571"/>
            <a:ext cx="433070" cy="0"/>
          </a:xfrm>
          <a:custGeom>
            <a:avLst/>
            <a:gdLst/>
            <a:ahLst/>
            <a:cxnLst/>
            <a:rect l="l" t="t" r="r" b="b"/>
            <a:pathLst>
              <a:path w="433070" h="0">
                <a:moveTo>
                  <a:pt x="0" y="0"/>
                </a:moveTo>
                <a:lnTo>
                  <a:pt x="43293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4971288" y="3392571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17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4976083" y="3385108"/>
            <a:ext cx="2959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832322" y="3265664"/>
            <a:ext cx="111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18118" y="3147067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801574" y="3259078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322772" y="3104092"/>
            <a:ext cx="501015" cy="521970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algn="ctr" marL="22225">
              <a:lnSpc>
                <a:spcPct val="100000"/>
              </a:lnSpc>
              <a:spcBef>
                <a:spcPts val="61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15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 spc="-37">
                <a:latin typeface="Symbol"/>
                <a:cs typeface="Symbol"/>
              </a:rPr>
              <a:t></a:t>
            </a:r>
            <a:r>
              <a:rPr dirty="0" baseline="30555" sz="1500" spc="-37">
                <a:latin typeface="Times New Roman"/>
                <a:cs typeface="Times New Roman"/>
              </a:rPr>
              <a:t>1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902004" y="3265663"/>
            <a:ext cx="3437254" cy="367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55370" algn="l"/>
                <a:tab pos="1617345" algn="l"/>
                <a:tab pos="2188845" algn="l"/>
                <a:tab pos="2584450" algn="l"/>
                <a:tab pos="2971800" algn="l"/>
              </a:tabLst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)]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0" i="1">
                <a:latin typeface="Times New Roman"/>
                <a:cs typeface="Times New Roman"/>
              </a:rPr>
              <a:t>u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  <a:p>
            <a:pPr marL="865505">
              <a:lnSpc>
                <a:spcPct val="100000"/>
              </a:lnSpc>
              <a:spcBef>
                <a:spcPts val="4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300404" y="3222353"/>
            <a:ext cx="15430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19125" algn="l"/>
                <a:tab pos="991235" algn="l"/>
                <a:tab pos="1386205" algn="l"/>
              </a:tabLst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071417" y="3169214"/>
            <a:ext cx="863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1999097" y="3852936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 h="0">
                <a:moveTo>
                  <a:pt x="0" y="0"/>
                </a:moveTo>
                <a:lnTo>
                  <a:pt x="11779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2406402" y="3684587"/>
            <a:ext cx="21907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/</a:t>
            </a:r>
            <a:r>
              <a:rPr dirty="0" sz="1000" spc="5">
                <a:latin typeface="Times New Roman"/>
                <a:cs typeface="Times New Roman"/>
              </a:rPr>
              <a:t> </a:t>
            </a:r>
            <a:r>
              <a:rPr dirty="0" sz="1000" spc="-60" i="1">
                <a:latin typeface="Times New Roman"/>
                <a:cs typeface="Times New Roman"/>
              </a:rPr>
              <a:t>z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76604" y="3721734"/>
            <a:ext cx="1583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15. Show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baseline="-2415" sz="1725" i="1">
                <a:latin typeface="Times New Roman"/>
                <a:cs typeface="Times New Roman"/>
              </a:rPr>
              <a:t>Z</a:t>
            </a:r>
            <a:r>
              <a:rPr dirty="0" baseline="-2415" sz="1725" spc="-254" i="1">
                <a:latin typeface="Times New Roman"/>
                <a:cs typeface="Times New Roman"/>
              </a:rPr>
              <a:t> </a:t>
            </a:r>
            <a:r>
              <a:rPr dirty="0" baseline="-7246" sz="1725">
                <a:latin typeface="Symbol"/>
                <a:cs typeface="Symbol"/>
              </a:rPr>
              <a:t></a:t>
            </a:r>
            <a:r>
              <a:rPr dirty="0" baseline="-7246" sz="1725" spc="-60">
                <a:latin typeface="Times New Roman"/>
                <a:cs typeface="Times New Roman"/>
              </a:rPr>
              <a:t> </a:t>
            </a:r>
            <a:r>
              <a:rPr dirty="0" baseline="-45893" sz="1725" i="1">
                <a:latin typeface="Times New Roman"/>
                <a:cs typeface="Times New Roman"/>
              </a:rPr>
              <a:t>n</a:t>
            </a:r>
            <a:r>
              <a:rPr dirty="0" baseline="-45893" sz="1725">
                <a:latin typeface="Times New Roman"/>
                <a:cs typeface="Times New Roman"/>
              </a:rPr>
              <a:t>!</a:t>
            </a:r>
            <a:r>
              <a:rPr dirty="0" baseline="-7246" sz="1725">
                <a:latin typeface="Symbol"/>
                <a:cs typeface="Symbol"/>
              </a:rPr>
              <a:t></a:t>
            </a:r>
            <a:r>
              <a:rPr dirty="0" baseline="-7246" sz="1725" spc="37">
                <a:latin typeface="Times New Roman"/>
                <a:cs typeface="Times New Roman"/>
              </a:rPr>
              <a:t> </a:t>
            </a:r>
            <a:r>
              <a:rPr dirty="0" baseline="-2415" sz="1725">
                <a:latin typeface="Symbol"/>
                <a:cs typeface="Symbol"/>
              </a:rPr>
              <a:t></a:t>
            </a:r>
            <a:r>
              <a:rPr dirty="0" baseline="-2415" sz="1725" spc="22">
                <a:latin typeface="Times New Roman"/>
                <a:cs typeface="Times New Roman"/>
              </a:rPr>
              <a:t> </a:t>
            </a:r>
            <a:r>
              <a:rPr dirty="0" baseline="-2415" sz="1725" spc="-75" i="1">
                <a:latin typeface="Times New Roman"/>
                <a:cs typeface="Times New Roman"/>
              </a:rPr>
              <a:t>e</a:t>
            </a:r>
            <a:endParaRPr baseline="-2415" sz="1725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08269" y="3863643"/>
            <a:ext cx="2997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27329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908269" y="3643117"/>
            <a:ext cx="2997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3856075" y="3849770"/>
            <a:ext cx="425450" cy="0"/>
          </a:xfrm>
          <a:custGeom>
            <a:avLst/>
            <a:gdLst/>
            <a:ahLst/>
            <a:cxnLst/>
            <a:rect l="l" t="t" r="r" b="b"/>
            <a:pathLst>
              <a:path w="425450" h="0">
                <a:moveTo>
                  <a:pt x="0" y="0"/>
                </a:moveTo>
                <a:lnTo>
                  <a:pt x="4252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4738416" y="3849771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45365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5198728" y="3876779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287607" y="3876779"/>
            <a:ext cx="4445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dirty="0" sz="1200" spc="-50">
                <a:latin typeface="Symbol"/>
                <a:cs typeface="Symbol"/>
              </a:rPr>
              <a:t>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764748" y="3876779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764748" y="3626414"/>
            <a:ext cx="15189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5430" algn="l"/>
                <a:tab pos="535305" algn="l"/>
                <a:tab pos="894715" algn="l"/>
                <a:tab pos="1162050" algn="l"/>
                <a:tab pos="1446530" algn="l"/>
              </a:tabLst>
            </a:pPr>
            <a:r>
              <a:rPr dirty="0" baseline="2314" sz="1800" spc="-75">
                <a:latin typeface="Symbol"/>
                <a:cs typeface="Symbol"/>
              </a:rPr>
              <a:t>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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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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618671" y="3725588"/>
            <a:ext cx="2665095" cy="325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80"/>
              </a:lnSpc>
              <a:spcBef>
                <a:spcPts val="100"/>
              </a:spcBef>
              <a:tabLst>
                <a:tab pos="1681480" algn="l"/>
                <a:tab pos="2592070" algn="l"/>
              </a:tabLst>
            </a:pP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evaluate</a:t>
            </a:r>
            <a:r>
              <a:rPr dirty="0" baseline="2314" sz="1800" spc="30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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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&amp;.</a:t>
            </a:r>
            <a:r>
              <a:rPr dirty="0" sz="1200" spc="1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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</a:t>
            </a:r>
            <a:endParaRPr baseline="2314" sz="1800">
              <a:latin typeface="Symbol"/>
              <a:cs typeface="Symbol"/>
            </a:endParaRPr>
          </a:p>
          <a:p>
            <a:pPr marL="1245235">
              <a:lnSpc>
                <a:spcPts val="1180"/>
              </a:lnSpc>
              <a:tabLst>
                <a:tab pos="212725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1)!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1329291" y="4335665"/>
            <a:ext cx="118745" cy="0"/>
          </a:xfrm>
          <a:custGeom>
            <a:avLst/>
            <a:gdLst/>
            <a:ahLst/>
            <a:cxnLst/>
            <a:rect l="l" t="t" r="r" b="b"/>
            <a:pathLst>
              <a:path w="118744" h="0">
                <a:moveTo>
                  <a:pt x="0" y="0"/>
                </a:moveTo>
                <a:lnTo>
                  <a:pt x="11826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1931928" y="4335665"/>
            <a:ext cx="118745" cy="0"/>
          </a:xfrm>
          <a:custGeom>
            <a:avLst/>
            <a:gdLst/>
            <a:ahLst/>
            <a:cxnLst/>
            <a:rect l="l" t="t" r="r" b="b"/>
            <a:pathLst>
              <a:path w="118744" h="0">
                <a:moveTo>
                  <a:pt x="0" y="0"/>
                </a:moveTo>
                <a:lnTo>
                  <a:pt x="11825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2693094" y="4335665"/>
            <a:ext cx="243204" cy="0"/>
          </a:xfrm>
          <a:custGeom>
            <a:avLst/>
            <a:gdLst/>
            <a:ahLst/>
            <a:cxnLst/>
            <a:rect l="l" t="t" r="r" b="b"/>
            <a:pathLst>
              <a:path w="243205" h="0">
                <a:moveTo>
                  <a:pt x="0" y="0"/>
                </a:moveTo>
                <a:lnTo>
                  <a:pt x="24296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3090873" y="4335665"/>
            <a:ext cx="253365" cy="0"/>
          </a:xfrm>
          <a:custGeom>
            <a:avLst/>
            <a:gdLst/>
            <a:ahLst/>
            <a:cxnLst/>
            <a:rect l="l" t="t" r="r" b="b"/>
            <a:pathLst>
              <a:path w="253364" h="0">
                <a:moveTo>
                  <a:pt x="0" y="0"/>
                </a:moveTo>
                <a:lnTo>
                  <a:pt x="25273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3498431" y="4335665"/>
            <a:ext cx="249554" cy="0"/>
          </a:xfrm>
          <a:custGeom>
            <a:avLst/>
            <a:gdLst/>
            <a:ahLst/>
            <a:cxnLst/>
            <a:rect l="l" t="t" r="r" b="b"/>
            <a:pathLst>
              <a:path w="249554" h="0">
                <a:moveTo>
                  <a:pt x="0" y="0"/>
                </a:moveTo>
                <a:lnTo>
                  <a:pt x="24905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2037483" y="4206935"/>
            <a:ext cx="1270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770476" y="4206935"/>
            <a:ext cx="5829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237966" y="4120759"/>
            <a:ext cx="2032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76604" y="4181689"/>
            <a:ext cx="1026160" cy="24193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-4629" sz="1800" spc="82">
                <a:latin typeface="Symbol"/>
                <a:cs typeface="Symbol"/>
              </a:rPr>
              <a:t></a:t>
            </a:r>
            <a:r>
              <a:rPr dirty="0" baseline="-4629" sz="1800" spc="-104">
                <a:latin typeface="Times New Roman"/>
                <a:cs typeface="Times New Roman"/>
              </a:rPr>
              <a:t> </a:t>
            </a:r>
            <a:r>
              <a:rPr dirty="0" baseline="-43981" sz="1800" i="1">
                <a:latin typeface="Times New Roman"/>
                <a:cs typeface="Times New Roman"/>
              </a:rPr>
              <a:t>n</a:t>
            </a:r>
            <a:r>
              <a:rPr dirty="0" baseline="-43981" sz="1800">
                <a:latin typeface="Times New Roman"/>
                <a:cs typeface="Times New Roman"/>
              </a:rPr>
              <a:t>!</a:t>
            </a:r>
            <a:r>
              <a:rPr dirty="0" baseline="-4629" sz="1800">
                <a:latin typeface="Symbol"/>
                <a:cs typeface="Symbol"/>
              </a:rPr>
              <a:t></a:t>
            </a:r>
            <a:r>
              <a:rPr dirty="0" baseline="-4629" sz="18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baseline="-5952" sz="2100" spc="-75">
                <a:latin typeface="Symbol"/>
                <a:cs typeface="Symbol"/>
              </a:rPr>
              <a:t></a:t>
            </a:r>
            <a:endParaRPr baseline="-5952" sz="21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902004" y="4346575"/>
            <a:ext cx="517525" cy="5283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algn="r" marR="100965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1065"/>
              </a:spcBef>
            </a:pPr>
            <a:r>
              <a:rPr dirty="0" sz="1200" spc="-10">
                <a:latin typeface="Times New Roman"/>
                <a:cs typeface="Times New Roman"/>
              </a:rPr>
              <a:t>Shifting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1470842" y="4796796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715" y="0"/>
                </a:lnTo>
              </a:path>
            </a:pathLst>
          </a:custGeom>
          <a:ln w="65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1480064" y="4576142"/>
            <a:ext cx="1016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5249225" y="4794651"/>
            <a:ext cx="118745" cy="0"/>
          </a:xfrm>
          <a:custGeom>
            <a:avLst/>
            <a:gdLst/>
            <a:ahLst/>
            <a:cxnLst/>
            <a:rect l="l" t="t" r="r" b="b"/>
            <a:pathLst>
              <a:path w="118745" h="0">
                <a:moveTo>
                  <a:pt x="0" y="0"/>
                </a:moveTo>
                <a:lnTo>
                  <a:pt x="11832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6327433" y="4510611"/>
            <a:ext cx="243840" cy="3975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00" spc="-105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1</a:t>
            </a:r>
            <a:r>
              <a:rPr dirty="0" sz="2400" spc="-105">
                <a:latin typeface="Symbol"/>
                <a:cs typeface="Symbol"/>
              </a:rPr>
              <a:t>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254521" y="4566456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902004" y="5124069"/>
            <a:ext cx="593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Similarly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1748126" y="5251850"/>
            <a:ext cx="454659" cy="0"/>
          </a:xfrm>
          <a:custGeom>
            <a:avLst/>
            <a:gdLst/>
            <a:ahLst/>
            <a:cxnLst/>
            <a:rect l="l" t="t" r="r" b="b"/>
            <a:pathLst>
              <a:path w="454660" h="0">
                <a:moveTo>
                  <a:pt x="0" y="0"/>
                </a:moveTo>
                <a:lnTo>
                  <a:pt x="45438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/>
          <p:nvPr/>
        </p:nvSpPr>
        <p:spPr>
          <a:xfrm>
            <a:off x="2208843" y="5278859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656832" y="5278859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744834" y="5124943"/>
            <a:ext cx="84264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44220" algn="l"/>
              </a:tabLst>
            </a:pP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[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6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/>
          <p:nvPr/>
        </p:nvSpPr>
        <p:spPr>
          <a:xfrm>
            <a:off x="1571647" y="5750574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0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2059494" y="5750574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0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1480739" y="5761490"/>
            <a:ext cx="76136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01295" algn="l"/>
                <a:tab pos="500380" algn="l"/>
                <a:tab pos="68897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876604" y="5621810"/>
            <a:ext cx="6191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16.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12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057138" y="5743461"/>
            <a:ext cx="1028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568989" y="5743461"/>
            <a:ext cx="10287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81" name="object 81" descr=""/>
          <p:cNvGraphicFramePr>
            <a:graphicFrameLocks noGrp="1"/>
          </p:cNvGraphicFramePr>
          <p:nvPr/>
        </p:nvGraphicFramePr>
        <p:xfrm>
          <a:off x="1470842" y="4078011"/>
          <a:ext cx="4941570" cy="16744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8044"/>
                <a:gridCol w="1006475"/>
                <a:gridCol w="444499"/>
                <a:gridCol w="817880"/>
                <a:gridCol w="1728470"/>
              </a:tblGrid>
              <a:tr h="716280">
                <a:tc gridSpan="2">
                  <a:txBody>
                    <a:bodyPr/>
                    <a:lstStyle/>
                    <a:p>
                      <a:pPr>
                        <a:lnSpc>
                          <a:spcPts val="1260"/>
                        </a:lnSpc>
                        <a:tabLst>
                          <a:tab pos="280035" algn="l"/>
                          <a:tab pos="696595" algn="l"/>
                        </a:tabLst>
                      </a:pPr>
                      <a:r>
                        <a:rPr dirty="0" baseline="-30092" sz="1800" spc="-75">
                          <a:latin typeface="Symbol"/>
                          <a:cs typeface="Symbol"/>
                        </a:rPr>
                        <a:t></a:t>
                      </a:r>
                      <a:r>
                        <a:rPr dirty="0" baseline="-30092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-8333" sz="1500">
                          <a:latin typeface="Symbol"/>
                          <a:cs typeface="Symbol"/>
                        </a:rPr>
                        <a:t></a:t>
                      </a:r>
                      <a:r>
                        <a:rPr dirty="0" baseline="-8333" sz="1500" spc="277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baseline="-25462" sz="1800" spc="-75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-25462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-41666" sz="15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baseline="-41666" sz="1500" spc="-24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41666" sz="15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baseline="-41666" sz="1500" spc="34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60185" sz="18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baseline="-60185" sz="1800" spc="-18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60185" sz="18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-60185" sz="1800" spc="-2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60185" sz="180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baseline="-60185" sz="1800" spc="17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5462" sz="18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baseline="-25462" sz="1800" spc="-262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spc="1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60185" sz="180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baseline="-60185" sz="1800" spc="17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5462" sz="18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baseline="-25462" sz="1800" spc="-254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5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25"/>
                        </a:spcBef>
                        <a:tabLst>
                          <a:tab pos="217170" algn="l"/>
                          <a:tab pos="1292860" algn="l"/>
                          <a:tab pos="1697989" algn="l"/>
                        </a:tabLst>
                      </a:pPr>
                      <a:r>
                        <a:rPr dirty="0" baseline="-6944" sz="1800" spc="-75">
                          <a:latin typeface="Symbol"/>
                          <a:cs typeface="Symbol"/>
                        </a:rPr>
                        <a:t></a:t>
                      </a:r>
                      <a:r>
                        <a:rPr dirty="0" baseline="-6944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-19444" sz="15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baseline="-19444" sz="1500" spc="-202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19444" sz="15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baseline="-19444" sz="150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baseline="-19444" sz="1500" spc="10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!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1!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54940">
                        <a:lnSpc>
                          <a:spcPts val="815"/>
                        </a:lnSpc>
                        <a:spcBef>
                          <a:spcPts val="122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one</a:t>
                      </a:r>
                      <a:r>
                        <a:rPr dirty="0" sz="1200" spc="-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unit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to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the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left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gives</a:t>
                      </a:r>
                      <a:r>
                        <a:rPr dirty="0" sz="1200" spc="18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 spc="-19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314" sz="1800" spc="-75">
                          <a:latin typeface="Symbol"/>
                          <a:cs typeface="Symbol"/>
                        </a:rPr>
                        <a:t></a:t>
                      </a:r>
                      <a:endParaRPr baseline="2314" sz="1800">
                        <a:latin typeface="Symbol"/>
                        <a:cs typeface="Symbol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3020" marR="12065">
                        <a:lnSpc>
                          <a:spcPts val="1260"/>
                        </a:lnSpc>
                      </a:pPr>
                      <a:r>
                        <a:rPr dirty="0" baseline="-60185" sz="180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baseline="-60185" sz="1800" spc="17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5462" sz="18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baseline="-25462" sz="1800" spc="-262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25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229235" marR="12065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3990" marR="1206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8420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0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000" spc="-12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5000" sz="15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baseline="25000" sz="15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25000" sz="1500" spc="45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5462" sz="18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baseline="-25462" sz="1800" spc="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5462" sz="1800" i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1/</a:t>
                      </a:r>
                      <a:r>
                        <a:rPr dirty="0" sz="10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0" i="1">
                          <a:latin typeface="Times New Roman"/>
                          <a:cs typeface="Times New Roman"/>
                        </a:rPr>
                        <a:t>z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8415">
                        <a:lnSpc>
                          <a:spcPts val="1210"/>
                        </a:lnSpc>
                        <a:tabLst>
                          <a:tab pos="1614805" algn="l"/>
                        </a:tabLst>
                      </a:pPr>
                      <a:r>
                        <a:rPr dirty="0" baseline="2314" sz="1800">
                          <a:latin typeface="Symbol"/>
                          <a:cs typeface="Symbol"/>
                        </a:rPr>
                        <a:t></a:t>
                      </a:r>
                      <a:r>
                        <a:rPr dirty="0" baseline="2314" sz="1800" spc="8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1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5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650" spc="-105">
                          <a:latin typeface="Symbol"/>
                          <a:cs typeface="Symbol"/>
                        </a:rPr>
                        <a:t></a:t>
                      </a:r>
                      <a:r>
                        <a:rPr dirty="0" sz="1200" spc="-105" i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200" spc="-13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)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200" spc="-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baseline="-16666" sz="150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baseline="-16666" sz="1500" spc="-8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650" spc="-160">
                          <a:latin typeface="Symbol"/>
                          <a:cs typeface="Symbol"/>
                        </a:rPr>
                        <a:t></a:t>
                      </a:r>
                      <a:r>
                        <a:rPr dirty="0" sz="1650" spc="-2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1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baseline="-18518" sz="1800">
                          <a:latin typeface="Symbol"/>
                          <a:cs typeface="Symbol"/>
                        </a:rPr>
                        <a:t>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 spc="-17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4629" sz="1800" spc="-75">
                          <a:latin typeface="Symbol"/>
                          <a:cs typeface="Symbol"/>
                        </a:rPr>
                        <a:t></a:t>
                      </a:r>
                      <a:r>
                        <a:rPr dirty="0" baseline="-4629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-4629" sz="1800">
                          <a:latin typeface="Symbol"/>
                          <a:cs typeface="Symbol"/>
                        </a:rPr>
                        <a:t></a:t>
                      </a:r>
                      <a:r>
                        <a:rPr dirty="0" baseline="-4629" sz="1800" spc="-8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-18518" sz="1800">
                          <a:latin typeface="Symbol"/>
                          <a:cs typeface="Symbol"/>
                        </a:rPr>
                        <a:t></a:t>
                      </a:r>
                      <a:r>
                        <a:rPr dirty="0" baseline="-18518" sz="1800" spc="8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1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2400" spc="-110">
                          <a:latin typeface="Symbol"/>
                          <a:cs typeface="Symbol"/>
                        </a:rPr>
                        <a:t></a:t>
                      </a:r>
                      <a:r>
                        <a:rPr dirty="0" sz="1200" spc="-11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200" spc="-110" i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baseline="30555" sz="1500" spc="-165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30555" sz="1500" spc="-23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30555" sz="1500">
                          <a:latin typeface="Times New Roman"/>
                          <a:cs typeface="Times New Roman"/>
                        </a:rPr>
                        <a:t>/</a:t>
                      </a:r>
                      <a:r>
                        <a:rPr dirty="0" baseline="30555" sz="1500" spc="3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30555" sz="1500" spc="-75" i="1">
                          <a:latin typeface="Times New Roman"/>
                          <a:cs typeface="Times New Roman"/>
                        </a:rPr>
                        <a:t>z</a:t>
                      </a:r>
                      <a:endParaRPr baseline="30555" sz="1500">
                        <a:latin typeface="Times New Roman"/>
                        <a:cs typeface="Times New Roman"/>
                      </a:endParaRPr>
                    </a:p>
                    <a:p>
                      <a:pPr marL="18415">
                        <a:lnSpc>
                          <a:spcPts val="660"/>
                        </a:lnSpc>
                        <a:tabLst>
                          <a:tab pos="1233805" algn="l"/>
                          <a:tab pos="1867535" algn="l"/>
                        </a:tabLst>
                      </a:pPr>
                      <a:r>
                        <a:rPr dirty="0" baseline="2314" sz="1800" spc="-75">
                          <a:latin typeface="Symbol"/>
                          <a:cs typeface="Symbol"/>
                        </a:rPr>
                        <a:t></a:t>
                      </a:r>
                      <a:r>
                        <a:rPr dirty="0" baseline="2314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</a:t>
                      </a:r>
                      <a:r>
                        <a:rPr dirty="0" sz="1200" spc="114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baseline="-4629" sz="1800">
                          <a:latin typeface="Symbol"/>
                          <a:cs typeface="Symbol"/>
                        </a:rPr>
                        <a:t></a:t>
                      </a:r>
                      <a:r>
                        <a:rPr dirty="0" baseline="-4629" sz="18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 spc="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4629" sz="1800" spc="-75">
                          <a:latin typeface="Symbol"/>
                          <a:cs typeface="Symbol"/>
                        </a:rPr>
                        <a:t></a:t>
                      </a:r>
                      <a:r>
                        <a:rPr dirty="0" baseline="-4629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50">
                          <a:latin typeface="Symbol"/>
                          <a:cs typeface="Symbol"/>
                        </a:rPr>
                        <a:t>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7429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5265">
                <a:tc>
                  <a:txBody>
                    <a:bodyPr/>
                    <a:lstStyle/>
                    <a:p>
                      <a:pPr marL="1079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!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9525"/>
                </a:tc>
                <a:tc>
                  <a:txBody>
                    <a:bodyPr/>
                    <a:lstStyle/>
                    <a:p>
                      <a:pPr algn="r" marR="10795">
                        <a:lnSpc>
                          <a:spcPts val="1285"/>
                        </a:lnSpc>
                        <a:spcBef>
                          <a:spcPts val="315"/>
                        </a:spcBef>
                      </a:pPr>
                      <a:r>
                        <a:rPr dirty="0" sz="1200" spc="-50">
                          <a:latin typeface="Symbol"/>
                          <a:cs typeface="Symbol"/>
                        </a:rPr>
                        <a:t>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40005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-4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sz="1200" spc="-17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1)!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508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ts val="1285"/>
                        </a:lnSpc>
                        <a:spcBef>
                          <a:spcPts val="315"/>
                        </a:spcBef>
                      </a:pPr>
                      <a:r>
                        <a:rPr dirty="0" sz="1200" spc="-50">
                          <a:latin typeface="Symbol"/>
                          <a:cs typeface="Symbol"/>
                        </a:rPr>
                        <a:t>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40005"/>
                </a:tc>
                <a:tc>
                  <a:txBody>
                    <a:bodyPr/>
                    <a:lstStyle/>
                    <a:p>
                      <a:pPr marL="415925">
                        <a:lnSpc>
                          <a:spcPct val="100000"/>
                        </a:lnSpc>
                        <a:spcBef>
                          <a:spcPts val="40"/>
                        </a:spcBef>
                        <a:tabLst>
                          <a:tab pos="1049655" algn="l"/>
                        </a:tabLst>
                      </a:pPr>
                      <a:r>
                        <a:rPr dirty="0" baseline="-11574" sz="1800">
                          <a:latin typeface="Symbol"/>
                          <a:cs typeface="Symbol"/>
                        </a:rPr>
                        <a:t></a:t>
                      </a:r>
                      <a:r>
                        <a:rPr dirty="0" baseline="-11574" sz="1800" spc="172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baseline="-6944" sz="1800">
                          <a:latin typeface="Symbol"/>
                          <a:cs typeface="Symbol"/>
                        </a:rPr>
                        <a:t></a:t>
                      </a:r>
                      <a:r>
                        <a:rPr dirty="0" baseline="-6944" sz="1800" spc="-104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!</a:t>
                      </a:r>
                      <a:r>
                        <a:rPr dirty="0" baseline="-6944" sz="1800" spc="-37">
                          <a:latin typeface="Symbol"/>
                          <a:cs typeface="Symbol"/>
                        </a:rPr>
                        <a:t></a:t>
                      </a:r>
                      <a:r>
                        <a:rPr dirty="0" baseline="-6944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-11574" sz="1800" spc="-75">
                          <a:latin typeface="Symbol"/>
                          <a:cs typeface="Symbol"/>
                        </a:rPr>
                        <a:t></a:t>
                      </a:r>
                      <a:endParaRPr baseline="-11574" sz="1800">
                        <a:latin typeface="Symbol"/>
                        <a:cs typeface="Symbol"/>
                      </a:endParaRPr>
                    </a:p>
                  </a:txBody>
                  <a:tcPr marL="0" marR="0" marB="0" marT="5080"/>
                </a:tc>
              </a:tr>
              <a:tr h="241300">
                <a:tc gridSpan="2"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  <a:spcBef>
                          <a:spcPts val="244"/>
                        </a:spcBef>
                        <a:tabLst>
                          <a:tab pos="466090" algn="l"/>
                          <a:tab pos="750570" algn="l"/>
                          <a:tab pos="1055370" algn="l"/>
                        </a:tabLst>
                      </a:pPr>
                      <a:r>
                        <a:rPr dirty="0" baseline="2314" sz="1800" spc="-75">
                          <a:latin typeface="Symbol"/>
                          <a:cs typeface="Symbol"/>
                        </a:rPr>
                        <a:t></a:t>
                      </a:r>
                      <a:r>
                        <a:rPr dirty="0" baseline="2314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2314" sz="1800" spc="-75">
                          <a:latin typeface="Symbol"/>
                          <a:cs typeface="Symbol"/>
                        </a:rPr>
                        <a:t></a:t>
                      </a:r>
                      <a:r>
                        <a:rPr dirty="0" baseline="2314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-11111" sz="1500" spc="-75">
                          <a:latin typeface="Times New Roman"/>
                          <a:cs typeface="Times New Roman"/>
                        </a:rPr>
                        <a:t>2</a:t>
                      </a:r>
                      <a:endParaRPr baseline="-11111" sz="1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1114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33655">
                        <a:lnSpc>
                          <a:spcPts val="1140"/>
                        </a:lnSpc>
                        <a:spcBef>
                          <a:spcPts val="660"/>
                        </a:spcBef>
                      </a:pPr>
                      <a:r>
                        <a:rPr dirty="0" sz="1000" spc="-25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000" spc="-25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/>
                </a:tc>
                <a:tc>
                  <a:txBody>
                    <a:bodyPr/>
                    <a:lstStyle/>
                    <a:p>
                      <a:pPr marL="276860">
                        <a:lnSpc>
                          <a:spcPts val="1140"/>
                        </a:lnSpc>
                        <a:spcBef>
                          <a:spcPts val="660"/>
                        </a:spcBef>
                      </a:pPr>
                      <a:r>
                        <a:rPr dirty="0" sz="1000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spc="254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spc="-1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>
                          <a:latin typeface="Times New Roman"/>
                          <a:cs typeface="Times New Roman"/>
                        </a:rPr>
                        <a:t>/</a:t>
                      </a:r>
                      <a:r>
                        <a:rPr dirty="0" sz="10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60" i="1">
                          <a:latin typeface="Times New Roman"/>
                          <a:cs typeface="Times New Roman"/>
                        </a:rPr>
                        <a:t>z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3820"/>
                </a:tc>
                <a:tc>
                  <a:txBody>
                    <a:bodyPr/>
                    <a:lstStyle/>
                    <a:p>
                      <a:pPr>
                        <a:lnSpc>
                          <a:spcPts val="800"/>
                        </a:lnSpc>
                        <a:spcBef>
                          <a:spcPts val="100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 spc="-1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 spc="-17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30555" sz="1500" spc="-37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baseline="30555" sz="1500" spc="-37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]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27000"/>
                </a:tc>
              </a:tr>
              <a:tr h="501650">
                <a:tc gridSpan="3">
                  <a:txBody>
                    <a:bodyPr/>
                    <a:lstStyle/>
                    <a:p>
                      <a:pPr marL="62865" marR="12065">
                        <a:lnSpc>
                          <a:spcPts val="295"/>
                        </a:lnSpc>
                        <a:tabLst>
                          <a:tab pos="750570" algn="l"/>
                        </a:tabLst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1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 spc="-19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2314" sz="1800" spc="-75">
                          <a:latin typeface="Symbol"/>
                          <a:cs typeface="Symbol"/>
                        </a:rPr>
                        <a:t></a:t>
                      </a:r>
                      <a:r>
                        <a:rPr dirty="0" baseline="2314" sz="18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baseline="2314" sz="1800">
                          <a:latin typeface="Symbol"/>
                          <a:cs typeface="Symbol"/>
                        </a:rPr>
                        <a:t></a:t>
                      </a:r>
                      <a:r>
                        <a:rPr dirty="0" baseline="2314" sz="180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 spc="4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[</a:t>
                      </a:r>
                      <a:r>
                        <a:rPr dirty="0" sz="1200" spc="-40" i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200" spc="-14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z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)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200" spc="-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baseline="-16666" sz="1500">
                          <a:latin typeface="Times New Roman"/>
                          <a:cs typeface="Times New Roman"/>
                        </a:rPr>
                        <a:t>0</a:t>
                      </a:r>
                      <a:r>
                        <a:rPr dirty="0" baseline="-16666" sz="1500" spc="2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1200" spc="-9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baseline="-16666" sz="1500" spc="-37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z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85115" marR="12065">
                        <a:lnSpc>
                          <a:spcPts val="119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-5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2)!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225" marR="12065">
                        <a:lnSpc>
                          <a:spcPts val="1110"/>
                        </a:lnSpc>
                        <a:spcBef>
                          <a:spcPts val="865"/>
                        </a:spcBef>
                        <a:tabLst>
                          <a:tab pos="509905" algn="l"/>
                        </a:tabLst>
                      </a:pPr>
                      <a:r>
                        <a:rPr dirty="0" sz="1200">
                          <a:latin typeface="Symbol"/>
                          <a:cs typeface="Symbol"/>
                        </a:rPr>
                        <a:t></a:t>
                      </a:r>
                      <a:r>
                        <a:rPr dirty="0" sz="1200" spc="-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629" sz="18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4629" sz="1800" spc="-14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35">
                          <a:latin typeface="Symbol"/>
                          <a:cs typeface="Symbol"/>
                        </a:rPr>
                        <a:t></a:t>
                      </a:r>
                      <a:r>
                        <a:rPr dirty="0" baseline="41666" sz="1500" spc="-52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baseline="41666" sz="1500" i="1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</a:t>
                      </a:r>
                      <a:r>
                        <a:rPr dirty="0" sz="1200" spc="-9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629" sz="1800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baseline="4629" sz="1800" spc="-14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Symbol"/>
                          <a:cs typeface="Symbol"/>
                        </a:rPr>
                        <a:t></a:t>
                      </a:r>
                      <a:r>
                        <a:rPr dirty="0" baseline="41666" sz="1500" spc="-37" i="1">
                          <a:latin typeface="Times New Roman"/>
                          <a:cs typeface="Times New Roman"/>
                        </a:rPr>
                        <a:t>n</a:t>
                      </a:r>
                      <a:endParaRPr baseline="41666" sz="1500">
                        <a:latin typeface="Times New Roman"/>
                        <a:cs typeface="Times New Roman"/>
                      </a:endParaRPr>
                    </a:p>
                    <a:p>
                      <a:pPr marL="22225" marR="12065">
                        <a:lnSpc>
                          <a:spcPts val="390"/>
                        </a:lnSpc>
                        <a:tabLst>
                          <a:tab pos="210820" algn="l"/>
                          <a:tab pos="698500" algn="l"/>
                        </a:tabLst>
                      </a:pPr>
                      <a:r>
                        <a:rPr dirty="0" sz="1200" spc="-50">
                          <a:latin typeface="Symbol"/>
                          <a:cs typeface="Symbol"/>
                        </a:rPr>
                        <a:t>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</a:t>
                      </a:r>
                      <a:r>
                        <a:rPr dirty="0" sz="1200" spc="20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baseline="4629" sz="180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baseline="4629" sz="1800" spc="-1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Symbol"/>
                          <a:cs typeface="Symbol"/>
                        </a:rPr>
                        <a:t>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dirty="0" sz="1200" spc="-50">
                          <a:latin typeface="Symbol"/>
                          <a:cs typeface="Symbol"/>
                        </a:rPr>
                        <a:t></a:t>
                      </a:r>
                      <a:endParaRPr sz="1200">
                        <a:latin typeface="Symbol"/>
                        <a:cs typeface="Symbol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2" name="object 82" descr=""/>
          <p:cNvSpPr/>
          <p:nvPr/>
        </p:nvSpPr>
        <p:spPr>
          <a:xfrm>
            <a:off x="2306933" y="6247770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649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/>
          <p:nvPr/>
        </p:nvSpPr>
        <p:spPr>
          <a:xfrm>
            <a:off x="2798697" y="6247770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357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 txBox="1"/>
          <p:nvPr/>
        </p:nvSpPr>
        <p:spPr>
          <a:xfrm>
            <a:off x="2120211" y="6265398"/>
            <a:ext cx="6965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97815" algn="l"/>
                <a:tab pos="599440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20833" sz="1800" spc="-37">
                <a:latin typeface="Symbol"/>
                <a:cs typeface="Symbol"/>
              </a:rPr>
              <a:t></a:t>
            </a:r>
            <a:r>
              <a:rPr dirty="0" baseline="2314" sz="1800" spc="-37">
                <a:latin typeface="Symbol"/>
                <a:cs typeface="Symbol"/>
              </a:rPr>
              <a:t>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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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742576" y="6184482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681802" y="6035468"/>
            <a:ext cx="4851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Symbol"/>
                <a:cs typeface="Symbol"/>
              </a:rPr>
              <a:t>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8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baseline="41666" sz="1500" i="1">
                <a:latin typeface="Times New Roman"/>
                <a:cs typeface="Times New Roman"/>
              </a:rPr>
              <a:t>n</a:t>
            </a:r>
            <a:r>
              <a:rPr dirty="0" baseline="41666" sz="1500" spc="-37" i="1">
                <a:latin typeface="Times New Roman"/>
                <a:cs typeface="Times New Roman"/>
              </a:rPr>
              <a:t> </a:t>
            </a:r>
            <a:r>
              <a:rPr dirty="0" baseline="23148" sz="1800" spc="-75">
                <a:latin typeface="Symbol"/>
                <a:cs typeface="Symbol"/>
              </a:rPr>
              <a:t></a:t>
            </a:r>
            <a:endParaRPr baseline="23148" sz="180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304661" y="6240708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132911" y="6035468"/>
            <a:ext cx="45783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8" sz="1800" spc="-30">
                <a:latin typeface="Symbol"/>
                <a:cs typeface="Symbol"/>
              </a:rPr>
              <a:t></a:t>
            </a:r>
            <a:r>
              <a:rPr dirty="0" sz="1200" spc="-20">
                <a:latin typeface="Symbol"/>
                <a:cs typeface="Symbol"/>
              </a:rPr>
              <a:t>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1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1666" sz="1500" spc="-37" i="1">
                <a:latin typeface="Times New Roman"/>
                <a:cs typeface="Times New Roman"/>
              </a:rPr>
              <a:t>n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829098" y="6120650"/>
            <a:ext cx="41338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902004" y="6125041"/>
            <a:ext cx="8566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We </a:t>
            </a:r>
            <a:r>
              <a:rPr dirty="0" sz="1200" spc="-10">
                <a:latin typeface="Times New Roman"/>
                <a:cs typeface="Times New Roman"/>
              </a:rPr>
              <a:t>have,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(</a:t>
            </a:r>
            <a:r>
              <a:rPr dirty="0" baseline="2314" sz="1800" spc="-37" i="1">
                <a:latin typeface="Times New Roman"/>
                <a:cs typeface="Times New Roman"/>
              </a:rPr>
              <a:t>u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/>
          <p:nvPr/>
        </p:nvSpPr>
        <p:spPr>
          <a:xfrm>
            <a:off x="3486133" y="6252224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59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/>
          <p:nvPr/>
        </p:nvSpPr>
        <p:spPr>
          <a:xfrm>
            <a:off x="4075921" y="6252224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09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 txBox="1"/>
          <p:nvPr/>
        </p:nvSpPr>
        <p:spPr>
          <a:xfrm>
            <a:off x="4173694" y="6136638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584207" y="6136638"/>
            <a:ext cx="8509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215374" y="6123494"/>
            <a:ext cx="1854835" cy="32639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ts val="1175"/>
              </a:lnSpc>
              <a:spcBef>
                <a:spcPts val="114"/>
              </a:spcBef>
              <a:tabLst>
                <a:tab pos="202565" algn="l"/>
                <a:tab pos="390525" algn="l"/>
                <a:tab pos="694690" algn="l"/>
                <a:tab pos="1564005" algn="l"/>
              </a:tabLst>
            </a:pPr>
            <a:r>
              <a:rPr dirty="0" baseline="-2314" sz="1800" spc="-75">
                <a:latin typeface="Symbol"/>
                <a:cs typeface="Symbol"/>
              </a:rPr>
              <a:t></a:t>
            </a:r>
            <a:r>
              <a:rPr dirty="0" baseline="-2314" sz="1800">
                <a:latin typeface="Times New Roman"/>
                <a:cs typeface="Times New Roman"/>
              </a:rPr>
              <a:t>	</a:t>
            </a:r>
            <a:r>
              <a:rPr dirty="0" baseline="-2314" sz="1800" spc="-75">
                <a:latin typeface="Symbol"/>
                <a:cs typeface="Symbol"/>
              </a:rPr>
              <a:t></a:t>
            </a:r>
            <a:r>
              <a:rPr dirty="0" baseline="-2314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-2314" sz="1800" spc="-75">
                <a:latin typeface="Symbol"/>
                <a:cs typeface="Symbol"/>
              </a:rPr>
              <a:t></a:t>
            </a:r>
            <a:r>
              <a:rPr dirty="0" baseline="-2314" sz="1800">
                <a:latin typeface="Times New Roman"/>
                <a:cs typeface="Times New Roman"/>
              </a:rPr>
              <a:t>	</a:t>
            </a:r>
            <a:r>
              <a:rPr dirty="0" baseline="-2314" sz="1800">
                <a:latin typeface="Symbol"/>
                <a:cs typeface="Symbol"/>
              </a:rPr>
              <a:t></a:t>
            </a:r>
            <a:r>
              <a:rPr dirty="0" baseline="-2314" sz="1800" spc="73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</a:t>
            </a:r>
            <a:r>
              <a:rPr dirty="0" baseline="2314" sz="1800" spc="18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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-4629" sz="1800" spc="-75">
                <a:latin typeface="Symbol"/>
                <a:cs typeface="Symbol"/>
              </a:rPr>
              <a:t></a:t>
            </a:r>
            <a:endParaRPr baseline="-4629" sz="1800">
              <a:latin typeface="Symbol"/>
              <a:cs typeface="Symbol"/>
            </a:endParaRPr>
          </a:p>
          <a:p>
            <a:pPr marL="593725">
              <a:lnSpc>
                <a:spcPts val="1175"/>
              </a:lnSpc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959613" y="6263140"/>
            <a:ext cx="32448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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6944" sz="1800">
                <a:latin typeface="Times New Roman"/>
                <a:cs typeface="Times New Roman"/>
              </a:rPr>
              <a:t>4</a:t>
            </a:r>
            <a:r>
              <a:rPr dirty="0" baseline="6944" sz="1800" spc="-17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959613" y="6037319"/>
            <a:ext cx="3987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</a:t>
            </a:r>
            <a:r>
              <a:rPr dirty="0" baseline="4629" sz="1800" spc="-142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Symbol"/>
                <a:cs typeface="Symbol"/>
              </a:rPr>
              <a:t></a:t>
            </a:r>
            <a:r>
              <a:rPr dirty="0" baseline="41666" sz="1500" spc="-52" i="1">
                <a:latin typeface="Times New Roman"/>
                <a:cs typeface="Times New Roman"/>
              </a:rPr>
              <a:t>n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872365" y="6263564"/>
            <a:ext cx="8223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535305" algn="l"/>
              </a:tabLst>
            </a:pPr>
            <a:r>
              <a:rPr dirty="0" baseline="2314" sz="1800">
                <a:latin typeface="Symbol"/>
                <a:cs typeface="Symbol"/>
              </a:rPr>
              <a:t></a:t>
            </a:r>
            <a:r>
              <a:rPr dirty="0" baseline="2314" sz="1800" spc="7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20833" sz="1800" spc="-37">
                <a:latin typeface="Symbol"/>
                <a:cs typeface="Symbol"/>
              </a:rPr>
              <a:t></a:t>
            </a:r>
            <a:r>
              <a:rPr dirty="0" baseline="-20833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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6944" sz="1800">
                <a:latin typeface="Times New Roman"/>
                <a:cs typeface="Times New Roman"/>
              </a:rPr>
              <a:t>2</a:t>
            </a:r>
            <a:r>
              <a:rPr dirty="0" baseline="6944" sz="1800" spc="-17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369812" y="6037319"/>
            <a:ext cx="3987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</a:t>
            </a:r>
            <a:r>
              <a:rPr dirty="0" baseline="4629" sz="1800" spc="-142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Symbol"/>
                <a:cs typeface="Symbol"/>
              </a:rPr>
              <a:t></a:t>
            </a:r>
            <a:r>
              <a:rPr dirty="0" baseline="41666" sz="1500" spc="-52" i="1">
                <a:latin typeface="Times New Roman"/>
                <a:cs typeface="Times New Roman"/>
              </a:rPr>
              <a:t>n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4536100" y="6255133"/>
            <a:ext cx="335280" cy="0"/>
          </a:xfrm>
          <a:custGeom>
            <a:avLst/>
            <a:gdLst/>
            <a:ahLst/>
            <a:cxnLst/>
            <a:rect l="l" t="t" r="r" b="b"/>
            <a:pathLst>
              <a:path w="335279" h="0">
                <a:moveTo>
                  <a:pt x="0" y="0"/>
                </a:moveTo>
                <a:lnTo>
                  <a:pt x="334974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/>
          <p:nvPr/>
        </p:nvSpPr>
        <p:spPr>
          <a:xfrm>
            <a:off x="5026302" y="6255133"/>
            <a:ext cx="335280" cy="0"/>
          </a:xfrm>
          <a:custGeom>
            <a:avLst/>
            <a:gdLst/>
            <a:ahLst/>
            <a:cxnLst/>
            <a:rect l="l" t="t" r="r" b="b"/>
            <a:pathLst>
              <a:path w="335279" h="0">
                <a:moveTo>
                  <a:pt x="0" y="0"/>
                </a:moveTo>
                <a:lnTo>
                  <a:pt x="334670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/>
          <p:nvPr/>
        </p:nvSpPr>
        <p:spPr>
          <a:xfrm>
            <a:off x="5532753" y="6255133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 h="0">
                <a:moveTo>
                  <a:pt x="0" y="0"/>
                </a:moveTo>
                <a:lnTo>
                  <a:pt x="359556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 descr=""/>
          <p:cNvSpPr/>
          <p:nvPr/>
        </p:nvSpPr>
        <p:spPr>
          <a:xfrm>
            <a:off x="6047436" y="6255133"/>
            <a:ext cx="359410" cy="0"/>
          </a:xfrm>
          <a:custGeom>
            <a:avLst/>
            <a:gdLst/>
            <a:ahLst/>
            <a:cxnLst/>
            <a:rect l="l" t="t" r="r" b="b"/>
            <a:pathLst>
              <a:path w="359410" h="0">
                <a:moveTo>
                  <a:pt x="0" y="0"/>
                </a:moveTo>
                <a:lnTo>
                  <a:pt x="359213" y="0"/>
                </a:lnTo>
              </a:path>
            </a:pathLst>
          </a:custGeom>
          <a:ln w="634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 descr=""/>
          <p:cNvSpPr txBox="1"/>
          <p:nvPr/>
        </p:nvSpPr>
        <p:spPr>
          <a:xfrm>
            <a:off x="5253789" y="6443433"/>
            <a:ext cx="10223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915505" y="6129772"/>
            <a:ext cx="10922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371613" y="6129772"/>
            <a:ext cx="65722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401955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baseline="-38647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38647" sz="1725" spc="26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5225940" y="6247357"/>
            <a:ext cx="1225550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831215" algn="l"/>
              </a:tabLst>
            </a:pPr>
            <a:r>
              <a:rPr dirty="0" u="sng" baseline="7246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7246" sz="1725" spc="390">
                <a:latin typeface="Times New Roman"/>
                <a:cs typeface="Times New Roman"/>
              </a:rPr>
              <a:t> </a:t>
            </a:r>
            <a:r>
              <a:rPr dirty="0" baseline="45893" sz="1725">
                <a:latin typeface="Symbol"/>
                <a:cs typeface="Symbol"/>
              </a:rPr>
              <a:t></a:t>
            </a:r>
            <a:r>
              <a:rPr dirty="0" baseline="45893" sz="1725" spc="24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55">
                <a:latin typeface="Times New Roman"/>
                <a:cs typeface="Times New Roman"/>
              </a:rPr>
              <a:t>4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625889" y="6034921"/>
            <a:ext cx="68516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26415" algn="l"/>
              </a:tabLst>
            </a:pPr>
            <a:r>
              <a:rPr dirty="0" sz="1150" spc="30">
                <a:latin typeface="Times New Roman"/>
                <a:cs typeface="Times New Roman"/>
              </a:rPr>
              <a:t>2</a:t>
            </a:r>
            <a:r>
              <a:rPr dirty="0" sz="1150" spc="3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30">
                <a:latin typeface="Times New Roman"/>
                <a:cs typeface="Times New Roman"/>
              </a:rPr>
              <a:t>4</a:t>
            </a:r>
            <a:r>
              <a:rPr dirty="0" sz="1150" spc="3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540879" y="6325847"/>
            <a:ext cx="694690" cy="3238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1155"/>
              </a:lnSpc>
              <a:spcBef>
                <a:spcPts val="130"/>
              </a:spcBef>
              <a:tabLst>
                <a:tab pos="502284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  <a:p>
            <a:pPr algn="ctr" marR="139700">
              <a:lnSpc>
                <a:spcPts val="1155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663584" y="6034921"/>
            <a:ext cx="574675" cy="2057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02284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/>
          <p:nvPr/>
        </p:nvSpPr>
        <p:spPr>
          <a:xfrm>
            <a:off x="2088004" y="6837136"/>
            <a:ext cx="890269" cy="0"/>
          </a:xfrm>
          <a:custGeom>
            <a:avLst/>
            <a:gdLst/>
            <a:ahLst/>
            <a:cxnLst/>
            <a:rect l="l" t="t" r="r" b="b"/>
            <a:pathLst>
              <a:path w="890269" h="0">
                <a:moveTo>
                  <a:pt x="0" y="0"/>
                </a:moveTo>
                <a:lnTo>
                  <a:pt x="89025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"/>
          <p:cNvSpPr txBox="1"/>
          <p:nvPr/>
        </p:nvSpPr>
        <p:spPr>
          <a:xfrm>
            <a:off x="2083264" y="6829373"/>
            <a:ext cx="9017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1)(4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222193" y="6613776"/>
            <a:ext cx="6261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(8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954113" y="6709927"/>
            <a:ext cx="11048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5" name="object 115" descr=""/>
          <p:cNvSpPr/>
          <p:nvPr/>
        </p:nvSpPr>
        <p:spPr>
          <a:xfrm>
            <a:off x="4848961" y="7253611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 h="0">
                <a:moveTo>
                  <a:pt x="0" y="0"/>
                </a:moveTo>
                <a:lnTo>
                  <a:pt x="51208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 txBox="1"/>
          <p:nvPr/>
        </p:nvSpPr>
        <p:spPr>
          <a:xfrm>
            <a:off x="876604" y="7075827"/>
            <a:ext cx="4518025" cy="269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600" b="1">
                <a:latin typeface="Times New Roman"/>
                <a:cs typeface="Times New Roman"/>
              </a:rPr>
              <a:t>Multiplication</a:t>
            </a:r>
            <a:r>
              <a:rPr dirty="0" sz="1600" spc="40" b="1">
                <a:latin typeface="Times New Roman"/>
                <a:cs typeface="Times New Roman"/>
              </a:rPr>
              <a:t> </a:t>
            </a:r>
            <a:r>
              <a:rPr dirty="0" sz="1600" b="1">
                <a:latin typeface="Times New Roman"/>
                <a:cs typeface="Times New Roman"/>
              </a:rPr>
              <a:t>by</a:t>
            </a:r>
            <a:r>
              <a:rPr dirty="0" sz="1600" spc="60" b="1">
                <a:latin typeface="Times New Roman"/>
                <a:cs typeface="Times New Roman"/>
              </a:rPr>
              <a:t> </a:t>
            </a:r>
            <a:r>
              <a:rPr dirty="0" sz="1600" b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 spc="-20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-14619" sz="1425" i="1">
                <a:latin typeface="Times New Roman"/>
                <a:cs typeface="Times New Roman"/>
              </a:rPr>
              <a:t>n</a:t>
            </a:r>
            <a:r>
              <a:rPr dirty="0" baseline="-14619" sz="1425" spc="-6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89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-89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2415" sz="1725" spc="-15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>
                <a:latin typeface="Times New Roman"/>
                <a:cs typeface="Times New Roman"/>
              </a:rPr>
              <a:t>),</a:t>
            </a:r>
            <a:r>
              <a:rPr dirty="0" baseline="2415" sz="1725" spc="-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d</a:t>
            </a:r>
            <a:r>
              <a:rPr dirty="0" baseline="36231" sz="1725" spc="-232" i="1">
                <a:latin typeface="Times New Roman"/>
                <a:cs typeface="Times New Roman"/>
              </a:rPr>
              <a:t> </a:t>
            </a:r>
            <a:r>
              <a:rPr dirty="0" baseline="36231" sz="1725" spc="-15">
                <a:latin typeface="Times New Roman"/>
                <a:cs typeface="Times New Roman"/>
              </a:rPr>
              <a:t>(</a:t>
            </a:r>
            <a:r>
              <a:rPr dirty="0" baseline="36231" sz="1725" spc="-15" i="1">
                <a:latin typeface="Times New Roman"/>
                <a:cs typeface="Times New Roman"/>
              </a:rPr>
              <a:t>U</a:t>
            </a:r>
            <a:r>
              <a:rPr dirty="0" baseline="36231" sz="1725" spc="-172" i="1">
                <a:latin typeface="Times New Roman"/>
                <a:cs typeface="Times New Roman"/>
              </a:rPr>
              <a:t> </a:t>
            </a:r>
            <a:r>
              <a:rPr dirty="0" baseline="36231" sz="1725" spc="-30">
                <a:latin typeface="Times New Roman"/>
                <a:cs typeface="Times New Roman"/>
              </a:rPr>
              <a:t>(</a:t>
            </a:r>
            <a:r>
              <a:rPr dirty="0" baseline="36231" sz="1725" spc="-30" i="1">
                <a:latin typeface="Times New Roman"/>
                <a:cs typeface="Times New Roman"/>
              </a:rPr>
              <a:t>z</a:t>
            </a:r>
            <a:r>
              <a:rPr dirty="0" baseline="36231" sz="1725" spc="-30">
                <a:latin typeface="Times New Roman"/>
                <a:cs typeface="Times New Roman"/>
              </a:rPr>
              <a:t>))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/>
          <p:nvPr/>
        </p:nvSpPr>
        <p:spPr>
          <a:xfrm>
            <a:off x="914704" y="7309993"/>
            <a:ext cx="1670685" cy="20320"/>
          </a:xfrm>
          <a:custGeom>
            <a:avLst/>
            <a:gdLst/>
            <a:ahLst/>
            <a:cxnLst/>
            <a:rect l="l" t="t" r="r" b="b"/>
            <a:pathLst>
              <a:path w="1670685" h="20320">
                <a:moveTo>
                  <a:pt x="1670558" y="0"/>
                </a:moveTo>
                <a:lnTo>
                  <a:pt x="0" y="0"/>
                </a:lnTo>
                <a:lnTo>
                  <a:pt x="0" y="19811"/>
                </a:lnTo>
                <a:lnTo>
                  <a:pt x="1670558" y="19811"/>
                </a:lnTo>
                <a:lnTo>
                  <a:pt x="16705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/>
          <p:nvPr/>
        </p:nvSpPr>
        <p:spPr>
          <a:xfrm>
            <a:off x="4761749" y="7709279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45375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 descr=""/>
          <p:cNvSpPr/>
          <p:nvPr/>
        </p:nvSpPr>
        <p:spPr>
          <a:xfrm>
            <a:off x="5792254" y="7709279"/>
            <a:ext cx="616585" cy="0"/>
          </a:xfrm>
          <a:custGeom>
            <a:avLst/>
            <a:gdLst/>
            <a:ahLst/>
            <a:cxnLst/>
            <a:rect l="l" t="t" r="r" b="b"/>
            <a:pathLst>
              <a:path w="616585" h="0">
                <a:moveTo>
                  <a:pt x="0" y="0"/>
                </a:moveTo>
                <a:lnTo>
                  <a:pt x="61634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 txBox="1"/>
          <p:nvPr/>
        </p:nvSpPr>
        <p:spPr>
          <a:xfrm>
            <a:off x="2027570" y="7463166"/>
            <a:ext cx="112776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21715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964958" y="7770985"/>
            <a:ext cx="1257300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02171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479728" y="7538763"/>
            <a:ext cx="1532255" cy="1790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226185" algn="l"/>
              </a:tabLst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6018681" y="7701800"/>
            <a:ext cx="16319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5764562" y="7479552"/>
            <a:ext cx="67627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0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67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5222845" y="7463166"/>
            <a:ext cx="586740" cy="48640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8620">
              <a:lnSpc>
                <a:spcPts val="969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450"/>
              </a:lnSpc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90" i="1">
                <a:latin typeface="Times New Roman"/>
                <a:cs typeface="Times New Roman"/>
              </a:rPr>
              <a:t> </a:t>
            </a:r>
            <a:r>
              <a:rPr dirty="0" baseline="-5952" sz="2100" spc="-75">
                <a:latin typeface="Symbol"/>
                <a:cs typeface="Symbol"/>
              </a:rPr>
              <a:t></a:t>
            </a:r>
            <a:endParaRPr baseline="-5952" sz="2100">
              <a:latin typeface="Symbol"/>
              <a:cs typeface="Symbol"/>
            </a:endParaRPr>
          </a:p>
          <a:p>
            <a:pPr marL="325755">
              <a:lnSpc>
                <a:spcPct val="100000"/>
              </a:lnSpc>
              <a:spcBef>
                <a:spcPts val="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4734183" y="7246076"/>
            <a:ext cx="493395" cy="37973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00990">
              <a:lnSpc>
                <a:spcPts val="1345"/>
              </a:lnSpc>
              <a:spcBef>
                <a:spcPts val="130"/>
              </a:spcBef>
            </a:pPr>
            <a:r>
              <a:rPr dirty="0" sz="1150" spc="-25" i="1">
                <a:latin typeface="Times New Roman"/>
                <a:cs typeface="Times New Roman"/>
              </a:rPr>
              <a:t>dz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ts val="1405"/>
              </a:lnSpc>
            </a:pPr>
            <a:r>
              <a:rPr dirty="0" baseline="-25462" sz="1800" i="1">
                <a:latin typeface="Times New Roman"/>
                <a:cs typeface="Times New Roman"/>
              </a:rPr>
              <a:t>d</a:t>
            </a:r>
            <a:r>
              <a:rPr dirty="0" baseline="-25462" sz="1800" spc="-270" i="1">
                <a:latin typeface="Times New Roman"/>
                <a:cs typeface="Times New Roman"/>
              </a:rPr>
              <a:t> </a:t>
            </a:r>
            <a:r>
              <a:rPr dirty="0" baseline="-25462" sz="1800" spc="75">
                <a:latin typeface="Times New Roman"/>
                <a:cs typeface="Times New Roman"/>
              </a:rPr>
              <a:t>(</a:t>
            </a:r>
            <a:r>
              <a:rPr dirty="0" baseline="-25462" sz="1800" spc="75" i="1">
                <a:latin typeface="Times New Roman"/>
                <a:cs typeface="Times New Roman"/>
              </a:rPr>
              <a:t>z</a:t>
            </a:r>
            <a:r>
              <a:rPr dirty="0" baseline="-25462" sz="1800" spc="-262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Times New Roman"/>
                <a:cs typeface="Times New Roman"/>
              </a:rPr>
              <a:t>)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4007918" y="7463166"/>
            <a:ext cx="749935" cy="48640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120650">
              <a:lnSpc>
                <a:spcPts val="969"/>
              </a:lnSpc>
              <a:spcBef>
                <a:spcPts val="105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38100">
              <a:lnSpc>
                <a:spcPts val="1450"/>
              </a:lnSpc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baseline="-5952" sz="2100">
                <a:latin typeface="Symbol"/>
                <a:cs typeface="Symbol"/>
              </a:rPr>
              <a:t></a:t>
            </a:r>
            <a:r>
              <a:rPr dirty="0" baseline="-5952" sz="2100" spc="262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baseline="-16666" sz="1500" spc="-37" i="1">
                <a:latin typeface="Times New Roman"/>
                <a:cs typeface="Times New Roman"/>
              </a:rPr>
              <a:t>n</a:t>
            </a:r>
            <a:endParaRPr baseline="-16666" sz="1500">
              <a:latin typeface="Times New Roman"/>
              <a:cs typeface="Times New Roman"/>
            </a:endParaRPr>
          </a:p>
          <a:p>
            <a:pPr algn="ctr" marL="124460">
              <a:lnSpc>
                <a:spcPct val="100000"/>
              </a:lnSpc>
              <a:spcBef>
                <a:spcPts val="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876604" y="7556434"/>
            <a:ext cx="2852420" cy="240029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821814" algn="l"/>
              </a:tabLst>
            </a:pPr>
            <a:r>
              <a:rPr dirty="0" sz="1200">
                <a:latin typeface="Times New Roman"/>
                <a:cs typeface="Times New Roman"/>
              </a:rPr>
              <a:t>Proof: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1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baseline="-5952" sz="2100">
                <a:latin typeface="Symbol"/>
                <a:cs typeface="Symbol"/>
              </a:rPr>
              <a:t></a:t>
            </a:r>
            <a:r>
              <a:rPr dirty="0" baseline="-5952" sz="2100" spc="-29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3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baseline="-5952" sz="2100" spc="97">
                <a:latin typeface="Symbol"/>
                <a:cs typeface="Symbol"/>
              </a:rPr>
              <a:t></a:t>
            </a:r>
            <a:r>
              <a:rPr dirty="0" sz="1200" spc="65" i="1">
                <a:latin typeface="Times New Roman"/>
                <a:cs typeface="Times New Roman"/>
              </a:rPr>
              <a:t>u</a:t>
            </a:r>
            <a:r>
              <a:rPr dirty="0" baseline="-16666" sz="1500" spc="97" i="1">
                <a:latin typeface="Times New Roman"/>
                <a:cs typeface="Times New Roman"/>
              </a:rPr>
              <a:t>n</a:t>
            </a:r>
            <a:r>
              <a:rPr dirty="0" baseline="-16666" sz="1500" spc="-104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4907197" y="7701800"/>
            <a:ext cx="16319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/>
          <p:nvPr/>
        </p:nvSpPr>
        <p:spPr>
          <a:xfrm>
            <a:off x="2160543" y="8165865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903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 descr=""/>
          <p:cNvSpPr/>
          <p:nvPr/>
        </p:nvSpPr>
        <p:spPr>
          <a:xfrm>
            <a:off x="3296258" y="8165865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 h="0">
                <a:moveTo>
                  <a:pt x="0" y="0"/>
                </a:moveTo>
                <a:lnTo>
                  <a:pt x="51238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 txBox="1"/>
          <p:nvPr/>
        </p:nvSpPr>
        <p:spPr>
          <a:xfrm>
            <a:off x="3470561" y="8158402"/>
            <a:ext cx="1638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608393" y="8102396"/>
            <a:ext cx="908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3293969" y="7942509"/>
            <a:ext cx="5226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(</a:t>
            </a:r>
            <a:r>
              <a:rPr dirty="0" sz="1200" spc="-4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))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814488" y="8038958"/>
            <a:ext cx="14922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721360" algn="l"/>
                <a:tab pos="117348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60" i="1">
                <a:latin typeface="Times New Roman"/>
                <a:cs typeface="Times New Roman"/>
              </a:rPr>
              <a:t> </a:t>
            </a:r>
            <a:r>
              <a:rPr dirty="0" baseline="34722" sz="1800" spc="-75" i="1">
                <a:latin typeface="Times New Roman"/>
                <a:cs typeface="Times New Roman"/>
              </a:rPr>
              <a:t>d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2768964" y="7995647"/>
            <a:ext cx="17335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396532" y="7920361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333589" y="8227576"/>
            <a:ext cx="24828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132878" y="8132762"/>
            <a:ext cx="4273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dz</a:t>
            </a:r>
            <a:r>
              <a:rPr dirty="0" sz="1200" spc="375" i="1">
                <a:latin typeface="Times New Roman"/>
                <a:cs typeface="Times New Roman"/>
              </a:rPr>
              <a:t> </a:t>
            </a:r>
            <a:r>
              <a:rPr dirty="0" baseline="31746" sz="2100" spc="-75">
                <a:latin typeface="Symbol"/>
                <a:cs typeface="Symbol"/>
              </a:rPr>
              <a:t></a:t>
            </a:r>
            <a:endParaRPr baseline="31746" sz="2100">
              <a:latin typeface="Symbol"/>
              <a:cs typeface="Symbol"/>
            </a:endParaRPr>
          </a:p>
        </p:txBody>
      </p:sp>
      <p:sp>
        <p:nvSpPr>
          <p:cNvPr id="140" name="object 140" descr=""/>
          <p:cNvSpPr/>
          <p:nvPr/>
        </p:nvSpPr>
        <p:spPr>
          <a:xfrm>
            <a:off x="3123011" y="8651760"/>
            <a:ext cx="621030" cy="0"/>
          </a:xfrm>
          <a:custGeom>
            <a:avLst/>
            <a:gdLst/>
            <a:ahLst/>
            <a:cxnLst/>
            <a:rect l="l" t="t" r="r" b="b"/>
            <a:pathLst>
              <a:path w="621029" h="0">
                <a:moveTo>
                  <a:pt x="0" y="0"/>
                </a:moveTo>
                <a:lnTo>
                  <a:pt x="620920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 txBox="1"/>
          <p:nvPr/>
        </p:nvSpPr>
        <p:spPr>
          <a:xfrm>
            <a:off x="3264244" y="8676727"/>
            <a:ext cx="32321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spc="-25" i="1">
                <a:latin typeface="Times New Roman"/>
                <a:cs typeface="Times New Roman"/>
              </a:rPr>
              <a:t>dz</a:t>
            </a:r>
            <a:r>
              <a:rPr dirty="0" baseline="30555" sz="1500" spc="-37" i="1">
                <a:latin typeface="Times New Roman"/>
                <a:cs typeface="Times New Roman"/>
              </a:rPr>
              <a:t>m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211209" y="8479576"/>
            <a:ext cx="11938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m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949470" y="8425550"/>
            <a:ext cx="8350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11111" sz="1500" i="1">
                <a:latin typeface="Times New Roman"/>
                <a:cs typeface="Times New Roman"/>
              </a:rPr>
              <a:t>m</a:t>
            </a:r>
            <a:r>
              <a:rPr dirty="0" baseline="-11111" sz="1500" spc="262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baseline="30555" sz="1500" i="1">
                <a:latin typeface="Times New Roman"/>
                <a:cs typeface="Times New Roman"/>
              </a:rPr>
              <a:t>m</a:t>
            </a:r>
            <a:r>
              <a:rPr dirty="0" baseline="30555" sz="1500" spc="-240" i="1">
                <a:latin typeface="Times New Roman"/>
                <a:cs typeface="Times New Roman"/>
              </a:rPr>
              <a:t> </a:t>
            </a:r>
            <a:r>
              <a:rPr dirty="0" sz="1200" spc="-40">
                <a:latin typeface="Times New Roman"/>
                <a:cs typeface="Times New Roman"/>
              </a:rPr>
              <a:t>[</a:t>
            </a:r>
            <a:r>
              <a:rPr dirty="0" sz="1200" spc="-40" i="1">
                <a:latin typeface="Times New Roman"/>
                <a:cs typeface="Times New Roman"/>
              </a:rPr>
              <a:t>U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)]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876604" y="8523887"/>
            <a:ext cx="213868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b="1">
                <a:latin typeface="Times New Roman"/>
                <a:cs typeface="Times New Roman"/>
              </a:rPr>
              <a:t>Note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35" i="1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1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902004" y="8905043"/>
            <a:ext cx="285305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i)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2314" sz="1800" spc="-15" i="1">
                <a:latin typeface="Times New Roman"/>
                <a:cs typeface="Times New Roman"/>
              </a:rPr>
              <a:t>n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sin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 spc="-37" i="1">
                <a:latin typeface="Times New Roman"/>
                <a:cs typeface="Times New Roman"/>
              </a:rPr>
              <a:t>n</a:t>
            </a:r>
            <a:r>
              <a:rPr dirty="0" baseline="2222" sz="1875" spc="-37">
                <a:latin typeface="Symbol"/>
                <a:cs typeface="Symbol"/>
              </a:rPr>
              <a:t></a:t>
            </a:r>
            <a:endParaRPr baseline="2222" sz="1875">
              <a:latin typeface="Symbol"/>
              <a:cs typeface="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4534789" y="8914586"/>
            <a:ext cx="6381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90" i="1">
                <a:latin typeface="Times New Roman"/>
                <a:cs typeface="Times New Roman"/>
              </a:rPr>
              <a:t> </a:t>
            </a:r>
            <a:r>
              <a:rPr dirty="0" baseline="32163" sz="1425" spc="-30">
                <a:latin typeface="Times New Roman"/>
                <a:cs typeface="Times New Roman"/>
              </a:rPr>
              <a:t>2</a:t>
            </a:r>
            <a:r>
              <a:rPr dirty="0" sz="1150" spc="-20" i="1">
                <a:latin typeface="Times New Roman"/>
                <a:cs typeface="Times New Roman"/>
              </a:rPr>
              <a:t>e</a:t>
            </a:r>
            <a:r>
              <a:rPr dirty="0" baseline="32163" sz="1425" spc="-30" i="1">
                <a:latin typeface="Times New Roman"/>
                <a:cs typeface="Times New Roman"/>
              </a:rPr>
              <a:t>n</a:t>
            </a:r>
            <a:r>
              <a:rPr dirty="0" baseline="30555" sz="1500" spc="-30">
                <a:latin typeface="Symbol"/>
                <a:cs typeface="Symbol"/>
              </a:rPr>
              <a:t></a:t>
            </a:r>
            <a:endParaRPr baseline="30555" sz="150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695380" y="1132358"/>
            <a:ext cx="106553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993332" y="1108801"/>
            <a:ext cx="16383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 i="1">
                <a:latin typeface="Times New Roman"/>
                <a:cs typeface="Times New Roman"/>
              </a:rPr>
              <a:t>dz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76604" y="982348"/>
            <a:ext cx="510159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158365" algn="l"/>
                <a:tab pos="283781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i) We know that</a:t>
            </a:r>
            <a:r>
              <a:rPr dirty="0" baseline="2314" sz="1800" spc="3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(sin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z</a:t>
            </a:r>
            <a:r>
              <a:rPr dirty="0" u="sng" baseline="36231" sz="1725" spc="-17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sin</a:t>
            </a:r>
            <a:r>
              <a:rPr dirty="0" u="sng" baseline="36231" sz="1725" spc="-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 spc="-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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3333" sz="1875" spc="-19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,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using</a:t>
            </a:r>
            <a:r>
              <a:rPr dirty="0" baseline="2314" sz="1800" spc="382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nu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-45" i="1">
                <a:latin typeface="Times New Roman"/>
                <a:cs typeface="Times New Roman"/>
              </a:rPr>
              <a:t> </a:t>
            </a:r>
            <a:r>
              <a:rPr dirty="0" u="sng" baseline="36231" sz="1725" spc="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d</a:t>
            </a:r>
            <a:r>
              <a:rPr dirty="0" u="sng" baseline="36231" sz="1725" spc="17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z</a:t>
            </a:r>
            <a:r>
              <a:rPr dirty="0" sz="1150" spc="10">
                <a:latin typeface="Times New Roman"/>
                <a:cs typeface="Times New Roman"/>
              </a:rPr>
              <a:t>),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baseline="2314" sz="1800" spc="15">
                <a:latin typeface="Times New Roman"/>
                <a:cs typeface="Times New Roman"/>
              </a:rPr>
              <a:t>we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get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084245" y="1607217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879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343210" y="1607217"/>
            <a:ext cx="998855" cy="0"/>
          </a:xfrm>
          <a:custGeom>
            <a:avLst/>
            <a:gdLst/>
            <a:ahLst/>
            <a:cxnLst/>
            <a:rect l="l" t="t" r="r" b="b"/>
            <a:pathLst>
              <a:path w="998854" h="0">
                <a:moveTo>
                  <a:pt x="0" y="0"/>
                </a:moveTo>
                <a:lnTo>
                  <a:pt x="99826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820288" y="1607217"/>
            <a:ext cx="2735580" cy="0"/>
          </a:xfrm>
          <a:custGeom>
            <a:avLst/>
            <a:gdLst/>
            <a:ahLst/>
            <a:cxnLst/>
            <a:rect l="l" t="t" r="r" b="b"/>
            <a:pathLst>
              <a:path w="2735579" h="0">
                <a:moveTo>
                  <a:pt x="0" y="0"/>
                </a:moveTo>
                <a:lnTo>
                  <a:pt x="273519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561839" y="156920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561839" y="144526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561839" y="166651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728972" y="156920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728972" y="166651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723555" y="1588721"/>
            <a:ext cx="104965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972819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24495" y="158872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84737" y="1623357"/>
            <a:ext cx="111379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63525" algn="l"/>
              </a:tabLst>
            </a:pPr>
            <a:r>
              <a:rPr dirty="0" sz="1150" spc="25">
                <a:latin typeface="Times New Roman"/>
                <a:cs typeface="Times New Roman"/>
              </a:rPr>
              <a:t>(</a:t>
            </a:r>
            <a:r>
              <a:rPr dirty="0" sz="1150" spc="25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22427" y="1377320"/>
            <a:ext cx="336169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419100" algn="l"/>
              </a:tabLst>
            </a:pPr>
            <a:r>
              <a:rPr dirty="0" baseline="2415" sz="1725" spc="-75">
                <a:latin typeface="Symbol"/>
                <a:cs typeface="Symbol"/>
              </a:rPr>
              <a:t>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baseline="14492" sz="1725">
                <a:latin typeface="Symbol"/>
                <a:cs typeface="Symbol"/>
              </a:rPr>
              <a:t></a:t>
            </a:r>
            <a:r>
              <a:rPr dirty="0" baseline="14492" sz="1725" spc="-6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250" spc="-40">
                <a:latin typeface="Symbol"/>
                <a:cs typeface="Symbol"/>
              </a:rPr>
              <a:t>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baseline="14492" sz="1725" spc="-89">
                <a:latin typeface="Symbol"/>
                <a:cs typeface="Symbol"/>
              </a:rPr>
              <a:t>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22427" y="1481372"/>
            <a:ext cx="5162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" sz="1725">
                <a:latin typeface="Symbol"/>
                <a:cs typeface="Symbol"/>
              </a:rPr>
              <a:t></a:t>
            </a:r>
            <a:r>
              <a:rPr dirty="0" baseline="2415" sz="1725" spc="6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40">
                <a:latin typeface="Symbol"/>
                <a:cs typeface="Symbol"/>
              </a:rPr>
              <a:t></a:t>
            </a:r>
            <a:r>
              <a:rPr dirty="0" sz="1150" spc="40" i="1">
                <a:latin typeface="Times New Roman"/>
                <a:cs typeface="Times New Roman"/>
              </a:rPr>
              <a:t>z</a:t>
            </a:r>
            <a:r>
              <a:rPr dirty="0" baseline="14492" sz="1725" spc="60">
                <a:latin typeface="Symbol"/>
                <a:cs typeface="Symbol"/>
              </a:rPr>
              <a:t>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36895" y="1626417"/>
            <a:ext cx="89471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45">
                <a:latin typeface="Times New Roman"/>
                <a:cs typeface="Times New Roman"/>
              </a:rPr>
              <a:t>1</a:t>
            </a:r>
            <a:r>
              <a:rPr dirty="0" sz="1150" spc="45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56280" y="1599803"/>
            <a:ext cx="4019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dz </a:t>
            </a:r>
            <a:r>
              <a:rPr dirty="0" baseline="-12077" sz="1725">
                <a:latin typeface="Symbol"/>
                <a:cs typeface="Symbol"/>
              </a:rPr>
              <a:t></a:t>
            </a:r>
            <a:r>
              <a:rPr dirty="0" baseline="-12077" sz="1725" spc="67">
                <a:latin typeface="Times New Roman"/>
                <a:cs typeface="Times New Roman"/>
              </a:rPr>
              <a:t> </a:t>
            </a:r>
            <a:r>
              <a:rPr dirty="0" baseline="-12077" sz="1725" spc="-75" i="1">
                <a:latin typeface="Times New Roman"/>
                <a:cs typeface="Times New Roman"/>
              </a:rPr>
              <a:t>z</a:t>
            </a:r>
            <a:endParaRPr baseline="-12077" sz="1725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106866" y="1377320"/>
            <a:ext cx="91948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54990" algn="l"/>
              </a:tabLst>
            </a:pP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 spc="270" i="1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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42255" y="1473099"/>
            <a:ext cx="129349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221740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n</a:t>
            </a:r>
            <a:r>
              <a:rPr dirty="0" sz="1250" spc="-10">
                <a:latin typeface="Symbol"/>
                <a:cs typeface="Symbol"/>
              </a:rPr>
              <a:t>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40">
                <a:latin typeface="Symbol"/>
                <a:cs typeface="Symbol"/>
              </a:rPr>
              <a:t></a:t>
            </a:r>
            <a:r>
              <a:rPr dirty="0" sz="1150" spc="4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Symbol"/>
                <a:cs typeface="Symbol"/>
              </a:rPr>
              <a:t>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720094" y="210260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720094" y="219991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85476" y="2102599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85476" y="219991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316387" y="2156764"/>
            <a:ext cx="123952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060076" y="1910727"/>
            <a:ext cx="376936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14492" sz="1725">
                <a:latin typeface="Symbol"/>
                <a:cs typeface="Symbol"/>
              </a:rPr>
              <a:t></a:t>
            </a:r>
            <a:r>
              <a:rPr dirty="0" baseline="14492" sz="1725" spc="2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1sin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sin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55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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776388" y="1978663"/>
            <a:ext cx="405320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956050" algn="l"/>
              </a:tabLst>
            </a:pPr>
            <a:r>
              <a:rPr dirty="0" baseline="-14492" sz="1725">
                <a:latin typeface="Symbol"/>
                <a:cs typeface="Symbol"/>
              </a:rPr>
              <a:t></a:t>
            </a:r>
            <a:r>
              <a:rPr dirty="0" baseline="-14492" sz="1725" spc="75">
                <a:latin typeface="Times New Roman"/>
                <a:cs typeface="Times New Roman"/>
              </a:rPr>
              <a:t> </a:t>
            </a:r>
            <a:r>
              <a:rPr dirty="0" baseline="-14492" sz="1725" spc="89">
                <a:latin typeface="Symbol"/>
                <a:cs typeface="Symbol"/>
              </a:rPr>
              <a:t></a:t>
            </a:r>
            <a:r>
              <a:rPr dirty="0" baseline="-14492" sz="1725" spc="89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Symbol"/>
                <a:cs typeface="Symbol"/>
              </a:rPr>
              <a:t>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540902" y="2674017"/>
            <a:ext cx="1196975" cy="0"/>
          </a:xfrm>
          <a:custGeom>
            <a:avLst/>
            <a:gdLst/>
            <a:ahLst/>
            <a:cxnLst/>
            <a:rect l="l" t="t" r="r" b="b"/>
            <a:pathLst>
              <a:path w="1196975" h="0">
                <a:moveTo>
                  <a:pt x="0" y="0"/>
                </a:moveTo>
                <a:lnTo>
                  <a:pt x="119687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3303969" y="273331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009384" y="273331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009384" y="2415060"/>
            <a:ext cx="13785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1306830" algn="l"/>
              </a:tabLst>
            </a:pPr>
            <a:r>
              <a:rPr dirty="0" sz="1150" spc="-50">
                <a:latin typeface="Symbol"/>
                <a:cs typeface="Symbol"/>
              </a:rPr>
              <a:t>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83984" y="2690205"/>
            <a:ext cx="276606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564640" algn="l"/>
              </a:tabLst>
            </a:pPr>
            <a:r>
              <a:rPr dirty="0" baseline="24154" sz="1725">
                <a:latin typeface="Symbol"/>
                <a:cs typeface="Symbol"/>
              </a:rPr>
              <a:t></a:t>
            </a:r>
            <a:r>
              <a:rPr dirty="0" baseline="24154" sz="1725" spc="-82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baseline="24154" sz="1725" spc="-75">
                <a:latin typeface="Symbol"/>
                <a:cs typeface="Symbol"/>
              </a:rPr>
              <a:t></a:t>
            </a:r>
            <a:r>
              <a:rPr dirty="0" baseline="24154" sz="1725">
                <a:latin typeface="Times New Roman"/>
                <a:cs typeface="Times New Roman"/>
              </a:rPr>
              <a:t>	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94820" y="2444170"/>
            <a:ext cx="239903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5"/>
              </a:spcBef>
              <a:tabLst>
                <a:tab pos="1530985" algn="l"/>
              </a:tabLst>
            </a:pPr>
            <a:r>
              <a:rPr dirty="0" sz="1150" spc="-10">
                <a:latin typeface="Times New Roman"/>
                <a:cs typeface="Times New Roman"/>
              </a:rPr>
              <a:t>sin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44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sin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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1)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sin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00127" y="2548171"/>
            <a:ext cx="18357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616075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baseline="14492" sz="1725" spc="89">
                <a:latin typeface="Symbol"/>
                <a:cs typeface="Symbol"/>
              </a:rPr>
              <a:t></a:t>
            </a:r>
            <a:r>
              <a:rPr dirty="0" baseline="14492" sz="1725" spc="-179">
                <a:latin typeface="Times New Roman"/>
                <a:cs typeface="Times New Roman"/>
              </a:rPr>
              <a:t> </a:t>
            </a:r>
            <a:r>
              <a:rPr dirty="0" u="sng" baseline="14492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baseline="14492" sz="1725" spc="5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2620885" y="3204750"/>
            <a:ext cx="398780" cy="0"/>
          </a:xfrm>
          <a:custGeom>
            <a:avLst/>
            <a:gdLst/>
            <a:ahLst/>
            <a:cxnLst/>
            <a:rect l="l" t="t" r="r" b="b"/>
            <a:pathLst>
              <a:path w="398780" h="0">
                <a:moveTo>
                  <a:pt x="0" y="0"/>
                </a:moveTo>
                <a:lnTo>
                  <a:pt x="39833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898111" y="3179304"/>
            <a:ext cx="92710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 spc="-50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26901" y="3029292"/>
            <a:ext cx="15557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02004" y="3077595"/>
            <a:ext cx="16910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50304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ii)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know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that</a:t>
            </a:r>
            <a:r>
              <a:rPr dirty="0" baseline="2314" sz="1800" spc="30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25550" y="3229200"/>
            <a:ext cx="2997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79944" y="2983874"/>
            <a:ext cx="857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4324170" y="3200285"/>
            <a:ext cx="253365" cy="0"/>
          </a:xfrm>
          <a:custGeom>
            <a:avLst/>
            <a:gdLst/>
            <a:ahLst/>
            <a:cxnLst/>
            <a:rect l="l" t="t" r="r" b="b"/>
            <a:pathLst>
              <a:path w="253364" h="0">
                <a:moveTo>
                  <a:pt x="0" y="0"/>
                </a:moveTo>
                <a:lnTo>
                  <a:pt x="253321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3472593" y="3028102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180563" y="2904712"/>
            <a:ext cx="38544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41666" sz="1500">
                <a:latin typeface="Times New Roman"/>
                <a:cs typeface="Times New Roman"/>
              </a:rPr>
              <a:t>2</a:t>
            </a:r>
            <a:r>
              <a:rPr dirty="0" baseline="-41666" sz="1500" spc="532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d</a:t>
            </a:r>
            <a:r>
              <a:rPr dirty="0" baseline="-25462" sz="1800" spc="-142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627181" y="3136268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018154" y="3071904"/>
            <a:ext cx="1922145" cy="364490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1316355" marR="30480" indent="-1278890">
              <a:lnSpc>
                <a:spcPts val="1210"/>
              </a:lnSpc>
              <a:spcBef>
                <a:spcPts val="345"/>
              </a:spcBef>
              <a:tabLst>
                <a:tab pos="1570990" algn="l"/>
              </a:tabLst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35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	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spc="-25">
                <a:latin typeface="Times New Roman"/>
                <a:cs typeface="Times New Roman"/>
              </a:rPr>
              <a:t>) </a:t>
            </a:r>
            <a:r>
              <a:rPr dirty="0" sz="1200" i="1">
                <a:latin typeface="Times New Roman"/>
                <a:cs typeface="Times New Roman"/>
              </a:rPr>
              <a:t>dz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465476" y="3695097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902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3717398" y="3695097"/>
            <a:ext cx="978535" cy="0"/>
          </a:xfrm>
          <a:custGeom>
            <a:avLst/>
            <a:gdLst/>
            <a:ahLst/>
            <a:cxnLst/>
            <a:rect l="l" t="t" r="r" b="b"/>
            <a:pathLst>
              <a:path w="978535" h="0">
                <a:moveTo>
                  <a:pt x="0" y="0"/>
                </a:moveTo>
                <a:lnTo>
                  <a:pt x="97849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5121054" y="3695097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 h="0">
                <a:moveTo>
                  <a:pt x="0" y="0"/>
                </a:moveTo>
                <a:lnTo>
                  <a:pt x="15902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/>
          <p:nvPr/>
        </p:nvSpPr>
        <p:spPr>
          <a:xfrm>
            <a:off x="5373103" y="3695097"/>
            <a:ext cx="506730" cy="0"/>
          </a:xfrm>
          <a:custGeom>
            <a:avLst/>
            <a:gdLst/>
            <a:ahLst/>
            <a:cxnLst/>
            <a:rect l="l" t="t" r="r" b="b"/>
            <a:pathLst>
              <a:path w="506729" h="0">
                <a:moveTo>
                  <a:pt x="0" y="0"/>
                </a:moveTo>
                <a:lnTo>
                  <a:pt x="50638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5876304" y="358149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876304" y="375439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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876304" y="3436141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296185" y="375439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449098" y="3473473"/>
            <a:ext cx="321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baseline="29100" sz="1575" spc="-37">
                <a:latin typeface="Symbol"/>
                <a:cs typeface="Symbol"/>
              </a:rPr>
              <a:t></a:t>
            </a:r>
            <a:endParaRPr baseline="29100" sz="1575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692715" y="375439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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640353" y="358149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640353" y="375439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41832" y="375347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041832" y="343706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489888" y="375347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093361" y="3726547"/>
            <a:ext cx="8921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 i="1">
                <a:latin typeface="Times New Roman"/>
                <a:cs typeface="Times New Roman"/>
              </a:rPr>
              <a:t>dz</a:t>
            </a:r>
            <a:r>
              <a:rPr dirty="0" baseline="14492" sz="1725" spc="67" i="1">
                <a:latin typeface="Times New Roman"/>
                <a:cs typeface="Times New Roman"/>
              </a:rPr>
              <a:t> </a:t>
            </a:r>
            <a:r>
              <a:rPr dirty="0" sz="1150" spc="75">
                <a:latin typeface="Symbol"/>
                <a:cs typeface="Symbol"/>
              </a:rPr>
              <a:t></a:t>
            </a:r>
            <a:r>
              <a:rPr dirty="0" baseline="2415" sz="1725" spc="112">
                <a:latin typeface="Times New Roman"/>
                <a:cs typeface="Times New Roman"/>
              </a:rPr>
              <a:t>(</a:t>
            </a:r>
            <a:r>
              <a:rPr dirty="0" baseline="2415" sz="1725" spc="112" i="1">
                <a:latin typeface="Times New Roman"/>
                <a:cs typeface="Times New Roman"/>
              </a:rPr>
              <a:t>z</a:t>
            </a:r>
            <a:r>
              <a:rPr dirty="0" baseline="2415" sz="1725" spc="1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82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e</a:t>
            </a:r>
            <a:r>
              <a:rPr dirty="0" baseline="31746" sz="1575">
                <a:latin typeface="Symbol"/>
                <a:cs typeface="Symbol"/>
              </a:rPr>
              <a:t></a:t>
            </a:r>
            <a:r>
              <a:rPr dirty="0" baseline="31746" sz="1575" spc="6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21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977617" y="3436141"/>
            <a:ext cx="4279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7777" sz="1500">
                <a:latin typeface="Times New Roman"/>
                <a:cs typeface="Times New Roman"/>
              </a:rPr>
              <a:t>2</a:t>
            </a:r>
            <a:r>
              <a:rPr dirty="0" baseline="-27777" sz="1500" spc="547">
                <a:latin typeface="Times New Roman"/>
                <a:cs typeface="Times New Roman"/>
              </a:rPr>
              <a:t> </a:t>
            </a:r>
            <a:r>
              <a:rPr dirty="0" baseline="-14492" sz="1725" i="1">
                <a:latin typeface="Times New Roman"/>
                <a:cs typeface="Times New Roman"/>
              </a:rPr>
              <a:t>d</a:t>
            </a:r>
            <a:r>
              <a:rPr dirty="0" baseline="-14492" sz="1725" spc="48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692715" y="3581494"/>
            <a:ext cx="6877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615950" algn="l"/>
              </a:tabLst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65">
                <a:latin typeface="Times New Roman"/>
                <a:cs typeface="Times New Roman"/>
              </a:rPr>
              <a:t> 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876394" y="3726547"/>
            <a:ext cx="9258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828675" algn="l"/>
              </a:tabLst>
            </a:pP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89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e</a:t>
            </a:r>
            <a:r>
              <a:rPr dirty="0" baseline="31746" sz="1575">
                <a:latin typeface="Symbol"/>
                <a:cs typeface="Symbol"/>
              </a:rPr>
              <a:t></a:t>
            </a:r>
            <a:r>
              <a:rPr dirty="0" baseline="31746" sz="1575" spc="44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)</a:t>
            </a:r>
            <a:r>
              <a:rPr dirty="0" baseline="33333" sz="1500" spc="-37">
                <a:latin typeface="Times New Roman"/>
                <a:cs typeface="Times New Roman"/>
              </a:rPr>
              <a:t>2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437529" y="3687684"/>
            <a:ext cx="3124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dz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baseline="-14492" sz="1725" spc="-75">
                <a:latin typeface="Symbol"/>
                <a:cs typeface="Symbol"/>
              </a:rPr>
              <a:t></a:t>
            </a:r>
            <a:endParaRPr baseline="-14492" sz="1725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321784" y="3473473"/>
            <a:ext cx="14801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1111" sz="1500">
                <a:latin typeface="Times New Roman"/>
                <a:cs typeface="Times New Roman"/>
              </a:rPr>
              <a:t>2</a:t>
            </a:r>
            <a:r>
              <a:rPr dirty="0" baseline="-11111" sz="1500" spc="5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 spc="345" i="1">
                <a:latin typeface="Times New Roman"/>
                <a:cs typeface="Times New Roman"/>
              </a:rPr>
              <a:t> </a:t>
            </a:r>
            <a:r>
              <a:rPr dirty="0" baseline="14492" sz="1725" spc="112">
                <a:latin typeface="Symbol"/>
                <a:cs typeface="Symbol"/>
              </a:rPr>
              <a:t></a:t>
            </a:r>
            <a:r>
              <a:rPr dirty="0" sz="1150" spc="75">
                <a:latin typeface="Times New Roman"/>
                <a:cs typeface="Times New Roman"/>
              </a:rPr>
              <a:t>(</a:t>
            </a:r>
            <a:r>
              <a:rPr dirty="0" sz="1150" spc="75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6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).1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30" i="1">
                <a:latin typeface="Times New Roman"/>
                <a:cs typeface="Times New Roman"/>
              </a:rPr>
              <a:t>z</a:t>
            </a:r>
            <a:r>
              <a:rPr dirty="0" sz="1150" spc="-30">
                <a:latin typeface="Times New Roman"/>
                <a:cs typeface="Times New Roman"/>
              </a:rPr>
              <a:t>(1)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190483" y="3534065"/>
            <a:ext cx="11906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11785" algn="l"/>
                <a:tab pos="863600" algn="l"/>
              </a:tabLst>
            </a:pP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baseline="-14492" sz="1725">
                <a:latin typeface="Symbol"/>
                <a:cs typeface="Symbol"/>
              </a:rPr>
              <a:t></a:t>
            </a:r>
            <a:r>
              <a:rPr dirty="0" baseline="-14492" sz="1725" spc="172">
                <a:latin typeface="Times New Roman"/>
                <a:cs typeface="Times New Roman"/>
              </a:rPr>
              <a:t> </a:t>
            </a:r>
            <a:r>
              <a:rPr dirty="0" baseline="-14492" sz="1725" spc="-75" i="1">
                <a:latin typeface="Times New Roman"/>
                <a:cs typeface="Times New Roman"/>
              </a:rPr>
              <a:t>z</a:t>
            </a:r>
            <a:endParaRPr baseline="-14492" sz="1725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768335" y="3473473"/>
            <a:ext cx="850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200509" y="3719508"/>
            <a:ext cx="95059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dz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baseline="24154" sz="1725">
                <a:latin typeface="Symbol"/>
                <a:cs typeface="Symbol"/>
              </a:rPr>
              <a:t></a:t>
            </a:r>
            <a:r>
              <a:rPr dirty="0" baseline="24154" sz="1725" spc="3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baseline="24154" sz="1725" spc="-89">
                <a:latin typeface="Symbol"/>
                <a:cs typeface="Symbol"/>
              </a:rPr>
              <a:t></a:t>
            </a:r>
            <a:endParaRPr baseline="24154" sz="1725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084840" y="3405838"/>
            <a:ext cx="5143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41666" sz="1500">
                <a:latin typeface="Times New Roman"/>
                <a:cs typeface="Times New Roman"/>
              </a:rPr>
              <a:t>2</a:t>
            </a:r>
            <a:r>
              <a:rPr dirty="0" baseline="-41666" sz="1500" spc="547">
                <a:latin typeface="Times New Roman"/>
                <a:cs typeface="Times New Roman"/>
              </a:rPr>
              <a:t> </a:t>
            </a:r>
            <a:r>
              <a:rPr dirty="0" baseline="-26570" sz="1725" i="1">
                <a:latin typeface="Times New Roman"/>
                <a:cs typeface="Times New Roman"/>
              </a:rPr>
              <a:t>d</a:t>
            </a:r>
            <a:r>
              <a:rPr dirty="0" baseline="-26570" sz="1725" spc="-120" i="1">
                <a:latin typeface="Times New Roman"/>
                <a:cs typeface="Times New Roman"/>
              </a:rPr>
              <a:t> </a:t>
            </a: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325">
                <a:latin typeface="Times New Roman"/>
                <a:cs typeface="Times New Roman"/>
              </a:rPr>
              <a:t> </a:t>
            </a:r>
            <a:r>
              <a:rPr dirty="0" baseline="-12077" sz="1725" spc="-75">
                <a:latin typeface="Symbol"/>
                <a:cs typeface="Symbol"/>
              </a:rPr>
              <a:t></a:t>
            </a:r>
            <a:endParaRPr baseline="-12077" sz="1725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901541" y="3569251"/>
            <a:ext cx="12223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729615" algn="l"/>
              </a:tabLst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465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40">
                <a:latin typeface="Times New Roman"/>
                <a:cs typeface="Times New Roman"/>
              </a:rPr>
              <a:t>(</a:t>
            </a:r>
            <a:r>
              <a:rPr dirty="0" sz="1150" spc="40">
                <a:latin typeface="Symbol"/>
                <a:cs typeface="Symbol"/>
              </a:rPr>
              <a:t></a:t>
            </a:r>
            <a:r>
              <a:rPr dirty="0" sz="1150" spc="40" i="1">
                <a:latin typeface="Times New Roman"/>
                <a:cs typeface="Times New Roman"/>
              </a:rPr>
              <a:t>z</a:t>
            </a:r>
            <a:r>
              <a:rPr dirty="0" sz="1150" spc="4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300244" y="3519446"/>
            <a:ext cx="30670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434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50" spc="-25">
                <a:latin typeface="Symbol"/>
                <a:cs typeface="Symbol"/>
              </a:rPr>
              <a:t></a:t>
            </a:r>
            <a:endParaRPr sz="1050">
              <a:latin typeface="Symbol"/>
              <a:cs typeface="Symbol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2238556" y="4228496"/>
            <a:ext cx="591820" cy="0"/>
          </a:xfrm>
          <a:custGeom>
            <a:avLst/>
            <a:gdLst/>
            <a:ahLst/>
            <a:cxnLst/>
            <a:rect l="l" t="t" r="r" b="b"/>
            <a:pathLst>
              <a:path w="591819" h="0">
                <a:moveTo>
                  <a:pt x="0" y="0"/>
                </a:moveTo>
                <a:lnTo>
                  <a:pt x="59168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3073317" y="4228497"/>
            <a:ext cx="591820" cy="0"/>
          </a:xfrm>
          <a:custGeom>
            <a:avLst/>
            <a:gdLst/>
            <a:ahLst/>
            <a:cxnLst/>
            <a:rect l="l" t="t" r="r" b="b"/>
            <a:pathLst>
              <a:path w="591820" h="0">
                <a:moveTo>
                  <a:pt x="0" y="0"/>
                </a:moveTo>
                <a:lnTo>
                  <a:pt x="59170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3404880" y="4203146"/>
            <a:ext cx="250825" cy="18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45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31028" y="4006873"/>
            <a:ext cx="46100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29100" sz="1575">
                <a:latin typeface="Symbol"/>
                <a:cs typeface="Symbol"/>
              </a:rPr>
              <a:t></a:t>
            </a:r>
            <a:r>
              <a:rPr dirty="0" baseline="29100" sz="1575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70220" y="4189874"/>
            <a:ext cx="3505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baseline="2645" sz="1575">
                <a:latin typeface="Symbol"/>
                <a:cs typeface="Symbol"/>
              </a:rPr>
              <a:t></a:t>
            </a:r>
            <a:r>
              <a:rPr dirty="0" baseline="2645" sz="1575" spc="690">
                <a:latin typeface="Times New Roman"/>
                <a:cs typeface="Times New Roman"/>
              </a:rPr>
              <a:t> </a:t>
            </a:r>
            <a:r>
              <a:rPr dirty="0" baseline="2777" sz="1500">
                <a:latin typeface="Times New Roman"/>
                <a:cs typeface="Times New Roman"/>
              </a:rPr>
              <a:t>3</a:t>
            </a:r>
            <a:r>
              <a:rPr dirty="0" baseline="2777" sz="1500" spc="9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068591" y="4252908"/>
            <a:ext cx="5162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130" i="1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934429" y="4102652"/>
            <a:ext cx="1085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836821" y="406746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836821" y="428687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836821" y="397046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147498" y="406746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147498" y="4286877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881811" y="4034714"/>
            <a:ext cx="3746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000">
                <a:latin typeface="Times New Roman"/>
                <a:cs typeface="Times New Roman"/>
              </a:rPr>
              <a:t>2</a:t>
            </a:r>
            <a:r>
              <a:rPr dirty="0" sz="1000" spc="315">
                <a:latin typeface="Times New Roman"/>
                <a:cs typeface="Times New Roman"/>
              </a:rPr>
              <a:t> </a:t>
            </a:r>
            <a:r>
              <a:rPr dirty="0" sz="1050">
                <a:latin typeface="Symbol"/>
                <a:cs typeface="Symbol"/>
              </a:rPr>
              <a:t></a:t>
            </a:r>
            <a:r>
              <a:rPr dirty="0" sz="1050" spc="5">
                <a:latin typeface="Times New Roman"/>
                <a:cs typeface="Times New Roman"/>
              </a:rPr>
              <a:t> </a:t>
            </a:r>
            <a:r>
              <a:rPr dirty="0" baseline="24154" sz="1725" spc="-75">
                <a:latin typeface="Symbol"/>
                <a:cs typeface="Symbol"/>
              </a:rPr>
              <a:t></a:t>
            </a:r>
            <a:endParaRPr baseline="24154" sz="1725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122098" y="4252908"/>
            <a:ext cx="6534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4" sz="1725">
                <a:latin typeface="Symbol"/>
                <a:cs typeface="Symbol"/>
              </a:rPr>
              <a:t></a:t>
            </a:r>
            <a:r>
              <a:rPr dirty="0" baseline="24154" sz="1725" spc="-97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135" i="1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428806" y="4006873"/>
            <a:ext cx="2159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611218" y="4102651"/>
            <a:ext cx="46100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434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876604" y="4485867"/>
            <a:ext cx="3969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I.</a:t>
            </a:r>
            <a:r>
              <a:rPr dirty="0" sz="1200" spc="25" b="1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Initial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value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theorem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 spc="-20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-14619" sz="1425" i="1">
                <a:latin typeface="Times New Roman"/>
                <a:cs typeface="Times New Roman"/>
              </a:rPr>
              <a:t>n</a:t>
            </a:r>
            <a:r>
              <a:rPr dirty="0" baseline="-14619" sz="1425" spc="-7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8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-104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2415" sz="1725" spc="-15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>
                <a:latin typeface="Times New Roman"/>
                <a:cs typeface="Times New Roman"/>
              </a:rPr>
              <a:t>),</a:t>
            </a:r>
            <a:r>
              <a:rPr dirty="0" baseline="2415" sz="1725" spc="-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29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114" i="1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Times New Roman"/>
                <a:cs typeface="Times New Roman"/>
              </a:rPr>
              <a:t>(</a:t>
            </a:r>
            <a:r>
              <a:rPr dirty="0" sz="1150" spc="35" i="1">
                <a:latin typeface="Times New Roman"/>
                <a:cs typeface="Times New Roman"/>
              </a:rPr>
              <a:t>z</a:t>
            </a:r>
            <a:r>
              <a:rPr dirty="0" sz="1150" spc="3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876604" y="4594313"/>
            <a:ext cx="4015740" cy="68516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algn="r" marR="393700">
              <a:lnSpc>
                <a:spcPct val="100000"/>
              </a:lnSpc>
              <a:spcBef>
                <a:spcPts val="495"/>
              </a:spcBef>
            </a:pP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10" i="1">
                <a:latin typeface="Times New Roman"/>
                <a:cs typeface="Times New Roman"/>
              </a:rPr>
              <a:t> </a:t>
            </a:r>
            <a:r>
              <a:rPr dirty="0" sz="950" spc="45">
                <a:latin typeface="Symbol"/>
                <a:cs typeface="Symbol"/>
              </a:rPr>
              <a:t></a:t>
            </a:r>
            <a:endParaRPr sz="95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200">
                <a:latin typeface="Times New Roman"/>
                <a:cs typeface="Times New Roman"/>
              </a:rPr>
              <a:t>Proof: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2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1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>
                <a:latin typeface="Times New Roman"/>
                <a:cs typeface="Times New Roman"/>
              </a:rPr>
              <a:t>2</a:t>
            </a:r>
            <a:r>
              <a:rPr dirty="0" baseline="-17543" sz="1425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2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........</a:t>
            </a:r>
            <a:endParaRPr sz="1150">
              <a:latin typeface="Times New Roman"/>
              <a:cs typeface="Times New Roman"/>
            </a:endParaRPr>
          </a:p>
          <a:p>
            <a:pPr marL="456565">
              <a:lnSpc>
                <a:spcPct val="100000"/>
              </a:lnSpc>
              <a:spcBef>
                <a:spcPts val="325"/>
              </a:spcBef>
            </a:pPr>
            <a:r>
              <a:rPr dirty="0" sz="1200">
                <a:latin typeface="Times New Roman"/>
                <a:cs typeface="Times New Roman"/>
              </a:rPr>
              <a:t>Taking limit as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z</a:t>
            </a:r>
            <a:r>
              <a:rPr dirty="0" sz="1100" spc="80" i="1">
                <a:latin typeface="Times New Roman"/>
                <a:cs typeface="Times New Roman"/>
              </a:rPr>
              <a:t> </a:t>
            </a:r>
            <a:r>
              <a:rPr dirty="0" sz="1100" spc="65">
                <a:latin typeface="Symbol"/>
                <a:cs typeface="Symbol"/>
              </a:rPr>
              <a:t></a:t>
            </a:r>
            <a:r>
              <a:rPr dirty="0" sz="1100" spc="30">
                <a:latin typeface="Times New Roman"/>
                <a:cs typeface="Times New Roman"/>
              </a:rPr>
              <a:t> </a:t>
            </a:r>
            <a:r>
              <a:rPr dirty="0" sz="1100">
                <a:latin typeface="Symbol"/>
                <a:cs typeface="Symbol"/>
              </a:rPr>
              <a:t></a:t>
            </a:r>
            <a:r>
              <a:rPr dirty="0" sz="1100">
                <a:latin typeface="Times New Roman"/>
                <a:cs typeface="Times New Roman"/>
              </a:rPr>
              <a:t>,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297942" y="5075432"/>
            <a:ext cx="911860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110" i="1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u</a:t>
            </a:r>
            <a:r>
              <a:rPr dirty="0" baseline="-17543" sz="1425" spc="-37">
                <a:latin typeface="Times New Roman"/>
                <a:cs typeface="Times New Roman"/>
              </a:rPr>
              <a:t>0</a:t>
            </a:r>
            <a:endParaRPr baseline="-17543" sz="1425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247041" y="5227420"/>
            <a:ext cx="314960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10" i="1">
                <a:latin typeface="Times New Roman"/>
                <a:cs typeface="Times New Roman"/>
              </a:rPr>
              <a:t> </a:t>
            </a:r>
            <a:r>
              <a:rPr dirty="0" sz="950" spc="35">
                <a:latin typeface="Symbol"/>
                <a:cs typeface="Symbol"/>
              </a:rPr>
              <a:t>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258741" y="5597025"/>
            <a:ext cx="1894205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590040" algn="l"/>
              </a:tabLst>
            </a:pP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10" i="1">
                <a:latin typeface="Times New Roman"/>
                <a:cs typeface="Times New Roman"/>
              </a:rPr>
              <a:t> </a:t>
            </a:r>
            <a:r>
              <a:rPr dirty="0" sz="950" spc="50">
                <a:latin typeface="Symbol"/>
                <a:cs typeface="Symbol"/>
              </a:rPr>
              <a:t>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295653" y="5285587"/>
            <a:ext cx="4853305" cy="4013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Similarly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25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415" i="1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</a:t>
            </a:r>
            <a:r>
              <a:rPr dirty="0" sz="1150" spc="-80" i="1">
                <a:latin typeface="Times New Roman"/>
                <a:cs typeface="Times New Roman"/>
              </a:rPr>
              <a:t>z</a:t>
            </a:r>
            <a:r>
              <a:rPr dirty="0" sz="1150" spc="-80">
                <a:latin typeface="Times New Roman"/>
                <a:cs typeface="Times New Roman"/>
              </a:rPr>
              <a:t>[</a:t>
            </a:r>
            <a:r>
              <a:rPr dirty="0" sz="1150" spc="-80" i="1">
                <a:latin typeface="Times New Roman"/>
                <a:cs typeface="Times New Roman"/>
              </a:rPr>
              <a:t>U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-120">
                <a:latin typeface="Times New Roman"/>
                <a:cs typeface="Times New Roman"/>
              </a:rPr>
              <a:t> </a:t>
            </a:r>
            <a:r>
              <a:rPr dirty="0" sz="1150" spc="-145">
                <a:latin typeface="Times New Roman"/>
                <a:cs typeface="Times New Roman"/>
              </a:rPr>
              <a:t>]</a:t>
            </a:r>
            <a:r>
              <a:rPr dirty="0" sz="1550" spc="-145">
                <a:latin typeface="Symbol"/>
                <a:cs typeface="Symbol"/>
              </a:rPr>
              <a:t></a:t>
            </a:r>
            <a:r>
              <a:rPr dirty="0" sz="1150" spc="-145">
                <a:latin typeface="Times New Roman"/>
                <a:cs typeface="Times New Roman"/>
              </a:rPr>
              <a:t>,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u</a:t>
            </a:r>
            <a:r>
              <a:rPr dirty="0" baseline="-13888" sz="1500">
                <a:latin typeface="Times New Roman"/>
                <a:cs typeface="Times New Roman"/>
              </a:rPr>
              <a:t>2</a:t>
            </a:r>
            <a:r>
              <a:rPr dirty="0" baseline="-13888" sz="1500" spc="3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15">
                <a:latin typeface="Times New Roman"/>
                <a:cs typeface="Times New Roman"/>
              </a:rPr>
              <a:t>  </a:t>
            </a:r>
            <a:r>
              <a:rPr dirty="0" baseline="2314" sz="1800" i="1">
                <a:latin typeface="Times New Roman"/>
                <a:cs typeface="Times New Roman"/>
              </a:rPr>
              <a:t>Lt</a:t>
            </a:r>
            <a:r>
              <a:rPr dirty="0" baseline="2314" sz="1800" spc="652" i="1">
                <a:latin typeface="Times New Roman"/>
                <a:cs typeface="Times New Roman"/>
              </a:rPr>
              <a:t> </a:t>
            </a:r>
            <a:r>
              <a:rPr dirty="0" baseline="1133" sz="3675" spc="-615">
                <a:latin typeface="Symbol"/>
                <a:cs typeface="Symbol"/>
              </a:rPr>
              <a:t></a:t>
            </a:r>
            <a:r>
              <a:rPr dirty="0" baseline="2314" sz="1800" spc="-615" i="1">
                <a:latin typeface="Times New Roman"/>
                <a:cs typeface="Times New Roman"/>
              </a:rPr>
              <a:t>z</a:t>
            </a:r>
            <a:r>
              <a:rPr dirty="0" baseline="2314" sz="1800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2314" sz="1800">
                <a:latin typeface="Times New Roman"/>
                <a:cs typeface="Times New Roman"/>
              </a:rPr>
              <a:t>[</a:t>
            </a:r>
            <a:r>
              <a:rPr dirty="0" baseline="2314" sz="1800" i="1">
                <a:latin typeface="Times New Roman"/>
                <a:cs typeface="Times New Roman"/>
              </a:rPr>
              <a:t>U</a:t>
            </a:r>
            <a:r>
              <a:rPr dirty="0" baseline="2314" sz="1800" spc="-209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u</a:t>
            </a:r>
            <a:r>
              <a:rPr dirty="0" baseline="-13888" sz="1500">
                <a:latin typeface="Times New Roman"/>
                <a:cs typeface="Times New Roman"/>
              </a:rPr>
              <a:t>0</a:t>
            </a:r>
            <a:r>
              <a:rPr dirty="0" baseline="-13888" sz="1500" spc="22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4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u</a:t>
            </a:r>
            <a:r>
              <a:rPr dirty="0" baseline="-13888" sz="1500">
                <a:latin typeface="Times New Roman"/>
                <a:cs typeface="Times New Roman"/>
              </a:rPr>
              <a:t>1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7" i="1">
                <a:latin typeface="Times New Roman"/>
                <a:cs typeface="Times New Roman"/>
              </a:rPr>
              <a:t> </a:t>
            </a:r>
            <a:r>
              <a:rPr dirty="0" baseline="33333" sz="1500" spc="-284">
                <a:latin typeface="Symbol"/>
                <a:cs typeface="Symbol"/>
              </a:rPr>
              <a:t></a:t>
            </a:r>
            <a:r>
              <a:rPr dirty="0" baseline="33333" sz="1500" spc="-284">
                <a:latin typeface="Times New Roman"/>
                <a:cs typeface="Times New Roman"/>
              </a:rPr>
              <a:t>1</a:t>
            </a:r>
            <a:r>
              <a:rPr dirty="0" baseline="2314" sz="1800" spc="-284">
                <a:latin typeface="Times New Roman"/>
                <a:cs typeface="Times New Roman"/>
              </a:rPr>
              <a:t>]</a:t>
            </a:r>
            <a:r>
              <a:rPr dirty="0" baseline="1133" sz="3675" spc="-284">
                <a:latin typeface="Symbol"/>
                <a:cs typeface="Symbol"/>
              </a:rPr>
              <a:t></a:t>
            </a:r>
            <a:r>
              <a:rPr dirty="0" baseline="2314" sz="1800" spc="-284">
                <a:latin typeface="Times New Roman"/>
                <a:cs typeface="Times New Roman"/>
              </a:rPr>
              <a:t>,</a:t>
            </a:r>
            <a:r>
              <a:rPr dirty="0" baseline="2314" sz="1800" spc="-24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863904" y="5764757"/>
            <a:ext cx="472186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345"/>
              </a:lnSpc>
              <a:spcBef>
                <a:spcPts val="100"/>
              </a:spcBef>
              <a:tabLst>
                <a:tab pos="3093085" algn="l"/>
              </a:tabLst>
            </a:pPr>
            <a:r>
              <a:rPr dirty="0" sz="1200" b="1">
                <a:latin typeface="Times New Roman"/>
                <a:cs typeface="Times New Roman"/>
              </a:rPr>
              <a:t>II.</a:t>
            </a:r>
            <a:r>
              <a:rPr dirty="0" sz="1200" spc="30" b="1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Final</a:t>
            </a:r>
            <a:r>
              <a:rPr dirty="0" u="sng" sz="1200" spc="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value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theorem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 spc="-209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-14619" sz="1425" i="1">
                <a:latin typeface="Times New Roman"/>
                <a:cs typeface="Times New Roman"/>
              </a:rPr>
              <a:t>n</a:t>
            </a:r>
            <a:r>
              <a:rPr dirty="0" baseline="-14619" sz="1425" spc="-6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89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-9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2415" sz="1725" spc="-15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z</a:t>
            </a:r>
            <a:r>
              <a:rPr dirty="0" baseline="2415" sz="1725">
                <a:latin typeface="Times New Roman"/>
                <a:cs typeface="Times New Roman"/>
              </a:rPr>
              <a:t>),</a:t>
            </a:r>
            <a:r>
              <a:rPr dirty="0" baseline="2415" sz="1725" spc="-2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11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25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265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Times New Roman"/>
                <a:cs typeface="Times New Roman"/>
              </a:rPr>
              <a:t>(</a:t>
            </a:r>
            <a:r>
              <a:rPr dirty="0" sz="1150" spc="35" i="1">
                <a:latin typeface="Times New Roman"/>
                <a:cs typeface="Times New Roman"/>
              </a:rPr>
              <a:t>z</a:t>
            </a:r>
            <a:r>
              <a:rPr dirty="0" sz="1150" spc="35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  <a:p>
            <a:pPr marL="3007995">
              <a:lnSpc>
                <a:spcPts val="1045"/>
              </a:lnSpc>
              <a:tabLst>
                <a:tab pos="3754754" algn="l"/>
              </a:tabLst>
            </a:pPr>
            <a:r>
              <a:rPr dirty="0" sz="950" spc="60" i="1">
                <a:latin typeface="Times New Roman"/>
                <a:cs typeface="Times New Roman"/>
              </a:rPr>
              <a:t>n</a:t>
            </a:r>
            <a:r>
              <a:rPr dirty="0" sz="950" spc="60">
                <a:latin typeface="Symbol"/>
                <a:cs typeface="Symbol"/>
              </a:rPr>
              <a:t>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10" i="1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Symbol"/>
                <a:cs typeface="Symbol"/>
              </a:rPr>
              <a:t></a:t>
            </a:r>
            <a:r>
              <a:rPr dirty="0" sz="950" spc="-25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902004" y="6193916"/>
            <a:ext cx="24066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09015" algn="l"/>
                <a:tab pos="1800860" algn="l"/>
              </a:tabLst>
            </a:pPr>
            <a:r>
              <a:rPr dirty="0" sz="1200" spc="-10">
                <a:latin typeface="Times New Roman"/>
                <a:cs typeface="Times New Roman"/>
              </a:rPr>
              <a:t>Proof: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definition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456651" y="6194918"/>
            <a:ext cx="6419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32">
                <a:latin typeface="Times New Roman"/>
                <a:cs typeface="Times New Roman"/>
              </a:rPr>
              <a:t> </a:t>
            </a:r>
            <a:r>
              <a:rPr dirty="0" baseline="30555" sz="1500" spc="-7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923786" y="6076321"/>
            <a:ext cx="1327150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69545">
              <a:lnSpc>
                <a:spcPts val="1065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12700">
              <a:lnSpc>
                <a:spcPts val="1305"/>
              </a:lnSpc>
              <a:tabLst>
                <a:tab pos="499109" algn="l"/>
                <a:tab pos="118618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3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905605" y="6188333"/>
            <a:ext cx="247650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8419">
              <a:lnSpc>
                <a:spcPts val="161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232319" y="6258357"/>
            <a:ext cx="5340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5930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160901" y="6258357"/>
            <a:ext cx="5340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656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6686550" y="6193916"/>
            <a:ext cx="186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168986" y="6645533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674936" y="6652118"/>
            <a:ext cx="6426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0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25">
                <a:latin typeface="Times New Roman"/>
                <a:cs typeface="Times New Roman"/>
              </a:rPr>
              <a:t> </a:t>
            </a:r>
            <a:r>
              <a:rPr dirty="0" baseline="30555" sz="1500" spc="-7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927951" y="6533521"/>
            <a:ext cx="1541145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69545">
              <a:lnSpc>
                <a:spcPts val="1065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12700">
              <a:lnSpc>
                <a:spcPts val="1305"/>
              </a:lnSpc>
              <a:tabLst>
                <a:tab pos="471170" algn="l"/>
                <a:tab pos="139954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122916" y="6840736"/>
            <a:ext cx="24828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165349" y="6715557"/>
            <a:ext cx="18199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68655" algn="l"/>
                <a:tab pos="1297305" algn="l"/>
                <a:tab pos="174180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572466" y="7102733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077565" y="7109318"/>
            <a:ext cx="6426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0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25">
                <a:latin typeface="Times New Roman"/>
                <a:cs typeface="Times New Roman"/>
              </a:rPr>
              <a:t> </a:t>
            </a:r>
            <a:r>
              <a:rPr dirty="0" baseline="30555" sz="1500" spc="-7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902004" y="6990721"/>
            <a:ext cx="1969770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69545">
              <a:lnSpc>
                <a:spcPts val="1065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12700">
              <a:lnSpc>
                <a:spcPts val="1305"/>
              </a:lnSpc>
              <a:tabLst>
                <a:tab pos="1828800" algn="l"/>
              </a:tabLst>
            </a:pP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[</a:t>
            </a:r>
            <a:r>
              <a:rPr dirty="0" sz="1200" spc="-10" i="1">
                <a:latin typeface="Times New Roman"/>
                <a:cs typeface="Times New Roman"/>
              </a:rPr>
              <a:t>U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526264" y="7297936"/>
            <a:ext cx="2476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793703" y="7172757"/>
            <a:ext cx="15938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71880" algn="l"/>
                <a:tab pos="1515745" algn="l"/>
              </a:tabLst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5894004" y="7109318"/>
            <a:ext cx="6432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0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32">
                <a:latin typeface="Times New Roman"/>
                <a:cs typeface="Times New Roman"/>
              </a:rPr>
              <a:t> </a:t>
            </a:r>
            <a:r>
              <a:rPr dirty="0" baseline="30555" sz="1500" spc="-7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845178" y="6990721"/>
            <a:ext cx="1843405" cy="327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170180">
              <a:lnSpc>
                <a:spcPts val="1065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  <a:p>
            <a:pPr marL="12700">
              <a:lnSpc>
                <a:spcPts val="1305"/>
              </a:lnSpc>
              <a:tabLst>
                <a:tab pos="1701800" algn="l"/>
              </a:tabLst>
            </a:pP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20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5342289" y="7102733"/>
            <a:ext cx="248285" cy="37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8419">
              <a:lnSpc>
                <a:spcPts val="161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  <a:p>
            <a:pPr marL="12700">
              <a:lnSpc>
                <a:spcPts val="1130"/>
              </a:lnSpc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5669368" y="7172757"/>
            <a:ext cx="5353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7200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5031490" y="7172757"/>
            <a:ext cx="908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902004" y="7440930"/>
            <a:ext cx="26911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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 spc="-55">
                <a:latin typeface="Times New Roman"/>
                <a:cs typeface="Times New Roman"/>
              </a:rPr>
              <a:t>1,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3920128" y="7835697"/>
            <a:ext cx="1793239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6705" algn="l"/>
                <a:tab pos="720090" algn="l"/>
                <a:tab pos="1012825" algn="l"/>
                <a:tab pos="1412875" algn="l"/>
                <a:tab pos="1715135" algn="l"/>
              </a:tabLst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0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138741" y="7835697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6719746" y="7772258"/>
            <a:ext cx="4089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34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961172" y="7772258"/>
            <a:ext cx="35280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90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3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7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229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14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........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6470367" y="7835697"/>
            <a:ext cx="5340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5930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455745" y="7927311"/>
            <a:ext cx="32702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 i="1">
                <a:latin typeface="Times New Roman"/>
                <a:cs typeface="Times New Roman"/>
              </a:rPr>
              <a:t>n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957128" y="7716152"/>
            <a:ext cx="1798320" cy="2762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195" i="1">
                <a:latin typeface="Times New Roman"/>
                <a:cs typeface="Times New Roman"/>
              </a:rPr>
              <a:t> </a:t>
            </a:r>
            <a:r>
              <a:rPr dirty="0" sz="1650" spc="-60">
                <a:latin typeface="Symbol"/>
                <a:cs typeface="Symbol"/>
              </a:rPr>
              <a:t></a:t>
            </a:r>
            <a:r>
              <a:rPr dirty="0" sz="1200" spc="-60">
                <a:latin typeface="Times New Roman"/>
                <a:cs typeface="Times New Roman"/>
              </a:rPr>
              <a:t>(</a:t>
            </a:r>
            <a:r>
              <a:rPr dirty="0" sz="1200" spc="-6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650">
                <a:latin typeface="Symbol"/>
                <a:cs typeface="Symbol"/>
              </a:rPr>
              <a:t>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225" i="1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baseline="63888" sz="1500">
                <a:latin typeface="Symbol"/>
                <a:cs typeface="Symbol"/>
              </a:rPr>
              <a:t></a:t>
            </a:r>
            <a:r>
              <a:rPr dirty="0" baseline="63888" sz="1500" spc="89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(</a:t>
            </a:r>
            <a:r>
              <a:rPr dirty="0" sz="1200" spc="-3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384784" y="7960876"/>
            <a:ext cx="2476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711539" y="7835697"/>
            <a:ext cx="5340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5930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931911" y="7927311"/>
            <a:ext cx="2774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Symbol"/>
                <a:cs typeface="Symbol"/>
              </a:rPr>
              <a:t></a:t>
            </a:r>
            <a:r>
              <a:rPr dirty="0" sz="1000" spc="-3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430829" y="7765674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144657" y="8289802"/>
            <a:ext cx="1798320" cy="3270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ts val="1290"/>
              </a:lnSpc>
              <a:spcBef>
                <a:spcPts val="12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45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170" i="1">
                <a:latin typeface="Times New Roman"/>
                <a:cs typeface="Times New Roman"/>
              </a:rPr>
              <a:t> 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>
                <a:latin typeface="Symbol"/>
                <a:cs typeface="Symbol"/>
              </a:rPr>
              <a:t></a:t>
            </a:r>
            <a:r>
              <a:rPr dirty="0" baseline="-17543" sz="142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u</a:t>
            </a:r>
            <a:r>
              <a:rPr dirty="0" baseline="-17543" sz="1425" spc="-37">
                <a:latin typeface="Times New Roman"/>
                <a:cs typeface="Times New Roman"/>
              </a:rPr>
              <a:t>0</a:t>
            </a:r>
            <a:endParaRPr baseline="-17543" sz="1425">
              <a:latin typeface="Times New Roman"/>
              <a:cs typeface="Times New Roman"/>
            </a:endParaRPr>
          </a:p>
          <a:p>
            <a:pPr marL="175260">
              <a:lnSpc>
                <a:spcPts val="1050"/>
              </a:lnSpc>
            </a:pPr>
            <a:r>
              <a:rPr dirty="0" sz="950" spc="65" i="1">
                <a:latin typeface="Times New Roman"/>
                <a:cs typeface="Times New Roman"/>
              </a:rPr>
              <a:t>n</a:t>
            </a:r>
            <a:r>
              <a:rPr dirty="0" sz="950" spc="65">
                <a:latin typeface="Symbol"/>
                <a:cs typeface="Symbol"/>
              </a:rPr>
              <a:t></a:t>
            </a:r>
            <a:endParaRPr sz="950">
              <a:latin typeface="Symbol"/>
              <a:cs typeface="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712236" y="8754214"/>
            <a:ext cx="277495" cy="1752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10" i="1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Symbol"/>
                <a:cs typeface="Symbol"/>
              </a:rPr>
              <a:t></a:t>
            </a:r>
            <a:r>
              <a:rPr dirty="0" sz="950" spc="-25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876604" y="8547626"/>
            <a:ext cx="2104390" cy="2705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baseline="-17543" sz="1425" spc="89">
                <a:latin typeface="Symbol"/>
                <a:cs typeface="Symbol"/>
              </a:rPr>
              <a:t></a:t>
            </a:r>
            <a:r>
              <a:rPr dirty="0" baseline="-17543" sz="1425" spc="36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600" spc="-25">
                <a:latin typeface="Symbol"/>
                <a:cs typeface="Symbol"/>
              </a:rPr>
              <a:t></a:t>
            </a:r>
            <a:r>
              <a:rPr dirty="0" sz="1150" spc="-25">
                <a:latin typeface="Times New Roman"/>
                <a:cs typeface="Times New Roman"/>
              </a:rPr>
              <a:t>(</a:t>
            </a:r>
            <a:r>
              <a:rPr dirty="0" sz="1150" spc="-25" i="1">
                <a:latin typeface="Times New Roman"/>
                <a:cs typeface="Times New Roman"/>
              </a:rPr>
              <a:t>z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600" spc="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966830" y="8547626"/>
            <a:ext cx="1743075" cy="38163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1920">
              <a:lnSpc>
                <a:spcPts val="1785"/>
              </a:lnSpc>
              <a:spcBef>
                <a:spcPts val="105"/>
              </a:spcBef>
            </a:pP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145" i="1">
                <a:latin typeface="Times New Roman"/>
                <a:cs typeface="Times New Roman"/>
              </a:rPr>
              <a:t> 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36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204" i="1">
                <a:latin typeface="Times New Roman"/>
                <a:cs typeface="Times New Roman"/>
              </a:rPr>
              <a:t> </a:t>
            </a:r>
            <a:r>
              <a:rPr dirty="0" sz="1600" spc="-35">
                <a:latin typeface="Symbol"/>
                <a:cs typeface="Symbol"/>
              </a:rPr>
              <a:t></a:t>
            </a:r>
            <a:r>
              <a:rPr dirty="0" sz="1150" spc="-35">
                <a:latin typeface="Times New Roman"/>
                <a:cs typeface="Times New Roman"/>
              </a:rPr>
              <a:t>(</a:t>
            </a:r>
            <a:r>
              <a:rPr dirty="0" sz="1150" spc="-35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z</a:t>
            </a:r>
            <a:r>
              <a:rPr dirty="0" sz="1150" spc="-20">
                <a:latin typeface="Times New Roman"/>
                <a:cs typeface="Times New Roman"/>
              </a:rPr>
              <a:t>)</a:t>
            </a:r>
            <a:r>
              <a:rPr dirty="0" sz="1600" spc="-20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  <a:p>
            <a:pPr marL="38100">
              <a:lnSpc>
                <a:spcPts val="1005"/>
              </a:lnSpc>
              <a:tabLst>
                <a:tab pos="692150" algn="l"/>
              </a:tabLst>
            </a:pPr>
            <a:r>
              <a:rPr dirty="0" sz="950" spc="60" i="1">
                <a:latin typeface="Times New Roman"/>
                <a:cs typeface="Times New Roman"/>
              </a:rPr>
              <a:t>n</a:t>
            </a:r>
            <a:r>
              <a:rPr dirty="0" sz="950" spc="60">
                <a:latin typeface="Symbol"/>
                <a:cs typeface="Symbol"/>
              </a:rPr>
              <a:t>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i="1">
                <a:latin typeface="Times New Roman"/>
                <a:cs typeface="Times New Roman"/>
              </a:rPr>
              <a:t>z</a:t>
            </a:r>
            <a:r>
              <a:rPr dirty="0" sz="950" spc="-110" i="1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Symbol"/>
                <a:cs typeface="Symbol"/>
              </a:rPr>
              <a:t></a:t>
            </a:r>
            <a:r>
              <a:rPr dirty="0" sz="950" spc="-25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1041038"/>
            <a:ext cx="12344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Example: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If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165033" y="1168125"/>
            <a:ext cx="838200" cy="0"/>
          </a:xfrm>
          <a:custGeom>
            <a:avLst/>
            <a:gdLst/>
            <a:ahLst/>
            <a:cxnLst/>
            <a:rect l="l" t="t" r="r" b="b"/>
            <a:pathLst>
              <a:path w="838200" h="0">
                <a:moveTo>
                  <a:pt x="0" y="0"/>
                </a:moveTo>
                <a:lnTo>
                  <a:pt x="83786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313136" y="1192329"/>
            <a:ext cx="5251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25670" y="903690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162438" y="946259"/>
            <a:ext cx="8502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88290" algn="l"/>
              </a:tabLst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678026" y="1099664"/>
            <a:ext cx="427355" cy="1765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50520" algn="l"/>
              </a:tabLst>
            </a:pPr>
            <a:r>
              <a:rPr dirty="0" sz="950" spc="-50">
                <a:latin typeface="Times New Roman"/>
                <a:cs typeface="Times New Roman"/>
              </a:rPr>
              <a:t>2</a:t>
            </a:r>
            <a:r>
              <a:rPr dirty="0" sz="950">
                <a:latin typeface="Times New Roman"/>
                <a:cs typeface="Times New Roman"/>
              </a:rPr>
              <a:t>	</a:t>
            </a:r>
            <a:r>
              <a:rPr dirty="0" sz="950" spc="-50"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11977" y="1041038"/>
            <a:ext cx="1024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evaluate</a:t>
            </a:r>
            <a:r>
              <a:rPr dirty="0" baseline="2314" sz="1800" spc="-202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2415" sz="1725" spc="315" i="1">
                <a:latin typeface="Times New Roman"/>
                <a:cs typeface="Times New Roman"/>
              </a:rPr>
              <a:t>  </a:t>
            </a:r>
            <a:r>
              <a:rPr dirty="0" baseline="2415" sz="1725">
                <a:latin typeface="Times New Roman"/>
                <a:cs typeface="Times New Roman"/>
              </a:rPr>
              <a:t>&amp;</a:t>
            </a:r>
            <a:r>
              <a:rPr dirty="0" baseline="2415" sz="1725" spc="-97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u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2004" y="1548993"/>
            <a:ext cx="71120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300" spc="-10" i="1">
                <a:latin typeface="Times New Roman"/>
                <a:cs typeface="Times New Roman"/>
              </a:rPr>
              <a:t>U</a:t>
            </a:r>
            <a:r>
              <a:rPr dirty="0" sz="1300" spc="-120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5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endParaRPr sz="1300">
              <a:latin typeface="Symbol"/>
              <a:cs typeface="Symbol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644592" y="1682668"/>
            <a:ext cx="888365" cy="0"/>
          </a:xfrm>
          <a:custGeom>
            <a:avLst/>
            <a:gdLst/>
            <a:ahLst/>
            <a:cxnLst/>
            <a:rect l="l" t="t" r="r" b="b"/>
            <a:pathLst>
              <a:path w="888364" h="0">
                <a:moveTo>
                  <a:pt x="0" y="0"/>
                </a:moveTo>
                <a:lnTo>
                  <a:pt x="888340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2715186" y="1682669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394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978300" y="1682669"/>
            <a:ext cx="1105535" cy="0"/>
          </a:xfrm>
          <a:custGeom>
            <a:avLst/>
            <a:gdLst/>
            <a:ahLst/>
            <a:cxnLst/>
            <a:rect l="l" t="t" r="r" b="b"/>
            <a:pathLst>
              <a:path w="1105535" h="0">
                <a:moveTo>
                  <a:pt x="0" y="0"/>
                </a:moveTo>
                <a:lnTo>
                  <a:pt x="1104928" y="0"/>
                </a:lnTo>
              </a:path>
            </a:pathLst>
          </a:custGeom>
          <a:ln w="647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4096257" y="1546135"/>
            <a:ext cx="6667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300" spc="-50">
                <a:latin typeface="Times New Roman"/>
                <a:cs typeface="Times New Roman"/>
              </a:rPr>
              <a:t>,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76192" y="1697290"/>
            <a:ext cx="69342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 spc="-70">
                <a:latin typeface="Times New Roman"/>
                <a:cs typeface="Times New Roman"/>
              </a:rPr>
              <a:t>(1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</a:t>
            </a:r>
            <a:r>
              <a:rPr dirty="0" sz="13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210" i="1">
                <a:latin typeface="Times New Roman"/>
                <a:cs typeface="Times New Roman"/>
              </a:rPr>
              <a:t> </a:t>
            </a:r>
            <a:r>
              <a:rPr dirty="0" baseline="33333" sz="1500" spc="-30">
                <a:latin typeface="Symbol"/>
                <a:cs typeface="Symbol"/>
              </a:rPr>
              <a:t></a:t>
            </a:r>
            <a:r>
              <a:rPr dirty="0" baseline="33333" sz="1500" spc="-30">
                <a:latin typeface="Times New Roman"/>
                <a:cs typeface="Times New Roman"/>
              </a:rPr>
              <a:t>1</a:t>
            </a:r>
            <a:r>
              <a:rPr dirty="0" sz="1300" spc="-20">
                <a:latin typeface="Times New Roman"/>
                <a:cs typeface="Times New Roman"/>
              </a:rPr>
              <a:t>)</a:t>
            </a:r>
            <a:r>
              <a:rPr dirty="0" baseline="33333" sz="1500" spc="-30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27402" y="1442902"/>
            <a:ext cx="13709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60350" algn="l"/>
              </a:tabLst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10">
                <a:latin typeface="Times New Roman"/>
                <a:cs typeface="Times New Roman"/>
              </a:rPr>
              <a:t>2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70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204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>
                <a:latin typeface="Times New Roman"/>
                <a:cs typeface="Times New Roman"/>
              </a:rPr>
              <a:t>1</a:t>
            </a:r>
            <a:r>
              <a:rPr dirty="0" baseline="33333" sz="1500" spc="120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sz="1300" spc="-35">
                <a:latin typeface="Times New Roman"/>
                <a:cs typeface="Times New Roman"/>
              </a:rPr>
              <a:t>14</a:t>
            </a:r>
            <a:r>
              <a:rPr dirty="0" sz="1300" spc="-20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204" i="1">
                <a:latin typeface="Times New Roman"/>
                <a:cs typeface="Times New Roman"/>
              </a:rPr>
              <a:t> </a:t>
            </a:r>
            <a:r>
              <a:rPr dirty="0" baseline="33333" sz="1500" spc="-37">
                <a:latin typeface="Symbol"/>
                <a:cs typeface="Symbol"/>
              </a:rPr>
              <a:t></a:t>
            </a:r>
            <a:r>
              <a:rPr dirty="0" baseline="33333" sz="1500" spc="-37">
                <a:latin typeface="Times New Roman"/>
                <a:cs typeface="Times New Roman"/>
              </a:rPr>
              <a:t>2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42233" y="1546134"/>
            <a:ext cx="456565" cy="300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080"/>
              </a:lnSpc>
              <a:spcBef>
                <a:spcPts val="100"/>
              </a:spcBef>
              <a:tabLst>
                <a:tab pos="376555" algn="l"/>
              </a:tabLst>
            </a:pP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sz="1300" spc="-50">
                <a:latin typeface="Times New Roman"/>
                <a:cs typeface="Times New Roman"/>
              </a:rPr>
              <a:t>.</a:t>
            </a:r>
            <a:endParaRPr sz="1300">
              <a:latin typeface="Times New Roman"/>
              <a:cs typeface="Times New Roman"/>
            </a:endParaRPr>
          </a:p>
          <a:p>
            <a:pPr marL="190500">
              <a:lnSpc>
                <a:spcPts val="1080"/>
              </a:lnSpc>
            </a:pPr>
            <a:r>
              <a:rPr dirty="0" baseline="-25641" sz="1950" i="1">
                <a:latin typeface="Times New Roman"/>
                <a:cs typeface="Times New Roman"/>
              </a:rPr>
              <a:t>z</a:t>
            </a:r>
            <a:r>
              <a:rPr dirty="0" baseline="-25641" sz="1950" spc="-315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06641" y="1697290"/>
            <a:ext cx="548640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40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</a:t>
            </a:r>
            <a:r>
              <a:rPr dirty="0" sz="1300" spc="-18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1)</a:t>
            </a:r>
            <a:r>
              <a:rPr dirty="0" baseline="33333" sz="1500" spc="-37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16910" y="1442901"/>
            <a:ext cx="939165" cy="22415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-20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84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55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5</a:t>
            </a:r>
            <a:r>
              <a:rPr dirty="0" sz="1300" i="1">
                <a:latin typeface="Times New Roman"/>
                <a:cs typeface="Times New Roman"/>
              </a:rPr>
              <a:t>z</a:t>
            </a:r>
            <a:r>
              <a:rPr dirty="0" sz="1300" spc="15" i="1">
                <a:latin typeface="Times New Roman"/>
                <a:cs typeface="Times New Roman"/>
              </a:rPr>
              <a:t> </a:t>
            </a:r>
            <a:r>
              <a:rPr dirty="0" sz="1300" spc="-10">
                <a:latin typeface="Symbol"/>
                <a:cs typeface="Symbol"/>
              </a:rPr>
              <a:t></a:t>
            </a:r>
            <a:r>
              <a:rPr dirty="0" sz="1300" spc="-170">
                <a:latin typeface="Times New Roman"/>
                <a:cs typeface="Times New Roman"/>
              </a:rPr>
              <a:t> </a:t>
            </a:r>
            <a:r>
              <a:rPr dirty="0" sz="1300" spc="-25">
                <a:latin typeface="Times New Roman"/>
                <a:cs typeface="Times New Roman"/>
              </a:rPr>
              <a:t>14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972462" y="2209197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29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4224985" y="2209197"/>
            <a:ext cx="1069975" cy="0"/>
          </a:xfrm>
          <a:custGeom>
            <a:avLst/>
            <a:gdLst/>
            <a:ahLst/>
            <a:cxnLst/>
            <a:rect l="l" t="t" r="r" b="b"/>
            <a:pathLst>
              <a:path w="1069975" h="0">
                <a:moveTo>
                  <a:pt x="0" y="0"/>
                </a:moveTo>
                <a:lnTo>
                  <a:pt x="106966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291482" y="2095594"/>
            <a:ext cx="3257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52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Times New Roman"/>
                <a:cs typeface="Times New Roman"/>
              </a:rPr>
              <a:t>0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65631" y="2146024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2004" y="2083054"/>
            <a:ext cx="189483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797685" algn="l"/>
              </a:tabLst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Initial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theorem,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u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266082" y="224064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895233" y="209559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869833" y="1950241"/>
            <a:ext cx="2705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</a:t>
            </a:r>
            <a:r>
              <a:rPr dirty="0" sz="1150" spc="195">
                <a:latin typeface="Times New Roman"/>
                <a:cs typeface="Times New Roman"/>
              </a:rPr>
              <a:t> </a:t>
            </a:r>
            <a:r>
              <a:rPr dirty="0" baseline="-14492" sz="1725" spc="-75">
                <a:latin typeface="Times New Roman"/>
                <a:cs typeface="Times New Roman"/>
              </a:rPr>
              <a:t>1</a:t>
            </a:r>
            <a:endParaRPr baseline="-14492" sz="1725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768524" y="2190702"/>
            <a:ext cx="2940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39277" y="2233608"/>
            <a:ext cx="5480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84505" algn="l"/>
              </a:tabLst>
            </a:pPr>
            <a:r>
              <a:rPr dirty="0" sz="1150" spc="-40">
                <a:latin typeface="Times New Roman"/>
                <a:cs typeface="Times New Roman"/>
              </a:rPr>
              <a:t>(1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197301" y="1987573"/>
            <a:ext cx="12039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1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14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209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82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68935" y="2083351"/>
            <a:ext cx="13798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196975" algn="l"/>
              </a:tabLst>
            </a:pP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49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15">
                <a:latin typeface="Times New Roman"/>
                <a:cs typeface="Times New Roman"/>
              </a:rPr>
              <a:t>  </a:t>
            </a:r>
            <a:r>
              <a:rPr dirty="0" sz="1150" spc="-25" i="1">
                <a:latin typeface="Times New Roman"/>
                <a:cs typeface="Times New Roman"/>
              </a:rPr>
              <a:t>Lt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-36111" sz="1500">
                <a:latin typeface="Times New Roman"/>
                <a:cs typeface="Times New Roman"/>
              </a:rPr>
              <a:t>2</a:t>
            </a:r>
            <a:r>
              <a:rPr dirty="0" baseline="-36111" sz="1500" spc="11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71505" y="2211881"/>
            <a:ext cx="5162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25" i="1">
                <a:latin typeface="Times New Roman"/>
                <a:cs typeface="Times New Roman"/>
              </a:rPr>
              <a:t> </a:t>
            </a:r>
            <a:r>
              <a:rPr dirty="0" sz="1000" spc="-80">
                <a:latin typeface="Symbol"/>
                <a:cs typeface="Symbol"/>
              </a:rPr>
              <a:t></a:t>
            </a:r>
            <a:r>
              <a:rPr dirty="0" baseline="-12077" sz="1725" spc="-120">
                <a:latin typeface="Symbol"/>
                <a:cs typeface="Symbol"/>
              </a:rPr>
              <a:t></a:t>
            </a:r>
            <a:r>
              <a:rPr dirty="0" baseline="-21739" sz="1725" spc="-120">
                <a:latin typeface="Symbol"/>
                <a:cs typeface="Symbol"/>
              </a:rPr>
              <a:t></a:t>
            </a:r>
            <a:r>
              <a:rPr dirty="0" baseline="-21739" sz="1725" spc="-135">
                <a:latin typeface="Times New Roman"/>
                <a:cs typeface="Times New Roman"/>
              </a:rPr>
              <a:t> </a:t>
            </a:r>
            <a:r>
              <a:rPr dirty="0" baseline="-7246" sz="1725" spc="-75" i="1">
                <a:latin typeface="Times New Roman"/>
                <a:cs typeface="Times New Roman"/>
              </a:rPr>
              <a:t>z</a:t>
            </a:r>
            <a:endParaRPr baseline="-7246" sz="1725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817841" y="2236906"/>
            <a:ext cx="3149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3882613" y="2742597"/>
            <a:ext cx="1068705" cy="0"/>
          </a:xfrm>
          <a:custGeom>
            <a:avLst/>
            <a:gdLst/>
            <a:ahLst/>
            <a:cxnLst/>
            <a:rect l="l" t="t" r="r" b="b"/>
            <a:pathLst>
              <a:path w="1068704" h="0">
                <a:moveTo>
                  <a:pt x="0" y="0"/>
                </a:moveTo>
                <a:lnTo>
                  <a:pt x="106858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4922624" y="2628994"/>
            <a:ext cx="134620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425792" y="2724102"/>
            <a:ext cx="29400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96668" y="2679424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096556" y="2767008"/>
            <a:ext cx="5480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83870" algn="l"/>
              </a:tabLst>
            </a:pPr>
            <a:r>
              <a:rPr dirty="0" sz="1150" spc="-40">
                <a:latin typeface="Times New Roman"/>
                <a:cs typeface="Times New Roman"/>
              </a:rPr>
              <a:t>(1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527974" y="2520973"/>
            <a:ext cx="15297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 spc="89">
                <a:latin typeface="Symbol"/>
                <a:cs typeface="Symbol"/>
              </a:rPr>
              <a:t></a:t>
            </a:r>
            <a:r>
              <a:rPr dirty="0" u="sng" sz="1150" spc="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3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11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14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217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67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527974" y="2774047"/>
            <a:ext cx="2171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157">
                <a:latin typeface="Times New Roman"/>
                <a:cs typeface="Times New Roman"/>
              </a:rPr>
              <a:t> </a:t>
            </a:r>
            <a:r>
              <a:rPr dirty="0" baseline="2415" sz="1725" spc="-89" i="1">
                <a:latin typeface="Times New Roman"/>
                <a:cs typeface="Times New Roman"/>
              </a:rPr>
              <a:t>z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56362" y="2628994"/>
            <a:ext cx="4629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4830" sz="1725" spc="89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Symbol"/>
                <a:cs typeface="Symbol"/>
              </a:rPr>
              <a:t></a:t>
            </a:r>
            <a:r>
              <a:rPr dirty="0" sz="1150" spc="495">
                <a:latin typeface="Times New Roman"/>
                <a:cs typeface="Times New Roman"/>
              </a:rPr>
              <a:t> </a:t>
            </a:r>
            <a:r>
              <a:rPr dirty="0" baseline="-30555" sz="1500">
                <a:latin typeface="Times New Roman"/>
                <a:cs typeface="Times New Roman"/>
              </a:rPr>
              <a:t>2</a:t>
            </a:r>
            <a:r>
              <a:rPr dirty="0" baseline="-30555" sz="1500" spc="127">
                <a:latin typeface="Times New Roman"/>
                <a:cs typeface="Times New Roman"/>
              </a:rPr>
              <a:t> </a:t>
            </a:r>
            <a:r>
              <a:rPr dirty="0" baseline="4830" sz="1725" spc="-89">
                <a:latin typeface="Times New Roman"/>
                <a:cs typeface="Times New Roman"/>
              </a:rPr>
              <a:t>.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149992" y="2568212"/>
            <a:ext cx="1265555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</a:pPr>
            <a:r>
              <a:rPr dirty="0" sz="1150" spc="-25" i="1">
                <a:latin typeface="Times New Roman"/>
                <a:cs typeface="Times New Roman"/>
              </a:rPr>
              <a:t>z</a:t>
            </a:r>
            <a:r>
              <a:rPr dirty="0" sz="1150" spc="-25">
                <a:latin typeface="Times New Roman"/>
                <a:cs typeface="Times New Roman"/>
              </a:rPr>
              <a:t>[</a:t>
            </a:r>
            <a:r>
              <a:rPr dirty="0" sz="1150" spc="-25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-120">
                <a:latin typeface="Times New Roman"/>
                <a:cs typeface="Times New Roman"/>
              </a:rPr>
              <a:t> </a:t>
            </a:r>
            <a:r>
              <a:rPr dirty="0" sz="1150" spc="-140">
                <a:latin typeface="Times New Roman"/>
                <a:cs typeface="Times New Roman"/>
              </a:rPr>
              <a:t>]</a:t>
            </a:r>
            <a:r>
              <a:rPr dirty="0" sz="1550" spc="-140">
                <a:latin typeface="Symbol"/>
                <a:cs typeface="Symbol"/>
              </a:rPr>
              <a:t></a:t>
            </a:r>
            <a:r>
              <a:rPr dirty="0" sz="1550" spc="-2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45">
                <a:latin typeface="Times New Roman"/>
                <a:cs typeface="Times New Roman"/>
              </a:rPr>
              <a:t>  </a:t>
            </a:r>
            <a:r>
              <a:rPr dirty="0" sz="1150" spc="-25" i="1">
                <a:latin typeface="Times New Roman"/>
                <a:cs typeface="Times New Roman"/>
              </a:rPr>
              <a:t>Lt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02004" y="2569231"/>
            <a:ext cx="1322070" cy="2654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Similarly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13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Lt</a:t>
            </a:r>
            <a:r>
              <a:rPr dirty="0" sz="1150" spc="385" i="1">
                <a:latin typeface="Times New Roman"/>
                <a:cs typeface="Times New Roman"/>
              </a:rPr>
              <a:t> </a:t>
            </a:r>
            <a:r>
              <a:rPr dirty="0" sz="1550" spc="-80">
                <a:latin typeface="Symbol"/>
                <a:cs typeface="Symbol"/>
              </a:rPr>
              <a:t>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162176" y="2770306"/>
            <a:ext cx="3149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38643" y="2770306"/>
            <a:ext cx="3149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2391157" y="3275997"/>
            <a:ext cx="1070610" cy="0"/>
          </a:xfrm>
          <a:custGeom>
            <a:avLst/>
            <a:gdLst/>
            <a:ahLst/>
            <a:cxnLst/>
            <a:rect l="l" t="t" r="r" b="b"/>
            <a:pathLst>
              <a:path w="1070610" h="0">
                <a:moveTo>
                  <a:pt x="0" y="0"/>
                </a:moveTo>
                <a:lnTo>
                  <a:pt x="107055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3458523" y="3162394"/>
            <a:ext cx="3257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52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Times New Roman"/>
                <a:cs typeface="Times New Roman"/>
              </a:rPr>
              <a:t>0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433123" y="330744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935044" y="3257502"/>
            <a:ext cx="29464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30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605383" y="3300408"/>
            <a:ext cx="5486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85140" algn="l"/>
              </a:tabLst>
            </a:pPr>
            <a:r>
              <a:rPr dirty="0" sz="1150" spc="-45">
                <a:latin typeface="Times New Roman"/>
                <a:cs typeface="Times New Roman"/>
              </a:rPr>
              <a:t>(1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29491" y="3054373"/>
            <a:ext cx="14382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 spc="97">
                <a:latin typeface="Symbol"/>
                <a:cs typeface="Symbol"/>
              </a:rPr>
              <a:t></a:t>
            </a:r>
            <a:r>
              <a:rPr dirty="0" u="sng" sz="115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43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14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217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75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154891" y="3162394"/>
            <a:ext cx="234315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ctr">
              <a:lnSpc>
                <a:spcPts val="111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</a:t>
            </a:r>
            <a:r>
              <a:rPr dirty="0" sz="1150" spc="160">
                <a:latin typeface="Times New Roman"/>
                <a:cs typeface="Times New Roman"/>
              </a:rPr>
              <a:t>  </a:t>
            </a:r>
            <a:r>
              <a:rPr dirty="0" baseline="4830" sz="1725" spc="-75">
                <a:latin typeface="Times New Roman"/>
                <a:cs typeface="Times New Roman"/>
              </a:rPr>
              <a:t>.</a:t>
            </a:r>
            <a:endParaRPr baseline="4830" sz="1725">
              <a:latin typeface="Times New Roman"/>
              <a:cs typeface="Times New Roman"/>
            </a:endParaRPr>
          </a:p>
          <a:p>
            <a:pPr algn="ctr" marL="13970">
              <a:lnSpc>
                <a:spcPts val="1110"/>
              </a:lnSpc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700161" y="3150151"/>
            <a:ext cx="576580" cy="33528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195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10">
                <a:latin typeface="Times New Roman"/>
                <a:cs typeface="Times New Roman"/>
              </a:rPr>
              <a:t>  </a:t>
            </a:r>
            <a:r>
              <a:rPr dirty="0" sz="1150" spc="-25" i="1">
                <a:latin typeface="Times New Roman"/>
                <a:cs typeface="Times New Roman"/>
              </a:rPr>
              <a:t>Lt</a:t>
            </a:r>
            <a:endParaRPr sz="1150">
              <a:latin typeface="Times New Roman"/>
              <a:cs typeface="Times New Roman"/>
            </a:endParaRPr>
          </a:p>
          <a:p>
            <a:pPr marL="168275">
              <a:lnSpc>
                <a:spcPts val="1195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12077" sz="1725" spc="-30">
                <a:latin typeface="Symbol"/>
                <a:cs typeface="Symbol"/>
              </a:rPr>
              <a:t></a:t>
            </a:r>
            <a:r>
              <a:rPr dirty="0" baseline="-21739" sz="1725" spc="-30">
                <a:latin typeface="Symbol"/>
                <a:cs typeface="Symbol"/>
              </a:rPr>
              <a:t></a:t>
            </a:r>
            <a:endParaRPr baseline="-21739" sz="1725">
              <a:latin typeface="Symbol"/>
              <a:cs typeface="Symbol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4351889" y="3824610"/>
            <a:ext cx="1066800" cy="0"/>
          </a:xfrm>
          <a:custGeom>
            <a:avLst/>
            <a:gdLst/>
            <a:ahLst/>
            <a:cxnLst/>
            <a:rect l="l" t="t" r="r" b="b"/>
            <a:pathLst>
              <a:path w="1066800" h="0">
                <a:moveTo>
                  <a:pt x="0" y="0"/>
                </a:moveTo>
                <a:lnTo>
                  <a:pt x="1066598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4023240" y="3709837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893907" y="3806383"/>
            <a:ext cx="2933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03951" y="3654527"/>
            <a:ext cx="124333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9791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39149" y="3761322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540011" y="3709837"/>
            <a:ext cx="108077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3180">
              <a:lnSpc>
                <a:spcPts val="130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4629" sz="1800" spc="-37">
                <a:latin typeface="Symbol"/>
                <a:cs typeface="Symbol"/>
              </a:rPr>
              <a:t></a:t>
            </a:r>
            <a:endParaRPr baseline="-4629" sz="1800">
              <a:latin typeface="Symbol"/>
              <a:cs typeface="Symbol"/>
            </a:endParaRPr>
          </a:p>
          <a:p>
            <a:pPr algn="r" marR="43180">
              <a:lnSpc>
                <a:spcPts val="1300"/>
              </a:lnSpc>
              <a:tabLst>
                <a:tab pos="470534" algn="l"/>
                <a:tab pos="849630" algn="l"/>
              </a:tabLst>
            </a:pPr>
            <a:r>
              <a:rPr dirty="0" baseline="2314" sz="1800" spc="-82">
                <a:latin typeface="Times New Roman"/>
                <a:cs typeface="Times New Roman"/>
              </a:rPr>
              <a:t>(1</a:t>
            </a:r>
            <a:r>
              <a:rPr dirty="0" baseline="2314" sz="1800" spc="-25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z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Times New Roman"/>
                <a:cs typeface="Times New Roman"/>
              </a:rPr>
              <a:t>)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190">
                <a:latin typeface="Symbol"/>
                <a:cs typeface="Symbol"/>
              </a:rPr>
              <a:t></a:t>
            </a:r>
            <a:r>
              <a:rPr dirty="0" baseline="-9259" sz="1800" spc="-284">
                <a:latin typeface="Symbol"/>
                <a:cs typeface="Symbol"/>
              </a:rPr>
              <a:t></a:t>
            </a:r>
            <a:r>
              <a:rPr dirty="0" baseline="2314" sz="1800" spc="-284">
                <a:latin typeface="Symbol"/>
                <a:cs typeface="Symbol"/>
              </a:rPr>
              <a:t></a:t>
            </a:r>
            <a:r>
              <a:rPr dirty="0" baseline="-13888" sz="1800" spc="-284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749567" y="3609215"/>
            <a:ext cx="18586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baseline="-8333" sz="1500">
                <a:latin typeface="Times New Roman"/>
                <a:cs typeface="Times New Roman"/>
              </a:rPr>
              <a:t>2</a:t>
            </a:r>
            <a:r>
              <a:rPr dirty="0" baseline="-8333" sz="1500" spc="-82">
                <a:latin typeface="Times New Roman"/>
                <a:cs typeface="Times New Roman"/>
              </a:rPr>
              <a:t> </a:t>
            </a:r>
            <a:r>
              <a:rPr dirty="0" baseline="16203" sz="1800">
                <a:latin typeface="Symbol"/>
                <a:cs typeface="Symbol"/>
              </a:rPr>
              <a:t></a:t>
            </a:r>
            <a:r>
              <a:rPr dirty="0" u="sng" baseline="2314" sz="1800" spc="18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314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2314" sz="1800" spc="1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2314" sz="1800" spc="50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2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5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>
                <a:latin typeface="Times New Roman"/>
                <a:cs typeface="Times New Roman"/>
              </a:rPr>
              <a:t>1</a:t>
            </a:r>
            <a:r>
              <a:rPr dirty="0" baseline="33333" sz="1500" spc="89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2314" sz="1800" spc="-52">
                <a:latin typeface="Times New Roman"/>
                <a:cs typeface="Times New Roman"/>
              </a:rPr>
              <a:t>14</a:t>
            </a:r>
            <a:r>
              <a:rPr dirty="0" baseline="2314" sz="1800" spc="-27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7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Symbol"/>
                <a:cs typeface="Symbol"/>
              </a:rPr>
              <a:t></a:t>
            </a:r>
            <a:r>
              <a:rPr dirty="0" baseline="33333" sz="1500" spc="-225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44">
                <a:latin typeface="Times New Roman"/>
                <a:cs typeface="Times New Roman"/>
              </a:rPr>
              <a:t> </a:t>
            </a:r>
            <a:r>
              <a:rPr dirty="0" baseline="16203" sz="1800" spc="-89">
                <a:latin typeface="Symbol"/>
                <a:cs typeface="Symbol"/>
              </a:rPr>
              <a:t></a:t>
            </a:r>
            <a:r>
              <a:rPr dirty="0" baseline="20833" sz="1800" spc="-89">
                <a:latin typeface="Symbol"/>
                <a:cs typeface="Symbol"/>
              </a:rPr>
              <a:t></a:t>
            </a:r>
            <a:r>
              <a:rPr dirty="0" sz="1200" spc="-6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997840" y="3856745"/>
            <a:ext cx="2171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40">
                <a:latin typeface="Symbol"/>
                <a:cs typeface="Symbol"/>
              </a:rPr>
              <a:t></a:t>
            </a:r>
            <a:r>
              <a:rPr dirty="0" baseline="-9259" sz="1800" spc="-359">
                <a:latin typeface="Symbol"/>
                <a:cs typeface="Symbol"/>
              </a:rPr>
              <a:t></a:t>
            </a:r>
            <a:r>
              <a:rPr dirty="0" baseline="-9259" sz="1800" spc="-165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z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89227" y="3540492"/>
            <a:ext cx="2499995" cy="44386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ts val="2470"/>
              </a:lnSpc>
              <a:spcBef>
                <a:spcPts val="135"/>
              </a:spcBef>
              <a:tabLst>
                <a:tab pos="1355090" algn="l"/>
                <a:tab pos="241046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8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[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24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baseline="-16666" sz="1500" spc="-37">
                <a:latin typeface="Times New Roman"/>
                <a:cs typeface="Times New Roman"/>
              </a:rPr>
              <a:t>1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10">
                <a:latin typeface="Times New Roman"/>
                <a:cs typeface="Times New Roman"/>
              </a:rPr>
              <a:t>]</a:t>
            </a:r>
            <a:r>
              <a:rPr dirty="0" sz="2400" spc="-110">
                <a:latin typeface="Symbol"/>
                <a:cs typeface="Symbol"/>
              </a:rPr>
              <a:t></a:t>
            </a:r>
            <a:r>
              <a:rPr dirty="0" sz="1200" spc="-110">
                <a:latin typeface="Symbol"/>
                <a:cs typeface="Symbol"/>
              </a:rPr>
              <a:t></a:t>
            </a:r>
            <a:r>
              <a:rPr dirty="0" sz="1200" spc="4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280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r" marR="123825">
              <a:lnSpc>
                <a:spcPts val="790"/>
              </a:lnSpc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902004" y="3544629"/>
            <a:ext cx="1077595" cy="3975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570865" algn="l"/>
              </a:tabLst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u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254">
                <a:latin typeface="Times New Roman"/>
                <a:cs typeface="Times New Roman"/>
              </a:rPr>
              <a:t>  </a:t>
            </a:r>
            <a:r>
              <a:rPr dirty="0" baseline="2314" sz="1800" i="1">
                <a:latin typeface="Times New Roman"/>
                <a:cs typeface="Times New Roman"/>
              </a:rPr>
              <a:t>Lt</a:t>
            </a:r>
            <a:r>
              <a:rPr dirty="0" baseline="2314" sz="1800" spc="585" i="1">
                <a:latin typeface="Times New Roman"/>
                <a:cs typeface="Times New Roman"/>
              </a:rPr>
              <a:t> </a:t>
            </a:r>
            <a:r>
              <a:rPr dirty="0" baseline="1157" sz="3600" spc="-960">
                <a:latin typeface="Symbol"/>
                <a:cs typeface="Symbol"/>
              </a:rPr>
              <a:t></a:t>
            </a:r>
            <a:endParaRPr baseline="1157" sz="3600">
              <a:latin typeface="Symbol"/>
              <a:cs typeface="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454401" y="3827425"/>
            <a:ext cx="4470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Symbol"/>
                <a:cs typeface="Symbol"/>
              </a:rPr>
              <a:t></a:t>
            </a:r>
            <a:r>
              <a:rPr dirty="0" baseline="-9259" sz="1800" spc="-89">
                <a:latin typeface="Symbol"/>
                <a:cs typeface="Symbol"/>
              </a:rPr>
              <a:t></a:t>
            </a:r>
            <a:r>
              <a:rPr dirty="0" baseline="-25462" sz="1800" spc="-89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590784" y="3852982"/>
            <a:ext cx="31432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2000733" y="4373276"/>
            <a:ext cx="1064895" cy="0"/>
          </a:xfrm>
          <a:custGeom>
            <a:avLst/>
            <a:gdLst/>
            <a:ahLst/>
            <a:cxnLst/>
            <a:rect l="l" t="t" r="r" b="b"/>
            <a:pathLst>
              <a:path w="1064895" h="0">
                <a:moveTo>
                  <a:pt x="0" y="0"/>
                </a:moveTo>
                <a:lnTo>
                  <a:pt x="106486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3062378" y="4259674"/>
            <a:ext cx="3270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75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Times New Roman"/>
                <a:cs typeface="Times New Roman"/>
              </a:rPr>
              <a:t>2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923859" y="425967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541849" y="4354781"/>
            <a:ext cx="29273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29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88504" y="4404727"/>
            <a:ext cx="9956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507365" algn="l"/>
                <a:tab pos="886460" algn="l"/>
              </a:tabLst>
            </a:pPr>
            <a:r>
              <a:rPr dirty="0" baseline="2415" sz="1725" spc="-67">
                <a:latin typeface="Times New Roman"/>
                <a:cs typeface="Times New Roman"/>
              </a:rPr>
              <a:t>(1</a:t>
            </a:r>
            <a:r>
              <a:rPr dirty="0" baseline="2415" sz="1725" spc="-21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60">
                <a:latin typeface="Times New Roman"/>
                <a:cs typeface="Times New Roman"/>
              </a:rPr>
              <a:t> </a:t>
            </a:r>
            <a:r>
              <a:rPr dirty="0" baseline="2415" sz="1725" spc="-75" i="1">
                <a:latin typeface="Times New Roman"/>
                <a:cs typeface="Times New Roman"/>
              </a:rPr>
              <a:t>z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 spc="-75">
                <a:latin typeface="Times New Roman"/>
                <a:cs typeface="Times New Roman"/>
              </a:rPr>
              <a:t>)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40">
                <a:latin typeface="Symbol"/>
                <a:cs typeface="Symbol"/>
              </a:rPr>
              <a:t></a:t>
            </a:r>
            <a:r>
              <a:rPr dirty="0" baseline="-9661" sz="1725" spc="-60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898459" y="4151653"/>
            <a:ext cx="12731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-2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1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14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209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82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471483" y="4247431"/>
            <a:ext cx="574040" cy="33528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195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4">
                <a:latin typeface="Times New Roman"/>
                <a:cs typeface="Times New Roman"/>
              </a:rPr>
              <a:t>  </a:t>
            </a:r>
            <a:r>
              <a:rPr dirty="0" sz="1150" spc="-25" i="1">
                <a:latin typeface="Times New Roman"/>
                <a:cs typeface="Times New Roman"/>
              </a:rPr>
              <a:t>Lt</a:t>
            </a:r>
            <a:endParaRPr sz="1150">
              <a:latin typeface="Times New Roman"/>
              <a:cs typeface="Times New Roman"/>
            </a:endParaRPr>
          </a:p>
          <a:p>
            <a:pPr marL="167640">
              <a:lnSpc>
                <a:spcPts val="1195"/>
              </a:lnSpc>
            </a:pPr>
            <a:r>
              <a:rPr dirty="0" sz="1000" spc="-10" i="1">
                <a:latin typeface="Times New Roman"/>
                <a:cs typeface="Times New Roman"/>
              </a:rPr>
              <a:t>z</a:t>
            </a:r>
            <a:r>
              <a:rPr dirty="0" sz="1000" spc="-125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12077" sz="1725" spc="-30">
                <a:latin typeface="Symbol"/>
                <a:cs typeface="Symbol"/>
              </a:rPr>
              <a:t></a:t>
            </a:r>
            <a:r>
              <a:rPr dirty="0" baseline="-21739" sz="1725" spc="-30">
                <a:latin typeface="Symbol"/>
                <a:cs typeface="Symbol"/>
              </a:rPr>
              <a:t></a:t>
            </a:r>
            <a:endParaRPr baseline="-21739" sz="1725">
              <a:latin typeface="Symbol"/>
              <a:cs typeface="Symbol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4450531" y="4921890"/>
            <a:ext cx="833755" cy="0"/>
          </a:xfrm>
          <a:custGeom>
            <a:avLst/>
            <a:gdLst/>
            <a:ahLst/>
            <a:cxnLst/>
            <a:rect l="l" t="t" r="r" b="b"/>
            <a:pathLst>
              <a:path w="833754" h="0">
                <a:moveTo>
                  <a:pt x="0" y="0"/>
                </a:moveTo>
                <a:lnTo>
                  <a:pt x="833594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6160303" y="4807117"/>
            <a:ext cx="21844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0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4629" sz="1800" spc="-37">
                <a:latin typeface="Symbol"/>
                <a:cs typeface="Symbol"/>
              </a:rPr>
              <a:t></a:t>
            </a:r>
            <a:endParaRPr baseline="-4629" sz="1800">
              <a:latin typeface="Symbol"/>
              <a:cs typeface="Symbol"/>
            </a:endParaRPr>
          </a:p>
          <a:p>
            <a:pPr marL="38100">
              <a:lnSpc>
                <a:spcPts val="1300"/>
              </a:lnSpc>
            </a:pPr>
            <a:r>
              <a:rPr dirty="0" sz="1200" spc="-190">
                <a:latin typeface="Symbol"/>
                <a:cs typeface="Symbol"/>
              </a:rPr>
              <a:t></a:t>
            </a:r>
            <a:r>
              <a:rPr dirty="0" baseline="-9259" sz="1800" spc="-284">
                <a:latin typeface="Symbol"/>
                <a:cs typeface="Symbol"/>
              </a:rPr>
              <a:t></a:t>
            </a:r>
            <a:r>
              <a:rPr dirty="0" baseline="2314" sz="1800" spc="-284">
                <a:latin typeface="Symbol"/>
                <a:cs typeface="Symbol"/>
              </a:rPr>
              <a:t></a:t>
            </a:r>
            <a:r>
              <a:rPr dirty="0" baseline="-13888" sz="1800" spc="-284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991580" y="4726250"/>
            <a:ext cx="3873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Times New Roman"/>
                <a:cs typeface="Times New Roman"/>
              </a:rPr>
              <a:t>2</a:t>
            </a:r>
            <a:r>
              <a:rPr dirty="0" sz="1000" spc="-65">
                <a:latin typeface="Times New Roman"/>
                <a:cs typeface="Times New Roman"/>
              </a:rPr>
              <a:t> </a:t>
            </a:r>
            <a:r>
              <a:rPr dirty="0" baseline="23148" sz="1800" spc="-142">
                <a:latin typeface="Symbol"/>
                <a:cs typeface="Symbol"/>
              </a:rPr>
              <a:t></a:t>
            </a:r>
            <a:r>
              <a:rPr dirty="0" baseline="27777" sz="1800" spc="-142">
                <a:latin typeface="Symbol"/>
                <a:cs typeface="Symbol"/>
              </a:rPr>
              <a:t></a:t>
            </a:r>
            <a:r>
              <a:rPr dirty="0" baseline="6944" sz="1800" spc="-142">
                <a:latin typeface="Symbol"/>
                <a:cs typeface="Symbol"/>
              </a:rPr>
              <a:t></a:t>
            </a:r>
            <a:endParaRPr baseline="6944" sz="18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306947" y="4794770"/>
            <a:ext cx="718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004513" y="4903663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423208" y="4751807"/>
            <a:ext cx="1714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16189" y="4751807"/>
            <a:ext cx="124142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96010" algn="l"/>
              </a:tabLst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158097" y="4858602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335540" y="4807117"/>
            <a:ext cx="70866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3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ts val="1300"/>
              </a:lnSpc>
              <a:tabLst>
                <a:tab pos="299720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9259" sz="1800" spc="-37">
                <a:latin typeface="Symbol"/>
                <a:cs typeface="Symbol"/>
              </a:rPr>
              <a:t>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60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254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1)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107715" y="4706495"/>
            <a:ext cx="11988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Times New Roman"/>
                <a:cs typeface="Times New Roman"/>
              </a:rPr>
              <a:t>3</a:t>
            </a:r>
            <a:r>
              <a:rPr dirty="0" baseline="-8333" sz="1500" spc="-104">
                <a:latin typeface="Times New Roman"/>
                <a:cs typeface="Times New Roman"/>
              </a:rPr>
              <a:t> </a:t>
            </a:r>
            <a:r>
              <a:rPr dirty="0" baseline="16203" sz="1800" spc="-15">
                <a:latin typeface="Symbol"/>
                <a:cs typeface="Symbol"/>
              </a:rPr>
              <a:t></a:t>
            </a:r>
            <a:r>
              <a:rPr dirty="0" baseline="16203" sz="1800" spc="-25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4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5</a:t>
            </a:r>
            <a:r>
              <a:rPr dirty="0" baseline="2314" sz="1800" i="1">
                <a:latin typeface="Times New Roman"/>
                <a:cs typeface="Times New Roman"/>
              </a:rPr>
              <a:t>z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247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14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902004" y="4798907"/>
            <a:ext cx="7315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u</a:t>
            </a:r>
            <a:r>
              <a:rPr dirty="0" baseline="2314" sz="1800" spc="262" i="1">
                <a:latin typeface="Times New Roman"/>
                <a:cs typeface="Times New Roman"/>
              </a:rPr>
              <a:t> 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270">
                <a:latin typeface="Times New Roman"/>
                <a:cs typeface="Times New Roman"/>
              </a:rPr>
              <a:t>  </a:t>
            </a:r>
            <a:r>
              <a:rPr dirty="0" baseline="2314" sz="1800" spc="-37" i="1">
                <a:latin typeface="Times New Roman"/>
                <a:cs typeface="Times New Roman"/>
              </a:rPr>
              <a:t>Lt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659361" y="4637772"/>
            <a:ext cx="2705100" cy="495934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ts val="2550"/>
              </a:lnSpc>
              <a:spcBef>
                <a:spcPts val="135"/>
              </a:spcBef>
              <a:tabLst>
                <a:tab pos="1424305" algn="l"/>
                <a:tab pos="1942464" algn="l"/>
              </a:tabLst>
            </a:pPr>
            <a:r>
              <a:rPr dirty="0" sz="2400" spc="-400">
                <a:latin typeface="Symbol"/>
                <a:cs typeface="Symbol"/>
              </a:rPr>
              <a:t></a:t>
            </a:r>
            <a:r>
              <a:rPr dirty="0" sz="1200" spc="-400" i="1">
                <a:latin typeface="Times New Roman"/>
                <a:cs typeface="Times New Roman"/>
              </a:rPr>
              <a:t>z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[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2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baseline="-16666" sz="1500" spc="-37">
                <a:latin typeface="Times New Roman"/>
                <a:cs typeface="Times New Roman"/>
              </a:rPr>
              <a:t>1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-12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105">
                <a:latin typeface="Times New Roman"/>
                <a:cs typeface="Times New Roman"/>
              </a:rPr>
              <a:t>]</a:t>
            </a:r>
            <a:r>
              <a:rPr dirty="0" sz="2400" spc="-105">
                <a:latin typeface="Symbol"/>
                <a:cs typeface="Symbol"/>
              </a:rPr>
              <a:t></a:t>
            </a:r>
            <a:r>
              <a:rPr dirty="0" sz="1200" spc="-105">
                <a:latin typeface="Symbol"/>
                <a:cs typeface="Symbol"/>
              </a:rPr>
              <a:t>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285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r" marR="135255">
              <a:lnSpc>
                <a:spcPts val="1110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9259" sz="1800" spc="-30">
                <a:latin typeface="Symbol"/>
                <a:cs typeface="Symbol"/>
              </a:rPr>
              <a:t></a:t>
            </a:r>
            <a:r>
              <a:rPr dirty="0" baseline="-25462" sz="1800" spc="-30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406306" y="4950262"/>
            <a:ext cx="31496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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2087035" y="5485769"/>
            <a:ext cx="832485" cy="0"/>
          </a:xfrm>
          <a:custGeom>
            <a:avLst/>
            <a:gdLst/>
            <a:ahLst/>
            <a:cxnLst/>
            <a:rect l="l" t="t" r="r" b="b"/>
            <a:pathLst>
              <a:path w="832485" h="0">
                <a:moveTo>
                  <a:pt x="0" y="0"/>
                </a:moveTo>
                <a:lnTo>
                  <a:pt x="832185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/>
          <p:nvPr/>
        </p:nvSpPr>
        <p:spPr>
          <a:xfrm>
            <a:off x="4171877" y="5485770"/>
            <a:ext cx="1790064" cy="0"/>
          </a:xfrm>
          <a:custGeom>
            <a:avLst/>
            <a:gdLst/>
            <a:ahLst/>
            <a:cxnLst/>
            <a:rect l="l" t="t" r="r" b="b"/>
            <a:pathLst>
              <a:path w="1790064" h="0">
                <a:moveTo>
                  <a:pt x="0" y="0"/>
                </a:moveTo>
                <a:lnTo>
                  <a:pt x="1790017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 txBox="1"/>
          <p:nvPr/>
        </p:nvSpPr>
        <p:spPr>
          <a:xfrm>
            <a:off x="5933300" y="5370997"/>
            <a:ext cx="21844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0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4629" sz="1800" spc="-37">
                <a:latin typeface="Symbol"/>
                <a:cs typeface="Symbol"/>
              </a:rPr>
              <a:t></a:t>
            </a:r>
            <a:endParaRPr baseline="-4629" sz="1800">
              <a:latin typeface="Symbol"/>
              <a:cs typeface="Symbol"/>
            </a:endParaRPr>
          </a:p>
          <a:p>
            <a:pPr marL="38100">
              <a:lnSpc>
                <a:spcPts val="1300"/>
              </a:lnSpc>
            </a:pPr>
            <a:r>
              <a:rPr dirty="0" sz="1200" spc="-190">
                <a:latin typeface="Symbol"/>
                <a:cs typeface="Symbol"/>
              </a:rPr>
              <a:t></a:t>
            </a:r>
            <a:r>
              <a:rPr dirty="0" baseline="-9259" sz="1800" spc="-284">
                <a:latin typeface="Symbol"/>
                <a:cs typeface="Symbol"/>
              </a:rPr>
              <a:t></a:t>
            </a:r>
            <a:r>
              <a:rPr dirty="0" baseline="2314" sz="1800" spc="-284">
                <a:latin typeface="Symbol"/>
                <a:cs typeface="Symbol"/>
              </a:rPr>
              <a:t></a:t>
            </a:r>
            <a:r>
              <a:rPr dirty="0" baseline="-13888" sz="1800" spc="-284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127241" y="5370996"/>
            <a:ext cx="4368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0555" sz="1500">
                <a:latin typeface="Times New Roman"/>
                <a:cs typeface="Times New Roman"/>
              </a:rPr>
              <a:t>2</a:t>
            </a:r>
            <a:r>
              <a:rPr dirty="0" baseline="-30555" sz="1500" spc="6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</a:t>
            </a:r>
            <a:r>
              <a:rPr dirty="0" baseline="-4629" sz="1800">
                <a:latin typeface="Symbol"/>
                <a:cs typeface="Symbol"/>
              </a:rPr>
              <a:t></a:t>
            </a:r>
            <a:r>
              <a:rPr dirty="0" baseline="-4629" sz="1800" spc="22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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640121" y="5467543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033076" y="5270375"/>
            <a:ext cx="4108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u="sng" baseline="2314" sz="1800" spc="1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314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baseline="2314" sz="1800" spc="14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16203" sz="1800" spc="-104">
                <a:latin typeface="Symbol"/>
                <a:cs typeface="Symbol"/>
              </a:rPr>
              <a:t></a:t>
            </a:r>
            <a:r>
              <a:rPr dirty="0" baseline="20833" sz="1800" spc="-104">
                <a:latin typeface="Symbol"/>
                <a:cs typeface="Symbol"/>
              </a:rPr>
              <a:t></a:t>
            </a:r>
            <a:r>
              <a:rPr dirty="0" sz="1200" spc="-7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057076" y="5370996"/>
            <a:ext cx="135890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3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ts val="1300"/>
              </a:lnSpc>
              <a:tabLst>
                <a:tab pos="702945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9259" sz="1800" spc="-37">
                <a:latin typeface="Symbol"/>
                <a:cs typeface="Symbol"/>
              </a:rPr>
              <a:t>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25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2</a:t>
            </a:r>
            <a:r>
              <a:rPr dirty="0" baseline="33333" sz="1500" spc="-10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30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270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1)</a:t>
            </a:r>
            <a:r>
              <a:rPr dirty="0" baseline="33333" sz="1500" spc="-37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829358" y="5270375"/>
            <a:ext cx="23221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Times New Roman"/>
                <a:cs typeface="Times New Roman"/>
              </a:rPr>
              <a:t>3</a:t>
            </a:r>
            <a:r>
              <a:rPr dirty="0" baseline="-8333" sz="1500" spc="-112">
                <a:latin typeface="Times New Roman"/>
                <a:cs typeface="Times New Roman"/>
              </a:rPr>
              <a:t> </a:t>
            </a:r>
            <a:r>
              <a:rPr dirty="0" baseline="16203" sz="1800" spc="-15">
                <a:latin typeface="Symbol"/>
                <a:cs typeface="Symbol"/>
              </a:rPr>
              <a:t></a:t>
            </a:r>
            <a:r>
              <a:rPr dirty="0" baseline="16203" sz="1800" spc="-16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2</a:t>
            </a:r>
            <a:r>
              <a:rPr dirty="0" baseline="33333" sz="1500" spc="-12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3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5</a:t>
            </a:r>
            <a:r>
              <a:rPr dirty="0" baseline="2314" sz="1800" i="1">
                <a:latin typeface="Times New Roman"/>
                <a:cs typeface="Times New Roman"/>
              </a:rPr>
              <a:t>z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254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14)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7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27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1)</a:t>
            </a:r>
            <a:r>
              <a:rPr dirty="0" baseline="33333" sz="1500">
                <a:latin typeface="Times New Roman"/>
                <a:cs typeface="Times New Roman"/>
              </a:rPr>
              <a:t>4</a:t>
            </a:r>
            <a:r>
              <a:rPr dirty="0" baseline="33333" sz="1500" spc="60">
                <a:latin typeface="Times New Roman"/>
                <a:cs typeface="Times New Roman"/>
              </a:rPr>
              <a:t> </a:t>
            </a:r>
            <a:r>
              <a:rPr dirty="0" baseline="16203" sz="1800" spc="-75">
                <a:latin typeface="Symbol"/>
                <a:cs typeface="Symbol"/>
              </a:rPr>
              <a:t></a:t>
            </a:r>
            <a:r>
              <a:rPr dirty="0" baseline="20833" sz="1800" spc="-75">
                <a:latin typeface="Symbol"/>
                <a:cs typeface="Symbol"/>
              </a:rPr>
              <a:t></a:t>
            </a: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946465" y="5370996"/>
            <a:ext cx="153543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ts val="1300"/>
              </a:lnSpc>
              <a:spcBef>
                <a:spcPts val="100"/>
              </a:spcBef>
              <a:tabLst>
                <a:tab pos="1007744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</a:t>
            </a:r>
            <a:endParaRPr baseline="4629" sz="1800">
              <a:latin typeface="Symbol"/>
              <a:cs typeface="Symbol"/>
            </a:endParaRPr>
          </a:p>
          <a:p>
            <a:pPr marL="76200">
              <a:lnSpc>
                <a:spcPts val="1300"/>
              </a:lnSpc>
              <a:tabLst>
                <a:tab pos="325120" algn="l"/>
                <a:tab pos="1141730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9259" sz="1800" spc="-37">
                <a:latin typeface="Symbol"/>
                <a:cs typeface="Symbol"/>
              </a:rPr>
              <a:t>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60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254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1)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232" i="1">
                <a:latin typeface="Times New Roman"/>
                <a:cs typeface="Times New Roman"/>
              </a:rPr>
              <a:t>  </a:t>
            </a:r>
            <a:r>
              <a:rPr dirty="0" sz="1200" spc="-114">
                <a:latin typeface="Symbol"/>
                <a:cs typeface="Symbol"/>
              </a:rPr>
              <a:t></a:t>
            </a:r>
            <a:r>
              <a:rPr dirty="0" baseline="-9259" sz="1800" spc="-172">
                <a:latin typeface="Symbol"/>
                <a:cs typeface="Symbol"/>
              </a:rPr>
              <a:t></a:t>
            </a:r>
            <a:r>
              <a:rPr dirty="0" baseline="2314" sz="1800" spc="-172">
                <a:latin typeface="Symbol"/>
                <a:cs typeface="Symbol"/>
              </a:rPr>
              <a:t></a:t>
            </a:r>
            <a:r>
              <a:rPr dirty="0" baseline="-13888" sz="1800" spc="-172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744274" y="5270375"/>
            <a:ext cx="11969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75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Times New Roman"/>
                <a:cs typeface="Times New Roman"/>
              </a:rPr>
              <a:t>3</a:t>
            </a:r>
            <a:r>
              <a:rPr dirty="0" baseline="-8333" sz="1500" spc="-112">
                <a:latin typeface="Times New Roman"/>
                <a:cs typeface="Times New Roman"/>
              </a:rPr>
              <a:t> </a:t>
            </a:r>
            <a:r>
              <a:rPr dirty="0" baseline="16203" sz="1800" spc="-15">
                <a:latin typeface="Symbol"/>
                <a:cs typeface="Symbol"/>
              </a:rPr>
              <a:t></a:t>
            </a:r>
            <a:r>
              <a:rPr dirty="0" baseline="16203" sz="1800" spc="-24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3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5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7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247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14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534317" y="5358650"/>
            <a:ext cx="514350" cy="33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300">
              <a:lnSpc>
                <a:spcPts val="123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409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230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9259" sz="1800" spc="-30">
                <a:latin typeface="Symbol"/>
                <a:cs typeface="Symbol"/>
              </a:rPr>
              <a:t></a:t>
            </a:r>
            <a:r>
              <a:rPr dirty="0" baseline="-25462" sz="1800" spc="-30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306449" y="5358650"/>
            <a:ext cx="669290" cy="33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3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70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ctr" marL="62230">
              <a:lnSpc>
                <a:spcPts val="1230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9259" sz="1800" spc="-30">
                <a:latin typeface="Symbol"/>
                <a:cs typeface="Symbol"/>
              </a:rPr>
              <a:t></a:t>
            </a:r>
            <a:r>
              <a:rPr dirty="0" baseline="-25462" sz="1800" spc="-30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97" name="object 97" descr=""/>
          <p:cNvSpPr/>
          <p:nvPr/>
        </p:nvSpPr>
        <p:spPr>
          <a:xfrm>
            <a:off x="2049047" y="6049650"/>
            <a:ext cx="3124200" cy="0"/>
          </a:xfrm>
          <a:custGeom>
            <a:avLst/>
            <a:gdLst/>
            <a:ahLst/>
            <a:cxnLst/>
            <a:rect l="l" t="t" r="r" b="b"/>
            <a:pathLst>
              <a:path w="3124200" h="0">
                <a:moveTo>
                  <a:pt x="0" y="0"/>
                </a:moveTo>
                <a:lnTo>
                  <a:pt x="3123991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 txBox="1"/>
          <p:nvPr/>
        </p:nvSpPr>
        <p:spPr>
          <a:xfrm>
            <a:off x="5144442" y="5934877"/>
            <a:ext cx="21844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0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4629" sz="1800" spc="-37">
                <a:latin typeface="Symbol"/>
                <a:cs typeface="Symbol"/>
              </a:rPr>
              <a:t></a:t>
            </a:r>
            <a:endParaRPr baseline="-4629" sz="1800">
              <a:latin typeface="Symbol"/>
              <a:cs typeface="Symbol"/>
            </a:endParaRPr>
          </a:p>
          <a:p>
            <a:pPr marL="38100">
              <a:lnSpc>
                <a:spcPts val="1300"/>
              </a:lnSpc>
            </a:pPr>
            <a:r>
              <a:rPr dirty="0" sz="1200" spc="-190">
                <a:latin typeface="Symbol"/>
                <a:cs typeface="Symbol"/>
              </a:rPr>
              <a:t></a:t>
            </a:r>
            <a:r>
              <a:rPr dirty="0" baseline="-9259" sz="1800" spc="-284">
                <a:latin typeface="Symbol"/>
                <a:cs typeface="Symbol"/>
              </a:rPr>
              <a:t></a:t>
            </a:r>
            <a:r>
              <a:rPr dirty="0" baseline="2314" sz="1800" spc="-284">
                <a:latin typeface="Symbol"/>
                <a:cs typeface="Symbol"/>
              </a:rPr>
              <a:t></a:t>
            </a:r>
            <a:r>
              <a:rPr dirty="0" baseline="-13888" sz="1800" spc="-284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933907" y="5934876"/>
            <a:ext cx="2026285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3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ts val="1300"/>
              </a:lnSpc>
              <a:tabLst>
                <a:tab pos="1370330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9259" sz="1800" spc="-37">
                <a:latin typeface="Symbol"/>
                <a:cs typeface="Symbol"/>
              </a:rPr>
              <a:t>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2</a:t>
            </a:r>
            <a:r>
              <a:rPr dirty="0" baseline="33333" sz="1500" spc="-10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22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1)</a:t>
            </a:r>
            <a:r>
              <a:rPr dirty="0" baseline="33333" sz="1500" spc="-37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706364" y="5834255"/>
            <a:ext cx="365632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Times New Roman"/>
                <a:cs typeface="Times New Roman"/>
              </a:rPr>
              <a:t>3</a:t>
            </a:r>
            <a:r>
              <a:rPr dirty="0" baseline="-8333" sz="1500" spc="-112">
                <a:latin typeface="Times New Roman"/>
                <a:cs typeface="Times New Roman"/>
              </a:rPr>
              <a:t> </a:t>
            </a:r>
            <a:r>
              <a:rPr dirty="0" baseline="16203" sz="1800" spc="-15">
                <a:latin typeface="Symbol"/>
                <a:cs typeface="Symbol"/>
              </a:rPr>
              <a:t></a:t>
            </a:r>
            <a:r>
              <a:rPr dirty="0" baseline="16203" sz="1800" spc="-24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4</a:t>
            </a:r>
            <a:r>
              <a:rPr dirty="0" baseline="33333" sz="1500" spc="22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5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9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3</a:t>
            </a:r>
            <a:r>
              <a:rPr dirty="0" baseline="33333" sz="1500" spc="19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247">
                <a:latin typeface="Times New Roman"/>
                <a:cs typeface="Times New Roman"/>
              </a:rPr>
              <a:t> </a:t>
            </a:r>
            <a:r>
              <a:rPr dirty="0" baseline="2314" sz="1800" spc="-52">
                <a:latin typeface="Times New Roman"/>
                <a:cs typeface="Times New Roman"/>
              </a:rPr>
              <a:t>14</a:t>
            </a:r>
            <a:r>
              <a:rPr dirty="0" baseline="2314" sz="1800" spc="-27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3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4</a:t>
            </a:r>
            <a:r>
              <a:rPr dirty="0" baseline="33333" sz="1500" spc="23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15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8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3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2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8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84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3</a:t>
            </a:r>
            <a:r>
              <a:rPr dirty="0" baseline="33333" sz="1500" spc="18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8</a:t>
            </a:r>
            <a:r>
              <a:rPr dirty="0" baseline="2314" sz="1800" i="1">
                <a:latin typeface="Times New Roman"/>
                <a:cs typeface="Times New Roman"/>
              </a:rPr>
              <a:t>z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4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60">
                <a:latin typeface="Times New Roman"/>
                <a:cs typeface="Times New Roman"/>
              </a:rPr>
              <a:t> </a:t>
            </a:r>
            <a:r>
              <a:rPr dirty="0" baseline="16203" sz="1800" spc="-30">
                <a:latin typeface="Symbol"/>
                <a:cs typeface="Symbol"/>
              </a:rPr>
              <a:t></a:t>
            </a:r>
            <a:r>
              <a:rPr dirty="0" baseline="20833" sz="1800" spc="-30">
                <a:latin typeface="Symbol"/>
                <a:cs typeface="Symbol"/>
              </a:rPr>
              <a:t></a:t>
            </a:r>
            <a:r>
              <a:rPr dirty="0" sz="1200" spc="-2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268343" y="5922529"/>
            <a:ext cx="669925" cy="33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3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70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ctr" marL="62230">
              <a:lnSpc>
                <a:spcPts val="1230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9259" sz="1800" spc="-30">
                <a:latin typeface="Symbol"/>
                <a:cs typeface="Symbol"/>
              </a:rPr>
              <a:t></a:t>
            </a:r>
            <a:r>
              <a:rPr dirty="0" baseline="-25462" sz="1800" spc="-30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102" name="object 102" descr=""/>
          <p:cNvSpPr/>
          <p:nvPr/>
        </p:nvSpPr>
        <p:spPr>
          <a:xfrm>
            <a:off x="2049334" y="6613529"/>
            <a:ext cx="1207135" cy="0"/>
          </a:xfrm>
          <a:custGeom>
            <a:avLst/>
            <a:gdLst/>
            <a:ahLst/>
            <a:cxnLst/>
            <a:rect l="l" t="t" r="r" b="b"/>
            <a:pathLst>
              <a:path w="1207135" h="0">
                <a:moveTo>
                  <a:pt x="0" y="0"/>
                </a:moveTo>
                <a:lnTo>
                  <a:pt x="1206823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 descr=""/>
          <p:cNvSpPr/>
          <p:nvPr/>
        </p:nvSpPr>
        <p:spPr>
          <a:xfrm>
            <a:off x="4174351" y="6613529"/>
            <a:ext cx="1729105" cy="0"/>
          </a:xfrm>
          <a:custGeom>
            <a:avLst/>
            <a:gdLst/>
            <a:ahLst/>
            <a:cxnLst/>
            <a:rect l="l" t="t" r="r" b="b"/>
            <a:pathLst>
              <a:path w="1729104" h="0">
                <a:moveTo>
                  <a:pt x="0" y="0"/>
                </a:moveTo>
                <a:lnTo>
                  <a:pt x="1728991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 descr=""/>
          <p:cNvSpPr txBox="1"/>
          <p:nvPr/>
        </p:nvSpPr>
        <p:spPr>
          <a:xfrm>
            <a:off x="5900141" y="6498756"/>
            <a:ext cx="4533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</a:t>
            </a:r>
            <a:r>
              <a:rPr dirty="0" baseline="-4629" sz="1800">
                <a:latin typeface="Symbol"/>
                <a:cs typeface="Symbol"/>
              </a:rPr>
              <a:t></a:t>
            </a:r>
            <a:r>
              <a:rPr dirty="0" baseline="-4629" sz="1800" spc="37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Symbol"/>
                <a:cs typeface="Symbol"/>
              </a:rPr>
              <a:t></a:t>
            </a:r>
            <a:r>
              <a:rPr dirty="0" baseline="4629" sz="1800" spc="-142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13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874741" y="6645664"/>
            <a:ext cx="21780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90">
                <a:latin typeface="Symbol"/>
                <a:cs typeface="Symbol"/>
              </a:rPr>
              <a:t></a:t>
            </a:r>
            <a:r>
              <a:rPr dirty="0" baseline="-9259" sz="1800" spc="-284">
                <a:latin typeface="Symbol"/>
                <a:cs typeface="Symbol"/>
              </a:rPr>
              <a:t></a:t>
            </a:r>
            <a:r>
              <a:rPr dirty="0" baseline="2314" sz="1800" spc="-284">
                <a:latin typeface="Symbol"/>
                <a:cs typeface="Symbol"/>
              </a:rPr>
              <a:t></a:t>
            </a:r>
            <a:r>
              <a:rPr dirty="0" baseline="-13888" sz="1800" spc="-284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252956" y="6498756"/>
            <a:ext cx="2876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</a:t>
            </a:r>
            <a:r>
              <a:rPr dirty="0" baseline="-4629" sz="1800">
                <a:latin typeface="Symbol"/>
                <a:cs typeface="Symbol"/>
              </a:rPr>
              <a:t></a:t>
            </a:r>
            <a:r>
              <a:rPr dirty="0" baseline="-4629" sz="1800" spc="67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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059594" y="6498756"/>
            <a:ext cx="1403985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3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ts val="1300"/>
              </a:lnSpc>
              <a:tabLst>
                <a:tab pos="597535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9259" sz="1800" spc="-37">
                <a:latin typeface="Symbol"/>
                <a:cs typeface="Symbol"/>
              </a:rPr>
              <a:t>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70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6</a:t>
            </a:r>
            <a:r>
              <a:rPr dirty="0" baseline="33333" sz="1500" spc="-135">
                <a:latin typeface="Times New Roman"/>
                <a:cs typeface="Times New Roman"/>
              </a:rPr>
              <a:t> </a:t>
            </a:r>
            <a:r>
              <a:rPr dirty="0" baseline="2314" sz="1800" spc="-82">
                <a:latin typeface="Times New Roman"/>
                <a:cs typeface="Times New Roman"/>
              </a:rPr>
              <a:t>(1</a:t>
            </a:r>
            <a:r>
              <a:rPr dirty="0" baseline="2314" sz="1800" spc="-25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7" i="1">
                <a:latin typeface="Times New Roman"/>
                <a:cs typeface="Times New Roman"/>
              </a:rPr>
              <a:t> </a:t>
            </a:r>
            <a:r>
              <a:rPr dirty="0" baseline="33333" sz="1500" spc="-30">
                <a:latin typeface="Symbol"/>
                <a:cs typeface="Symbol"/>
              </a:rPr>
              <a:t></a:t>
            </a:r>
            <a:r>
              <a:rPr dirty="0" baseline="33333" sz="1500" spc="-30">
                <a:latin typeface="Times New Roman"/>
                <a:cs typeface="Times New Roman"/>
              </a:rPr>
              <a:t>1</a:t>
            </a:r>
            <a:r>
              <a:rPr dirty="0" baseline="2314" sz="1800" spc="-30">
                <a:latin typeface="Times New Roman"/>
                <a:cs typeface="Times New Roman"/>
              </a:rPr>
              <a:t>)</a:t>
            </a:r>
            <a:r>
              <a:rPr dirty="0" baseline="33333" sz="1500" spc="-30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831791" y="6398135"/>
            <a:ext cx="2261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Times New Roman"/>
                <a:cs typeface="Times New Roman"/>
              </a:rPr>
              <a:t>3</a:t>
            </a:r>
            <a:r>
              <a:rPr dirty="0" baseline="-8333" sz="1500" spc="-112">
                <a:latin typeface="Times New Roman"/>
                <a:cs typeface="Times New Roman"/>
              </a:rPr>
              <a:t> </a:t>
            </a:r>
            <a:r>
              <a:rPr dirty="0" baseline="16203" sz="1800" spc="-15">
                <a:latin typeface="Symbol"/>
                <a:cs typeface="Symbol"/>
              </a:rPr>
              <a:t></a:t>
            </a:r>
            <a:r>
              <a:rPr dirty="0" baseline="16203" sz="1800" spc="-15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77" i="1">
                <a:latin typeface="Times New Roman"/>
                <a:cs typeface="Times New Roman"/>
              </a:rPr>
              <a:t> </a:t>
            </a:r>
            <a:r>
              <a:rPr dirty="0" baseline="33333" sz="1500" spc="-52">
                <a:latin typeface="Times New Roman"/>
                <a:cs typeface="Times New Roman"/>
              </a:rPr>
              <a:t>3</a:t>
            </a:r>
            <a:r>
              <a:rPr dirty="0" baseline="2314" sz="1800" spc="-52">
                <a:latin typeface="Times New Roman"/>
                <a:cs typeface="Times New Roman"/>
              </a:rPr>
              <a:t>[13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>
                <a:latin typeface="Times New Roman"/>
                <a:cs typeface="Times New Roman"/>
              </a:rPr>
              <a:t>1</a:t>
            </a:r>
            <a:r>
              <a:rPr dirty="0" baseline="33333" sz="1500" spc="12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8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25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Symbol"/>
                <a:cs typeface="Symbol"/>
              </a:rPr>
              <a:t></a:t>
            </a:r>
            <a:r>
              <a:rPr dirty="0" baseline="33333" sz="1500" spc="-217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4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32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Symbol"/>
                <a:cs typeface="Symbol"/>
              </a:rPr>
              <a:t></a:t>
            </a:r>
            <a:r>
              <a:rPr dirty="0" baseline="33333" sz="1500">
                <a:latin typeface="Times New Roman"/>
                <a:cs typeface="Times New Roman"/>
              </a:rPr>
              <a:t>3</a:t>
            </a:r>
            <a:r>
              <a:rPr dirty="0" baseline="33333" sz="1500" spc="22">
                <a:latin typeface="Times New Roman"/>
                <a:cs typeface="Times New Roman"/>
              </a:rPr>
              <a:t> </a:t>
            </a:r>
            <a:r>
              <a:rPr dirty="0" baseline="16203" sz="1800" spc="-75">
                <a:latin typeface="Symbol"/>
                <a:cs typeface="Symbol"/>
              </a:rPr>
              <a:t></a:t>
            </a:r>
            <a:r>
              <a:rPr dirty="0" baseline="20833" sz="1800" spc="-75">
                <a:latin typeface="Symbol"/>
                <a:cs typeface="Symbol"/>
              </a:rPr>
              <a:t></a:t>
            </a: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921814" y="6498756"/>
            <a:ext cx="1536700" cy="355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13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63500">
              <a:lnSpc>
                <a:spcPts val="1300"/>
              </a:lnSpc>
              <a:tabLst>
                <a:tab pos="424180" algn="l"/>
                <a:tab pos="1343660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9259" sz="1800" spc="-37">
                <a:latin typeface="Symbol"/>
                <a:cs typeface="Symbol"/>
              </a:rPr>
              <a:t>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25" i="1">
                <a:latin typeface="Times New Roman"/>
                <a:cs typeface="Times New Roman"/>
              </a:rPr>
              <a:t> </a:t>
            </a:r>
            <a:r>
              <a:rPr dirty="0" baseline="33333" sz="1500" spc="-15">
                <a:latin typeface="Times New Roman"/>
                <a:cs typeface="Times New Roman"/>
              </a:rPr>
              <a:t>2</a:t>
            </a:r>
            <a:r>
              <a:rPr dirty="0" baseline="33333" sz="1500" spc="-9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22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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1)</a:t>
            </a:r>
            <a:r>
              <a:rPr dirty="0" baseline="33333" sz="1500" spc="-37">
                <a:latin typeface="Times New Roman"/>
                <a:cs typeface="Times New Roman"/>
              </a:rPr>
              <a:t>4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200" spc="-165">
                <a:latin typeface="Symbol"/>
                <a:cs typeface="Symbol"/>
              </a:rPr>
              <a:t></a:t>
            </a:r>
            <a:r>
              <a:rPr dirty="0" baseline="-9259" sz="1800" spc="-247">
                <a:latin typeface="Symbol"/>
                <a:cs typeface="Symbol"/>
              </a:rPr>
              <a:t></a:t>
            </a:r>
            <a:r>
              <a:rPr dirty="0" baseline="2314" sz="1800" spc="-247">
                <a:latin typeface="Symbol"/>
                <a:cs typeface="Symbol"/>
              </a:rPr>
              <a:t></a:t>
            </a:r>
            <a:r>
              <a:rPr dirty="0" baseline="-13888" sz="1800" spc="-247">
                <a:latin typeface="Symbol"/>
                <a:cs typeface="Symbol"/>
              </a:rPr>
              <a:t>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706773" y="6398135"/>
            <a:ext cx="173926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450">
                <a:latin typeface="Symbol"/>
                <a:cs typeface="Symbol"/>
              </a:rPr>
              <a:t></a:t>
            </a:r>
            <a:r>
              <a:rPr dirty="0" sz="1200" spc="-300">
                <a:latin typeface="Symbol"/>
                <a:cs typeface="Symbol"/>
              </a:rPr>
              <a:t></a:t>
            </a:r>
            <a:r>
              <a:rPr dirty="0" sz="1200" spc="360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Times New Roman"/>
                <a:cs typeface="Times New Roman"/>
              </a:rPr>
              <a:t>3</a:t>
            </a:r>
            <a:r>
              <a:rPr dirty="0" baseline="-8333" sz="1500" spc="-112">
                <a:latin typeface="Times New Roman"/>
                <a:cs typeface="Times New Roman"/>
              </a:rPr>
              <a:t> </a:t>
            </a:r>
            <a:r>
              <a:rPr dirty="0" baseline="16203" sz="1800">
                <a:latin typeface="Symbol"/>
                <a:cs typeface="Symbol"/>
              </a:rPr>
              <a:t></a:t>
            </a:r>
            <a:r>
              <a:rPr dirty="0" baseline="2314" sz="1800">
                <a:latin typeface="Times New Roman"/>
                <a:cs typeface="Times New Roman"/>
              </a:rPr>
              <a:t>13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84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3</a:t>
            </a:r>
            <a:r>
              <a:rPr dirty="0" baseline="33333" sz="1500" spc="17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240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2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8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2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16203" sz="1800" spc="-104">
                <a:latin typeface="Symbol"/>
                <a:cs typeface="Symbol"/>
              </a:rPr>
              <a:t></a:t>
            </a:r>
            <a:r>
              <a:rPr dirty="0" baseline="20833" sz="1800" spc="-104">
                <a:latin typeface="Symbol"/>
                <a:cs typeface="Symbol"/>
              </a:rPr>
              <a:t></a:t>
            </a:r>
            <a:r>
              <a:rPr dirty="0" sz="1200" spc="-7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536196" y="6486409"/>
            <a:ext cx="514350" cy="33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300">
              <a:lnSpc>
                <a:spcPts val="123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409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230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9259" sz="1800" spc="-30">
                <a:latin typeface="Symbol"/>
                <a:cs typeface="Symbol"/>
              </a:rPr>
              <a:t></a:t>
            </a:r>
            <a:r>
              <a:rPr dirty="0" baseline="-25462" sz="1800" spc="-30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268333" y="6486409"/>
            <a:ext cx="669925" cy="339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ts val="123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Lt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baseline="-9259" sz="1800" spc="-37">
                <a:latin typeface="Symbol"/>
                <a:cs typeface="Symbol"/>
              </a:rPr>
              <a:t>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ctr" marL="62230">
              <a:lnSpc>
                <a:spcPts val="1230"/>
              </a:lnSpc>
            </a:pPr>
            <a:r>
              <a:rPr dirty="0" sz="1000" i="1">
                <a:latin typeface="Times New Roman"/>
                <a:cs typeface="Times New Roman"/>
              </a:rPr>
              <a:t>z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Symbol"/>
                <a:cs typeface="Symbol"/>
              </a:rPr>
              <a:t></a:t>
            </a:r>
            <a:r>
              <a:rPr dirty="0" baseline="-9259" sz="1800" spc="-30">
                <a:latin typeface="Symbol"/>
                <a:cs typeface="Symbol"/>
              </a:rPr>
              <a:t></a:t>
            </a:r>
            <a:r>
              <a:rPr dirty="0" baseline="-25462" sz="1800" spc="-30">
                <a:latin typeface="Symbol"/>
                <a:cs typeface="Symbol"/>
              </a:rPr>
              <a:t></a:t>
            </a:r>
            <a:endParaRPr baseline="-25462" sz="180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902004" y="7224521"/>
            <a:ext cx="3267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Exercises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902004" y="7498842"/>
            <a:ext cx="15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/>
          <p:nvPr/>
        </p:nvSpPr>
        <p:spPr>
          <a:xfrm>
            <a:off x="1105294" y="7626741"/>
            <a:ext cx="431800" cy="0"/>
          </a:xfrm>
          <a:custGeom>
            <a:avLst/>
            <a:gdLst/>
            <a:ahLst/>
            <a:cxnLst/>
            <a:rect l="l" t="t" r="r" b="b"/>
            <a:pathLst>
              <a:path w="431800" h="0">
                <a:moveTo>
                  <a:pt x="0" y="0"/>
                </a:moveTo>
                <a:lnTo>
                  <a:pt x="43146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 txBox="1"/>
          <p:nvPr/>
        </p:nvSpPr>
        <p:spPr>
          <a:xfrm>
            <a:off x="1100845" y="7618980"/>
            <a:ext cx="46100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269818" y="7403080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867154" y="7491400"/>
            <a:ext cx="1238885" cy="21780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i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sin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</a:t>
            </a:r>
            <a:r>
              <a:rPr dirty="0" sz="1250" spc="-1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30555" sz="1500" spc="-37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4134329" y="7628261"/>
            <a:ext cx="199390" cy="0"/>
          </a:xfrm>
          <a:custGeom>
            <a:avLst/>
            <a:gdLst/>
            <a:ahLst/>
            <a:cxnLst/>
            <a:rect l="l" t="t" r="r" b="b"/>
            <a:pathLst>
              <a:path w="199389" h="0">
                <a:moveTo>
                  <a:pt x="0" y="0"/>
                </a:moveTo>
                <a:lnTo>
                  <a:pt x="19921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 txBox="1"/>
          <p:nvPr/>
        </p:nvSpPr>
        <p:spPr>
          <a:xfrm>
            <a:off x="3315334" y="7494272"/>
            <a:ext cx="1431290" cy="332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26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5sin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3333" sz="1875">
                <a:latin typeface="Symbol"/>
                <a:cs typeface="Symbol"/>
              </a:rPr>
              <a:t></a:t>
            </a:r>
            <a:r>
              <a:rPr dirty="0" baseline="33333" sz="1875" spc="3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baseline="32163" sz="1425" spc="-75">
                <a:latin typeface="Times New Roman"/>
                <a:cs typeface="Times New Roman"/>
              </a:rPr>
              <a:t>4</a:t>
            </a:r>
            <a:endParaRPr baseline="32163" sz="1425">
              <a:latin typeface="Times New Roman"/>
              <a:cs typeface="Times New Roman"/>
            </a:endParaRPr>
          </a:p>
          <a:p>
            <a:pPr marL="882650">
              <a:lnSpc>
                <a:spcPts val="1145"/>
              </a:lnSpc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5106289" y="7498842"/>
            <a:ext cx="7124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4)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6389370" y="7498842"/>
            <a:ext cx="1524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5)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899714" y="7812264"/>
            <a:ext cx="382905" cy="2032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-24154" sz="1725" spc="104" i="1">
                <a:latin typeface="Times New Roman"/>
                <a:cs typeface="Times New Roman"/>
              </a:rPr>
              <a:t>a</a:t>
            </a:r>
            <a:r>
              <a:rPr dirty="0" sz="950" spc="70" i="1">
                <a:latin typeface="Times New Roman"/>
                <a:cs typeface="Times New Roman"/>
              </a:rPr>
              <a:t>n</a:t>
            </a:r>
            <a:r>
              <a:rPr dirty="0" sz="950" spc="-130" i="1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</a:t>
            </a:r>
            <a:r>
              <a:rPr dirty="0" sz="950" spc="-150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/>
          <p:nvPr/>
        </p:nvSpPr>
        <p:spPr>
          <a:xfrm>
            <a:off x="2990451" y="8336164"/>
            <a:ext cx="1383665" cy="0"/>
          </a:xfrm>
          <a:custGeom>
            <a:avLst/>
            <a:gdLst/>
            <a:ahLst/>
            <a:cxnLst/>
            <a:rect l="l" t="t" r="r" b="b"/>
            <a:pathLst>
              <a:path w="1383664" h="0">
                <a:moveTo>
                  <a:pt x="0" y="0"/>
                </a:moveTo>
                <a:lnTo>
                  <a:pt x="1383143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 txBox="1"/>
          <p:nvPr/>
        </p:nvSpPr>
        <p:spPr>
          <a:xfrm>
            <a:off x="3140058" y="8101489"/>
            <a:ext cx="1095375" cy="2216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 i="1">
                <a:latin typeface="Times New Roman"/>
                <a:cs typeface="Times New Roman"/>
              </a:rPr>
              <a:t>ze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434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969833" y="8311721"/>
            <a:ext cx="1449705" cy="498475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455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3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209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ctr" marR="23495">
              <a:lnSpc>
                <a:spcPct val="100000"/>
              </a:lnSpc>
              <a:spcBef>
                <a:spcPts val="360"/>
              </a:spcBef>
            </a:pPr>
            <a:r>
              <a:rPr dirty="0" sz="1200" i="1">
                <a:latin typeface="Times New Roman"/>
                <a:cs typeface="Times New Roman"/>
              </a:rPr>
              <a:t>ze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172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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110384" y="8163982"/>
            <a:ext cx="23749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902004" y="8199953"/>
            <a:ext cx="2060575" cy="2216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470025" algn="l"/>
              </a:tabLst>
            </a:pPr>
            <a:r>
              <a:rPr dirty="0" sz="1200">
                <a:latin typeface="Times New Roman"/>
                <a:cs typeface="Times New Roman"/>
              </a:rPr>
              <a:t>6)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 i)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50" spc="-10">
                <a:latin typeface="Symbol"/>
                <a:cs typeface="Symbol"/>
              </a:rPr>
              <a:t></a:t>
            </a:r>
            <a:r>
              <a:rPr dirty="0" sz="125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9" name="object 129" descr=""/>
          <p:cNvSpPr/>
          <p:nvPr/>
        </p:nvSpPr>
        <p:spPr>
          <a:xfrm>
            <a:off x="2992677" y="8823845"/>
            <a:ext cx="1380490" cy="0"/>
          </a:xfrm>
          <a:custGeom>
            <a:avLst/>
            <a:gdLst/>
            <a:ahLst/>
            <a:cxnLst/>
            <a:rect l="l" t="t" r="r" b="b"/>
            <a:pathLst>
              <a:path w="1380489" h="0">
                <a:moveTo>
                  <a:pt x="0" y="0"/>
                </a:moveTo>
                <a:lnTo>
                  <a:pt x="137993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 descr=""/>
          <p:cNvSpPr txBox="1"/>
          <p:nvPr/>
        </p:nvSpPr>
        <p:spPr>
          <a:xfrm>
            <a:off x="2972026" y="8840376"/>
            <a:ext cx="144716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3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ze</a:t>
            </a:r>
            <a:r>
              <a:rPr dirty="0" baseline="30555" sz="1500" i="1">
                <a:latin typeface="Times New Roman"/>
                <a:cs typeface="Times New Roman"/>
              </a:rPr>
              <a:t>a</a:t>
            </a:r>
            <a:r>
              <a:rPr dirty="0" baseline="30555" sz="1500" spc="1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135942" y="8651661"/>
            <a:ext cx="236854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25" i="1">
                <a:latin typeface="Times New Roman"/>
                <a:cs typeface="Times New Roman"/>
              </a:rPr>
              <a:t>an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702054" y="8687613"/>
            <a:ext cx="126238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692150" algn="l"/>
              </a:tabLst>
            </a:pP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0">
                <a:latin typeface="Times New Roman"/>
                <a:cs typeface="Times New Roman"/>
              </a:rPr>
              <a:t>sin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n</a:t>
            </a:r>
            <a:r>
              <a:rPr dirty="0" sz="1250" spc="-20">
                <a:latin typeface="Symbol"/>
                <a:cs typeface="Symbol"/>
              </a:rPr>
              <a:t></a:t>
            </a:r>
            <a:r>
              <a:rPr dirty="0" sz="125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055755" y="1168125"/>
            <a:ext cx="472440" cy="0"/>
          </a:xfrm>
          <a:custGeom>
            <a:avLst/>
            <a:gdLst/>
            <a:ahLst/>
            <a:cxnLst/>
            <a:rect l="l" t="t" r="r" b="b"/>
            <a:pathLst>
              <a:path w="472439" h="0">
                <a:moveTo>
                  <a:pt x="0" y="0"/>
                </a:moveTo>
                <a:lnTo>
                  <a:pt x="47217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025645" y="1192329"/>
            <a:ext cx="52006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4037794" y="1168125"/>
            <a:ext cx="490855" cy="0"/>
          </a:xfrm>
          <a:custGeom>
            <a:avLst/>
            <a:gdLst/>
            <a:ahLst/>
            <a:cxnLst/>
            <a:rect l="l" t="t" r="r" b="b"/>
            <a:pathLst>
              <a:path w="490854" h="0">
                <a:moveTo>
                  <a:pt x="0" y="0"/>
                </a:moveTo>
                <a:lnTo>
                  <a:pt x="49026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876604" y="903690"/>
            <a:ext cx="3664585" cy="3460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307465">
              <a:lnSpc>
                <a:spcPts val="1145"/>
              </a:lnSpc>
              <a:spcBef>
                <a:spcPts val="90"/>
              </a:spcBef>
              <a:tabLst>
                <a:tab pos="3251200" algn="l"/>
                <a:tab pos="3561079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385"/>
              </a:lnSpc>
              <a:tabLst>
                <a:tab pos="141986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7)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Using</a:t>
            </a:r>
            <a:r>
              <a:rPr dirty="0" baseline="2314" sz="1800" spc="3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80">
                <a:latin typeface="Times New Roman"/>
                <a:cs typeface="Times New Roman"/>
              </a:rPr>
              <a:t> </a:t>
            </a:r>
            <a:r>
              <a:rPr dirty="0" baseline="34722" sz="1800" spc="-75" i="1">
                <a:latin typeface="Times New Roman"/>
                <a:cs typeface="Times New Roman"/>
              </a:rPr>
              <a:t>z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15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35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Show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that</a:t>
            </a:r>
            <a:r>
              <a:rPr dirty="0" baseline="2314" sz="1800" spc="3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277" i="1">
                <a:latin typeface="Times New Roman"/>
                <a:cs typeface="Times New Roman"/>
              </a:rPr>
              <a:t>  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15">
                <a:latin typeface="Times New Roman"/>
                <a:cs typeface="Times New Roman"/>
              </a:rPr>
              <a:t> </a:t>
            </a:r>
            <a:r>
              <a:rPr dirty="0" baseline="34722" sz="1800" spc="-75" i="1">
                <a:latin typeface="Times New Roman"/>
                <a:cs typeface="Times New Roman"/>
              </a:rPr>
              <a:t>z</a:t>
            </a:r>
            <a:endParaRPr baseline="34722" sz="18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6604" y="1494672"/>
            <a:ext cx="90296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8)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2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781744" y="1621882"/>
            <a:ext cx="278765" cy="0"/>
          </a:xfrm>
          <a:custGeom>
            <a:avLst/>
            <a:gdLst/>
            <a:ahLst/>
            <a:cxnLst/>
            <a:rect l="l" t="t" r="r" b="b"/>
            <a:pathLst>
              <a:path w="278764" h="0">
                <a:moveTo>
                  <a:pt x="0" y="0"/>
                </a:moveTo>
                <a:lnTo>
                  <a:pt x="27876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2214693" y="1621882"/>
            <a:ext cx="374650" cy="0"/>
          </a:xfrm>
          <a:custGeom>
            <a:avLst/>
            <a:gdLst/>
            <a:ahLst/>
            <a:cxnLst/>
            <a:rect l="l" t="t" r="r" b="b"/>
            <a:pathLst>
              <a:path w="374650" h="0">
                <a:moveTo>
                  <a:pt x="0" y="0"/>
                </a:moveTo>
                <a:lnTo>
                  <a:pt x="37428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2193687" y="1646474"/>
            <a:ext cx="4413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86454" y="1614118"/>
            <a:ext cx="2952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81403" y="1398521"/>
            <a:ext cx="5664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2759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58123" y="1192329"/>
            <a:ext cx="2588895" cy="51117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R="140335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950"/>
              </a:spcBef>
              <a:tabLst>
                <a:tab pos="551815" algn="l"/>
              </a:tabLst>
            </a:pP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,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 Transform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225" i="1">
                <a:latin typeface="Times New Roman"/>
                <a:cs typeface="Times New Roman"/>
              </a:rPr>
              <a:t> </a:t>
            </a:r>
            <a:r>
              <a:rPr dirty="0" baseline="-16666" sz="1500" spc="-37">
                <a:latin typeface="Symbol"/>
                <a:cs typeface="Symbol"/>
              </a:rPr>
              <a:t></a:t>
            </a:r>
            <a:r>
              <a:rPr dirty="0" baseline="-16666" sz="1500" spc="-202">
                <a:latin typeface="Times New Roman"/>
                <a:cs typeface="Times New Roman"/>
              </a:rPr>
              <a:t> </a:t>
            </a:r>
            <a:r>
              <a:rPr dirty="0" baseline="-16666" sz="1500" spc="-75">
                <a:latin typeface="Times New Roman"/>
                <a:cs typeface="Times New Roman"/>
              </a:rPr>
              <a:t>2</a:t>
            </a:r>
            <a:endParaRPr baseline="-16666" sz="15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004" y="1964071"/>
            <a:ext cx="81978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baseline="2314" sz="1800">
                <a:latin typeface="Times New Roman"/>
                <a:cs typeface="Times New Roman"/>
              </a:rPr>
              <a:t>9)</a:t>
            </a:r>
            <a:r>
              <a:rPr dirty="0" baseline="2314" sz="1800" spc="434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If</a:t>
            </a:r>
            <a:r>
              <a:rPr dirty="0" baseline="2415" sz="1725" spc="457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750378" y="2090145"/>
            <a:ext cx="836294" cy="0"/>
          </a:xfrm>
          <a:custGeom>
            <a:avLst/>
            <a:gdLst/>
            <a:ahLst/>
            <a:cxnLst/>
            <a:rect l="l" t="t" r="r" b="b"/>
            <a:pathLst>
              <a:path w="836294" h="0">
                <a:moveTo>
                  <a:pt x="0" y="0"/>
                </a:moveTo>
                <a:lnTo>
                  <a:pt x="83583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897252" y="2114348"/>
            <a:ext cx="5251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11015" y="1825711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747783" y="1868279"/>
            <a:ext cx="8477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88290" algn="l"/>
              </a:tabLst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69516" y="1963059"/>
            <a:ext cx="1679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find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value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of</a:t>
            </a:r>
            <a:r>
              <a:rPr dirty="0" baseline="2314" sz="1800" spc="209">
                <a:latin typeface="Times New Roman"/>
                <a:cs typeface="Times New Roman"/>
              </a:rPr>
              <a:t> </a:t>
            </a:r>
            <a:r>
              <a:rPr dirty="0" baseline="2415" sz="1725" spc="82" i="1">
                <a:latin typeface="Times New Roman"/>
                <a:cs typeface="Times New Roman"/>
              </a:rPr>
              <a:t>u</a:t>
            </a:r>
            <a:r>
              <a:rPr dirty="0" baseline="-14619" sz="1425" spc="82">
                <a:latin typeface="Times New Roman"/>
                <a:cs typeface="Times New Roman"/>
              </a:rPr>
              <a:t>2</a:t>
            </a:r>
            <a:r>
              <a:rPr dirty="0" baseline="-14619" sz="1425" spc="19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&amp;</a:t>
            </a:r>
            <a:r>
              <a:rPr dirty="0" baseline="2415" sz="1725" spc="-127">
                <a:latin typeface="Times New Roman"/>
                <a:cs typeface="Times New Roman"/>
              </a:rPr>
              <a:t> </a:t>
            </a:r>
            <a:r>
              <a:rPr dirty="0" baseline="2415" sz="1725" spc="-37" i="1">
                <a:latin typeface="Times New Roman"/>
                <a:cs typeface="Times New Roman"/>
              </a:rPr>
              <a:t>u</a:t>
            </a:r>
            <a:r>
              <a:rPr dirty="0" baseline="-14619" sz="1425" spc="-37">
                <a:latin typeface="Times New Roman"/>
                <a:cs typeface="Times New Roman"/>
              </a:rPr>
              <a:t>3</a:t>
            </a:r>
            <a:endParaRPr baseline="-14619" sz="1425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02004" y="2465978"/>
            <a:ext cx="14674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10)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Given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that</a:t>
            </a:r>
            <a:r>
              <a:rPr dirty="0" baseline="2314" sz="1800" spc="3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409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397951" y="2593065"/>
            <a:ext cx="770890" cy="0"/>
          </a:xfrm>
          <a:custGeom>
            <a:avLst/>
            <a:gdLst/>
            <a:ahLst/>
            <a:cxnLst/>
            <a:rect l="l" t="t" r="r" b="b"/>
            <a:pathLst>
              <a:path w="770889" h="0">
                <a:moveTo>
                  <a:pt x="0" y="0"/>
                </a:moveTo>
                <a:lnTo>
                  <a:pt x="77042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177176" y="2466992"/>
            <a:ext cx="641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08511" y="2617268"/>
            <a:ext cx="53657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557632" y="2328630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95584" y="2371199"/>
            <a:ext cx="7810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86385" algn="l"/>
              </a:tabLst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83367" y="2530092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279714" y="249175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19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2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376233" y="249175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19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2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4381294" y="2521332"/>
            <a:ext cx="88900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89724" y="2459286"/>
            <a:ext cx="112204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3,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851747" y="2521332"/>
            <a:ext cx="88265" cy="1797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89795" y="2524606"/>
            <a:ext cx="88900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493479" y="2458536"/>
            <a:ext cx="136144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9212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2,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21,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19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139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2010999" y="3057276"/>
            <a:ext cx="93980" cy="0"/>
          </a:xfrm>
          <a:custGeom>
            <a:avLst/>
            <a:gdLst/>
            <a:ahLst/>
            <a:cxnLst/>
            <a:rect l="l" t="t" r="r" b="b"/>
            <a:pathLst>
              <a:path w="93980" h="0">
                <a:moveTo>
                  <a:pt x="0" y="0"/>
                </a:moveTo>
                <a:lnTo>
                  <a:pt x="9375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2652050" y="3057276"/>
            <a:ext cx="278765" cy="0"/>
          </a:xfrm>
          <a:custGeom>
            <a:avLst/>
            <a:gdLst/>
            <a:ahLst/>
            <a:cxnLst/>
            <a:rect l="l" t="t" r="r" b="b"/>
            <a:pathLst>
              <a:path w="278764" h="0">
                <a:moveTo>
                  <a:pt x="0" y="0"/>
                </a:moveTo>
                <a:lnTo>
                  <a:pt x="27850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2656694" y="3049457"/>
            <a:ext cx="2946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 </a:t>
            </a:r>
            <a:r>
              <a:rPr dirty="0" sz="1150" spc="55">
                <a:latin typeface="Symbol"/>
                <a:cs typeface="Symbol"/>
              </a:rPr>
              <a:t></a:t>
            </a:r>
            <a:r>
              <a:rPr dirty="0" sz="1150" spc="55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851204" y="2929838"/>
            <a:ext cx="1839595" cy="344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795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11)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Show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that</a:t>
            </a:r>
            <a:r>
              <a:rPr dirty="0" baseline="2314" sz="1800" spc="3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</a:t>
            </a:r>
            <a:r>
              <a:rPr dirty="0" baseline="31400" sz="1725" spc="-89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97">
                <a:latin typeface="Times New Roman"/>
                <a:cs typeface="Times New Roman"/>
              </a:rPr>
              <a:t> </a:t>
            </a:r>
            <a:r>
              <a:rPr dirty="0" baseline="31400" sz="1725">
                <a:latin typeface="Symbol"/>
                <a:cs typeface="Symbol"/>
              </a:rPr>
              <a:t></a:t>
            </a:r>
            <a:r>
              <a:rPr dirty="0" baseline="31400" sz="1725" spc="4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log</a:t>
            </a:r>
            <a:endParaRPr sz="1150">
              <a:latin typeface="Times New Roman"/>
              <a:cs typeface="Times New Roman"/>
            </a:endParaRPr>
          </a:p>
          <a:p>
            <a:pPr marL="1081405">
              <a:lnSpc>
                <a:spcPts val="530"/>
              </a:lnSpc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-41062" sz="1725" i="1">
                <a:latin typeface="Times New Roman"/>
                <a:cs typeface="Times New Roman"/>
              </a:rPr>
              <a:t>n</a:t>
            </a:r>
            <a:r>
              <a:rPr dirty="0" baseline="-41062" sz="1725" spc="-82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  <a:p>
            <a:pPr marL="1081405">
              <a:lnSpc>
                <a:spcPts val="1175"/>
              </a:lnSpc>
              <a:tabLst>
                <a:tab pos="1272540" algn="l"/>
              </a:tabLst>
            </a:pPr>
            <a:r>
              <a:rPr dirty="0" sz="1150" spc="-50">
                <a:latin typeface="Symbol"/>
                <a:cs typeface="Symbol"/>
              </a:rPr>
              <a:t>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751355" y="2836103"/>
            <a:ext cx="857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2032695" y="3519568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 h="0">
                <a:moveTo>
                  <a:pt x="0" y="0"/>
                </a:moveTo>
                <a:lnTo>
                  <a:pt x="47519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2002518" y="3544462"/>
            <a:ext cx="5194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30489" y="3295912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4026388" y="3522705"/>
            <a:ext cx="1217295" cy="0"/>
          </a:xfrm>
          <a:custGeom>
            <a:avLst/>
            <a:gdLst/>
            <a:ahLst/>
            <a:cxnLst/>
            <a:rect l="l" t="t" r="r" b="b"/>
            <a:pathLst>
              <a:path w="1217295" h="0">
                <a:moveTo>
                  <a:pt x="0" y="0"/>
                </a:moveTo>
                <a:lnTo>
                  <a:pt x="1216938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4005475" y="3538278"/>
            <a:ext cx="124269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861904" y="3292210"/>
            <a:ext cx="139509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87">
                <a:latin typeface="Times New Roman"/>
                <a:cs typeface="Times New Roman"/>
              </a:rPr>
              <a:t> </a:t>
            </a:r>
            <a:r>
              <a:rPr dirty="0" sz="1200" spc="65">
                <a:latin typeface="Times New Roman"/>
                <a:cs typeface="Times New Roman"/>
              </a:rPr>
              <a:t>(</a:t>
            </a:r>
            <a:r>
              <a:rPr dirty="0" sz="1200" spc="65" i="1">
                <a:latin typeface="Times New Roman"/>
                <a:cs typeface="Times New Roman"/>
              </a:rPr>
              <a:t>z</a:t>
            </a:r>
            <a:r>
              <a:rPr dirty="0" baseline="30555" sz="1500" spc="97">
                <a:latin typeface="Times New Roman"/>
                <a:cs typeface="Times New Roman"/>
              </a:rPr>
              <a:t>3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02004" y="3388002"/>
            <a:ext cx="29724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62623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12)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Using</a:t>
            </a:r>
            <a:r>
              <a:rPr dirty="0" baseline="2314" sz="1800" spc="3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,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show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that</a:t>
            </a:r>
            <a:r>
              <a:rPr dirty="0" baseline="2314" sz="1800" spc="3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cos</a:t>
            </a:r>
            <a:r>
              <a:rPr dirty="0" sz="1250">
                <a:latin typeface="Symbol"/>
                <a:cs typeface="Symbol"/>
              </a:rPr>
              <a:t></a:t>
            </a:r>
            <a:r>
              <a:rPr dirty="0" sz="125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76604" y="3893946"/>
            <a:ext cx="15379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Answers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-232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/ </a:t>
            </a:r>
            <a:r>
              <a:rPr dirty="0" baseline="30555" sz="1500" i="1">
                <a:latin typeface="Times New Roman"/>
                <a:cs typeface="Times New Roman"/>
              </a:rPr>
              <a:t>z</a:t>
            </a:r>
            <a:r>
              <a:rPr dirty="0" baseline="30555" sz="1500" spc="254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188335" y="3893946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378961" y="4024535"/>
            <a:ext cx="446405" cy="0"/>
          </a:xfrm>
          <a:custGeom>
            <a:avLst/>
            <a:gdLst/>
            <a:ahLst/>
            <a:cxnLst/>
            <a:rect l="l" t="t" r="r" b="b"/>
            <a:pathLst>
              <a:path w="446404" h="0">
                <a:moveTo>
                  <a:pt x="0" y="0"/>
                </a:moveTo>
                <a:lnTo>
                  <a:pt x="44601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3358399" y="3739303"/>
            <a:ext cx="462280" cy="516255"/>
          </a:xfrm>
          <a:prstGeom prst="rect">
            <a:avLst/>
          </a:prstGeom>
        </p:spPr>
        <p:txBody>
          <a:bodyPr wrap="square" lIns="0" tIns="81915" rIns="0" bIns="0" rtlCol="0" vert="horz">
            <a:spAutoFit/>
          </a:bodyPr>
          <a:lstStyle/>
          <a:p>
            <a:pPr algn="ctr" marL="29845">
              <a:lnSpc>
                <a:spcPct val="100000"/>
              </a:lnSpc>
              <a:spcBef>
                <a:spcPts val="645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5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baseline="30555" sz="1500" spc="-37" i="1">
                <a:latin typeface="Times New Roman"/>
                <a:cs typeface="Times New Roman"/>
              </a:rPr>
              <a:t>i</a:t>
            </a:r>
            <a:r>
              <a:rPr dirty="0" baseline="29100" sz="1575" spc="-37">
                <a:latin typeface="Symbol"/>
                <a:cs typeface="Symbol"/>
              </a:rPr>
              <a:t></a:t>
            </a:r>
            <a:endParaRPr baseline="29100" sz="1575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560189" y="3893946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4750591" y="4025625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26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1" name="object 51" descr=""/>
          <p:cNvGrpSpPr/>
          <p:nvPr/>
        </p:nvGrpSpPr>
        <p:grpSpPr>
          <a:xfrm>
            <a:off x="5383581" y="3820049"/>
            <a:ext cx="775335" cy="407034"/>
            <a:chOff x="5383581" y="3820049"/>
            <a:chExt cx="775335" cy="407034"/>
          </a:xfrm>
        </p:grpSpPr>
        <p:sp>
          <p:nvSpPr>
            <p:cNvPr id="52" name="object 52" descr=""/>
            <p:cNvSpPr/>
            <p:nvPr/>
          </p:nvSpPr>
          <p:spPr>
            <a:xfrm>
              <a:off x="5766266" y="392054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74"/>
                  </a:moveTo>
                  <a:lnTo>
                    <a:pt x="19294" y="0"/>
                  </a:lnTo>
                </a:path>
              </a:pathLst>
            </a:custGeom>
            <a:ln w="63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5785560" y="3923548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87" y="50581"/>
                  </a:lnTo>
                </a:path>
              </a:pathLst>
            </a:custGeom>
            <a:ln w="124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5709586" y="3823262"/>
              <a:ext cx="236220" cy="354965"/>
            </a:xfrm>
            <a:custGeom>
              <a:avLst/>
              <a:gdLst/>
              <a:ahLst/>
              <a:cxnLst/>
              <a:rect l="l" t="t" r="r" b="b"/>
              <a:pathLst>
                <a:path w="236220" h="354964">
                  <a:moveTo>
                    <a:pt x="107228" y="150867"/>
                  </a:moveTo>
                  <a:lnTo>
                    <a:pt x="144613" y="0"/>
                  </a:lnTo>
                </a:path>
                <a:path w="236220" h="354964">
                  <a:moveTo>
                    <a:pt x="144613" y="0"/>
                  </a:moveTo>
                  <a:lnTo>
                    <a:pt x="235917" y="0"/>
                  </a:lnTo>
                </a:path>
                <a:path w="236220" h="354964">
                  <a:moveTo>
                    <a:pt x="0" y="354431"/>
                  </a:moveTo>
                  <a:lnTo>
                    <a:pt x="19294" y="343355"/>
                  </a:lnTo>
                </a:path>
              </a:pathLst>
            </a:custGeom>
            <a:ln w="63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5728881" y="4169910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87" y="50591"/>
                  </a:lnTo>
                </a:path>
              </a:pathLst>
            </a:custGeom>
            <a:ln w="12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5383581" y="4025625"/>
              <a:ext cx="775335" cy="194945"/>
            </a:xfrm>
            <a:custGeom>
              <a:avLst/>
              <a:gdLst/>
              <a:ahLst/>
              <a:cxnLst/>
              <a:rect l="l" t="t" r="r" b="b"/>
              <a:pathLst>
                <a:path w="775335" h="194945">
                  <a:moveTo>
                    <a:pt x="376553" y="194876"/>
                  </a:moveTo>
                  <a:lnTo>
                    <a:pt x="413938" y="43704"/>
                  </a:lnTo>
                </a:path>
                <a:path w="775335" h="194945">
                  <a:moveTo>
                    <a:pt x="413938" y="43704"/>
                  </a:moveTo>
                  <a:lnTo>
                    <a:pt x="505242" y="43704"/>
                  </a:lnTo>
                </a:path>
                <a:path w="775335" h="194945">
                  <a:moveTo>
                    <a:pt x="0" y="0"/>
                  </a:moveTo>
                  <a:lnTo>
                    <a:pt x="774794" y="0"/>
                  </a:lnTo>
                </a:path>
              </a:pathLst>
            </a:custGeom>
            <a:ln w="63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/>
          <p:nvPr/>
        </p:nvSpPr>
        <p:spPr>
          <a:xfrm>
            <a:off x="6310654" y="4025625"/>
            <a:ext cx="323850" cy="0"/>
          </a:xfrm>
          <a:custGeom>
            <a:avLst/>
            <a:gdLst/>
            <a:ahLst/>
            <a:cxnLst/>
            <a:rect l="l" t="t" r="r" b="b"/>
            <a:pathLst>
              <a:path w="323850" h="0">
                <a:moveTo>
                  <a:pt x="0" y="0"/>
                </a:moveTo>
                <a:lnTo>
                  <a:pt x="32355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6337227" y="4018097"/>
            <a:ext cx="29591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903341" y="3803759"/>
            <a:ext cx="1714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251706" y="3899552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555972" y="3803759"/>
            <a:ext cx="110490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07340" algn="l"/>
                <a:tab pos="637540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/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4722" sz="1800">
                <a:latin typeface="Symbol"/>
                <a:cs typeface="Symbol"/>
              </a:rPr>
              <a:t></a:t>
            </a:r>
            <a:r>
              <a:rPr dirty="0" baseline="-34722" sz="18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baseline="30555" sz="1500">
                <a:latin typeface="Times New Roman"/>
                <a:cs typeface="Times New Roman"/>
              </a:rPr>
              <a:t>4</a:t>
            </a:r>
            <a:r>
              <a:rPr dirty="0" baseline="30555" sz="1500" spc="-13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720457" y="4049828"/>
            <a:ext cx="14839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680085" algn="l"/>
                <a:tab pos="108648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02004" y="4406010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4.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1093139" y="4537435"/>
            <a:ext cx="854075" cy="0"/>
          </a:xfrm>
          <a:custGeom>
            <a:avLst/>
            <a:gdLst/>
            <a:ahLst/>
            <a:cxnLst/>
            <a:rect l="l" t="t" r="r" b="b"/>
            <a:pathLst>
              <a:path w="854075" h="0">
                <a:moveTo>
                  <a:pt x="0" y="0"/>
                </a:moveTo>
                <a:lnTo>
                  <a:pt x="85380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1254177" y="4561638"/>
            <a:ext cx="51879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072395" y="4315569"/>
            <a:ext cx="90043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30555" sz="1500" spc="82">
                <a:latin typeface="Times New Roman"/>
                <a:cs typeface="Times New Roman"/>
              </a:rPr>
              <a:t>3</a:t>
            </a:r>
            <a:r>
              <a:rPr dirty="0" baseline="30555" sz="1500" spc="15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4</a:t>
            </a:r>
            <a:r>
              <a:rPr dirty="0" sz="1200" spc="-3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2934177" y="4532438"/>
            <a:ext cx="318135" cy="0"/>
          </a:xfrm>
          <a:custGeom>
            <a:avLst/>
            <a:gdLst/>
            <a:ahLst/>
            <a:cxnLst/>
            <a:rect l="l" t="t" r="r" b="b"/>
            <a:pathLst>
              <a:path w="318135" h="0">
                <a:moveTo>
                  <a:pt x="0" y="0"/>
                </a:moveTo>
                <a:lnTo>
                  <a:pt x="317594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2731135" y="4406010"/>
            <a:ext cx="52324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95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5)</a:t>
            </a:r>
            <a:endParaRPr sz="1200">
              <a:latin typeface="Times New Roman"/>
              <a:cs typeface="Times New Roman"/>
            </a:endParaRPr>
          </a:p>
          <a:p>
            <a:pPr marL="220345">
              <a:lnSpc>
                <a:spcPts val="1195"/>
              </a:lnSpc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946352" y="4306376"/>
            <a:ext cx="28956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spc="-25" i="1">
                <a:latin typeface="Times New Roman"/>
                <a:cs typeface="Times New Roman"/>
              </a:rPr>
              <a:t>za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/>
          <p:nvPr/>
        </p:nvSpPr>
        <p:spPr>
          <a:xfrm>
            <a:off x="4305749" y="4537435"/>
            <a:ext cx="856615" cy="0"/>
          </a:xfrm>
          <a:custGeom>
            <a:avLst/>
            <a:gdLst/>
            <a:ahLst/>
            <a:cxnLst/>
            <a:rect l="l" t="t" r="r" b="b"/>
            <a:pathLst>
              <a:path w="856614" h="0">
                <a:moveTo>
                  <a:pt x="0" y="0"/>
                </a:moveTo>
                <a:lnTo>
                  <a:pt x="856212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 txBox="1"/>
          <p:nvPr/>
        </p:nvSpPr>
        <p:spPr>
          <a:xfrm>
            <a:off x="4077589" y="4406010"/>
            <a:ext cx="1115695" cy="363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3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8)</a:t>
            </a:r>
            <a:endParaRPr sz="1200">
              <a:latin typeface="Times New Roman"/>
              <a:cs typeface="Times New Roman"/>
            </a:endParaRPr>
          </a:p>
          <a:p>
            <a:pPr marL="235585">
              <a:lnSpc>
                <a:spcPts val="1330"/>
              </a:lnSpc>
            </a:pPr>
            <a:r>
              <a:rPr dirty="0" sz="1200" spc="-50">
                <a:latin typeface="Times New Roman"/>
                <a:cs typeface="Times New Roman"/>
              </a:rPr>
              <a:t>(1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)(1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350638" y="4315569"/>
            <a:ext cx="7772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2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(1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2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863904" y="4729740"/>
            <a:ext cx="6044565" cy="981075"/>
          </a:xfrm>
          <a:prstGeom prst="rect">
            <a:avLst/>
          </a:prstGeom>
        </p:spPr>
        <p:txBody>
          <a:bodyPr wrap="square" lIns="0" tIns="622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90"/>
              </a:spcBef>
            </a:pPr>
            <a:r>
              <a:rPr dirty="0" sz="1200">
                <a:latin typeface="Times New Roman"/>
                <a:cs typeface="Times New Roman"/>
              </a:rPr>
              <a:t>9)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2</a:t>
            </a:r>
            <a:r>
              <a:rPr dirty="0" baseline="-16666" sz="150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3</a:t>
            </a:r>
            <a:r>
              <a:rPr dirty="0" baseline="-16666" sz="1500" spc="32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11</a:t>
            </a:r>
            <a:endParaRPr sz="11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7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Inverse</a:t>
            </a:r>
            <a:r>
              <a:rPr dirty="0" u="sng" sz="1200" spc="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</a:t>
            </a:r>
            <a:r>
              <a:rPr dirty="0" u="sng" sz="1200" spc="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Transform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3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7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z</a:t>
            </a:r>
            <a:r>
              <a:rPr dirty="0" sz="1150" spc="-20">
                <a:latin typeface="Times New Roman"/>
                <a:cs typeface="Times New Roman"/>
              </a:rPr>
              <a:t>)].</a:t>
            </a:r>
            <a:endParaRPr sz="11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275"/>
              </a:spcBef>
            </a:pP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Useful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Inverse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Z</a:t>
            </a:r>
            <a:r>
              <a:rPr dirty="0" sz="1200" spc="-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–</a:t>
            </a:r>
            <a:r>
              <a:rPr dirty="0" sz="1200" spc="-10" b="1">
                <a:latin typeface="Times New Roman"/>
                <a:cs typeface="Times New Roman"/>
              </a:rPr>
              <a:t> transforms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1414733" y="5914776"/>
            <a:ext cx="311785" cy="0"/>
          </a:xfrm>
          <a:custGeom>
            <a:avLst/>
            <a:gdLst/>
            <a:ahLst/>
            <a:cxnLst/>
            <a:rect l="l" t="t" r="r" b="b"/>
            <a:pathLst>
              <a:path w="311785" h="0">
                <a:moveTo>
                  <a:pt x="0" y="0"/>
                </a:moveTo>
                <a:lnTo>
                  <a:pt x="31154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 txBox="1"/>
          <p:nvPr/>
        </p:nvSpPr>
        <p:spPr>
          <a:xfrm>
            <a:off x="1312689" y="5907256"/>
            <a:ext cx="5207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1739" sz="1725" spc="-322">
                <a:latin typeface="Symbol"/>
                <a:cs typeface="Symbol"/>
              </a:rPr>
              <a:t></a:t>
            </a:r>
            <a:r>
              <a:rPr dirty="0" baseline="-7246" sz="1725" spc="-322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baseline="21739" sz="1725" spc="-112">
                <a:latin typeface="Symbol"/>
                <a:cs typeface="Symbol"/>
              </a:rPr>
              <a:t></a:t>
            </a:r>
            <a:r>
              <a:rPr dirty="0" baseline="-7246" sz="1725" spc="-112">
                <a:latin typeface="Symbol"/>
                <a:cs typeface="Symbol"/>
              </a:rPr>
              <a:t></a:t>
            </a:r>
            <a:endParaRPr baseline="-7246" sz="1725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876604" y="5789225"/>
            <a:ext cx="571500" cy="206375"/>
          </a:xfrm>
          <a:prstGeom prst="rect">
            <a:avLst/>
          </a:prstGeom>
        </p:spPr>
        <p:txBody>
          <a:bodyPr wrap="square" lIns="0" tIns="1079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5"/>
              </a:spcBef>
            </a:pPr>
            <a:r>
              <a:rPr dirty="0" baseline="2314" sz="1800">
                <a:latin typeface="Times New Roman"/>
                <a:cs typeface="Times New Roman"/>
              </a:rPr>
              <a:t>1.</a:t>
            </a:r>
            <a:r>
              <a:rPr dirty="0" baseline="2314" sz="1800" spc="3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202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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4162743" y="5914776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 h="0">
                <a:moveTo>
                  <a:pt x="0" y="0"/>
                </a:moveTo>
                <a:lnTo>
                  <a:pt x="28250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4059756" y="5907256"/>
            <a:ext cx="492759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1739" sz="1725" spc="-322">
                <a:latin typeface="Symbol"/>
                <a:cs typeface="Symbol"/>
              </a:rPr>
              <a:t></a:t>
            </a:r>
            <a:r>
              <a:rPr dirty="0" baseline="-7246" sz="1725" spc="-322">
                <a:latin typeface="Symbol"/>
                <a:cs typeface="Symbol"/>
              </a:rPr>
              <a:t></a:t>
            </a:r>
            <a:r>
              <a:rPr dirty="0" baseline="-7246" sz="1725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</a:t>
            </a:r>
            <a:r>
              <a:rPr dirty="0" baseline="21739" sz="1725" spc="-30">
                <a:latin typeface="Symbol"/>
                <a:cs typeface="Symbol"/>
              </a:rPr>
              <a:t></a:t>
            </a:r>
            <a:r>
              <a:rPr dirty="0" baseline="-7246" sz="1725" spc="-30">
                <a:latin typeface="Symbol"/>
                <a:cs typeface="Symbol"/>
              </a:rPr>
              <a:t></a:t>
            </a:r>
            <a:endParaRPr baseline="-7246" sz="1725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530550" y="5693899"/>
            <a:ext cx="281876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74510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684924" y="5787634"/>
            <a:ext cx="31095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972945" algn="l"/>
                <a:tab pos="2769235" algn="l"/>
              </a:tabLst>
            </a:pP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1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40" i="1">
                <a:latin typeface="Times New Roman"/>
                <a:cs typeface="Times New Roman"/>
              </a:rPr>
              <a:t>a</a:t>
            </a:r>
            <a:r>
              <a:rPr dirty="0" baseline="30555" sz="1500" spc="60" i="1">
                <a:latin typeface="Times New Roman"/>
                <a:cs typeface="Times New Roman"/>
              </a:rPr>
              <a:t>n</a:t>
            </a:r>
            <a:r>
              <a:rPr dirty="0" baseline="30555" sz="15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2.</a:t>
            </a:r>
            <a:r>
              <a:rPr dirty="0" baseline="2314" sz="1800" spc="3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6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202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</a:t>
            </a:r>
            <a:r>
              <a:rPr dirty="0" baseline="31400" sz="1725">
                <a:latin typeface="Times New Roman"/>
                <a:cs typeface="Times New Roman"/>
              </a:rPr>
              <a:t>	</a:t>
            </a: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828045" y="6374081"/>
            <a:ext cx="8953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927109" y="6279592"/>
            <a:ext cx="844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340378" y="6279592"/>
            <a:ext cx="844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289578" y="6424945"/>
            <a:ext cx="7600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</a:pPr>
            <a:r>
              <a:rPr dirty="0" sz="1150" spc="-215">
                <a:latin typeface="Symbol"/>
                <a:cs typeface="Symbol"/>
              </a:rPr>
              <a:t></a:t>
            </a:r>
            <a:r>
              <a:rPr dirty="0" baseline="-9661" sz="1725" spc="-322">
                <a:latin typeface="Symbol"/>
                <a:cs typeface="Symbol"/>
              </a:rPr>
              <a:t></a:t>
            </a:r>
            <a:r>
              <a:rPr dirty="0" baseline="-9661" sz="1725" spc="-262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3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a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270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876604" y="6268385"/>
            <a:ext cx="160718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727710" algn="l"/>
                <a:tab pos="1053465" algn="l"/>
              </a:tabLst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65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195">
                <a:latin typeface="Times New Roman"/>
                <a:cs typeface="Times New Roman"/>
              </a:rPr>
              <a:t> </a:t>
            </a:r>
            <a:r>
              <a:rPr dirty="0" baseline="50724" sz="1725" spc="22">
                <a:latin typeface="Symbol"/>
                <a:cs typeface="Symbol"/>
              </a:rPr>
              <a:t>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6231" sz="1725" spc="-3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az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50724" sz="1725">
                <a:latin typeface="Symbol"/>
                <a:cs typeface="Symbol"/>
              </a:rPr>
              <a:t></a:t>
            </a:r>
            <a:r>
              <a:rPr dirty="0" baseline="50724" sz="1725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a</a:t>
            </a:r>
            <a:r>
              <a:rPr dirty="0" baseline="30555" sz="1500" spc="97" i="1">
                <a:latin typeface="Times New Roman"/>
                <a:cs typeface="Times New Roman"/>
              </a:rPr>
              <a:t>n</a:t>
            </a:r>
            <a:r>
              <a:rPr dirty="0" baseline="30555" sz="1500" spc="-179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.</a:t>
            </a:r>
            <a:r>
              <a:rPr dirty="0" sz="1150" spc="-25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638692" y="627959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084209" y="627959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539531" y="63740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620134" y="6268385"/>
            <a:ext cx="137287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753745" algn="l"/>
                <a:tab pos="1021080" algn="l"/>
              </a:tabLst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6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187">
                <a:latin typeface="Times New Roman"/>
                <a:cs typeface="Times New Roman"/>
              </a:rPr>
              <a:t> </a:t>
            </a:r>
            <a:r>
              <a:rPr dirty="0" baseline="50724" sz="1725" spc="15">
                <a:latin typeface="Symbol"/>
                <a:cs typeface="Symbol"/>
              </a:rPr>
              <a:t>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6231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50724" sz="1725">
                <a:latin typeface="Symbol"/>
                <a:cs typeface="Symbol"/>
              </a:rPr>
              <a:t></a:t>
            </a:r>
            <a:r>
              <a:rPr dirty="0" baseline="50724" sz="1725" spc="1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033409" y="6424945"/>
            <a:ext cx="7277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270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-3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2415" sz="1725" spc="209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1" name="object 91" descr=""/>
          <p:cNvSpPr/>
          <p:nvPr/>
        </p:nvSpPr>
        <p:spPr>
          <a:xfrm>
            <a:off x="1416731" y="6925977"/>
            <a:ext cx="636270" cy="0"/>
          </a:xfrm>
          <a:custGeom>
            <a:avLst/>
            <a:gdLst/>
            <a:ahLst/>
            <a:cxnLst/>
            <a:rect l="l" t="t" r="r" b="b"/>
            <a:pathLst>
              <a:path w="636269" h="0">
                <a:moveTo>
                  <a:pt x="0" y="0"/>
                </a:moveTo>
                <a:lnTo>
                  <a:pt x="63592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 txBox="1"/>
          <p:nvPr/>
        </p:nvSpPr>
        <p:spPr>
          <a:xfrm>
            <a:off x="1888481" y="69074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902004" y="6801785"/>
            <a:ext cx="28829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366428" y="6757218"/>
            <a:ext cx="28956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1272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049450" y="6812374"/>
            <a:ext cx="53022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67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a</a:t>
            </a:r>
            <a:r>
              <a:rPr dirty="0" baseline="4830" sz="1725" spc="719" i="1">
                <a:latin typeface="Times New Roman"/>
                <a:cs typeface="Times New Roman"/>
              </a:rPr>
              <a:t> </a:t>
            </a:r>
            <a:r>
              <a:rPr dirty="0" baseline="4830" sz="1725" spc="-37">
                <a:latin typeface="Times New Roman"/>
                <a:cs typeface="Times New Roman"/>
              </a:rPr>
              <a:t>.</a:t>
            </a:r>
            <a:r>
              <a:rPr dirty="0" baseline="4830" sz="1725" spc="-37" i="1">
                <a:latin typeface="Times New Roman"/>
                <a:cs typeface="Times New Roman"/>
              </a:rPr>
              <a:t>n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288975" y="6812374"/>
            <a:ext cx="882650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  <a:tabLst>
                <a:tab pos="772795" algn="l"/>
              </a:tabLst>
            </a:pPr>
            <a:r>
              <a:rPr dirty="0" sz="1150" spc="-110">
                <a:latin typeface="Symbol"/>
                <a:cs typeface="Symbol"/>
              </a:rPr>
              <a:t></a:t>
            </a:r>
            <a:r>
              <a:rPr dirty="0" baseline="-9661" sz="1725" spc="-165">
                <a:latin typeface="Symbol"/>
                <a:cs typeface="Symbol"/>
              </a:rPr>
              <a:t></a:t>
            </a:r>
            <a:r>
              <a:rPr dirty="0" baseline="-9661" sz="1725" spc="345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6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104">
                <a:latin typeface="Times New Roman"/>
                <a:cs typeface="Times New Roman"/>
              </a:rPr>
              <a:t> </a:t>
            </a:r>
            <a:r>
              <a:rPr dirty="0" baseline="2415" sz="1725" spc="-37" i="1">
                <a:latin typeface="Times New Roman"/>
                <a:cs typeface="Times New Roman"/>
              </a:rPr>
              <a:t>a</a:t>
            </a:r>
            <a:r>
              <a:rPr dirty="0" baseline="2415" sz="1725" spc="-37">
                <a:latin typeface="Times New Roman"/>
                <a:cs typeface="Times New Roman"/>
              </a:rPr>
              <a:t>)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30">
                <a:latin typeface="Symbol"/>
                <a:cs typeface="Symbol"/>
              </a:rPr>
              <a:t></a:t>
            </a:r>
            <a:r>
              <a:rPr dirty="0" baseline="-9661" sz="1725" spc="-44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167173" y="6704352"/>
            <a:ext cx="9912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79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-2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Times New Roman"/>
                <a:cs typeface="Times New Roman"/>
              </a:rPr>
              <a:t>2</a:t>
            </a:r>
            <a:r>
              <a:rPr dirty="0" baseline="30555" sz="1500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98" name="object 98" descr=""/>
          <p:cNvSpPr/>
          <p:nvPr/>
        </p:nvSpPr>
        <p:spPr>
          <a:xfrm>
            <a:off x="4158854" y="6925977"/>
            <a:ext cx="469265" cy="0"/>
          </a:xfrm>
          <a:custGeom>
            <a:avLst/>
            <a:gdLst/>
            <a:ahLst/>
            <a:cxnLst/>
            <a:rect l="l" t="t" r="r" b="b"/>
            <a:pathLst>
              <a:path w="469264" h="0">
                <a:moveTo>
                  <a:pt x="0" y="0"/>
                </a:moveTo>
                <a:lnTo>
                  <a:pt x="46888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4938186" y="6757218"/>
            <a:ext cx="8826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4530155" y="6907481"/>
            <a:ext cx="8826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645534" y="6801785"/>
            <a:ext cx="28702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624780" y="6812374"/>
            <a:ext cx="3263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75">
                <a:latin typeface="Times New Roman"/>
                <a:cs typeface="Times New Roman"/>
              </a:rPr>
              <a:t> </a:t>
            </a:r>
            <a:r>
              <a:rPr dirty="0" baseline="4830" sz="1725" spc="-75" i="1">
                <a:latin typeface="Times New Roman"/>
                <a:cs typeface="Times New Roman"/>
              </a:rPr>
              <a:t>n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031151" y="6812374"/>
            <a:ext cx="715010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262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3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2415" sz="1725" spc="742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909888" y="6704352"/>
            <a:ext cx="82359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9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27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70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05" name="object 105" descr=""/>
          <p:cNvSpPr/>
          <p:nvPr/>
        </p:nvSpPr>
        <p:spPr>
          <a:xfrm>
            <a:off x="1417040" y="7459377"/>
            <a:ext cx="1178560" cy="0"/>
          </a:xfrm>
          <a:custGeom>
            <a:avLst/>
            <a:gdLst/>
            <a:ahLst/>
            <a:cxnLst/>
            <a:rect l="l" t="t" r="r" b="b"/>
            <a:pathLst>
              <a:path w="1178560" h="0">
                <a:moveTo>
                  <a:pt x="0" y="0"/>
                </a:moveTo>
                <a:lnTo>
                  <a:pt x="117818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 txBox="1"/>
          <p:nvPr/>
        </p:nvSpPr>
        <p:spPr>
          <a:xfrm>
            <a:off x="902004" y="7335566"/>
            <a:ext cx="28829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909366" y="7290618"/>
            <a:ext cx="28511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08915" algn="l"/>
              </a:tabLst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r>
              <a:rPr dirty="0" sz="1000" i="1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592015" y="7345774"/>
            <a:ext cx="5308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67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a</a:t>
            </a:r>
            <a:r>
              <a:rPr dirty="0" baseline="4830" sz="1725" spc="719" i="1">
                <a:latin typeface="Times New Roman"/>
                <a:cs typeface="Times New Roman"/>
              </a:rPr>
              <a:t> </a:t>
            </a:r>
            <a:r>
              <a:rPr dirty="0" baseline="4830" sz="1725" spc="-37">
                <a:latin typeface="Times New Roman"/>
                <a:cs typeface="Times New Roman"/>
              </a:rPr>
              <a:t>.</a:t>
            </a:r>
            <a:r>
              <a:rPr dirty="0" baseline="4830" sz="1725" spc="-37" i="1">
                <a:latin typeface="Times New Roman"/>
                <a:cs typeface="Times New Roman"/>
              </a:rPr>
              <a:t>n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566615" y="749082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301972" y="7345774"/>
            <a:ext cx="985519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50800">
              <a:lnSpc>
                <a:spcPts val="1260"/>
              </a:lnSpc>
              <a:tabLst>
                <a:tab pos="455295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2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44">
                <a:latin typeface="Times New Roman"/>
                <a:cs typeface="Times New Roman"/>
              </a:rPr>
              <a:t> </a:t>
            </a:r>
            <a:r>
              <a:rPr dirty="0" baseline="2415" sz="1725" spc="37" i="1">
                <a:latin typeface="Times New Roman"/>
                <a:cs typeface="Times New Roman"/>
              </a:rPr>
              <a:t>a</a:t>
            </a:r>
            <a:r>
              <a:rPr dirty="0" baseline="2415" sz="1725" spc="37">
                <a:latin typeface="Times New Roman"/>
                <a:cs typeface="Times New Roman"/>
              </a:rPr>
              <a:t>)</a:t>
            </a:r>
            <a:r>
              <a:rPr dirty="0" baseline="33333" sz="1500" spc="37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167170" y="7237752"/>
            <a:ext cx="15341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1111" sz="1500" spc="-15">
                <a:latin typeface="Symbol"/>
                <a:cs typeface="Symbol"/>
              </a:rPr>
              <a:t></a:t>
            </a:r>
            <a:r>
              <a:rPr dirty="0" baseline="-11111" sz="1500" spc="-15">
                <a:latin typeface="Times New Roman"/>
                <a:cs typeface="Times New Roman"/>
              </a:rPr>
              <a:t>1</a:t>
            </a:r>
            <a:r>
              <a:rPr dirty="0" baseline="-11111" sz="1500" spc="-16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-20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az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Times New Roman"/>
                <a:cs typeface="Times New Roman"/>
              </a:rPr>
              <a:t>2</a:t>
            </a:r>
            <a:r>
              <a:rPr dirty="0" baseline="30555" sz="1500" spc="-12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-17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12" name="object 112" descr=""/>
          <p:cNvSpPr/>
          <p:nvPr/>
        </p:nvSpPr>
        <p:spPr>
          <a:xfrm>
            <a:off x="4158645" y="7459377"/>
            <a:ext cx="783590" cy="0"/>
          </a:xfrm>
          <a:custGeom>
            <a:avLst/>
            <a:gdLst/>
            <a:ahLst/>
            <a:cxnLst/>
            <a:rect l="l" t="t" r="r" b="b"/>
            <a:pathLst>
              <a:path w="783589" h="0">
                <a:moveTo>
                  <a:pt x="0" y="0"/>
                </a:moveTo>
                <a:lnTo>
                  <a:pt x="78306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 descr=""/>
          <p:cNvSpPr txBox="1"/>
          <p:nvPr/>
        </p:nvSpPr>
        <p:spPr>
          <a:xfrm>
            <a:off x="5247894" y="7290618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645534" y="7335566"/>
            <a:ext cx="28765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4938457" y="7345774"/>
            <a:ext cx="3263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75">
                <a:latin typeface="Times New Roman"/>
                <a:cs typeface="Times New Roman"/>
              </a:rPr>
              <a:t> </a:t>
            </a:r>
            <a:r>
              <a:rPr dirty="0" baseline="4830" sz="1725" spc="-75" i="1">
                <a:latin typeface="Times New Roman"/>
                <a:cs typeface="Times New Roman"/>
              </a:rPr>
              <a:t>n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909985" y="7237752"/>
            <a:ext cx="11372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9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3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496839" y="7976630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921040" y="7866872"/>
            <a:ext cx="2705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baseline="2314" sz="1800">
                <a:latin typeface="Times New Roman"/>
                <a:cs typeface="Times New Roman"/>
              </a:rPr>
              <a:t>9.</a:t>
            </a:r>
            <a:r>
              <a:rPr dirty="0" baseline="2314" sz="1800" spc="6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338843" y="7914709"/>
            <a:ext cx="533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1009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1338843" y="8020849"/>
            <a:ext cx="533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1940" algn="l"/>
              </a:tabLst>
            </a:pPr>
            <a:r>
              <a:rPr dirty="0" sz="1200">
                <a:latin typeface="Symbol"/>
                <a:cs typeface="Symbol"/>
              </a:rPr>
              <a:t>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166723" y="7771694"/>
            <a:ext cx="7308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623570" algn="l"/>
              </a:tabLst>
            </a:pPr>
            <a:r>
              <a:rPr dirty="0" baseline="-11111" sz="1500" spc="-15">
                <a:latin typeface="Symbol"/>
                <a:cs typeface="Symbol"/>
              </a:rPr>
              <a:t></a:t>
            </a:r>
            <a:r>
              <a:rPr dirty="0" baseline="-11111" sz="1500" spc="-15">
                <a:latin typeface="Times New Roman"/>
                <a:cs typeface="Times New Roman"/>
              </a:rPr>
              <a:t>1</a:t>
            </a:r>
            <a:r>
              <a:rPr dirty="0" baseline="-11111" sz="1500" spc="-20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u="sng" sz="1200" spc="3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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22" name="object 122" descr=""/>
          <p:cNvSpPr/>
          <p:nvPr/>
        </p:nvSpPr>
        <p:spPr>
          <a:xfrm>
            <a:off x="4236353" y="7992777"/>
            <a:ext cx="376555" cy="0"/>
          </a:xfrm>
          <a:custGeom>
            <a:avLst/>
            <a:gdLst/>
            <a:ahLst/>
            <a:cxnLst/>
            <a:rect l="l" t="t" r="r" b="b"/>
            <a:pathLst>
              <a:path w="376554" h="0">
                <a:moveTo>
                  <a:pt x="0" y="0"/>
                </a:moveTo>
                <a:lnTo>
                  <a:pt x="37631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 txBox="1"/>
          <p:nvPr/>
        </p:nvSpPr>
        <p:spPr>
          <a:xfrm>
            <a:off x="4317874" y="79742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4312056" y="7703518"/>
            <a:ext cx="2159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09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889414" y="7859706"/>
            <a:ext cx="2120265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76847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r>
              <a:rPr dirty="0" sz="1200">
                <a:latin typeface="Times New Roman"/>
                <a:cs typeface="Times New Roman"/>
              </a:rPr>
              <a:t>	10.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4609440" y="7879174"/>
            <a:ext cx="21145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4031070" y="7345774"/>
            <a:ext cx="1524000" cy="72961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  <a:tabLst>
                <a:tab pos="288290" algn="l"/>
                <a:tab pos="919480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1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54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1)</a:t>
            </a:r>
            <a:r>
              <a:rPr dirty="0" baseline="33333" sz="1500" spc="-37">
                <a:latin typeface="Times New Roman"/>
                <a:cs typeface="Times New Roman"/>
              </a:rPr>
              <a:t>4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  <a:p>
            <a:pPr algn="ctr" marR="275590">
              <a:lnSpc>
                <a:spcPts val="1165"/>
              </a:lnSpc>
              <a:spcBef>
                <a:spcPts val="53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814705">
              <a:lnSpc>
                <a:spcPts val="1285"/>
              </a:lnSpc>
            </a:pPr>
            <a:r>
              <a:rPr dirty="0" sz="1150">
                <a:latin typeface="Times New Roman"/>
                <a:cs typeface="Times New Roman"/>
              </a:rPr>
              <a:t>cos(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4108601" y="7879174"/>
            <a:ext cx="622935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  <a:tabLst>
                <a:tab pos="334010" algn="l"/>
              </a:tabLst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157">
                <a:latin typeface="Times New Roman"/>
                <a:cs typeface="Times New Roman"/>
              </a:rPr>
              <a:t> </a:t>
            </a:r>
            <a:r>
              <a:rPr dirty="0" baseline="2415" sz="1725" spc="-89" i="1">
                <a:latin typeface="Times New Roman"/>
                <a:cs typeface="Times New Roman"/>
              </a:rPr>
              <a:t>z</a:t>
            </a:r>
            <a:r>
              <a:rPr dirty="0" baseline="2415" sz="1725" i="1">
                <a:latin typeface="Times New Roman"/>
                <a:cs typeface="Times New Roman"/>
              </a:rPr>
              <a:t>	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202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986536" y="7798994"/>
            <a:ext cx="2819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0">
                <a:latin typeface="Times New Roman"/>
                <a:cs typeface="Times New Roman"/>
              </a:rPr>
              <a:t>1</a:t>
            </a:r>
            <a:r>
              <a:rPr dirty="0" sz="1000" spc="-130">
                <a:latin typeface="Times New Roman"/>
                <a:cs typeface="Times New Roman"/>
              </a:rPr>
              <a:t> </a:t>
            </a:r>
            <a:r>
              <a:rPr dirty="0" baseline="24154" sz="1725" spc="-89">
                <a:latin typeface="Symbol"/>
                <a:cs typeface="Symbol"/>
              </a:rPr>
              <a:t></a:t>
            </a:r>
            <a:endParaRPr baseline="24154" sz="1725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902004" y="8158733"/>
            <a:ext cx="4725035" cy="54991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Evaluation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inverse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Transforms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methods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–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Power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series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method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978204" y="8772038"/>
            <a:ext cx="31394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Example: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log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/>
          <p:nvPr/>
        </p:nvSpPr>
        <p:spPr>
          <a:xfrm>
            <a:off x="4130054" y="8899531"/>
            <a:ext cx="281305" cy="0"/>
          </a:xfrm>
          <a:custGeom>
            <a:avLst/>
            <a:gdLst/>
            <a:ahLst/>
            <a:cxnLst/>
            <a:rect l="l" t="t" r="r" b="b"/>
            <a:pathLst>
              <a:path w="281304" h="0">
                <a:moveTo>
                  <a:pt x="0" y="0"/>
                </a:moveTo>
                <a:lnTo>
                  <a:pt x="281125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 txBox="1"/>
          <p:nvPr/>
        </p:nvSpPr>
        <p:spPr>
          <a:xfrm>
            <a:off x="4134777" y="8891996"/>
            <a:ext cx="29718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4419870" y="8772038"/>
            <a:ext cx="1583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method.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4230726" y="8679172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991753"/>
            <a:ext cx="23691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1/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log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283473" y="1118962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 h="0">
                <a:moveTo>
                  <a:pt x="0" y="0"/>
                </a:moveTo>
                <a:lnTo>
                  <a:pt x="28229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50801" y="1118962"/>
            <a:ext cx="434975" cy="0"/>
          </a:xfrm>
          <a:custGeom>
            <a:avLst/>
            <a:gdLst/>
            <a:ahLst/>
            <a:cxnLst/>
            <a:rect l="l" t="t" r="r" b="b"/>
            <a:pathLst>
              <a:path w="434975" h="0">
                <a:moveTo>
                  <a:pt x="0" y="0"/>
                </a:moveTo>
                <a:lnTo>
                  <a:pt x="43466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770560" y="1118962"/>
            <a:ext cx="296545" cy="0"/>
          </a:xfrm>
          <a:custGeom>
            <a:avLst/>
            <a:gdLst/>
            <a:ahLst/>
            <a:cxnLst/>
            <a:rect l="l" t="t" r="r" b="b"/>
            <a:pathLst>
              <a:path w="296545" h="0">
                <a:moveTo>
                  <a:pt x="0" y="0"/>
                </a:moveTo>
                <a:lnTo>
                  <a:pt x="29631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099448" y="991753"/>
            <a:ext cx="8312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log(1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y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867886" y="895601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028020" y="895601"/>
            <a:ext cx="2635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1/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751411" y="1111198"/>
            <a:ext cx="3181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98348" y="991753"/>
            <a:ext cx="11601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3185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log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log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88213" y="1111198"/>
            <a:ext cx="1117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55955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1/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384556" y="895601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3327607" y="153543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78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3771644" y="1535436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330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830334" y="1410000"/>
            <a:ext cx="1717675" cy="32385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ts val="1155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18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127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y</a:t>
            </a:r>
            <a:r>
              <a:rPr dirty="0" baseline="32163" sz="1425" spc="97">
                <a:latin typeface="Times New Roman"/>
                <a:cs typeface="Times New Roman"/>
              </a:rPr>
              <a:t>3</a:t>
            </a:r>
            <a:r>
              <a:rPr dirty="0" baseline="32163" sz="1425" spc="20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........</a:t>
            </a:r>
            <a:endParaRPr sz="1150">
              <a:latin typeface="Times New Roman"/>
              <a:cs typeface="Times New Roman"/>
            </a:endParaRPr>
          </a:p>
          <a:p>
            <a:pPr marL="507365">
              <a:lnSpc>
                <a:spcPts val="1155"/>
              </a:lnSpc>
              <a:tabLst>
                <a:tab pos="946150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656473" y="1981085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2005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4169411" y="1981085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234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5373483" y="1981085"/>
            <a:ext cx="363220" cy="0"/>
          </a:xfrm>
          <a:custGeom>
            <a:avLst/>
            <a:gdLst/>
            <a:ahLst/>
            <a:cxnLst/>
            <a:rect l="l" t="t" r="r" b="b"/>
            <a:pathLst>
              <a:path w="363220" h="0">
                <a:moveTo>
                  <a:pt x="0" y="0"/>
                </a:moveTo>
                <a:lnTo>
                  <a:pt x="36314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728855" y="1852355"/>
            <a:ext cx="857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05383" y="1973355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805327" y="1808902"/>
            <a:ext cx="17208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60">
                <a:latin typeface="Times New Roman"/>
                <a:cs typeface="Times New Roman"/>
              </a:rPr>
              <a:t> </a:t>
            </a:r>
            <a:r>
              <a:rPr dirty="0" sz="1000" spc="-6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139459" y="2043575"/>
            <a:ext cx="235585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54282" y="1808902"/>
            <a:ext cx="116332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03555" algn="l"/>
                <a:tab pos="1006475" algn="l"/>
              </a:tabLst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65756" y="1754876"/>
            <a:ext cx="5829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22222" sz="1500">
                <a:latin typeface="Symbol"/>
                <a:cs typeface="Symbol"/>
              </a:rPr>
              <a:t></a:t>
            </a:r>
            <a:r>
              <a:rPr dirty="0" baseline="22222" sz="1500" spc="63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1)</a:t>
            </a:r>
            <a:r>
              <a:rPr dirty="0" baseline="30555" sz="1500" spc="-15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33587" y="1826759"/>
            <a:ext cx="2320925" cy="35750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ts val="1415"/>
              </a:lnSpc>
              <a:spcBef>
                <a:spcPts val="114"/>
              </a:spcBef>
              <a:tabLst>
                <a:tab pos="503555" algn="l"/>
                <a:tab pos="748030" algn="l"/>
                <a:tab pos="1018540" algn="l"/>
                <a:tab pos="1250950" algn="l"/>
                <a:tab pos="151384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.........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baseline="-5952" sz="2100" spc="-75">
                <a:latin typeface="Symbol"/>
                <a:cs typeface="Symbol"/>
              </a:rPr>
              <a:t></a:t>
            </a:r>
            <a:endParaRPr baseline="-5952" sz="2100">
              <a:latin typeface="Symbol"/>
              <a:cs typeface="Symbol"/>
            </a:endParaRPr>
          </a:p>
          <a:p>
            <a:pPr marL="633095">
              <a:lnSpc>
                <a:spcPts val="1175"/>
              </a:lnSpc>
              <a:tabLst>
                <a:tab pos="1141095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651723" y="1754875"/>
            <a:ext cx="611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20065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16671" y="2387177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673447" y="2200689"/>
            <a:ext cx="10915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9745" algn="l"/>
              </a:tabLst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3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31156" y="2376602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01542" y="2313163"/>
            <a:ext cx="2482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25">
                <a:latin typeface="Symbol"/>
                <a:cs typeface="Symbol"/>
              </a:rPr>
              <a:t></a:t>
            </a:r>
            <a:r>
              <a:rPr dirty="0" sz="1200" spc="25" i="1">
                <a:latin typeface="Times New Roman"/>
                <a:cs typeface="Times New Roman"/>
              </a:rPr>
              <a:t>u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78535" y="2339477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53135" y="2430189"/>
            <a:ext cx="14122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3888" sz="180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15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00" i="1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29293" y="2211876"/>
            <a:ext cx="2768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1800">
                <a:latin typeface="Symbol"/>
                <a:cs typeface="Symbol"/>
              </a:rPr>
              <a:t></a:t>
            </a:r>
            <a:r>
              <a:rPr dirty="0" baseline="-37037" sz="1800" spc="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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217451" y="2871867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930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417277" y="2648200"/>
            <a:ext cx="8509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02004" y="2744661"/>
            <a:ext cx="4059554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816225" algn="l"/>
              </a:tabLst>
            </a:pP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,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division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method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3041179" y="3517674"/>
            <a:ext cx="1576705" cy="162560"/>
          </a:xfrm>
          <a:custGeom>
            <a:avLst/>
            <a:gdLst/>
            <a:ahLst/>
            <a:cxnLst/>
            <a:rect l="l" t="t" r="r" b="b"/>
            <a:pathLst>
              <a:path w="1576704" h="162560">
                <a:moveTo>
                  <a:pt x="0" y="162454"/>
                </a:moveTo>
                <a:lnTo>
                  <a:pt x="14996" y="143921"/>
                </a:lnTo>
                <a:lnTo>
                  <a:pt x="25924" y="123816"/>
                </a:lnTo>
                <a:lnTo>
                  <a:pt x="32609" y="102635"/>
                </a:lnTo>
                <a:lnTo>
                  <a:pt x="34876" y="80872"/>
                </a:lnTo>
                <a:lnTo>
                  <a:pt x="32782" y="59888"/>
                </a:lnTo>
                <a:lnTo>
                  <a:pt x="26614" y="39509"/>
                </a:lnTo>
                <a:lnTo>
                  <a:pt x="16544" y="20072"/>
                </a:lnTo>
                <a:lnTo>
                  <a:pt x="2745" y="1914"/>
                </a:lnTo>
              </a:path>
              <a:path w="1576704" h="162560">
                <a:moveTo>
                  <a:pt x="3364" y="0"/>
                </a:moveTo>
                <a:lnTo>
                  <a:pt x="1576152" y="0"/>
                </a:lnTo>
              </a:path>
            </a:pathLst>
          </a:custGeom>
          <a:ln w="571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863904" y="2810885"/>
            <a:ext cx="3752850" cy="814705"/>
          </a:xfrm>
          <a:prstGeom prst="rect">
            <a:avLst/>
          </a:prstGeom>
        </p:spPr>
        <p:txBody>
          <a:bodyPr wrap="square" lIns="0" tIns="99060" rIns="0" bIns="0" rtlCol="0" vert="horz">
            <a:spAutoFit/>
          </a:bodyPr>
          <a:lstStyle/>
          <a:p>
            <a:pPr marL="2361565">
              <a:lnSpc>
                <a:spcPct val="100000"/>
              </a:lnSpc>
              <a:spcBef>
                <a:spcPts val="78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2100580">
              <a:lnSpc>
                <a:spcPct val="100000"/>
              </a:lnSpc>
              <a:spcBef>
                <a:spcPts val="655"/>
              </a:spcBef>
            </a:pPr>
            <a:r>
              <a:rPr dirty="0" sz="1100" i="1">
                <a:latin typeface="Times New Roman"/>
                <a:cs typeface="Times New Roman"/>
              </a:rPr>
              <a:t>z</a:t>
            </a:r>
            <a:r>
              <a:rPr dirty="0" sz="1100" spc="-125" i="1">
                <a:latin typeface="Times New Roman"/>
                <a:cs typeface="Times New Roman"/>
              </a:rPr>
              <a:t> </a:t>
            </a:r>
            <a:r>
              <a:rPr dirty="0" baseline="30864" sz="1350">
                <a:latin typeface="Symbol"/>
                <a:cs typeface="Symbol"/>
              </a:rPr>
              <a:t></a:t>
            </a:r>
            <a:r>
              <a:rPr dirty="0" baseline="30864" sz="1350">
                <a:latin typeface="Times New Roman"/>
                <a:cs typeface="Times New Roman"/>
              </a:rPr>
              <a:t>1</a:t>
            </a:r>
            <a:r>
              <a:rPr dirty="0" baseline="30864" sz="1350" spc="179">
                <a:latin typeface="Times New Roman"/>
                <a:cs typeface="Times New Roman"/>
              </a:rPr>
              <a:t> </a:t>
            </a:r>
            <a:r>
              <a:rPr dirty="0" sz="1100" spc="50">
                <a:latin typeface="Symbol"/>
                <a:cs typeface="Symbol"/>
              </a:rPr>
              <a:t></a:t>
            </a:r>
            <a:r>
              <a:rPr dirty="0" sz="1100">
                <a:latin typeface="Times New Roman"/>
                <a:cs typeface="Times New Roman"/>
              </a:rPr>
              <a:t> </a:t>
            </a:r>
            <a:r>
              <a:rPr dirty="0" sz="1100" spc="75">
                <a:latin typeface="Times New Roman"/>
                <a:cs typeface="Times New Roman"/>
              </a:rPr>
              <a:t>2</a:t>
            </a:r>
            <a:r>
              <a:rPr dirty="0" sz="1100" spc="75" i="1">
                <a:latin typeface="Times New Roman"/>
                <a:cs typeface="Times New Roman"/>
              </a:rPr>
              <a:t>z</a:t>
            </a:r>
            <a:r>
              <a:rPr dirty="0" sz="1100" spc="-125" i="1">
                <a:latin typeface="Times New Roman"/>
                <a:cs typeface="Times New Roman"/>
              </a:rPr>
              <a:t> </a:t>
            </a:r>
            <a:r>
              <a:rPr dirty="0" baseline="30864" sz="1350">
                <a:latin typeface="Symbol"/>
                <a:cs typeface="Symbol"/>
              </a:rPr>
              <a:t></a:t>
            </a:r>
            <a:r>
              <a:rPr dirty="0" baseline="30864" sz="1350">
                <a:latin typeface="Times New Roman"/>
                <a:cs typeface="Times New Roman"/>
              </a:rPr>
              <a:t>2</a:t>
            </a:r>
            <a:r>
              <a:rPr dirty="0" baseline="30864" sz="1350" spc="330">
                <a:latin typeface="Times New Roman"/>
                <a:cs typeface="Times New Roman"/>
              </a:rPr>
              <a:t> </a:t>
            </a:r>
            <a:r>
              <a:rPr dirty="0" sz="1100" spc="50">
                <a:latin typeface="Symbol"/>
                <a:cs typeface="Symbol"/>
              </a:rPr>
              <a:t>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00" spc="60">
                <a:latin typeface="Times New Roman"/>
                <a:cs typeface="Times New Roman"/>
              </a:rPr>
              <a:t>3</a:t>
            </a:r>
            <a:r>
              <a:rPr dirty="0" sz="1100" spc="60" i="1">
                <a:latin typeface="Times New Roman"/>
                <a:cs typeface="Times New Roman"/>
              </a:rPr>
              <a:t>z</a:t>
            </a:r>
            <a:r>
              <a:rPr dirty="0" sz="1100" spc="-120" i="1">
                <a:latin typeface="Times New Roman"/>
                <a:cs typeface="Times New Roman"/>
              </a:rPr>
              <a:t> </a:t>
            </a:r>
            <a:r>
              <a:rPr dirty="0" baseline="30864" sz="1350">
                <a:latin typeface="Symbol"/>
                <a:cs typeface="Symbol"/>
              </a:rPr>
              <a:t></a:t>
            </a:r>
            <a:r>
              <a:rPr dirty="0" baseline="30864" sz="1350">
                <a:latin typeface="Times New Roman"/>
                <a:cs typeface="Times New Roman"/>
              </a:rPr>
              <a:t>3</a:t>
            </a:r>
            <a:r>
              <a:rPr dirty="0" baseline="30864" sz="1350" spc="262">
                <a:latin typeface="Times New Roman"/>
                <a:cs typeface="Times New Roman"/>
              </a:rPr>
              <a:t> </a:t>
            </a:r>
            <a:r>
              <a:rPr dirty="0" sz="1100" spc="50">
                <a:latin typeface="Symbol"/>
                <a:cs typeface="Symbol"/>
              </a:rPr>
              <a:t></a:t>
            </a:r>
            <a:r>
              <a:rPr dirty="0" sz="1100" spc="-90">
                <a:latin typeface="Times New Roman"/>
                <a:cs typeface="Times New Roman"/>
              </a:rPr>
              <a:t> </a:t>
            </a:r>
            <a:r>
              <a:rPr dirty="0" sz="1100" spc="-10">
                <a:latin typeface="Times New Roman"/>
                <a:cs typeface="Times New Roman"/>
              </a:rPr>
              <a:t>.........</a:t>
            </a:r>
            <a:endParaRPr sz="11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75"/>
              </a:spcBef>
            </a:pPr>
            <a:r>
              <a:rPr dirty="0" sz="1200">
                <a:latin typeface="Times New Roman"/>
                <a:cs typeface="Times New Roman"/>
              </a:rPr>
              <a:t>&lt;&lt;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baseline="-24691" sz="1350" spc="172" i="1">
                <a:latin typeface="Times New Roman"/>
                <a:cs typeface="Times New Roman"/>
              </a:rPr>
              <a:t>z</a:t>
            </a:r>
            <a:r>
              <a:rPr dirty="0" baseline="-24691" sz="1350" spc="-135" i="1">
                <a:latin typeface="Times New Roman"/>
                <a:cs typeface="Times New Roman"/>
              </a:rPr>
              <a:t> </a:t>
            </a:r>
            <a:r>
              <a:rPr dirty="0" baseline="3703" sz="1125" spc="179">
                <a:latin typeface="Times New Roman"/>
                <a:cs typeface="Times New Roman"/>
              </a:rPr>
              <a:t>2</a:t>
            </a:r>
            <a:r>
              <a:rPr dirty="0" baseline="3703" sz="1125" spc="270">
                <a:latin typeface="Times New Roman"/>
                <a:cs typeface="Times New Roman"/>
              </a:rPr>
              <a:t> </a:t>
            </a:r>
            <a:r>
              <a:rPr dirty="0" baseline="-24691" sz="1350" spc="232">
                <a:latin typeface="Symbol"/>
                <a:cs typeface="Symbol"/>
              </a:rPr>
              <a:t></a:t>
            </a:r>
            <a:r>
              <a:rPr dirty="0" baseline="-24691" sz="1350" spc="37">
                <a:latin typeface="Times New Roman"/>
                <a:cs typeface="Times New Roman"/>
              </a:rPr>
              <a:t> </a:t>
            </a:r>
            <a:r>
              <a:rPr dirty="0" baseline="-24691" sz="1350" spc="247">
                <a:latin typeface="Times New Roman"/>
                <a:cs typeface="Times New Roman"/>
              </a:rPr>
              <a:t>2</a:t>
            </a:r>
            <a:r>
              <a:rPr dirty="0" baseline="-24691" sz="1350" spc="247" i="1">
                <a:latin typeface="Times New Roman"/>
                <a:cs typeface="Times New Roman"/>
              </a:rPr>
              <a:t>z</a:t>
            </a:r>
            <a:r>
              <a:rPr dirty="0" baseline="-24691" sz="1350" spc="75" i="1">
                <a:latin typeface="Times New Roman"/>
                <a:cs typeface="Times New Roman"/>
              </a:rPr>
              <a:t> </a:t>
            </a:r>
            <a:r>
              <a:rPr dirty="0" baseline="-24691" sz="1350" spc="232">
                <a:latin typeface="Symbol"/>
                <a:cs typeface="Symbol"/>
              </a:rPr>
              <a:t></a:t>
            </a:r>
            <a:r>
              <a:rPr dirty="0" baseline="-24691" sz="1350" spc="-150">
                <a:latin typeface="Times New Roman"/>
                <a:cs typeface="Times New Roman"/>
              </a:rPr>
              <a:t> </a:t>
            </a:r>
            <a:r>
              <a:rPr dirty="0" baseline="-24691" sz="1350" spc="217">
                <a:latin typeface="Times New Roman"/>
                <a:cs typeface="Times New Roman"/>
              </a:rPr>
              <a:t>1</a:t>
            </a:r>
            <a:r>
              <a:rPr dirty="0" baseline="-24691" sz="1350" spc="359">
                <a:latin typeface="Times New Roman"/>
                <a:cs typeface="Times New Roman"/>
              </a:rPr>
              <a:t> </a:t>
            </a:r>
            <a:r>
              <a:rPr dirty="0" baseline="-24691" sz="1350" spc="97" i="1">
                <a:latin typeface="Times New Roman"/>
                <a:cs typeface="Times New Roman"/>
              </a:rPr>
              <a:t>z</a:t>
            </a:r>
            <a:endParaRPr baseline="-24691" sz="13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048343" y="3564291"/>
            <a:ext cx="2622550" cy="1594485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625"/>
              </a:spcBef>
            </a:pPr>
            <a:r>
              <a:rPr dirty="0" sz="900" spc="114" i="1">
                <a:latin typeface="Times New Roman"/>
                <a:cs typeface="Times New Roman"/>
              </a:rPr>
              <a:t>z</a:t>
            </a:r>
            <a:r>
              <a:rPr dirty="0" sz="900" spc="55" i="1">
                <a:latin typeface="Times New Roman"/>
                <a:cs typeface="Times New Roman"/>
              </a:rPr>
              <a:t> </a:t>
            </a:r>
            <a:r>
              <a:rPr dirty="0" sz="900" spc="155">
                <a:latin typeface="Symbol"/>
                <a:cs typeface="Symbol"/>
              </a:rPr>
              <a:t></a:t>
            </a:r>
            <a:r>
              <a:rPr dirty="0" sz="900" spc="30">
                <a:latin typeface="Times New Roman"/>
                <a:cs typeface="Times New Roman"/>
              </a:rPr>
              <a:t> </a:t>
            </a:r>
            <a:r>
              <a:rPr dirty="0" sz="900" spc="145">
                <a:latin typeface="Times New Roman"/>
                <a:cs typeface="Times New Roman"/>
              </a:rPr>
              <a:t>2</a:t>
            </a:r>
            <a:r>
              <a:rPr dirty="0" sz="900" spc="-5">
                <a:latin typeface="Times New Roman"/>
                <a:cs typeface="Times New Roman"/>
              </a:rPr>
              <a:t> </a:t>
            </a:r>
            <a:r>
              <a:rPr dirty="0" sz="900" spc="155">
                <a:latin typeface="Symbol"/>
                <a:cs typeface="Symbol"/>
              </a:rPr>
              <a:t></a:t>
            </a:r>
            <a:r>
              <a:rPr dirty="0" sz="900" spc="85">
                <a:latin typeface="Times New Roman"/>
                <a:cs typeface="Times New Roman"/>
              </a:rPr>
              <a:t> </a:t>
            </a:r>
            <a:r>
              <a:rPr dirty="0" sz="900" spc="114" i="1">
                <a:latin typeface="Times New Roman"/>
                <a:cs typeface="Times New Roman"/>
              </a:rPr>
              <a:t>z</a:t>
            </a:r>
            <a:r>
              <a:rPr dirty="0" sz="900" spc="-90" i="1">
                <a:latin typeface="Times New Roman"/>
                <a:cs typeface="Times New Roman"/>
              </a:rPr>
              <a:t> </a:t>
            </a:r>
            <a:r>
              <a:rPr dirty="0" baseline="29629" sz="1125" spc="142">
                <a:latin typeface="Symbol"/>
                <a:cs typeface="Symbol"/>
              </a:rPr>
              <a:t></a:t>
            </a:r>
            <a:r>
              <a:rPr dirty="0" baseline="29629" sz="1125" spc="142">
                <a:latin typeface="Times New Roman"/>
                <a:cs typeface="Times New Roman"/>
              </a:rPr>
              <a:t>1</a:t>
            </a:r>
            <a:endParaRPr baseline="29629" sz="1125">
              <a:latin typeface="Times New Roman"/>
              <a:cs typeface="Times New Roman"/>
            </a:endParaRPr>
          </a:p>
          <a:p>
            <a:pPr marL="99695">
              <a:lnSpc>
                <a:spcPct val="100000"/>
              </a:lnSpc>
              <a:spcBef>
                <a:spcPts val="670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 spc="-37">
                <a:latin typeface="Symbol"/>
                <a:cs typeface="Symbol"/>
              </a:rPr>
              <a:t></a:t>
            </a:r>
            <a:r>
              <a:rPr dirty="0" baseline="30555" sz="1500" spc="-37">
                <a:latin typeface="Times New Roman"/>
                <a:cs typeface="Times New Roman"/>
              </a:rPr>
              <a:t>1</a:t>
            </a:r>
            <a:endParaRPr baseline="30555" sz="1500">
              <a:latin typeface="Times New Roman"/>
              <a:cs typeface="Times New Roman"/>
            </a:endParaRPr>
          </a:p>
          <a:p>
            <a:pPr marL="213360">
              <a:lnSpc>
                <a:spcPct val="100000"/>
              </a:lnSpc>
              <a:spcBef>
                <a:spcPts val="420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3</a:t>
            </a:r>
            <a:endParaRPr baseline="32163" sz="1425">
              <a:latin typeface="Times New Roman"/>
              <a:cs typeface="Times New Roman"/>
            </a:endParaRPr>
          </a:p>
          <a:p>
            <a:pPr marL="513715">
              <a:lnSpc>
                <a:spcPct val="100000"/>
              </a:lnSpc>
              <a:spcBef>
                <a:spcPts val="1085"/>
              </a:spcBef>
            </a:pP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29239" sz="1425">
                <a:latin typeface="Symbol"/>
                <a:cs typeface="Symbol"/>
              </a:rPr>
              <a:t></a:t>
            </a:r>
            <a:r>
              <a:rPr dirty="0" baseline="29239" sz="1425">
                <a:latin typeface="Times New Roman"/>
                <a:cs typeface="Times New Roman"/>
              </a:rPr>
              <a:t>1</a:t>
            </a:r>
            <a:r>
              <a:rPr dirty="0" baseline="29239" sz="1425" spc="20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baseline="29239" sz="1425" spc="-37">
                <a:latin typeface="Symbol"/>
                <a:cs typeface="Symbol"/>
              </a:rPr>
              <a:t></a:t>
            </a:r>
            <a:r>
              <a:rPr dirty="0" baseline="29239" sz="1425" spc="-37">
                <a:latin typeface="Times New Roman"/>
                <a:cs typeface="Times New Roman"/>
              </a:rPr>
              <a:t>2</a:t>
            </a:r>
            <a:endParaRPr baseline="29239" sz="1425">
              <a:latin typeface="Times New Roman"/>
              <a:cs typeface="Times New Roman"/>
            </a:endParaRPr>
          </a:p>
          <a:p>
            <a:pPr marL="513715">
              <a:lnSpc>
                <a:spcPct val="100000"/>
              </a:lnSpc>
              <a:spcBef>
                <a:spcPts val="495"/>
              </a:spcBef>
            </a:pP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29239" sz="1425">
                <a:latin typeface="Symbol"/>
                <a:cs typeface="Symbol"/>
              </a:rPr>
              <a:t></a:t>
            </a:r>
            <a:r>
              <a:rPr dirty="0" baseline="29239" sz="1425">
                <a:latin typeface="Times New Roman"/>
                <a:cs typeface="Times New Roman"/>
              </a:rPr>
              <a:t>1</a:t>
            </a:r>
            <a:r>
              <a:rPr dirty="0" baseline="29239" sz="1425" spc="18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6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29239" sz="1425">
                <a:latin typeface="Symbol"/>
                <a:cs typeface="Symbol"/>
              </a:rPr>
              <a:t></a:t>
            </a:r>
            <a:r>
              <a:rPr dirty="0" baseline="29239" sz="1425">
                <a:latin typeface="Times New Roman"/>
                <a:cs typeface="Times New Roman"/>
              </a:rPr>
              <a:t>2</a:t>
            </a:r>
            <a:r>
              <a:rPr dirty="0" baseline="29239" sz="1425" spc="3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29239" sz="1425" spc="-37">
                <a:latin typeface="Symbol"/>
                <a:cs typeface="Symbol"/>
              </a:rPr>
              <a:t></a:t>
            </a:r>
            <a:r>
              <a:rPr dirty="0" baseline="29239" sz="1425" spc="-37">
                <a:latin typeface="Times New Roman"/>
                <a:cs typeface="Times New Roman"/>
              </a:rPr>
              <a:t>3</a:t>
            </a:r>
            <a:endParaRPr baseline="29239" sz="1425">
              <a:latin typeface="Times New Roman"/>
              <a:cs typeface="Times New Roman"/>
            </a:endParaRPr>
          </a:p>
          <a:p>
            <a:pPr marL="1090295">
              <a:lnSpc>
                <a:spcPct val="100000"/>
              </a:lnSpc>
              <a:spcBef>
                <a:spcPts val="1115"/>
              </a:spcBef>
              <a:tabLst>
                <a:tab pos="2087880" algn="l"/>
              </a:tabLst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4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32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3</a:t>
            </a:r>
            <a:r>
              <a:rPr dirty="0" baseline="32163" sz="1425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902004" y="5316092"/>
            <a:ext cx="41338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Hence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1367355" y="5444252"/>
            <a:ext cx="482600" cy="0"/>
          </a:xfrm>
          <a:custGeom>
            <a:avLst/>
            <a:gdLst/>
            <a:ahLst/>
            <a:cxnLst/>
            <a:rect l="l" t="t" r="r" b="b"/>
            <a:pathLst>
              <a:path w="482600" h="0">
                <a:moveTo>
                  <a:pt x="0" y="0"/>
                </a:moveTo>
                <a:lnTo>
                  <a:pt x="48214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1337234" y="5469147"/>
            <a:ext cx="5257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856518" y="5317046"/>
            <a:ext cx="400557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9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25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17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 spc="-232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4</a:t>
            </a:r>
            <a:r>
              <a:rPr dirty="0" baseline="30555" sz="1500" spc="23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...........,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series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568266" y="5220597"/>
            <a:ext cx="863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75007" y="5950382"/>
            <a:ext cx="901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65129" y="5886943"/>
            <a:ext cx="83629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4574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u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89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913828" y="5886943"/>
            <a:ext cx="8693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8615" algn="l"/>
                <a:tab pos="702945" algn="l"/>
              </a:tabLst>
            </a:pP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nz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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46423" y="5768346"/>
            <a:ext cx="11811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20151" y="5886943"/>
            <a:ext cx="1021080" cy="367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68044" algn="l"/>
              </a:tabLst>
            </a:pPr>
            <a:r>
              <a:rPr dirty="0" sz="1100" spc="-20" i="1">
                <a:latin typeface="Times New Roman"/>
                <a:cs typeface="Times New Roman"/>
              </a:rPr>
              <a:t>i</a:t>
            </a:r>
            <a:r>
              <a:rPr dirty="0" sz="1100" spc="-20">
                <a:latin typeface="Times New Roman"/>
                <a:cs typeface="Times New Roman"/>
              </a:rPr>
              <a:t>.</a:t>
            </a:r>
            <a:r>
              <a:rPr dirty="0" sz="1100" spc="-20" i="1">
                <a:latin typeface="Times New Roman"/>
                <a:cs typeface="Times New Roman"/>
              </a:rPr>
              <a:t>e</a:t>
            </a:r>
            <a:r>
              <a:rPr dirty="0" sz="1100" spc="-20">
                <a:latin typeface="Times New Roman"/>
                <a:cs typeface="Times New Roman"/>
              </a:rPr>
              <a:t>.</a:t>
            </a:r>
            <a:r>
              <a:rPr dirty="0" sz="11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  <a:p>
            <a:pPr marL="675640">
              <a:lnSpc>
                <a:spcPct val="100000"/>
              </a:lnSpc>
              <a:spcBef>
                <a:spcPts val="45"/>
              </a:spcBef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40634" y="5843632"/>
            <a:ext cx="53530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4650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 spc="-155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29578" y="5880359"/>
            <a:ext cx="15494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Symbol"/>
                <a:cs typeface="Symbol"/>
              </a:rPr>
              <a:t>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02004" y="6306692"/>
            <a:ext cx="16503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II.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fraction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method: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902004" y="6713601"/>
            <a:ext cx="23818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3336602" y="6844522"/>
            <a:ext cx="814705" cy="0"/>
          </a:xfrm>
          <a:custGeom>
            <a:avLst/>
            <a:gdLst/>
            <a:ahLst/>
            <a:cxnLst/>
            <a:rect l="l" t="t" r="r" b="b"/>
            <a:pathLst>
              <a:path w="814704" h="0">
                <a:moveTo>
                  <a:pt x="0" y="0"/>
                </a:moveTo>
                <a:lnTo>
                  <a:pt x="814469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3331821" y="6836998"/>
            <a:ext cx="82550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4)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440433" y="6623435"/>
            <a:ext cx="60452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sz="1150" spc="-25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017389" y="6713601"/>
            <a:ext cx="161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ii)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5229523" y="6841857"/>
            <a:ext cx="902335" cy="0"/>
          </a:xfrm>
          <a:custGeom>
            <a:avLst/>
            <a:gdLst/>
            <a:ahLst/>
            <a:cxnLst/>
            <a:rect l="l" t="t" r="r" b="b"/>
            <a:pathLst>
              <a:path w="902335" h="0">
                <a:moveTo>
                  <a:pt x="0" y="0"/>
                </a:moveTo>
                <a:lnTo>
                  <a:pt x="901996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5199338" y="6865923"/>
            <a:ext cx="962660" cy="55245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baseline="32163" sz="1425">
                <a:latin typeface="Times New Roman"/>
                <a:cs typeface="Times New Roman"/>
              </a:rPr>
              <a:t>3</a:t>
            </a:r>
            <a:r>
              <a:rPr dirty="0" baseline="32163" sz="1425" spc="-13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4)</a:t>
            </a:r>
            <a:endParaRPr sz="1150">
              <a:latin typeface="Times New Roman"/>
              <a:cs typeface="Times New Roman"/>
            </a:endParaRPr>
          </a:p>
          <a:p>
            <a:pPr marL="43815">
              <a:lnSpc>
                <a:spcPct val="100000"/>
              </a:lnSpc>
              <a:spcBef>
                <a:spcPts val="1300"/>
              </a:spcBef>
            </a:pPr>
            <a:r>
              <a:rPr dirty="0" sz="1200" spc="-50" i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385640" y="6622491"/>
            <a:ext cx="593725" cy="20510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3</a:t>
            </a:r>
            <a:r>
              <a:rPr dirty="0" baseline="32163" sz="1425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20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02004" y="7308589"/>
            <a:ext cx="11976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&lt;&lt;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i)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Write</a:t>
            </a:r>
            <a:r>
              <a:rPr dirty="0" baseline="2314" sz="1800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2127942" y="7435707"/>
            <a:ext cx="814705" cy="0"/>
          </a:xfrm>
          <a:custGeom>
            <a:avLst/>
            <a:gdLst/>
            <a:ahLst/>
            <a:cxnLst/>
            <a:rect l="l" t="t" r="r" b="b"/>
            <a:pathLst>
              <a:path w="814705" h="0">
                <a:moveTo>
                  <a:pt x="0" y="0"/>
                </a:moveTo>
                <a:lnTo>
                  <a:pt x="814458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3203694" y="7432767"/>
            <a:ext cx="312420" cy="0"/>
          </a:xfrm>
          <a:custGeom>
            <a:avLst/>
            <a:gdLst/>
            <a:ahLst/>
            <a:cxnLst/>
            <a:rect l="l" t="t" r="r" b="b"/>
            <a:pathLst>
              <a:path w="312420" h="0">
                <a:moveTo>
                  <a:pt x="0" y="0"/>
                </a:moveTo>
                <a:lnTo>
                  <a:pt x="31236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3687076" y="7432767"/>
            <a:ext cx="811530" cy="0"/>
          </a:xfrm>
          <a:custGeom>
            <a:avLst/>
            <a:gdLst/>
            <a:ahLst/>
            <a:cxnLst/>
            <a:rect l="l" t="t" r="r" b="b"/>
            <a:pathLst>
              <a:path w="811529" h="0">
                <a:moveTo>
                  <a:pt x="0" y="0"/>
                </a:moveTo>
                <a:lnTo>
                  <a:pt x="81101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4668863" y="7432767"/>
            <a:ext cx="310515" cy="0"/>
          </a:xfrm>
          <a:custGeom>
            <a:avLst/>
            <a:gdLst/>
            <a:ahLst/>
            <a:cxnLst/>
            <a:rect l="l" t="t" r="r" b="b"/>
            <a:pathLst>
              <a:path w="310514" h="0">
                <a:moveTo>
                  <a:pt x="0" y="0"/>
                </a:moveTo>
                <a:lnTo>
                  <a:pt x="31018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5133248" y="7432767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 h="0">
                <a:moveTo>
                  <a:pt x="0" y="0"/>
                </a:moveTo>
                <a:lnTo>
                  <a:pt x="30777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4530421" y="7305557"/>
            <a:ext cx="5822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387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123170" y="7426527"/>
            <a:ext cx="33267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09040" algn="l"/>
                <a:tab pos="1571625" algn="l"/>
                <a:tab pos="2562860" algn="l"/>
                <a:tab pos="3027045" algn="l"/>
              </a:tabLst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4)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219391" y="7212964"/>
            <a:ext cx="27006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793750" algn="l"/>
                <a:tab pos="1693545" algn="l"/>
                <a:tab pos="2567305" algn="l"/>
              </a:tabLst>
            </a:pP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sz="1150" spc="-25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-34722" sz="1800">
                <a:latin typeface="Times New Roman"/>
                <a:cs typeface="Times New Roman"/>
              </a:rPr>
              <a:t>as</a:t>
            </a:r>
            <a:r>
              <a:rPr dirty="0" baseline="-34722" sz="1800" spc="35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U</a:t>
            </a:r>
            <a:r>
              <a:rPr dirty="0" baseline="2314" sz="1800" spc="-20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24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2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3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 i="1">
                <a:latin typeface="Times New Roman"/>
                <a:cs typeface="Times New Roman"/>
              </a:rPr>
              <a:t>A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902004" y="7713726"/>
            <a:ext cx="49980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B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11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6</a:t>
            </a:r>
            <a:r>
              <a:rPr dirty="0" sz="1150" spc="50" i="1">
                <a:latin typeface="Times New Roman"/>
                <a:cs typeface="Times New Roman"/>
              </a:rPr>
              <a:t>B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11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1/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940597" y="8230241"/>
            <a:ext cx="313690" cy="0"/>
          </a:xfrm>
          <a:custGeom>
            <a:avLst/>
            <a:gdLst/>
            <a:ahLst/>
            <a:cxnLst/>
            <a:rect l="l" t="t" r="r" b="b"/>
            <a:pathLst>
              <a:path w="313690" h="0">
                <a:moveTo>
                  <a:pt x="0" y="0"/>
                </a:moveTo>
                <a:lnTo>
                  <a:pt x="31349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1425704" y="8230241"/>
            <a:ext cx="429895" cy="0"/>
          </a:xfrm>
          <a:custGeom>
            <a:avLst/>
            <a:gdLst/>
            <a:ahLst/>
            <a:cxnLst/>
            <a:rect l="l" t="t" r="r" b="b"/>
            <a:pathLst>
              <a:path w="429894" h="0">
                <a:moveTo>
                  <a:pt x="0" y="0"/>
                </a:moveTo>
                <a:lnTo>
                  <a:pt x="89789" y="0"/>
                </a:lnTo>
              </a:path>
              <a:path w="429894" h="0">
                <a:moveTo>
                  <a:pt x="118299" y="0"/>
                </a:moveTo>
                <a:lnTo>
                  <a:pt x="429648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2010107" y="8230241"/>
            <a:ext cx="477520" cy="0"/>
          </a:xfrm>
          <a:custGeom>
            <a:avLst/>
            <a:gdLst/>
            <a:ahLst/>
            <a:cxnLst/>
            <a:rect l="l" t="t" r="r" b="b"/>
            <a:pathLst>
              <a:path w="477519" h="0">
                <a:moveTo>
                  <a:pt x="0" y="0"/>
                </a:moveTo>
                <a:lnTo>
                  <a:pt x="139739" y="0"/>
                </a:lnTo>
              </a:path>
              <a:path w="477519" h="0">
                <a:moveTo>
                  <a:pt x="168554" y="0"/>
                </a:moveTo>
                <a:lnTo>
                  <a:pt x="477444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3180802" y="8230241"/>
            <a:ext cx="429895" cy="0"/>
          </a:xfrm>
          <a:custGeom>
            <a:avLst/>
            <a:gdLst/>
            <a:ahLst/>
            <a:cxnLst/>
            <a:rect l="l" t="t" r="r" b="b"/>
            <a:pathLst>
              <a:path w="429895" h="0">
                <a:moveTo>
                  <a:pt x="0" y="0"/>
                </a:moveTo>
                <a:lnTo>
                  <a:pt x="89713" y="0"/>
                </a:lnTo>
              </a:path>
              <a:path w="429895" h="0">
                <a:moveTo>
                  <a:pt x="118223" y="0"/>
                </a:moveTo>
                <a:lnTo>
                  <a:pt x="429559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3765206" y="8230241"/>
            <a:ext cx="477520" cy="0"/>
          </a:xfrm>
          <a:custGeom>
            <a:avLst/>
            <a:gdLst/>
            <a:ahLst/>
            <a:cxnLst/>
            <a:rect l="l" t="t" r="r" b="b"/>
            <a:pathLst>
              <a:path w="477520" h="0">
                <a:moveTo>
                  <a:pt x="0" y="0"/>
                </a:moveTo>
                <a:lnTo>
                  <a:pt x="139638" y="0"/>
                </a:lnTo>
              </a:path>
              <a:path w="477520" h="0">
                <a:moveTo>
                  <a:pt x="168149" y="0"/>
                </a:moveTo>
                <a:lnTo>
                  <a:pt x="477077" y="0"/>
                </a:lnTo>
              </a:path>
            </a:pathLst>
          </a:custGeom>
          <a:ln w="63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3607868" y="8009882"/>
            <a:ext cx="55118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452120" algn="l"/>
              </a:tabLst>
            </a:pP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-44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489873" y="8104805"/>
            <a:ext cx="81343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1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057217" y="8222706"/>
            <a:ext cx="319341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75920" algn="l"/>
                <a:tab pos="985519" algn="l"/>
                <a:tab pos="2131060" algn="l"/>
                <a:tab pos="274002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6</a:t>
            </a:r>
            <a:r>
              <a:rPr dirty="0" sz="1150" spc="3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6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6</a:t>
            </a:r>
            <a:r>
              <a:rPr dirty="0" sz="1150" spc="3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885813" y="8009882"/>
            <a:ext cx="263969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775335" algn="l"/>
                <a:tab pos="1005205" algn="l"/>
                <a:tab pos="1408430" algn="l"/>
                <a:tab pos="2540635" algn="l"/>
              </a:tabLst>
            </a:pP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20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-44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2536881" y="8705856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 h="0">
                <a:moveTo>
                  <a:pt x="0" y="0"/>
                </a:moveTo>
                <a:lnTo>
                  <a:pt x="8967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/>
          <p:nvPr/>
        </p:nvSpPr>
        <p:spPr>
          <a:xfrm>
            <a:off x="3159505" y="8705856"/>
            <a:ext cx="139700" cy="0"/>
          </a:xfrm>
          <a:custGeom>
            <a:avLst/>
            <a:gdLst/>
            <a:ahLst/>
            <a:cxnLst/>
            <a:rect l="l" t="t" r="r" b="b"/>
            <a:pathLst>
              <a:path w="139700" h="0">
                <a:moveTo>
                  <a:pt x="0" y="0"/>
                </a:moveTo>
                <a:lnTo>
                  <a:pt x="13953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863904" y="8578363"/>
            <a:ext cx="2766695" cy="326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2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4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29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11</a:t>
            </a:r>
            <a:r>
              <a:rPr dirty="0" baseline="36231" sz="1725" spc="-232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(4)</a:t>
            </a:r>
            <a:r>
              <a:rPr dirty="0" baseline="32163" sz="1425" spc="-30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  <a:p>
            <a:pPr marL="1680845">
              <a:lnSpc>
                <a:spcPts val="1150"/>
              </a:lnSpc>
              <a:tabLst>
                <a:tab pos="2327910" algn="l"/>
              </a:tabLst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/>
          <p:nvPr/>
        </p:nvSpPr>
        <p:spPr>
          <a:xfrm>
            <a:off x="3086100" y="3816984"/>
            <a:ext cx="800100" cy="0"/>
          </a:xfrm>
          <a:custGeom>
            <a:avLst/>
            <a:gdLst/>
            <a:ahLst/>
            <a:cxnLst/>
            <a:rect l="l" t="t" r="r" b="b"/>
            <a:pathLst>
              <a:path w="800100" h="0">
                <a:moveTo>
                  <a:pt x="0" y="0"/>
                </a:moveTo>
                <a:lnTo>
                  <a:pt x="8001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/>
          <p:nvPr/>
        </p:nvSpPr>
        <p:spPr>
          <a:xfrm>
            <a:off x="3314700" y="4350384"/>
            <a:ext cx="1143000" cy="0"/>
          </a:xfrm>
          <a:custGeom>
            <a:avLst/>
            <a:gdLst/>
            <a:ahLst/>
            <a:cxnLst/>
            <a:rect l="l" t="t" r="r" b="b"/>
            <a:pathLst>
              <a:path w="1143000" h="0">
                <a:moveTo>
                  <a:pt x="0" y="0"/>
                </a:moveTo>
                <a:lnTo>
                  <a:pt x="11430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/>
          <p:nvPr/>
        </p:nvSpPr>
        <p:spPr>
          <a:xfrm>
            <a:off x="3657600" y="4938395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6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1041038"/>
            <a:ext cx="102996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ii)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Write</a:t>
            </a:r>
            <a:r>
              <a:rPr dirty="0" baseline="2314" sz="1800" spc="17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960682" y="1168125"/>
            <a:ext cx="901700" cy="0"/>
          </a:xfrm>
          <a:custGeom>
            <a:avLst/>
            <a:gdLst/>
            <a:ahLst/>
            <a:cxnLst/>
            <a:rect l="l" t="t" r="r" b="b"/>
            <a:pathLst>
              <a:path w="901700" h="0">
                <a:moveTo>
                  <a:pt x="0" y="0"/>
                </a:moveTo>
                <a:lnTo>
                  <a:pt x="90141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103946" y="945246"/>
            <a:ext cx="37776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817880" algn="l"/>
                <a:tab pos="1719580" algn="l"/>
                <a:tab pos="2435225" algn="l"/>
                <a:tab pos="3613785" algn="l"/>
              </a:tabLst>
            </a:pP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30555" sz="1500" spc="82">
                <a:latin typeface="Times New Roman"/>
                <a:cs typeface="Times New Roman"/>
              </a:rPr>
              <a:t>3</a:t>
            </a:r>
            <a:r>
              <a:rPr dirty="0" baseline="30555" sz="1500" spc="14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20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-32407" sz="1800">
                <a:latin typeface="Times New Roman"/>
                <a:cs typeface="Times New Roman"/>
              </a:rPr>
              <a:t>as</a:t>
            </a:r>
            <a:r>
              <a:rPr dirty="0" baseline="-32407" sz="1800" spc="3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Bz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cz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9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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112251" y="1168125"/>
            <a:ext cx="313055" cy="0"/>
          </a:xfrm>
          <a:custGeom>
            <a:avLst/>
            <a:gdLst/>
            <a:ahLst/>
            <a:cxnLst/>
            <a:rect l="l" t="t" r="r" b="b"/>
            <a:pathLst>
              <a:path w="313054" h="0">
                <a:moveTo>
                  <a:pt x="0" y="0"/>
                </a:moveTo>
                <a:lnTo>
                  <a:pt x="31293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917818" y="1192328"/>
            <a:ext cx="34378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1686560" algn="l"/>
                <a:tab pos="290385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-15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4)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4)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596485" y="1168125"/>
            <a:ext cx="897890" cy="0"/>
          </a:xfrm>
          <a:custGeom>
            <a:avLst/>
            <a:gdLst/>
            <a:ahLst/>
            <a:cxnLst/>
            <a:rect l="l" t="t" r="r" b="b"/>
            <a:pathLst>
              <a:path w="897889" h="0">
                <a:moveTo>
                  <a:pt x="0" y="0"/>
                </a:moveTo>
                <a:lnTo>
                  <a:pt x="897783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665277" y="1168125"/>
            <a:ext cx="796925" cy="0"/>
          </a:xfrm>
          <a:custGeom>
            <a:avLst/>
            <a:gdLst/>
            <a:ahLst/>
            <a:cxnLst/>
            <a:rect l="l" t="t" r="r" b="b"/>
            <a:pathLst>
              <a:path w="796925" h="0">
                <a:moveTo>
                  <a:pt x="0" y="0"/>
                </a:moveTo>
                <a:lnTo>
                  <a:pt x="79660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5616323" y="1168125"/>
            <a:ext cx="308610" cy="0"/>
          </a:xfrm>
          <a:custGeom>
            <a:avLst/>
            <a:gdLst/>
            <a:ahLst/>
            <a:cxnLst/>
            <a:rect l="l" t="t" r="r" b="b"/>
            <a:pathLst>
              <a:path w="308610" h="0">
                <a:moveTo>
                  <a:pt x="0" y="0"/>
                </a:moveTo>
                <a:lnTo>
                  <a:pt x="30811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621078" y="1160597"/>
            <a:ext cx="31242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28638" y="1160596"/>
            <a:ext cx="863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665502" y="2913386"/>
            <a:ext cx="510540" cy="0"/>
          </a:xfrm>
          <a:custGeom>
            <a:avLst/>
            <a:gdLst/>
            <a:ahLst/>
            <a:cxnLst/>
            <a:rect l="l" t="t" r="r" b="b"/>
            <a:pathLst>
              <a:path w="510539" h="0">
                <a:moveTo>
                  <a:pt x="0" y="0"/>
                </a:moveTo>
                <a:lnTo>
                  <a:pt x="510510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347291" y="2913386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4" h="0">
                <a:moveTo>
                  <a:pt x="0" y="0"/>
                </a:moveTo>
                <a:lnTo>
                  <a:pt x="163032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2681704" y="2913386"/>
            <a:ext cx="146685" cy="0"/>
          </a:xfrm>
          <a:custGeom>
            <a:avLst/>
            <a:gdLst/>
            <a:ahLst/>
            <a:cxnLst/>
            <a:rect l="l" t="t" r="r" b="b"/>
            <a:pathLst>
              <a:path w="146685" h="0">
                <a:moveTo>
                  <a:pt x="0" y="0"/>
                </a:moveTo>
                <a:lnTo>
                  <a:pt x="14646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3576927" y="2913387"/>
            <a:ext cx="147320" cy="0"/>
          </a:xfrm>
          <a:custGeom>
            <a:avLst/>
            <a:gdLst/>
            <a:ahLst/>
            <a:cxnLst/>
            <a:rect l="l" t="t" r="r" b="b"/>
            <a:pathLst>
              <a:path w="147320" h="0">
                <a:moveTo>
                  <a:pt x="0" y="0"/>
                </a:moveTo>
                <a:lnTo>
                  <a:pt x="146842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111304" y="2913387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2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5244180" y="3302006"/>
            <a:ext cx="572770" cy="0"/>
          </a:xfrm>
          <a:custGeom>
            <a:avLst/>
            <a:gdLst/>
            <a:ahLst/>
            <a:cxnLst/>
            <a:rect l="l" t="t" r="r" b="b"/>
            <a:pathLst>
              <a:path w="572770" h="0">
                <a:moveTo>
                  <a:pt x="0" y="0"/>
                </a:moveTo>
                <a:lnTo>
                  <a:pt x="57230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5987604" y="3302006"/>
            <a:ext cx="278130" cy="0"/>
          </a:xfrm>
          <a:custGeom>
            <a:avLst/>
            <a:gdLst/>
            <a:ahLst/>
            <a:cxnLst/>
            <a:rect l="l" t="t" r="r" b="b"/>
            <a:pathLst>
              <a:path w="278129" h="0">
                <a:moveTo>
                  <a:pt x="0" y="0"/>
                </a:moveTo>
                <a:lnTo>
                  <a:pt x="277722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851204" y="1542269"/>
            <a:ext cx="5476875" cy="19583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Bz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Cz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4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4)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27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90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4,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then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8</a:t>
            </a: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314" sz="1800" spc="52" i="1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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16</a:t>
            </a:r>
            <a:r>
              <a:rPr dirty="0" baseline="2314" sz="1800" spc="-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20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</a:t>
            </a:r>
            <a:r>
              <a:rPr dirty="0" baseline="2314" sz="1800" spc="8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314" sz="1800" spc="6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>
                <a:latin typeface="Times New Roman"/>
                <a:cs typeface="Times New Roman"/>
              </a:rPr>
              <a:t>1/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2</a:t>
            </a:r>
            <a:r>
              <a:rPr dirty="0" baseline="2314" sz="18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 By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0,1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1,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86360">
              <a:lnSpc>
                <a:spcPct val="100000"/>
              </a:lnSpc>
              <a:spcBef>
                <a:spcPts val="86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20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9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  <a:p>
            <a:pPr marL="84455">
              <a:lnSpc>
                <a:spcPct val="100000"/>
              </a:lnSpc>
              <a:spcBef>
                <a:spcPts val="690"/>
              </a:spcBef>
            </a:pPr>
            <a:r>
              <a:rPr dirty="0" sz="1150">
                <a:latin typeface="Times New Roman"/>
                <a:cs typeface="Times New Roman"/>
              </a:rPr>
              <a:t>(A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B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C)(-3)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D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20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-3A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3B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3C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D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-19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3A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3B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3C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95">
                <a:latin typeface="Times New Roman"/>
                <a:cs typeface="Times New Roman"/>
              </a:rPr>
              <a:t>-</a:t>
            </a:r>
            <a:r>
              <a:rPr dirty="0" sz="1150">
                <a:latin typeface="Times New Roman"/>
                <a:cs typeface="Times New Roman"/>
              </a:rPr>
              <a:t>1/2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19</a:t>
            </a: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1150">
              <a:latin typeface="Times New Roman"/>
              <a:cs typeface="Times New Roman"/>
            </a:endParaRPr>
          </a:p>
          <a:p>
            <a:pPr marL="83820">
              <a:lnSpc>
                <a:spcPts val="1210"/>
              </a:lnSpc>
              <a:spcBef>
                <a:spcPts val="5"/>
              </a:spcBef>
            </a:pP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B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C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19</a:t>
            </a:r>
            <a:r>
              <a:rPr dirty="0" baseline="36231" sz="1725" spc="-89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</a:t>
            </a:r>
            <a:r>
              <a:rPr dirty="0" baseline="36231" sz="1725" spc="-232">
                <a:latin typeface="Times New Roman"/>
                <a:cs typeface="Times New Roman"/>
              </a:rPr>
              <a:t> </a:t>
            </a:r>
            <a:r>
              <a:rPr dirty="0" baseline="36231" sz="1725" spc="75">
                <a:latin typeface="Times New Roman"/>
                <a:cs typeface="Times New Roman"/>
              </a:rPr>
              <a:t>1/</a:t>
            </a:r>
            <a:r>
              <a:rPr dirty="0" baseline="36231" sz="1725" spc="-8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spc="23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39</a:t>
            </a:r>
            <a:r>
              <a:rPr dirty="0" baseline="36231" sz="1725" spc="20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13</a:t>
            </a:r>
            <a:r>
              <a:rPr dirty="0" baseline="36231" sz="1725" spc="82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13</a:t>
            </a:r>
            <a:r>
              <a:rPr dirty="0" baseline="36231" sz="1725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89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---</a:t>
            </a:r>
            <a:r>
              <a:rPr dirty="0" baseline="2314" sz="1800" spc="-30">
                <a:latin typeface="Times New Roman"/>
                <a:cs typeface="Times New Roman"/>
              </a:rPr>
              <a:t>-</a:t>
            </a:r>
            <a:r>
              <a:rPr dirty="0" baseline="2314" sz="1800" spc="-15">
                <a:latin typeface="Times New Roman"/>
                <a:cs typeface="Times New Roman"/>
              </a:rPr>
              <a:t>--</a:t>
            </a:r>
            <a:r>
              <a:rPr dirty="0" baseline="2314" sz="1800">
                <a:latin typeface="Times New Roman"/>
                <a:cs typeface="Times New Roman"/>
              </a:rPr>
              <a:t>-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(1)</a:t>
            </a:r>
            <a:endParaRPr baseline="2314" sz="1800">
              <a:latin typeface="Times New Roman"/>
              <a:cs typeface="Times New Roman"/>
            </a:endParaRPr>
          </a:p>
          <a:p>
            <a:pPr marL="1033780">
              <a:lnSpc>
                <a:spcPts val="1150"/>
              </a:lnSpc>
              <a:tabLst>
                <a:tab pos="1540510" algn="l"/>
                <a:tab pos="1867535" algn="l"/>
                <a:tab pos="2763520" algn="l"/>
                <a:tab pos="3269615" algn="l"/>
              </a:tabLst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6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63500">
              <a:lnSpc>
                <a:spcPts val="1595"/>
              </a:lnSpc>
              <a:spcBef>
                <a:spcPts val="350"/>
              </a:spcBef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>
                <a:latin typeface="Times New Roman"/>
                <a:cs typeface="Times New Roman"/>
              </a:rPr>
              <a:t>)(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5)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27</a:t>
            </a:r>
            <a:r>
              <a:rPr dirty="0" sz="1150" spc="50" i="1">
                <a:latin typeface="Times New Roman"/>
                <a:cs typeface="Times New Roman"/>
              </a:rPr>
              <a:t>D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19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5(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C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19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27</a:t>
            </a:r>
            <a:r>
              <a:rPr dirty="0" sz="1550">
                <a:latin typeface="Symbol"/>
                <a:cs typeface="Symbol"/>
              </a:rPr>
              <a:t>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1/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2</a:t>
            </a:r>
            <a:r>
              <a:rPr dirty="0" sz="1550" spc="-35">
                <a:latin typeface="Symbol"/>
                <a:cs typeface="Symbol"/>
              </a:rPr>
              <a:t></a:t>
            </a:r>
            <a:r>
              <a:rPr dirty="0" sz="15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9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38</a:t>
            </a:r>
            <a:r>
              <a:rPr dirty="0" baseline="36231" sz="1725" spc="-9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27</a:t>
            </a:r>
            <a:r>
              <a:rPr dirty="0" baseline="36231" sz="1725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67">
                <a:latin typeface="Times New Roman"/>
                <a:cs typeface="Times New Roman"/>
              </a:rPr>
              <a:t> </a:t>
            </a:r>
            <a:r>
              <a:rPr dirty="0" baseline="36231" sz="1725" spc="-37">
                <a:latin typeface="Times New Roman"/>
                <a:cs typeface="Times New Roman"/>
              </a:rPr>
              <a:t>65</a:t>
            </a:r>
            <a:endParaRPr baseline="36231" sz="1725">
              <a:latin typeface="Times New Roman"/>
              <a:cs typeface="Times New Roman"/>
            </a:endParaRPr>
          </a:p>
          <a:p>
            <a:pPr algn="r" marR="151765">
              <a:lnSpc>
                <a:spcPts val="1115"/>
              </a:lnSpc>
              <a:tabLst>
                <a:tab pos="595630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889296" y="3693252"/>
            <a:ext cx="357505" cy="0"/>
          </a:xfrm>
          <a:custGeom>
            <a:avLst/>
            <a:gdLst/>
            <a:ahLst/>
            <a:cxnLst/>
            <a:rect l="l" t="t" r="r" b="b"/>
            <a:pathLst>
              <a:path w="357505" h="0">
                <a:moveTo>
                  <a:pt x="0" y="0"/>
                </a:moveTo>
                <a:lnTo>
                  <a:pt x="35695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2417729" y="3693252"/>
            <a:ext cx="147320" cy="0"/>
          </a:xfrm>
          <a:custGeom>
            <a:avLst/>
            <a:gdLst/>
            <a:ahLst/>
            <a:cxnLst/>
            <a:rect l="l" t="t" r="r" b="b"/>
            <a:pathLst>
              <a:path w="147319" h="0">
                <a:moveTo>
                  <a:pt x="0" y="0"/>
                </a:moveTo>
                <a:lnTo>
                  <a:pt x="14709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3403817" y="3693252"/>
            <a:ext cx="147320" cy="0"/>
          </a:xfrm>
          <a:custGeom>
            <a:avLst/>
            <a:gdLst/>
            <a:ahLst/>
            <a:cxnLst/>
            <a:rect l="l" t="t" r="r" b="b"/>
            <a:pathLst>
              <a:path w="147320" h="0">
                <a:moveTo>
                  <a:pt x="0" y="0"/>
                </a:moveTo>
                <a:lnTo>
                  <a:pt x="14709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/>
          <p:nvPr/>
        </p:nvSpPr>
        <p:spPr>
          <a:xfrm>
            <a:off x="3939604" y="3693252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09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3428843" y="3685488"/>
            <a:ext cx="6115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20700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95494" y="3566042"/>
            <a:ext cx="378332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127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65</a:t>
            </a:r>
            <a:r>
              <a:rPr dirty="0" baseline="34722" sz="1800" spc="6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13</a:t>
            </a:r>
            <a:r>
              <a:rPr dirty="0" baseline="34722" sz="18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13</a:t>
            </a:r>
            <a:r>
              <a:rPr dirty="0" baseline="34722" sz="1800" spc="-3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1</a:t>
            </a:r>
            <a:r>
              <a:rPr dirty="0" baseline="34722" sz="1800" spc="97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2004" y="3669280"/>
            <a:ext cx="1715135" cy="600075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algn="r" marR="76200">
              <a:lnSpc>
                <a:spcPct val="100000"/>
              </a:lnSpc>
              <a:spcBef>
                <a:spcPts val="229"/>
              </a:spcBef>
              <a:tabLst>
                <a:tab pos="555625" algn="l"/>
              </a:tabLst>
            </a:pPr>
            <a:r>
              <a:rPr dirty="0" sz="1200" spc="-10">
                <a:latin typeface="Times New Roman"/>
                <a:cs typeface="Times New Roman"/>
              </a:rPr>
              <a:t>2(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5)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algn="r" marR="35560">
              <a:lnSpc>
                <a:spcPts val="1410"/>
              </a:lnSpc>
              <a:spcBef>
                <a:spcPts val="125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algn="r" marR="508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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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552165" y="4532026"/>
            <a:ext cx="620395" cy="0"/>
          </a:xfrm>
          <a:custGeom>
            <a:avLst/>
            <a:gdLst/>
            <a:ahLst/>
            <a:cxnLst/>
            <a:rect l="l" t="t" r="r" b="b"/>
            <a:pathLst>
              <a:path w="620394" h="0">
                <a:moveTo>
                  <a:pt x="0" y="0"/>
                </a:moveTo>
                <a:lnTo>
                  <a:pt x="61979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3447477" y="4532027"/>
            <a:ext cx="688340" cy="0"/>
          </a:xfrm>
          <a:custGeom>
            <a:avLst/>
            <a:gdLst/>
            <a:ahLst/>
            <a:cxnLst/>
            <a:rect l="l" t="t" r="r" b="b"/>
            <a:pathLst>
              <a:path w="688339" h="0">
                <a:moveTo>
                  <a:pt x="0" y="0"/>
                </a:moveTo>
                <a:lnTo>
                  <a:pt x="68794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5074432" y="4532027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 h="0">
                <a:moveTo>
                  <a:pt x="0" y="0"/>
                </a:moveTo>
                <a:lnTo>
                  <a:pt x="53313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6040369" y="456347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750209" y="4406182"/>
            <a:ext cx="1092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492632" y="451353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630551" y="4418424"/>
            <a:ext cx="519430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ctr">
              <a:lnSpc>
                <a:spcPts val="1110"/>
              </a:lnSpc>
              <a:spcBef>
                <a:spcPts val="140"/>
              </a:spcBef>
              <a:tabLst>
                <a:tab pos="434975" algn="l"/>
              </a:tabLst>
            </a:pPr>
            <a:r>
              <a:rPr dirty="0" baseline="4830" sz="1725" spc="-75">
                <a:latin typeface="Symbol"/>
                <a:cs typeface="Symbol"/>
              </a:rPr>
              <a:t>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algn="ctr" marL="60325">
              <a:lnSpc>
                <a:spcPts val="1110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959372" y="4418424"/>
            <a:ext cx="576580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50800">
              <a:lnSpc>
                <a:spcPts val="1260"/>
              </a:lnSpc>
            </a:pPr>
            <a:r>
              <a:rPr dirty="0" sz="1150" spc="-215">
                <a:latin typeface="Symbol"/>
                <a:cs typeface="Symbol"/>
              </a:rPr>
              <a:t></a:t>
            </a:r>
            <a:r>
              <a:rPr dirty="0" baseline="-9661" sz="1725" spc="-322">
                <a:latin typeface="Symbol"/>
                <a:cs typeface="Symbol"/>
              </a:rPr>
              <a:t></a:t>
            </a:r>
            <a:r>
              <a:rPr dirty="0" baseline="-9661" sz="1725" spc="-60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2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52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2)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285528" y="4524614"/>
            <a:ext cx="702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614045" algn="l"/>
              </a:tabLst>
            </a:pP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404678" y="4310403"/>
            <a:ext cx="27959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890905" algn="l"/>
                <a:tab pos="1130935" algn="l"/>
                <a:tab pos="1492250" algn="l"/>
                <a:tab pos="2355215" algn="l"/>
              </a:tabLst>
            </a:pPr>
            <a:r>
              <a:rPr dirty="0" sz="1150" spc="55">
                <a:latin typeface="Times New Roman"/>
                <a:cs typeface="Times New Roman"/>
              </a:rPr>
              <a:t>6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1/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3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sz="1150">
                <a:latin typeface="Times New Roman"/>
                <a:cs typeface="Times New Roman"/>
              </a:rPr>
              <a:t>12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5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3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u="sng" sz="1150" spc="3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2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14492" sz="172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58412" y="4406182"/>
            <a:ext cx="13093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1212850" algn="l"/>
              </a:tabLst>
            </a:pP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569232" y="4556438"/>
            <a:ext cx="25012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979930" algn="l"/>
              </a:tabLst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83797" y="4524614"/>
            <a:ext cx="15773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1150620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76140" y="4310402"/>
            <a:ext cx="21069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684655" algn="l"/>
              </a:tabLst>
            </a:pPr>
            <a:r>
              <a:rPr dirty="0" baseline="-36231" sz="1725">
                <a:latin typeface="Symbol"/>
                <a:cs typeface="Symbol"/>
              </a:rPr>
              <a:t></a:t>
            </a:r>
            <a:r>
              <a:rPr dirty="0" baseline="-36231" sz="1725" spc="-209"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</a:t>
            </a:r>
            <a:r>
              <a:rPr dirty="0" u="sng" sz="1150" spc="-1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150" spc="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20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1/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412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82">
                <a:latin typeface="Times New Roman"/>
                <a:cs typeface="Times New Roman"/>
              </a:rPr>
              <a:t>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1</a:t>
            </a:r>
            <a:r>
              <a:rPr dirty="0" u="sng" sz="1150" spc="1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baseline="-36231" sz="1725" spc="-75">
                <a:latin typeface="Symbol"/>
                <a:cs typeface="Symbol"/>
              </a:rPr>
              <a:t></a:t>
            </a:r>
            <a:endParaRPr baseline="-36231" sz="1725">
              <a:latin typeface="Symbol"/>
              <a:cs typeface="Symbol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1706417" y="5065426"/>
            <a:ext cx="1263015" cy="0"/>
          </a:xfrm>
          <a:custGeom>
            <a:avLst/>
            <a:gdLst/>
            <a:ahLst/>
            <a:cxnLst/>
            <a:rect l="l" t="t" r="r" b="b"/>
            <a:pathLst>
              <a:path w="1263014" h="0">
                <a:moveTo>
                  <a:pt x="0" y="0"/>
                </a:moveTo>
                <a:lnTo>
                  <a:pt x="126272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4442864" y="5065427"/>
            <a:ext cx="653415" cy="0"/>
          </a:xfrm>
          <a:custGeom>
            <a:avLst/>
            <a:gdLst/>
            <a:ahLst/>
            <a:cxnLst/>
            <a:rect l="l" t="t" r="r" b="b"/>
            <a:pathLst>
              <a:path w="653414" h="0">
                <a:moveTo>
                  <a:pt x="0" y="0"/>
                </a:moveTo>
                <a:lnTo>
                  <a:pt x="65317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5528538" y="509687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519188" y="4951824"/>
            <a:ext cx="2922270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2555">
              <a:lnSpc>
                <a:spcPts val="1110"/>
              </a:lnSpc>
              <a:spcBef>
                <a:spcPts val="140"/>
              </a:spcBef>
              <a:tabLst>
                <a:tab pos="2794635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37">
                <a:latin typeface="Times New Roman"/>
                <a:cs typeface="Times New Roman"/>
              </a:rPr>
              <a:t>2.</a:t>
            </a:r>
            <a:endParaRPr baseline="4830" sz="1725">
              <a:latin typeface="Times New Roman"/>
              <a:cs typeface="Times New Roman"/>
            </a:endParaRPr>
          </a:p>
          <a:p>
            <a:pPr marL="12700">
              <a:lnSpc>
                <a:spcPts val="1110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119165" y="4951824"/>
            <a:ext cx="518795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algn="ctr">
              <a:lnSpc>
                <a:spcPts val="1110"/>
              </a:lnSpc>
              <a:spcBef>
                <a:spcPts val="140"/>
              </a:spcBef>
              <a:tabLst>
                <a:tab pos="434340" algn="l"/>
              </a:tabLst>
            </a:pPr>
            <a:r>
              <a:rPr dirty="0" baseline="4830" sz="1725" spc="-75">
                <a:latin typeface="Symbol"/>
                <a:cs typeface="Symbol"/>
              </a:rPr>
              <a:t>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algn="ctr" marL="60325">
              <a:lnSpc>
                <a:spcPts val="1110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100699" y="5058014"/>
            <a:ext cx="10934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577850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baseline="41062" sz="1725" spc="-75">
                <a:latin typeface="Symbol"/>
                <a:cs typeface="Symbol"/>
              </a:rPr>
              <a:t></a:t>
            </a:r>
            <a:r>
              <a:rPr dirty="0" baseline="41062" sz="1725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2 </a:t>
            </a:r>
            <a:r>
              <a:rPr dirty="0" baseline="41062" sz="1725">
                <a:latin typeface="Symbol"/>
                <a:cs typeface="Symbol"/>
              </a:rPr>
              <a:t></a:t>
            </a:r>
            <a:r>
              <a:rPr dirty="0" baseline="41062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578626" y="5096877"/>
            <a:ext cx="34823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  <a:tabLst>
                <a:tab pos="516890" algn="l"/>
                <a:tab pos="1860550" algn="l"/>
                <a:tab pos="2209800" algn="l"/>
                <a:tab pos="2948940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1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44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2)</a:t>
            </a:r>
            <a:r>
              <a:rPr dirty="0" baseline="33333" sz="1500" spc="-37">
                <a:latin typeface="Times New Roman"/>
                <a:cs typeface="Times New Roman"/>
              </a:rPr>
              <a:t>3</a:t>
            </a:r>
            <a:r>
              <a:rPr dirty="0" baseline="33333" sz="150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44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2)</a:t>
            </a:r>
            <a:r>
              <a:rPr dirty="0" baseline="33333" sz="1500" spc="-37">
                <a:latin typeface="Times New Roman"/>
                <a:cs typeface="Times New Roman"/>
              </a:rPr>
              <a:t>3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44526" y="4843802"/>
            <a:ext cx="43313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108325" algn="l"/>
                <a:tab pos="3903345" algn="l"/>
              </a:tabLst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95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-142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3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8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14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15">
                <a:latin typeface="Times New Roman"/>
                <a:cs typeface="Times New Roman"/>
              </a:rPr>
              <a:t> </a:t>
            </a:r>
            <a:r>
              <a:rPr dirty="0" u="sng" sz="1150" spc="2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2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14492" sz="1725">
                <a:latin typeface="Symbol"/>
                <a:cs typeface="Symbol"/>
              </a:rPr>
              <a:t></a:t>
            </a:r>
            <a:r>
              <a:rPr dirty="0" baseline="14492" sz="1725" spc="112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202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baseline="14492" sz="1725" spc="89">
                <a:latin typeface="Symbol"/>
                <a:cs typeface="Symbol"/>
              </a:rPr>
              <a:t></a:t>
            </a:r>
            <a:r>
              <a:rPr dirty="0" u="sng" sz="1150" spc="2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2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baseline="-36231" sz="1725" spc="-75">
                <a:latin typeface="Symbol"/>
                <a:cs typeface="Symbol"/>
              </a:rPr>
              <a:t></a:t>
            </a:r>
            <a:r>
              <a:rPr dirty="0" baseline="-36231" sz="1725">
                <a:latin typeface="Times New Roman"/>
                <a:cs typeface="Times New Roman"/>
              </a:rPr>
              <a:t>	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7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u="sng" sz="1150" spc="2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2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14492" sz="172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573632" y="5527131"/>
            <a:ext cx="1035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76604" y="5243697"/>
            <a:ext cx="4487545" cy="4044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baseline="-17543" sz="1425" spc="89" i="1">
                <a:latin typeface="Times New Roman"/>
                <a:cs typeface="Times New Roman"/>
              </a:rPr>
              <a:t>n</a:t>
            </a:r>
            <a:r>
              <a:rPr dirty="0" baseline="-17543" sz="1425" spc="39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sz="2450" spc="-120">
                <a:latin typeface="Symbol"/>
                <a:cs typeface="Symbol"/>
              </a:rPr>
              <a:t></a:t>
            </a:r>
            <a:r>
              <a:rPr dirty="0" sz="1150" spc="-120">
                <a:latin typeface="Times New Roman"/>
                <a:cs typeface="Times New Roman"/>
              </a:rPr>
              <a:t>2</a:t>
            </a:r>
            <a:r>
              <a:rPr dirty="0" baseline="32163" sz="1425" spc="-179" i="1">
                <a:latin typeface="Times New Roman"/>
                <a:cs typeface="Times New Roman"/>
              </a:rPr>
              <a:t>n</a:t>
            </a:r>
            <a:r>
              <a:rPr dirty="0" baseline="32163" sz="1425" spc="2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2.2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baseline="32163" sz="1425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Times New Roman"/>
                <a:cs typeface="Times New Roman"/>
              </a:rPr>
              <a:t>4</a:t>
            </a:r>
            <a:r>
              <a:rPr dirty="0" baseline="32163" sz="1425" spc="97" i="1">
                <a:latin typeface="Times New Roman"/>
                <a:cs typeface="Times New Roman"/>
              </a:rPr>
              <a:t>n</a:t>
            </a:r>
            <a:r>
              <a:rPr dirty="0" baseline="32163" sz="1425" spc="-52" i="1">
                <a:latin typeface="Times New Roman"/>
                <a:cs typeface="Times New Roman"/>
              </a:rPr>
              <a:t> </a:t>
            </a:r>
            <a:r>
              <a:rPr dirty="0" sz="2450" spc="-145">
                <a:latin typeface="Symbol"/>
                <a:cs typeface="Symbol"/>
              </a:rPr>
              <a:t></a:t>
            </a:r>
            <a:r>
              <a:rPr dirty="0" sz="1150" spc="-145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Times New Roman"/>
                <a:cs typeface="Times New Roman"/>
              </a:rPr>
              <a:t>2</a:t>
            </a:r>
            <a:r>
              <a:rPr dirty="0" baseline="32163" sz="1425" spc="97" i="1">
                <a:latin typeface="Times New Roman"/>
                <a:cs typeface="Times New Roman"/>
              </a:rPr>
              <a:t>n</a:t>
            </a:r>
            <a:r>
              <a:rPr dirty="0" baseline="32163" sz="1425" spc="-202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75" i="1">
                <a:latin typeface="Times New Roman"/>
                <a:cs typeface="Times New Roman"/>
              </a:rPr>
              <a:t>n</a:t>
            </a:r>
            <a:r>
              <a:rPr dirty="0" baseline="32163" sz="1425" spc="112">
                <a:latin typeface="Times New Roman"/>
                <a:cs typeface="Times New Roman"/>
              </a:rPr>
              <a:t>2</a:t>
            </a:r>
            <a:r>
              <a:rPr dirty="0" baseline="32163" sz="1425" spc="-82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Times New Roman"/>
                <a:cs typeface="Times New Roman"/>
              </a:rPr>
              <a:t>2</a:t>
            </a:r>
            <a:r>
              <a:rPr dirty="0" baseline="32163" sz="1425" spc="97" i="1">
                <a:latin typeface="Times New Roman"/>
                <a:cs typeface="Times New Roman"/>
              </a:rPr>
              <a:t>n</a:t>
            </a:r>
            <a:r>
              <a:rPr dirty="0" baseline="32163" sz="1425" spc="2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2</a:t>
            </a:r>
            <a:r>
              <a:rPr dirty="0" baseline="32163" sz="1425" spc="89">
                <a:latin typeface="Times New Roman"/>
                <a:cs typeface="Times New Roman"/>
              </a:rPr>
              <a:t>2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baseline="32163" sz="1425" spc="-202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1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3204972" y="5975075"/>
            <a:ext cx="958215" cy="0"/>
          </a:xfrm>
          <a:custGeom>
            <a:avLst/>
            <a:gdLst/>
            <a:ahLst/>
            <a:cxnLst/>
            <a:rect l="l" t="t" r="r" b="b"/>
            <a:pathLst>
              <a:path w="958214" h="0">
                <a:moveTo>
                  <a:pt x="0" y="0"/>
                </a:moveTo>
                <a:lnTo>
                  <a:pt x="95818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3219815" y="5849002"/>
            <a:ext cx="1043305" cy="3517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R="30480">
              <a:lnSpc>
                <a:spcPts val="129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29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4724093" y="587376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3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4820451" y="587376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3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876604" y="5841677"/>
            <a:ext cx="422465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2. Find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 –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 of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2(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69444" sz="1500">
                <a:latin typeface="Times New Roman"/>
                <a:cs typeface="Times New Roman"/>
              </a:rPr>
              <a:t>2</a:t>
            </a:r>
            <a:r>
              <a:rPr dirty="0" baseline="69444" sz="1500" spc="67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20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5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-82" i="1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-14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6.5)</a:t>
            </a:r>
            <a:r>
              <a:rPr dirty="0" baseline="34722" sz="1800" spc="60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33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29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3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1685987" y="6477995"/>
            <a:ext cx="985519" cy="0"/>
          </a:xfrm>
          <a:custGeom>
            <a:avLst/>
            <a:gdLst/>
            <a:ahLst/>
            <a:cxnLst/>
            <a:rect l="l" t="t" r="r" b="b"/>
            <a:pathLst>
              <a:path w="985519" h="0">
                <a:moveTo>
                  <a:pt x="0" y="0"/>
                </a:moveTo>
                <a:lnTo>
                  <a:pt x="98510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2842355" y="6477995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4" h="0">
                <a:moveTo>
                  <a:pt x="0" y="0"/>
                </a:moveTo>
                <a:lnTo>
                  <a:pt x="30865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3305649" y="647799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 h="0">
                <a:moveTo>
                  <a:pt x="0" y="0"/>
                </a:moveTo>
                <a:lnTo>
                  <a:pt x="29875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3759047" y="6477995"/>
            <a:ext cx="497840" cy="0"/>
          </a:xfrm>
          <a:custGeom>
            <a:avLst/>
            <a:gdLst/>
            <a:ahLst/>
            <a:cxnLst/>
            <a:rect l="l" t="t" r="r" b="b"/>
            <a:pathLst>
              <a:path w="497839" h="0">
                <a:moveTo>
                  <a:pt x="0" y="0"/>
                </a:moveTo>
                <a:lnTo>
                  <a:pt x="49729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3939047" y="6256129"/>
            <a:ext cx="129539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847162" y="6470467"/>
            <a:ext cx="7708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7498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688570" y="6502198"/>
            <a:ext cx="259461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207835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65504" y="6213560"/>
            <a:ext cx="2578735" cy="2501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R="615950">
              <a:lnSpc>
                <a:spcPts val="77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63500">
              <a:lnSpc>
                <a:spcPts val="1010"/>
              </a:lnSpc>
              <a:tabLst>
                <a:tab pos="1057275" algn="l"/>
                <a:tab pos="1993900" algn="l"/>
                <a:tab pos="2444750" algn="l"/>
              </a:tabLst>
            </a:pPr>
            <a:r>
              <a:rPr dirty="0" baseline="-32407" sz="1800">
                <a:latin typeface="Times New Roman"/>
                <a:cs typeface="Times New Roman"/>
              </a:rPr>
              <a:t>&lt;&lt;</a:t>
            </a:r>
            <a:r>
              <a:rPr dirty="0" baseline="-34722" sz="1800" i="1">
                <a:latin typeface="Times New Roman"/>
                <a:cs typeface="Times New Roman"/>
              </a:rPr>
              <a:t>U</a:t>
            </a:r>
            <a:r>
              <a:rPr dirty="0" baseline="-34722" sz="1800" spc="-172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(</a:t>
            </a:r>
            <a:r>
              <a:rPr dirty="0" baseline="-34722" sz="1800" i="1">
                <a:latin typeface="Times New Roman"/>
                <a:cs typeface="Times New Roman"/>
              </a:rPr>
              <a:t>z</a:t>
            </a:r>
            <a:r>
              <a:rPr dirty="0" baseline="-34722" sz="1800">
                <a:latin typeface="Times New Roman"/>
                <a:cs typeface="Times New Roman"/>
              </a:rPr>
              <a:t>)</a:t>
            </a:r>
            <a:r>
              <a:rPr dirty="0" baseline="-34722" sz="1800" spc="127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322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6.5)</a:t>
            </a:r>
            <a:r>
              <a:rPr dirty="0" sz="1200" spc="12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173827" y="6350908"/>
            <a:ext cx="1515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6090" algn="l"/>
                <a:tab pos="1113790" algn="l"/>
              </a:tabLst>
            </a:pP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Then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014360" y="6742505"/>
            <a:ext cx="4613275" cy="64643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75"/>
              </a:spcBef>
            </a:pP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6.5)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55" i="1">
                <a:latin typeface="Times New Roman"/>
                <a:cs typeface="Times New Roman"/>
              </a:rPr>
              <a:t>C</a:t>
            </a:r>
            <a:r>
              <a:rPr dirty="0" sz="1200" spc="55">
                <a:latin typeface="Times New Roman"/>
                <a:cs typeface="Times New Roman"/>
              </a:rPr>
              <a:t>(</a:t>
            </a: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  <a:p>
            <a:pPr marL="45085">
              <a:lnSpc>
                <a:spcPct val="100000"/>
              </a:lnSpc>
              <a:spcBef>
                <a:spcPts val="18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2(4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10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6.5)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3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2(9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15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6.5)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45085">
              <a:lnSpc>
                <a:spcPct val="100000"/>
              </a:lnSpc>
              <a:spcBef>
                <a:spcPts val="20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13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6</a:t>
            </a:r>
            <a:r>
              <a:rPr dirty="0" sz="1150" spc="50" i="1">
                <a:latin typeface="Times New Roman"/>
                <a:cs typeface="Times New Roman"/>
              </a:rPr>
              <a:t>B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00" spc="-20" i="1">
                <a:latin typeface="Times New Roman"/>
                <a:cs typeface="Times New Roman"/>
              </a:rPr>
              <a:t>i</a:t>
            </a:r>
            <a:r>
              <a:rPr dirty="0" sz="1100" spc="-20">
                <a:latin typeface="Times New Roman"/>
                <a:cs typeface="Times New Roman"/>
              </a:rPr>
              <a:t>.</a:t>
            </a:r>
            <a:r>
              <a:rPr dirty="0" sz="1100" spc="-20" i="1">
                <a:latin typeface="Times New Roman"/>
                <a:cs typeface="Times New Roman"/>
              </a:rPr>
              <a:t>e</a:t>
            </a:r>
            <a:r>
              <a:rPr dirty="0" sz="1100" spc="-20">
                <a:latin typeface="Times New Roman"/>
                <a:cs typeface="Times New Roman"/>
              </a:rPr>
              <a:t>.</a:t>
            </a:r>
            <a:r>
              <a:rPr dirty="0" sz="11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9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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954826" y="7658110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016753" y="7686925"/>
            <a:ext cx="4616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989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169238" y="7686925"/>
            <a:ext cx="4622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052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326794" y="7686925"/>
            <a:ext cx="46418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306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02738" y="7464061"/>
            <a:ext cx="2370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01650" algn="l"/>
                <a:tab pos="955675" algn="l"/>
                <a:tab pos="1166495" algn="l"/>
                <a:tab pos="1453515" algn="l"/>
                <a:tab pos="1631950" algn="l"/>
                <a:tab pos="2005330" algn="l"/>
              </a:tabLst>
            </a:pPr>
            <a:r>
              <a:rPr dirty="0" u="sng" baseline="4629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4629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u="sng" baseline="4629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4629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629" sz="18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u="sng" baseline="4629" sz="18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4629" sz="18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baseline="4629" sz="1800" spc="-3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baseline="4629" sz="1800" spc="-15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baseline="41666" sz="1500">
                <a:latin typeface="Symbol"/>
                <a:cs typeface="Symbol"/>
              </a:rPr>
              <a:t></a:t>
            </a:r>
            <a:r>
              <a:rPr dirty="0" baseline="41666" sz="1500">
                <a:latin typeface="Times New Roman"/>
                <a:cs typeface="Times New Roman"/>
              </a:rPr>
              <a:t>1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89465" y="7562054"/>
            <a:ext cx="2388870" cy="315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40"/>
              </a:lnSpc>
              <a:spcBef>
                <a:spcPts val="100"/>
              </a:spcBef>
              <a:tabLst>
                <a:tab pos="249554" algn="l"/>
                <a:tab pos="629920" algn="l"/>
                <a:tab pos="871219" algn="l"/>
                <a:tab pos="1092200" algn="l"/>
                <a:tab pos="1470025" algn="l"/>
                <a:tab pos="1711325" algn="l"/>
                <a:tab pos="1939925" algn="l"/>
                <a:tab pos="2317115" algn="l"/>
              </a:tabLst>
            </a:pPr>
            <a:r>
              <a:rPr dirty="0" baseline="4629" sz="1800" spc="-75">
                <a:latin typeface="Symbol"/>
                <a:cs typeface="Symbol"/>
              </a:rPr>
              <a:t>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Symbol"/>
                <a:cs typeface="Symbol"/>
              </a:rPr>
              <a:t>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240">
                <a:latin typeface="Times New Roman"/>
                <a:cs typeface="Times New Roman"/>
              </a:rPr>
              <a:t> </a:t>
            </a:r>
            <a:r>
              <a:rPr dirty="0" baseline="4629" sz="1800" spc="-89">
                <a:latin typeface="Symbol"/>
                <a:cs typeface="Symbol"/>
              </a:rPr>
              <a:t>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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Symbol"/>
                <a:cs typeface="Symbol"/>
              </a:rPr>
              <a:t>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232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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Symbol"/>
                <a:cs typeface="Symbol"/>
              </a:rPr>
              <a:t>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Symbol"/>
                <a:cs typeface="Symbol"/>
              </a:rPr>
              <a:t>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24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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  <a:p>
            <a:pPr marL="993775">
              <a:lnSpc>
                <a:spcPts val="1140"/>
              </a:lnSpc>
              <a:tabLst>
                <a:tab pos="1370330" algn="l"/>
                <a:tab pos="1836420" algn="l"/>
                <a:tab pos="2218055" algn="l"/>
              </a:tabLst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9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030349" y="7464061"/>
            <a:ext cx="16306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420370" algn="l"/>
                <a:tab pos="895350" algn="l"/>
                <a:tab pos="1268095" algn="l"/>
              </a:tabLst>
            </a:pPr>
            <a:r>
              <a:rPr dirty="0" u="sng" baseline="4629" sz="18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4629" sz="1800" spc="-15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baseline="4629" sz="1800" spc="-25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baseline="4629" sz="18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baseline="41666" sz="1500">
                <a:latin typeface="Symbol"/>
                <a:cs typeface="Symbol"/>
              </a:rPr>
              <a:t></a:t>
            </a:r>
            <a:r>
              <a:rPr dirty="0" baseline="41666" sz="1500">
                <a:latin typeface="Times New Roman"/>
                <a:cs typeface="Times New Roman"/>
              </a:rPr>
              <a:t>1	</a:t>
            </a:r>
            <a:r>
              <a:rPr dirty="0" u="sng" baseline="4629" sz="1800" spc="-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4629" sz="1800" spc="-12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baseline="4629" sz="1800" spc="-2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baseline="4629" sz="18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baseline="41666" sz="1500">
                <a:latin typeface="Symbol"/>
                <a:cs typeface="Symbol"/>
              </a:rPr>
              <a:t></a:t>
            </a:r>
            <a:r>
              <a:rPr dirty="0" baseline="41666" sz="1500">
                <a:latin typeface="Times New Roman"/>
                <a:cs typeface="Times New Roman"/>
              </a:rPr>
              <a:t>2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614708" y="7668687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233231" y="7668687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554079" y="7700834"/>
            <a:ext cx="4146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015842" y="7549370"/>
            <a:ext cx="1520190" cy="328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90"/>
              </a:lnSpc>
              <a:spcBef>
                <a:spcPts val="100"/>
              </a:spcBef>
              <a:tabLst>
                <a:tab pos="969010" algn="l"/>
                <a:tab pos="1423670" algn="l"/>
              </a:tabLst>
            </a:pPr>
            <a:r>
              <a:rPr dirty="0" sz="1200">
                <a:latin typeface="Symbol"/>
                <a:cs typeface="Symbol"/>
              </a:rPr>
              <a:t>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  <a:p>
            <a:pPr marL="641985">
              <a:lnSpc>
                <a:spcPts val="1190"/>
              </a:lnSpc>
              <a:tabLst>
                <a:tab pos="110617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017389" y="7913418"/>
            <a:ext cx="1634489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(so </a:t>
            </a:r>
            <a:r>
              <a:rPr dirty="0" sz="1200" spc="-10">
                <a:latin typeface="Times New Roman"/>
                <a:cs typeface="Times New Roman"/>
              </a:rPr>
              <a:t>that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2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/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52" i="1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</a:t>
            </a:r>
            <a:r>
              <a:rPr dirty="0" baseline="2314" sz="1800" spc="-17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1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&amp;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112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/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3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</a:t>
            </a:r>
            <a:r>
              <a:rPr dirty="0" baseline="2314" sz="1800" spc="-17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3958835" y="8382666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39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/>
          <p:nvPr/>
        </p:nvSpPr>
        <p:spPr>
          <a:xfrm>
            <a:off x="4296447" y="8382666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 h="0">
                <a:moveTo>
                  <a:pt x="0" y="0"/>
                </a:moveTo>
                <a:lnTo>
                  <a:pt x="17552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5783486" y="8382666"/>
            <a:ext cx="252729" cy="0"/>
          </a:xfrm>
          <a:custGeom>
            <a:avLst/>
            <a:gdLst/>
            <a:ahLst/>
            <a:cxnLst/>
            <a:rect l="l" t="t" r="r" b="b"/>
            <a:pathLst>
              <a:path w="252729" h="0">
                <a:moveTo>
                  <a:pt x="0" y="0"/>
                </a:moveTo>
                <a:lnTo>
                  <a:pt x="25238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/>
          <p:nvPr/>
        </p:nvSpPr>
        <p:spPr>
          <a:xfrm>
            <a:off x="6190217" y="8382666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5" h="0">
                <a:moveTo>
                  <a:pt x="0" y="0"/>
                </a:moveTo>
                <a:lnTo>
                  <a:pt x="254286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5652076" y="8256821"/>
            <a:ext cx="5029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19100" algn="l"/>
              </a:tabLst>
            </a:pP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838450" y="8414116"/>
            <a:ext cx="4622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65125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sz="1150" spc="-80">
                <a:latin typeface="Symbol"/>
                <a:cs typeface="Symbol"/>
              </a:rPr>
              <a:t></a:t>
            </a:r>
            <a:r>
              <a:rPr dirty="0" baseline="-9661" sz="1725" spc="-120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445171" y="8269064"/>
            <a:ext cx="711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124427" y="8303038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099027" y="8414116"/>
            <a:ext cx="4552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58775" algn="l"/>
              </a:tabLst>
            </a:pPr>
            <a:r>
              <a:rPr dirty="0" baseline="2415" sz="1725" spc="-75">
                <a:latin typeface="Symbol"/>
                <a:cs typeface="Symbol"/>
              </a:rPr>
              <a:t>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124427" y="8157673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703325" y="8303038"/>
            <a:ext cx="711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703326" y="8407996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6441916" y="8123710"/>
            <a:ext cx="389255" cy="497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292735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45"/>
              </a:lnSpc>
            </a:pP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135">
                <a:latin typeface="Times New Roman"/>
                <a:cs typeface="Times New Roman"/>
              </a:rPr>
              <a:t> </a:t>
            </a:r>
            <a:r>
              <a:rPr dirty="0" baseline="4830" sz="1725" spc="-15">
                <a:latin typeface="Times New Roman"/>
                <a:cs typeface="Times New Roman"/>
              </a:rPr>
              <a:t>....</a:t>
            </a:r>
            <a:r>
              <a:rPr dirty="0" sz="1150" spc="-1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292735">
              <a:lnSpc>
                <a:spcPts val="1260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871503" y="8375253"/>
            <a:ext cx="51815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40"/>
              </a:spcBef>
              <a:tabLst>
                <a:tab pos="370205" algn="l"/>
              </a:tabLst>
            </a:pPr>
            <a:r>
              <a:rPr dirty="0" sz="1150" spc="-50">
                <a:latin typeface="Times New Roman"/>
                <a:cs typeface="Times New Roman"/>
              </a:rPr>
              <a:t>9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27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838450" y="8123710"/>
            <a:ext cx="4622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254635" algn="l"/>
              </a:tabLst>
            </a:pPr>
            <a:r>
              <a:rPr dirty="0" sz="1150" spc="-50">
                <a:latin typeface="Symbol"/>
                <a:cs typeface="Symbol"/>
              </a:rPr>
              <a:t>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baseline="-14492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14492" sz="1725" spc="-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339651" y="8269064"/>
            <a:ext cx="2258695" cy="31305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837565">
              <a:lnSpc>
                <a:spcPts val="1110"/>
              </a:lnSpc>
              <a:spcBef>
                <a:spcPts val="140"/>
              </a:spcBef>
              <a:tabLst>
                <a:tab pos="1167765" algn="l"/>
                <a:tab pos="1863725" algn="l"/>
              </a:tabLst>
            </a:pPr>
            <a:r>
              <a:rPr dirty="0" baseline="4830" sz="1725" spc="-75">
                <a:latin typeface="Symbol"/>
                <a:cs typeface="Symbol"/>
              </a:rPr>
              <a:t>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127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.......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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45">
                <a:latin typeface="Symbol"/>
                <a:cs typeface="Symbol"/>
              </a:rPr>
              <a:t></a:t>
            </a:r>
            <a:r>
              <a:rPr dirty="0" baseline="4830" sz="1725" spc="-67">
                <a:latin typeface="Times New Roman"/>
                <a:cs typeface="Times New Roman"/>
              </a:rPr>
              <a:t>1</a:t>
            </a:r>
            <a:r>
              <a:rPr dirty="0" baseline="4830" sz="1725" spc="-209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</a:t>
            </a:r>
            <a:endParaRPr baseline="4830" sz="1725">
              <a:latin typeface="Symbol"/>
              <a:cs typeface="Symbol"/>
            </a:endParaRPr>
          </a:p>
          <a:p>
            <a:pPr marL="12700">
              <a:lnSpc>
                <a:spcPts val="1110"/>
              </a:lnSpc>
              <a:tabLst>
                <a:tab pos="383540" algn="l"/>
                <a:tab pos="672465" algn="l"/>
                <a:tab pos="969644" algn="l"/>
                <a:tab pos="1753870" algn="l"/>
                <a:tab pos="2169160" algn="l"/>
              </a:tabLst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9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27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9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311842" y="8123710"/>
            <a:ext cx="2425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u="sng" baseline="-14492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14492" sz="1725" spc="-3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960352" y="8161042"/>
            <a:ext cx="7854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58445" algn="l"/>
                <a:tab pos="596265" algn="l"/>
              </a:tabLst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4 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8</a:t>
            </a:r>
            <a:r>
              <a:rPr dirty="0" u="sng" sz="115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748717" y="8256821"/>
            <a:ext cx="21875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51790" algn="l"/>
                <a:tab pos="689610" algn="l"/>
                <a:tab pos="1019175" algn="l"/>
                <a:tab pos="1753870" algn="l"/>
                <a:tab pos="2091055" algn="l"/>
              </a:tabLst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.......</a:t>
            </a:r>
            <a:r>
              <a:rPr dirty="0" sz="1150" spc="4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1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433465" y="8161042"/>
            <a:ext cx="3790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79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</a:t>
            </a:r>
            <a:endParaRPr baseline="2415" sz="1725">
              <a:latin typeface="Symbol"/>
              <a:cs typeface="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300817" y="8364171"/>
            <a:ext cx="422909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4607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410039" y="8161042"/>
            <a:ext cx="10629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78460" algn="l"/>
                <a:tab pos="789940" algn="l"/>
              </a:tabLst>
            </a:pPr>
            <a:r>
              <a:rPr dirty="0" u="sng" sz="1150" spc="-2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150" spc="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150" spc="50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925410" y="8093408"/>
            <a:ext cx="5759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87985" algn="l"/>
              </a:tabLst>
            </a:pP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09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62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701867" y="8161042"/>
            <a:ext cx="1022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spc="-1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224138" y="8407078"/>
            <a:ext cx="4222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4988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602714" y="8375253"/>
            <a:ext cx="46100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388620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/>
          <p:nvPr/>
        </p:nvSpPr>
        <p:spPr>
          <a:xfrm>
            <a:off x="6191577" y="868681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3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/>
          <p:nvPr/>
        </p:nvSpPr>
        <p:spPr>
          <a:xfrm>
            <a:off x="6287935" y="8686812"/>
            <a:ext cx="0" cy="185420"/>
          </a:xfrm>
          <a:custGeom>
            <a:avLst/>
            <a:gdLst/>
            <a:ahLst/>
            <a:cxnLst/>
            <a:rect l="l" t="t" r="r" b="b"/>
            <a:pathLst>
              <a:path w="0" h="185420">
                <a:moveTo>
                  <a:pt x="0" y="0"/>
                </a:moveTo>
                <a:lnTo>
                  <a:pt x="0" y="185062"/>
                </a:lnTo>
              </a:path>
            </a:pathLst>
          </a:custGeom>
          <a:ln w="636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 txBox="1"/>
          <p:nvPr/>
        </p:nvSpPr>
        <p:spPr>
          <a:xfrm>
            <a:off x="5474589" y="8655311"/>
            <a:ext cx="106870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31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27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3</a:t>
            </a:r>
            <a:endParaRPr baseline="2314" sz="1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707258" y="1180497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 h="0">
                <a:moveTo>
                  <a:pt x="0" y="0"/>
                </a:moveTo>
                <a:lnTo>
                  <a:pt x="8989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951779" y="1180497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46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289873" y="1180497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92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630428" y="1180497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438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428121" y="1180497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258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665602" y="1180497"/>
            <a:ext cx="176530" cy="0"/>
          </a:xfrm>
          <a:custGeom>
            <a:avLst/>
            <a:gdLst/>
            <a:ahLst/>
            <a:cxnLst/>
            <a:rect l="l" t="t" r="r" b="b"/>
            <a:pathLst>
              <a:path w="176529" h="0">
                <a:moveTo>
                  <a:pt x="0" y="0"/>
                </a:moveTo>
                <a:lnTo>
                  <a:pt x="176081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996579" y="1180497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 h="0">
                <a:moveTo>
                  <a:pt x="0" y="0"/>
                </a:moveTo>
                <a:lnTo>
                  <a:pt x="18318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4334659" y="1180497"/>
            <a:ext cx="176530" cy="0"/>
          </a:xfrm>
          <a:custGeom>
            <a:avLst/>
            <a:gdLst/>
            <a:ahLst/>
            <a:cxnLst/>
            <a:rect l="l" t="t" r="r" b="b"/>
            <a:pathLst>
              <a:path w="176529" h="0">
                <a:moveTo>
                  <a:pt x="0" y="0"/>
                </a:moveTo>
                <a:lnTo>
                  <a:pt x="176207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420451" y="1180497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215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743562" y="1180497"/>
            <a:ext cx="252729" cy="0"/>
          </a:xfrm>
          <a:custGeom>
            <a:avLst/>
            <a:gdLst/>
            <a:ahLst/>
            <a:cxnLst/>
            <a:rect l="l" t="t" r="r" b="b"/>
            <a:pathLst>
              <a:path w="252729" h="0">
                <a:moveTo>
                  <a:pt x="0" y="0"/>
                </a:moveTo>
                <a:lnTo>
                  <a:pt x="25245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6150655" y="1180497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5" h="0">
                <a:moveTo>
                  <a:pt x="0" y="0"/>
                </a:moveTo>
                <a:lnTo>
                  <a:pt x="25409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6692078" y="1142480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692078" y="1239795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692077" y="921541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798190" y="1239794"/>
            <a:ext cx="28384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12090" algn="l"/>
              </a:tabLst>
            </a:pP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139247" y="1239794"/>
            <a:ext cx="2819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210185" algn="l"/>
              </a:tabLst>
            </a:pPr>
            <a:r>
              <a:rPr dirty="0" sz="1150" spc="-50">
                <a:latin typeface="Symbol"/>
                <a:cs typeface="Symbol"/>
              </a:rPr>
              <a:t>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16006" y="1239794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71571" y="1018543"/>
            <a:ext cx="2540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14492" sz="1725">
                <a:latin typeface="Symbol"/>
                <a:cs typeface="Symbol"/>
              </a:rPr>
              <a:t></a:t>
            </a:r>
            <a:r>
              <a:rPr dirty="0" baseline="-14492" sz="1725" spc="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993560" y="1054652"/>
            <a:ext cx="82041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46405" algn="l"/>
              </a:tabLst>
            </a:pP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</a:t>
            </a:r>
            <a:r>
              <a:rPr dirty="0" baseline="14492" sz="1725" spc="-15">
                <a:latin typeface="Symbol"/>
                <a:cs typeface="Symbol"/>
              </a:rPr>
              <a:t>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772790" y="921541"/>
            <a:ext cx="48069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237490" algn="l"/>
              </a:tabLst>
            </a:pP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275">
                <a:latin typeface="Times New Roman"/>
                <a:cs typeface="Times New Roman"/>
              </a:rPr>
              <a:t> </a:t>
            </a:r>
            <a:r>
              <a:rPr dirty="0" baseline="-14492" sz="1725" spc="-75">
                <a:latin typeface="Times New Roman"/>
                <a:cs typeface="Times New Roman"/>
              </a:rPr>
              <a:t>1</a:t>
            </a:r>
            <a:endParaRPr baseline="-14492" sz="1725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13847" y="921540"/>
            <a:ext cx="4318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235585" algn="l"/>
              </a:tabLst>
            </a:pP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baseline="-14492" sz="1725" spc="-75">
                <a:latin typeface="Times New Roman"/>
                <a:cs typeface="Times New Roman"/>
              </a:rPr>
              <a:t>1</a:t>
            </a:r>
            <a:endParaRPr baseline="-14492" sz="1725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794634" y="1054651"/>
            <a:ext cx="395160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75920" algn="l"/>
                <a:tab pos="716280" algn="l"/>
                <a:tab pos="1054735" algn="l"/>
                <a:tab pos="1751330" algn="l"/>
                <a:tab pos="2082800" algn="l"/>
                <a:tab pos="2420620" algn="l"/>
                <a:tab pos="2751455" algn="l"/>
                <a:tab pos="3505200" algn="l"/>
                <a:tab pos="3829685" algn="l"/>
              </a:tabLst>
            </a:pP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</a:t>
            </a: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baseline="14492" sz="17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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sz="1150" spc="-6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</a:t>
            </a:r>
            <a:r>
              <a:rPr dirty="0" baseline="14492" sz="1725">
                <a:latin typeface="Symbol"/>
                <a:cs typeface="Symbol"/>
              </a:rPr>
              <a:t></a:t>
            </a:r>
            <a:r>
              <a:rPr dirty="0" baseline="14492" sz="1725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</a:t>
            </a:r>
            <a:r>
              <a:rPr dirty="0" baseline="14492" sz="1725" spc="-157">
                <a:latin typeface="Times New Roman"/>
                <a:cs typeface="Times New Roman"/>
              </a:rPr>
              <a:t> </a:t>
            </a:r>
            <a:r>
              <a:rPr dirty="0" u="sng" baseline="14492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94910" y="958873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590606" y="921540"/>
            <a:ext cx="2374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baseline="-14492" sz="1725" spc="-75">
                <a:latin typeface="Times New Roman"/>
                <a:cs typeface="Times New Roman"/>
              </a:rPr>
              <a:t>1</a:t>
            </a:r>
            <a:endParaRPr baseline="-14492" sz="1725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375233" y="1136977"/>
            <a:ext cx="10153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411480" algn="l"/>
                <a:tab pos="822325" algn="l"/>
              </a:tabLst>
            </a:pPr>
            <a:r>
              <a:rPr dirty="0" baseline="-26570" sz="1725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4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3</a:t>
            </a:r>
            <a:r>
              <a:rPr dirty="0" sz="1000" spc="-25">
                <a:latin typeface="Times New Roman"/>
                <a:cs typeface="Times New Roman"/>
              </a:rPr>
              <a:t>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88447" y="1142479"/>
            <a:ext cx="22021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40"/>
              </a:spcBef>
              <a:tabLst>
                <a:tab pos="260985" algn="l"/>
                <a:tab pos="582295" algn="l"/>
                <a:tab pos="920750" algn="l"/>
                <a:tab pos="1251585" algn="l"/>
                <a:tab pos="1722120" algn="l"/>
                <a:tab pos="1922145" algn="l"/>
              </a:tabLst>
            </a:pPr>
            <a:r>
              <a:rPr dirty="0" sz="1150" spc="-50">
                <a:latin typeface="Symbol"/>
                <a:cs typeface="Symbol"/>
              </a:rPr>
              <a:t>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baseline="-12077" sz="1725" spc="-75">
                <a:latin typeface="Times New Roman"/>
                <a:cs typeface="Times New Roman"/>
              </a:rPr>
              <a:t>3</a:t>
            </a:r>
            <a:r>
              <a:rPr dirty="0" baseline="-12077" sz="1725">
                <a:latin typeface="Times New Roman"/>
                <a:cs typeface="Times New Roman"/>
              </a:rPr>
              <a:t>	</a:t>
            </a:r>
            <a:r>
              <a:rPr dirty="0" baseline="-24154" sz="1725" spc="-37">
                <a:latin typeface="Times New Roman"/>
                <a:cs typeface="Times New Roman"/>
              </a:rPr>
              <a:t>3</a:t>
            </a:r>
            <a:r>
              <a:rPr dirty="0" baseline="2777" sz="1500" spc="-37">
                <a:latin typeface="Times New Roman"/>
                <a:cs typeface="Times New Roman"/>
              </a:rPr>
              <a:t>2</a:t>
            </a:r>
            <a:r>
              <a:rPr dirty="0" baseline="2777" sz="1500">
                <a:latin typeface="Times New Roman"/>
                <a:cs typeface="Times New Roman"/>
              </a:rPr>
              <a:t>	</a:t>
            </a:r>
            <a:r>
              <a:rPr dirty="0" baseline="-24154" sz="1725" spc="-37">
                <a:latin typeface="Times New Roman"/>
                <a:cs typeface="Times New Roman"/>
              </a:rPr>
              <a:t>3</a:t>
            </a:r>
            <a:r>
              <a:rPr dirty="0" baseline="2777" sz="1500" spc="-37">
                <a:latin typeface="Times New Roman"/>
                <a:cs typeface="Times New Roman"/>
              </a:rPr>
              <a:t>3</a:t>
            </a:r>
            <a:r>
              <a:rPr dirty="0" baseline="2777" sz="1500">
                <a:latin typeface="Times New Roman"/>
                <a:cs typeface="Times New Roman"/>
              </a:rPr>
              <a:t>	</a:t>
            </a:r>
            <a:r>
              <a:rPr dirty="0" baseline="-24154" sz="1725" spc="-37">
                <a:latin typeface="Times New Roman"/>
                <a:cs typeface="Times New Roman"/>
              </a:rPr>
              <a:t>3</a:t>
            </a:r>
            <a:r>
              <a:rPr dirty="0" baseline="2777" sz="1500" spc="-37">
                <a:latin typeface="Times New Roman"/>
                <a:cs typeface="Times New Roman"/>
              </a:rPr>
              <a:t>4</a:t>
            </a:r>
            <a:r>
              <a:rPr dirty="0" baseline="2777" sz="150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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baseline="-24154" sz="1725" spc="-37">
                <a:latin typeface="Times New Roman"/>
                <a:cs typeface="Times New Roman"/>
              </a:rPr>
              <a:t>3</a:t>
            </a:r>
            <a:r>
              <a:rPr dirty="0" baseline="2777" sz="1500" spc="-37">
                <a:latin typeface="Times New Roman"/>
                <a:cs typeface="Times New Roman"/>
              </a:rPr>
              <a:t>2</a:t>
            </a:r>
            <a:endParaRPr baseline="2777" sz="1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49501" y="891238"/>
            <a:ext cx="5905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93700" algn="l"/>
              </a:tabLst>
            </a:pPr>
            <a:r>
              <a:rPr dirty="0" baseline="-26570" sz="1725" spc="-37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spc="-37">
                <a:latin typeface="Times New Roman"/>
                <a:cs typeface="Times New Roman"/>
              </a:rPr>
              <a:t>2</a:t>
            </a:r>
            <a:r>
              <a:rPr dirty="0" sz="1000" spc="-25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380180" y="958873"/>
            <a:ext cx="105346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68300" algn="l"/>
                <a:tab pos="780415" algn="l"/>
              </a:tabLst>
            </a:pPr>
            <a:r>
              <a:rPr dirty="0" sz="1150" spc="25">
                <a:latin typeface="Times New Roman"/>
                <a:cs typeface="Times New Roman"/>
              </a:rPr>
              <a:t>2</a:t>
            </a:r>
            <a:r>
              <a:rPr dirty="0" sz="1150" spc="25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150" spc="50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baseline="30555" sz="1500" spc="-75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963285" y="891238"/>
            <a:ext cx="5765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388620" algn="l"/>
              </a:tabLst>
            </a:pP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17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62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13668" y="958873"/>
            <a:ext cx="850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31161" y="1136976"/>
            <a:ext cx="89535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381000" algn="l"/>
                <a:tab pos="716280" algn="l"/>
              </a:tabLst>
            </a:pP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09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62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09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90606" y="1142479"/>
            <a:ext cx="2317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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baseline="-12077" sz="1725" spc="-75" i="1">
                <a:latin typeface="Times New Roman"/>
                <a:cs typeface="Times New Roman"/>
              </a:rPr>
              <a:t>z</a:t>
            </a:r>
            <a:endParaRPr baseline="-12077" sz="1725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2761518" y="1754733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2591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4150518" y="1754733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338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4525121" y="1559093"/>
            <a:ext cx="2159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60" i="1">
                <a:latin typeface="Times New Roman"/>
                <a:cs typeface="Times New Roman"/>
              </a:rPr>
              <a:t>z</a:t>
            </a:r>
            <a:r>
              <a:rPr dirty="0" sz="1000" spc="4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44895" y="1837727"/>
            <a:ext cx="233679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508076" y="1488038"/>
            <a:ext cx="1155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445721" y="1837727"/>
            <a:ext cx="24574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596284" y="1488038"/>
            <a:ext cx="1155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033874" y="1765566"/>
            <a:ext cx="3143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Symbol"/>
                <a:cs typeface="Symbol"/>
              </a:rPr>
              <a:t>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baseline="6944" sz="1800" spc="-15">
                <a:latin typeface="Times New Roman"/>
                <a:cs typeface="Times New Roman"/>
              </a:rPr>
              <a:t>3</a:t>
            </a:r>
            <a:r>
              <a:rPr dirty="0" baseline="6944" sz="1800" spc="-21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059274" y="1437428"/>
            <a:ext cx="499109" cy="313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1620">
              <a:lnSpc>
                <a:spcPts val="1015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30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255"/>
              </a:lnSpc>
            </a:pPr>
            <a:r>
              <a:rPr dirty="0" sz="1200" spc="-10">
                <a:latin typeface="Symbol"/>
                <a:cs typeface="Symbol"/>
              </a:rPr>
              <a:t>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179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824981" y="1563930"/>
            <a:ext cx="1523365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25120" algn="l"/>
              </a:tabLst>
            </a:pPr>
            <a:r>
              <a:rPr dirty="0" sz="1200" spc="-50">
                <a:latin typeface="Symbol"/>
                <a:cs typeface="Symbol"/>
              </a:rPr>
              <a:t>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97" i="1">
                <a:latin typeface="Times New Roman"/>
                <a:cs typeface="Times New Roman"/>
              </a:rPr>
              <a:t>z</a:t>
            </a:r>
            <a:r>
              <a:rPr dirty="0" baseline="36111" sz="1500" spc="97" i="1">
                <a:latin typeface="Times New Roman"/>
                <a:cs typeface="Times New Roman"/>
              </a:rPr>
              <a:t>n</a:t>
            </a:r>
            <a:r>
              <a:rPr dirty="0" baseline="36111" sz="1500" spc="187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</a:t>
            </a:r>
            <a:r>
              <a:rPr dirty="0" baseline="4629" sz="1800" spc="240">
                <a:latin typeface="Times New Roman"/>
                <a:cs typeface="Times New Roman"/>
              </a:rPr>
              <a:t> </a:t>
            </a:r>
            <a:r>
              <a:rPr dirty="0" baseline="-6172" sz="2700">
                <a:latin typeface="Symbol"/>
                <a:cs typeface="Symbol"/>
              </a:rPr>
              <a:t></a:t>
            </a:r>
            <a:r>
              <a:rPr dirty="0" baseline="-6172" sz="2700" spc="-14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</a:t>
            </a:r>
            <a:r>
              <a:rPr dirty="0" baseline="4629" sz="1800" i="1">
                <a:latin typeface="Times New Roman"/>
                <a:cs typeface="Times New Roman"/>
              </a:rPr>
              <a:t>n</a:t>
            </a:r>
            <a:r>
              <a:rPr dirty="0" baseline="4629" sz="1800" spc="-97" i="1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Symbol"/>
                <a:cs typeface="Symbol"/>
              </a:rPr>
              <a:t></a:t>
            </a:r>
            <a:r>
              <a:rPr dirty="0" baseline="4629" sz="1800" spc="-25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1)</a:t>
            </a: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15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09306" y="1812170"/>
            <a:ext cx="5505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35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</a:t>
            </a:r>
            <a:r>
              <a:rPr dirty="0" sz="1000">
                <a:latin typeface="Times New Roman"/>
                <a:cs typeface="Times New Roman"/>
              </a:rPr>
              <a:t>0</a:t>
            </a:r>
            <a:r>
              <a:rPr dirty="0" sz="1000" spc="-114">
                <a:latin typeface="Times New Roman"/>
                <a:cs typeface="Times New Roman"/>
              </a:rPr>
              <a:t> </a:t>
            </a:r>
            <a:r>
              <a:rPr dirty="0" baseline="16203" sz="1800" spc="-15">
                <a:latin typeface="Symbol"/>
                <a:cs typeface="Symbol"/>
              </a:rPr>
              <a:t></a:t>
            </a:r>
            <a:r>
              <a:rPr dirty="0" baseline="16203" sz="1800" spc="-104">
                <a:latin typeface="Times New Roman"/>
                <a:cs typeface="Times New Roman"/>
              </a:rPr>
              <a:t> </a:t>
            </a:r>
            <a:r>
              <a:rPr dirty="0" baseline="23148" sz="1800" spc="-15">
                <a:latin typeface="Times New Roman"/>
                <a:cs typeface="Times New Roman"/>
              </a:rPr>
              <a:t>3</a:t>
            </a:r>
            <a:r>
              <a:rPr dirty="0" baseline="23148" sz="1800" spc="-179">
                <a:latin typeface="Times New Roman"/>
                <a:cs typeface="Times New Roman"/>
              </a:rPr>
              <a:t> </a:t>
            </a:r>
            <a:r>
              <a:rPr dirty="0" baseline="16203" sz="1800" spc="-75">
                <a:latin typeface="Symbol"/>
                <a:cs typeface="Symbol"/>
              </a:rPr>
              <a:t></a:t>
            </a:r>
            <a:endParaRPr baseline="16203" sz="18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472014" y="1411871"/>
            <a:ext cx="7086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2222" sz="1500">
                <a:latin typeface="Symbol"/>
                <a:cs typeface="Symbol"/>
              </a:rPr>
              <a:t></a:t>
            </a:r>
            <a:r>
              <a:rPr dirty="0" baseline="-22222" sz="1500" spc="667">
                <a:latin typeface="Times New Roman"/>
                <a:cs typeface="Times New Roman"/>
              </a:rPr>
              <a:t> </a:t>
            </a:r>
            <a:r>
              <a:rPr dirty="0" baseline="-48611" sz="1800" spc="-15">
                <a:latin typeface="Symbol"/>
                <a:cs typeface="Symbol"/>
              </a:rPr>
              <a:t></a:t>
            </a:r>
            <a:r>
              <a:rPr dirty="0" baseline="-48611" sz="1800" spc="-165">
                <a:latin typeface="Times New Roman"/>
                <a:cs typeface="Times New Roman"/>
              </a:rPr>
              <a:t> </a:t>
            </a:r>
            <a:r>
              <a:rPr dirty="0" baseline="-43981" sz="1800" spc="-15">
                <a:latin typeface="Times New Roman"/>
                <a:cs typeface="Times New Roman"/>
              </a:rPr>
              <a:t>1</a:t>
            </a:r>
            <a:r>
              <a:rPr dirty="0" baseline="-43981" sz="1800" spc="-165">
                <a:latin typeface="Times New Roman"/>
                <a:cs typeface="Times New Roman"/>
              </a:rPr>
              <a:t> </a:t>
            </a:r>
            <a:r>
              <a:rPr dirty="0" baseline="-48611" sz="1800">
                <a:latin typeface="Symbol"/>
                <a:cs typeface="Symbol"/>
              </a:rPr>
              <a:t>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4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395302" y="1482758"/>
            <a:ext cx="138430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>
                <a:latin typeface="Symbol"/>
                <a:cs typeface="Symbol"/>
              </a:rPr>
              <a:t></a:t>
            </a:r>
            <a:r>
              <a:rPr dirty="0" baseline="-25462" sz="1800" spc="240">
                <a:latin typeface="Times New Roman"/>
                <a:cs typeface="Times New Roman"/>
              </a:rPr>
              <a:t> </a:t>
            </a:r>
            <a:r>
              <a:rPr dirty="0" baseline="-24691" sz="2700" spc="-30">
                <a:latin typeface="Symbol"/>
                <a:cs typeface="Symbol"/>
              </a:rPr>
              <a:t></a:t>
            </a:r>
            <a:r>
              <a:rPr dirty="0" baseline="-24691" sz="2700" spc="-412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Times New Roman"/>
                <a:cs typeface="Times New Roman"/>
              </a:rPr>
              <a:t>2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-24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45">
                <a:latin typeface="Times New Roman"/>
                <a:cs typeface="Times New Roman"/>
              </a:rPr>
              <a:t> 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160" i="1">
                <a:latin typeface="Times New Roman"/>
                <a:cs typeface="Times New Roman"/>
              </a:rPr>
              <a:t> </a:t>
            </a:r>
            <a:r>
              <a:rPr dirty="0" baseline="-25462" sz="1800">
                <a:latin typeface="Symbol"/>
                <a:cs typeface="Symbol"/>
              </a:rPr>
              <a:t></a:t>
            </a:r>
            <a:r>
              <a:rPr dirty="0" baseline="-25462" sz="1800" spc="270">
                <a:latin typeface="Times New Roman"/>
                <a:cs typeface="Times New Roman"/>
              </a:rPr>
              <a:t> </a:t>
            </a:r>
            <a:r>
              <a:rPr dirty="0" baseline="-24691" sz="2700">
                <a:latin typeface="Symbol"/>
                <a:cs typeface="Symbol"/>
              </a:rPr>
              <a:t></a:t>
            </a:r>
            <a:r>
              <a:rPr dirty="0" baseline="-24691" sz="2700" spc="-120">
                <a:latin typeface="Times New Roman"/>
                <a:cs typeface="Times New Roman"/>
              </a:rPr>
              <a:t> </a:t>
            </a:r>
            <a:r>
              <a:rPr dirty="0" baseline="-30092" sz="1800" spc="-75">
                <a:latin typeface="Symbol"/>
                <a:cs typeface="Symbol"/>
              </a:rPr>
              <a:t></a:t>
            </a:r>
            <a:endParaRPr baseline="-30092" sz="1800">
              <a:latin typeface="Symbol"/>
              <a:cs typeface="Symbol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208500" y="2292990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2678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3841694" y="2292990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2678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2465506" y="2125023"/>
            <a:ext cx="18796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Symbol"/>
                <a:cs typeface="Symbol"/>
              </a:rPr>
              <a:t>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500109" y="2026613"/>
            <a:ext cx="1155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96798" y="2026613"/>
            <a:ext cx="11557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681116" y="2017413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091773" y="2165870"/>
            <a:ext cx="1316990" cy="3536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3180">
              <a:lnSpc>
                <a:spcPts val="129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290"/>
              </a:lnSpc>
              <a:tabLst>
                <a:tab pos="671195" algn="l"/>
                <a:tab pos="1144270" algn="l"/>
              </a:tabLst>
            </a:pPr>
            <a:r>
              <a:rPr dirty="0" baseline="2314" sz="1800">
                <a:latin typeface="Symbol"/>
                <a:cs typeface="Symbol"/>
              </a:rPr>
              <a:t></a:t>
            </a:r>
            <a:r>
              <a:rPr dirty="0" baseline="2314" sz="1800" spc="262">
                <a:latin typeface="Times New Roman"/>
                <a:cs typeface="Times New Roman"/>
              </a:rPr>
              <a:t>  </a:t>
            </a:r>
            <a:r>
              <a:rPr dirty="0" baseline="2314" sz="1800" spc="-75">
                <a:latin typeface="Symbol"/>
                <a:cs typeface="Symbol"/>
              </a:rPr>
              <a:t>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</a:t>
            </a:r>
            <a:r>
              <a:rPr dirty="0" baseline="2314" sz="1800" spc="262">
                <a:latin typeface="Times New Roman"/>
                <a:cs typeface="Times New Roman"/>
              </a:rPr>
              <a:t>  </a:t>
            </a:r>
            <a:r>
              <a:rPr dirty="0" baseline="2314" sz="1800" spc="-75">
                <a:latin typeface="Symbol"/>
                <a:cs typeface="Symbol"/>
              </a:rPr>
              <a:t>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20833" sz="1800" spc="-37">
                <a:latin typeface="Symbol"/>
                <a:cs typeface="Symbol"/>
              </a:rPr>
              <a:t></a:t>
            </a:r>
            <a:endParaRPr baseline="-20833" sz="18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411934" y="2350433"/>
            <a:ext cx="3784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2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</a:t>
            </a:r>
            <a:r>
              <a:rPr dirty="0" sz="1000">
                <a:latin typeface="Times New Roman"/>
                <a:cs typeface="Times New Roman"/>
              </a:rPr>
              <a:t>0</a:t>
            </a:r>
            <a:r>
              <a:rPr dirty="0" sz="1000" spc="-20">
                <a:latin typeface="Times New Roman"/>
                <a:cs typeface="Times New Roman"/>
              </a:rPr>
              <a:t> </a:t>
            </a:r>
            <a:r>
              <a:rPr dirty="0" baseline="13888" sz="1800" spc="-157">
                <a:latin typeface="Symbol"/>
                <a:cs typeface="Symbol"/>
              </a:rPr>
              <a:t></a:t>
            </a:r>
            <a:r>
              <a:rPr dirty="0" baseline="-6944" sz="1800" spc="-157">
                <a:latin typeface="Symbol"/>
                <a:cs typeface="Symbol"/>
              </a:rPr>
              <a:t>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831970" y="2122907"/>
            <a:ext cx="46545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>
                <a:latin typeface="Symbol"/>
                <a:cs typeface="Symbol"/>
              </a:rPr>
              <a:t></a:t>
            </a:r>
            <a:r>
              <a:rPr dirty="0" sz="1000">
                <a:latin typeface="Times New Roman"/>
                <a:cs typeface="Times New Roman"/>
              </a:rPr>
              <a:t>1</a:t>
            </a:r>
            <a:r>
              <a:rPr dirty="0" sz="1000" spc="405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</a:t>
            </a:r>
            <a:r>
              <a:rPr dirty="0" sz="1000" spc="-150">
                <a:latin typeface="Times New Roman"/>
                <a:cs typeface="Times New Roman"/>
              </a:rPr>
              <a:t> 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724967" y="1986545"/>
            <a:ext cx="7524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4722" sz="1800" spc="-15">
                <a:latin typeface="Symbol"/>
                <a:cs typeface="Symbol"/>
              </a:rPr>
              <a:t></a:t>
            </a:r>
            <a:r>
              <a:rPr dirty="0" baseline="-34722" sz="1800" spc="-150">
                <a:latin typeface="Times New Roman"/>
                <a:cs typeface="Times New Roman"/>
              </a:rPr>
              <a:t> </a:t>
            </a:r>
            <a:r>
              <a:rPr dirty="0" baseline="-30092" sz="1800" spc="-15">
                <a:latin typeface="Times New Roman"/>
                <a:cs typeface="Times New Roman"/>
              </a:rPr>
              <a:t>1</a:t>
            </a:r>
            <a:r>
              <a:rPr dirty="0" baseline="-30092" sz="1800" spc="-165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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4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0">
                <a:latin typeface="Times New Roman"/>
                <a:cs typeface="Times New Roman"/>
              </a:rPr>
              <a:t>1</a:t>
            </a:r>
            <a:r>
              <a:rPr dirty="0" sz="1000" spc="-140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</a:t>
            </a:r>
            <a:r>
              <a:rPr dirty="0" baseline="-11574" sz="1800" spc="569">
                <a:latin typeface="Times New Roman"/>
                <a:cs typeface="Times New Roman"/>
              </a:rPr>
              <a:t> </a:t>
            </a:r>
            <a:r>
              <a:rPr dirty="0" baseline="-47222" sz="1500" spc="-75" i="1">
                <a:latin typeface="Times New Roman"/>
                <a:cs typeface="Times New Roman"/>
              </a:rPr>
              <a:t>n</a:t>
            </a:r>
            <a:endParaRPr baseline="-47222" sz="15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117173" y="2178828"/>
            <a:ext cx="897255" cy="315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40"/>
              </a:lnSpc>
              <a:spcBef>
                <a:spcPts val="100"/>
              </a:spcBef>
              <a:tabLst>
                <a:tab pos="535940" algn="l"/>
              </a:tabLst>
            </a:pP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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15">
                <a:latin typeface="Symbol"/>
                <a:cs typeface="Symbol"/>
              </a:rPr>
              <a:t></a:t>
            </a:r>
            <a:r>
              <a:rPr dirty="0" baseline="4629" sz="1800" spc="-14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  <a:p>
            <a:pPr marL="96520">
              <a:lnSpc>
                <a:spcPts val="1140"/>
              </a:lnSpc>
              <a:tabLst>
                <a:tab pos="729615" algn="l"/>
              </a:tabLst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091773" y="1986545"/>
            <a:ext cx="5511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4722" sz="1800" spc="-15">
                <a:latin typeface="Symbol"/>
                <a:cs typeface="Symbol"/>
              </a:rPr>
              <a:t></a:t>
            </a:r>
            <a:r>
              <a:rPr dirty="0" baseline="-34722" sz="1800" spc="-142">
                <a:latin typeface="Times New Roman"/>
                <a:cs typeface="Times New Roman"/>
              </a:rPr>
              <a:t> </a:t>
            </a:r>
            <a:r>
              <a:rPr dirty="0" baseline="-30092" sz="1800" spc="-15">
                <a:latin typeface="Times New Roman"/>
                <a:cs typeface="Times New Roman"/>
              </a:rPr>
              <a:t>1</a:t>
            </a:r>
            <a:r>
              <a:rPr dirty="0" baseline="-30092" sz="1800" spc="-142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</a:t>
            </a: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30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20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81116" y="2165870"/>
            <a:ext cx="4622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382627" y="2068603"/>
            <a:ext cx="1074420" cy="48577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65"/>
              </a:spcBef>
              <a:tabLst>
                <a:tab pos="678180" algn="l"/>
                <a:tab pos="952500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baseline="-9259" sz="2700" spc="-30">
                <a:latin typeface="Symbol"/>
                <a:cs typeface="Symbol"/>
              </a:rPr>
              <a:t></a:t>
            </a:r>
            <a:r>
              <a:rPr dirty="0" baseline="-9259" sz="2700" spc="-427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  <a:p>
            <a:pPr marL="174625">
              <a:lnSpc>
                <a:spcPct val="100000"/>
              </a:lnSpc>
              <a:spcBef>
                <a:spcPts val="95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3163424" y="2882493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336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3537637" y="2686854"/>
            <a:ext cx="2159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52" i="1">
                <a:latin typeface="Times New Roman"/>
                <a:cs typeface="Times New Roman"/>
              </a:rPr>
              <a:t>z</a:t>
            </a:r>
            <a:r>
              <a:rPr dirty="0" sz="1000" spc="35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595975" y="2615798"/>
            <a:ext cx="101536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12494" algn="l"/>
              </a:tabLst>
            </a:pPr>
            <a:r>
              <a:rPr dirty="0" sz="1000" spc="-50">
                <a:latin typeface="Symbol"/>
                <a:cs typeface="Symbol"/>
              </a:rPr>
              <a:t>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Symbol"/>
                <a:cs typeface="Symbol"/>
              </a:rPr>
              <a:t></a:t>
            </a:r>
            <a:endParaRPr sz="10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047035" y="2893327"/>
            <a:ext cx="3143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Symbol"/>
                <a:cs typeface="Symbol"/>
              </a:rPr>
              <a:t>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baseline="6944" sz="1800" spc="-15">
                <a:latin typeface="Times New Roman"/>
                <a:cs typeface="Times New Roman"/>
              </a:rPr>
              <a:t>3</a:t>
            </a:r>
            <a:r>
              <a:rPr dirty="0" baseline="6944" sz="1800" spc="-21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072435" y="2565189"/>
            <a:ext cx="498475" cy="313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0985">
              <a:lnSpc>
                <a:spcPts val="1015"/>
              </a:lnSpc>
              <a:spcBef>
                <a:spcPts val="100"/>
              </a:spcBef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Symbol"/>
                <a:cs typeface="Symbol"/>
              </a:rPr>
              <a:t></a:t>
            </a:r>
            <a:r>
              <a:rPr dirty="0" sz="1000" spc="-130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255"/>
              </a:lnSpc>
            </a:pPr>
            <a:r>
              <a:rPr dirty="0" sz="1200" spc="-10">
                <a:latin typeface="Symbol"/>
                <a:cs typeface="Symbol"/>
              </a:rPr>
              <a:t>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179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395302" y="2691691"/>
            <a:ext cx="196596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232">
                <a:latin typeface="Times New Roman"/>
                <a:cs typeface="Times New Roman"/>
              </a:rPr>
              <a:t> </a:t>
            </a:r>
            <a:r>
              <a:rPr dirty="0" baseline="-6172" sz="2700" spc="-30">
                <a:latin typeface="Symbol"/>
                <a:cs typeface="Symbol"/>
              </a:rPr>
              <a:t></a:t>
            </a:r>
            <a:r>
              <a:rPr dirty="0" baseline="-6172" sz="2700" spc="-43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2</a:t>
            </a:r>
            <a:r>
              <a:rPr dirty="0" baseline="36111" sz="1500" i="1">
                <a:latin typeface="Times New Roman"/>
                <a:cs typeface="Times New Roman"/>
              </a:rPr>
              <a:t>n</a:t>
            </a:r>
            <a:r>
              <a:rPr dirty="0" baseline="36111" sz="1500" spc="-217" i="1">
                <a:latin typeface="Times New Roman"/>
                <a:cs typeface="Times New Roman"/>
              </a:rPr>
              <a:t> </a:t>
            </a:r>
            <a:r>
              <a:rPr dirty="0" baseline="36111" sz="1500">
                <a:latin typeface="Symbol"/>
                <a:cs typeface="Symbol"/>
              </a:rPr>
              <a:t></a:t>
            </a:r>
            <a:r>
              <a:rPr dirty="0" baseline="36111" sz="1500">
                <a:latin typeface="Times New Roman"/>
                <a:cs typeface="Times New Roman"/>
              </a:rPr>
              <a:t>1</a:t>
            </a:r>
            <a:r>
              <a:rPr dirty="0" baseline="4629" sz="1800" i="1">
                <a:latin typeface="Times New Roman"/>
                <a:cs typeface="Times New Roman"/>
              </a:rPr>
              <a:t>z</a:t>
            </a:r>
            <a:r>
              <a:rPr dirty="0" baseline="4629" sz="1800" spc="-247" i="1">
                <a:latin typeface="Times New Roman"/>
                <a:cs typeface="Times New Roman"/>
              </a:rPr>
              <a:t> </a:t>
            </a:r>
            <a:r>
              <a:rPr dirty="0" baseline="36111" sz="1500" spc="-15">
                <a:latin typeface="Symbol"/>
                <a:cs typeface="Symbol"/>
              </a:rPr>
              <a:t></a:t>
            </a:r>
            <a:r>
              <a:rPr dirty="0" baseline="36111" sz="1500" spc="-225">
                <a:latin typeface="Times New Roman"/>
                <a:cs typeface="Times New Roman"/>
              </a:rPr>
              <a:t> </a:t>
            </a:r>
            <a:r>
              <a:rPr dirty="0" baseline="36111" sz="1500" i="1">
                <a:latin typeface="Times New Roman"/>
                <a:cs typeface="Times New Roman"/>
              </a:rPr>
              <a:t>n</a:t>
            </a:r>
            <a:r>
              <a:rPr dirty="0" baseline="36111" sz="1500" spc="232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254">
                <a:latin typeface="Times New Roman"/>
                <a:cs typeface="Times New Roman"/>
              </a:rPr>
              <a:t> </a:t>
            </a:r>
            <a:r>
              <a:rPr dirty="0" baseline="-6172" sz="2700">
                <a:latin typeface="Symbol"/>
                <a:cs typeface="Symbol"/>
              </a:rPr>
              <a:t></a:t>
            </a:r>
            <a:r>
              <a:rPr dirty="0" baseline="-6172" sz="2700" spc="-11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</a:t>
            </a:r>
            <a:r>
              <a:rPr dirty="0" baseline="4629" sz="1800" i="1">
                <a:latin typeface="Times New Roman"/>
                <a:cs typeface="Times New Roman"/>
              </a:rPr>
              <a:t>n</a:t>
            </a:r>
            <a:r>
              <a:rPr dirty="0" baseline="4629" sz="1800" spc="-75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89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2)</a:t>
            </a: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18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092504" y="2965487"/>
            <a:ext cx="1586230" cy="360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64184">
              <a:lnSpc>
                <a:spcPts val="1195"/>
              </a:lnSpc>
              <a:spcBef>
                <a:spcPts val="100"/>
              </a:spcBef>
              <a:tabLst>
                <a:tab pos="1353185" algn="l"/>
              </a:tabLst>
            </a:pP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10" i="1">
                <a:latin typeface="Times New Roman"/>
                <a:cs typeface="Times New Roman"/>
              </a:rPr>
              <a:t>n</a:t>
            </a:r>
            <a:r>
              <a:rPr dirty="0" sz="1000" spc="-145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</a:t>
            </a:r>
            <a:r>
              <a:rPr dirty="0" sz="1000" spc="-25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435"/>
              </a:lnSpc>
            </a:pP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27404" y="3318404"/>
            <a:ext cx="3686810" cy="456565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196215">
              <a:lnSpc>
                <a:spcPct val="100000"/>
              </a:lnSpc>
              <a:spcBef>
                <a:spcPts val="390"/>
              </a:spcBef>
            </a:pP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412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2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baseline="32163" sz="1425" spc="-195" i="1">
                <a:latin typeface="Times New Roman"/>
                <a:cs typeface="Times New Roman"/>
              </a:rPr>
              <a:t> </a:t>
            </a:r>
            <a:r>
              <a:rPr dirty="0" baseline="32163" sz="1425" spc="15">
                <a:latin typeface="Symbol"/>
                <a:cs typeface="Symbol"/>
              </a:rPr>
              <a:t></a:t>
            </a:r>
            <a:r>
              <a:rPr dirty="0" baseline="32163" sz="1425" spc="15">
                <a:latin typeface="Times New Roman"/>
                <a:cs typeface="Times New Roman"/>
              </a:rPr>
              <a:t>1</a:t>
            </a:r>
            <a:r>
              <a:rPr dirty="0" sz="1150" spc="10">
                <a:latin typeface="Times New Roman"/>
                <a:cs typeface="Times New Roman"/>
              </a:rPr>
              <a:t>,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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80">
                <a:latin typeface="Times New Roman"/>
                <a:cs typeface="Times New Roman"/>
              </a:rPr>
              <a:t>1&amp;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419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n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2)3</a:t>
            </a:r>
            <a:r>
              <a:rPr dirty="0" baseline="32163" sz="1425" spc="15" i="1">
                <a:latin typeface="Times New Roman"/>
                <a:cs typeface="Times New Roman"/>
              </a:rPr>
              <a:t>n</a:t>
            </a:r>
            <a:r>
              <a:rPr dirty="0" baseline="32163" sz="1425" spc="-195" i="1">
                <a:latin typeface="Times New Roman"/>
                <a:cs typeface="Times New Roman"/>
              </a:rPr>
              <a:t> </a:t>
            </a:r>
            <a:r>
              <a:rPr dirty="0" baseline="32163" sz="1425" spc="15">
                <a:latin typeface="Symbol"/>
                <a:cs typeface="Symbol"/>
              </a:rPr>
              <a:t></a:t>
            </a:r>
            <a:r>
              <a:rPr dirty="0" baseline="32163" sz="1425" spc="-202">
                <a:latin typeface="Times New Roman"/>
                <a:cs typeface="Times New Roman"/>
              </a:rPr>
              <a:t> </a:t>
            </a:r>
            <a:r>
              <a:rPr dirty="0" baseline="32163" sz="1425" spc="15">
                <a:latin typeface="Times New Roman"/>
                <a:cs typeface="Times New Roman"/>
              </a:rPr>
              <a:t>2</a:t>
            </a:r>
            <a:r>
              <a:rPr dirty="0" baseline="32163" sz="1425" spc="-1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,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n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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280"/>
              </a:spcBef>
            </a:pPr>
            <a:r>
              <a:rPr dirty="0" sz="1200">
                <a:latin typeface="Times New Roman"/>
                <a:cs typeface="Times New Roman"/>
              </a:rPr>
              <a:t>Exercises: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1093010" y="4017502"/>
            <a:ext cx="778510" cy="0"/>
          </a:xfrm>
          <a:custGeom>
            <a:avLst/>
            <a:gdLst/>
            <a:ahLst/>
            <a:cxnLst/>
            <a:rect l="l" t="t" r="r" b="b"/>
            <a:pathLst>
              <a:path w="778510" h="0">
                <a:moveTo>
                  <a:pt x="0" y="0"/>
                </a:moveTo>
                <a:lnTo>
                  <a:pt x="778174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1369494" y="3728519"/>
            <a:ext cx="21844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6570" sz="1725" i="1">
                <a:latin typeface="Times New Roman"/>
                <a:cs typeface="Times New Roman"/>
              </a:rPr>
              <a:t>z</a:t>
            </a:r>
            <a:r>
              <a:rPr dirty="0" baseline="-26570" sz="1725" spc="-209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902004" y="3886327"/>
            <a:ext cx="19691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41500" algn="l"/>
              </a:tabLst>
            </a:pPr>
            <a:r>
              <a:rPr dirty="0" sz="1200" spc="-25">
                <a:latin typeface="Times New Roman"/>
                <a:cs typeface="Times New Roman"/>
              </a:rPr>
              <a:t>1.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2921651" y="4016381"/>
            <a:ext cx="314325" cy="0"/>
          </a:xfrm>
          <a:custGeom>
            <a:avLst/>
            <a:gdLst/>
            <a:ahLst/>
            <a:cxnLst/>
            <a:rect l="l" t="t" r="r" b="b"/>
            <a:pathLst>
              <a:path w="314325" h="0">
                <a:moveTo>
                  <a:pt x="0" y="0"/>
                </a:moveTo>
                <a:lnTo>
                  <a:pt x="31382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3319878" y="3925939"/>
            <a:ext cx="0" cy="180975"/>
          </a:xfrm>
          <a:custGeom>
            <a:avLst/>
            <a:gdLst/>
            <a:ahLst/>
            <a:cxnLst/>
            <a:rect l="l" t="t" r="r" b="b"/>
            <a:pathLst>
              <a:path w="0" h="180975">
                <a:moveTo>
                  <a:pt x="0" y="0"/>
                </a:moveTo>
                <a:lnTo>
                  <a:pt x="0" y="180582"/>
                </a:lnTo>
              </a:path>
            </a:pathLst>
          </a:custGeom>
          <a:ln w="63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3417694" y="3925939"/>
            <a:ext cx="0" cy="180975"/>
          </a:xfrm>
          <a:custGeom>
            <a:avLst/>
            <a:gdLst/>
            <a:ahLst/>
            <a:cxnLst/>
            <a:rect l="l" t="t" r="r" b="b"/>
            <a:pathLst>
              <a:path w="0" h="180975">
                <a:moveTo>
                  <a:pt x="0" y="0"/>
                </a:moveTo>
                <a:lnTo>
                  <a:pt x="0" y="180582"/>
                </a:lnTo>
              </a:path>
            </a:pathLst>
          </a:custGeom>
          <a:ln w="63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3598673" y="3925939"/>
            <a:ext cx="0" cy="180975"/>
          </a:xfrm>
          <a:custGeom>
            <a:avLst/>
            <a:gdLst/>
            <a:ahLst/>
            <a:cxnLst/>
            <a:rect l="l" t="t" r="r" b="b"/>
            <a:pathLst>
              <a:path w="0" h="180975">
                <a:moveTo>
                  <a:pt x="0" y="0"/>
                </a:moveTo>
                <a:lnTo>
                  <a:pt x="0" y="180582"/>
                </a:lnTo>
              </a:path>
            </a:pathLst>
          </a:custGeom>
          <a:ln w="63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/>
          <p:nvPr/>
        </p:nvSpPr>
        <p:spPr>
          <a:xfrm>
            <a:off x="3703494" y="3925939"/>
            <a:ext cx="0" cy="180975"/>
          </a:xfrm>
          <a:custGeom>
            <a:avLst/>
            <a:gdLst/>
            <a:ahLst/>
            <a:cxnLst/>
            <a:rect l="l" t="t" r="r" b="b"/>
            <a:pathLst>
              <a:path w="0" h="180975">
                <a:moveTo>
                  <a:pt x="0" y="0"/>
                </a:moveTo>
                <a:lnTo>
                  <a:pt x="0" y="180582"/>
                </a:lnTo>
              </a:path>
            </a:pathLst>
          </a:custGeom>
          <a:ln w="639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3244411" y="3888888"/>
            <a:ext cx="14560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328420" algn="l"/>
              </a:tabLst>
            </a:pP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a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926623" y="4008846"/>
            <a:ext cx="3124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a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992132" y="3796022"/>
            <a:ext cx="17145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30">
                <a:latin typeface="Times New Roman"/>
                <a:cs typeface="Times New Roman"/>
              </a:rPr>
              <a:t>4</a:t>
            </a:r>
            <a:r>
              <a:rPr dirty="0" sz="1150" spc="3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4750739" y="4014561"/>
            <a:ext cx="853440" cy="0"/>
          </a:xfrm>
          <a:custGeom>
            <a:avLst/>
            <a:gdLst/>
            <a:ahLst/>
            <a:cxnLst/>
            <a:rect l="l" t="t" r="r" b="b"/>
            <a:pathLst>
              <a:path w="853439" h="0">
                <a:moveTo>
                  <a:pt x="0" y="0"/>
                </a:moveTo>
                <a:lnTo>
                  <a:pt x="85288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4745956" y="4006798"/>
            <a:ext cx="864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(2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)(3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089421" y="3791201"/>
            <a:ext cx="1689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5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/>
          <p:nvPr/>
        </p:nvSpPr>
        <p:spPr>
          <a:xfrm>
            <a:off x="1092961" y="4479687"/>
            <a:ext cx="481330" cy="0"/>
          </a:xfrm>
          <a:custGeom>
            <a:avLst/>
            <a:gdLst/>
            <a:ahLst/>
            <a:cxnLst/>
            <a:rect l="l" t="t" r="r" b="b"/>
            <a:pathLst>
              <a:path w="481330" h="0">
                <a:moveTo>
                  <a:pt x="0" y="0"/>
                </a:moveTo>
                <a:lnTo>
                  <a:pt x="4807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 txBox="1"/>
          <p:nvPr/>
        </p:nvSpPr>
        <p:spPr>
          <a:xfrm>
            <a:off x="1063026" y="4504573"/>
            <a:ext cx="52324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088282" y="3945913"/>
            <a:ext cx="789305" cy="519430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3)</a:t>
            </a:r>
            <a:endParaRPr sz="1150">
              <a:latin typeface="Times New Roman"/>
              <a:cs typeface="Times New Roman"/>
            </a:endParaRPr>
          </a:p>
          <a:p>
            <a:pPr marL="217170">
              <a:lnSpc>
                <a:spcPct val="100000"/>
              </a:lnSpc>
              <a:spcBef>
                <a:spcPts val="525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902004" y="4351146"/>
            <a:ext cx="19691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41500" algn="l"/>
              </a:tabLst>
            </a:pPr>
            <a:r>
              <a:rPr dirty="0" sz="1200" spc="-25">
                <a:latin typeface="Times New Roman"/>
                <a:cs typeface="Times New Roman"/>
              </a:rPr>
              <a:t>4.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2921784" y="4482618"/>
            <a:ext cx="925194" cy="0"/>
          </a:xfrm>
          <a:custGeom>
            <a:avLst/>
            <a:gdLst/>
            <a:ahLst/>
            <a:cxnLst/>
            <a:rect l="l" t="t" r="r" b="b"/>
            <a:pathLst>
              <a:path w="925195" h="0">
                <a:moveTo>
                  <a:pt x="0" y="0"/>
                </a:moveTo>
                <a:lnTo>
                  <a:pt x="924714" y="0"/>
                </a:lnTo>
              </a:path>
            </a:pathLst>
          </a:custGeom>
          <a:ln w="62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 txBox="1"/>
          <p:nvPr/>
        </p:nvSpPr>
        <p:spPr>
          <a:xfrm>
            <a:off x="2917048" y="4474788"/>
            <a:ext cx="93662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1)(5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116478" y="4260926"/>
            <a:ext cx="52959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534789" y="4259945"/>
            <a:ext cx="719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2407" sz="1800">
                <a:latin typeface="Times New Roman"/>
                <a:cs typeface="Times New Roman"/>
              </a:rPr>
              <a:t>6.</a:t>
            </a:r>
            <a:r>
              <a:rPr dirty="0" baseline="-32407" sz="1800" spc="6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30" i="1">
                <a:latin typeface="Times New Roman"/>
                <a:cs typeface="Times New Roman"/>
              </a:rPr>
              <a:t>z</a:t>
            </a:r>
            <a:r>
              <a:rPr dirty="0" baseline="30555" sz="1500" spc="44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/>
          <p:nvPr/>
        </p:nvSpPr>
        <p:spPr>
          <a:xfrm>
            <a:off x="4750792" y="4482825"/>
            <a:ext cx="506730" cy="0"/>
          </a:xfrm>
          <a:custGeom>
            <a:avLst/>
            <a:gdLst/>
            <a:ahLst/>
            <a:cxnLst/>
            <a:rect l="l" t="t" r="r" b="b"/>
            <a:pathLst>
              <a:path w="506729" h="0">
                <a:moveTo>
                  <a:pt x="0" y="0"/>
                </a:moveTo>
                <a:lnTo>
                  <a:pt x="50622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 txBox="1"/>
          <p:nvPr/>
        </p:nvSpPr>
        <p:spPr>
          <a:xfrm>
            <a:off x="4720931" y="4507028"/>
            <a:ext cx="5524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(4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baseline="30555" sz="1500" spc="-37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/>
          <p:nvPr/>
        </p:nvSpPr>
        <p:spPr>
          <a:xfrm>
            <a:off x="1092833" y="4990985"/>
            <a:ext cx="1058545" cy="0"/>
          </a:xfrm>
          <a:custGeom>
            <a:avLst/>
            <a:gdLst/>
            <a:ahLst/>
            <a:cxnLst/>
            <a:rect l="l" t="t" r="r" b="b"/>
            <a:pathLst>
              <a:path w="1058545" h="0">
                <a:moveTo>
                  <a:pt x="0" y="0"/>
                </a:moveTo>
                <a:lnTo>
                  <a:pt x="1058365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 txBox="1"/>
          <p:nvPr/>
        </p:nvSpPr>
        <p:spPr>
          <a:xfrm>
            <a:off x="876604" y="4864734"/>
            <a:ext cx="1308735" cy="362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325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7.</a:t>
            </a:r>
            <a:endParaRPr sz="1200">
              <a:latin typeface="Times New Roman"/>
              <a:cs typeface="Times New Roman"/>
            </a:endParaRPr>
          </a:p>
          <a:p>
            <a:pPr marL="233045">
              <a:lnSpc>
                <a:spcPts val="1325"/>
              </a:lnSpc>
            </a:pP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3</a:t>
            </a:r>
            <a:r>
              <a:rPr dirty="0" baseline="30555" sz="15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317188" y="4764775"/>
            <a:ext cx="60833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/>
          <p:nvPr/>
        </p:nvSpPr>
        <p:spPr>
          <a:xfrm>
            <a:off x="2921651" y="4993096"/>
            <a:ext cx="785495" cy="0"/>
          </a:xfrm>
          <a:custGeom>
            <a:avLst/>
            <a:gdLst/>
            <a:ahLst/>
            <a:cxnLst/>
            <a:rect l="l" t="t" r="r" b="b"/>
            <a:pathLst>
              <a:path w="785495" h="0">
                <a:moveTo>
                  <a:pt x="0" y="0"/>
                </a:moveTo>
                <a:lnTo>
                  <a:pt x="78549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 txBox="1"/>
          <p:nvPr/>
        </p:nvSpPr>
        <p:spPr>
          <a:xfrm>
            <a:off x="2731135" y="4864734"/>
            <a:ext cx="982344" cy="329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95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8.</a:t>
            </a:r>
            <a:endParaRPr sz="1200">
              <a:latin typeface="Times New Roman"/>
              <a:cs typeface="Times New Roman"/>
            </a:endParaRPr>
          </a:p>
          <a:p>
            <a:pPr marL="198120">
              <a:lnSpc>
                <a:spcPts val="1195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168240" y="4769735"/>
            <a:ext cx="310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902004" y="5197221"/>
            <a:ext cx="600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Answers: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090554" y="5662386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088113" y="5449562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902004" y="5389674"/>
            <a:ext cx="898525" cy="391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7975" algn="l"/>
                <a:tab pos="668020" algn="l"/>
              </a:tabLst>
            </a:pPr>
            <a:r>
              <a:rPr dirty="0" sz="1200" spc="-25">
                <a:latin typeface="Times New Roman"/>
                <a:cs typeface="Times New Roman"/>
              </a:rPr>
              <a:t>1.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2400" spc="-300">
                <a:latin typeface="Symbol"/>
                <a:cs typeface="Symbol"/>
              </a:rPr>
              <a:t></a:t>
            </a:r>
            <a:r>
              <a:rPr dirty="0" sz="1150" spc="-30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85">
                <a:latin typeface="Symbol"/>
                <a:cs typeface="Symbol"/>
              </a:rPr>
              <a:t></a:t>
            </a:r>
            <a:r>
              <a:rPr dirty="0" sz="1150" spc="-85">
                <a:latin typeface="Times New Roman"/>
                <a:cs typeface="Times New Roman"/>
              </a:rPr>
              <a:t>1</a:t>
            </a:r>
            <a:r>
              <a:rPr dirty="0" sz="2400" spc="-85">
                <a:latin typeface="Symbol"/>
                <a:cs typeface="Symbol"/>
              </a:rPr>
              <a:t>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308062" y="5502028"/>
            <a:ext cx="23749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i="1">
                <a:latin typeface="Times New Roman"/>
                <a:cs typeface="Times New Roman"/>
              </a:rPr>
              <a:t>n</a:t>
            </a:r>
            <a:r>
              <a:rPr dirty="0" sz="950" spc="-120" i="1">
                <a:latin typeface="Times New Roman"/>
                <a:cs typeface="Times New Roman"/>
              </a:rPr>
              <a:t> </a:t>
            </a:r>
            <a:r>
              <a:rPr dirty="0" sz="950" spc="-25">
                <a:latin typeface="Symbol"/>
                <a:cs typeface="Symbol"/>
              </a:rPr>
              <a:t></a:t>
            </a:r>
            <a:r>
              <a:rPr dirty="0" sz="950" spc="-25">
                <a:latin typeface="Times New Roman"/>
                <a:cs typeface="Times New Roman"/>
              </a:rPr>
              <a:t>1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248154" y="5544607"/>
            <a:ext cx="479425" cy="203200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4</a:t>
            </a:r>
            <a:r>
              <a:rPr dirty="0" sz="1150" spc="-25" i="1">
                <a:latin typeface="Times New Roman"/>
                <a:cs typeface="Times New Roman"/>
              </a:rPr>
              <a:t>a</a:t>
            </a:r>
            <a:r>
              <a:rPr dirty="0" baseline="32163" sz="1425" spc="-37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188335" y="5540121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926478" y="5494571"/>
            <a:ext cx="9080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609983" y="5382435"/>
            <a:ext cx="90805" cy="1803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725016" y="5532355"/>
            <a:ext cx="805180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42925" algn="l"/>
              </a:tabLst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4.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50" spc="-50" i="1">
                <a:latin typeface="Times New Roman"/>
                <a:cs typeface="Times New Roman"/>
              </a:rPr>
              <a:t>n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359316" y="5551168"/>
            <a:ext cx="2667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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333916" y="5677975"/>
            <a:ext cx="3175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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baseline="6944" sz="1800">
                <a:latin typeface="Times New Roman"/>
                <a:cs typeface="Times New Roman"/>
              </a:rPr>
              <a:t>3</a:t>
            </a:r>
            <a:r>
              <a:rPr dirty="0" baseline="6944" sz="1800" spc="-2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359316" y="5452164"/>
            <a:ext cx="2667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4629" sz="1800" spc="-19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6276267" y="5502028"/>
            <a:ext cx="8953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 i="1">
                <a:latin typeface="Times New Roman"/>
                <a:cs typeface="Times New Roman"/>
              </a:rPr>
              <a:t>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5465812" y="5502028"/>
            <a:ext cx="89535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950" spc="-50" i="1">
                <a:latin typeface="Times New Roman"/>
                <a:cs typeface="Times New Roman"/>
              </a:rPr>
              <a:t>n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5706892" y="5662386"/>
            <a:ext cx="1803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>
                <a:latin typeface="Times New Roman"/>
                <a:cs typeface="Times New Roman"/>
              </a:rPr>
              <a:t>75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698985" y="5449562"/>
            <a:ext cx="18923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u="sng" sz="1150" spc="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</a:t>
            </a:r>
            <a:r>
              <a:rPr dirty="0" u="sng" sz="115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4982123" y="5662386"/>
            <a:ext cx="1803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>
                <a:latin typeface="Times New Roman"/>
                <a:cs typeface="Times New Roman"/>
              </a:rPr>
              <a:t>75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4771009" y="5447505"/>
            <a:ext cx="410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4722" sz="1800">
                <a:latin typeface="Times New Roman"/>
                <a:cs typeface="Times New Roman"/>
              </a:rPr>
              <a:t>5.</a:t>
            </a:r>
            <a:r>
              <a:rPr dirty="0" baseline="-34722" sz="1800" spc="300">
                <a:latin typeface="Times New Roman"/>
                <a:cs typeface="Times New Roman"/>
              </a:rPr>
              <a:t> </a:t>
            </a:r>
            <a:r>
              <a:rPr dirty="0" u="sng" sz="115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5161188" y="5544485"/>
            <a:ext cx="112966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737235" algn="l"/>
              </a:tabLst>
            </a:pPr>
            <a:r>
              <a:rPr dirty="0" sz="1150">
                <a:latin typeface="Times New Roman"/>
                <a:cs typeface="Times New Roman"/>
              </a:rPr>
              <a:t>(0.2)</a:t>
            </a:r>
            <a:r>
              <a:rPr dirty="0" sz="1150" spc="240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10">
                <a:latin typeface="Times New Roman"/>
                <a:cs typeface="Times New Roman"/>
              </a:rPr>
              <a:t>(</a:t>
            </a:r>
            <a:r>
              <a:rPr dirty="0" sz="1150" spc="-1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0.4)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863904" y="5921121"/>
            <a:ext cx="38919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070100" algn="l"/>
              </a:tabLst>
            </a:pPr>
            <a:r>
              <a:rPr dirty="0" sz="1200" spc="10">
                <a:latin typeface="Times New Roman"/>
                <a:cs typeface="Times New Roman"/>
              </a:rPr>
              <a:t>6.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n</a:t>
            </a:r>
            <a:r>
              <a:rPr dirty="0" baseline="30555" sz="1500" spc="15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7</a:t>
            </a:r>
            <a:r>
              <a:rPr dirty="0" sz="1200" spc="10" i="1">
                <a:latin typeface="Times New Roman"/>
                <a:cs typeface="Times New Roman"/>
              </a:rPr>
              <a:t>n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4)(4)</a:t>
            </a:r>
            <a:r>
              <a:rPr dirty="0" baseline="30555" sz="1500" spc="15" i="1">
                <a:latin typeface="Times New Roman"/>
                <a:cs typeface="Times New Roman"/>
              </a:rPr>
              <a:t>n</a:t>
            </a:r>
            <a:r>
              <a:rPr dirty="0" baseline="30555" sz="1500" spc="-209" i="1">
                <a:latin typeface="Times New Roman"/>
                <a:cs typeface="Times New Roman"/>
              </a:rPr>
              <a:t> </a:t>
            </a:r>
            <a:r>
              <a:rPr dirty="0" baseline="30555" sz="1500" spc="-37">
                <a:latin typeface="Symbol"/>
                <a:cs typeface="Symbol"/>
              </a:rPr>
              <a:t></a:t>
            </a:r>
            <a:r>
              <a:rPr dirty="0" baseline="30555" sz="1500" spc="-37">
                <a:latin typeface="Times New Roman"/>
                <a:cs typeface="Times New Roman"/>
              </a:rPr>
              <a:t>1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47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3(</a:t>
            </a:r>
            <a:r>
              <a:rPr dirty="0" sz="1200" spc="-10" i="1">
                <a:latin typeface="Times New Roman"/>
                <a:cs typeface="Times New Roman"/>
              </a:rPr>
              <a:t>n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1)2</a:t>
            </a:r>
            <a:r>
              <a:rPr dirty="0" baseline="30555" sz="1500" spc="-15" i="1">
                <a:latin typeface="Times New Roman"/>
                <a:cs typeface="Times New Roman"/>
              </a:rPr>
              <a:t>n</a:t>
            </a:r>
            <a:r>
              <a:rPr dirty="0" baseline="30555" sz="15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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4991989" y="5921121"/>
            <a:ext cx="1426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10">
                <a:latin typeface="Times New Roman"/>
                <a:cs typeface="Times New Roman"/>
              </a:rPr>
              <a:t>8.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2(</a:t>
            </a:r>
            <a:r>
              <a:rPr dirty="0" sz="1200" spc="10">
                <a:latin typeface="Symbol"/>
                <a:cs typeface="Symbol"/>
              </a:rPr>
              <a:t></a:t>
            </a:r>
            <a:r>
              <a:rPr dirty="0" sz="1200" spc="10" i="1">
                <a:latin typeface="Times New Roman"/>
                <a:cs typeface="Times New Roman"/>
              </a:rPr>
              <a:t>i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baseline="30555" sz="1500" spc="15" i="1">
                <a:latin typeface="Times New Roman"/>
                <a:cs typeface="Times New Roman"/>
              </a:rPr>
              <a:t>n</a:t>
            </a:r>
            <a:r>
              <a:rPr dirty="0" baseline="30555" sz="1500" spc="-209" i="1">
                <a:latin typeface="Times New Roman"/>
                <a:cs typeface="Times New Roman"/>
              </a:rPr>
              <a:t> </a:t>
            </a:r>
            <a:r>
              <a:rPr dirty="0" baseline="30555" sz="1500" spc="15">
                <a:latin typeface="Symbol"/>
                <a:cs typeface="Symbol"/>
              </a:rPr>
              <a:t></a:t>
            </a:r>
            <a:r>
              <a:rPr dirty="0" baseline="30555" sz="1500" spc="15">
                <a:latin typeface="Times New Roman"/>
                <a:cs typeface="Times New Roman"/>
              </a:rPr>
              <a:t>1</a:t>
            </a:r>
            <a:r>
              <a:rPr dirty="0" baseline="30555" sz="1500" spc="11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>
                <a:latin typeface="Symbol"/>
                <a:cs typeface="Symbol"/>
              </a:rPr>
              <a:t></a:t>
            </a:r>
            <a:r>
              <a:rPr dirty="0" sz="1200" spc="10">
                <a:latin typeface="Times New Roman"/>
                <a:cs typeface="Times New Roman"/>
              </a:rPr>
              <a:t>2)</a:t>
            </a:r>
            <a:r>
              <a:rPr dirty="0" baseline="30555" sz="1500" spc="15" i="1">
                <a:latin typeface="Times New Roman"/>
                <a:cs typeface="Times New Roman"/>
              </a:rPr>
              <a:t>n</a:t>
            </a:r>
            <a:r>
              <a:rPr dirty="0" baseline="30555" sz="1500" spc="-225" i="1">
                <a:latin typeface="Times New Roman"/>
                <a:cs typeface="Times New Roman"/>
              </a:rPr>
              <a:t> </a:t>
            </a:r>
            <a:r>
              <a:rPr dirty="0" baseline="30555" sz="1500" spc="-37">
                <a:latin typeface="Symbol"/>
                <a:cs typeface="Symbol"/>
              </a:rPr>
              <a:t></a:t>
            </a:r>
            <a:r>
              <a:rPr dirty="0" baseline="30555" sz="1500" spc="-37">
                <a:latin typeface="Times New Roman"/>
                <a:cs typeface="Times New Roman"/>
              </a:rPr>
              <a:t>1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902004" y="6015499"/>
            <a:ext cx="5187950" cy="889635"/>
          </a:xfrm>
          <a:prstGeom prst="rect">
            <a:avLst/>
          </a:prstGeom>
        </p:spPr>
        <p:txBody>
          <a:bodyPr wrap="square" lIns="0" tIns="1225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65"/>
              </a:spcBef>
            </a:pP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Application</a:t>
            </a:r>
            <a:r>
              <a:rPr dirty="0" u="sng" sz="14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to</a:t>
            </a:r>
            <a:r>
              <a:rPr dirty="0" u="sng" sz="14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difference</a:t>
            </a:r>
            <a:r>
              <a:rPr dirty="0" u="sng" sz="14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equations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44200"/>
              </a:lnSpc>
              <a:spcBef>
                <a:spcPts val="105"/>
              </a:spcBef>
            </a:pPr>
            <a:r>
              <a:rPr dirty="0" sz="1200" b="1">
                <a:latin typeface="Times New Roman"/>
                <a:cs typeface="Times New Roman"/>
              </a:rPr>
              <a:t>Procedure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solve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linear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difference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equation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with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constant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coefficients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by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Z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0 </a:t>
            </a:r>
            <a:r>
              <a:rPr dirty="0" sz="1200" spc="-10" b="1">
                <a:latin typeface="Times New Roman"/>
                <a:cs typeface="Times New Roman"/>
              </a:rPr>
              <a:t>Transforms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863904" y="6876288"/>
            <a:ext cx="5811520" cy="1878330"/>
          </a:xfrm>
          <a:prstGeom prst="rect">
            <a:avLst/>
          </a:prstGeom>
        </p:spPr>
        <p:txBody>
          <a:bodyPr wrap="square" lIns="0" tIns="95250" rIns="0" bIns="0" rtlCol="0" vert="horz">
            <a:spAutoFit/>
          </a:bodyPr>
          <a:lstStyle/>
          <a:p>
            <a:pPr marL="507365" indent="-227965">
              <a:lnSpc>
                <a:spcPct val="100000"/>
              </a:lnSpc>
              <a:spcBef>
                <a:spcPts val="750"/>
              </a:spcBef>
              <a:buAutoNum type="arabicPeriod"/>
              <a:tabLst>
                <a:tab pos="507365" algn="l"/>
              </a:tabLst>
            </a:pPr>
            <a:r>
              <a:rPr dirty="0" sz="1200">
                <a:latin typeface="Times New Roman"/>
                <a:cs typeface="Times New Roman"/>
              </a:rPr>
              <a:t>Take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equation.</a:t>
            </a:r>
            <a:endParaRPr sz="1200">
              <a:latin typeface="Times New Roman"/>
              <a:cs typeface="Times New Roman"/>
            </a:endParaRPr>
          </a:p>
          <a:p>
            <a:pPr marL="507365" indent="-227965">
              <a:lnSpc>
                <a:spcPct val="100000"/>
              </a:lnSpc>
              <a:spcBef>
                <a:spcPts val="650"/>
              </a:spcBef>
              <a:buAutoNum type="arabicPeriod"/>
              <a:tabLst>
                <a:tab pos="507365" algn="l"/>
              </a:tabLst>
            </a:pPr>
            <a:r>
              <a:rPr dirty="0" sz="1200">
                <a:latin typeface="Times New Roman"/>
                <a:cs typeface="Times New Roman"/>
              </a:rPr>
              <a:t>Transpose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terms without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right.</a:t>
            </a:r>
            <a:endParaRPr sz="1200">
              <a:latin typeface="Times New Roman"/>
              <a:cs typeface="Times New Roman"/>
            </a:endParaRPr>
          </a:p>
          <a:p>
            <a:pPr marL="507365" indent="-227965">
              <a:lnSpc>
                <a:spcPct val="100000"/>
              </a:lnSpc>
              <a:spcBef>
                <a:spcPts val="865"/>
              </a:spcBef>
              <a:buAutoNum type="arabicPeriod"/>
              <a:tabLst>
                <a:tab pos="507365" algn="l"/>
              </a:tabLst>
            </a:pPr>
            <a:r>
              <a:rPr dirty="0" sz="1200">
                <a:latin typeface="Times New Roman"/>
                <a:cs typeface="Times New Roman"/>
              </a:rPr>
              <a:t>Divide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z.</a:t>
            </a:r>
            <a:endParaRPr sz="1200">
              <a:latin typeface="Times New Roman"/>
              <a:cs typeface="Times New Roman"/>
            </a:endParaRPr>
          </a:p>
          <a:p>
            <a:pPr marL="507365" indent="-227965">
              <a:lnSpc>
                <a:spcPct val="100000"/>
              </a:lnSpc>
              <a:spcBef>
                <a:spcPts val="950"/>
              </a:spcBef>
              <a:buAutoNum type="arabicPeriod"/>
              <a:tabLst>
                <a:tab pos="507365" algn="l"/>
              </a:tabLst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get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.</a:t>
            </a: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Example: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79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202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6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24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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Solution: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44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),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79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z</a:t>
            </a:r>
            <a:r>
              <a:rPr dirty="0" sz="1150" spc="-10">
                <a:latin typeface="Times New Roman"/>
                <a:cs typeface="Times New Roman"/>
              </a:rPr>
              <a:t>[</a:t>
            </a:r>
            <a:r>
              <a:rPr dirty="0" sz="1150" spc="-1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latin typeface="Times New Roman"/>
                <a:cs typeface="Times New Roman"/>
              </a:rPr>
              <a:t>0</a:t>
            </a:r>
            <a:r>
              <a:rPr dirty="0" baseline="-17543" sz="1425" spc="-8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57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8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latin typeface="Times New Roman"/>
                <a:cs typeface="Times New Roman"/>
              </a:rPr>
              <a:t>0</a:t>
            </a:r>
            <a:r>
              <a:rPr dirty="0" baseline="-17543" sz="1425" spc="30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914704" y="8945393"/>
            <a:ext cx="9207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(3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24" name="object 124" descr=""/>
          <p:cNvSpPr/>
          <p:nvPr/>
        </p:nvSpPr>
        <p:spPr>
          <a:xfrm>
            <a:off x="1838953" y="9072886"/>
            <a:ext cx="298450" cy="0"/>
          </a:xfrm>
          <a:custGeom>
            <a:avLst/>
            <a:gdLst/>
            <a:ahLst/>
            <a:cxnLst/>
            <a:rect l="l" t="t" r="r" b="b"/>
            <a:pathLst>
              <a:path w="298450" h="0">
                <a:moveTo>
                  <a:pt x="0" y="0"/>
                </a:moveTo>
                <a:lnTo>
                  <a:pt x="29826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 txBox="1"/>
          <p:nvPr/>
        </p:nvSpPr>
        <p:spPr>
          <a:xfrm>
            <a:off x="1843807" y="9065352"/>
            <a:ext cx="3060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947982" y="8852527"/>
            <a:ext cx="8509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1562" y="895308"/>
            <a:ext cx="30727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baseline="2314" sz="1800">
                <a:latin typeface="Times New Roman"/>
                <a:cs typeface="Times New Roman"/>
              </a:rPr>
              <a:t>Taking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Z – Transform on both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sides, we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get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6526053" y="1371057"/>
            <a:ext cx="30797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054791" y="1091688"/>
            <a:ext cx="5804535" cy="400050"/>
          </a:xfrm>
          <a:prstGeom prst="rect"/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600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baseline="-17543" sz="1425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-17543" sz="1425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baseline="-17543" sz="1425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-17543" sz="1425" spc="-13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600" spc="-30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sz="1150" spc="-3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-3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4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600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baseline="-17543" sz="1425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-17543" sz="1425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baseline="-17543" sz="1425">
                <a:solidFill>
                  <a:srgbClr val="000000"/>
                </a:solidFill>
                <a:latin typeface="Times New Roman"/>
                <a:cs typeface="Times New Roman"/>
              </a:rPr>
              <a:t>1</a:t>
            </a:r>
            <a:r>
              <a:rPr dirty="0" sz="1600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-8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-1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sz="1150" spc="-1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600" spc="-10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150" spc="-1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baseline="-17543" sz="1425" spc="-15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-17543" sz="1425" spc="-104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600" spc="-155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sz="1600" spc="-24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150" spc="5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 spc="-140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1133" sz="3675" spc="-300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1150" spc="-20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baseline="32163" sz="1425" spc="-30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32163" sz="1425" spc="-89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1133" sz="3675" spc="-127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sz="1150" spc="-85">
                <a:solidFill>
                  <a:srgbClr val="000000"/>
                </a:solidFill>
                <a:latin typeface="Symbol"/>
                <a:cs typeface="Symbol"/>
              </a:rPr>
              <a:t></a:t>
            </a:r>
            <a:r>
              <a:rPr dirty="0" sz="1150" spc="12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 spc="-14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32163" sz="1425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[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sz="1150" spc="-114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(</a:t>
            </a:r>
            <a:r>
              <a:rPr dirty="0" sz="1150" spc="55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)</a:t>
            </a:r>
            <a:r>
              <a:rPr dirty="0" sz="1150" spc="-2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 spc="-6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solidFill>
                  <a:srgbClr val="000000"/>
                </a:solidFill>
                <a:latin typeface="Times New Roman"/>
                <a:cs typeface="Times New Roman"/>
              </a:rPr>
              <a:t>0</a:t>
            </a:r>
            <a:r>
              <a:rPr dirty="0" baseline="-17543" sz="1425" spc="292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 spc="-6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baseline="-17543" sz="1425">
                <a:solidFill>
                  <a:srgbClr val="000000"/>
                </a:solidFill>
                <a:latin typeface="Times New Roman"/>
                <a:cs typeface="Times New Roman"/>
              </a:rPr>
              <a:t>1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 spc="-140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32163" sz="1425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baseline="32163" sz="1425">
                <a:solidFill>
                  <a:srgbClr val="000000"/>
                </a:solidFill>
                <a:latin typeface="Times New Roman"/>
                <a:cs typeface="Times New Roman"/>
              </a:rPr>
              <a:t>1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]</a:t>
            </a:r>
            <a:r>
              <a:rPr dirty="0" sz="1150" spc="-8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 4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[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sz="1150" spc="-114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(</a:t>
            </a:r>
            <a:r>
              <a:rPr dirty="0" sz="1150" spc="55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)</a:t>
            </a:r>
            <a:r>
              <a:rPr dirty="0" sz="1150" spc="-2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 spc="-6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5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solidFill>
                  <a:srgbClr val="000000"/>
                </a:solidFill>
                <a:latin typeface="Times New Roman"/>
                <a:cs typeface="Times New Roman"/>
              </a:rPr>
              <a:t>0</a:t>
            </a:r>
            <a:r>
              <a:rPr dirty="0" baseline="-17543" sz="1425" spc="-97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]</a:t>
            </a:r>
            <a:r>
              <a:rPr dirty="0" sz="1150" spc="-9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-4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-4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sz="1150" spc="-40" i="1">
                <a:solidFill>
                  <a:srgbClr val="000000"/>
                </a:solidFill>
                <a:latin typeface="Times New Roman"/>
                <a:cs typeface="Times New Roman"/>
              </a:rPr>
              <a:t>U</a:t>
            </a:r>
            <a:r>
              <a:rPr dirty="0" sz="1150" spc="-114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(</a:t>
            </a:r>
            <a:r>
              <a:rPr dirty="0" sz="1150" spc="55" i="1">
                <a:solidFill>
                  <a:srgbClr val="000000"/>
                </a:solidFill>
                <a:latin typeface="Times New Roman"/>
                <a:cs typeface="Times New Roman"/>
              </a:rPr>
              <a:t>z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)</a:t>
            </a:r>
            <a:r>
              <a:rPr dirty="0" sz="1150" spc="6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150" spc="9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6231" sz="1725" spc="397" i="1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6231" sz="1725" spc="-75" i="1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spc="750" i="1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4902" y="1725473"/>
            <a:ext cx="3037840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 spc="55">
                <a:latin typeface="Symbol"/>
                <a:cs typeface="Symbol"/>
              </a:rPr>
              <a:t>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1.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0]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3</a:t>
            </a:r>
            <a:r>
              <a:rPr dirty="0" sz="1150" spc="-4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935283" y="1855477"/>
            <a:ext cx="298450" cy="0"/>
          </a:xfrm>
          <a:custGeom>
            <a:avLst/>
            <a:gdLst/>
            <a:ahLst/>
            <a:cxnLst/>
            <a:rect l="l" t="t" r="r" b="b"/>
            <a:pathLst>
              <a:path w="298450" h="0">
                <a:moveTo>
                  <a:pt x="0" y="0"/>
                </a:moveTo>
                <a:lnTo>
                  <a:pt x="298361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3940045" y="1847942"/>
            <a:ext cx="3073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242454" y="1727984"/>
            <a:ext cx="18592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(Using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conditions).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044433" y="1635118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675492" y="2388040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 h="0">
                <a:moveTo>
                  <a:pt x="0" y="0"/>
                </a:moveTo>
                <a:lnTo>
                  <a:pt x="298492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3145364" y="2388040"/>
            <a:ext cx="687070" cy="0"/>
          </a:xfrm>
          <a:custGeom>
            <a:avLst/>
            <a:gdLst/>
            <a:ahLst/>
            <a:cxnLst/>
            <a:rect l="l" t="t" r="r" b="b"/>
            <a:pathLst>
              <a:path w="687070" h="0">
                <a:moveTo>
                  <a:pt x="0" y="0"/>
                </a:moveTo>
                <a:lnTo>
                  <a:pt x="686911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4003655" y="2388040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4" h="0">
                <a:moveTo>
                  <a:pt x="0" y="0"/>
                </a:moveTo>
                <a:lnTo>
                  <a:pt x="477713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4097957" y="2380642"/>
            <a:ext cx="30734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983009" y="2161974"/>
            <a:ext cx="52514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8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35539" y="2216034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96351" y="2259537"/>
            <a:ext cx="165798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63550" algn="l"/>
              </a:tabLst>
            </a:pPr>
            <a:r>
              <a:rPr dirty="0" sz="1100" i="1">
                <a:latin typeface="Times New Roman"/>
                <a:cs typeface="Times New Roman"/>
              </a:rPr>
              <a:t>i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i="1">
                <a:latin typeface="Times New Roman"/>
                <a:cs typeface="Times New Roman"/>
              </a:rPr>
              <a:t>e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3)</a:t>
            </a:r>
            <a:r>
              <a:rPr dirty="0" sz="1200" spc="-45" i="1">
                <a:latin typeface="Times New Roman"/>
                <a:cs typeface="Times New Roman"/>
              </a:rPr>
              <a:t>U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64855" y="2259537"/>
            <a:ext cx="110489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06564" y="2259537"/>
            <a:ext cx="110489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80246" y="2380641"/>
            <a:ext cx="97155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76275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59445" y="2161973"/>
            <a:ext cx="111252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40259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526075" y="2920725"/>
            <a:ext cx="1185545" cy="0"/>
          </a:xfrm>
          <a:custGeom>
            <a:avLst/>
            <a:gdLst/>
            <a:ahLst/>
            <a:cxnLst/>
            <a:rect l="l" t="t" r="r" b="b"/>
            <a:pathLst>
              <a:path w="1185545" h="0">
                <a:moveTo>
                  <a:pt x="0" y="0"/>
                </a:moveTo>
                <a:lnTo>
                  <a:pt x="118498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2882513" y="2920725"/>
            <a:ext cx="1165860" cy="0"/>
          </a:xfrm>
          <a:custGeom>
            <a:avLst/>
            <a:gdLst/>
            <a:ahLst/>
            <a:cxnLst/>
            <a:rect l="l" t="t" r="r" b="b"/>
            <a:pathLst>
              <a:path w="1165860" h="0">
                <a:moveTo>
                  <a:pt x="0" y="0"/>
                </a:moveTo>
                <a:lnTo>
                  <a:pt x="116539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876141" y="2666186"/>
            <a:ext cx="3229610" cy="454659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0"/>
              </a:spcBef>
              <a:tabLst>
                <a:tab pos="1020444" algn="l"/>
                <a:tab pos="1880235" algn="l"/>
                <a:tab pos="2367280" algn="l"/>
              </a:tabLst>
            </a:pPr>
            <a:r>
              <a:rPr dirty="0" baseline="-34722" sz="1800">
                <a:latin typeface="Symbol"/>
                <a:cs typeface="Symbol"/>
              </a:rPr>
              <a:t></a:t>
            </a:r>
            <a:r>
              <a:rPr dirty="0" baseline="-34722" sz="1800" i="1">
                <a:latin typeface="Times New Roman"/>
                <a:cs typeface="Times New Roman"/>
              </a:rPr>
              <a:t>U</a:t>
            </a:r>
            <a:r>
              <a:rPr dirty="0" baseline="-34722" sz="1800" spc="-150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(</a:t>
            </a:r>
            <a:r>
              <a:rPr dirty="0" baseline="-34722" sz="1800" i="1">
                <a:latin typeface="Times New Roman"/>
                <a:cs typeface="Times New Roman"/>
              </a:rPr>
              <a:t>z</a:t>
            </a:r>
            <a:r>
              <a:rPr dirty="0" baseline="-34722" sz="1800">
                <a:latin typeface="Times New Roman"/>
                <a:cs typeface="Times New Roman"/>
              </a:rPr>
              <a:t>)</a:t>
            </a:r>
            <a:r>
              <a:rPr dirty="0" baseline="-34722" sz="1800" spc="179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marL="657860">
              <a:lnSpc>
                <a:spcPct val="100000"/>
              </a:lnSpc>
              <a:spcBef>
                <a:spcPts val="245"/>
              </a:spcBef>
              <a:tabLst>
                <a:tab pos="2014220" algn="l"/>
              </a:tabLst>
            </a:pPr>
            <a:r>
              <a:rPr dirty="0" baseline="-11574" sz="1800">
                <a:latin typeface="Times New Roman"/>
                <a:cs typeface="Times New Roman"/>
              </a:rPr>
              <a:t>(</a:t>
            </a:r>
            <a:r>
              <a:rPr dirty="0" baseline="-11574" sz="1800" i="1">
                <a:latin typeface="Times New Roman"/>
                <a:cs typeface="Times New Roman"/>
              </a:rPr>
              <a:t>z</a:t>
            </a:r>
            <a:r>
              <a:rPr dirty="0" baseline="-11574" sz="1800" spc="-240" i="1">
                <a:latin typeface="Times New Roman"/>
                <a:cs typeface="Times New Roman"/>
              </a:rPr>
              <a:t> </a:t>
            </a:r>
            <a:r>
              <a:rPr dirty="0" baseline="16666" sz="1500">
                <a:latin typeface="Times New Roman"/>
                <a:cs typeface="Times New Roman"/>
              </a:rPr>
              <a:t>2</a:t>
            </a:r>
            <a:r>
              <a:rPr dirty="0" baseline="16666" sz="1500" spc="262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</a:t>
            </a:r>
            <a:r>
              <a:rPr dirty="0" baseline="-11574" sz="1800" spc="-30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Times New Roman"/>
                <a:cs typeface="Times New Roman"/>
              </a:rPr>
              <a:t>4</a:t>
            </a:r>
            <a:r>
              <a:rPr dirty="0" baseline="-11574" sz="1800" i="1">
                <a:latin typeface="Times New Roman"/>
                <a:cs typeface="Times New Roman"/>
              </a:rPr>
              <a:t>z</a:t>
            </a:r>
            <a:r>
              <a:rPr dirty="0" baseline="-11574" sz="1800" spc="15" i="1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</a:t>
            </a:r>
            <a:r>
              <a:rPr dirty="0" baseline="-11574" sz="1800" spc="-89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Times New Roman"/>
                <a:cs typeface="Times New Roman"/>
              </a:rPr>
              <a:t>3)(</a:t>
            </a:r>
            <a:r>
              <a:rPr dirty="0" baseline="-11574" sz="1800" i="1">
                <a:latin typeface="Times New Roman"/>
                <a:cs typeface="Times New Roman"/>
              </a:rPr>
              <a:t>z</a:t>
            </a:r>
            <a:r>
              <a:rPr dirty="0" baseline="-11574" sz="1800" spc="15" i="1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</a:t>
            </a:r>
            <a:r>
              <a:rPr dirty="0" baseline="-11574" sz="1800" spc="-135">
                <a:latin typeface="Times New Roman"/>
                <a:cs typeface="Times New Roman"/>
              </a:rPr>
              <a:t> </a:t>
            </a:r>
            <a:r>
              <a:rPr dirty="0" baseline="-11574" sz="1800" spc="-37">
                <a:latin typeface="Times New Roman"/>
                <a:cs typeface="Times New Roman"/>
              </a:rPr>
              <a:t>3)</a:t>
            </a:r>
            <a:r>
              <a:rPr dirty="0" baseline="-1157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63904" y="3238115"/>
            <a:ext cx="15760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249045" algn="l"/>
              </a:tabLst>
            </a:pPr>
            <a:r>
              <a:rPr dirty="0" baseline="-34722" sz="1800">
                <a:latin typeface="Times New Roman"/>
                <a:cs typeface="Times New Roman"/>
              </a:rPr>
              <a:t>Let</a:t>
            </a:r>
            <a:r>
              <a:rPr dirty="0" baseline="-34722" sz="1800" spc="3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181350" y="3461477"/>
            <a:ext cx="314325" cy="0"/>
          </a:xfrm>
          <a:custGeom>
            <a:avLst/>
            <a:gdLst/>
            <a:ahLst/>
            <a:cxnLst/>
            <a:rect l="l" t="t" r="r" b="b"/>
            <a:pathLst>
              <a:path w="314325" h="0">
                <a:moveTo>
                  <a:pt x="0" y="0"/>
                </a:moveTo>
                <a:lnTo>
                  <a:pt x="31397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1666921" y="3461477"/>
            <a:ext cx="1167765" cy="0"/>
          </a:xfrm>
          <a:custGeom>
            <a:avLst/>
            <a:gdLst/>
            <a:ahLst/>
            <a:cxnLst/>
            <a:rect l="l" t="t" r="r" b="b"/>
            <a:pathLst>
              <a:path w="1167764" h="0">
                <a:moveTo>
                  <a:pt x="0" y="0"/>
                </a:moveTo>
                <a:lnTo>
                  <a:pt x="116733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3006169" y="3461477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291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3444087" y="3461477"/>
            <a:ext cx="302260" cy="0"/>
          </a:xfrm>
          <a:custGeom>
            <a:avLst/>
            <a:gdLst/>
            <a:ahLst/>
            <a:cxnLst/>
            <a:rect l="l" t="t" r="r" b="b"/>
            <a:pathLst>
              <a:path w="302260" h="0">
                <a:moveTo>
                  <a:pt x="0" y="0"/>
                </a:moveTo>
                <a:lnTo>
                  <a:pt x="30199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3900951" y="3461477"/>
            <a:ext cx="299720" cy="0"/>
          </a:xfrm>
          <a:custGeom>
            <a:avLst/>
            <a:gdLst/>
            <a:ahLst/>
            <a:cxnLst/>
            <a:rect l="l" t="t" r="r" b="b"/>
            <a:pathLst>
              <a:path w="299720" h="0">
                <a:moveTo>
                  <a:pt x="0" y="0"/>
                </a:moveTo>
                <a:lnTo>
                  <a:pt x="29957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867078" y="3334268"/>
            <a:ext cx="10128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7200" algn="l"/>
                <a:tab pos="91440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097735" y="3238116"/>
            <a:ext cx="101409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2755" algn="l"/>
                <a:tab pos="896619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B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98114" y="3453712"/>
            <a:ext cx="29159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6555" algn="l"/>
                <a:tab pos="1724660" algn="l"/>
                <a:tab pos="2162810" algn="l"/>
                <a:tab pos="262001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3)(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3099290" y="4164336"/>
            <a:ext cx="151765" cy="0"/>
          </a:xfrm>
          <a:custGeom>
            <a:avLst/>
            <a:gdLst/>
            <a:ahLst/>
            <a:cxnLst/>
            <a:rect l="l" t="t" r="r" b="b"/>
            <a:pathLst>
              <a:path w="151764" h="0">
                <a:moveTo>
                  <a:pt x="0" y="0"/>
                </a:moveTo>
                <a:lnTo>
                  <a:pt x="151446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5071513" y="4164336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 h="0">
                <a:moveTo>
                  <a:pt x="0" y="0"/>
                </a:moveTo>
                <a:lnTo>
                  <a:pt x="16744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882745" y="3740334"/>
            <a:ext cx="4472940" cy="622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B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C</a:t>
            </a:r>
            <a:r>
              <a:rPr dirty="0" sz="1150" spc="70">
                <a:latin typeface="Times New Roman"/>
                <a:cs typeface="Times New Roman"/>
              </a:rPr>
              <a:t>(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3)</a:t>
            </a:r>
            <a:endParaRPr sz="1150">
              <a:latin typeface="Times New Roman"/>
              <a:cs typeface="Times New Roman"/>
            </a:endParaRPr>
          </a:p>
          <a:p>
            <a:pPr marL="62230">
              <a:lnSpc>
                <a:spcPts val="1210"/>
              </a:lnSpc>
              <a:spcBef>
                <a:spcPts val="95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2)(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6)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26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5</a:t>
            </a:r>
            <a:r>
              <a:rPr dirty="0" baseline="36231" sz="1725" spc="3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>
                <a:latin typeface="Times New Roman"/>
                <a:cs typeface="Times New Roman"/>
              </a:rPr>
              <a:t>(4)(6)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9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53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  <a:p>
            <a:pPr marL="2209800">
              <a:lnSpc>
                <a:spcPts val="1150"/>
              </a:lnSpc>
              <a:tabLst>
                <a:tab pos="4198620" algn="l"/>
              </a:tabLst>
            </a:pPr>
            <a:r>
              <a:rPr dirty="0" sz="1150" spc="-25">
                <a:latin typeface="Times New Roman"/>
                <a:cs typeface="Times New Roman"/>
              </a:rPr>
              <a:t>12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2903911" y="4552956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26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894248" y="4545421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8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07365" y="4425463"/>
            <a:ext cx="2179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3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(2)(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4)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104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1066594" y="4941576"/>
            <a:ext cx="313055" cy="0"/>
          </a:xfrm>
          <a:custGeom>
            <a:avLst/>
            <a:gdLst/>
            <a:ahLst/>
            <a:cxnLst/>
            <a:rect l="l" t="t" r="r" b="b"/>
            <a:pathLst>
              <a:path w="313055" h="0">
                <a:moveTo>
                  <a:pt x="0" y="0"/>
                </a:moveTo>
                <a:lnTo>
                  <a:pt x="31297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1550944" y="4941576"/>
            <a:ext cx="393065" cy="0"/>
          </a:xfrm>
          <a:custGeom>
            <a:avLst/>
            <a:gdLst/>
            <a:ahLst/>
            <a:cxnLst/>
            <a:rect l="l" t="t" r="r" b="b"/>
            <a:pathLst>
              <a:path w="393064" h="0">
                <a:moveTo>
                  <a:pt x="0" y="0"/>
                </a:moveTo>
                <a:lnTo>
                  <a:pt x="82148" y="0"/>
                </a:lnTo>
              </a:path>
              <a:path w="393064" h="0">
                <a:moveTo>
                  <a:pt x="110960" y="0"/>
                </a:moveTo>
                <a:lnTo>
                  <a:pt x="392986" y="0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/>
          <p:nvPr/>
        </p:nvSpPr>
        <p:spPr>
          <a:xfrm>
            <a:off x="2095984" y="4941576"/>
            <a:ext cx="481330" cy="0"/>
          </a:xfrm>
          <a:custGeom>
            <a:avLst/>
            <a:gdLst/>
            <a:ahLst/>
            <a:cxnLst/>
            <a:rect l="l" t="t" r="r" b="b"/>
            <a:pathLst>
              <a:path w="481330" h="0">
                <a:moveTo>
                  <a:pt x="0" y="0"/>
                </a:moveTo>
                <a:lnTo>
                  <a:pt x="151483" y="0"/>
                </a:lnTo>
              </a:path>
              <a:path w="481330" h="0">
                <a:moveTo>
                  <a:pt x="179875" y="0"/>
                </a:moveTo>
                <a:lnTo>
                  <a:pt x="481295" y="0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/>
          <p:nvPr/>
        </p:nvSpPr>
        <p:spPr>
          <a:xfrm>
            <a:off x="2731793" y="4941576"/>
            <a:ext cx="495934" cy="0"/>
          </a:xfrm>
          <a:custGeom>
            <a:avLst/>
            <a:gdLst/>
            <a:ahLst/>
            <a:cxnLst/>
            <a:rect l="l" t="t" r="r" b="b"/>
            <a:pathLst>
              <a:path w="495935" h="0">
                <a:moveTo>
                  <a:pt x="0" y="0"/>
                </a:moveTo>
                <a:lnTo>
                  <a:pt x="167948" y="0"/>
                </a:lnTo>
              </a:path>
              <a:path w="495935" h="0">
                <a:moveTo>
                  <a:pt x="196467" y="0"/>
                </a:moveTo>
                <a:lnTo>
                  <a:pt x="495352" y="0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3918966" y="4941576"/>
            <a:ext cx="393065" cy="0"/>
          </a:xfrm>
          <a:custGeom>
            <a:avLst/>
            <a:gdLst/>
            <a:ahLst/>
            <a:cxnLst/>
            <a:rect l="l" t="t" r="r" b="b"/>
            <a:pathLst>
              <a:path w="393064" h="0">
                <a:moveTo>
                  <a:pt x="0" y="0"/>
                </a:moveTo>
                <a:lnTo>
                  <a:pt x="82516" y="0"/>
                </a:lnTo>
              </a:path>
              <a:path w="393064" h="0">
                <a:moveTo>
                  <a:pt x="111036" y="0"/>
                </a:moveTo>
                <a:lnTo>
                  <a:pt x="393062" y="0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4464386" y="4941576"/>
            <a:ext cx="481330" cy="0"/>
          </a:xfrm>
          <a:custGeom>
            <a:avLst/>
            <a:gdLst/>
            <a:ahLst/>
            <a:cxnLst/>
            <a:rect l="l" t="t" r="r" b="b"/>
            <a:pathLst>
              <a:path w="481329" h="0">
                <a:moveTo>
                  <a:pt x="0" y="0"/>
                </a:moveTo>
                <a:lnTo>
                  <a:pt x="151470" y="0"/>
                </a:lnTo>
              </a:path>
              <a:path w="481329" h="0">
                <a:moveTo>
                  <a:pt x="179863" y="0"/>
                </a:moveTo>
                <a:lnTo>
                  <a:pt x="480902" y="0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5099801" y="4941576"/>
            <a:ext cx="495934" cy="0"/>
          </a:xfrm>
          <a:custGeom>
            <a:avLst/>
            <a:gdLst/>
            <a:ahLst/>
            <a:cxnLst/>
            <a:rect l="l" t="t" r="r" b="b"/>
            <a:pathLst>
              <a:path w="495935" h="0">
                <a:moveTo>
                  <a:pt x="0" y="0"/>
                </a:moveTo>
                <a:lnTo>
                  <a:pt x="168328" y="0"/>
                </a:lnTo>
              </a:path>
              <a:path w="495935" h="0">
                <a:moveTo>
                  <a:pt x="196848" y="0"/>
                </a:moveTo>
                <a:lnTo>
                  <a:pt x="495352" y="0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5604002" y="4816140"/>
            <a:ext cx="6413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909435" y="4934041"/>
            <a:ext cx="169926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48005" algn="l"/>
                <a:tab pos="1200150" algn="l"/>
              </a:tabLst>
            </a:pPr>
            <a:r>
              <a:rPr dirty="0" sz="1150">
                <a:latin typeface="Times New Roman"/>
                <a:cs typeface="Times New Roman"/>
              </a:rPr>
              <a:t>8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12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24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067500" y="4721217"/>
            <a:ext cx="14497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0"/>
              </a:spcBef>
              <a:tabLst>
                <a:tab pos="280035" algn="l"/>
                <a:tab pos="699770" algn="l"/>
                <a:tab pos="913130" algn="l"/>
                <a:tab pos="135064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4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56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29480" y="4816140"/>
            <a:ext cx="81089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3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82954" y="4934041"/>
            <a:ext cx="205740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70840" algn="l"/>
                <a:tab pos="906780" algn="l"/>
                <a:tab pos="155892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8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12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24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850742" y="4721217"/>
            <a:ext cx="230441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0"/>
              </a:spcBef>
              <a:tabLst>
                <a:tab pos="913765" algn="l"/>
                <a:tab pos="1128395" algn="l"/>
                <a:tab pos="1537335" algn="l"/>
                <a:tab pos="1761489" algn="l"/>
                <a:tab pos="2188210" algn="l"/>
              </a:tabLst>
            </a:pPr>
            <a:r>
              <a:rPr dirty="0" baseline="-36231" sz="1725" spc="82">
                <a:latin typeface="Symbol"/>
                <a:cs typeface="Symbol"/>
              </a:rPr>
              <a:t></a:t>
            </a:r>
            <a:r>
              <a:rPr dirty="0" baseline="-36231" sz="1725" spc="-24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7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45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 spc="56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78204" y="5105780"/>
            <a:ext cx="1293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1268479" y="551853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8257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/>
          <p:nvPr/>
        </p:nvSpPr>
        <p:spPr>
          <a:xfrm>
            <a:off x="1704071" y="5518536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302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2206529" y="5518536"/>
            <a:ext cx="151765" cy="0"/>
          </a:xfrm>
          <a:custGeom>
            <a:avLst/>
            <a:gdLst/>
            <a:ahLst/>
            <a:cxnLst/>
            <a:rect l="l" t="t" r="r" b="b"/>
            <a:pathLst>
              <a:path w="151764" h="0">
                <a:moveTo>
                  <a:pt x="0" y="0"/>
                </a:moveTo>
                <a:lnTo>
                  <a:pt x="15167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/>
          <p:nvPr/>
        </p:nvSpPr>
        <p:spPr>
          <a:xfrm>
            <a:off x="2711195" y="5518536"/>
            <a:ext cx="302260" cy="0"/>
          </a:xfrm>
          <a:custGeom>
            <a:avLst/>
            <a:gdLst/>
            <a:ahLst/>
            <a:cxnLst/>
            <a:rect l="l" t="t" r="r" b="b"/>
            <a:pathLst>
              <a:path w="302260" h="0">
                <a:moveTo>
                  <a:pt x="0" y="0"/>
                </a:moveTo>
                <a:lnTo>
                  <a:pt x="30208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/>
          <p:nvPr/>
        </p:nvSpPr>
        <p:spPr>
          <a:xfrm>
            <a:off x="3234901" y="5518536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 h="0">
                <a:moveTo>
                  <a:pt x="0" y="0"/>
                </a:moveTo>
                <a:lnTo>
                  <a:pt x="16856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3756449" y="5518536"/>
            <a:ext cx="299720" cy="0"/>
          </a:xfrm>
          <a:custGeom>
            <a:avLst/>
            <a:gdLst/>
            <a:ahLst/>
            <a:cxnLst/>
            <a:rect l="l" t="t" r="r" b="b"/>
            <a:pathLst>
              <a:path w="299720" h="0">
                <a:moveTo>
                  <a:pt x="0" y="0"/>
                </a:moveTo>
                <a:lnTo>
                  <a:pt x="29967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4294624" y="5518536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50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4897533" y="5518536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193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5578883" y="5518536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 h="0">
                <a:moveTo>
                  <a:pt x="0" y="0"/>
                </a:moveTo>
                <a:lnTo>
                  <a:pt x="16856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4027546" y="5392689"/>
            <a:ext cx="1926589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1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3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4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5</a:t>
            </a:r>
            <a:r>
              <a:rPr dirty="0" baseline="36231" sz="1725" spc="35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9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442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baseline="30555" sz="1500" spc="-37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220750" y="5510717"/>
            <a:ext cx="456184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418465" algn="l"/>
                <a:tab pos="979169" algn="l"/>
                <a:tab pos="1425575" algn="l"/>
                <a:tab pos="2024380" algn="l"/>
                <a:tab pos="2470785" algn="l"/>
                <a:tab pos="3076575" algn="l"/>
                <a:tab pos="3669665" algn="l"/>
                <a:tab pos="4368165" algn="l"/>
              </a:tabLst>
            </a:pPr>
            <a:r>
              <a:rPr dirty="0" sz="1150" spc="-50">
                <a:latin typeface="Times New Roman"/>
                <a:cs typeface="Times New Roman"/>
              </a:rPr>
              <a:t>8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</a:t>
            </a:r>
            <a:r>
              <a:rPr dirty="0" baseline="21739" sz="1725" spc="-37">
                <a:latin typeface="Symbol"/>
                <a:cs typeface="Symbol"/>
              </a:rPr>
              <a:t></a:t>
            </a:r>
            <a:r>
              <a:rPr dirty="0" baseline="-7246" sz="1725" spc="-37">
                <a:latin typeface="Symbol"/>
                <a:cs typeface="Symbol"/>
              </a:rPr>
              <a:t>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12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baseline="21739" sz="1725" spc="-37">
                <a:latin typeface="Symbol"/>
                <a:cs typeface="Symbol"/>
              </a:rPr>
              <a:t></a:t>
            </a:r>
            <a:r>
              <a:rPr dirty="0" baseline="-7246" sz="1725" spc="-37">
                <a:latin typeface="Symbol"/>
                <a:cs typeface="Symbol"/>
              </a:rPr>
              <a:t>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baseline="21739" sz="1725" spc="-37">
                <a:latin typeface="Symbol"/>
                <a:cs typeface="Symbol"/>
              </a:rPr>
              <a:t></a:t>
            </a:r>
            <a:r>
              <a:rPr dirty="0" baseline="-7246" sz="1725" spc="-37">
                <a:latin typeface="Symbol"/>
                <a:cs typeface="Symbol"/>
              </a:rPr>
              <a:t>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8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12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767468" y="5308418"/>
            <a:ext cx="22104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066800" algn="l"/>
                <a:tab pos="1254760" algn="l"/>
                <a:tab pos="2111375" algn="l"/>
              </a:tabLst>
            </a:pP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315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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Symbol"/>
                <a:cs typeface="Symbol"/>
              </a:rPr>
              <a:t></a:t>
            </a:r>
            <a:r>
              <a:rPr dirty="0" baseline="-31400" sz="1725" spc="45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5</a:t>
            </a:r>
            <a:r>
              <a:rPr dirty="0" baseline="4830" sz="1725" spc="375">
                <a:latin typeface="Times New Roman"/>
                <a:cs typeface="Times New Roman"/>
              </a:rPr>
              <a:t> </a:t>
            </a:r>
            <a:r>
              <a:rPr dirty="0" baseline="-31400" sz="1725" i="1">
                <a:latin typeface="Times New Roman"/>
                <a:cs typeface="Times New Roman"/>
              </a:rPr>
              <a:t>Z</a:t>
            </a:r>
            <a:r>
              <a:rPr dirty="0" baseline="-31400" sz="1725" spc="-104" i="1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Symbol"/>
                <a:cs typeface="Symbol"/>
              </a:rPr>
              <a:t></a:t>
            </a:r>
            <a:r>
              <a:rPr dirty="0" baseline="-8333" sz="1500" spc="-15">
                <a:latin typeface="Times New Roman"/>
                <a:cs typeface="Times New Roman"/>
              </a:rPr>
              <a:t>1</a:t>
            </a:r>
            <a:r>
              <a:rPr dirty="0" baseline="-8333" sz="1500" spc="-209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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Symbol"/>
                <a:cs typeface="Symbol"/>
              </a:rPr>
              <a:t></a:t>
            </a:r>
            <a:r>
              <a:rPr dirty="0" baseline="-31400" sz="1725" spc="592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509">
                <a:latin typeface="Times New Roman"/>
                <a:cs typeface="Times New Roman"/>
              </a:rPr>
              <a:t> </a:t>
            </a:r>
            <a:r>
              <a:rPr dirty="0" baseline="-31400" sz="1725" i="1">
                <a:latin typeface="Times New Roman"/>
                <a:cs typeface="Times New Roman"/>
              </a:rPr>
              <a:t>Z</a:t>
            </a:r>
            <a:r>
              <a:rPr dirty="0" baseline="-31400" sz="1725" spc="-97" i="1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Symbol"/>
                <a:cs typeface="Symbol"/>
              </a:rPr>
              <a:t></a:t>
            </a:r>
            <a:r>
              <a:rPr dirty="0" baseline="-8333" sz="1500" spc="-15">
                <a:latin typeface="Times New Roman"/>
                <a:cs typeface="Times New Roman"/>
              </a:rPr>
              <a:t>1</a:t>
            </a:r>
            <a:r>
              <a:rPr dirty="0" baseline="-8333" sz="1500" spc="-20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895480" y="5392689"/>
            <a:ext cx="84201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3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4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187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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876604" y="5673075"/>
            <a:ext cx="5888990" cy="574040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y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-202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79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y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y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38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2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baseline="32163" sz="1425" spc="2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6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Solution: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5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),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z</a:t>
            </a:r>
            <a:r>
              <a:rPr dirty="0" sz="1150" spc="-10">
                <a:latin typeface="Times New Roman"/>
                <a:cs typeface="Times New Roman"/>
              </a:rPr>
              <a:t>[</a:t>
            </a:r>
            <a:r>
              <a:rPr dirty="0" sz="1150" spc="-10" i="1">
                <a:latin typeface="Times New Roman"/>
                <a:cs typeface="Times New Roman"/>
              </a:rPr>
              <a:t>U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-8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79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57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8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0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876604" y="6353323"/>
            <a:ext cx="9334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(2</a:t>
            </a:r>
            <a:r>
              <a:rPr dirty="0" baseline="32163" sz="1425" spc="82" i="1">
                <a:latin typeface="Times New Roman"/>
                <a:cs typeface="Times New Roman"/>
              </a:rPr>
              <a:t>n</a:t>
            </a:r>
            <a:r>
              <a:rPr dirty="0" baseline="32163" sz="1425" spc="-9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1813703" y="6480816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4" h="0">
                <a:moveTo>
                  <a:pt x="0" y="0"/>
                </a:moveTo>
                <a:lnTo>
                  <a:pt x="30905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1818352" y="6473281"/>
            <a:ext cx="3124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927978" y="6260457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42489" y="6354404"/>
            <a:ext cx="22218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. </a:t>
            </a:r>
            <a:r>
              <a:rPr dirty="0" sz="1150">
                <a:latin typeface="Symbol"/>
                <a:cs typeface="Symbol"/>
              </a:rPr>
              <a:t>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taking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Z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–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Transform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get,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6516399" y="6861902"/>
            <a:ext cx="31305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902540" y="6578467"/>
            <a:ext cx="5956300" cy="4044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600">
                <a:latin typeface="Symbol"/>
                <a:cs typeface="Symbol"/>
              </a:rPr>
              <a:t>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65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52">
                <a:latin typeface="Times New Roman"/>
                <a:cs typeface="Times New Roman"/>
              </a:rPr>
              <a:t> 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600">
                <a:latin typeface="Symbol"/>
                <a:cs typeface="Symbol"/>
              </a:rPr>
              <a:t>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600">
                <a:latin typeface="Symbol"/>
                <a:cs typeface="Symbol"/>
              </a:rPr>
              <a:t>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37" i="1">
                <a:latin typeface="Times New Roman"/>
                <a:cs typeface="Times New Roman"/>
              </a:rPr>
              <a:t> </a:t>
            </a:r>
            <a:r>
              <a:rPr dirty="0" sz="1600" spc="-145">
                <a:latin typeface="Symbol"/>
                <a:cs typeface="Symbol"/>
              </a:rPr>
              <a:t></a:t>
            </a:r>
            <a:r>
              <a:rPr dirty="0" sz="16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2450" spc="-155">
                <a:latin typeface="Symbol"/>
                <a:cs typeface="Symbol"/>
              </a:rPr>
              <a:t></a:t>
            </a:r>
            <a:r>
              <a:rPr dirty="0" sz="1150" spc="-155">
                <a:latin typeface="Times New Roman"/>
                <a:cs typeface="Times New Roman"/>
              </a:rPr>
              <a:t>2</a:t>
            </a:r>
            <a:r>
              <a:rPr dirty="0" baseline="32163" sz="1425" spc="-232" i="1">
                <a:latin typeface="Times New Roman"/>
                <a:cs typeface="Times New Roman"/>
              </a:rPr>
              <a:t>n</a:t>
            </a:r>
            <a:r>
              <a:rPr dirty="0" baseline="32163" sz="1425" spc="-22" i="1">
                <a:latin typeface="Times New Roman"/>
                <a:cs typeface="Times New Roman"/>
              </a:rPr>
              <a:t> </a:t>
            </a:r>
            <a:r>
              <a:rPr dirty="0" sz="2450" spc="-160">
                <a:latin typeface="Symbol"/>
                <a:cs typeface="Symbol"/>
              </a:rPr>
              <a:t></a:t>
            </a:r>
            <a:r>
              <a:rPr dirty="0" sz="1150" spc="-160">
                <a:latin typeface="Symbol"/>
                <a:cs typeface="Symbol"/>
              </a:rPr>
              <a:t>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-8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9</a:t>
            </a:r>
            <a:r>
              <a:rPr dirty="0" sz="1150" spc="-20" i="1">
                <a:latin typeface="Times New Roman"/>
                <a:cs typeface="Times New Roman"/>
              </a:rPr>
              <a:t>U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u="sng" baseline="36231" sz="1725" spc="48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6231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spc="7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3970595" y="7258056"/>
            <a:ext cx="309880" cy="0"/>
          </a:xfrm>
          <a:custGeom>
            <a:avLst/>
            <a:gdLst/>
            <a:ahLst/>
            <a:cxnLst/>
            <a:rect l="l" t="t" r="r" b="b"/>
            <a:pathLst>
              <a:path w="309879" h="0">
                <a:moveTo>
                  <a:pt x="0" y="0"/>
                </a:moveTo>
                <a:lnTo>
                  <a:pt x="30950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 txBox="1"/>
          <p:nvPr/>
        </p:nvSpPr>
        <p:spPr>
          <a:xfrm>
            <a:off x="894751" y="7132620"/>
            <a:ext cx="307340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2525" sz="1650" i="1">
                <a:latin typeface="Times New Roman"/>
                <a:cs typeface="Times New Roman"/>
              </a:rPr>
              <a:t>i</a:t>
            </a:r>
            <a:r>
              <a:rPr dirty="0" baseline="2525" sz="1650">
                <a:latin typeface="Times New Roman"/>
                <a:cs typeface="Times New Roman"/>
              </a:rPr>
              <a:t>.</a:t>
            </a:r>
            <a:r>
              <a:rPr dirty="0" baseline="2525" sz="1650" i="1">
                <a:latin typeface="Times New Roman"/>
                <a:cs typeface="Times New Roman"/>
              </a:rPr>
              <a:t>e</a:t>
            </a:r>
            <a:r>
              <a:rPr dirty="0" baseline="2525" sz="1650">
                <a:latin typeface="Times New Roman"/>
                <a:cs typeface="Times New Roman"/>
              </a:rPr>
              <a:t>.</a:t>
            </a:r>
            <a:r>
              <a:rPr dirty="0" baseline="2525" sz="1650" spc="23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0]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9</a:t>
            </a:r>
            <a:r>
              <a:rPr dirty="0" sz="1150" spc="-2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085076" y="7037697"/>
            <a:ext cx="8636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307713" y="7128129"/>
            <a:ext cx="2154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(Using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0)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2374014" y="7649608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4" h="0">
                <a:moveTo>
                  <a:pt x="0" y="0"/>
                </a:moveTo>
                <a:lnTo>
                  <a:pt x="30903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/>
          <p:nvPr/>
        </p:nvSpPr>
        <p:spPr>
          <a:xfrm>
            <a:off x="3376745" y="7649608"/>
            <a:ext cx="1199515" cy="0"/>
          </a:xfrm>
          <a:custGeom>
            <a:avLst/>
            <a:gdLst/>
            <a:ahLst/>
            <a:cxnLst/>
            <a:rect l="l" t="t" r="r" b="b"/>
            <a:pathLst>
              <a:path w="1199514" h="0">
                <a:moveTo>
                  <a:pt x="0" y="0"/>
                </a:moveTo>
                <a:lnTo>
                  <a:pt x="119919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3346641" y="7674502"/>
            <a:ext cx="12611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936164" y="7250521"/>
            <a:ext cx="352425" cy="3841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1435">
              <a:lnSpc>
                <a:spcPts val="1365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25"/>
              </a:lnSpc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710829" y="7522401"/>
            <a:ext cx="638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378828" y="7642148"/>
            <a:ext cx="3130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488353" y="7425952"/>
            <a:ext cx="863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1181320" y="8106807"/>
            <a:ext cx="313690" cy="0"/>
          </a:xfrm>
          <a:custGeom>
            <a:avLst/>
            <a:gdLst/>
            <a:ahLst/>
            <a:cxnLst/>
            <a:rect l="l" t="t" r="r" b="b"/>
            <a:pathLst>
              <a:path w="313690" h="0">
                <a:moveTo>
                  <a:pt x="0" y="0"/>
                </a:moveTo>
                <a:lnTo>
                  <a:pt x="31360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/>
          <p:nvPr/>
        </p:nvSpPr>
        <p:spPr>
          <a:xfrm>
            <a:off x="1666623" y="8106807"/>
            <a:ext cx="1198880" cy="0"/>
          </a:xfrm>
          <a:custGeom>
            <a:avLst/>
            <a:gdLst/>
            <a:ahLst/>
            <a:cxnLst/>
            <a:rect l="l" t="t" r="r" b="b"/>
            <a:pathLst>
              <a:path w="1198880" h="0">
                <a:moveTo>
                  <a:pt x="0" y="0"/>
                </a:moveTo>
                <a:lnTo>
                  <a:pt x="119880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/>
          <p:nvPr/>
        </p:nvSpPr>
        <p:spPr>
          <a:xfrm>
            <a:off x="3037133" y="8106808"/>
            <a:ext cx="901065" cy="0"/>
          </a:xfrm>
          <a:custGeom>
            <a:avLst/>
            <a:gdLst/>
            <a:ahLst/>
            <a:cxnLst/>
            <a:rect l="l" t="t" r="r" b="b"/>
            <a:pathLst>
              <a:path w="901064" h="0">
                <a:moveTo>
                  <a:pt x="0" y="0"/>
                </a:moveTo>
                <a:lnTo>
                  <a:pt x="9005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4109425" y="8106808"/>
            <a:ext cx="302260" cy="0"/>
          </a:xfrm>
          <a:custGeom>
            <a:avLst/>
            <a:gdLst/>
            <a:ahLst/>
            <a:cxnLst/>
            <a:rect l="l" t="t" r="r" b="b"/>
            <a:pathLst>
              <a:path w="302260" h="0">
                <a:moveTo>
                  <a:pt x="0" y="0"/>
                </a:moveTo>
                <a:lnTo>
                  <a:pt x="30188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4566131" y="8106808"/>
            <a:ext cx="501015" cy="0"/>
          </a:xfrm>
          <a:custGeom>
            <a:avLst/>
            <a:gdLst/>
            <a:ahLst/>
            <a:cxnLst/>
            <a:rect l="l" t="t" r="r" b="b"/>
            <a:pathLst>
              <a:path w="501014" h="0">
                <a:moveTo>
                  <a:pt x="0" y="0"/>
                </a:moveTo>
                <a:lnTo>
                  <a:pt x="50064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/>
          <p:nvPr/>
        </p:nvSpPr>
        <p:spPr>
          <a:xfrm>
            <a:off x="5221597" y="8106808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5" h="0">
                <a:moveTo>
                  <a:pt x="0" y="0"/>
                </a:moveTo>
                <a:lnTo>
                  <a:pt x="30900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5089768" y="7979601"/>
            <a:ext cx="111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897937" y="7979601"/>
            <a:ext cx="164718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084580" algn="l"/>
                <a:tab pos="1548765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114252" y="8099348"/>
            <a:ext cx="14255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24585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623811" y="8131702"/>
            <a:ext cx="34696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420495" algn="l"/>
                <a:tab pos="295021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1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2)</a:t>
            </a:r>
            <a:r>
              <a:rPr dirty="0" sz="1200">
                <a:latin typeface="Times New Roman"/>
                <a:cs typeface="Times New Roman"/>
              </a:rPr>
              <a:t>	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825804" y="7522401"/>
            <a:ext cx="3530600" cy="569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7314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Times New Roman"/>
                <a:cs typeface="Times New Roman"/>
              </a:rPr>
              <a:t>9)</a:t>
            </a:r>
            <a:r>
              <a:rPr dirty="0" sz="1200" spc="-30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  <a:p>
            <a:pPr marL="88900">
              <a:lnSpc>
                <a:spcPct val="100000"/>
              </a:lnSpc>
              <a:spcBef>
                <a:spcPts val="1400"/>
              </a:spcBef>
              <a:tabLst>
                <a:tab pos="1401445" algn="l"/>
                <a:tab pos="2623185" algn="l"/>
                <a:tab pos="3397250" algn="l"/>
              </a:tabLst>
            </a:pPr>
            <a:r>
              <a:rPr dirty="0" baseline="-34722" sz="1800">
                <a:latin typeface="Times New Roman"/>
                <a:cs typeface="Times New Roman"/>
              </a:rPr>
              <a:t>Let</a:t>
            </a:r>
            <a:r>
              <a:rPr dirty="0" baseline="-34722" sz="1800" spc="3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307452" y="7883152"/>
            <a:ext cx="12953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759558" y="7883152"/>
            <a:ext cx="1206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297931" y="8099348"/>
            <a:ext cx="863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/>
          <p:nvPr/>
        </p:nvSpPr>
        <p:spPr>
          <a:xfrm>
            <a:off x="2536493" y="8827776"/>
            <a:ext cx="165100" cy="0"/>
          </a:xfrm>
          <a:custGeom>
            <a:avLst/>
            <a:gdLst/>
            <a:ahLst/>
            <a:cxnLst/>
            <a:rect l="l" t="t" r="r" b="b"/>
            <a:pathLst>
              <a:path w="165100" h="0">
                <a:moveTo>
                  <a:pt x="0" y="0"/>
                </a:moveTo>
                <a:lnTo>
                  <a:pt x="16507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/>
          <p:nvPr/>
        </p:nvSpPr>
        <p:spPr>
          <a:xfrm>
            <a:off x="4600900" y="8827776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25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 txBox="1"/>
          <p:nvPr/>
        </p:nvSpPr>
        <p:spPr>
          <a:xfrm>
            <a:off x="863445" y="8398084"/>
            <a:ext cx="5706110" cy="6280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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50" i="1">
                <a:latin typeface="Times New Roman"/>
                <a:cs typeface="Times New Roman"/>
              </a:rPr>
              <a:t>C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  <a:p>
            <a:pPr marL="81280">
              <a:lnSpc>
                <a:spcPts val="1155"/>
              </a:lnSpc>
              <a:spcBef>
                <a:spcPts val="100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>
                <a:latin typeface="Times New Roman"/>
                <a:cs typeface="Times New Roman"/>
              </a:rPr>
              <a:t>(25)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6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41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2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5)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5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Symbol"/>
                <a:cs typeface="Symbol"/>
              </a:rPr>
              <a:t></a:t>
            </a:r>
            <a:r>
              <a:rPr dirty="0" sz="1150" spc="65">
                <a:latin typeface="Times New Roman"/>
                <a:cs typeface="Times New Roman"/>
              </a:rPr>
              <a:t>6</a:t>
            </a:r>
            <a:r>
              <a:rPr dirty="0" sz="1150" spc="65" i="1">
                <a:latin typeface="Times New Roman"/>
                <a:cs typeface="Times New Roman"/>
              </a:rPr>
              <a:t>A</a:t>
            </a:r>
            <a:r>
              <a:rPr dirty="0" sz="1150" spc="-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2</a:t>
            </a:r>
            <a:r>
              <a:rPr dirty="0" sz="1150" spc="60" i="1">
                <a:latin typeface="Times New Roman"/>
                <a:cs typeface="Times New Roman"/>
              </a:rPr>
              <a:t>B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9</a:t>
            </a:r>
            <a:r>
              <a:rPr dirty="0" sz="1150" spc="-25" i="1">
                <a:latin typeface="Times New Roman"/>
                <a:cs typeface="Times New Roman"/>
              </a:rPr>
              <a:t>C</a:t>
            </a:r>
            <a:endParaRPr sz="1150">
              <a:latin typeface="Times New Roman"/>
              <a:cs typeface="Times New Roman"/>
            </a:endParaRPr>
          </a:p>
          <a:p>
            <a:pPr marL="1682750">
              <a:lnSpc>
                <a:spcPts val="1155"/>
              </a:lnSpc>
              <a:tabLst>
                <a:tab pos="3742690" algn="l"/>
              </a:tabLst>
            </a:pPr>
            <a:r>
              <a:rPr dirty="0" sz="1150" spc="-25">
                <a:latin typeface="Times New Roman"/>
                <a:cs typeface="Times New Roman"/>
              </a:rPr>
              <a:t>25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006589" y="1129416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167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462962" y="1129416"/>
            <a:ext cx="166370" cy="0"/>
          </a:xfrm>
          <a:custGeom>
            <a:avLst/>
            <a:gdLst/>
            <a:ahLst/>
            <a:cxnLst/>
            <a:rect l="l" t="t" r="r" b="b"/>
            <a:pathLst>
              <a:path w="166369" h="0">
                <a:moveTo>
                  <a:pt x="0" y="0"/>
                </a:moveTo>
                <a:lnTo>
                  <a:pt x="16579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273594" y="1129416"/>
            <a:ext cx="165735" cy="0"/>
          </a:xfrm>
          <a:custGeom>
            <a:avLst/>
            <a:gdLst/>
            <a:ahLst/>
            <a:cxnLst/>
            <a:rect l="l" t="t" r="r" b="b"/>
            <a:pathLst>
              <a:path w="165735" h="0">
                <a:moveTo>
                  <a:pt x="0" y="0"/>
                </a:moveTo>
                <a:lnTo>
                  <a:pt x="16567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3593920" y="112941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20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4047875" y="1129416"/>
            <a:ext cx="661035" cy="0"/>
          </a:xfrm>
          <a:custGeom>
            <a:avLst/>
            <a:gdLst/>
            <a:ahLst/>
            <a:cxnLst/>
            <a:rect l="l" t="t" r="r" b="b"/>
            <a:pathLst>
              <a:path w="661035" h="0">
                <a:moveTo>
                  <a:pt x="0" y="0"/>
                </a:moveTo>
                <a:lnTo>
                  <a:pt x="66079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4984661" y="1129416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 h="0">
                <a:moveTo>
                  <a:pt x="0" y="0"/>
                </a:moveTo>
                <a:lnTo>
                  <a:pt x="16605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752608" y="1129416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 h="0">
                <a:moveTo>
                  <a:pt x="0" y="0"/>
                </a:moveTo>
                <a:lnTo>
                  <a:pt x="165799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750295" y="875860"/>
            <a:ext cx="180975" cy="452120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46990">
              <a:lnSpc>
                <a:spcPct val="100000"/>
              </a:lnSpc>
              <a:spcBef>
                <a:spcPts val="39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1150" spc="-25">
                <a:latin typeface="Times New Roman"/>
                <a:cs typeface="Times New Roman"/>
              </a:rPr>
              <a:t>25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017939" y="908244"/>
            <a:ext cx="1035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41311" y="1003570"/>
            <a:ext cx="1002030" cy="32448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155"/>
              </a:lnSpc>
              <a:spcBef>
                <a:spcPts val="135"/>
              </a:spcBef>
              <a:tabLst>
                <a:tab pos="449580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</a:t>
            </a:r>
            <a:endParaRPr sz="1150">
              <a:latin typeface="Symbol"/>
              <a:cs typeface="Symbol"/>
            </a:endParaRPr>
          </a:p>
          <a:p>
            <a:pPr marL="253365">
              <a:lnSpc>
                <a:spcPts val="1155"/>
              </a:lnSpc>
            </a:pPr>
            <a:r>
              <a:rPr dirty="0" sz="1150" spc="-25">
                <a:latin typeface="Times New Roman"/>
                <a:cs typeface="Times New Roman"/>
              </a:rPr>
              <a:t>25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040747" y="908243"/>
            <a:ext cx="68008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10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305859" y="908243"/>
            <a:ext cx="38925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98450" algn="l"/>
              </a:tabLst>
            </a:pPr>
            <a:r>
              <a:rPr dirty="0" sz="1150" spc="-50">
                <a:latin typeface="Times New Roman"/>
                <a:cs typeface="Times New Roman"/>
              </a:rPr>
              <a:t>9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462412" y="1003569"/>
            <a:ext cx="5575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9079" algn="l"/>
              </a:tabLst>
            </a:pP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85">
                <a:latin typeface="Symbol"/>
                <a:cs typeface="Symbol"/>
              </a:rPr>
              <a:t></a:t>
            </a:r>
            <a:r>
              <a:rPr dirty="0" sz="1150" spc="85">
                <a:latin typeface="Times New Roman"/>
                <a:cs typeface="Times New Roman"/>
              </a:rPr>
              <a:t>1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48915" y="1121598"/>
            <a:ext cx="25501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5"/>
              </a:spcBef>
              <a:tabLst>
                <a:tab pos="434975" algn="l"/>
                <a:tab pos="1334770" algn="l"/>
                <a:tab pos="1654175" algn="l"/>
                <a:tab pos="2356485" algn="l"/>
              </a:tabLst>
            </a:pP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baseline="-7246" sz="1725" spc="-75">
                <a:latin typeface="Symbol"/>
                <a:cs typeface="Symbol"/>
              </a:rPr>
              <a:t>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baseline="-7246" sz="1725">
                <a:latin typeface="Symbol"/>
                <a:cs typeface="Symbol"/>
              </a:rPr>
              <a:t></a:t>
            </a:r>
            <a:r>
              <a:rPr dirty="0" baseline="-7246" sz="1725" spc="-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25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baseline="-7246" sz="1725" spc="-75">
                <a:latin typeface="Symbol"/>
                <a:cs typeface="Symbol"/>
              </a:rPr>
              <a:t>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25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25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98487" y="919297"/>
            <a:ext cx="72199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85445" algn="l"/>
              </a:tabLst>
            </a:pP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-12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</a:t>
            </a:r>
            <a:r>
              <a:rPr dirty="0" sz="1150" spc="24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35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01212" y="1139824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727394" y="1016115"/>
            <a:ext cx="151828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82905" algn="l"/>
                <a:tab pos="920115" algn="l"/>
              </a:tabLst>
            </a:pPr>
            <a:r>
              <a:rPr dirty="0" baseline="4830" sz="1725" spc="60">
                <a:latin typeface="Times New Roman"/>
                <a:cs typeface="Times New Roman"/>
              </a:rPr>
              <a:t>2</a:t>
            </a:r>
            <a:r>
              <a:rPr dirty="0" sz="1150" spc="40">
                <a:latin typeface="Symbol"/>
                <a:cs typeface="Symbol"/>
              </a:rPr>
              <a:t></a:t>
            </a:r>
            <a:r>
              <a:rPr dirty="0" baseline="4830" sz="1725" spc="60">
                <a:latin typeface="Symbol"/>
                <a:cs typeface="Symbol"/>
              </a:rPr>
              <a:t>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67">
                <a:latin typeface="Times New Roman"/>
                <a:cs typeface="Times New Roman"/>
              </a:rPr>
              <a:t> </a:t>
            </a:r>
            <a:r>
              <a:rPr dirty="0" baseline="4830" sz="1725" spc="-37">
                <a:latin typeface="Times New Roman"/>
                <a:cs typeface="Times New Roman"/>
              </a:rPr>
              <a:t>9</a:t>
            </a:r>
            <a:r>
              <a:rPr dirty="0" sz="1150" spc="-25">
                <a:latin typeface="Symbol"/>
                <a:cs typeface="Symbol"/>
              </a:rPr>
              <a:t>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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baseline="4830" sz="1725" spc="82">
                <a:latin typeface="Symbol"/>
                <a:cs typeface="Symbol"/>
              </a:rPr>
              <a:t></a:t>
            </a:r>
            <a:r>
              <a:rPr dirty="0" baseline="4830" sz="1725">
                <a:latin typeface="Times New Roman"/>
                <a:cs typeface="Times New Roman"/>
              </a:rPr>
              <a:t> </a:t>
            </a:r>
            <a:r>
              <a:rPr dirty="0" baseline="4830" sz="1725" spc="127">
                <a:latin typeface="Times New Roman"/>
                <a:cs typeface="Times New Roman"/>
              </a:rPr>
              <a:t>6</a:t>
            </a:r>
            <a:r>
              <a:rPr dirty="0" baseline="4830" sz="1725" spc="127" i="1">
                <a:latin typeface="Times New Roman"/>
                <a:cs typeface="Times New Roman"/>
              </a:rPr>
              <a:t>A</a:t>
            </a:r>
            <a:r>
              <a:rPr dirty="0" baseline="4830" sz="1725" spc="-22" i="1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endParaRPr baseline="4830" sz="1725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5441" y="1003569"/>
            <a:ext cx="10166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Symbol"/>
                <a:cs typeface="Symbol"/>
              </a:rPr>
              <a:t></a:t>
            </a:r>
            <a:r>
              <a:rPr dirty="0" sz="1150" spc="65">
                <a:latin typeface="Times New Roman"/>
                <a:cs typeface="Times New Roman"/>
              </a:rPr>
              <a:t>6</a:t>
            </a:r>
            <a:r>
              <a:rPr dirty="0" sz="1150" spc="65" i="1">
                <a:latin typeface="Times New Roman"/>
                <a:cs typeface="Times New Roman"/>
              </a:rPr>
              <a:t>A</a:t>
            </a:r>
            <a:r>
              <a:rPr dirty="0" sz="1150" spc="-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50">
                <a:latin typeface="Times New Roman"/>
                <a:cs typeface="Times New Roman"/>
              </a:rPr>
              <a:t>  </a:t>
            </a:r>
            <a:r>
              <a:rPr dirty="0" baseline="31400" sz="1725" spc="-75">
                <a:latin typeface="Symbol"/>
                <a:cs typeface="Symbol"/>
              </a:rPr>
              <a:t>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20977" y="1494232"/>
            <a:ext cx="838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273020" y="1631628"/>
            <a:ext cx="65913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12077" sz="1725">
                <a:latin typeface="Times New Roman"/>
                <a:cs typeface="Times New Roman"/>
              </a:rPr>
              <a:t>5</a:t>
            </a:r>
            <a:r>
              <a:rPr dirty="0" baseline="12077" sz="1725" spc="6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3)</a:t>
            </a:r>
            <a:r>
              <a:rPr dirty="0" baseline="30555" sz="1500" spc="-37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83618" y="1599803"/>
            <a:ext cx="98171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83234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25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321963" y="158872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21223" y="1599803"/>
            <a:ext cx="2521585" cy="24701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844"/>
              </a:lnSpc>
              <a:spcBef>
                <a:spcPts val="140"/>
              </a:spcBef>
              <a:tabLst>
                <a:tab pos="737870" algn="l"/>
                <a:tab pos="1465580" algn="l"/>
              </a:tabLst>
            </a:pPr>
            <a:r>
              <a:rPr dirty="0" sz="1150">
                <a:latin typeface="Times New Roman"/>
                <a:cs typeface="Times New Roman"/>
              </a:rPr>
              <a:t>25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25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baseline="41062" sz="1725">
                <a:latin typeface="Symbol"/>
                <a:cs typeface="Symbol"/>
              </a:rPr>
              <a:t></a:t>
            </a:r>
            <a:r>
              <a:rPr dirty="0" baseline="41062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  <a:p>
            <a:pPr marL="922019">
              <a:lnSpc>
                <a:spcPts val="844"/>
              </a:lnSpc>
              <a:tabLst>
                <a:tab pos="1910080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89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3)</a:t>
            </a:r>
            <a:r>
              <a:rPr dirty="0" baseline="2415" sz="1725" spc="225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76142" y="1385592"/>
            <a:ext cx="46539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087755" algn="l"/>
                <a:tab pos="1754505" algn="l"/>
                <a:tab pos="2042795" algn="l"/>
                <a:tab pos="2508885" algn="l"/>
                <a:tab pos="4260215" algn="l"/>
                <a:tab pos="4547870" algn="l"/>
              </a:tabLst>
            </a:pPr>
            <a:r>
              <a:rPr dirty="0" baseline="-36231" sz="1725">
                <a:latin typeface="Symbol"/>
                <a:cs typeface="Symbol"/>
              </a:rPr>
              <a:t></a:t>
            </a:r>
            <a:r>
              <a:rPr dirty="0" baseline="-36231" sz="1725" spc="-209"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U</a:t>
            </a:r>
            <a:r>
              <a:rPr dirty="0" u="sng" sz="1150" spc="-10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</a:t>
            </a:r>
            <a:r>
              <a:rPr dirty="0" u="sng" sz="1150" spc="5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150" spc="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)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82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120">
                <a:latin typeface="Times New Roman"/>
                <a:cs typeface="Times New Roman"/>
              </a:rPr>
              <a:t> </a:t>
            </a:r>
            <a:r>
              <a:rPr dirty="0" u="sng" sz="115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1</a:t>
            </a:r>
            <a:r>
              <a:rPr dirty="0" u="sng" sz="1150" spc="1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22">
                <a:latin typeface="Times New Roman"/>
                <a:cs typeface="Times New Roman"/>
              </a:rPr>
              <a:t> 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</a:t>
            </a:r>
            <a:r>
              <a:rPr dirty="0" baseline="-36231" sz="1725">
                <a:latin typeface="Times New Roman"/>
                <a:cs typeface="Times New Roman"/>
              </a:rPr>
              <a:t> </a:t>
            </a:r>
            <a:r>
              <a:rPr dirty="0" u="sng" sz="1150" spc="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	1</a:t>
            </a:r>
            <a:r>
              <a:rPr dirty="0" u="sng" sz="1150" spc="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82">
                <a:latin typeface="Times New Roman"/>
                <a:cs typeface="Times New Roman"/>
              </a:rPr>
              <a:t> </a:t>
            </a:r>
            <a:r>
              <a:rPr dirty="0" u="sng" sz="1150" spc="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baseline="14492" sz="1725" spc="89">
                <a:latin typeface="Symbol"/>
                <a:cs typeface="Symbol"/>
              </a:rPr>
              <a:t></a:t>
            </a:r>
            <a:r>
              <a:rPr dirty="0" u="sng" sz="1150" spc="1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30">
                <a:latin typeface="Times New Roman"/>
                <a:cs typeface="Times New Roman"/>
              </a:rPr>
              <a:t> </a:t>
            </a:r>
            <a:r>
              <a:rPr dirty="0" u="sng" sz="1150" spc="1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150" spc="1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30"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743745" y="2032529"/>
            <a:ext cx="1625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1421130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25000" sz="1500">
                <a:latin typeface="Times New Roman"/>
                <a:cs typeface="Times New Roman"/>
              </a:rPr>
              <a:t>2</a:t>
            </a:r>
            <a:r>
              <a:rPr dirty="0" baseline="-25000" sz="1500" spc="-1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28854" y="2168089"/>
            <a:ext cx="64071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</a:t>
            </a:r>
            <a:r>
              <a:rPr dirty="0" baseline="2415" sz="1725" spc="-9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3)</a:t>
            </a:r>
            <a:r>
              <a:rPr dirty="0" baseline="2415" sz="1725" spc="187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58095" y="2132285"/>
            <a:ext cx="10864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765175" algn="l"/>
              </a:tabLst>
            </a:pPr>
            <a:r>
              <a:rPr dirty="0" sz="1150">
                <a:latin typeface="Times New Roman"/>
                <a:cs typeface="Times New Roman"/>
              </a:rPr>
              <a:t>25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baseline="-14492" sz="1725" spc="-322">
                <a:latin typeface="Symbol"/>
                <a:cs typeface="Symbol"/>
              </a:rPr>
              <a:t></a:t>
            </a:r>
            <a:r>
              <a:rPr dirty="0" baseline="-24154" sz="1725" spc="-322">
                <a:latin typeface="Symbol"/>
                <a:cs typeface="Symbol"/>
              </a:rPr>
              <a:t></a:t>
            </a:r>
            <a:r>
              <a:rPr dirty="0" baseline="-24154" sz="1725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94902" y="2014576"/>
            <a:ext cx="4963795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034539" algn="l"/>
                <a:tab pos="2355215" algn="l"/>
              </a:tabLst>
            </a:pPr>
            <a:r>
              <a:rPr dirty="0" sz="1200" spc="55">
                <a:latin typeface="Symbol"/>
                <a:cs typeface="Symbol"/>
              </a:rPr>
              <a:t>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2415" sz="1725" spc="-179" i="1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82">
                <a:latin typeface="Times New Roman"/>
                <a:cs typeface="Times New Roman"/>
              </a:rPr>
              <a:t>)</a:t>
            </a:r>
            <a:r>
              <a:rPr dirty="0" baseline="2415" sz="1725" spc="1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60">
                <a:latin typeface="Times New Roman"/>
                <a:cs typeface="Times New Roman"/>
              </a:rPr>
              <a:t> </a:t>
            </a:r>
            <a:r>
              <a:rPr dirty="0" u="sng" baseline="36231" sz="1725" spc="10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6231" sz="1725" spc="11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 </a:t>
            </a:r>
            <a:r>
              <a:rPr dirty="0" baseline="50724" sz="1725" spc="97">
                <a:latin typeface="Symbol"/>
                <a:cs typeface="Symbol"/>
              </a:rPr>
              <a:t></a:t>
            </a:r>
            <a:r>
              <a:rPr dirty="0" u="sng" baseline="36231" sz="1725" spc="3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spc="30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36231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44">
                <a:latin typeface="Times New Roman"/>
                <a:cs typeface="Times New Roman"/>
              </a:rPr>
              <a:t> </a:t>
            </a:r>
            <a:r>
              <a:rPr dirty="0" u="sng" baseline="36231" sz="1725" spc="30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spc="28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baseline="36231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6231" sz="1725" spc="-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sng" baseline="36231" sz="1725" spc="-3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50724" sz="1725">
                <a:latin typeface="Symbol"/>
                <a:cs typeface="Symbol"/>
              </a:rPr>
              <a:t></a:t>
            </a:r>
            <a:r>
              <a:rPr dirty="0" baseline="2415" sz="1725">
                <a:latin typeface="Times New Roman"/>
                <a:cs typeface="Times New Roman"/>
              </a:rPr>
              <a:t>,</a:t>
            </a:r>
            <a:r>
              <a:rPr dirty="0" baseline="2415" sz="1725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434969" y="2709329"/>
            <a:ext cx="1346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14">
                <a:latin typeface="Symbol"/>
                <a:cs typeface="Symbol"/>
              </a:rPr>
              <a:t></a:t>
            </a:r>
            <a:r>
              <a:rPr dirty="0" baseline="-18518" sz="1800" spc="-172">
                <a:latin typeface="Symbol"/>
                <a:cs typeface="Symbol"/>
              </a:rPr>
              <a:t></a:t>
            </a:r>
            <a:endParaRPr baseline="-18518" sz="18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460369" y="2415817"/>
            <a:ext cx="28657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94000" algn="l"/>
              </a:tabLst>
            </a:pPr>
            <a:r>
              <a:rPr dirty="0" sz="1200" spc="-50">
                <a:latin typeface="Symbol"/>
                <a:cs typeface="Symbol"/>
              </a:rPr>
              <a:t>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600310" y="2428775"/>
            <a:ext cx="6591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7375" algn="l"/>
              </a:tabLst>
            </a:pPr>
            <a:r>
              <a:rPr dirty="0" sz="1200" spc="-50">
                <a:latin typeface="Symbol"/>
                <a:cs typeface="Symbol"/>
              </a:rPr>
              <a:t>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574910" y="2575386"/>
            <a:ext cx="7893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13715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0555" sz="1500">
                <a:latin typeface="Times New Roman"/>
                <a:cs typeface="Times New Roman"/>
              </a:rPr>
              <a:t>2</a:t>
            </a:r>
            <a:r>
              <a:rPr dirty="0" baseline="-30555" sz="1500" spc="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4629" sz="1800" spc="-37">
                <a:latin typeface="Symbol"/>
                <a:cs typeface="Symbol"/>
              </a:rPr>
              <a:t></a:t>
            </a:r>
            <a:endParaRPr baseline="4629" sz="18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452691" y="2519147"/>
            <a:ext cx="1574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90632" y="2519147"/>
            <a:ext cx="1574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37334" y="2519147"/>
            <a:ext cx="1574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231897" y="2465816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75732" y="2562720"/>
            <a:ext cx="268605" cy="328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ts val="119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190"/>
              </a:lnSpc>
            </a:pPr>
            <a:r>
              <a:rPr dirty="0" sz="1200" spc="-25">
                <a:latin typeface="Times New Roman"/>
                <a:cs typeface="Times New Roman"/>
              </a:rPr>
              <a:t>25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265599" y="2465815"/>
            <a:ext cx="1917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74910" y="2721982"/>
            <a:ext cx="7766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40">
                <a:latin typeface="Symbol"/>
                <a:cs typeface="Symbol"/>
              </a:rPr>
              <a:t></a:t>
            </a:r>
            <a:r>
              <a:rPr dirty="0" baseline="-9259" sz="1800" spc="-359">
                <a:latin typeface="Symbol"/>
                <a:cs typeface="Symbol"/>
              </a:rPr>
              <a:t></a:t>
            </a:r>
            <a:r>
              <a:rPr dirty="0" baseline="-9259" sz="1800" spc="-29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-15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</a:t>
            </a:r>
            <a:r>
              <a:rPr dirty="0" baseline="2314" sz="1800" spc="-10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3)</a:t>
            </a:r>
            <a:r>
              <a:rPr dirty="0" baseline="2314" sz="1800" spc="225">
                <a:latin typeface="Times New Roman"/>
                <a:cs typeface="Times New Roman"/>
              </a:rPr>
              <a:t>  </a:t>
            </a:r>
            <a:r>
              <a:rPr dirty="0" sz="1200" spc="-150">
                <a:latin typeface="Symbol"/>
                <a:cs typeface="Symbol"/>
              </a:rPr>
              <a:t></a:t>
            </a:r>
            <a:r>
              <a:rPr dirty="0" baseline="-9259" sz="1800" spc="-225">
                <a:latin typeface="Symbol"/>
                <a:cs typeface="Symbol"/>
              </a:rPr>
              <a:t></a:t>
            </a:r>
            <a:r>
              <a:rPr dirty="0" baseline="4629" sz="1800" spc="-225">
                <a:latin typeface="Symbol"/>
                <a:cs typeface="Symbol"/>
              </a:rPr>
              <a:t></a:t>
            </a:r>
            <a:r>
              <a:rPr dirty="0" baseline="-13888" sz="1800" spc="-225">
                <a:latin typeface="Symbol"/>
                <a:cs typeface="Symbol"/>
              </a:rPr>
              <a:t>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664735" y="2465816"/>
            <a:ext cx="5264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600025" y="2455231"/>
            <a:ext cx="875665" cy="435609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70"/>
              </a:spcBef>
            </a:pPr>
            <a:r>
              <a:rPr dirty="0" sz="1200">
                <a:latin typeface="Symbol"/>
                <a:cs typeface="Symbol"/>
              </a:rPr>
              <a:t></a:t>
            </a:r>
            <a:r>
              <a:rPr dirty="0" u="sng" baseline="4629" sz="1800" spc="28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4629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4629" sz="1800" spc="2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175"/>
              </a:spcBef>
            </a:pPr>
            <a:r>
              <a:rPr dirty="0" baseline="20833" sz="1800" spc="-359">
                <a:latin typeface="Symbol"/>
                <a:cs typeface="Symbol"/>
              </a:rPr>
              <a:t></a:t>
            </a:r>
            <a:r>
              <a:rPr dirty="0" baseline="-6944" sz="1800" spc="-359">
                <a:latin typeface="Symbol"/>
                <a:cs typeface="Symbol"/>
              </a:rPr>
              <a:t></a:t>
            </a:r>
            <a:r>
              <a:rPr dirty="0" baseline="-6944" sz="1800" spc="-17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140">
                <a:latin typeface="Times New Roman"/>
                <a:cs typeface="Times New Roman"/>
              </a:rPr>
              <a:t>3</a:t>
            </a:r>
            <a:r>
              <a:rPr dirty="0" baseline="20833" sz="1800" spc="-209">
                <a:latin typeface="Symbol"/>
                <a:cs typeface="Symbol"/>
              </a:rPr>
              <a:t></a:t>
            </a:r>
            <a:r>
              <a:rPr dirty="0" baseline="-6944" sz="1800" spc="-209">
                <a:latin typeface="Symbol"/>
                <a:cs typeface="Symbol"/>
              </a:rPr>
              <a:t></a:t>
            </a:r>
            <a:r>
              <a:rPr dirty="0" baseline="-6944" sz="1800" spc="-37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6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baseline="43981" sz="1800" spc="-75" i="1">
                <a:latin typeface="Times New Roman"/>
                <a:cs typeface="Times New Roman"/>
              </a:rPr>
              <a:t>Z</a:t>
            </a:r>
            <a:endParaRPr baseline="43981" sz="18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261214" y="2562110"/>
            <a:ext cx="22732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759465" y="2455231"/>
            <a:ext cx="518159" cy="435609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70"/>
              </a:spcBef>
            </a:pPr>
            <a:r>
              <a:rPr dirty="0" sz="1200">
                <a:latin typeface="Symbol"/>
                <a:cs typeface="Symbol"/>
              </a:rPr>
              <a:t></a:t>
            </a:r>
            <a:r>
              <a:rPr dirty="0" u="sng" baseline="4629" sz="1800" spc="30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4629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4629" sz="1800" spc="29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  <a:spcBef>
                <a:spcPts val="175"/>
              </a:spcBef>
            </a:pPr>
            <a:r>
              <a:rPr dirty="0" baseline="20833" sz="1800" spc="-359">
                <a:latin typeface="Symbol"/>
                <a:cs typeface="Symbol"/>
              </a:rPr>
              <a:t></a:t>
            </a:r>
            <a:r>
              <a:rPr dirty="0" baseline="-6944" sz="1800" spc="-359">
                <a:latin typeface="Symbol"/>
                <a:cs typeface="Symbol"/>
              </a:rPr>
              <a:t></a:t>
            </a:r>
            <a:r>
              <a:rPr dirty="0" baseline="-6944" sz="1800" spc="-17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baseline="20833" sz="1800" spc="-157">
                <a:latin typeface="Symbol"/>
                <a:cs typeface="Symbol"/>
              </a:rPr>
              <a:t></a:t>
            </a:r>
            <a:r>
              <a:rPr dirty="0" baseline="-6944" sz="1800" spc="-157">
                <a:latin typeface="Symbol"/>
                <a:cs typeface="Symbol"/>
              </a:rPr>
              <a:t></a:t>
            </a:r>
            <a:endParaRPr baseline="-6944" sz="18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939880" y="2562110"/>
            <a:ext cx="6953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11454" algn="l"/>
                <a:tab pos="59690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y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015023" y="2625943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1293382" y="3261746"/>
            <a:ext cx="166370" cy="0"/>
          </a:xfrm>
          <a:custGeom>
            <a:avLst/>
            <a:gdLst/>
            <a:ahLst/>
            <a:cxnLst/>
            <a:rect l="l" t="t" r="r" b="b"/>
            <a:pathLst>
              <a:path w="166369" h="0">
                <a:moveTo>
                  <a:pt x="0" y="0"/>
                </a:moveTo>
                <a:lnTo>
                  <a:pt x="166211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2368979" y="3261746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138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2973436" y="3196555"/>
            <a:ext cx="8509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22473" y="3093394"/>
            <a:ext cx="90805" cy="1765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28703" y="2980913"/>
            <a:ext cx="1903730" cy="3924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358775" algn="l"/>
                <a:tab pos="1350645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24154" sz="1725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240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250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2400" spc="-30">
                <a:latin typeface="Symbol"/>
                <a:cs typeface="Symbol"/>
              </a:rPr>
              <a:t></a:t>
            </a:r>
            <a:r>
              <a:rPr dirty="0" sz="1150" spc="-30" i="1">
                <a:latin typeface="Times New Roman"/>
                <a:cs typeface="Times New Roman"/>
              </a:rPr>
              <a:t>n</a:t>
            </a:r>
            <a:r>
              <a:rPr dirty="0" sz="1150" spc="-30">
                <a:latin typeface="Times New Roman"/>
                <a:cs typeface="Times New Roman"/>
              </a:rPr>
              <a:t>(</a:t>
            </a:r>
            <a:r>
              <a:rPr dirty="0" sz="1150" spc="-3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3)</a:t>
            </a:r>
            <a:r>
              <a:rPr dirty="0" sz="1150" spc="265">
                <a:latin typeface="Times New Roman"/>
                <a:cs typeface="Times New Roman"/>
              </a:rPr>
              <a:t> </a:t>
            </a:r>
            <a:r>
              <a:rPr dirty="0" sz="2400" spc="-615">
                <a:latin typeface="Symbol"/>
                <a:cs typeface="Symbol"/>
              </a:rPr>
              <a:t></a:t>
            </a:r>
            <a:endParaRPr sz="24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252719" y="3253927"/>
            <a:ext cx="123888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122680" algn="l"/>
              </a:tabLst>
            </a:pPr>
            <a:r>
              <a:rPr dirty="0" sz="1150">
                <a:latin typeface="Times New Roman"/>
                <a:cs typeface="Times New Roman"/>
              </a:rPr>
              <a:t>25 </a:t>
            </a:r>
            <a:r>
              <a:rPr dirty="0" baseline="-7246" sz="1725" spc="-75">
                <a:latin typeface="Symbol"/>
                <a:cs typeface="Symbol"/>
              </a:rPr>
              <a:t>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287438" y="3051628"/>
            <a:ext cx="120332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1086485" algn="l"/>
              </a:tabLst>
            </a:pPr>
            <a:r>
              <a:rPr dirty="0" baseline="4830" sz="1725">
                <a:latin typeface="Times New Roman"/>
                <a:cs typeface="Times New Roman"/>
              </a:rPr>
              <a:t>1</a:t>
            </a:r>
            <a:r>
              <a:rPr dirty="0" baseline="4830" sz="1725" spc="4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</a:t>
            </a:r>
            <a:r>
              <a:rPr dirty="0" sz="1150" spc="445">
                <a:latin typeface="Times New Roman"/>
                <a:cs typeface="Times New Roman"/>
              </a:rPr>
              <a:t> </a:t>
            </a:r>
            <a:r>
              <a:rPr dirty="0" baseline="-8333" sz="1500" spc="-75" i="1">
                <a:latin typeface="Times New Roman"/>
                <a:cs typeface="Times New Roman"/>
              </a:rPr>
              <a:t>n</a:t>
            </a:r>
            <a:r>
              <a:rPr dirty="0" baseline="-8333" sz="1500" i="1">
                <a:latin typeface="Times New Roman"/>
                <a:cs typeface="Times New Roman"/>
              </a:rPr>
              <a:t>	</a:t>
            </a:r>
            <a:r>
              <a:rPr dirty="0" baseline="4830" sz="1725" spc="-75">
                <a:latin typeface="Times New Roman"/>
                <a:cs typeface="Times New Roman"/>
              </a:rPr>
              <a:t>5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3659475" y="3253109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 h="0">
                <a:moveTo>
                  <a:pt x="0" y="0"/>
                </a:moveTo>
                <a:lnTo>
                  <a:pt x="512152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2826718" y="2979696"/>
            <a:ext cx="4127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8888" sz="1500" i="1">
                <a:latin typeface="Times New Roman"/>
                <a:cs typeface="Times New Roman"/>
              </a:rPr>
              <a:t>n</a:t>
            </a:r>
            <a:r>
              <a:rPr dirty="0" baseline="-38888" sz="1500" spc="300" i="1">
                <a:latin typeface="Times New Roman"/>
                <a:cs typeface="Times New Roman"/>
              </a:rPr>
              <a:t> </a:t>
            </a:r>
            <a:r>
              <a:rPr dirty="0" baseline="-26570" sz="1725">
                <a:latin typeface="Symbol"/>
                <a:cs typeface="Symbol"/>
              </a:rPr>
              <a:t></a:t>
            </a:r>
            <a:r>
              <a:rPr dirty="0" baseline="-26570" sz="1725" spc="157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168402" y="2992655"/>
            <a:ext cx="83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536442" y="2979696"/>
            <a:ext cx="2228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3333" sz="1500" i="1">
                <a:latin typeface="Times New Roman"/>
                <a:cs typeface="Times New Roman"/>
              </a:rPr>
              <a:t>n</a:t>
            </a:r>
            <a:r>
              <a:rPr dirty="0" baseline="-33333" sz="1500" spc="-89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833710" y="3029696"/>
            <a:ext cx="1638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az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409961" y="3057470"/>
            <a:ext cx="2819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>
                <a:latin typeface="Times New Roman"/>
                <a:cs typeface="Times New Roman"/>
              </a:rPr>
              <a:t>1</a:t>
            </a:r>
            <a:r>
              <a:rPr dirty="0" sz="1000" spc="-114">
                <a:latin typeface="Times New Roman"/>
                <a:cs typeface="Times New Roman"/>
              </a:rPr>
              <a:t> </a:t>
            </a:r>
            <a:r>
              <a:rPr dirty="0" baseline="23148" sz="1800" spc="-89">
                <a:latin typeface="Symbol"/>
                <a:cs typeface="Symbol"/>
              </a:rPr>
              <a:t></a:t>
            </a:r>
            <a:endParaRPr baseline="23148" sz="18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922636" y="3285861"/>
            <a:ext cx="18618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672465" algn="l"/>
                <a:tab pos="1739900" algn="l"/>
              </a:tabLst>
            </a:pPr>
            <a:r>
              <a:rPr dirty="0" baseline="4830" sz="1725">
                <a:latin typeface="Symbol"/>
                <a:cs typeface="Symbol"/>
              </a:rPr>
              <a:t></a:t>
            </a:r>
            <a:r>
              <a:rPr dirty="0" baseline="4830" sz="1725" spc="157">
                <a:latin typeface="Times New Roman"/>
                <a:cs typeface="Times New Roman"/>
              </a:rPr>
              <a:t>  </a:t>
            </a:r>
            <a:r>
              <a:rPr dirty="0" baseline="4629" sz="1800" spc="-37">
                <a:latin typeface="Symbol"/>
                <a:cs typeface="Symbol"/>
              </a:rPr>
              <a:t></a:t>
            </a:r>
            <a:r>
              <a:rPr dirty="0" baseline="-13888" sz="1800" spc="-37">
                <a:latin typeface="Symbol"/>
                <a:cs typeface="Symbol"/>
              </a:rPr>
              <a:t></a:t>
            </a:r>
            <a:r>
              <a:rPr dirty="0" baseline="-13888" sz="1800">
                <a:latin typeface="Times New Roman"/>
                <a:cs typeface="Times New Roman"/>
              </a:rPr>
              <a:t>	</a:t>
            </a:r>
            <a:r>
              <a:rPr dirty="0" sz="1200" spc="-240">
                <a:latin typeface="Symbol"/>
                <a:cs typeface="Symbol"/>
              </a:rPr>
              <a:t></a:t>
            </a:r>
            <a:r>
              <a:rPr dirty="0" baseline="-9259" sz="1800" spc="-359">
                <a:latin typeface="Symbol"/>
                <a:cs typeface="Symbol"/>
              </a:rPr>
              <a:t></a:t>
            </a:r>
            <a:r>
              <a:rPr dirty="0" baseline="-9259" sz="1800" spc="-25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6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a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1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9259" sz="1800" spc="-37">
                <a:latin typeface="Symbol"/>
                <a:cs typeface="Symbol"/>
              </a:rPr>
              <a:t></a:t>
            </a:r>
            <a:r>
              <a:rPr dirty="0" baseline="-9259" sz="18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Symbol"/>
                <a:cs typeface="Symbol"/>
              </a:rPr>
              <a:t></a:t>
            </a:r>
            <a:r>
              <a:rPr dirty="0" baseline="-13888" sz="1800" spc="-37">
                <a:latin typeface="Symbol"/>
                <a:cs typeface="Symbol"/>
              </a:rPr>
              <a:t>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130034" y="3125990"/>
            <a:ext cx="16040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64820" algn="l"/>
                <a:tab pos="1050925" algn="l"/>
              </a:tabLst>
            </a:pPr>
            <a:r>
              <a:rPr dirty="0" sz="1200" spc="-180">
                <a:latin typeface="Symbol"/>
                <a:cs typeface="Symbol"/>
              </a:rPr>
              <a:t></a:t>
            </a:r>
            <a:r>
              <a:rPr dirty="0" sz="1200" spc="-180">
                <a:latin typeface="Arial MT"/>
                <a:cs typeface="Arial MT"/>
              </a:rPr>
              <a:t></a:t>
            </a:r>
            <a:r>
              <a:rPr dirty="0" sz="1200" spc="-135">
                <a:latin typeface="Arial MT"/>
                <a:cs typeface="Arial MT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-4629" sz="1800" spc="-75">
                <a:latin typeface="Symbol"/>
                <a:cs typeface="Symbol"/>
              </a:rPr>
              <a:t></a:t>
            </a:r>
            <a:r>
              <a:rPr dirty="0" baseline="-4629" sz="1800">
                <a:latin typeface="Times New Roman"/>
                <a:cs typeface="Times New Roman"/>
              </a:rPr>
              <a:t>	</a:t>
            </a:r>
            <a:r>
              <a:rPr dirty="0" baseline="-4629" sz="1800">
                <a:latin typeface="Symbol"/>
                <a:cs typeface="Symbol"/>
              </a:rPr>
              <a:t></a:t>
            </a:r>
            <a:r>
              <a:rPr dirty="0" baseline="-4629" sz="18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na</a:t>
            </a:r>
            <a:r>
              <a:rPr dirty="0" sz="1200" spc="490" i="1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63904" y="3488109"/>
            <a:ext cx="5774690" cy="66802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80"/>
              </a:spcBef>
            </a:pP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response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system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72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39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3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for</a:t>
            </a:r>
            <a:endParaRPr sz="1200">
              <a:latin typeface="Times New Roman"/>
              <a:cs typeface="Times New Roman"/>
            </a:endParaRPr>
          </a:p>
          <a:p>
            <a:pPr marL="73660">
              <a:lnSpc>
                <a:spcPct val="100000"/>
              </a:lnSpc>
              <a:spcBef>
                <a:spcPts val="280"/>
              </a:spcBef>
            </a:pP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0,1,2,........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10">
                <a:latin typeface="Times New Roman"/>
                <a:cs typeface="Times New Roman"/>
              </a:rPr>
              <a:t> method.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75"/>
              </a:spcBef>
            </a:pPr>
            <a:r>
              <a:rPr dirty="0" sz="1200">
                <a:latin typeface="Times New Roman"/>
                <a:cs typeface="Times New Roman"/>
              </a:rPr>
              <a:t>Solution: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94751" y="4078537"/>
            <a:ext cx="3291840" cy="577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2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sz="1600" spc="-10">
                <a:latin typeface="Symbol"/>
                <a:cs typeface="Symbol"/>
              </a:rPr>
              <a:t></a:t>
            </a:r>
            <a:r>
              <a:rPr dirty="0" sz="1150" spc="-10" i="1">
                <a:latin typeface="Times New Roman"/>
                <a:cs typeface="Times New Roman"/>
              </a:rPr>
              <a:t>y</a:t>
            </a:r>
            <a:r>
              <a:rPr dirty="0" baseline="-17543" sz="1425" spc="-15" i="1">
                <a:latin typeface="Times New Roman"/>
                <a:cs typeface="Times New Roman"/>
              </a:rPr>
              <a:t>n</a:t>
            </a:r>
            <a:r>
              <a:rPr dirty="0" baseline="-17543" sz="1425" spc="-179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57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52">
                <a:latin typeface="Times New Roman"/>
                <a:cs typeface="Times New Roman"/>
              </a:rPr>
              <a:t> </a:t>
            </a:r>
            <a:r>
              <a:rPr dirty="0" sz="1600" spc="-10">
                <a:latin typeface="Symbol"/>
                <a:cs typeface="Symbol"/>
              </a:rPr>
              <a:t></a:t>
            </a:r>
            <a:r>
              <a:rPr dirty="0" sz="1150" spc="-1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600">
                <a:latin typeface="Symbol"/>
                <a:cs typeface="Symbol"/>
              </a:rPr>
              <a:t>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79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-202">
                <a:latin typeface="Times New Roman"/>
                <a:cs typeface="Times New Roman"/>
              </a:rPr>
              <a:t> 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6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sz="1600">
                <a:latin typeface="Symbol"/>
                <a:cs typeface="Symbol"/>
              </a:rPr>
              <a:t>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30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</a:t>
            </a:r>
            <a:r>
              <a:rPr dirty="0" sz="1600" spc="-1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sz="1600" spc="-50">
                <a:latin typeface="Symbol"/>
                <a:cs typeface="Symbol"/>
              </a:rPr>
              <a:t></a:t>
            </a:r>
            <a:r>
              <a:rPr dirty="0" sz="1150" spc="-50" i="1">
                <a:latin typeface="Times New Roman"/>
                <a:cs typeface="Times New Roman"/>
              </a:rPr>
              <a:t>u</a:t>
            </a:r>
            <a:r>
              <a:rPr dirty="0" baseline="-17543" sz="1425" spc="-75" i="1">
                <a:latin typeface="Times New Roman"/>
                <a:cs typeface="Times New Roman"/>
              </a:rPr>
              <a:t>n</a:t>
            </a:r>
            <a:r>
              <a:rPr dirty="0" baseline="-17543" sz="1425" spc="-30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</a:t>
            </a:r>
            <a:r>
              <a:rPr dirty="0" sz="1600" spc="-1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Z</a:t>
            </a:r>
            <a:r>
              <a:rPr dirty="0" sz="1150" spc="-20">
                <a:latin typeface="Times New Roman"/>
                <a:cs typeface="Times New Roman"/>
              </a:rPr>
              <a:t>[1]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019"/>
              </a:spcBef>
            </a:pPr>
            <a:r>
              <a:rPr dirty="0" baseline="2525" sz="1650" i="1">
                <a:latin typeface="Times New Roman"/>
                <a:cs typeface="Times New Roman"/>
              </a:rPr>
              <a:t>i</a:t>
            </a:r>
            <a:r>
              <a:rPr dirty="0" baseline="2525" sz="1650">
                <a:latin typeface="Times New Roman"/>
                <a:cs typeface="Times New Roman"/>
              </a:rPr>
              <a:t>.</a:t>
            </a:r>
            <a:r>
              <a:rPr dirty="0" baseline="2525" sz="1650" i="1">
                <a:latin typeface="Times New Roman"/>
                <a:cs typeface="Times New Roman"/>
              </a:rPr>
              <a:t>e</a:t>
            </a:r>
            <a:r>
              <a:rPr dirty="0" baseline="2525" sz="1650">
                <a:latin typeface="Times New Roman"/>
                <a:cs typeface="Times New Roman"/>
              </a:rPr>
              <a:t>.</a:t>
            </a:r>
            <a:r>
              <a:rPr dirty="0" baseline="2525" sz="1650" spc="20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29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3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-9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6</a:t>
            </a:r>
            <a:r>
              <a:rPr dirty="0" sz="1150" spc="-2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4189855" y="4575816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367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4194892" y="4568282"/>
            <a:ext cx="29591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</a:t>
            </a:r>
            <a:r>
              <a:rPr dirty="0" sz="1150" spc="55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290163" y="4355457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466209" y="4443992"/>
            <a:ext cx="204533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3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5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2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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3942363" y="4964436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46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3947192" y="4956901"/>
            <a:ext cx="29654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6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097667" y="4839000"/>
            <a:ext cx="284226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Symbol"/>
                <a:cs typeface="Symbol"/>
              </a:rPr>
              <a:t></a:t>
            </a:r>
            <a:r>
              <a:rPr dirty="0" sz="1150" spc="50">
                <a:latin typeface="Times New Roman"/>
                <a:cs typeface="Times New Roman"/>
              </a:rPr>
              <a:t>1.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sz="1150" spc="-110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0]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6</a:t>
            </a:r>
            <a:r>
              <a:rPr dirty="0" sz="1150" spc="-20" i="1">
                <a:latin typeface="Times New Roman"/>
                <a:cs typeface="Times New Roman"/>
              </a:rPr>
              <a:t>U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042460" y="4744077"/>
            <a:ext cx="8636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2582418" y="5410004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524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4553666" y="5410005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904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5004708" y="5410005"/>
            <a:ext cx="618490" cy="0"/>
          </a:xfrm>
          <a:custGeom>
            <a:avLst/>
            <a:gdLst/>
            <a:ahLst/>
            <a:cxnLst/>
            <a:rect l="l" t="t" r="r" b="b"/>
            <a:pathLst>
              <a:path w="618489" h="0">
                <a:moveTo>
                  <a:pt x="0" y="0"/>
                </a:moveTo>
                <a:lnTo>
                  <a:pt x="618375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5794094" y="5410005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904" y="0"/>
                </a:lnTo>
              </a:path>
            </a:pathLst>
          </a:custGeom>
          <a:ln w="640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5798888" y="5402606"/>
            <a:ext cx="29591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586832" y="5402605"/>
            <a:ext cx="29591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821913" y="5114817"/>
            <a:ext cx="217804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z</a:t>
            </a:r>
            <a:r>
              <a:rPr dirty="0" baseline="-25462" sz="1800" spc="-254" i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215983" y="5237998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889682" y="5281502"/>
            <a:ext cx="164338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50850" algn="l"/>
              </a:tabLst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6)</a:t>
            </a:r>
            <a:r>
              <a:rPr dirty="0" sz="1200" spc="-35" i="1">
                <a:latin typeface="Times New Roman"/>
                <a:cs typeface="Times New Roman"/>
              </a:rPr>
              <a:t>U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46752" y="5237998"/>
            <a:ext cx="9017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920550" y="5281501"/>
            <a:ext cx="163385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50850" algn="l"/>
              </a:tabLst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6)</a:t>
            </a:r>
            <a:r>
              <a:rPr dirty="0" sz="1200" spc="-35" i="1">
                <a:latin typeface="Times New Roman"/>
                <a:cs typeface="Times New Roman"/>
              </a:rPr>
              <a:t>U</a:t>
            </a:r>
            <a:r>
              <a:rPr dirty="0" sz="1200" spc="-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655386" y="5281502"/>
            <a:ext cx="11112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866000" y="5281502"/>
            <a:ext cx="11112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558460" y="5402606"/>
            <a:ext cx="915669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63246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628136" y="5183938"/>
            <a:ext cx="102171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39370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682162" y="5183938"/>
            <a:ext cx="86360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1584095" y="5854425"/>
            <a:ext cx="1164590" cy="0"/>
          </a:xfrm>
          <a:custGeom>
            <a:avLst/>
            <a:gdLst/>
            <a:ahLst/>
            <a:cxnLst/>
            <a:rect l="l" t="t" r="r" b="b"/>
            <a:pathLst>
              <a:path w="1164589" h="0">
                <a:moveTo>
                  <a:pt x="0" y="0"/>
                </a:moveTo>
                <a:lnTo>
                  <a:pt x="116412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2918913" y="5854425"/>
            <a:ext cx="1176655" cy="0"/>
          </a:xfrm>
          <a:custGeom>
            <a:avLst/>
            <a:gdLst/>
            <a:ahLst/>
            <a:cxnLst/>
            <a:rect l="l" t="t" r="r" b="b"/>
            <a:pathLst>
              <a:path w="1176654" h="0">
                <a:moveTo>
                  <a:pt x="0" y="0"/>
                </a:moveTo>
                <a:lnTo>
                  <a:pt x="1176362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882722" y="5728351"/>
            <a:ext cx="3270250" cy="3251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ts val="1185"/>
              </a:lnSpc>
              <a:spcBef>
                <a:spcPts val="90"/>
              </a:spcBef>
              <a:tabLst>
                <a:tab pos="1212215" algn="l"/>
                <a:tab pos="1910080" algn="l"/>
                <a:tab pos="2552700" algn="l"/>
              </a:tabLst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34722" sz="1800" spc="44" i="1">
                <a:latin typeface="Times New Roman"/>
                <a:cs typeface="Times New Roman"/>
              </a:rPr>
              <a:t>z</a:t>
            </a:r>
            <a:r>
              <a:rPr dirty="0" baseline="72222" sz="1500" spc="44">
                <a:latin typeface="Times New Roman"/>
                <a:cs typeface="Times New Roman"/>
              </a:rPr>
              <a:t>2</a:t>
            </a:r>
            <a:r>
              <a:rPr dirty="0" baseline="72222" sz="15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34722" sz="1800" spc="44" i="1">
                <a:latin typeface="Times New Roman"/>
                <a:cs typeface="Times New Roman"/>
              </a:rPr>
              <a:t>z</a:t>
            </a:r>
            <a:r>
              <a:rPr dirty="0" baseline="72222" sz="1500" spc="44">
                <a:latin typeface="Times New Roman"/>
                <a:cs typeface="Times New Roman"/>
              </a:rPr>
              <a:t>2</a:t>
            </a:r>
            <a:endParaRPr baseline="72222" sz="1500">
              <a:latin typeface="Times New Roman"/>
              <a:cs typeface="Times New Roman"/>
            </a:endParaRPr>
          </a:p>
          <a:p>
            <a:pPr marL="708660">
              <a:lnSpc>
                <a:spcPts val="1185"/>
              </a:lnSpc>
              <a:tabLst>
                <a:tab pos="2043430" algn="l"/>
              </a:tabLst>
            </a:pPr>
            <a:r>
              <a:rPr dirty="0" baseline="-11574" sz="1800">
                <a:latin typeface="Times New Roman"/>
                <a:cs typeface="Times New Roman"/>
              </a:rPr>
              <a:t>(</a:t>
            </a:r>
            <a:r>
              <a:rPr dirty="0" baseline="-11574" sz="1800" i="1">
                <a:latin typeface="Times New Roman"/>
                <a:cs typeface="Times New Roman"/>
              </a:rPr>
              <a:t>z</a:t>
            </a:r>
            <a:r>
              <a:rPr dirty="0" baseline="-11574" sz="1800" spc="82" i="1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</a:t>
            </a:r>
            <a:r>
              <a:rPr dirty="0" baseline="-11574" sz="1800">
                <a:latin typeface="Times New Roman"/>
                <a:cs typeface="Times New Roman"/>
              </a:rPr>
              <a:t>1)(</a:t>
            </a:r>
            <a:r>
              <a:rPr dirty="0" baseline="-11574" sz="1800" i="1">
                <a:latin typeface="Times New Roman"/>
                <a:cs typeface="Times New Roman"/>
              </a:rPr>
              <a:t>z</a:t>
            </a:r>
            <a:r>
              <a:rPr dirty="0" baseline="16666" sz="1500">
                <a:latin typeface="Times New Roman"/>
                <a:cs typeface="Times New Roman"/>
              </a:rPr>
              <a:t>2</a:t>
            </a:r>
            <a:r>
              <a:rPr dirty="0" baseline="16666" sz="1500" spc="307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</a:t>
            </a:r>
            <a:r>
              <a:rPr dirty="0" baseline="-11574" sz="1800" spc="-82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Times New Roman"/>
                <a:cs typeface="Times New Roman"/>
              </a:rPr>
              <a:t>5</a:t>
            </a:r>
            <a:r>
              <a:rPr dirty="0" baseline="-11574" sz="1800" i="1">
                <a:latin typeface="Times New Roman"/>
                <a:cs typeface="Times New Roman"/>
              </a:rPr>
              <a:t>z</a:t>
            </a:r>
            <a:r>
              <a:rPr dirty="0" baseline="-11574" sz="1800" spc="82" i="1">
                <a:latin typeface="Times New Roman"/>
                <a:cs typeface="Times New Roman"/>
              </a:rPr>
              <a:t> </a:t>
            </a:r>
            <a:r>
              <a:rPr dirty="0" baseline="-11574" sz="1800">
                <a:latin typeface="Symbol"/>
                <a:cs typeface="Symbol"/>
              </a:rPr>
              <a:t></a:t>
            </a:r>
            <a:r>
              <a:rPr dirty="0" baseline="-11574" sz="1800" spc="7">
                <a:latin typeface="Times New Roman"/>
                <a:cs typeface="Times New Roman"/>
              </a:rPr>
              <a:t> </a:t>
            </a:r>
            <a:r>
              <a:rPr dirty="0" baseline="-11574" sz="1800" spc="-37">
                <a:latin typeface="Times New Roman"/>
                <a:cs typeface="Times New Roman"/>
              </a:rPr>
              <a:t>6)</a:t>
            </a:r>
            <a:r>
              <a:rPr dirty="0" baseline="-11574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/>
          <p:nvPr/>
        </p:nvSpPr>
        <p:spPr>
          <a:xfrm>
            <a:off x="1181291" y="6308182"/>
            <a:ext cx="313690" cy="0"/>
          </a:xfrm>
          <a:custGeom>
            <a:avLst/>
            <a:gdLst/>
            <a:ahLst/>
            <a:cxnLst/>
            <a:rect l="l" t="t" r="r" b="b"/>
            <a:pathLst>
              <a:path w="313690" h="0">
                <a:moveTo>
                  <a:pt x="0" y="0"/>
                </a:moveTo>
                <a:lnTo>
                  <a:pt x="31325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/>
          <p:nvPr/>
        </p:nvSpPr>
        <p:spPr>
          <a:xfrm>
            <a:off x="1665741" y="6308182"/>
            <a:ext cx="1170305" cy="0"/>
          </a:xfrm>
          <a:custGeom>
            <a:avLst/>
            <a:gdLst/>
            <a:ahLst/>
            <a:cxnLst/>
            <a:rect l="l" t="t" r="r" b="b"/>
            <a:pathLst>
              <a:path w="1170305" h="0">
                <a:moveTo>
                  <a:pt x="0" y="0"/>
                </a:moveTo>
                <a:lnTo>
                  <a:pt x="116984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/>
          <p:nvPr/>
        </p:nvSpPr>
        <p:spPr>
          <a:xfrm>
            <a:off x="3006716" y="6308182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85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 descr=""/>
          <p:cNvSpPr/>
          <p:nvPr/>
        </p:nvSpPr>
        <p:spPr>
          <a:xfrm>
            <a:off x="3441466" y="6308182"/>
            <a:ext cx="308610" cy="0"/>
          </a:xfrm>
          <a:custGeom>
            <a:avLst/>
            <a:gdLst/>
            <a:ahLst/>
            <a:cxnLst/>
            <a:rect l="l" t="t" r="r" b="b"/>
            <a:pathLst>
              <a:path w="308610" h="0">
                <a:moveTo>
                  <a:pt x="0" y="0"/>
                </a:moveTo>
                <a:lnTo>
                  <a:pt x="30839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3904505" y="6308182"/>
            <a:ext cx="299720" cy="0"/>
          </a:xfrm>
          <a:custGeom>
            <a:avLst/>
            <a:gdLst/>
            <a:ahLst/>
            <a:cxnLst/>
            <a:rect l="l" t="t" r="r" b="b"/>
            <a:pathLst>
              <a:path w="299720" h="0">
                <a:moveTo>
                  <a:pt x="0" y="0"/>
                </a:moveTo>
                <a:lnTo>
                  <a:pt x="29913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 txBox="1"/>
          <p:nvPr/>
        </p:nvSpPr>
        <p:spPr>
          <a:xfrm>
            <a:off x="2868044" y="6180973"/>
            <a:ext cx="10153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4025" algn="l"/>
                <a:tab pos="91694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539007" y="6084821"/>
            <a:ext cx="5759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847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B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C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297756" y="6300418"/>
            <a:ext cx="29197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5285" algn="l"/>
                <a:tab pos="1725930" algn="l"/>
                <a:tab pos="2160905" algn="l"/>
                <a:tab pos="262382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863904" y="6084821"/>
            <a:ext cx="23793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358900" algn="l"/>
                <a:tab pos="2245360" algn="l"/>
              </a:tabLst>
            </a:pPr>
            <a:r>
              <a:rPr dirty="0" baseline="-34722" sz="1800">
                <a:latin typeface="Times New Roman"/>
                <a:cs typeface="Times New Roman"/>
              </a:rPr>
              <a:t>Let</a:t>
            </a:r>
            <a:r>
              <a:rPr dirty="0" baseline="-34722" sz="1800" spc="3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2763321" y="69227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200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/>
          <p:nvPr/>
        </p:nvSpPr>
        <p:spPr>
          <a:xfrm>
            <a:off x="2623453" y="731139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60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 txBox="1"/>
          <p:nvPr/>
        </p:nvSpPr>
        <p:spPr>
          <a:xfrm>
            <a:off x="2621121" y="7303861"/>
            <a:ext cx="10287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895446" y="6498774"/>
            <a:ext cx="4151629" cy="8934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B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C</a:t>
            </a:r>
            <a:r>
              <a:rPr dirty="0" sz="1150" spc="70">
                <a:latin typeface="Times New Roman"/>
                <a:cs typeface="Times New Roman"/>
              </a:rPr>
              <a:t>(</a:t>
            </a:r>
            <a:r>
              <a:rPr dirty="0" sz="1150" spc="70" i="1">
                <a:latin typeface="Times New Roman"/>
                <a:cs typeface="Times New Roman"/>
              </a:rPr>
              <a:t>z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2)</a:t>
            </a:r>
            <a:endParaRPr sz="1150">
              <a:latin typeface="Times New Roman"/>
              <a:cs typeface="Times New Roman"/>
            </a:endParaRPr>
          </a:p>
          <a:p>
            <a:pPr marL="49530">
              <a:lnSpc>
                <a:spcPts val="1155"/>
              </a:lnSpc>
              <a:spcBef>
                <a:spcPts val="1005"/>
              </a:spcBef>
              <a:tabLst>
                <a:tab pos="2153920" algn="l"/>
              </a:tabLst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,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B</a:t>
            </a:r>
            <a:r>
              <a:rPr dirty="0" sz="1150" spc="-10">
                <a:latin typeface="Times New Roman"/>
                <a:cs typeface="Times New Roman"/>
              </a:rPr>
              <a:t>(1)(</a:t>
            </a:r>
            <a:r>
              <a:rPr dirty="0" sz="1150" spc="-1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1)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2,</a:t>
            </a:r>
            <a:endParaRPr sz="1150">
              <a:latin typeface="Times New Roman"/>
              <a:cs typeface="Times New Roman"/>
            </a:endParaRPr>
          </a:p>
          <a:p>
            <a:pPr algn="ctr" marR="309880">
              <a:lnSpc>
                <a:spcPts val="1155"/>
              </a:lnSpc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49530">
              <a:lnSpc>
                <a:spcPct val="100000"/>
              </a:lnSpc>
              <a:spcBef>
                <a:spcPts val="75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>
                <a:latin typeface="Times New Roman"/>
                <a:cs typeface="Times New Roman"/>
              </a:rPr>
              <a:t>(2)(1)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3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863462" y="7479399"/>
            <a:ext cx="11633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1035685" algn="l"/>
              </a:tabLst>
            </a:pPr>
            <a:r>
              <a:rPr dirty="0" baseline="-36231" sz="1725" spc="157">
                <a:latin typeface="Symbol"/>
                <a:cs typeface="Symbol"/>
              </a:rPr>
              <a:t></a:t>
            </a:r>
            <a:r>
              <a:rPr dirty="0" baseline="-36231" sz="1725" spc="-75">
                <a:latin typeface="Times New Roman"/>
                <a:cs typeface="Times New Roman"/>
              </a:rPr>
              <a:t> </a:t>
            </a:r>
            <a:r>
              <a:rPr dirty="0" sz="1150" spc="18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125">
                <a:latin typeface="Times New Roman"/>
                <a:cs typeface="Times New Roman"/>
              </a:rPr>
              <a:t>(</a:t>
            </a:r>
            <a:r>
              <a:rPr dirty="0" sz="1150" spc="125" i="1">
                <a:latin typeface="Times New Roman"/>
                <a:cs typeface="Times New Roman"/>
              </a:rPr>
              <a:t>z</a:t>
            </a:r>
            <a:r>
              <a:rPr dirty="0" sz="1150" spc="125">
                <a:latin typeface="Times New Roman"/>
                <a:cs typeface="Times New Roman"/>
              </a:rPr>
              <a:t>)</a:t>
            </a:r>
            <a:r>
              <a:rPr dirty="0" sz="1150" spc="180">
                <a:latin typeface="Times New Roman"/>
                <a:cs typeface="Times New Roman"/>
              </a:rPr>
              <a:t> </a:t>
            </a:r>
            <a:r>
              <a:rPr dirty="0" baseline="-36231" sz="1725" spc="202">
                <a:latin typeface="Symbol"/>
                <a:cs typeface="Symbol"/>
              </a:rPr>
              <a:t></a:t>
            </a:r>
            <a:r>
              <a:rPr dirty="0" baseline="-36231" sz="1725" spc="24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/>
          <p:nvPr/>
        </p:nvSpPr>
        <p:spPr>
          <a:xfrm>
            <a:off x="1089159" y="7699767"/>
            <a:ext cx="359410" cy="0"/>
          </a:xfrm>
          <a:custGeom>
            <a:avLst/>
            <a:gdLst/>
            <a:ahLst/>
            <a:cxnLst/>
            <a:rect l="l" t="t" r="r" b="b"/>
            <a:pathLst>
              <a:path w="359409" h="0">
                <a:moveTo>
                  <a:pt x="0" y="0"/>
                </a:moveTo>
                <a:lnTo>
                  <a:pt x="359002" y="0"/>
                </a:lnTo>
              </a:path>
            </a:pathLst>
          </a:custGeom>
          <a:ln w="60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/>
          <p:nvPr/>
        </p:nvSpPr>
        <p:spPr>
          <a:xfrm>
            <a:off x="1644303" y="7699767"/>
            <a:ext cx="459105" cy="0"/>
          </a:xfrm>
          <a:custGeom>
            <a:avLst/>
            <a:gdLst/>
            <a:ahLst/>
            <a:cxnLst/>
            <a:rect l="l" t="t" r="r" b="b"/>
            <a:pathLst>
              <a:path w="459105" h="0">
                <a:moveTo>
                  <a:pt x="0" y="0"/>
                </a:moveTo>
                <a:lnTo>
                  <a:pt x="105685" y="0"/>
                </a:lnTo>
              </a:path>
              <a:path w="459105" h="0">
                <a:moveTo>
                  <a:pt x="138317" y="0"/>
                </a:moveTo>
                <a:lnTo>
                  <a:pt x="459088" y="0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/>
          <p:nvPr/>
        </p:nvSpPr>
        <p:spPr>
          <a:xfrm>
            <a:off x="2278081" y="7699767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4" h="0">
                <a:moveTo>
                  <a:pt x="0" y="0"/>
                </a:moveTo>
                <a:lnTo>
                  <a:pt x="353454" y="0"/>
                </a:lnTo>
              </a:path>
            </a:pathLst>
          </a:custGeom>
          <a:ln w="60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/>
          <p:nvPr/>
        </p:nvSpPr>
        <p:spPr>
          <a:xfrm>
            <a:off x="2809028" y="7699767"/>
            <a:ext cx="481330" cy="0"/>
          </a:xfrm>
          <a:custGeom>
            <a:avLst/>
            <a:gdLst/>
            <a:ahLst/>
            <a:cxnLst/>
            <a:rect l="l" t="t" r="r" b="b"/>
            <a:pathLst>
              <a:path w="481329" h="0">
                <a:moveTo>
                  <a:pt x="0" y="0"/>
                </a:moveTo>
                <a:lnTo>
                  <a:pt x="105261" y="0"/>
                </a:lnTo>
              </a:path>
              <a:path w="481329" h="0">
                <a:moveTo>
                  <a:pt x="137906" y="0"/>
                </a:moveTo>
                <a:lnTo>
                  <a:pt x="480809" y="0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/>
          <p:nvPr/>
        </p:nvSpPr>
        <p:spPr>
          <a:xfrm>
            <a:off x="4083346" y="7699767"/>
            <a:ext cx="459105" cy="0"/>
          </a:xfrm>
          <a:custGeom>
            <a:avLst/>
            <a:gdLst/>
            <a:ahLst/>
            <a:cxnLst/>
            <a:rect l="l" t="t" r="r" b="b"/>
            <a:pathLst>
              <a:path w="459104" h="0">
                <a:moveTo>
                  <a:pt x="0" y="0"/>
                </a:moveTo>
                <a:lnTo>
                  <a:pt x="105389" y="0"/>
                </a:lnTo>
              </a:path>
              <a:path w="459104" h="0">
                <a:moveTo>
                  <a:pt x="138035" y="0"/>
                </a:moveTo>
                <a:lnTo>
                  <a:pt x="459088" y="0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/>
          <p:nvPr/>
        </p:nvSpPr>
        <p:spPr>
          <a:xfrm>
            <a:off x="4825959" y="7699767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5" h="0">
                <a:moveTo>
                  <a:pt x="0" y="0"/>
                </a:moveTo>
                <a:lnTo>
                  <a:pt x="353698" y="0"/>
                </a:lnTo>
              </a:path>
            </a:pathLst>
          </a:custGeom>
          <a:ln w="60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/>
          <p:nvPr/>
        </p:nvSpPr>
        <p:spPr>
          <a:xfrm>
            <a:off x="5356893" y="7699767"/>
            <a:ext cx="481330" cy="0"/>
          </a:xfrm>
          <a:custGeom>
            <a:avLst/>
            <a:gdLst/>
            <a:ahLst/>
            <a:cxnLst/>
            <a:rect l="l" t="t" r="r" b="b"/>
            <a:pathLst>
              <a:path w="481329" h="0">
                <a:moveTo>
                  <a:pt x="0" y="0"/>
                </a:moveTo>
                <a:lnTo>
                  <a:pt x="105261" y="0"/>
                </a:lnTo>
              </a:path>
              <a:path w="481329" h="0">
                <a:moveTo>
                  <a:pt x="138292" y="0"/>
                </a:moveTo>
                <a:lnTo>
                  <a:pt x="480809" y="0"/>
                </a:lnTo>
              </a:path>
            </a:pathLst>
          </a:custGeom>
          <a:ln w="660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"/>
          <p:cNvSpPr txBox="1"/>
          <p:nvPr/>
        </p:nvSpPr>
        <p:spPr>
          <a:xfrm>
            <a:off x="4920649" y="7479399"/>
            <a:ext cx="82169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0"/>
              </a:spcBef>
              <a:tabLst>
                <a:tab pos="299085" algn="l"/>
                <a:tab pos="713740" algn="l"/>
              </a:tabLst>
            </a:pPr>
            <a:r>
              <a:rPr dirty="0" sz="1150" spc="4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-36231" sz="1725" spc="202">
                <a:latin typeface="Symbol"/>
                <a:cs typeface="Symbol"/>
              </a:rPr>
              <a:t></a:t>
            </a:r>
            <a:r>
              <a:rPr dirty="0" baseline="-36231" sz="1725" spc="16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4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570477" y="7574570"/>
            <a:ext cx="24574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135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082470" y="7692212"/>
            <a:ext cx="176911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763270" algn="l"/>
                <a:tab pos="1285875" algn="l"/>
              </a:tabLst>
            </a:pPr>
            <a:r>
              <a:rPr dirty="0" sz="1150" spc="120">
                <a:latin typeface="Times New Roman"/>
                <a:cs typeface="Times New Roman"/>
              </a:rPr>
              <a:t>2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spc="9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55">
                <a:latin typeface="Symbol"/>
                <a:cs typeface="Symbol"/>
              </a:rPr>
              <a:t></a:t>
            </a:r>
            <a:r>
              <a:rPr dirty="0" sz="1150" spc="15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9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3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120">
                <a:latin typeface="Times New Roman"/>
                <a:cs typeface="Times New Roman"/>
              </a:rPr>
              <a:t>2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spc="9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35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350444" y="7479399"/>
            <a:ext cx="210756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0"/>
              </a:spcBef>
              <a:tabLst>
                <a:tab pos="321945" algn="l"/>
                <a:tab pos="723900" algn="l"/>
                <a:tab pos="1999614" algn="l"/>
              </a:tabLst>
            </a:pPr>
            <a:r>
              <a:rPr dirty="0" sz="1150" spc="7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36231" sz="1725" spc="202">
                <a:latin typeface="Symbol"/>
                <a:cs typeface="Symbol"/>
              </a:rPr>
              <a:t></a:t>
            </a:r>
            <a:r>
              <a:rPr dirty="0" baseline="-36231" sz="1725" spc="16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4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106329" y="7574570"/>
            <a:ext cx="212598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1229360" algn="l"/>
              </a:tabLst>
            </a:pPr>
            <a:r>
              <a:rPr dirty="0" sz="1150" spc="85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235">
                <a:latin typeface="Symbol"/>
                <a:cs typeface="Symbol"/>
              </a:rPr>
              <a:t>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180" i="1">
                <a:latin typeface="Times New Roman"/>
                <a:cs typeface="Times New Roman"/>
              </a:rPr>
              <a:t>U</a:t>
            </a:r>
            <a:r>
              <a:rPr dirty="0" sz="1150" spc="-114" i="1">
                <a:latin typeface="Times New Roman"/>
                <a:cs typeface="Times New Roman"/>
              </a:rPr>
              <a:t> </a:t>
            </a:r>
            <a:r>
              <a:rPr dirty="0" sz="1150" spc="125">
                <a:latin typeface="Times New Roman"/>
                <a:cs typeface="Times New Roman"/>
              </a:rPr>
              <a:t>(</a:t>
            </a:r>
            <a:r>
              <a:rPr dirty="0" sz="1150" spc="125" i="1">
                <a:latin typeface="Times New Roman"/>
                <a:cs typeface="Times New Roman"/>
              </a:rPr>
              <a:t>z</a:t>
            </a:r>
            <a:r>
              <a:rPr dirty="0" sz="1150" spc="125">
                <a:latin typeface="Times New Roman"/>
                <a:cs typeface="Times New Roman"/>
              </a:rPr>
              <a:t>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135">
                <a:latin typeface="Symbol"/>
                <a:cs typeface="Symbol"/>
              </a:rPr>
              <a:t>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36231" sz="1725" spc="104">
                <a:latin typeface="Times New Roman"/>
                <a:cs typeface="Times New Roman"/>
              </a:rPr>
              <a:t>1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224412" y="7692212"/>
            <a:ext cx="2078989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31800" algn="l"/>
                <a:tab pos="1073150" algn="l"/>
                <a:tab pos="1595755" algn="l"/>
              </a:tabLst>
            </a:pPr>
            <a:r>
              <a:rPr dirty="0" sz="1150" spc="40" i="1">
                <a:latin typeface="Times New Roman"/>
                <a:cs typeface="Times New Roman"/>
              </a:rPr>
              <a:t>z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120">
                <a:latin typeface="Times New Roman"/>
                <a:cs typeface="Times New Roman"/>
              </a:rPr>
              <a:t>2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sz="1150" spc="9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60">
                <a:latin typeface="Symbol"/>
                <a:cs typeface="Symbol"/>
              </a:rPr>
              <a:t></a:t>
            </a:r>
            <a:r>
              <a:rPr dirty="0" sz="1150" spc="16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9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3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120">
                <a:latin typeface="Times New Roman"/>
                <a:cs typeface="Times New Roman"/>
              </a:rPr>
              <a:t>2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spc="90" i="1">
                <a:latin typeface="Times New Roman"/>
                <a:cs typeface="Times New Roman"/>
              </a:rPr>
              <a:t>z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35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5865114" y="7570469"/>
            <a:ext cx="88391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inversion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we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902004" y="7864602"/>
            <a:ext cx="21145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/>
          <p:nvPr/>
        </p:nvSpPr>
        <p:spPr>
          <a:xfrm>
            <a:off x="1276997" y="82769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86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 descr=""/>
          <p:cNvSpPr/>
          <p:nvPr/>
        </p:nvSpPr>
        <p:spPr>
          <a:xfrm>
            <a:off x="1720702" y="8276976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95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 descr=""/>
          <p:cNvSpPr/>
          <p:nvPr/>
        </p:nvSpPr>
        <p:spPr>
          <a:xfrm>
            <a:off x="2621006" y="8276976"/>
            <a:ext cx="308610" cy="0"/>
          </a:xfrm>
          <a:custGeom>
            <a:avLst/>
            <a:gdLst/>
            <a:ahLst/>
            <a:cxnLst/>
            <a:rect l="l" t="t" r="r" b="b"/>
            <a:pathLst>
              <a:path w="308610" h="0">
                <a:moveTo>
                  <a:pt x="0" y="0"/>
                </a:moveTo>
                <a:lnTo>
                  <a:pt x="30848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/>
          <p:nvPr/>
        </p:nvSpPr>
        <p:spPr>
          <a:xfrm>
            <a:off x="3150485" y="82769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205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 descr=""/>
          <p:cNvSpPr/>
          <p:nvPr/>
        </p:nvSpPr>
        <p:spPr>
          <a:xfrm>
            <a:off x="3594253" y="8276976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 h="0">
                <a:moveTo>
                  <a:pt x="0" y="0"/>
                </a:moveTo>
                <a:lnTo>
                  <a:pt x="29897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/>
          <p:nvPr/>
        </p:nvSpPr>
        <p:spPr>
          <a:xfrm>
            <a:off x="4130833" y="82769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2050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 descr=""/>
          <p:cNvSpPr/>
          <p:nvPr/>
        </p:nvSpPr>
        <p:spPr>
          <a:xfrm>
            <a:off x="5072255" y="82769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2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 descr=""/>
          <p:cNvSpPr txBox="1"/>
          <p:nvPr/>
        </p:nvSpPr>
        <p:spPr>
          <a:xfrm>
            <a:off x="3864636" y="8151129"/>
            <a:ext cx="301752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(1)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9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2.2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29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9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41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baseline="30555" sz="1500" spc="75" i="1">
                <a:latin typeface="Times New Roman"/>
                <a:cs typeface="Times New Roman"/>
              </a:rPr>
              <a:t>n</a:t>
            </a:r>
            <a:r>
              <a:rPr dirty="0" baseline="30555" sz="1500" spc="-217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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baseline="30555" sz="1500" spc="1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baseline="30555" sz="1500" i="1">
                <a:latin typeface="Times New Roman"/>
                <a:cs typeface="Times New Roman"/>
              </a:rPr>
              <a:t>n</a:t>
            </a:r>
            <a:r>
              <a:rPr dirty="0" baseline="30555" sz="1500" spc="-217" i="1">
                <a:latin typeface="Times New Roman"/>
                <a:cs typeface="Times New Roman"/>
              </a:rPr>
              <a:t> </a:t>
            </a:r>
            <a:r>
              <a:rPr dirty="0" baseline="30555" sz="1500" spc="-30">
                <a:latin typeface="Symbol"/>
                <a:cs typeface="Symbol"/>
              </a:rPr>
              <a:t></a:t>
            </a:r>
            <a:r>
              <a:rPr dirty="0" baseline="30555" sz="1500" spc="-30">
                <a:latin typeface="Times New Roman"/>
                <a:cs typeface="Times New Roman"/>
              </a:rPr>
              <a:t>1</a:t>
            </a:r>
            <a:r>
              <a:rPr dirty="0" sz="1150" spc="-20">
                <a:latin typeface="Times New Roman"/>
                <a:cs typeface="Times New Roman"/>
              </a:rPr>
              <a:t>2</a:t>
            </a:r>
            <a:r>
              <a:rPr dirty="0" baseline="30555" sz="1500" spc="-30">
                <a:latin typeface="Symbol"/>
                <a:cs typeface="Symbol"/>
              </a:rPr>
              <a:t></a:t>
            </a:r>
            <a:r>
              <a:rPr dirty="0" baseline="30555" sz="1500" spc="-30">
                <a:latin typeface="Times New Roman"/>
                <a:cs typeface="Times New Roman"/>
              </a:rPr>
              <a:t>1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223615" y="8269158"/>
            <a:ext cx="39751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35"/>
              </a:spcBef>
              <a:tabLst>
                <a:tab pos="432434" algn="l"/>
                <a:tab pos="1332865" algn="l"/>
                <a:tab pos="1936750" algn="l"/>
                <a:tab pos="2306320" algn="l"/>
                <a:tab pos="2917190" algn="l"/>
                <a:tab pos="3858895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5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</a:t>
            </a:r>
            <a:r>
              <a:rPr dirty="0" baseline="21739" sz="1725" spc="-30">
                <a:latin typeface="Symbol"/>
                <a:cs typeface="Symbol"/>
              </a:rPr>
              <a:t></a:t>
            </a:r>
            <a:r>
              <a:rPr dirty="0" baseline="-7246" sz="1725" spc="-30">
                <a:latin typeface="Symbol"/>
                <a:cs typeface="Symbol"/>
              </a:rPr>
              <a:t>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</a:t>
            </a:r>
            <a:r>
              <a:rPr dirty="0" baseline="21739" sz="1725" spc="-37">
                <a:latin typeface="Symbol"/>
                <a:cs typeface="Symbol"/>
              </a:rPr>
              <a:t></a:t>
            </a:r>
            <a:r>
              <a:rPr dirty="0" baseline="-7246" sz="1725" spc="-37">
                <a:latin typeface="Symbol"/>
                <a:cs typeface="Symbol"/>
              </a:rPr>
              <a:t>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baseline="21739" sz="1725" spc="-37">
                <a:latin typeface="Symbol"/>
                <a:cs typeface="Symbol"/>
              </a:rPr>
              <a:t></a:t>
            </a:r>
            <a:r>
              <a:rPr dirty="0" baseline="-7246" sz="1725" spc="-37">
                <a:latin typeface="Symbol"/>
                <a:cs typeface="Symbol"/>
              </a:rPr>
              <a:t></a:t>
            </a:r>
            <a:r>
              <a:rPr dirty="0" baseline="-7246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795129" y="8066857"/>
            <a:ext cx="184594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952500" algn="l"/>
                <a:tab pos="1143635" algn="l"/>
              </a:tabLst>
            </a:pP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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baseline="-31400" sz="1725">
                <a:latin typeface="Symbol"/>
                <a:cs typeface="Symbol"/>
              </a:rPr>
              <a:t></a:t>
            </a:r>
            <a:r>
              <a:rPr dirty="0" baseline="-31400" sz="1725" spc="15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Times New Roman"/>
                <a:cs typeface="Times New Roman"/>
              </a:rPr>
              <a:t>3</a:t>
            </a:r>
            <a:r>
              <a:rPr dirty="0" baseline="4830" sz="1725" spc="7">
                <a:latin typeface="Times New Roman"/>
                <a:cs typeface="Times New Roman"/>
              </a:rPr>
              <a:t> </a:t>
            </a:r>
            <a:r>
              <a:rPr dirty="0" baseline="-31400" sz="1725" i="1">
                <a:latin typeface="Times New Roman"/>
                <a:cs typeface="Times New Roman"/>
              </a:rPr>
              <a:t>Z</a:t>
            </a:r>
            <a:r>
              <a:rPr dirty="0" baseline="-31400" sz="1725" spc="-97" i="1">
                <a:latin typeface="Times New Roman"/>
                <a:cs typeface="Times New Roman"/>
              </a:rPr>
              <a:t> </a:t>
            </a:r>
            <a:r>
              <a:rPr dirty="0" baseline="-8333" sz="1500" spc="-15">
                <a:latin typeface="Symbol"/>
                <a:cs typeface="Symbol"/>
              </a:rPr>
              <a:t></a:t>
            </a:r>
            <a:r>
              <a:rPr dirty="0" baseline="-8333" sz="1500" spc="-15">
                <a:latin typeface="Times New Roman"/>
                <a:cs typeface="Times New Roman"/>
              </a:rPr>
              <a:t>1</a:t>
            </a:r>
            <a:r>
              <a:rPr dirty="0" baseline="-8333" sz="1500" spc="-19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914471" y="8151129"/>
            <a:ext cx="174053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1095375" algn="l"/>
              </a:tabLst>
            </a:pP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1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6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195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</a:t>
            </a:r>
            <a:r>
              <a:rPr dirty="0" baseline="31400" sz="1725">
                <a:latin typeface="Times New Roman"/>
                <a:cs typeface="Times New Roman"/>
              </a:rPr>
              <a:t>	</a:t>
            </a:r>
            <a:r>
              <a:rPr dirty="0" baseline="31400" sz="1725">
                <a:latin typeface="Symbol"/>
                <a:cs typeface="Symbol"/>
              </a:rPr>
              <a:t></a:t>
            </a:r>
            <a:r>
              <a:rPr dirty="0" baseline="31400" sz="1725" spc="3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40" i="1">
                <a:latin typeface="Times New Roman"/>
                <a:cs typeface="Times New Roman"/>
              </a:rPr>
              <a:t> </a:t>
            </a:r>
            <a:r>
              <a:rPr dirty="0" baseline="30555" sz="1500" spc="-15">
                <a:latin typeface="Symbol"/>
                <a:cs typeface="Symbol"/>
              </a:rPr>
              <a:t></a:t>
            </a:r>
            <a:r>
              <a:rPr dirty="0" baseline="30555" sz="1500" spc="-15">
                <a:latin typeface="Times New Roman"/>
                <a:cs typeface="Times New Roman"/>
              </a:rPr>
              <a:t>1</a:t>
            </a:r>
            <a:r>
              <a:rPr dirty="0" baseline="30555" sz="1500" spc="-179">
                <a:latin typeface="Times New Roman"/>
                <a:cs typeface="Times New Roman"/>
              </a:rPr>
              <a:t> </a:t>
            </a:r>
            <a:r>
              <a:rPr dirty="0" baseline="31400" sz="1725" spc="-75">
                <a:latin typeface="Symbol"/>
                <a:cs typeface="Symbol"/>
              </a:rPr>
              <a:t></a:t>
            </a:r>
            <a:endParaRPr baseline="31400" sz="1725">
              <a:latin typeface="Symbol"/>
              <a:cs typeface="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703653" y="8055803"/>
            <a:ext cx="8636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851204" y="8617407"/>
            <a:ext cx="3935729" cy="65595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75"/>
              </a:spcBef>
            </a:pPr>
            <a:r>
              <a:rPr dirty="0" sz="1200" spc="10">
                <a:latin typeface="Times New Roman"/>
                <a:cs typeface="Times New Roman"/>
              </a:rPr>
              <a:t>4.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Using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Transform, </a:t>
            </a:r>
            <a:r>
              <a:rPr dirty="0" sz="1200" spc="10">
                <a:latin typeface="Times New Roman"/>
                <a:cs typeface="Times New Roman"/>
              </a:rPr>
              <a:t>solve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-209" i="1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Symbol"/>
                <a:cs typeface="Symbol"/>
              </a:rPr>
              <a:t></a:t>
            </a:r>
            <a:r>
              <a:rPr dirty="0" baseline="-17543" sz="1425" spc="-187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Times New Roman"/>
                <a:cs typeface="Times New Roman"/>
              </a:rPr>
              <a:t>2</a:t>
            </a:r>
            <a:r>
              <a:rPr dirty="0" baseline="-17543" sz="1425" spc="209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2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202" i="1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Symbol"/>
                <a:cs typeface="Symbol"/>
              </a:rPr>
              <a:t></a:t>
            </a:r>
            <a:r>
              <a:rPr dirty="0" baseline="-17543" sz="1425" spc="15">
                <a:latin typeface="Times New Roman"/>
                <a:cs typeface="Times New Roman"/>
              </a:rPr>
              <a:t>1</a:t>
            </a:r>
            <a:r>
              <a:rPr dirty="0" baseline="-17543" sz="1425" spc="89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34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3</a:t>
            </a:r>
            <a:r>
              <a:rPr dirty="0" sz="1150" spc="10" i="1">
                <a:latin typeface="Times New Roman"/>
                <a:cs typeface="Times New Roman"/>
              </a:rPr>
              <a:t>n</a:t>
            </a:r>
            <a:r>
              <a:rPr dirty="0" sz="1150" spc="-50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endParaRPr sz="1150">
              <a:latin typeface="Times New Roman"/>
              <a:cs typeface="Times New Roman"/>
            </a:endParaRPr>
          </a:p>
          <a:p>
            <a:pPr marL="63500">
              <a:lnSpc>
                <a:spcPts val="1245"/>
              </a:lnSpc>
              <a:spcBef>
                <a:spcPts val="275"/>
              </a:spcBef>
            </a:pPr>
            <a:r>
              <a:rPr dirty="0" sz="1200">
                <a:latin typeface="Times New Roman"/>
                <a:cs typeface="Times New Roman"/>
              </a:rPr>
              <a:t>Solution: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Transform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  <a:p>
            <a:pPr marL="88900">
              <a:lnSpc>
                <a:spcPts val="1725"/>
              </a:lnSpc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5" i="1">
                <a:latin typeface="Times New Roman"/>
                <a:cs typeface="Times New Roman"/>
              </a:rPr>
              <a:t> </a:t>
            </a:r>
            <a:r>
              <a:rPr dirty="0" sz="1600" spc="-55">
                <a:latin typeface="Symbol"/>
                <a:cs typeface="Symbol"/>
              </a:rPr>
              <a:t></a:t>
            </a:r>
            <a:r>
              <a:rPr dirty="0" sz="1150" spc="-55" i="1">
                <a:latin typeface="Times New Roman"/>
                <a:cs typeface="Times New Roman"/>
              </a:rPr>
              <a:t>u</a:t>
            </a:r>
            <a:r>
              <a:rPr dirty="0" baseline="-17543" sz="1425" spc="-82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65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67">
                <a:latin typeface="Times New Roman"/>
                <a:cs typeface="Times New Roman"/>
              </a:rPr>
              <a:t> 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sz="1600" spc="-55">
                <a:latin typeface="Symbol"/>
                <a:cs typeface="Symbol"/>
              </a:rPr>
              <a:t></a:t>
            </a:r>
            <a:r>
              <a:rPr dirty="0" sz="1150" spc="-55" i="1">
                <a:latin typeface="Times New Roman"/>
                <a:cs typeface="Times New Roman"/>
              </a:rPr>
              <a:t>u</a:t>
            </a:r>
            <a:r>
              <a:rPr dirty="0" baseline="-17543" sz="1425" spc="-82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-209">
                <a:latin typeface="Times New Roman"/>
                <a:cs typeface="Times New Roman"/>
              </a:rPr>
              <a:t> </a:t>
            </a:r>
            <a:r>
              <a:rPr dirty="0" sz="1600">
                <a:latin typeface="Symbol"/>
                <a:cs typeface="Symbol"/>
              </a:rPr>
              <a:t>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sz="1600" spc="-50">
                <a:latin typeface="Symbol"/>
                <a:cs typeface="Symbol"/>
              </a:rPr>
              <a:t></a:t>
            </a:r>
            <a:r>
              <a:rPr dirty="0" sz="1150" spc="-50" i="1">
                <a:latin typeface="Times New Roman"/>
                <a:cs typeface="Times New Roman"/>
              </a:rPr>
              <a:t>u</a:t>
            </a:r>
            <a:r>
              <a:rPr dirty="0" baseline="-17543" sz="1425" spc="-75" i="1">
                <a:latin typeface="Times New Roman"/>
                <a:cs typeface="Times New Roman"/>
              </a:rPr>
              <a:t>n</a:t>
            </a:r>
            <a:r>
              <a:rPr dirty="0" baseline="-17543" sz="1425" spc="-44" i="1">
                <a:latin typeface="Times New Roman"/>
                <a:cs typeface="Times New Roman"/>
              </a:rPr>
              <a:t> </a:t>
            </a:r>
            <a:r>
              <a:rPr dirty="0" sz="1600" spc="-155">
                <a:latin typeface="Symbol"/>
                <a:cs typeface="Symbol"/>
              </a:rPr>
              <a:t></a:t>
            </a:r>
            <a:r>
              <a:rPr dirty="0" sz="1600" spc="-2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0" i="1">
                <a:latin typeface="Times New Roman"/>
                <a:cs typeface="Times New Roman"/>
              </a:rPr>
              <a:t> </a:t>
            </a:r>
            <a:r>
              <a:rPr dirty="0" sz="1600" spc="-75">
                <a:latin typeface="Symbol"/>
                <a:cs typeface="Symbol"/>
              </a:rPr>
              <a:t></a:t>
            </a:r>
            <a:r>
              <a:rPr dirty="0" sz="1150" spc="-75">
                <a:latin typeface="Times New Roman"/>
                <a:cs typeface="Times New Roman"/>
              </a:rPr>
              <a:t>3</a:t>
            </a:r>
            <a:r>
              <a:rPr dirty="0" sz="1150" spc="-75" i="1">
                <a:latin typeface="Times New Roman"/>
                <a:cs typeface="Times New Roman"/>
              </a:rPr>
              <a:t>n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5</a:t>
            </a:r>
            <a:r>
              <a:rPr dirty="0" sz="1600" spc="-25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161531" y="1119268"/>
            <a:ext cx="459740" cy="0"/>
          </a:xfrm>
          <a:custGeom>
            <a:avLst/>
            <a:gdLst/>
            <a:ahLst/>
            <a:cxnLst/>
            <a:rect l="l" t="t" r="r" b="b"/>
            <a:pathLst>
              <a:path w="459739" h="0">
                <a:moveTo>
                  <a:pt x="0" y="0"/>
                </a:moveTo>
                <a:lnTo>
                  <a:pt x="45918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4853916" y="1119268"/>
            <a:ext cx="270510" cy="0"/>
          </a:xfrm>
          <a:custGeom>
            <a:avLst/>
            <a:gdLst/>
            <a:ahLst/>
            <a:cxnLst/>
            <a:rect l="l" t="t" r="r" b="b"/>
            <a:pathLst>
              <a:path w="270510" h="0">
                <a:moveTo>
                  <a:pt x="0" y="0"/>
                </a:moveTo>
                <a:lnTo>
                  <a:pt x="27044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4858696" y="1111808"/>
            <a:ext cx="2863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639049" y="992061"/>
            <a:ext cx="2101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131412" y="1139325"/>
            <a:ext cx="5080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09743" y="992061"/>
            <a:ext cx="31750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[</a:t>
            </a:r>
            <a:r>
              <a:rPr dirty="0" sz="1200" spc="-10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-17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Symbol"/>
                <a:cs typeface="Symbol"/>
              </a:rPr>
              <a:t></a:t>
            </a:r>
            <a:r>
              <a:rPr dirty="0" sz="1200" spc="55" i="1">
                <a:latin typeface="Times New Roman"/>
                <a:cs typeface="Times New Roman"/>
              </a:rPr>
              <a:t>U</a:t>
            </a:r>
            <a:r>
              <a:rPr dirty="0" sz="1200" spc="-1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949013" y="895612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50998" y="895612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617125" y="1576468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916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251395" y="1576468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26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4256211" y="1569008"/>
            <a:ext cx="2959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303683" y="1352812"/>
            <a:ext cx="1695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5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587022" y="1601362"/>
            <a:ext cx="5232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770196" y="1352812"/>
            <a:ext cx="1670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3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95480" y="1449261"/>
            <a:ext cx="27190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7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65">
                <a:latin typeface="Times New Roman"/>
                <a:cs typeface="Times New Roman"/>
              </a:rPr>
              <a:t>1)</a:t>
            </a:r>
            <a:r>
              <a:rPr dirty="0" sz="1200" spc="-65" i="1">
                <a:latin typeface="Times New Roman"/>
                <a:cs typeface="Times New Roman"/>
              </a:rPr>
              <a:t>U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27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419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119254" y="1449261"/>
            <a:ext cx="111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2350733" y="2082525"/>
            <a:ext cx="832485" cy="0"/>
          </a:xfrm>
          <a:custGeom>
            <a:avLst/>
            <a:gdLst/>
            <a:ahLst/>
            <a:cxnLst/>
            <a:rect l="l" t="t" r="r" b="b"/>
            <a:pathLst>
              <a:path w="832485" h="0">
                <a:moveTo>
                  <a:pt x="0" y="0"/>
                </a:moveTo>
                <a:lnTo>
                  <a:pt x="83207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582589" y="2082525"/>
            <a:ext cx="551180" cy="0"/>
          </a:xfrm>
          <a:custGeom>
            <a:avLst/>
            <a:gdLst/>
            <a:ahLst/>
            <a:cxnLst/>
            <a:rect l="l" t="t" r="r" b="b"/>
            <a:pathLst>
              <a:path w="551179" h="0">
                <a:moveTo>
                  <a:pt x="0" y="0"/>
                </a:moveTo>
                <a:lnTo>
                  <a:pt x="550570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497172" y="2106728"/>
            <a:ext cx="5232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459355" y="1913883"/>
            <a:ext cx="2040889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962785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47780" y="1913883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49946" y="1860659"/>
            <a:ext cx="6102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80626" y="1956452"/>
            <a:ext cx="3220085" cy="3575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ts val="1310"/>
              </a:lnSpc>
              <a:spcBef>
                <a:spcPts val="90"/>
              </a:spcBef>
              <a:tabLst>
                <a:tab pos="365125" algn="l"/>
                <a:tab pos="1950085" algn="l"/>
                <a:tab pos="2315845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Times New Roman"/>
                <a:cs typeface="Times New Roman"/>
              </a:rPr>
              <a:t>(</a:t>
            </a:r>
            <a:r>
              <a:rPr dirty="0" sz="1200" spc="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u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u</a:t>
            </a:r>
            <a:r>
              <a:rPr dirty="0" baseline="-16666" sz="1500" spc="-37">
                <a:latin typeface="Times New Roman"/>
                <a:cs typeface="Times New Roman"/>
              </a:rPr>
              <a:t>1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  <a:p>
            <a:pPr algn="ctr" marL="118110">
              <a:lnSpc>
                <a:spcPts val="1310"/>
              </a:lnSpc>
            </a:pP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18217" y="1860659"/>
            <a:ext cx="8915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20879" y="1956452"/>
            <a:ext cx="14020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52120" algn="l"/>
              </a:tabLst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Times New Roman"/>
                <a:cs typeface="Times New Roman"/>
              </a:rPr>
              <a:t>(</a:t>
            </a:r>
            <a:r>
              <a:rPr dirty="0" sz="1200" spc="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1)</a:t>
            </a:r>
            <a:r>
              <a:rPr dirty="0" sz="1200" spc="-60" i="1">
                <a:latin typeface="Times New Roman"/>
                <a:cs typeface="Times New Roman"/>
              </a:rPr>
              <a:t>U</a:t>
            </a:r>
            <a:r>
              <a:rPr dirty="0" sz="1200" spc="-140" i="1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sz="1200" spc="5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587767" y="2585445"/>
            <a:ext cx="551815" cy="0"/>
          </a:xfrm>
          <a:custGeom>
            <a:avLst/>
            <a:gdLst/>
            <a:ahLst/>
            <a:cxnLst/>
            <a:rect l="l" t="t" r="r" b="b"/>
            <a:pathLst>
              <a:path w="551814" h="0">
                <a:moveTo>
                  <a:pt x="0" y="0"/>
                </a:moveTo>
                <a:lnTo>
                  <a:pt x="55166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2294441" y="2585445"/>
            <a:ext cx="585470" cy="0"/>
          </a:xfrm>
          <a:custGeom>
            <a:avLst/>
            <a:gdLst/>
            <a:ahLst/>
            <a:cxnLst/>
            <a:rect l="l" t="t" r="r" b="b"/>
            <a:pathLst>
              <a:path w="585469" h="0">
                <a:moveTo>
                  <a:pt x="0" y="0"/>
                </a:moveTo>
                <a:lnTo>
                  <a:pt x="58517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3375042" y="2585445"/>
            <a:ext cx="480059" cy="0"/>
          </a:xfrm>
          <a:custGeom>
            <a:avLst/>
            <a:gdLst/>
            <a:ahLst/>
            <a:cxnLst/>
            <a:rect l="l" t="t" r="r" b="b"/>
            <a:pathLst>
              <a:path w="480060" h="0">
                <a:moveTo>
                  <a:pt x="0" y="0"/>
                </a:moveTo>
                <a:lnTo>
                  <a:pt x="47981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971000" y="2522472"/>
            <a:ext cx="9017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593256" y="2609648"/>
            <a:ext cx="124714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761365" algn="l"/>
              </a:tabLst>
            </a:pP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74831" y="2363580"/>
            <a:ext cx="863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95481" y="2321010"/>
            <a:ext cx="2121535" cy="2501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857885">
              <a:lnSpc>
                <a:spcPts val="770"/>
              </a:lnSpc>
              <a:spcBef>
                <a:spcPts val="90"/>
              </a:spcBef>
              <a:tabLst>
                <a:tab pos="1545590" algn="l"/>
              </a:tabLst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38100">
              <a:lnSpc>
                <a:spcPts val="1010"/>
              </a:lnSpc>
              <a:tabLst>
                <a:tab pos="970280" algn="l"/>
                <a:tab pos="1657985" algn="l"/>
              </a:tabLst>
            </a:pPr>
            <a:r>
              <a:rPr dirty="0" baseline="-34722" sz="1800">
                <a:latin typeface="Symbol"/>
                <a:cs typeface="Symbol"/>
              </a:rPr>
              <a:t></a:t>
            </a:r>
            <a:r>
              <a:rPr dirty="0" baseline="-34722" sz="1800" spc="-172">
                <a:latin typeface="Times New Roman"/>
                <a:cs typeface="Times New Roman"/>
              </a:rPr>
              <a:t> </a:t>
            </a:r>
            <a:r>
              <a:rPr dirty="0" baseline="-34722" sz="1800" i="1">
                <a:latin typeface="Times New Roman"/>
                <a:cs typeface="Times New Roman"/>
              </a:rPr>
              <a:t>U</a:t>
            </a:r>
            <a:r>
              <a:rPr dirty="0" baseline="-34722" sz="1800" spc="-225" i="1">
                <a:latin typeface="Times New Roman"/>
                <a:cs typeface="Times New Roman"/>
              </a:rPr>
              <a:t> </a:t>
            </a:r>
            <a:r>
              <a:rPr dirty="0" baseline="-34722" sz="1800" spc="75">
                <a:latin typeface="Times New Roman"/>
                <a:cs typeface="Times New Roman"/>
              </a:rPr>
              <a:t>(</a:t>
            </a:r>
            <a:r>
              <a:rPr dirty="0" baseline="-34722" sz="1800" spc="75" i="1">
                <a:latin typeface="Times New Roman"/>
                <a:cs typeface="Times New Roman"/>
              </a:rPr>
              <a:t>z</a:t>
            </a:r>
            <a:r>
              <a:rPr dirty="0" baseline="-34722" sz="1800" spc="75">
                <a:latin typeface="Times New Roman"/>
                <a:cs typeface="Times New Roman"/>
              </a:rPr>
              <a:t>)</a:t>
            </a:r>
            <a:r>
              <a:rPr dirty="0" baseline="-34722" sz="1800" spc="30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27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10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</a:t>
            </a:r>
            <a:r>
              <a:rPr dirty="0" baseline="-34722" sz="1800" spc="97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-34722" sz="1800" spc="-75" i="1">
                <a:latin typeface="Times New Roman"/>
                <a:cs typeface="Times New Roman"/>
              </a:rPr>
              <a:t>u</a:t>
            </a:r>
            <a:endParaRPr baseline="-34722" sz="18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45492" y="2458359"/>
            <a:ext cx="2217420" cy="358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310"/>
              </a:lnSpc>
              <a:spcBef>
                <a:spcPts val="100"/>
              </a:spcBef>
              <a:tabLst>
                <a:tab pos="835025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u</a:t>
            </a:r>
            <a:r>
              <a:rPr dirty="0" baseline="-16666" sz="1500" spc="-52">
                <a:latin typeface="Times New Roman"/>
                <a:cs typeface="Times New Roman"/>
              </a:rPr>
              <a:t>1</a:t>
            </a:r>
            <a:r>
              <a:rPr dirty="0" baseline="-16666" sz="15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,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On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inversion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get,</a:t>
            </a:r>
            <a:endParaRPr baseline="2314" sz="1800">
              <a:latin typeface="Times New Roman"/>
              <a:cs typeface="Times New Roman"/>
            </a:endParaRPr>
          </a:p>
          <a:p>
            <a:pPr marL="337185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592643" y="3100737"/>
            <a:ext cx="551180" cy="0"/>
          </a:xfrm>
          <a:custGeom>
            <a:avLst/>
            <a:gdLst/>
            <a:ahLst/>
            <a:cxnLst/>
            <a:rect l="l" t="t" r="r" b="b"/>
            <a:pathLst>
              <a:path w="551180" h="0">
                <a:moveTo>
                  <a:pt x="0" y="0"/>
                </a:moveTo>
                <a:lnTo>
                  <a:pt x="55076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2841707" y="3100737"/>
            <a:ext cx="584835" cy="0"/>
          </a:xfrm>
          <a:custGeom>
            <a:avLst/>
            <a:gdLst/>
            <a:ahLst/>
            <a:cxnLst/>
            <a:rect l="l" t="t" r="r" b="b"/>
            <a:pathLst>
              <a:path w="584835" h="0">
                <a:moveTo>
                  <a:pt x="0" y="0"/>
                </a:moveTo>
                <a:lnTo>
                  <a:pt x="58424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/>
          <p:nvPr/>
        </p:nvSpPr>
        <p:spPr>
          <a:xfrm>
            <a:off x="4102177" y="3100737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932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4000006" y="2987753"/>
            <a:ext cx="134620" cy="3524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479480" y="3082242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852455" y="2906954"/>
            <a:ext cx="2825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>
                <a:latin typeface="Times New Roman"/>
                <a:cs typeface="Times New Roman"/>
              </a:rPr>
              <a:t>1</a:t>
            </a:r>
            <a:r>
              <a:rPr dirty="0" sz="1000" spc="-114">
                <a:latin typeface="Times New Roman"/>
                <a:cs typeface="Times New Roman"/>
              </a:rPr>
              <a:t> </a:t>
            </a:r>
            <a:r>
              <a:rPr dirty="0" baseline="24154" sz="1725" spc="-89">
                <a:latin typeface="Symbol"/>
                <a:cs typeface="Symbol"/>
              </a:rPr>
              <a:t></a:t>
            </a:r>
            <a:endParaRPr baseline="24154" sz="1725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698585" y="3037564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71535" y="308224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428093" y="3037564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005521" y="308224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097469" y="3125148"/>
            <a:ext cx="3962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301859" y="2879113"/>
            <a:ext cx="850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765573" y="2974892"/>
            <a:ext cx="11048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422766" y="2987134"/>
            <a:ext cx="3067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67">
                <a:latin typeface="Times New Roman"/>
                <a:cs typeface="Times New Roman"/>
              </a:rPr>
              <a:t> </a:t>
            </a:r>
            <a:r>
              <a:rPr dirty="0" baseline="4830" sz="1725" spc="-75" i="1">
                <a:latin typeface="Times New Roman"/>
                <a:cs typeface="Times New Roman"/>
              </a:rPr>
              <a:t>u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713883" y="2987134"/>
            <a:ext cx="831215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  <a:tabLst>
                <a:tab pos="721360" algn="l"/>
              </a:tabLst>
            </a:pPr>
            <a:r>
              <a:rPr dirty="0" sz="1150" spc="-125">
                <a:latin typeface="Symbol"/>
                <a:cs typeface="Symbol"/>
              </a:rPr>
              <a:t></a:t>
            </a:r>
            <a:r>
              <a:rPr dirty="0" baseline="-9661" sz="1725" spc="-187">
                <a:latin typeface="Symbol"/>
                <a:cs typeface="Symbol"/>
              </a:rPr>
              <a:t></a:t>
            </a:r>
            <a:r>
              <a:rPr dirty="0" baseline="-9661" sz="1725" spc="202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6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70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1)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30">
                <a:latin typeface="Symbol"/>
                <a:cs typeface="Symbol"/>
              </a:rPr>
              <a:t></a:t>
            </a:r>
            <a:r>
              <a:rPr dirty="0" baseline="-9661" sz="1725" spc="-44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39622" y="2987133"/>
            <a:ext cx="1226185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88900">
              <a:lnSpc>
                <a:spcPts val="1260"/>
              </a:lnSpc>
              <a:spcBef>
                <a:spcPts val="140"/>
              </a:spcBef>
              <a:tabLst>
                <a:tab pos="713105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</a:t>
            </a:r>
            <a:r>
              <a:rPr dirty="0" baseline="4830" sz="1725" spc="-8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u</a:t>
            </a:r>
            <a:r>
              <a:rPr dirty="0" baseline="4830" sz="1725" spc="607" i="1">
                <a:latin typeface="Times New Roman"/>
                <a:cs typeface="Times New Roman"/>
              </a:rPr>
              <a:t> 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endParaRPr baseline="4830" sz="1725">
              <a:latin typeface="Times New Roman"/>
              <a:cs typeface="Times New Roman"/>
            </a:endParaRPr>
          </a:p>
          <a:p>
            <a:pPr marL="88900">
              <a:lnSpc>
                <a:spcPts val="1260"/>
              </a:lnSpc>
              <a:tabLst>
                <a:tab pos="713105" algn="l"/>
              </a:tabLst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172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1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62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1)</a:t>
            </a:r>
            <a:r>
              <a:rPr dirty="0" baseline="2415" sz="1725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30132" y="2879113"/>
            <a:ext cx="22148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299845" algn="l"/>
              </a:tabLst>
            </a:pP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87">
                <a:latin typeface="Times New Roman"/>
                <a:cs typeface="Times New Roman"/>
              </a:rPr>
              <a:t> </a:t>
            </a:r>
            <a:r>
              <a:rPr dirty="0" baseline="14492" sz="1725" spc="89">
                <a:latin typeface="Symbol"/>
                <a:cs typeface="Symbol"/>
              </a:rPr>
              <a:t></a:t>
            </a:r>
            <a:r>
              <a:rPr dirty="0" sz="1150" spc="60">
                <a:latin typeface="Times New Roman"/>
                <a:cs typeface="Times New Roman"/>
              </a:rPr>
              <a:t>5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87">
                <a:latin typeface="Times New Roman"/>
                <a:cs typeface="Times New Roman"/>
              </a:rPr>
              <a:t> </a:t>
            </a:r>
            <a:r>
              <a:rPr dirty="0" baseline="14492" sz="1725" spc="112">
                <a:latin typeface="Symbol"/>
                <a:cs typeface="Symbol"/>
              </a:rPr>
              <a:t></a:t>
            </a:r>
            <a:r>
              <a:rPr dirty="0" sz="1150" spc="75">
                <a:latin typeface="Times New Roman"/>
                <a:cs typeface="Times New Roman"/>
              </a:rPr>
              <a:t>(</a:t>
            </a:r>
            <a:r>
              <a:rPr dirty="0" sz="1150" spc="75" i="1">
                <a:latin typeface="Times New Roman"/>
                <a:cs typeface="Times New Roman"/>
              </a:rPr>
              <a:t>z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2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95472" y="2974891"/>
            <a:ext cx="49593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6666" sz="1500" i="1">
                <a:latin typeface="Times New Roman"/>
                <a:cs typeface="Times New Roman"/>
              </a:rPr>
              <a:t>n</a:t>
            </a:r>
            <a:r>
              <a:rPr dirty="0" baseline="-16666" sz="1500" spc="42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553167" y="2842702"/>
            <a:ext cx="746125" cy="497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35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75"/>
              </a:lnSpc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26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-</a:t>
            </a:r>
            <a:r>
              <a:rPr dirty="0" baseline="4629" sz="1800" spc="-30">
                <a:latin typeface="Times New Roman"/>
                <a:cs typeface="Times New Roman"/>
              </a:rPr>
              <a:t>-</a:t>
            </a:r>
            <a:r>
              <a:rPr dirty="0" baseline="4629" sz="1800" spc="-15">
                <a:latin typeface="Times New Roman"/>
                <a:cs typeface="Times New Roman"/>
              </a:rPr>
              <a:t>---</a:t>
            </a:r>
            <a:r>
              <a:rPr dirty="0" baseline="4629" sz="1800" spc="-30">
                <a:latin typeface="Times New Roman"/>
                <a:cs typeface="Times New Roman"/>
              </a:rPr>
              <a:t>-</a:t>
            </a:r>
            <a:r>
              <a:rPr dirty="0" baseline="4629" sz="1800">
                <a:latin typeface="Times New Roman"/>
                <a:cs typeface="Times New Roman"/>
              </a:rPr>
              <a:t>-</a:t>
            </a:r>
            <a:r>
              <a:rPr dirty="0" baseline="4629" sz="1800" spc="15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(I)</a:t>
            </a:r>
            <a:endParaRPr baseline="4629" sz="1800">
              <a:latin typeface="Times New Roman"/>
              <a:cs typeface="Times New Roman"/>
            </a:endParaRPr>
          </a:p>
          <a:p>
            <a:pPr marL="38100">
              <a:lnSpc>
                <a:spcPts val="1255"/>
              </a:lnSpc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76604" y="3492648"/>
            <a:ext cx="181228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 that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baseline="32163" sz="1425" spc="-30">
                <a:latin typeface="Symbol"/>
                <a:cs typeface="Symbol"/>
              </a:rPr>
              <a:t></a:t>
            </a:r>
            <a:r>
              <a:rPr dirty="0" baseline="32163" sz="1425" spc="-30">
                <a:latin typeface="Times New Roman"/>
                <a:cs typeface="Times New Roman"/>
              </a:rPr>
              <a:t>1</a:t>
            </a:r>
            <a:r>
              <a:rPr dirty="0" sz="1150" spc="-20">
                <a:latin typeface="Times New Roman"/>
                <a:cs typeface="Times New Roman"/>
              </a:rPr>
              <a:t>[1]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2692509" y="3620141"/>
            <a:ext cx="281305" cy="0"/>
          </a:xfrm>
          <a:custGeom>
            <a:avLst/>
            <a:gdLst/>
            <a:ahLst/>
            <a:cxnLst/>
            <a:rect l="l" t="t" r="r" b="b"/>
            <a:pathLst>
              <a:path w="281305" h="0">
                <a:moveTo>
                  <a:pt x="0" y="0"/>
                </a:moveTo>
                <a:lnTo>
                  <a:pt x="28127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2697469" y="3612607"/>
            <a:ext cx="29591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6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93058" y="3399783"/>
            <a:ext cx="8572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3674318" y="3618628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38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3644168" y="3643522"/>
            <a:ext cx="5219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956998" y="3492444"/>
            <a:ext cx="7143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873454" y="3394973"/>
            <a:ext cx="857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4953031" y="3621765"/>
            <a:ext cx="473709" cy="0"/>
          </a:xfrm>
          <a:custGeom>
            <a:avLst/>
            <a:gdLst/>
            <a:ahLst/>
            <a:cxnLst/>
            <a:rect l="l" t="t" r="r" b="b"/>
            <a:pathLst>
              <a:path w="473710" h="0">
                <a:moveTo>
                  <a:pt x="0" y="0"/>
                </a:moveTo>
                <a:lnTo>
                  <a:pt x="473356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4123305" y="3357330"/>
            <a:ext cx="1508125" cy="495934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958215">
              <a:lnSpc>
                <a:spcPts val="1145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ts val="1255"/>
              </a:lnSpc>
              <a:tabLst>
                <a:tab pos="1071245" algn="l"/>
              </a:tabLst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Symbol"/>
                <a:cs typeface="Symbol"/>
              </a:rPr>
              <a:t></a:t>
            </a:r>
            <a:r>
              <a:rPr dirty="0" baseline="30555" sz="15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95">
                <a:latin typeface="Times New Roman"/>
                <a:cs typeface="Times New Roman"/>
              </a:rPr>
              <a:t> </a:t>
            </a:r>
            <a:r>
              <a:rPr dirty="0" baseline="34722" sz="1800" spc="-75" i="1">
                <a:latin typeface="Times New Roman"/>
                <a:cs typeface="Times New Roman"/>
              </a:rPr>
              <a:t>z</a:t>
            </a:r>
            <a:r>
              <a:rPr dirty="0" baseline="34722" sz="1800" i="1">
                <a:latin typeface="Times New Roman"/>
                <a:cs typeface="Times New Roman"/>
              </a:rPr>
              <a:t>	</a:t>
            </a:r>
            <a:r>
              <a:rPr dirty="0" baseline="34722" sz="1800">
                <a:latin typeface="Symbol"/>
                <a:cs typeface="Symbol"/>
              </a:rPr>
              <a:t></a:t>
            </a:r>
            <a:r>
              <a:rPr dirty="0" baseline="34722" sz="1800" spc="22">
                <a:latin typeface="Times New Roman"/>
                <a:cs typeface="Times New Roman"/>
              </a:rPr>
              <a:t> </a:t>
            </a:r>
            <a:r>
              <a:rPr dirty="0" baseline="34722" sz="1800" i="1">
                <a:latin typeface="Times New Roman"/>
                <a:cs typeface="Times New Roman"/>
              </a:rPr>
              <a:t>z</a:t>
            </a:r>
            <a:r>
              <a:rPr dirty="0" baseline="34722" sz="1800" spc="502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</a:t>
            </a:r>
            <a:endParaRPr sz="1200">
              <a:latin typeface="Times New Roman"/>
              <a:cs typeface="Times New Roman"/>
            </a:endParaRPr>
          </a:p>
          <a:p>
            <a:pPr marL="837565">
              <a:lnSpc>
                <a:spcPts val="1310"/>
              </a:lnSpc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1616384" y="4124685"/>
            <a:ext cx="785495" cy="0"/>
          </a:xfrm>
          <a:custGeom>
            <a:avLst/>
            <a:gdLst/>
            <a:ahLst/>
            <a:cxnLst/>
            <a:rect l="l" t="t" r="r" b="b"/>
            <a:pathLst>
              <a:path w="785494" h="0">
                <a:moveTo>
                  <a:pt x="0" y="0"/>
                </a:moveTo>
                <a:lnTo>
                  <a:pt x="785349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2405671" y="3998612"/>
            <a:ext cx="64769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040679" y="3956043"/>
            <a:ext cx="36322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85115" algn="l"/>
              </a:tabLst>
            </a:pPr>
            <a:r>
              <a:rPr dirty="0" sz="1000" spc="-25">
                <a:latin typeface="Symbol"/>
                <a:cs typeface="Symbol"/>
              </a:rPr>
              <a:t>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595798" y="3902819"/>
            <a:ext cx="83248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30555" sz="1500" spc="82">
                <a:latin typeface="Times New Roman"/>
                <a:cs typeface="Times New Roman"/>
              </a:rPr>
              <a:t>3</a:t>
            </a:r>
            <a:r>
              <a:rPr dirty="0" baseline="30555" sz="1500" spc="17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3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27955" y="3998612"/>
            <a:ext cx="66040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5844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[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]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1935386" y="4624437"/>
            <a:ext cx="529590" cy="0"/>
          </a:xfrm>
          <a:custGeom>
            <a:avLst/>
            <a:gdLst/>
            <a:ahLst/>
            <a:cxnLst/>
            <a:rect l="l" t="t" r="r" b="b"/>
            <a:pathLst>
              <a:path w="529589" h="0">
                <a:moveTo>
                  <a:pt x="0" y="0"/>
                </a:moveTo>
                <a:lnTo>
                  <a:pt x="529371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850762" y="4148888"/>
            <a:ext cx="1828800" cy="69977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925830">
              <a:lnSpc>
                <a:spcPct val="100000"/>
              </a:lnSpc>
              <a:spcBef>
                <a:spcPts val="90"/>
              </a:spcBef>
            </a:pP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endParaRPr baseline="30555" sz="1500">
              <a:latin typeface="Times New Roman"/>
              <a:cs typeface="Times New Roman"/>
            </a:endParaRPr>
          </a:p>
          <a:p>
            <a:pPr marL="63500">
              <a:lnSpc>
                <a:spcPts val="1300"/>
              </a:lnSpc>
              <a:spcBef>
                <a:spcPts val="1330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can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write</a:t>
            </a:r>
            <a:r>
              <a:rPr dirty="0" baseline="2314" sz="1800" spc="494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5</a:t>
            </a:r>
            <a:r>
              <a:rPr dirty="0" baseline="36231" sz="1725" i="1">
                <a:latin typeface="Times New Roman"/>
                <a:cs typeface="Times New Roman"/>
              </a:rPr>
              <a:t>z</a:t>
            </a:r>
            <a:r>
              <a:rPr dirty="0" baseline="36231" sz="1725" spc="-247" i="1">
                <a:latin typeface="Times New Roman"/>
                <a:cs typeface="Times New Roman"/>
              </a:rPr>
              <a:t> </a:t>
            </a:r>
            <a:r>
              <a:rPr dirty="0" baseline="76023" sz="1425">
                <a:latin typeface="Times New Roman"/>
                <a:cs typeface="Times New Roman"/>
              </a:rPr>
              <a:t>2</a:t>
            </a:r>
            <a:r>
              <a:rPr dirty="0" baseline="76023" sz="1425" spc="18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67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i="1">
                <a:latin typeface="Times New Roman"/>
                <a:cs typeface="Times New Roman"/>
              </a:rPr>
              <a:t>z</a:t>
            </a:r>
            <a:r>
              <a:rPr dirty="0" baseline="36231" sz="1725" spc="82" i="1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as</a:t>
            </a:r>
            <a:endParaRPr baseline="2314" sz="1800">
              <a:latin typeface="Times New Roman"/>
              <a:cs typeface="Times New Roman"/>
            </a:endParaRPr>
          </a:p>
          <a:p>
            <a:pPr marL="1127760">
              <a:lnSpc>
                <a:spcPts val="1240"/>
              </a:lnSpc>
            </a:pP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1)</a:t>
            </a:r>
            <a:r>
              <a:rPr dirty="0" baseline="32163" sz="1425" spc="-30">
                <a:latin typeface="Times New Roman"/>
                <a:cs typeface="Times New Roman"/>
              </a:rPr>
              <a:t>4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940584" y="5130525"/>
            <a:ext cx="549910" cy="0"/>
          </a:xfrm>
          <a:custGeom>
            <a:avLst/>
            <a:gdLst/>
            <a:ahLst/>
            <a:cxnLst/>
            <a:rect l="l" t="t" r="r" b="b"/>
            <a:pathLst>
              <a:path w="549910" h="0">
                <a:moveTo>
                  <a:pt x="0" y="0"/>
                </a:moveTo>
                <a:lnTo>
                  <a:pt x="549497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1782595" y="5130525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 h="0">
                <a:moveTo>
                  <a:pt x="0" y="0"/>
                </a:moveTo>
                <a:lnTo>
                  <a:pt x="68885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/>
          <p:nvPr/>
        </p:nvSpPr>
        <p:spPr>
          <a:xfrm>
            <a:off x="2747422" y="5130525"/>
            <a:ext cx="470534" cy="0"/>
          </a:xfrm>
          <a:custGeom>
            <a:avLst/>
            <a:gdLst/>
            <a:ahLst/>
            <a:cxnLst/>
            <a:rect l="l" t="t" r="r" b="b"/>
            <a:pathLst>
              <a:path w="470535" h="0">
                <a:moveTo>
                  <a:pt x="0" y="0"/>
                </a:moveTo>
                <a:lnTo>
                  <a:pt x="470128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/>
          <p:nvPr/>
        </p:nvSpPr>
        <p:spPr>
          <a:xfrm>
            <a:off x="3498463" y="5130525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4" h="0">
                <a:moveTo>
                  <a:pt x="0" y="0"/>
                </a:moveTo>
                <a:lnTo>
                  <a:pt x="47785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4269135" y="5130525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64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945979" y="5154728"/>
            <a:ext cx="52197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735343" y="4908659"/>
            <a:ext cx="17449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0"/>
              </a:spcBef>
              <a:tabLst>
                <a:tab pos="974090" algn="l"/>
                <a:tab pos="1645920" algn="l"/>
              </a:tabLst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57835" y="5004451"/>
            <a:ext cx="2737485" cy="3575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48970">
              <a:lnSpc>
                <a:spcPts val="1310"/>
              </a:lnSpc>
              <a:spcBef>
                <a:spcPts val="90"/>
              </a:spcBef>
              <a:tabLst>
                <a:tab pos="1395095" algn="l"/>
                <a:tab pos="2153920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B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C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D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310"/>
              </a:lnSpc>
              <a:tabLst>
                <a:tab pos="897255" algn="l"/>
                <a:tab pos="1647825" algn="l"/>
                <a:tab pos="242824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baseline="11574" sz="1800" i="1">
                <a:latin typeface="Times New Roman"/>
                <a:cs typeface="Times New Roman"/>
              </a:rPr>
              <a:t>z</a:t>
            </a:r>
            <a:r>
              <a:rPr dirty="0" baseline="11574" sz="1800" spc="-37" i="1">
                <a:latin typeface="Times New Roman"/>
                <a:cs typeface="Times New Roman"/>
              </a:rPr>
              <a:t> </a:t>
            </a:r>
            <a:r>
              <a:rPr dirty="0" baseline="11574" sz="1800" spc="37">
                <a:latin typeface="Symbol"/>
                <a:cs typeface="Symbol"/>
              </a:rPr>
              <a:t></a:t>
            </a:r>
            <a:r>
              <a:rPr dirty="0" baseline="11574" sz="1800" spc="37">
                <a:latin typeface="Times New Roman"/>
                <a:cs typeface="Times New Roman"/>
              </a:rPr>
              <a:t>1</a:t>
            </a:r>
            <a:endParaRPr baseline="11574" sz="18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658100" y="5004451"/>
            <a:ext cx="1206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895297" y="4908659"/>
            <a:ext cx="161607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904240" algn="l"/>
              </a:tabLst>
            </a:pP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0" i="1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3</a:t>
            </a:r>
            <a:r>
              <a:rPr dirty="0" baseline="30555" sz="1500" spc="17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4420448" y="766826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50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/>
          <p:nvPr/>
        </p:nvSpPr>
        <p:spPr>
          <a:xfrm>
            <a:off x="3160093" y="8056886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291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/>
          <p:nvPr/>
        </p:nvSpPr>
        <p:spPr>
          <a:xfrm>
            <a:off x="3835814" y="8056886"/>
            <a:ext cx="628015" cy="0"/>
          </a:xfrm>
          <a:custGeom>
            <a:avLst/>
            <a:gdLst/>
            <a:ahLst/>
            <a:cxnLst/>
            <a:rect l="l" t="t" r="r" b="b"/>
            <a:pathLst>
              <a:path w="628014" h="0">
                <a:moveTo>
                  <a:pt x="0" y="0"/>
                </a:moveTo>
                <a:lnTo>
                  <a:pt x="627655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/>
          <p:nvPr/>
        </p:nvSpPr>
        <p:spPr>
          <a:xfrm>
            <a:off x="4635178" y="805688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7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 txBox="1"/>
          <p:nvPr/>
        </p:nvSpPr>
        <p:spPr>
          <a:xfrm>
            <a:off x="863904" y="5418664"/>
            <a:ext cx="5370830" cy="28365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9215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14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Dz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endParaRPr baseline="30555" sz="1500">
              <a:latin typeface="Times New Roman"/>
              <a:cs typeface="Times New Roman"/>
            </a:endParaRPr>
          </a:p>
          <a:p>
            <a:pPr marL="68580">
              <a:lnSpc>
                <a:spcPct val="100000"/>
              </a:lnSpc>
              <a:spcBef>
                <a:spcPts val="1355"/>
              </a:spcBef>
            </a:pPr>
            <a:r>
              <a:rPr dirty="0" sz="1100" i="1">
                <a:latin typeface="Times New Roman"/>
                <a:cs typeface="Times New Roman"/>
              </a:rPr>
              <a:t>i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i="1">
                <a:latin typeface="Times New Roman"/>
                <a:cs typeface="Times New Roman"/>
              </a:rPr>
              <a:t>e</a:t>
            </a:r>
            <a:r>
              <a:rPr dirty="0" sz="1100">
                <a:latin typeface="Times New Roman"/>
                <a:cs typeface="Times New Roman"/>
              </a:rPr>
              <a:t>.</a:t>
            </a:r>
            <a:r>
              <a:rPr dirty="0" sz="11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50" i="1">
                <a:latin typeface="Times New Roman"/>
                <a:cs typeface="Times New Roman"/>
              </a:rPr>
              <a:t>B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3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65" i="1">
                <a:latin typeface="Times New Roman"/>
                <a:cs typeface="Times New Roman"/>
              </a:rPr>
              <a:t>C</a:t>
            </a:r>
            <a:r>
              <a:rPr dirty="0" sz="1200" spc="65">
                <a:latin typeface="Times New Roman"/>
                <a:cs typeface="Times New Roman"/>
              </a:rPr>
              <a:t>(</a:t>
            </a:r>
            <a:r>
              <a:rPr dirty="0" sz="1200" spc="65" i="1">
                <a:latin typeface="Times New Roman"/>
                <a:cs typeface="Times New Roman"/>
              </a:rPr>
              <a:t>z</a:t>
            </a:r>
            <a:r>
              <a:rPr dirty="0" baseline="30555" sz="1500" spc="97">
                <a:latin typeface="Times New Roman"/>
                <a:cs typeface="Times New Roman"/>
              </a:rPr>
              <a:t>3</a:t>
            </a:r>
            <a:r>
              <a:rPr dirty="0" baseline="30555" sz="1500" spc="18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4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3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3</a:t>
            </a:r>
            <a:r>
              <a:rPr dirty="0" baseline="30555" sz="1500" spc="20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z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869"/>
              </a:spcBef>
            </a:pP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like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powers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79375">
              <a:lnSpc>
                <a:spcPct val="100000"/>
              </a:lnSpc>
              <a:spcBef>
                <a:spcPts val="650"/>
              </a:spcBef>
            </a:pP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314" sz="1800" spc="9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0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55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5,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75">
                <a:latin typeface="Times New Roman"/>
                <a:cs typeface="Times New Roman"/>
              </a:rPr>
              <a:t> </a:t>
            </a:r>
            <a:r>
              <a:rPr dirty="0" baseline="2314" sz="1800" spc="-30" i="1">
                <a:latin typeface="Times New Roman"/>
                <a:cs typeface="Times New Roman"/>
              </a:rPr>
              <a:t>A</a:t>
            </a:r>
            <a:r>
              <a:rPr dirty="0" baseline="2314" sz="1800" spc="-12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B</a:t>
            </a:r>
            <a:r>
              <a:rPr dirty="0" baseline="2314" sz="1800" spc="-30" i="1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</a:t>
            </a:r>
            <a:r>
              <a:rPr dirty="0" baseline="2314" sz="1800" spc="-9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C</a:t>
            </a:r>
            <a:r>
              <a:rPr dirty="0" baseline="2314" sz="1800" spc="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314" sz="1800" spc="8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</a:t>
            </a:r>
            <a:r>
              <a:rPr dirty="0" baseline="2314" sz="1800" spc="-37">
                <a:latin typeface="Times New Roman"/>
                <a:cs typeface="Times New Roman"/>
              </a:rPr>
              <a:t>2</a:t>
            </a:r>
            <a:endParaRPr baseline="2314" sz="1800">
              <a:latin typeface="Times New Roman"/>
              <a:cs typeface="Times New Roman"/>
            </a:endParaRPr>
          </a:p>
          <a:p>
            <a:pPr marL="78740">
              <a:lnSpc>
                <a:spcPct val="100000"/>
              </a:lnSpc>
              <a:spcBef>
                <a:spcPts val="900"/>
              </a:spcBef>
            </a:pPr>
            <a:r>
              <a:rPr dirty="0" baseline="2314" sz="1800" i="1">
                <a:latin typeface="Times New Roman"/>
                <a:cs typeface="Times New Roman"/>
              </a:rPr>
              <a:t>D</a:t>
            </a:r>
            <a:r>
              <a:rPr dirty="0" baseline="2314" sz="1800" spc="2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</a:t>
            </a:r>
            <a:r>
              <a:rPr dirty="0" baseline="2314" sz="1800" spc="157">
                <a:latin typeface="Times New Roman"/>
                <a:cs typeface="Times New Roman"/>
              </a:rPr>
              <a:t> </a:t>
            </a:r>
            <a:r>
              <a:rPr dirty="0" baseline="2314" sz="1800" spc="-30" i="1">
                <a:latin typeface="Times New Roman"/>
                <a:cs typeface="Times New Roman"/>
              </a:rPr>
              <a:t>A</a:t>
            </a:r>
            <a:r>
              <a:rPr dirty="0" baseline="2314" sz="1800" spc="-15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B</a:t>
            </a:r>
            <a:r>
              <a:rPr dirty="0" baseline="2314" sz="1800" spc="-67" i="1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</a:t>
            </a:r>
            <a:r>
              <a:rPr dirty="0" baseline="2314" sz="1800" spc="-12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C</a:t>
            </a:r>
            <a:r>
              <a:rPr dirty="0" baseline="2314" sz="1800" spc="11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15">
                <a:latin typeface="Times New Roman"/>
                <a:cs typeface="Times New Roman"/>
              </a:rPr>
              <a:t> 0</a:t>
            </a:r>
            <a:r>
              <a:rPr dirty="0" baseline="2314" sz="1800" spc="-179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(1)</a:t>
            </a:r>
            <a:endParaRPr sz="1200">
              <a:latin typeface="Times New Roman"/>
              <a:cs typeface="Times New Roman"/>
            </a:endParaRPr>
          </a:p>
          <a:p>
            <a:pPr marL="74295">
              <a:lnSpc>
                <a:spcPct val="100000"/>
              </a:lnSpc>
              <a:spcBef>
                <a:spcPts val="680"/>
              </a:spcBef>
            </a:pPr>
            <a:r>
              <a:rPr dirty="0" sz="1200" spc="-10">
                <a:latin typeface="Times New Roman"/>
                <a:cs typeface="Times New Roman"/>
              </a:rPr>
              <a:t>4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(2)</a:t>
            </a:r>
            <a:endParaRPr sz="1200">
              <a:latin typeface="Times New Roman"/>
              <a:cs typeface="Times New Roman"/>
            </a:endParaRPr>
          </a:p>
          <a:p>
            <a:pPr marL="73660">
              <a:lnSpc>
                <a:spcPct val="100000"/>
              </a:lnSpc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A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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(3)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Adding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C</a:t>
            </a:r>
            <a:r>
              <a:rPr dirty="0" baseline="2314" sz="1800" spc="89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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C</a:t>
            </a:r>
            <a:r>
              <a:rPr dirty="0" baseline="2314" sz="1800" spc="89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</a:t>
            </a:r>
            <a:r>
              <a:rPr dirty="0" baseline="2314" sz="1800" spc="-37">
                <a:latin typeface="Times New Roman"/>
                <a:cs typeface="Times New Roman"/>
              </a:rPr>
              <a:t>1</a:t>
            </a:r>
            <a:endParaRPr baseline="2314" sz="1800">
              <a:latin typeface="Times New Roman"/>
              <a:cs typeface="Times New Roman"/>
            </a:endParaRPr>
          </a:p>
          <a:p>
            <a:pPr marL="50800">
              <a:lnSpc>
                <a:spcPts val="1210"/>
              </a:lnSpc>
              <a:spcBef>
                <a:spcPts val="740"/>
              </a:spcBef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5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5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3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16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.</a:t>
            </a:r>
            <a:endParaRPr sz="1150">
              <a:latin typeface="Times New Roman"/>
              <a:cs typeface="Times New Roman"/>
            </a:endParaRPr>
          </a:p>
          <a:p>
            <a:pPr marL="3566795">
              <a:lnSpc>
                <a:spcPts val="1150"/>
              </a:lnSpc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50800">
              <a:lnSpc>
                <a:spcPts val="1210"/>
              </a:lnSpc>
              <a:spcBef>
                <a:spcPts val="700"/>
              </a:spcBef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82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Symbol"/>
                <a:cs typeface="Symbol"/>
              </a:rPr>
              <a:t></a:t>
            </a:r>
            <a:r>
              <a:rPr dirty="0" sz="1150" spc="85">
                <a:latin typeface="Times New Roman"/>
                <a:cs typeface="Times New Roman"/>
              </a:rPr>
              <a:t>1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11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14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5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4</a:t>
            </a:r>
            <a:r>
              <a:rPr dirty="0" baseline="36231" sz="1725" spc="-8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</a:t>
            </a:r>
            <a:r>
              <a:rPr dirty="0" baseline="36231" sz="1725" spc="-12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8</a:t>
            </a:r>
            <a:r>
              <a:rPr dirty="0" baseline="36231" sz="1725" spc="18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-12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.</a:t>
            </a:r>
            <a:endParaRPr sz="1150">
              <a:latin typeface="Times New Roman"/>
              <a:cs typeface="Times New Roman"/>
            </a:endParaRPr>
          </a:p>
          <a:p>
            <a:pPr marL="2306320">
              <a:lnSpc>
                <a:spcPts val="1150"/>
              </a:lnSpc>
              <a:tabLst>
                <a:tab pos="3249295" algn="l"/>
                <a:tab pos="3780790" algn="l"/>
              </a:tabLst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/>
          <p:nvPr/>
        </p:nvSpPr>
        <p:spPr>
          <a:xfrm>
            <a:off x="1085365" y="8497295"/>
            <a:ext cx="550545" cy="0"/>
          </a:xfrm>
          <a:custGeom>
            <a:avLst/>
            <a:gdLst/>
            <a:ahLst/>
            <a:cxnLst/>
            <a:rect l="l" t="t" r="r" b="b"/>
            <a:pathLst>
              <a:path w="550544" h="0">
                <a:moveTo>
                  <a:pt x="0" y="0"/>
                </a:moveTo>
                <a:lnTo>
                  <a:pt x="55044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/>
          <p:nvPr/>
        </p:nvSpPr>
        <p:spPr>
          <a:xfrm>
            <a:off x="1807341" y="8497295"/>
            <a:ext cx="810895" cy="0"/>
          </a:xfrm>
          <a:custGeom>
            <a:avLst/>
            <a:gdLst/>
            <a:ahLst/>
            <a:cxnLst/>
            <a:rect l="l" t="t" r="r" b="b"/>
            <a:pathLst>
              <a:path w="810894" h="0">
                <a:moveTo>
                  <a:pt x="0" y="0"/>
                </a:moveTo>
                <a:lnTo>
                  <a:pt x="92205" y="0"/>
                </a:lnTo>
              </a:path>
              <a:path w="810894" h="0">
                <a:moveTo>
                  <a:pt x="120690" y="0"/>
                </a:moveTo>
                <a:lnTo>
                  <a:pt x="810854" y="0"/>
                </a:lnTo>
              </a:path>
            </a:pathLst>
          </a:custGeom>
          <a:ln w="63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/>
          <p:nvPr/>
        </p:nvSpPr>
        <p:spPr>
          <a:xfrm>
            <a:off x="2773097" y="8497295"/>
            <a:ext cx="591820" cy="0"/>
          </a:xfrm>
          <a:custGeom>
            <a:avLst/>
            <a:gdLst/>
            <a:ahLst/>
            <a:cxnLst/>
            <a:rect l="l" t="t" r="r" b="b"/>
            <a:pathLst>
              <a:path w="591820" h="0">
                <a:moveTo>
                  <a:pt x="0" y="0"/>
                </a:moveTo>
                <a:lnTo>
                  <a:pt x="91952" y="0"/>
                </a:lnTo>
              </a:path>
              <a:path w="591820" h="0">
                <a:moveTo>
                  <a:pt x="120703" y="0"/>
                </a:moveTo>
                <a:lnTo>
                  <a:pt x="591485" y="0"/>
                </a:lnTo>
              </a:path>
            </a:pathLst>
          </a:custGeom>
          <a:ln w="63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/>
          <p:nvPr/>
        </p:nvSpPr>
        <p:spPr>
          <a:xfrm>
            <a:off x="3517203" y="8497295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9014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1805052" y="8489767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387726" y="8371221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078368" y="8521498"/>
            <a:ext cx="29438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962660" algn="l"/>
                <a:tab pos="1704339" algn="l"/>
                <a:tab pos="2446655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4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baseline="11574" sz="1800">
                <a:latin typeface="Times New Roman"/>
                <a:cs typeface="Times New Roman"/>
              </a:rPr>
              <a:t>4</a:t>
            </a:r>
            <a:r>
              <a:rPr dirty="0" baseline="11574" sz="1800" spc="1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3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863462" y="8275428"/>
            <a:ext cx="296418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2865120" algn="l"/>
              </a:tabLst>
            </a:pPr>
            <a:r>
              <a:rPr dirty="0" baseline="-36231" sz="1725" spc="157">
                <a:latin typeface="Symbol"/>
                <a:cs typeface="Symbol"/>
              </a:rPr>
              <a:t></a:t>
            </a:r>
            <a:r>
              <a:rPr dirty="0" baseline="-36231" sz="1725" spc="2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17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 spc="50" i="1">
                <a:latin typeface="Times New Roman"/>
                <a:cs typeface="Times New Roman"/>
              </a:rPr>
              <a:t>z</a:t>
            </a:r>
            <a:r>
              <a:rPr dirty="0" baseline="30555" sz="1500" spc="75">
                <a:latin typeface="Times New Roman"/>
                <a:cs typeface="Times New Roman"/>
              </a:rPr>
              <a:t>3</a:t>
            </a:r>
            <a:r>
              <a:rPr dirty="0" baseline="30555" sz="1500" spc="15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95" i="1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Symbol"/>
                <a:cs typeface="Symbol"/>
              </a:rPr>
              <a:t></a:t>
            </a:r>
            <a:r>
              <a:rPr dirty="0" baseline="-34722" sz="18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70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4" name="object 94" descr=""/>
          <p:cNvSpPr/>
          <p:nvPr/>
        </p:nvSpPr>
        <p:spPr>
          <a:xfrm>
            <a:off x="1691174" y="9012587"/>
            <a:ext cx="550545" cy="0"/>
          </a:xfrm>
          <a:custGeom>
            <a:avLst/>
            <a:gdLst/>
            <a:ahLst/>
            <a:cxnLst/>
            <a:rect l="l" t="t" r="r" b="b"/>
            <a:pathLst>
              <a:path w="550544" h="0">
                <a:moveTo>
                  <a:pt x="0" y="0"/>
                </a:moveTo>
                <a:lnTo>
                  <a:pt x="55016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 descr=""/>
          <p:cNvSpPr/>
          <p:nvPr/>
        </p:nvSpPr>
        <p:spPr>
          <a:xfrm>
            <a:off x="2479309" y="9012587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312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/>
          <p:nvPr/>
        </p:nvSpPr>
        <p:spPr>
          <a:xfrm>
            <a:off x="2924009" y="9012587"/>
            <a:ext cx="690245" cy="0"/>
          </a:xfrm>
          <a:custGeom>
            <a:avLst/>
            <a:gdLst/>
            <a:ahLst/>
            <a:cxnLst/>
            <a:rect l="l" t="t" r="r" b="b"/>
            <a:pathLst>
              <a:path w="690245" h="0">
                <a:moveTo>
                  <a:pt x="0" y="0"/>
                </a:moveTo>
                <a:lnTo>
                  <a:pt x="68968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/>
          <p:nvPr/>
        </p:nvSpPr>
        <p:spPr>
          <a:xfrm>
            <a:off x="3835346" y="9012587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2059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 descr=""/>
          <p:cNvSpPr/>
          <p:nvPr/>
        </p:nvSpPr>
        <p:spPr>
          <a:xfrm>
            <a:off x="4279792" y="9012587"/>
            <a:ext cx="471170" cy="0"/>
          </a:xfrm>
          <a:custGeom>
            <a:avLst/>
            <a:gdLst/>
            <a:ahLst/>
            <a:cxnLst/>
            <a:rect l="l" t="t" r="r" b="b"/>
            <a:pathLst>
              <a:path w="471170" h="0">
                <a:moveTo>
                  <a:pt x="0" y="0"/>
                </a:moveTo>
                <a:lnTo>
                  <a:pt x="470694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/>
          <p:nvPr/>
        </p:nvSpPr>
        <p:spPr>
          <a:xfrm>
            <a:off x="5293586" y="9012587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683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 txBox="1"/>
          <p:nvPr/>
        </p:nvSpPr>
        <p:spPr>
          <a:xfrm>
            <a:off x="5743680" y="8754551"/>
            <a:ext cx="134620" cy="49720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145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38100">
              <a:lnSpc>
                <a:spcPts val="1260"/>
              </a:lnSpc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191070" y="9044955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</a:t>
            </a:r>
            <a:r>
              <a:rPr dirty="0" baseline="-9661" sz="1725" spc="-135">
                <a:latin typeface="Symbol"/>
                <a:cs typeface="Symbol"/>
              </a:rPr>
              <a:t>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747297" y="8899602"/>
            <a:ext cx="5530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481330" algn="l"/>
              </a:tabLst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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212747" y="9044037"/>
            <a:ext cx="13462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spc="-90">
                <a:latin typeface="Symbol"/>
                <a:cs typeface="Symbol"/>
              </a:rPr>
              <a:t></a:t>
            </a:r>
            <a:r>
              <a:rPr dirty="0" baseline="-9661" sz="1725" spc="-135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5670046" y="899409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043851" y="8818804"/>
            <a:ext cx="2819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000" spc="-20">
                <a:latin typeface="Symbol"/>
                <a:cs typeface="Symbol"/>
              </a:rPr>
              <a:t></a:t>
            </a:r>
            <a:r>
              <a:rPr dirty="0" sz="1000" spc="-20">
                <a:latin typeface="Times New Roman"/>
                <a:cs typeface="Times New Roman"/>
              </a:rPr>
              <a:t>1</a:t>
            </a:r>
            <a:r>
              <a:rPr dirty="0" sz="1000" spc="-120">
                <a:latin typeface="Times New Roman"/>
                <a:cs typeface="Times New Roman"/>
              </a:rPr>
              <a:t> </a:t>
            </a:r>
            <a:r>
              <a:rPr dirty="0" baseline="24154" sz="1725" spc="-75">
                <a:latin typeface="Symbol"/>
                <a:cs typeface="Symbol"/>
              </a:rPr>
              <a:t></a:t>
            </a:r>
            <a:endParaRPr baseline="24154" sz="1725">
              <a:latin typeface="Symbol"/>
              <a:cs typeface="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652575" y="899409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103520" y="899409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477045" y="9005173"/>
            <a:ext cx="1016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288875" y="9036998"/>
            <a:ext cx="3949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492775" y="8790962"/>
            <a:ext cx="850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957030" y="8886742"/>
            <a:ext cx="1098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559704" y="8898983"/>
            <a:ext cx="1309370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  <a:tabLst>
                <a:tab pos="395605" algn="l"/>
                <a:tab pos="655320" algn="l"/>
              </a:tabLst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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  <a:tabLst>
                <a:tab pos="285115" algn="l"/>
                <a:tab pos="655320" algn="l"/>
              </a:tabLst>
            </a:pP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baseline="14492" sz="1725" spc="-75">
                <a:latin typeface="Times New Roman"/>
                <a:cs typeface="Times New Roman"/>
              </a:rPr>
              <a:t>4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270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3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7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2415" sz="1725" spc="7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550571" y="8898983"/>
            <a:ext cx="1995805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76200">
              <a:lnSpc>
                <a:spcPts val="1260"/>
              </a:lnSpc>
              <a:spcBef>
                <a:spcPts val="140"/>
              </a:spcBef>
              <a:tabLst>
                <a:tab pos="699770" algn="l"/>
                <a:tab pos="1049020" algn="l"/>
                <a:tab pos="1308735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4830" sz="1725" spc="-75">
                <a:latin typeface="Symbol"/>
                <a:cs typeface="Symbol"/>
              </a:rPr>
              <a:t></a:t>
            </a:r>
            <a:r>
              <a:rPr dirty="0" baseline="4830" sz="1725">
                <a:latin typeface="Times New Roman"/>
                <a:cs typeface="Times New Roman"/>
              </a:rPr>
              <a:t>	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r>
              <a:rPr dirty="0" baseline="4830" sz="1725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76200">
              <a:lnSpc>
                <a:spcPts val="1260"/>
              </a:lnSpc>
              <a:tabLst>
                <a:tab pos="1308735" algn="l"/>
              </a:tabLst>
            </a:pPr>
            <a:r>
              <a:rPr dirty="0" sz="1150" spc="-25">
                <a:latin typeface="Symbol"/>
                <a:cs typeface="Symbol"/>
              </a:rPr>
              <a:t></a:t>
            </a:r>
            <a:r>
              <a:rPr dirty="0" baseline="-9661" sz="1725" spc="-37">
                <a:latin typeface="Symbol"/>
                <a:cs typeface="Symbol"/>
              </a:rPr>
              <a:t></a:t>
            </a:r>
            <a:r>
              <a:rPr dirty="0" baseline="-9661" sz="1725">
                <a:latin typeface="Times New Roman"/>
                <a:cs typeface="Times New Roman"/>
              </a:rPr>
              <a:t>	</a:t>
            </a:r>
            <a:r>
              <a:rPr dirty="0" sz="1150" spc="-55">
                <a:latin typeface="Symbol"/>
                <a:cs typeface="Symbol"/>
              </a:rPr>
              <a:t></a:t>
            </a:r>
            <a:r>
              <a:rPr dirty="0" baseline="-9661" sz="1725" spc="-82">
                <a:latin typeface="Symbol"/>
                <a:cs typeface="Symbol"/>
              </a:rPr>
              <a:t></a:t>
            </a:r>
            <a:r>
              <a:rPr dirty="0" baseline="-9661" sz="1725" spc="644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9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70">
                <a:latin typeface="Times New Roman"/>
                <a:cs typeface="Times New Roman"/>
              </a:rPr>
              <a:t> </a:t>
            </a:r>
            <a:r>
              <a:rPr dirty="0" baseline="2415" sz="1725" spc="-37">
                <a:latin typeface="Times New Roman"/>
                <a:cs typeface="Times New Roman"/>
              </a:rPr>
              <a:t>1)</a:t>
            </a:r>
            <a:r>
              <a:rPr dirty="0" baseline="33333" sz="1500" spc="-37">
                <a:latin typeface="Times New Roman"/>
                <a:cs typeface="Times New Roman"/>
              </a:rPr>
              <a:t>4</a:t>
            </a:r>
            <a:endParaRPr baseline="33333" sz="15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722019" y="9036998"/>
            <a:ext cx="39560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428777" y="8790962"/>
            <a:ext cx="3440429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060450" algn="l"/>
                <a:tab pos="1283335" algn="l"/>
                <a:tab pos="2413635" algn="l"/>
                <a:tab pos="2639060" algn="l"/>
              </a:tabLst>
            </a:pP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95">
                <a:latin typeface="Times New Roman"/>
                <a:cs typeface="Times New Roman"/>
              </a:rPr>
              <a:t> </a:t>
            </a:r>
            <a:r>
              <a:rPr dirty="0" baseline="14492" sz="1725" spc="89">
                <a:latin typeface="Symbol"/>
                <a:cs typeface="Symbol"/>
              </a:rPr>
              <a:t></a:t>
            </a:r>
            <a:r>
              <a:rPr dirty="0" sz="1150" spc="60">
                <a:latin typeface="Times New Roman"/>
                <a:cs typeface="Times New Roman"/>
              </a:rPr>
              <a:t>5</a:t>
            </a:r>
            <a:r>
              <a:rPr dirty="0" sz="1150" spc="6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2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9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7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3</a:t>
            </a:r>
            <a:r>
              <a:rPr dirty="0" baseline="30555" sz="1500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05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r>
              <a:rPr dirty="0" baseline="14492" sz="1725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1111" sz="1500" spc="-30">
                <a:latin typeface="Symbol"/>
                <a:cs typeface="Symbol"/>
              </a:rPr>
              <a:t></a:t>
            </a:r>
            <a:r>
              <a:rPr dirty="0" baseline="-11111" sz="1500" spc="-30">
                <a:latin typeface="Times New Roman"/>
                <a:cs typeface="Times New Roman"/>
              </a:rPr>
              <a:t>1</a:t>
            </a:r>
            <a:r>
              <a:rPr dirty="0" baseline="-11111" sz="1500" spc="-195">
                <a:latin typeface="Times New Roman"/>
                <a:cs typeface="Times New Roman"/>
              </a:rPr>
              <a:t> </a:t>
            </a:r>
            <a:r>
              <a:rPr dirty="0" baseline="14492" sz="1725">
                <a:latin typeface="Symbol"/>
                <a:cs typeface="Symbol"/>
              </a:rPr>
              <a:t></a:t>
            </a:r>
            <a:r>
              <a:rPr dirty="0" baseline="14492" sz="1725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-14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baseline="14492" sz="1725" spc="-75">
                <a:latin typeface="Symbol"/>
                <a:cs typeface="Symbol"/>
              </a:rPr>
              <a:t></a:t>
            </a:r>
            <a:endParaRPr baseline="14492" sz="1725">
              <a:latin typeface="Symbol"/>
              <a:cs typeface="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902004" y="8887155"/>
            <a:ext cx="5626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0086" y="1011348"/>
            <a:ext cx="4596765" cy="391795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6231" sz="1725" spc="-315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baseline="36231" sz="1725" spc="-37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55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32163" sz="1425" spc="82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baseline="32163" sz="1425" spc="19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6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22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75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32163" sz="1425" spc="112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32163" sz="1425" spc="247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 spc="-4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sz="1150" spc="4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150" spc="12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3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00" spc="-100">
                <a:solidFill>
                  <a:srgbClr val="000000"/>
                </a:solidFill>
                <a:latin typeface="Symbol"/>
                <a:cs typeface="Symbol"/>
              </a:rPr>
              <a:t></a:t>
            </a:r>
            <a:r>
              <a:rPr dirty="0" sz="1150" spc="-10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sz="1150" spc="-10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32163" sz="1425" spc="-15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baseline="32163" sz="1425" spc="19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-2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75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32163" sz="1425" spc="112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32163" sz="1425" spc="24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 spc="-4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-10">
                <a:solidFill>
                  <a:srgbClr val="000000"/>
                </a:solidFill>
                <a:latin typeface="Times New Roman"/>
                <a:cs typeface="Times New Roman"/>
              </a:rPr>
              <a:t>4</a:t>
            </a:r>
            <a:r>
              <a:rPr dirty="0" sz="1150" spc="-1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sz="2400" spc="-10">
                <a:solidFill>
                  <a:srgbClr val="000000"/>
                </a:solidFill>
                <a:latin typeface="Symbol"/>
                <a:cs typeface="Symbol"/>
              </a:rPr>
              <a:t></a:t>
            </a:r>
            <a:r>
              <a:rPr dirty="0" sz="1150" spc="-1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150" spc="5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6231" sz="1725" spc="-307" i="1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baseline="36231" sz="1725" spc="-30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400" spc="-80">
                <a:solidFill>
                  <a:srgbClr val="000000"/>
                </a:solidFill>
                <a:latin typeface="Symbol"/>
                <a:cs typeface="Symbol"/>
              </a:rPr>
              <a:t></a:t>
            </a:r>
            <a:r>
              <a:rPr dirty="0" sz="1150" spc="-80">
                <a:solidFill>
                  <a:srgbClr val="000000"/>
                </a:solidFill>
                <a:latin typeface="Times New Roman"/>
                <a:cs typeface="Times New Roman"/>
              </a:rPr>
              <a:t>3</a:t>
            </a:r>
            <a:r>
              <a:rPr dirty="0" sz="1150" spc="-8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baseline="32163" sz="1425" spc="-120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32163" sz="1425" spc="24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-2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sz="1150" spc="-3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 spc="-4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-20">
                <a:solidFill>
                  <a:srgbClr val="000000"/>
                </a:solidFill>
                <a:latin typeface="Times New Roman"/>
                <a:cs typeface="Times New Roman"/>
              </a:rPr>
              <a:t>4</a:t>
            </a:r>
            <a:r>
              <a:rPr dirty="0" sz="2400" spc="-20">
                <a:solidFill>
                  <a:srgbClr val="000000"/>
                </a:solidFill>
                <a:latin typeface="Symbol"/>
                <a:cs typeface="Symbol"/>
              </a:rPr>
              <a:t></a:t>
            </a:r>
            <a:r>
              <a:rPr dirty="0" sz="1150" spc="-2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150" spc="13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6231" sz="1725" spc="-22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(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sz="1150" spc="-35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sz="1150">
                <a:solidFill>
                  <a:srgbClr val="000000"/>
                </a:solidFill>
                <a:latin typeface="Times New Roman"/>
                <a:cs typeface="Times New Roman"/>
              </a:rPr>
              <a:t>1)(3</a:t>
            </a:r>
            <a:r>
              <a:rPr dirty="0" sz="1150" i="1">
                <a:solidFill>
                  <a:srgbClr val="000000"/>
                </a:solidFill>
                <a:latin typeface="Times New Roman"/>
                <a:cs typeface="Times New Roman"/>
              </a:rPr>
              <a:t>n</a:t>
            </a:r>
            <a:r>
              <a:rPr dirty="0" sz="1150" spc="-40" i="1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>
                <a:solidFill>
                  <a:srgbClr val="000000"/>
                </a:solidFill>
                <a:latin typeface="Symbol"/>
                <a:cs typeface="Symbol"/>
              </a:rPr>
              <a:t></a:t>
            </a:r>
            <a:r>
              <a:rPr dirty="0" sz="1150" spc="-2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1150" spc="-25">
                <a:solidFill>
                  <a:srgbClr val="000000"/>
                </a:solidFill>
                <a:latin typeface="Times New Roman"/>
                <a:cs typeface="Times New Roman"/>
              </a:rPr>
              <a:t>4)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940526" y="1683147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5" h="0">
                <a:moveTo>
                  <a:pt x="0" y="0"/>
                </a:moveTo>
                <a:lnTo>
                  <a:pt x="47795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589909" y="1683147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62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2170377" y="1284061"/>
            <a:ext cx="156210" cy="3841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ts val="1365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48260">
              <a:lnSpc>
                <a:spcPts val="1425"/>
              </a:lnSpc>
            </a:pPr>
            <a:r>
              <a:rPr dirty="0" sz="1200" spc="-50" i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2024156" y="1683147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5" h="0">
                <a:moveTo>
                  <a:pt x="0" y="0"/>
                </a:moveTo>
                <a:lnTo>
                  <a:pt x="47795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680192" y="1459492"/>
            <a:ext cx="12001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 i="1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92589" y="1555941"/>
            <a:ext cx="11048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51001" y="1193949"/>
            <a:ext cx="145415" cy="57086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84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3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30098" y="1193949"/>
            <a:ext cx="1981835" cy="57086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855344">
              <a:lnSpc>
                <a:spcPct val="100000"/>
              </a:lnSpc>
              <a:spcBef>
                <a:spcPts val="840"/>
              </a:spcBef>
              <a:tabLst>
                <a:tab pos="1890395" algn="l"/>
              </a:tabLst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3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B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594634" y="1675688"/>
            <a:ext cx="2952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15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30198" y="1284061"/>
            <a:ext cx="312420" cy="3841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44450">
              <a:lnSpc>
                <a:spcPts val="1365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425"/>
              </a:lnSpc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97671" y="1708042"/>
            <a:ext cx="16306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13411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32475" y="1911181"/>
            <a:ext cx="46018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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A</a:t>
            </a:r>
            <a:r>
              <a:rPr dirty="0" sz="1200" spc="-1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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716474" y="2372085"/>
            <a:ext cx="280670" cy="0"/>
          </a:xfrm>
          <a:custGeom>
            <a:avLst/>
            <a:gdLst/>
            <a:ahLst/>
            <a:cxnLst/>
            <a:rect l="l" t="t" r="r" b="b"/>
            <a:pathLst>
              <a:path w="280669" h="0">
                <a:moveTo>
                  <a:pt x="0" y="0"/>
                </a:moveTo>
                <a:lnTo>
                  <a:pt x="28008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2148728" y="2372085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27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2860408" y="2372085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35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3509881" y="2372085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 h="0">
                <a:moveTo>
                  <a:pt x="0" y="0"/>
                </a:moveTo>
                <a:lnTo>
                  <a:pt x="280085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942440" y="2372085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 h="0">
                <a:moveTo>
                  <a:pt x="0" y="0"/>
                </a:moveTo>
                <a:lnTo>
                  <a:pt x="478351" y="0"/>
                </a:lnTo>
              </a:path>
            </a:pathLst>
          </a:custGeom>
          <a:ln w="627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514686" y="2364556"/>
            <a:ext cx="2965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Symbol"/>
                <a:cs typeface="Symbol"/>
              </a:rPr>
              <a:t></a:t>
            </a:r>
            <a:r>
              <a:rPr dirty="0" sz="1200" spc="2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13165" y="2246012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912332" y="2396288"/>
            <a:ext cx="5226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19453" y="2246012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21254" y="2364556"/>
            <a:ext cx="29591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Symbol"/>
                <a:cs typeface="Symbol"/>
              </a:rPr>
              <a:t></a:t>
            </a:r>
            <a:r>
              <a:rPr dirty="0" sz="1200" spc="2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23888" y="2396288"/>
            <a:ext cx="23412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  <a:tabLst>
                <a:tab pos="1132205" algn="l"/>
                <a:tab pos="1844039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r>
              <a:rPr dirty="0" baseline="30555" sz="15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1)</a:t>
            </a:r>
            <a:r>
              <a:rPr dirty="0" baseline="30555" sz="1500" spc="-30">
                <a:latin typeface="Times New Roman"/>
                <a:cs typeface="Times New Roman"/>
              </a:rPr>
              <a:t>2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50741" y="2150219"/>
            <a:ext cx="287083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0"/>
              </a:spcBef>
              <a:tabLst>
                <a:tab pos="967105" algn="l"/>
                <a:tab pos="1498600" algn="l"/>
                <a:tab pos="1816100" algn="l"/>
                <a:tab pos="2771775" algn="l"/>
              </a:tabLst>
            </a:pPr>
            <a:r>
              <a:rPr dirty="0" baseline="-34722" sz="1800">
                <a:latin typeface="Symbol"/>
                <a:cs typeface="Symbol"/>
              </a:rPr>
              <a:t></a:t>
            </a:r>
            <a:r>
              <a:rPr dirty="0" baseline="-34722" sz="1800" spc="-240">
                <a:latin typeface="Times New Roman"/>
                <a:cs typeface="Times New Roman"/>
              </a:rPr>
              <a:t> </a:t>
            </a:r>
            <a:r>
              <a:rPr dirty="0" u="sng" sz="1200" spc="11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sz="120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2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200" spc="4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4722" sz="1800">
                <a:latin typeface="Symbol"/>
                <a:cs typeface="Symbol"/>
              </a:rPr>
              <a:t></a:t>
            </a:r>
            <a:r>
              <a:rPr dirty="0" baseline="-34722" sz="1800" spc="26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baseline="30555" sz="1500">
                <a:latin typeface="Times New Roman"/>
                <a:cs typeface="Times New Roman"/>
              </a:rPr>
              <a:t>2</a:t>
            </a:r>
            <a:r>
              <a:rPr dirty="0" baseline="30555" sz="1500" spc="23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Symbol"/>
                <a:cs typeface="Symbol"/>
              </a:rPr>
              <a:t></a:t>
            </a:r>
            <a:r>
              <a:rPr dirty="0" baseline="-34722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141453" y="2150219"/>
            <a:ext cx="8636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390769" y="2887377"/>
            <a:ext cx="479425" cy="0"/>
          </a:xfrm>
          <a:custGeom>
            <a:avLst/>
            <a:gdLst/>
            <a:ahLst/>
            <a:cxnLst/>
            <a:rect l="l" t="t" r="r" b="b"/>
            <a:pathLst>
              <a:path w="479425" h="0">
                <a:moveTo>
                  <a:pt x="0" y="0"/>
                </a:moveTo>
                <a:lnTo>
                  <a:pt x="478990" y="0"/>
                </a:lnTo>
              </a:path>
            </a:pathLst>
          </a:custGeom>
          <a:ln w="640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866550" y="2773773"/>
            <a:ext cx="33845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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</a:t>
            </a:r>
            <a:r>
              <a:rPr dirty="0" baseline="4830" sz="1725" spc="104">
                <a:latin typeface="Times New Roman"/>
                <a:cs typeface="Times New Roman"/>
              </a:rPr>
              <a:t> </a:t>
            </a:r>
            <a:r>
              <a:rPr dirty="0" baseline="4830" sz="1725" spc="-75" i="1">
                <a:latin typeface="Times New Roman"/>
                <a:cs typeface="Times New Roman"/>
              </a:rPr>
              <a:t>Z</a:t>
            </a:r>
            <a:endParaRPr baseline="4830" sz="1725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01542" y="2761532"/>
            <a:ext cx="2628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27313" y="2774392"/>
            <a:ext cx="725805" cy="3524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  <a:tabLst>
                <a:tab pos="615950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270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-3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2415" sz="1725" spc="195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29327" y="2879963"/>
            <a:ext cx="7245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21739" sz="1725" spc="-315">
                <a:latin typeface="Symbol"/>
                <a:cs typeface="Symbol"/>
              </a:rPr>
              <a:t></a:t>
            </a:r>
            <a:r>
              <a:rPr dirty="0" baseline="-7246" sz="1725" spc="-315">
                <a:latin typeface="Symbol"/>
                <a:cs typeface="Symbol"/>
              </a:rPr>
              <a:t></a:t>
            </a:r>
            <a:r>
              <a:rPr dirty="0" baseline="-7246" sz="1725" spc="-14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spc="-135">
                <a:latin typeface="Times New Roman"/>
                <a:cs typeface="Times New Roman"/>
              </a:rPr>
              <a:t>1</a:t>
            </a:r>
            <a:r>
              <a:rPr dirty="0" baseline="21739" sz="1725" spc="-202">
                <a:latin typeface="Symbol"/>
                <a:cs typeface="Symbol"/>
              </a:rPr>
              <a:t></a:t>
            </a:r>
            <a:r>
              <a:rPr dirty="0" baseline="-7246" sz="1725" spc="-202">
                <a:latin typeface="Symbol"/>
                <a:cs typeface="Symbol"/>
              </a:rPr>
              <a:t></a:t>
            </a:r>
            <a:r>
              <a:rPr dirty="0" baseline="-7246" sz="1725" spc="7">
                <a:latin typeface="Times New Roman"/>
                <a:cs typeface="Times New Roman"/>
              </a:rPr>
              <a:t> </a:t>
            </a:r>
            <a:r>
              <a:rPr dirty="0" baseline="45893" sz="1725">
                <a:latin typeface="Symbol"/>
                <a:cs typeface="Symbol"/>
              </a:rPr>
              <a:t></a:t>
            </a:r>
            <a:r>
              <a:rPr dirty="0" baseline="45893" sz="1725">
                <a:latin typeface="Times New Roman"/>
                <a:cs typeface="Times New Roman"/>
              </a:rPr>
              <a:t> </a:t>
            </a:r>
            <a:r>
              <a:rPr dirty="0" baseline="45893" sz="1725" spc="-75" i="1">
                <a:latin typeface="Times New Roman"/>
                <a:cs typeface="Times New Roman"/>
              </a:rPr>
              <a:t>Z</a:t>
            </a:r>
            <a:endParaRPr baseline="45893" sz="1725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62923" y="2773773"/>
            <a:ext cx="725805" cy="35179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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</a:pPr>
            <a:r>
              <a:rPr dirty="0" sz="1150" spc="-210">
                <a:latin typeface="Symbol"/>
                <a:cs typeface="Symbol"/>
              </a:rPr>
              <a:t></a:t>
            </a:r>
            <a:r>
              <a:rPr dirty="0" baseline="-9661" sz="1725" spc="-315">
                <a:latin typeface="Symbol"/>
                <a:cs typeface="Symbol"/>
              </a:rPr>
              <a:t></a:t>
            </a:r>
            <a:r>
              <a:rPr dirty="0" baseline="-9661" sz="1725" spc="-270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3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2415" sz="1725" spc="195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632001" y="28688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05725" y="2629341"/>
            <a:ext cx="8343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61009" algn="l"/>
                <a:tab pos="728345" algn="l"/>
              </a:tabLst>
            </a:pPr>
            <a:r>
              <a:rPr dirty="0" baseline="-27777" sz="1500" spc="-30">
                <a:latin typeface="Symbol"/>
                <a:cs typeface="Symbol"/>
              </a:rPr>
              <a:t></a:t>
            </a:r>
            <a:r>
              <a:rPr dirty="0" baseline="-27777" sz="1500" spc="-30">
                <a:latin typeface="Times New Roman"/>
                <a:cs typeface="Times New Roman"/>
              </a:rPr>
              <a:t>1</a:t>
            </a:r>
            <a:r>
              <a:rPr dirty="0" baseline="-27777" sz="1500" spc="-179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</a:t>
            </a:r>
            <a:r>
              <a:rPr dirty="0" u="sng" baseline="-14492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-14492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-14492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767574" y="2868881"/>
            <a:ext cx="88900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28522" y="2677073"/>
            <a:ext cx="170243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40"/>
              </a:spcBef>
              <a:tabLst>
                <a:tab pos="1091565" algn="l"/>
              </a:tabLst>
            </a:pPr>
            <a:r>
              <a:rPr dirty="0" baseline="-8333" sz="1500" spc="-30">
                <a:latin typeface="Symbol"/>
                <a:cs typeface="Symbol"/>
              </a:rPr>
              <a:t></a:t>
            </a:r>
            <a:r>
              <a:rPr dirty="0" baseline="-8333" sz="1500" spc="-30">
                <a:latin typeface="Times New Roman"/>
                <a:cs typeface="Times New Roman"/>
              </a:rPr>
              <a:t>1</a:t>
            </a:r>
            <a:r>
              <a:rPr dirty="0" baseline="-8333" sz="1500" spc="-195">
                <a:latin typeface="Times New Roman"/>
                <a:cs typeface="Times New Roman"/>
              </a:rPr>
              <a:t> </a:t>
            </a:r>
            <a:r>
              <a:rPr dirty="0" baseline="19323" sz="1725">
                <a:latin typeface="Symbol"/>
                <a:cs typeface="Symbol"/>
              </a:rPr>
              <a:t></a:t>
            </a:r>
            <a:r>
              <a:rPr dirty="0" baseline="19323" sz="1725" spc="-142">
                <a:latin typeface="Times New Roman"/>
                <a:cs typeface="Times New Roman"/>
              </a:rPr>
              <a:t> </a:t>
            </a:r>
            <a:r>
              <a:rPr dirty="0" baseline="4830" sz="1725" i="1">
                <a:latin typeface="Times New Roman"/>
                <a:cs typeface="Times New Roman"/>
              </a:rPr>
              <a:t>z</a:t>
            </a:r>
            <a:r>
              <a:rPr dirty="0" baseline="4830" sz="1725" spc="-209" i="1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40">
                <a:latin typeface="Times New Roman"/>
                <a:cs typeface="Times New Roman"/>
              </a:rPr>
              <a:t> </a:t>
            </a:r>
            <a:r>
              <a:rPr dirty="0" baseline="4830" sz="1725">
                <a:latin typeface="Symbol"/>
                <a:cs typeface="Symbol"/>
              </a:rPr>
              <a:t></a:t>
            </a:r>
            <a:r>
              <a:rPr dirty="0" baseline="4830" sz="1725" spc="-44">
                <a:latin typeface="Times New Roman"/>
                <a:cs typeface="Times New Roman"/>
              </a:rPr>
              <a:t> </a:t>
            </a:r>
            <a:r>
              <a:rPr dirty="0" baseline="4830" sz="1725" spc="75">
                <a:latin typeface="Times New Roman"/>
                <a:cs typeface="Times New Roman"/>
              </a:rPr>
              <a:t>2</a:t>
            </a:r>
            <a:r>
              <a:rPr dirty="0" baseline="4830" sz="1725" spc="75" i="1">
                <a:latin typeface="Times New Roman"/>
                <a:cs typeface="Times New Roman"/>
              </a:rPr>
              <a:t>z</a:t>
            </a:r>
            <a:r>
              <a:rPr dirty="0" baseline="4830" sz="1725" spc="-150" i="1">
                <a:latin typeface="Times New Roman"/>
                <a:cs typeface="Times New Roman"/>
              </a:rPr>
              <a:t> </a:t>
            </a:r>
            <a:r>
              <a:rPr dirty="0" baseline="19323" sz="1725" spc="-75">
                <a:latin typeface="Symbol"/>
                <a:cs typeface="Symbol"/>
              </a:rPr>
              <a:t></a:t>
            </a:r>
            <a:r>
              <a:rPr dirty="0" baseline="19323" sz="1725">
                <a:latin typeface="Times New Roman"/>
                <a:cs typeface="Times New Roman"/>
              </a:rPr>
              <a:t>	</a:t>
            </a:r>
            <a:r>
              <a:rPr dirty="0" baseline="-8333" sz="1500" spc="-30">
                <a:latin typeface="Symbol"/>
                <a:cs typeface="Symbol"/>
              </a:rPr>
              <a:t></a:t>
            </a:r>
            <a:r>
              <a:rPr dirty="0" baseline="-8333" sz="1500" spc="-30">
                <a:latin typeface="Times New Roman"/>
                <a:cs typeface="Times New Roman"/>
              </a:rPr>
              <a:t>1</a:t>
            </a:r>
            <a:r>
              <a:rPr dirty="0" baseline="-8333" sz="1500" spc="-202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Symbol"/>
                <a:cs typeface="Symbol"/>
              </a:rPr>
              <a:t></a:t>
            </a:r>
            <a:r>
              <a:rPr dirty="0" u="sng" baseline="4830" sz="1725" spc="2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4830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4830" sz="1725" spc="21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375874" y="2761532"/>
            <a:ext cx="224154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175125" y="2868881"/>
            <a:ext cx="88265" cy="1771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000" spc="-50">
                <a:latin typeface="Times New Roman"/>
                <a:cs typeface="Times New Roman"/>
              </a:rPr>
              <a:t>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550219" y="2629341"/>
            <a:ext cx="83248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460375" algn="l"/>
                <a:tab pos="725805" algn="l"/>
              </a:tabLst>
            </a:pPr>
            <a:r>
              <a:rPr dirty="0" baseline="-27777" sz="1500" spc="-30">
                <a:latin typeface="Symbol"/>
                <a:cs typeface="Symbol"/>
              </a:rPr>
              <a:t></a:t>
            </a:r>
            <a:r>
              <a:rPr dirty="0" baseline="-27777" sz="1500" spc="-30">
                <a:latin typeface="Times New Roman"/>
                <a:cs typeface="Times New Roman"/>
              </a:rPr>
              <a:t>1</a:t>
            </a:r>
            <a:r>
              <a:rPr dirty="0" baseline="-27777" sz="1500" spc="-179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</a:t>
            </a:r>
            <a:r>
              <a:rPr dirty="0" u="sng" baseline="-14492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-14492" sz="1725" spc="-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z</a:t>
            </a:r>
            <a:r>
              <a:rPr dirty="0" u="sng" baseline="-14492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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671728" y="2774392"/>
            <a:ext cx="723265" cy="352425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63500">
              <a:lnSpc>
                <a:spcPts val="1260"/>
              </a:lnSpc>
              <a:spcBef>
                <a:spcPts val="140"/>
              </a:spcBef>
              <a:tabLst>
                <a:tab pos="614045" algn="l"/>
              </a:tabLst>
            </a:pPr>
            <a:r>
              <a:rPr dirty="0" sz="1150" spc="-50">
                <a:latin typeface="Symbol"/>
                <a:cs typeface="Symbol"/>
              </a:rPr>
              <a:t>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  <a:p>
            <a:pPr marL="63500">
              <a:lnSpc>
                <a:spcPts val="1260"/>
              </a:lnSpc>
            </a:pPr>
            <a:r>
              <a:rPr dirty="0" sz="1150" spc="-220">
                <a:latin typeface="Symbol"/>
                <a:cs typeface="Symbol"/>
              </a:rPr>
              <a:t></a:t>
            </a:r>
            <a:r>
              <a:rPr dirty="0" baseline="-9661" sz="1725" spc="-330">
                <a:latin typeface="Symbol"/>
                <a:cs typeface="Symbol"/>
              </a:rPr>
              <a:t></a:t>
            </a:r>
            <a:r>
              <a:rPr dirty="0" baseline="-9661" sz="1725" spc="-262">
                <a:latin typeface="Times New Roman"/>
                <a:cs typeface="Times New Roman"/>
              </a:rPr>
              <a:t> 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75" i="1">
                <a:latin typeface="Times New Roman"/>
                <a:cs typeface="Times New Roman"/>
              </a:rPr>
              <a:t>z</a:t>
            </a:r>
            <a:r>
              <a:rPr dirty="0" baseline="2415" sz="1725" spc="-2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1)</a:t>
            </a:r>
            <a:r>
              <a:rPr dirty="0" baseline="2415" sz="1725" spc="202">
                <a:latin typeface="Times New Roman"/>
                <a:cs typeface="Times New Roman"/>
              </a:rPr>
              <a:t>  </a:t>
            </a:r>
            <a:r>
              <a:rPr dirty="0" sz="1150" spc="-25">
                <a:latin typeface="Symbol"/>
                <a:cs typeface="Symbol"/>
              </a:rPr>
              <a:t></a:t>
            </a:r>
            <a:r>
              <a:rPr dirty="0" baseline="-9661" sz="1725" spc="-37">
                <a:latin typeface="Symbol"/>
                <a:cs typeface="Symbol"/>
              </a:rPr>
              <a:t>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833349" y="2761532"/>
            <a:ext cx="739775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4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1268070" y="3531876"/>
            <a:ext cx="92710" cy="0"/>
          </a:xfrm>
          <a:custGeom>
            <a:avLst/>
            <a:gdLst/>
            <a:ahLst/>
            <a:cxnLst/>
            <a:rect l="l" t="t" r="r" b="b"/>
            <a:pathLst>
              <a:path w="92709" h="0">
                <a:moveTo>
                  <a:pt x="0" y="0"/>
                </a:moveTo>
                <a:lnTo>
                  <a:pt x="92138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3517272" y="353187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821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869783" y="3039079"/>
            <a:ext cx="4839970" cy="691515"/>
          </a:xfrm>
          <a:prstGeom prst="rect">
            <a:avLst/>
          </a:prstGeom>
        </p:spPr>
        <p:txBody>
          <a:bodyPr wrap="square" lIns="0" tIns="10541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830"/>
              </a:spcBef>
            </a:pPr>
            <a:r>
              <a:rPr dirty="0" sz="1200">
                <a:latin typeface="Times New Roman"/>
                <a:cs typeface="Times New Roman"/>
              </a:rPr>
              <a:t>Substituting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ts val="1155"/>
              </a:lnSpc>
              <a:spcBef>
                <a:spcPts val="755"/>
              </a:spcBef>
            </a:pP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baseline="-17543" sz="1425" spc="89" i="1">
                <a:latin typeface="Times New Roman"/>
                <a:cs typeface="Times New Roman"/>
              </a:rPr>
              <a:t>n</a:t>
            </a:r>
            <a:r>
              <a:rPr dirty="0" baseline="-17543" sz="1425" spc="45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2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1)(3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4)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latin typeface="Times New Roman"/>
                <a:cs typeface="Times New Roman"/>
              </a:rPr>
              <a:t>0</a:t>
            </a:r>
            <a:r>
              <a:rPr dirty="0" baseline="-17543" sz="1425" spc="-97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(1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2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1)(3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4)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latin typeface="Times New Roman"/>
                <a:cs typeface="Times New Roman"/>
              </a:rPr>
              <a:t>0</a:t>
            </a:r>
            <a:r>
              <a:rPr dirty="0" baseline="-17543" sz="142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5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>
                <a:latin typeface="Times New Roman"/>
                <a:cs typeface="Times New Roman"/>
              </a:rPr>
              <a:t>0</a:t>
            </a:r>
            <a:r>
              <a:rPr dirty="0" baseline="-17543" sz="1425" spc="-97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)</a:t>
            </a:r>
            <a:r>
              <a:rPr dirty="0" sz="1150" spc="-25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  <a:p>
            <a:pPr marL="408305">
              <a:lnSpc>
                <a:spcPts val="1155"/>
              </a:lnSpc>
              <a:tabLst>
                <a:tab pos="2657475" algn="l"/>
              </a:tabLst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1283595" y="392049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84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1253494" y="3793003"/>
            <a:ext cx="3660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1)(3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c</a:t>
            </a:r>
            <a:r>
              <a:rPr dirty="0" baseline="-14619" sz="1425">
                <a:latin typeface="Times New Roman"/>
                <a:cs typeface="Times New Roman"/>
              </a:rPr>
              <a:t>0</a:t>
            </a:r>
            <a:r>
              <a:rPr dirty="0" baseline="-14619" sz="1425" spc="419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44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-14619" sz="1425">
                <a:latin typeface="Times New Roman"/>
                <a:cs typeface="Times New Roman"/>
              </a:rPr>
              <a:t>0</a:t>
            </a:r>
            <a:r>
              <a:rPr dirty="0" baseline="-14619" sz="1425" spc="26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&amp;</a:t>
            </a:r>
            <a:r>
              <a:rPr dirty="0" baseline="2415" sz="1725" spc="-6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c</a:t>
            </a:r>
            <a:r>
              <a:rPr dirty="0" baseline="-14619" sz="1425">
                <a:latin typeface="Times New Roman"/>
                <a:cs typeface="Times New Roman"/>
              </a:rPr>
              <a:t>1</a:t>
            </a:r>
            <a:r>
              <a:rPr dirty="0" baseline="-14619" sz="1425" spc="284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3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u</a:t>
            </a:r>
            <a:r>
              <a:rPr dirty="0" baseline="-14619" sz="1425">
                <a:latin typeface="Times New Roman"/>
                <a:cs typeface="Times New Roman"/>
              </a:rPr>
              <a:t>1</a:t>
            </a:r>
            <a:r>
              <a:rPr dirty="0" baseline="-14619" sz="1425" spc="17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89">
                <a:latin typeface="Times New Roman"/>
                <a:cs typeface="Times New Roman"/>
              </a:rPr>
              <a:t> </a:t>
            </a:r>
            <a:r>
              <a:rPr dirty="0" baseline="2415" sz="1725" spc="-37" i="1">
                <a:latin typeface="Times New Roman"/>
                <a:cs typeface="Times New Roman"/>
              </a:rPr>
              <a:t>u</a:t>
            </a:r>
            <a:r>
              <a:rPr dirty="0" baseline="-14619" sz="1425" spc="-37">
                <a:latin typeface="Times New Roman"/>
                <a:cs typeface="Times New Roman"/>
              </a:rPr>
              <a:t>0</a:t>
            </a:r>
            <a:endParaRPr baseline="-14619" sz="1425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02004" y="3912961"/>
            <a:ext cx="4652645" cy="4095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91160">
              <a:lnSpc>
                <a:spcPts val="1345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ts val="1645"/>
              </a:lnSpc>
            </a:pPr>
            <a:r>
              <a:rPr dirty="0" sz="1400" b="1">
                <a:latin typeface="Times New Roman"/>
                <a:cs typeface="Times New Roman"/>
              </a:rPr>
              <a:t>Exercises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Transforms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38504" y="4268270"/>
            <a:ext cx="5127625" cy="66865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380"/>
              </a:spcBef>
              <a:tabLst>
                <a:tab pos="3295015" algn="l"/>
                <a:tab pos="3580129" algn="l"/>
              </a:tabLst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60">
                <a:latin typeface="Times New Roman"/>
                <a:cs typeface="Times New Roman"/>
              </a:rPr>
              <a:t>  </a:t>
            </a:r>
            <a:r>
              <a:rPr dirty="0" sz="1150" spc="50" i="1">
                <a:latin typeface="Times New Roman"/>
                <a:cs typeface="Times New Roman"/>
              </a:rPr>
              <a:t>y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-179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72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24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y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3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20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2.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57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32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79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28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2)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2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x</a:t>
            </a:r>
            <a:r>
              <a:rPr dirty="0" sz="1150" spc="-20">
                <a:latin typeface="Times New Roman"/>
                <a:cs typeface="Times New Roman"/>
              </a:rPr>
              <a:t>(1)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18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4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2,</a:t>
            </a:r>
            <a:r>
              <a:rPr dirty="0" sz="115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5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3,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(1)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76604" y="4990451"/>
            <a:ext cx="175513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Symbol"/>
                <a:cs typeface="Symbol"/>
              </a:rPr>
              <a:t></a:t>
            </a:r>
            <a:r>
              <a:rPr dirty="0" baseline="-17543" sz="1425" spc="-165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Times New Roman"/>
                <a:cs typeface="Times New Roman"/>
              </a:rPr>
              <a:t>2</a:t>
            </a:r>
            <a:r>
              <a:rPr dirty="0" baseline="-17543" sz="1425" spc="292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5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 spc="15">
                <a:latin typeface="Symbol"/>
                <a:cs typeface="Symbol"/>
              </a:rPr>
              <a:t></a:t>
            </a:r>
            <a:r>
              <a:rPr dirty="0" baseline="-17543" sz="1425" spc="15">
                <a:latin typeface="Times New Roman"/>
                <a:cs typeface="Times New Roman"/>
              </a:rPr>
              <a:t>1</a:t>
            </a:r>
            <a:r>
              <a:rPr dirty="0" baseline="-17543" sz="1425" spc="157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6</a:t>
            </a:r>
            <a:r>
              <a:rPr dirty="0" sz="1150" spc="10" i="1">
                <a:latin typeface="Times New Roman"/>
                <a:cs typeface="Times New Roman"/>
              </a:rPr>
              <a:t>u</a:t>
            </a:r>
            <a:r>
              <a:rPr dirty="0" baseline="-17543" sz="1425" spc="15" i="1">
                <a:latin typeface="Times New Roman"/>
                <a:cs typeface="Times New Roman"/>
              </a:rPr>
              <a:t>n</a:t>
            </a:r>
            <a:r>
              <a:rPr dirty="0" baseline="-17543" sz="1425" spc="442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Times New Roman"/>
                <a:cs typeface="Times New Roman"/>
              </a:rPr>
              <a:t>2</a:t>
            </a:r>
            <a:r>
              <a:rPr dirty="0" baseline="32163" sz="1425" spc="52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620134" y="4990451"/>
            <a:ext cx="2795270" cy="594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65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7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5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baseline="32163" sz="1425" spc="-37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65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2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9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1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2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0</a:t>
            </a:r>
            <a:r>
              <a:rPr dirty="0" baseline="-16666" sz="1500" spc="38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6666" sz="1500">
                <a:latin typeface="Times New Roman"/>
                <a:cs typeface="Times New Roman"/>
              </a:rPr>
              <a:t>1</a:t>
            </a:r>
            <a:r>
              <a:rPr dirty="0" baseline="-16666" sz="1500" spc="25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1550779" y="5503559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586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/>
          <p:nvPr/>
        </p:nvSpPr>
        <p:spPr>
          <a:xfrm>
            <a:off x="2082440" y="5503559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282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1990630" y="5387973"/>
            <a:ext cx="2762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03200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90630" y="5514475"/>
            <a:ext cx="27622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0320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902004" y="5374922"/>
            <a:ext cx="863600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28955" algn="l"/>
                <a:tab pos="781685" algn="l"/>
              </a:tabLst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y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79856" y="5495835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548501" y="5495835"/>
            <a:ext cx="10350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20654" y="5288654"/>
            <a:ext cx="858519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482600" algn="l"/>
              </a:tabLst>
            </a:pPr>
            <a:r>
              <a:rPr dirty="0" baseline="4629" sz="1800" spc="-75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</a:t>
            </a:r>
            <a:r>
              <a:rPr dirty="0" baseline="4629" sz="1800" spc="-1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1666" sz="1500" spc="-37" i="1">
                <a:latin typeface="Times New Roman"/>
                <a:cs typeface="Times New Roman"/>
              </a:rPr>
              <a:t>n</a:t>
            </a:r>
            <a:endParaRPr baseline="41666" sz="15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167693" y="5439542"/>
            <a:ext cx="669290" cy="1803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591185" algn="l"/>
              </a:tabLst>
            </a:pPr>
            <a:r>
              <a:rPr dirty="0" sz="1000" i="1">
                <a:latin typeface="Times New Roman"/>
                <a:cs typeface="Times New Roman"/>
              </a:rPr>
              <a:t>n</a:t>
            </a:r>
            <a:r>
              <a:rPr dirty="0" sz="1000" spc="-150" i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Symbol"/>
                <a:cs typeface="Symbol"/>
              </a:rPr>
              <a:t></a:t>
            </a:r>
            <a:r>
              <a:rPr dirty="0" sz="1000" spc="-25">
                <a:latin typeface="Times New Roman"/>
                <a:cs typeface="Times New Roman"/>
              </a:rPr>
              <a:t>1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45652" y="5374829"/>
            <a:ext cx="1496695" cy="211454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56769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0),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41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63904" y="5753721"/>
            <a:ext cx="5114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3251200" algn="l"/>
              </a:tabLst>
            </a:pPr>
            <a:r>
              <a:rPr dirty="0" sz="1200">
                <a:latin typeface="Times New Roman"/>
                <a:cs typeface="Times New Roman"/>
              </a:rPr>
              <a:t>9.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u</a:t>
            </a:r>
            <a:r>
              <a:rPr dirty="0" baseline="-17543" sz="1425" spc="75" i="1">
                <a:latin typeface="Times New Roman"/>
                <a:cs typeface="Times New Roman"/>
              </a:rPr>
              <a:t>k</a:t>
            </a:r>
            <a:r>
              <a:rPr dirty="0" baseline="-17543" sz="1425" spc="-82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72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2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 i="1">
                <a:latin typeface="Times New Roman"/>
                <a:cs typeface="Times New Roman"/>
              </a:rPr>
              <a:t>k</a:t>
            </a:r>
            <a:r>
              <a:rPr dirty="0" baseline="-17543" sz="1425" spc="-75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k</a:t>
            </a:r>
            <a:r>
              <a:rPr dirty="0" baseline="-17543" sz="1425" spc="5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2</a:t>
            </a:r>
            <a:r>
              <a:rPr dirty="0" baseline="32163" sz="1425" spc="89" i="1">
                <a:latin typeface="Times New Roman"/>
                <a:cs typeface="Times New Roman"/>
              </a:rPr>
              <a:t>k</a:t>
            </a:r>
            <a:r>
              <a:rPr dirty="0" baseline="32163" sz="1425" spc="569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with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0</a:t>
            </a:r>
            <a:r>
              <a:rPr dirty="0" baseline="-17543" sz="1425" spc="3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2,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u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2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 spc="-165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-187" i="1">
                <a:latin typeface="Times New Roman"/>
                <a:cs typeface="Times New Roman"/>
              </a:rPr>
              <a:t> </a:t>
            </a:r>
            <a:r>
              <a:rPr dirty="0" baseline="-17543" sz="1425">
                <a:latin typeface="Symbol"/>
                <a:cs typeface="Symbol"/>
              </a:rPr>
              <a:t>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spc="30">
                <a:latin typeface="Times New Roman"/>
                <a:cs typeface="Times New Roman"/>
              </a:rPr>
              <a:t>4</a:t>
            </a:r>
            <a:r>
              <a:rPr dirty="0" baseline="32163" sz="1425" spc="44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76604" y="6181725"/>
            <a:ext cx="2252345" cy="2393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400" b="1">
                <a:latin typeface="Times New Roman"/>
                <a:cs typeface="Times New Roman"/>
              </a:rPr>
              <a:t>Answers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3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2</a:t>
            </a:r>
            <a:r>
              <a:rPr dirty="0" baseline="32163" sz="1425" spc="89" i="1">
                <a:latin typeface="Times New Roman"/>
                <a:cs typeface="Times New Roman"/>
              </a:rPr>
              <a:t>n</a:t>
            </a:r>
            <a:r>
              <a:rPr dirty="0" baseline="32163" sz="1425" spc="-187" i="1">
                <a:latin typeface="Times New Roman"/>
                <a:cs typeface="Times New Roman"/>
              </a:rPr>
              <a:t> </a:t>
            </a:r>
            <a:r>
              <a:rPr dirty="0" baseline="32163" sz="1425">
                <a:latin typeface="Symbol"/>
                <a:cs typeface="Symbol"/>
              </a:rPr>
              <a:t></a:t>
            </a:r>
            <a:r>
              <a:rPr dirty="0" baseline="32163" sz="1425">
                <a:latin typeface="Times New Roman"/>
                <a:cs typeface="Times New Roman"/>
              </a:rPr>
              <a:t>1</a:t>
            </a:r>
            <a:r>
              <a:rPr dirty="0" baseline="32163" sz="1425" spc="1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-195" i="1">
                <a:latin typeface="Times New Roman"/>
                <a:cs typeface="Times New Roman"/>
              </a:rPr>
              <a:t> </a:t>
            </a:r>
            <a:r>
              <a:rPr dirty="0" baseline="32163" sz="1425" spc="-37">
                <a:latin typeface="Symbol"/>
                <a:cs typeface="Symbol"/>
              </a:rPr>
              <a:t></a:t>
            </a:r>
            <a:r>
              <a:rPr dirty="0" baseline="32163" sz="1425" spc="-37">
                <a:latin typeface="Times New Roman"/>
                <a:cs typeface="Times New Roman"/>
              </a:rPr>
              <a:t>1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07434" y="6208043"/>
            <a:ext cx="28682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879600" algn="l"/>
              </a:tabLst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n</a:t>
            </a:r>
            <a:r>
              <a:rPr dirty="0" baseline="-17543" sz="1425" spc="45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.2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32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187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.3</a:t>
            </a:r>
            <a:r>
              <a:rPr dirty="0" baseline="32163" sz="1425" spc="-37" i="1">
                <a:latin typeface="Times New Roman"/>
                <a:cs typeface="Times New Roman"/>
              </a:rPr>
              <a:t>n</a:t>
            </a:r>
            <a:r>
              <a:rPr dirty="0" baseline="32163" sz="1425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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baseline="30555" sz="1500" spc="-37" i="1">
                <a:latin typeface="Times New Roman"/>
                <a:cs typeface="Times New Roman"/>
              </a:rPr>
              <a:t>n</a:t>
            </a:r>
            <a:endParaRPr baseline="30555" sz="15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4452688" y="6649726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 h="0">
                <a:moveTo>
                  <a:pt x="0" y="0"/>
                </a:moveTo>
                <a:lnTo>
                  <a:pt x="15196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4433513" y="6642192"/>
            <a:ext cx="18097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>
                <a:latin typeface="Times New Roman"/>
                <a:cs typeface="Times New Roman"/>
              </a:rPr>
              <a:t>12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863904" y="6522233"/>
            <a:ext cx="40741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879600" algn="l"/>
              </a:tabLst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4)</a:t>
            </a:r>
            <a:r>
              <a:rPr dirty="0" baseline="30555" sz="1500" spc="-30" i="1">
                <a:latin typeface="Times New Roman"/>
                <a:cs typeface="Times New Roman"/>
              </a:rPr>
              <a:t>n</a:t>
            </a:r>
            <a:r>
              <a:rPr dirty="0" baseline="30555" sz="15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u</a:t>
            </a:r>
            <a:r>
              <a:rPr dirty="0" baseline="-17543" sz="1425" spc="89" i="1">
                <a:latin typeface="Times New Roman"/>
                <a:cs typeface="Times New Roman"/>
              </a:rPr>
              <a:t>n</a:t>
            </a:r>
            <a:r>
              <a:rPr dirty="0" baseline="-17543" sz="1425" spc="45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9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(6)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5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40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(2)</a:t>
            </a:r>
            <a:r>
              <a:rPr dirty="0" baseline="32163" sz="1425" spc="-30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2344306" y="7125341"/>
            <a:ext cx="92710" cy="0"/>
          </a:xfrm>
          <a:custGeom>
            <a:avLst/>
            <a:gdLst/>
            <a:ahLst/>
            <a:cxnLst/>
            <a:rect l="l" t="t" r="r" b="b"/>
            <a:pathLst>
              <a:path w="92710" h="0">
                <a:moveTo>
                  <a:pt x="0" y="0"/>
                </a:moveTo>
                <a:lnTo>
                  <a:pt x="92099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2098182" y="6957448"/>
            <a:ext cx="1135380" cy="1758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98525" algn="l"/>
              </a:tabLst>
            </a:pPr>
            <a:r>
              <a:rPr dirty="0" sz="950" spc="-50" i="1">
                <a:latin typeface="Times New Roman"/>
                <a:cs typeface="Times New Roman"/>
              </a:rPr>
              <a:t>n</a:t>
            </a:r>
            <a:r>
              <a:rPr dirty="0" sz="950" i="1">
                <a:latin typeface="Times New Roman"/>
                <a:cs typeface="Times New Roman"/>
              </a:rPr>
              <a:t>	n</a:t>
            </a:r>
            <a:r>
              <a:rPr dirty="0" sz="950" spc="-120" i="1">
                <a:latin typeface="Times New Roman"/>
                <a:cs typeface="Times New Roman"/>
              </a:rPr>
              <a:t> </a:t>
            </a:r>
            <a:r>
              <a:rPr dirty="0" sz="950">
                <a:latin typeface="Symbol"/>
                <a:cs typeface="Symbol"/>
              </a:rPr>
              <a:t></a:t>
            </a:r>
            <a:r>
              <a:rPr dirty="0" sz="950" spc="-114">
                <a:latin typeface="Times New Roman"/>
                <a:cs typeface="Times New Roman"/>
              </a:rPr>
              <a:t> </a:t>
            </a:r>
            <a:r>
              <a:rPr dirty="0" sz="950" spc="-50">
                <a:latin typeface="Times New Roman"/>
                <a:cs typeface="Times New Roman"/>
              </a:rPr>
              <a:t>2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/>
          <p:nvPr/>
        </p:nvSpPr>
        <p:spPr>
          <a:xfrm>
            <a:off x="4842279" y="7117719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557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5437051" y="7117719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545" y="0"/>
                </a:lnTo>
              </a:path>
            </a:pathLst>
          </a:custGeom>
          <a:ln w="646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/>
          <p:nvPr/>
        </p:nvSpPr>
        <p:spPr>
          <a:xfrm>
            <a:off x="4751157" y="7003557"/>
            <a:ext cx="2724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1295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643587" y="7135348"/>
            <a:ext cx="11703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308610" algn="l"/>
                <a:tab pos="600710" algn="l"/>
                <a:tab pos="903605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20833" sz="1800" spc="-37">
                <a:latin typeface="Symbol"/>
                <a:cs typeface="Symbol"/>
              </a:rPr>
              <a:t></a:t>
            </a:r>
            <a:r>
              <a:rPr dirty="0" baseline="2314" sz="1800" spc="-37">
                <a:latin typeface="Symbol"/>
                <a:cs typeface="Symbol"/>
              </a:rPr>
              <a:t>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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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</a:t>
            </a:r>
            <a:r>
              <a:rPr dirty="0" baseline="2314" sz="1800" spc="697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</a:t>
            </a:r>
            <a:r>
              <a:rPr dirty="0" baseline="-20833" sz="1800" spc="-89">
                <a:latin typeface="Symbol"/>
                <a:cs typeface="Symbol"/>
              </a:rPr>
              <a:t></a:t>
            </a:r>
            <a:endParaRPr baseline="-20833" sz="18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367257" y="7054432"/>
            <a:ext cx="889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 i="1">
                <a:latin typeface="Times New Roman"/>
                <a:cs typeface="Times New Roman"/>
              </a:rPr>
              <a:t>n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123154" y="6990600"/>
            <a:ext cx="652780" cy="328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190"/>
              </a:lnSpc>
              <a:spcBef>
                <a:spcPts val="100"/>
              </a:spcBef>
              <a:tabLst>
                <a:tab pos="424180" algn="l"/>
              </a:tabLst>
            </a:pPr>
            <a:r>
              <a:rPr dirty="0" sz="1200" spc="-2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baseline="-4629" sz="1800" spc="44">
                <a:latin typeface="Symbol"/>
                <a:cs typeface="Symbol"/>
              </a:rPr>
              <a:t></a:t>
            </a:r>
            <a:r>
              <a:rPr dirty="0" sz="1200" spc="3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4629" sz="1800">
                <a:latin typeface="Symbol"/>
                <a:cs typeface="Symbol"/>
              </a:rPr>
              <a:t></a:t>
            </a:r>
            <a:r>
              <a:rPr dirty="0" baseline="-4629" sz="1800" spc="69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  <a:p>
            <a:pPr algn="ctr" marL="71755">
              <a:lnSpc>
                <a:spcPts val="1190"/>
              </a:lnSpc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839648" y="7110349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301476" y="6905418"/>
            <a:ext cx="35121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405380" algn="l"/>
                <a:tab pos="2943225" algn="l"/>
                <a:tab pos="3143250" algn="l"/>
              </a:tabLst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23148" sz="1800" spc="-37">
                <a:latin typeface="Symbol"/>
                <a:cs typeface="Symbol"/>
              </a:rPr>
              <a:t></a:t>
            </a:r>
            <a:r>
              <a:rPr dirty="0" sz="1200" spc="-25">
                <a:latin typeface="Symbol"/>
                <a:cs typeface="Symbol"/>
              </a:rPr>
              <a:t>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1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</a:t>
            </a:r>
            <a:r>
              <a:rPr dirty="0" baseline="41666" sz="1500" spc="-37" i="1">
                <a:latin typeface="Times New Roman"/>
                <a:cs typeface="Times New Roman"/>
              </a:rPr>
              <a:t>n</a:t>
            </a:r>
            <a:r>
              <a:rPr dirty="0" baseline="41666" sz="15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8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baseline="41666" sz="1500" i="1">
                <a:latin typeface="Times New Roman"/>
                <a:cs typeface="Times New Roman"/>
              </a:rPr>
              <a:t>n</a:t>
            </a:r>
            <a:r>
              <a:rPr dirty="0" baseline="41666" sz="1500" spc="-30" i="1">
                <a:latin typeface="Times New Roman"/>
                <a:cs typeface="Times New Roman"/>
              </a:rPr>
              <a:t> </a:t>
            </a:r>
            <a:r>
              <a:rPr dirty="0" baseline="23148" sz="1800" spc="-75">
                <a:latin typeface="Symbol"/>
                <a:cs typeface="Symbol"/>
              </a:rPr>
              <a:t></a:t>
            </a:r>
            <a:endParaRPr baseline="23148" sz="18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863904" y="6997552"/>
            <a:ext cx="3939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3251200" algn="l"/>
                <a:tab pos="3639185" algn="l"/>
              </a:tabLst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y</a:t>
            </a:r>
            <a:r>
              <a:rPr dirty="0" baseline="-17543" sz="1425" spc="75" i="1">
                <a:latin typeface="Times New Roman"/>
                <a:cs typeface="Times New Roman"/>
              </a:rPr>
              <a:t>n</a:t>
            </a:r>
            <a:r>
              <a:rPr dirty="0" baseline="-17543" sz="1425" spc="43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baseline="-17543" sz="1425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)3</a:t>
            </a:r>
            <a:r>
              <a:rPr dirty="0" sz="1150" spc="240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baseline="-45893" sz="1725">
                <a:latin typeface="Times New Roman"/>
                <a:cs typeface="Times New Roman"/>
              </a:rPr>
              <a:t>2</a:t>
            </a:r>
            <a:r>
              <a:rPr dirty="0" baseline="-45893" sz="1725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1)3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y</a:t>
            </a:r>
            <a:r>
              <a:rPr dirty="0" baseline="2314" sz="1800" i="1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2</a:t>
            </a:r>
            <a:r>
              <a:rPr dirty="0" baseline="2314" sz="1800" spc="-37">
                <a:latin typeface="Symbol"/>
                <a:cs typeface="Symbol"/>
              </a:rPr>
              <a:t>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1428768" y="7602226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733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1426269" y="7594691"/>
            <a:ext cx="10160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876604" y="7476790"/>
            <a:ext cx="784225" cy="20637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0"/>
              </a:spcBef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3</a:t>
            </a:r>
            <a:r>
              <a:rPr dirty="0" baseline="36231" sz="1725" spc="-37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248154" y="7472933"/>
            <a:ext cx="11791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9.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u</a:t>
            </a:r>
            <a:r>
              <a:rPr dirty="0" baseline="-17543" sz="1425" spc="82" i="1">
                <a:latin typeface="Times New Roman"/>
                <a:cs typeface="Times New Roman"/>
              </a:rPr>
              <a:t>k</a:t>
            </a:r>
            <a:r>
              <a:rPr dirty="0" baseline="-17543" sz="1425" spc="5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30">
                <a:latin typeface="Times New Roman"/>
                <a:cs typeface="Times New Roman"/>
              </a:rPr>
              <a:t>2</a:t>
            </a:r>
            <a:r>
              <a:rPr dirty="0" baseline="32163" sz="1425" spc="44" i="1">
                <a:latin typeface="Times New Roman"/>
                <a:cs typeface="Times New Roman"/>
              </a:rPr>
              <a:t>k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/>
          <p:nvPr/>
        </p:nvSpPr>
        <p:spPr>
          <a:xfrm>
            <a:off x="5901110" y="7602226"/>
            <a:ext cx="151130" cy="0"/>
          </a:xfrm>
          <a:custGeom>
            <a:avLst/>
            <a:gdLst/>
            <a:ahLst/>
            <a:cxnLst/>
            <a:rect l="l" t="t" r="r" b="b"/>
            <a:pathLst>
              <a:path w="151129" h="0">
                <a:moveTo>
                  <a:pt x="0" y="0"/>
                </a:moveTo>
                <a:lnTo>
                  <a:pt x="150892" y="0"/>
                </a:lnTo>
              </a:path>
            </a:pathLst>
          </a:custGeom>
          <a:ln w="625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 txBox="1"/>
          <p:nvPr/>
        </p:nvSpPr>
        <p:spPr>
          <a:xfrm>
            <a:off x="5881965" y="7594691"/>
            <a:ext cx="1797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25">
                <a:latin typeface="Times New Roman"/>
                <a:cs typeface="Times New Roman"/>
              </a:rPr>
              <a:t>10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077589" y="7474733"/>
            <a:ext cx="21888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10.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y</a:t>
            </a:r>
            <a:r>
              <a:rPr dirty="0" baseline="-17543" sz="1425" i="1">
                <a:latin typeface="Times New Roman"/>
                <a:cs typeface="Times New Roman"/>
              </a:rPr>
              <a:t>n</a:t>
            </a:r>
            <a:r>
              <a:rPr dirty="0" baseline="-17543" sz="1425" spc="4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(6)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baseline="-17543" sz="1425">
                <a:latin typeface="Times New Roman"/>
                <a:cs typeface="Times New Roman"/>
              </a:rPr>
              <a:t>2</a:t>
            </a:r>
            <a:r>
              <a:rPr dirty="0" baseline="-17543" sz="1425" spc="-89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baseline="32163" sz="1425" i="1">
                <a:latin typeface="Times New Roman"/>
                <a:cs typeface="Times New Roman"/>
              </a:rPr>
              <a:t>n</a:t>
            </a:r>
            <a:r>
              <a:rPr dirty="0" baseline="32163" sz="1425" spc="3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5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434">
                <a:latin typeface="Times New Roman"/>
                <a:cs typeface="Times New Roman"/>
              </a:rPr>
              <a:t> </a:t>
            </a:r>
            <a:r>
              <a:rPr dirty="0" sz="1150" spc="35">
                <a:latin typeface="Times New Roman"/>
                <a:cs typeface="Times New Roman"/>
              </a:rPr>
              <a:t>4</a:t>
            </a:r>
            <a:r>
              <a:rPr dirty="0" baseline="32163" sz="1425" spc="52" i="1">
                <a:latin typeface="Times New Roman"/>
                <a:cs typeface="Times New Roman"/>
              </a:rPr>
              <a:t>n</a:t>
            </a:r>
            <a:endParaRPr baseline="32163" sz="1425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534283" y="8288273"/>
            <a:ext cx="704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Wingdings"/>
                <a:cs typeface="Wingdings"/>
              </a:rPr>
              <a:t></a:t>
            </a:r>
            <a:endParaRPr sz="1200">
              <a:latin typeface="Wingdings"/>
              <a:cs typeface="Wingding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17877" y="3654679"/>
            <a:ext cx="4137660" cy="36068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2200" spc="-30" b="1">
                <a:latin typeface="Times New Roman"/>
                <a:cs typeface="Times New Roman"/>
              </a:rPr>
              <a:t>Module-</a:t>
            </a:r>
            <a:r>
              <a:rPr dirty="0" sz="2200" b="1">
                <a:latin typeface="Times New Roman"/>
                <a:cs typeface="Times New Roman"/>
              </a:rPr>
              <a:t>5</a:t>
            </a:r>
            <a:r>
              <a:rPr dirty="0" sz="2200" spc="-95" b="1">
                <a:latin typeface="Times New Roman"/>
                <a:cs typeface="Times New Roman"/>
              </a:rPr>
              <a:t> </a:t>
            </a:r>
            <a:r>
              <a:rPr dirty="0" sz="2200" b="1">
                <a:latin typeface="Times New Roman"/>
                <a:cs typeface="Times New Roman"/>
              </a:rPr>
              <a:t>–</a:t>
            </a:r>
            <a:r>
              <a:rPr dirty="0" sz="2200" spc="-95" b="1">
                <a:latin typeface="Times New Roman"/>
                <a:cs typeface="Times New Roman"/>
              </a:rPr>
              <a:t> </a:t>
            </a:r>
            <a:r>
              <a:rPr dirty="0" sz="2000" b="1">
                <a:latin typeface="Times New Roman"/>
                <a:cs typeface="Times New Roman"/>
              </a:rPr>
              <a:t>Probability</a:t>
            </a:r>
            <a:r>
              <a:rPr dirty="0" sz="2000" spc="-10" b="1">
                <a:latin typeface="Times New Roman"/>
                <a:cs typeface="Times New Roman"/>
              </a:rPr>
              <a:t> Distributions</a:t>
            </a:r>
            <a:endParaRPr sz="20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1430" rIns="0" bIns="0" rtlCol="0" vert="horz">
            <a:spAutoFit/>
          </a:bodyPr>
          <a:lstStyle/>
          <a:p>
            <a:pPr algn="just" marL="241300" marR="6350" indent="-228600">
              <a:lnSpc>
                <a:spcPct val="152700"/>
              </a:lnSpc>
              <a:spcBef>
                <a:spcPts val="90"/>
              </a:spcBef>
              <a:buFont typeface="Wingdings"/>
              <a:buChar char=""/>
              <a:tabLst>
                <a:tab pos="241300" algn="l"/>
              </a:tabLst>
            </a:pPr>
            <a:r>
              <a:rPr dirty="0"/>
              <a:t>Review</a:t>
            </a:r>
            <a:r>
              <a:rPr dirty="0" spc="200"/>
              <a:t>  </a:t>
            </a:r>
            <a:r>
              <a:rPr dirty="0"/>
              <a:t>of</a:t>
            </a:r>
            <a:r>
              <a:rPr dirty="0" spc="200"/>
              <a:t>  </a:t>
            </a:r>
            <a:r>
              <a:rPr dirty="0"/>
              <a:t>basic</a:t>
            </a:r>
            <a:r>
              <a:rPr dirty="0" spc="204"/>
              <a:t>  </a:t>
            </a:r>
            <a:r>
              <a:rPr dirty="0"/>
              <a:t>probability</a:t>
            </a:r>
            <a:r>
              <a:rPr dirty="0" spc="204"/>
              <a:t>  </a:t>
            </a:r>
            <a:r>
              <a:rPr dirty="0"/>
              <a:t>theory,</a:t>
            </a:r>
            <a:r>
              <a:rPr dirty="0" spc="195"/>
              <a:t>  </a:t>
            </a:r>
            <a:r>
              <a:rPr dirty="0"/>
              <a:t>Random</a:t>
            </a:r>
            <a:r>
              <a:rPr dirty="0" spc="210"/>
              <a:t>  </a:t>
            </a:r>
            <a:r>
              <a:rPr dirty="0" spc="-10"/>
              <a:t>variables-</a:t>
            </a:r>
            <a:r>
              <a:rPr dirty="0"/>
              <a:t>discrete</a:t>
            </a:r>
            <a:r>
              <a:rPr dirty="0" spc="200"/>
              <a:t>  </a:t>
            </a:r>
            <a:r>
              <a:rPr dirty="0"/>
              <a:t>and</a:t>
            </a:r>
            <a:r>
              <a:rPr dirty="0" spc="204"/>
              <a:t>  </a:t>
            </a:r>
            <a:r>
              <a:rPr dirty="0" spc="-10"/>
              <a:t>continuous </a:t>
            </a:r>
            <a:r>
              <a:rPr dirty="0"/>
              <a:t>Probability</a:t>
            </a:r>
            <a:r>
              <a:rPr dirty="0" spc="195"/>
              <a:t>  </a:t>
            </a:r>
            <a:r>
              <a:rPr dirty="0"/>
              <a:t>distribution</a:t>
            </a:r>
            <a:r>
              <a:rPr dirty="0" spc="195"/>
              <a:t>  </a:t>
            </a:r>
            <a:r>
              <a:rPr dirty="0"/>
              <a:t>function,</a:t>
            </a:r>
            <a:r>
              <a:rPr dirty="0" spc="195"/>
              <a:t>  </a:t>
            </a:r>
            <a:r>
              <a:rPr dirty="0"/>
              <a:t>cumulative</a:t>
            </a:r>
            <a:r>
              <a:rPr dirty="0" spc="195"/>
              <a:t>  </a:t>
            </a:r>
            <a:r>
              <a:rPr dirty="0"/>
              <a:t>distribution</a:t>
            </a:r>
            <a:r>
              <a:rPr dirty="0" spc="190"/>
              <a:t>  </a:t>
            </a:r>
            <a:r>
              <a:rPr dirty="0"/>
              <a:t>function,</a:t>
            </a:r>
            <a:r>
              <a:rPr dirty="0" spc="195"/>
              <a:t>  </a:t>
            </a:r>
            <a:r>
              <a:rPr dirty="0" spc="-10"/>
              <a:t>Mathematical </a:t>
            </a:r>
            <a:r>
              <a:rPr dirty="0"/>
              <a:t>Expectation,</a:t>
            </a:r>
            <a:r>
              <a:rPr dirty="0" spc="15"/>
              <a:t> </a:t>
            </a:r>
            <a:r>
              <a:rPr dirty="0"/>
              <a:t>mean</a:t>
            </a:r>
            <a:r>
              <a:rPr dirty="0" spc="35"/>
              <a:t> </a:t>
            </a:r>
            <a:r>
              <a:rPr dirty="0"/>
              <a:t>and</a:t>
            </a:r>
            <a:r>
              <a:rPr dirty="0" spc="25"/>
              <a:t> </a:t>
            </a:r>
            <a:r>
              <a:rPr dirty="0"/>
              <a:t>variance,</a:t>
            </a:r>
            <a:r>
              <a:rPr dirty="0" spc="25"/>
              <a:t> </a:t>
            </a:r>
            <a:r>
              <a:rPr dirty="0"/>
              <a:t>Binomial,</a:t>
            </a:r>
            <a:r>
              <a:rPr dirty="0" spc="25"/>
              <a:t> </a:t>
            </a:r>
            <a:r>
              <a:rPr dirty="0" spc="-10"/>
              <a:t>Poisson,Exponential</a:t>
            </a:r>
            <a:r>
              <a:rPr dirty="0" spc="30"/>
              <a:t> </a:t>
            </a:r>
            <a:r>
              <a:rPr dirty="0"/>
              <a:t>and</a:t>
            </a:r>
            <a:r>
              <a:rPr dirty="0" spc="20"/>
              <a:t> </a:t>
            </a:r>
            <a:r>
              <a:rPr dirty="0"/>
              <a:t>Normal</a:t>
            </a:r>
            <a:r>
              <a:rPr dirty="0" spc="30"/>
              <a:t> </a:t>
            </a:r>
            <a:r>
              <a:rPr dirty="0" spc="-10"/>
              <a:t>distribution </a:t>
            </a:r>
            <a:r>
              <a:rPr dirty="0"/>
              <a:t>(without</a:t>
            </a:r>
            <a:r>
              <a:rPr dirty="0" spc="-35"/>
              <a:t> </a:t>
            </a:r>
            <a:r>
              <a:rPr dirty="0"/>
              <a:t>proofs</a:t>
            </a:r>
            <a:r>
              <a:rPr dirty="0" spc="-35"/>
              <a:t> </a:t>
            </a:r>
            <a:r>
              <a:rPr dirty="0"/>
              <a:t>for</a:t>
            </a:r>
            <a:r>
              <a:rPr dirty="0" spc="-35"/>
              <a:t> </a:t>
            </a:r>
            <a:r>
              <a:rPr dirty="0"/>
              <a:t>mean</a:t>
            </a:r>
            <a:r>
              <a:rPr dirty="0" spc="-20"/>
              <a:t> </a:t>
            </a:r>
            <a:r>
              <a:rPr dirty="0"/>
              <a:t>and</a:t>
            </a:r>
            <a:r>
              <a:rPr dirty="0" spc="-20"/>
              <a:t> </a:t>
            </a:r>
            <a:r>
              <a:rPr dirty="0"/>
              <a:t>SD)</a:t>
            </a:r>
            <a:r>
              <a:rPr dirty="0" spc="-5"/>
              <a:t> </a:t>
            </a:r>
            <a:r>
              <a:rPr dirty="0"/>
              <a:t>–</a:t>
            </a:r>
            <a:r>
              <a:rPr dirty="0" spc="-30"/>
              <a:t> </a:t>
            </a:r>
            <a:r>
              <a:rPr dirty="0" spc="-10"/>
              <a:t>Problems.</a:t>
            </a:r>
          </a:p>
          <a:p>
            <a:pPr algn="just" marL="241300" marR="5080" indent="-228600">
              <a:lnSpc>
                <a:spcPts val="2570"/>
              </a:lnSpc>
              <a:spcBef>
                <a:spcPts val="219"/>
              </a:spcBef>
              <a:buFont typeface="Wingdings"/>
              <a:buChar char=""/>
              <a:tabLst>
                <a:tab pos="241300" algn="l"/>
              </a:tabLst>
            </a:pPr>
            <a:r>
              <a:rPr dirty="0" b="1">
                <a:latin typeface="Calibri"/>
                <a:cs typeface="Calibri"/>
              </a:rPr>
              <a:t>Sampling</a:t>
            </a:r>
            <a:r>
              <a:rPr dirty="0" spc="220" b="1">
                <a:latin typeface="Calibri"/>
                <a:cs typeface="Calibri"/>
              </a:rPr>
              <a:t> </a:t>
            </a:r>
            <a:r>
              <a:rPr dirty="0" b="1">
                <a:latin typeface="Calibri"/>
                <a:cs typeface="Calibri"/>
              </a:rPr>
              <a:t>Theory:</a:t>
            </a:r>
            <a:r>
              <a:rPr dirty="0" spc="210" b="1">
                <a:latin typeface="Calibri"/>
                <a:cs typeface="Calibri"/>
              </a:rPr>
              <a:t>  </a:t>
            </a:r>
            <a:r>
              <a:rPr dirty="0"/>
              <a:t>Introduction</a:t>
            </a:r>
            <a:r>
              <a:rPr dirty="0" spc="215"/>
              <a:t> </a:t>
            </a:r>
            <a:r>
              <a:rPr dirty="0"/>
              <a:t>to</a:t>
            </a:r>
            <a:r>
              <a:rPr dirty="0" spc="204"/>
              <a:t> </a:t>
            </a:r>
            <a:r>
              <a:rPr dirty="0"/>
              <a:t>sampling</a:t>
            </a:r>
            <a:r>
              <a:rPr dirty="0" spc="195"/>
              <a:t> </a:t>
            </a:r>
            <a:r>
              <a:rPr dirty="0"/>
              <a:t>distributions,</a:t>
            </a:r>
            <a:r>
              <a:rPr dirty="0" spc="200"/>
              <a:t> </a:t>
            </a:r>
            <a:r>
              <a:rPr dirty="0"/>
              <a:t>standard</a:t>
            </a:r>
            <a:r>
              <a:rPr dirty="0" spc="215"/>
              <a:t> </a:t>
            </a:r>
            <a:r>
              <a:rPr dirty="0"/>
              <a:t>error,</a:t>
            </a:r>
            <a:r>
              <a:rPr dirty="0" spc="204"/>
              <a:t> </a:t>
            </a:r>
            <a:r>
              <a:rPr dirty="0" spc="-10"/>
              <a:t>Type-</a:t>
            </a:r>
            <a:r>
              <a:rPr dirty="0"/>
              <a:t>I</a:t>
            </a:r>
            <a:r>
              <a:rPr dirty="0" spc="195"/>
              <a:t> </a:t>
            </a:r>
            <a:r>
              <a:rPr dirty="0" spc="-25"/>
              <a:t>and </a:t>
            </a:r>
            <a:r>
              <a:rPr dirty="0" spc="-10"/>
              <a:t>Type-</a:t>
            </a:r>
            <a:r>
              <a:rPr dirty="0"/>
              <a:t>II</a:t>
            </a:r>
            <a:r>
              <a:rPr dirty="0" spc="135"/>
              <a:t> </a:t>
            </a:r>
            <a:r>
              <a:rPr dirty="0"/>
              <a:t>errors.Student’s</a:t>
            </a:r>
            <a:r>
              <a:rPr dirty="0" spc="135"/>
              <a:t> </a:t>
            </a:r>
            <a:r>
              <a:rPr dirty="0"/>
              <a:t>t-distribution,</a:t>
            </a:r>
            <a:r>
              <a:rPr dirty="0" spc="130"/>
              <a:t> </a:t>
            </a:r>
            <a:r>
              <a:rPr dirty="0" spc="-10"/>
              <a:t>Chi-</a:t>
            </a:r>
            <a:r>
              <a:rPr dirty="0"/>
              <a:t>square</a:t>
            </a:r>
            <a:r>
              <a:rPr dirty="0" spc="120"/>
              <a:t> </a:t>
            </a:r>
            <a:r>
              <a:rPr dirty="0"/>
              <a:t>distribution</a:t>
            </a:r>
            <a:r>
              <a:rPr dirty="0" spc="140"/>
              <a:t> </a:t>
            </a:r>
            <a:r>
              <a:rPr dirty="0"/>
              <a:t>as</a:t>
            </a:r>
            <a:r>
              <a:rPr dirty="0" spc="130"/>
              <a:t> </a:t>
            </a:r>
            <a:r>
              <a:rPr dirty="0"/>
              <a:t>a</a:t>
            </a:r>
            <a:r>
              <a:rPr dirty="0" spc="135"/>
              <a:t> </a:t>
            </a:r>
            <a:r>
              <a:rPr dirty="0"/>
              <a:t>test</a:t>
            </a:r>
            <a:r>
              <a:rPr dirty="0" spc="130"/>
              <a:t> </a:t>
            </a:r>
            <a:r>
              <a:rPr dirty="0"/>
              <a:t>of</a:t>
            </a:r>
            <a:r>
              <a:rPr dirty="0" spc="140"/>
              <a:t> </a:t>
            </a:r>
            <a:r>
              <a:rPr dirty="0"/>
              <a:t>goodness</a:t>
            </a:r>
            <a:r>
              <a:rPr dirty="0" spc="135"/>
              <a:t> </a:t>
            </a:r>
            <a:r>
              <a:rPr dirty="0" spc="-25"/>
              <a:t>of </a:t>
            </a:r>
            <a:r>
              <a:rPr dirty="0" spc="-20"/>
              <a:t>fit.</a:t>
            </a:r>
          </a:p>
          <a:p>
            <a:pPr marL="240665" indent="-227965">
              <a:lnSpc>
                <a:spcPct val="100000"/>
              </a:lnSpc>
              <a:spcBef>
                <a:spcPts val="490"/>
              </a:spcBef>
              <a:buSzPct val="142857"/>
              <a:buFont typeface="Wingdings"/>
              <a:buChar char=""/>
              <a:tabLst>
                <a:tab pos="240665" algn="l"/>
              </a:tabLst>
            </a:pPr>
            <a:r>
              <a:rPr dirty="0" spc="-10" b="1">
                <a:latin typeface="Calibri"/>
                <a:cs typeface="Calibri"/>
              </a:rPr>
              <a:t>Self-</a:t>
            </a:r>
            <a:r>
              <a:rPr dirty="0" b="1">
                <a:latin typeface="Calibri"/>
                <a:cs typeface="Calibri"/>
              </a:rPr>
              <a:t>study:</a:t>
            </a:r>
            <a:r>
              <a:rPr dirty="0" spc="-30" b="1">
                <a:latin typeface="Calibri"/>
                <a:cs typeface="Calibri"/>
              </a:rPr>
              <a:t> </a:t>
            </a:r>
            <a:r>
              <a:rPr dirty="0"/>
              <a:t>Test</a:t>
            </a:r>
            <a:r>
              <a:rPr dirty="0" spc="-25"/>
              <a:t> </a:t>
            </a:r>
            <a:r>
              <a:rPr dirty="0"/>
              <a:t>of</a:t>
            </a:r>
            <a:r>
              <a:rPr dirty="0" spc="-15"/>
              <a:t> </a:t>
            </a:r>
            <a:r>
              <a:rPr dirty="0"/>
              <a:t>hypothesis</a:t>
            </a:r>
            <a:r>
              <a:rPr dirty="0" spc="-15"/>
              <a:t> </a:t>
            </a:r>
            <a:r>
              <a:rPr dirty="0"/>
              <a:t>for</a:t>
            </a:r>
            <a:r>
              <a:rPr dirty="0" spc="-20"/>
              <a:t> </a:t>
            </a:r>
            <a:r>
              <a:rPr dirty="0"/>
              <a:t>means,</a:t>
            </a:r>
            <a:r>
              <a:rPr dirty="0" spc="-20"/>
              <a:t> </a:t>
            </a:r>
            <a:r>
              <a:rPr dirty="0"/>
              <a:t>single</a:t>
            </a:r>
            <a:r>
              <a:rPr dirty="0" spc="-25"/>
              <a:t> </a:t>
            </a:r>
            <a:r>
              <a:rPr dirty="0" spc="-10"/>
              <a:t>proportions</a:t>
            </a:r>
            <a:r>
              <a:rPr dirty="0" spc="-30"/>
              <a:t> </a:t>
            </a:r>
            <a:r>
              <a:rPr dirty="0" spc="-10"/>
              <a:t>only.</a:t>
            </a: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650363" y="886714"/>
            <a:ext cx="247015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b="1">
                <a:solidFill>
                  <a:srgbClr val="FF0000"/>
                </a:solidFill>
                <a:latin typeface="Times New Roman"/>
                <a:cs typeface="Times New Roman"/>
              </a:rPr>
              <a:t>Probability</a:t>
            </a:r>
            <a:r>
              <a:rPr dirty="0" sz="1800" spc="-35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800" spc="-10" b="1">
                <a:solidFill>
                  <a:srgbClr val="FF0000"/>
                </a:solidFill>
                <a:latin typeface="Times New Roman"/>
                <a:cs typeface="Times New Roman"/>
              </a:rPr>
              <a:t>Distributions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601472" y="1468882"/>
            <a:ext cx="6570980" cy="7452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6350">
              <a:lnSpc>
                <a:spcPct val="1442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Random</a:t>
            </a:r>
            <a:r>
              <a:rPr dirty="0" sz="1200" spc="254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Variable:</a:t>
            </a:r>
            <a:r>
              <a:rPr dirty="0" sz="1200" spc="2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assigns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numerical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every </a:t>
            </a:r>
            <a:r>
              <a:rPr dirty="0" sz="1200">
                <a:latin typeface="Times New Roman"/>
                <a:cs typeface="Times New Roman"/>
              </a:rPr>
              <a:t>outcomes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nothing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 from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‘S’ 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 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all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: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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R</a:t>
            </a:r>
            <a:r>
              <a:rPr dirty="0" sz="1150" spc="-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Variables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Y,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Z,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set</a:t>
            </a:r>
            <a:endParaRPr sz="1200">
              <a:latin typeface="Times New Roman"/>
              <a:cs typeface="Times New Roman"/>
            </a:endParaRPr>
          </a:p>
          <a:p>
            <a:pPr marL="12700" marR="2459990">
              <a:lnSpc>
                <a:spcPct val="143300"/>
              </a:lnSpc>
              <a:spcBef>
                <a:spcPts val="235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X. </a:t>
            </a:r>
            <a:r>
              <a:rPr dirty="0" sz="1200" spc="-10">
                <a:latin typeface="Times New Roman"/>
                <a:cs typeface="Times New Roman"/>
              </a:rPr>
              <a:t>Example: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43500"/>
              </a:lnSpc>
              <a:spcBef>
                <a:spcPts val="1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assigned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outcome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(H)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assigned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Tail </a:t>
            </a:r>
            <a:r>
              <a:rPr dirty="0" sz="1200">
                <a:latin typeface="Times New Roman"/>
                <a:cs typeface="Times New Roman"/>
              </a:rPr>
              <a:t>(T),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{H,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T),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X(H)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X(T)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1}</a:t>
            </a:r>
            <a:endParaRPr sz="1200">
              <a:latin typeface="Times New Roman"/>
              <a:cs typeface="Times New Roman"/>
            </a:endParaRPr>
          </a:p>
          <a:p>
            <a:pPr marL="177165" indent="-164465">
              <a:lnSpc>
                <a:spcPct val="100000"/>
              </a:lnSpc>
              <a:spcBef>
                <a:spcPts val="635"/>
              </a:spcBef>
              <a:buAutoNum type="arabicParenR" startAt="2"/>
              <a:tabLst>
                <a:tab pos="177165" algn="l"/>
              </a:tabLst>
            </a:pPr>
            <a:r>
              <a:rPr dirty="0" sz="1200">
                <a:latin typeface="Times New Roman"/>
                <a:cs typeface="Times New Roman"/>
              </a:rPr>
              <a:t>Tossing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{HHH,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HHT,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HTH,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THH,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TTH,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THT,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HTT,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TTT}</a:t>
            </a:r>
            <a:endParaRPr sz="1200">
              <a:latin typeface="Times New Roman"/>
              <a:cs typeface="Times New Roman"/>
            </a:endParaRPr>
          </a:p>
          <a:p>
            <a:pPr marL="50800" marR="809625" indent="-38100">
              <a:lnSpc>
                <a:spcPts val="208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X(HHH}=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X(HHT)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X(HTH}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X(THH}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X(TTH} 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X(THT}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X(HTT}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 </a:t>
            </a:r>
            <a:r>
              <a:rPr dirty="0" sz="1200">
                <a:latin typeface="Times New Roman"/>
                <a:cs typeface="Times New Roman"/>
              </a:rPr>
              <a:t>X(TTT}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3}</a:t>
            </a:r>
            <a:endParaRPr sz="1200">
              <a:latin typeface="Times New Roman"/>
              <a:cs typeface="Times New Roman"/>
            </a:endParaRPr>
          </a:p>
          <a:p>
            <a:pPr marL="185420" indent="-172720">
              <a:lnSpc>
                <a:spcPct val="100000"/>
              </a:lnSpc>
              <a:spcBef>
                <a:spcPts val="445"/>
              </a:spcBef>
              <a:buAutoNum type="arabicParenR" startAt="3"/>
              <a:tabLst>
                <a:tab pos="185420" algn="l"/>
              </a:tabLst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throwing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‘die’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associated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12700" marR="1337310">
              <a:lnSpc>
                <a:spcPct val="145800"/>
              </a:lnSpc>
              <a:spcBef>
                <a:spcPts val="75"/>
              </a:spcBef>
            </a:pP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chosen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6. 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{(x,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</a:t>
            </a:r>
            <a:r>
              <a:rPr dirty="0" sz="1200">
                <a:latin typeface="Times New Roman"/>
                <a:cs typeface="Times New Roman"/>
              </a:rPr>
              <a:t>{1,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2, 3,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6}}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outcome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{(1,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2), ……….,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(6,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5),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(6,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6)}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………..,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X(6,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…….,12}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5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15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180340">
              <a:lnSpc>
                <a:spcPct val="143300"/>
              </a:lnSpc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finite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countably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 </a:t>
            </a:r>
            <a:r>
              <a:rPr dirty="0" sz="1200">
                <a:latin typeface="Times New Roman"/>
                <a:cs typeface="Times New Roman"/>
              </a:rPr>
              <a:t>Example: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obtained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X(S)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{1,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5, 6},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variable.(or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-10">
                <a:latin typeface="Times New Roman"/>
                <a:cs typeface="Times New Roman"/>
              </a:rPr>
              <a:t> number)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scored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examination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(whole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number)</a:t>
            </a:r>
            <a:endParaRPr sz="1200">
              <a:latin typeface="Times New Roman"/>
              <a:cs typeface="Times New Roman"/>
            </a:endParaRPr>
          </a:p>
          <a:p>
            <a:pPr marL="12700" marR="11430">
              <a:lnSpc>
                <a:spcPct val="143300"/>
              </a:lnSpc>
              <a:spcBef>
                <a:spcPts val="1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whose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uncountably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variable.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range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Example: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weight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articles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pointer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speedometer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voltmeter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Conducting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survey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electric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bulbs.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50672" y="812037"/>
            <a:ext cx="6568440" cy="355854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725"/>
              </a:spcBef>
            </a:pP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distributions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620"/>
              </a:spcBef>
              <a:tabLst>
                <a:tab pos="2421255" algn="l"/>
              </a:tabLst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</a:t>
            </a:r>
            <a:r>
              <a:rPr dirty="0" sz="1200">
                <a:latin typeface="Times New Roman"/>
                <a:cs typeface="Times New Roman"/>
              </a:rPr>
              <a:t>	2.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20"/>
              </a:spcBef>
            </a:pP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1.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Discrete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Probability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640"/>
              </a:spcBef>
            </a:pPr>
            <a:r>
              <a:rPr dirty="0" sz="1200" b="1">
                <a:latin typeface="Times New Roman"/>
                <a:cs typeface="Times New Roman"/>
              </a:rPr>
              <a:t>Probability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mass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function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(p.m.f):</a:t>
            </a: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705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 and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P</a:t>
            </a:r>
            <a:r>
              <a:rPr dirty="0" sz="1150" spc="-10">
                <a:latin typeface="Times New Roman"/>
                <a:cs typeface="Times New Roman"/>
              </a:rPr>
              <a:t>[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3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probability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mass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(p.m.f.)</a:t>
            </a:r>
            <a:r>
              <a:rPr dirty="0" sz="1200" spc="10">
                <a:latin typeface="Times New Roman"/>
                <a:cs typeface="Times New Roman"/>
              </a:rPr>
              <a:t> 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X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if</a:t>
            </a:r>
            <a:r>
              <a:rPr dirty="0" sz="1200" spc="19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i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p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baseline="-23809" sz="1050" spc="15" i="1">
                <a:latin typeface="Times New Roman"/>
                <a:cs typeface="Times New Roman"/>
              </a:rPr>
              <a:t>i</a:t>
            </a:r>
            <a:r>
              <a:rPr dirty="0" baseline="-23809" sz="1050" spc="7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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0</a:t>
            </a:r>
            <a:r>
              <a:rPr dirty="0" sz="1150" spc="19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for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all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baseline="-23809" sz="1050" spc="15" i="1">
                <a:latin typeface="Times New Roman"/>
                <a:cs typeface="Times New Roman"/>
              </a:rPr>
              <a:t>i</a:t>
            </a:r>
            <a:r>
              <a:rPr dirty="0" baseline="-23809" sz="1050" spc="270" i="1">
                <a:latin typeface="Times New Roman"/>
                <a:cs typeface="Times New Roman"/>
              </a:rPr>
              <a:t> 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ii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baseline="-9259" sz="2700" spc="15">
                <a:latin typeface="Symbol"/>
                <a:cs typeface="Symbol"/>
              </a:rPr>
              <a:t></a:t>
            </a:r>
            <a:r>
              <a:rPr dirty="0" baseline="-9259" sz="2700" spc="-262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p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baseline="-23809" sz="1050" spc="15" i="1">
                <a:latin typeface="Times New Roman"/>
                <a:cs typeface="Times New Roman"/>
              </a:rPr>
              <a:t>i 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.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i</a:t>
            </a:r>
            <a:r>
              <a:rPr dirty="0" sz="1150" spc="10">
                <a:latin typeface="Times New Roman"/>
                <a:cs typeface="Times New Roman"/>
              </a:rPr>
              <a:t>.</a:t>
            </a:r>
            <a:r>
              <a:rPr dirty="0" sz="1150" spc="10" i="1">
                <a:latin typeface="Times New Roman"/>
                <a:cs typeface="Times New Roman"/>
              </a:rPr>
              <a:t>e</a:t>
            </a:r>
            <a:r>
              <a:rPr dirty="0" sz="1150" spc="10">
                <a:latin typeface="Times New Roman"/>
                <a:cs typeface="Times New Roman"/>
              </a:rPr>
              <a:t>.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p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baseline="-23809" sz="1050" spc="15">
                <a:latin typeface="Times New Roman"/>
                <a:cs typeface="Times New Roman"/>
              </a:rPr>
              <a:t>1</a:t>
            </a:r>
            <a:r>
              <a:rPr dirty="0" baseline="-23809" sz="1050" spc="-12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p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baseline="-23809" sz="1050" spc="15">
                <a:latin typeface="Times New Roman"/>
                <a:cs typeface="Times New Roman"/>
              </a:rPr>
              <a:t>2</a:t>
            </a:r>
            <a:r>
              <a:rPr dirty="0" baseline="-23809" sz="1050" spc="-37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p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baseline="-23809" sz="1050" spc="15">
                <a:latin typeface="Times New Roman"/>
                <a:cs typeface="Times New Roman"/>
              </a:rPr>
              <a:t>3</a:t>
            </a:r>
            <a:r>
              <a:rPr dirty="0" baseline="-23809" sz="1050" spc="-67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.......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p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baseline="-23809" sz="1050" spc="15" i="1">
                <a:latin typeface="Times New Roman"/>
                <a:cs typeface="Times New Roman"/>
              </a:rPr>
              <a:t>n</a:t>
            </a:r>
            <a:r>
              <a:rPr dirty="0" baseline="-23809" sz="1050" spc="-22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algn="ctr" marR="939165">
              <a:lnSpc>
                <a:spcPct val="100000"/>
              </a:lnSpc>
              <a:spcBef>
                <a:spcPts val="100"/>
              </a:spcBef>
            </a:pP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  <a:p>
            <a:pPr marL="134620" marR="43180">
              <a:lnSpc>
                <a:spcPct val="144200"/>
              </a:lnSpc>
              <a:spcBef>
                <a:spcPts val="60"/>
              </a:spcBef>
            </a:pPr>
            <a:r>
              <a:rPr dirty="0" sz="1200" b="1">
                <a:latin typeface="Times New Roman"/>
                <a:cs typeface="Times New Roman"/>
              </a:rPr>
              <a:t>Discrete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Probability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Distribution: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systematic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presentation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probabilities</a:t>
            </a:r>
            <a:r>
              <a:rPr dirty="0" sz="1200" spc="-10" b="1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-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)]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variable</a:t>
            </a: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969"/>
              </a:spcBef>
            </a:pPr>
            <a:r>
              <a:rPr dirty="0" sz="1200" spc="-25">
                <a:latin typeface="Times New Roman"/>
                <a:cs typeface="Times New Roman"/>
              </a:rPr>
              <a:t>X.</a:t>
            </a:r>
            <a:endParaRPr sz="1200">
              <a:latin typeface="Times New Roman"/>
              <a:cs typeface="Times New Roman"/>
            </a:endParaRPr>
          </a:p>
          <a:p>
            <a:pPr marL="13462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933305" y="4448570"/>
            <a:ext cx="6540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76219" y="4434354"/>
            <a:ext cx="6006465" cy="445134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70"/>
              </a:spcBef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baseline="-9523" sz="2625">
                <a:latin typeface="Symbol"/>
                <a:cs typeface="Symbol"/>
              </a:rPr>
              <a:t></a:t>
            </a:r>
            <a:r>
              <a:rPr dirty="0" baseline="-9523" sz="2625" spc="-2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 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integer.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cumulative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distribution</a:t>
            </a:r>
            <a:endParaRPr sz="1200">
              <a:latin typeface="Times New Roman"/>
              <a:cs typeface="Times New Roman"/>
            </a:endParaRPr>
          </a:p>
          <a:p>
            <a:pPr marL="1231265">
              <a:lnSpc>
                <a:spcPct val="100000"/>
              </a:lnSpc>
              <a:spcBef>
                <a:spcPts val="90"/>
              </a:spcBef>
            </a:pPr>
            <a:r>
              <a:rPr dirty="0" sz="700" spc="-25" i="1">
                <a:latin typeface="Times New Roman"/>
                <a:cs typeface="Times New Roman"/>
              </a:rPr>
              <a:t>i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73100" y="4859908"/>
            <a:ext cx="6172835" cy="815340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200" b="1">
                <a:latin typeface="Times New Roman"/>
                <a:cs typeface="Times New Roman"/>
              </a:rPr>
              <a:t>function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(c.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d.</a:t>
            </a:r>
            <a:r>
              <a:rPr dirty="0" sz="1200" spc="-10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f.)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43300"/>
              </a:lnSpc>
              <a:spcBef>
                <a:spcPts val="15"/>
              </a:spcBef>
            </a:pPr>
            <a:r>
              <a:rPr dirty="0" sz="1200">
                <a:latin typeface="Times New Roman"/>
                <a:cs typeface="Times New Roman"/>
              </a:rPr>
              <a:t>Example: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pair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dice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740663" y="5753988"/>
          <a:ext cx="6495415" cy="643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68960"/>
                <a:gridCol w="532129"/>
                <a:gridCol w="530860"/>
                <a:gridCol w="531494"/>
                <a:gridCol w="532765"/>
                <a:gridCol w="531494"/>
                <a:gridCol w="531494"/>
                <a:gridCol w="532764"/>
                <a:gridCol w="532764"/>
                <a:gridCol w="533400"/>
                <a:gridCol w="531495"/>
                <a:gridCol w="532764"/>
              </a:tblGrid>
              <a:tr h="322580">
                <a:tc>
                  <a:txBody>
                    <a:bodyPr/>
                    <a:lstStyle/>
                    <a:p>
                      <a:pPr algn="ctr" marL="190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1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spc="-37" i="1">
                          <a:latin typeface="Times New Roman"/>
                          <a:cs typeface="Times New Roman"/>
                        </a:rPr>
                        <a:t>i</a:t>
                      </a:r>
                      <a:endParaRPr baseline="-23809"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25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1310">
                <a:tc>
                  <a:txBody>
                    <a:bodyPr/>
                    <a:lstStyle/>
                    <a:p>
                      <a:pPr algn="ctr" marR="32384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i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baseline="-23809" sz="1050" spc="247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>
                          <a:latin typeface="Times New Roman"/>
                          <a:cs typeface="Times New Roman"/>
                        </a:rPr>
                        <a:t>)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3/36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4/36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5/36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6/36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5/36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4/36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3/36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1/36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685800" y="6400984"/>
            <a:ext cx="2199005" cy="45212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0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3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baseline="-9259" sz="2700">
                <a:latin typeface="Symbol"/>
                <a:cs typeface="Symbol"/>
              </a:rPr>
              <a:t></a:t>
            </a:r>
            <a:r>
              <a:rPr dirty="0" baseline="-9259" sz="2700" spc="-24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r" marR="664210">
              <a:lnSpc>
                <a:spcPct val="100000"/>
              </a:lnSpc>
              <a:spcBef>
                <a:spcPts val="105"/>
              </a:spcBef>
            </a:pP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73100" y="7846763"/>
            <a:ext cx="779780" cy="20256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0,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73100" y="6838569"/>
            <a:ext cx="6340475" cy="102743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200" b="1">
                <a:latin typeface="Times New Roman"/>
                <a:cs typeface="Times New Roman"/>
              </a:rPr>
              <a:t>2.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Continuous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Probability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 b="1">
                <a:latin typeface="Times New Roman"/>
                <a:cs typeface="Times New Roman"/>
              </a:rPr>
              <a:t>Probability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density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function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(p.d.f.):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p.d.f.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if</a:t>
            </a:r>
            <a:endParaRPr sz="1200">
              <a:latin typeface="Times New Roman"/>
              <a:cs typeface="Times New Roman"/>
            </a:endParaRPr>
          </a:p>
          <a:p>
            <a:pPr marL="1259205">
              <a:lnSpc>
                <a:spcPct val="100000"/>
              </a:lnSpc>
              <a:spcBef>
                <a:spcPts val="844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41415" y="7768900"/>
            <a:ext cx="1071880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94665" y="8072664"/>
            <a:ext cx="14160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47700" y="8260842"/>
            <a:ext cx="5800725" cy="760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  <a:p>
            <a:pPr marL="1266190">
              <a:lnSpc>
                <a:spcPts val="555"/>
              </a:lnSpc>
              <a:spcBef>
                <a:spcPts val="840"/>
              </a:spcBef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  <a:p>
            <a:pPr marL="66040">
              <a:lnSpc>
                <a:spcPts val="1875"/>
              </a:lnSpc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cumulative distribution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function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(c.</a:t>
            </a:r>
            <a:r>
              <a:rPr dirty="0" sz="1200" spc="1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d.</a:t>
            </a:r>
            <a:r>
              <a:rPr dirty="0" sz="1200" spc="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f.)</a:t>
            </a:r>
            <a:endParaRPr sz="1200">
              <a:latin typeface="Times New Roman"/>
              <a:cs typeface="Times New Roman"/>
            </a:endParaRPr>
          </a:p>
          <a:p>
            <a:pPr marL="1226820">
              <a:lnSpc>
                <a:spcPct val="100000"/>
              </a:lnSpc>
              <a:spcBef>
                <a:spcPts val="240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92789" y="788827"/>
            <a:ext cx="6548755" cy="4534535"/>
          </a:xfrm>
          <a:prstGeom prst="rect">
            <a:avLst/>
          </a:prstGeom>
        </p:spPr>
        <p:txBody>
          <a:bodyPr wrap="square" lIns="0" tIns="114935" rIns="0" bIns="0" rtlCol="0" vert="horz">
            <a:spAutoFit/>
          </a:bodyPr>
          <a:lstStyle/>
          <a:p>
            <a:pPr marL="92710">
              <a:lnSpc>
                <a:spcPct val="100000"/>
              </a:lnSpc>
              <a:spcBef>
                <a:spcPts val="905"/>
              </a:spcBef>
            </a:pPr>
            <a:r>
              <a:rPr dirty="0" sz="1200" b="1">
                <a:latin typeface="Times New Roman"/>
                <a:cs typeface="Times New Roman"/>
              </a:rPr>
              <a:t>Properties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cumulative</a:t>
            </a:r>
            <a:r>
              <a:rPr dirty="0" sz="1200" spc="-4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distribution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function:</a:t>
            </a:r>
            <a:endParaRPr sz="1200">
              <a:latin typeface="Times New Roman"/>
              <a:cs typeface="Times New Roman"/>
            </a:endParaRPr>
          </a:p>
          <a:p>
            <a:pPr marL="92710">
              <a:lnSpc>
                <a:spcPct val="100000"/>
              </a:lnSpc>
              <a:spcBef>
                <a:spcPts val="805"/>
              </a:spcBef>
              <a:tabLst>
                <a:tab pos="4743450" algn="l"/>
              </a:tabLst>
            </a:pPr>
            <a:r>
              <a:rPr dirty="0" sz="1200" b="1">
                <a:latin typeface="Times New Roman"/>
                <a:cs typeface="Times New Roman"/>
              </a:rPr>
              <a:t>i)</a:t>
            </a:r>
            <a:r>
              <a:rPr dirty="0" sz="1200" spc="275" b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55" i="1">
                <a:latin typeface="Times New Roman"/>
                <a:cs typeface="Times New Roman"/>
              </a:rPr>
              <a:t> </a:t>
            </a:r>
            <a:r>
              <a:rPr dirty="0" baseline="43650" sz="1050" spc="-15">
                <a:latin typeface="Times New Roman"/>
                <a:cs typeface="Times New Roman"/>
              </a:rPr>
              <a:t>1</a:t>
            </a:r>
            <a:r>
              <a:rPr dirty="0" baseline="43650" sz="1050" spc="-10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decreasing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function.</a:t>
            </a:r>
            <a:r>
              <a:rPr dirty="0" sz="1200" spc="114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ii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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0;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0" i="1">
                <a:latin typeface="Times New Roman"/>
                <a:cs typeface="Times New Roman"/>
              </a:rPr>
              <a:t>iii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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algn="ctr" marR="940435">
              <a:lnSpc>
                <a:spcPts val="555"/>
              </a:lnSpc>
              <a:spcBef>
                <a:spcPts val="10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299720" indent="-207010">
              <a:lnSpc>
                <a:spcPts val="1875"/>
              </a:lnSpc>
              <a:buAutoNum type="romanLcParenR" startAt="4"/>
              <a:tabLst>
                <a:tab pos="29972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 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real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8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</a:t>
            </a:r>
            <a:endParaRPr sz="1200">
              <a:latin typeface="Times New Roman"/>
              <a:cs typeface="Times New Roman"/>
            </a:endParaRPr>
          </a:p>
          <a:p>
            <a:pPr algn="ctr" marR="942975">
              <a:lnSpc>
                <a:spcPct val="100000"/>
              </a:lnSpc>
              <a:spcBef>
                <a:spcPts val="240"/>
              </a:spcBef>
            </a:pPr>
            <a:r>
              <a:rPr dirty="0" sz="700" spc="-50" i="1">
                <a:latin typeface="Times New Roman"/>
                <a:cs typeface="Times New Roman"/>
              </a:rPr>
              <a:t>r</a:t>
            </a: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algn="ctr" marR="1116330">
              <a:lnSpc>
                <a:spcPts val="555"/>
              </a:lnSpc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121285">
              <a:lnSpc>
                <a:spcPts val="1875"/>
              </a:lnSpc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r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r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200" spc="-40" i="1">
                <a:latin typeface="Times New Roman"/>
                <a:cs typeface="Times New Roman"/>
              </a:rPr>
              <a:t>i</a:t>
            </a:r>
            <a:r>
              <a:rPr dirty="0" sz="1200" spc="-40">
                <a:latin typeface="Times New Roman"/>
                <a:cs typeface="Times New Roman"/>
              </a:rPr>
              <a:t>.</a:t>
            </a:r>
            <a:r>
              <a:rPr dirty="0" sz="1200" spc="-40" i="1">
                <a:latin typeface="Times New Roman"/>
                <a:cs typeface="Times New Roman"/>
              </a:rPr>
              <a:t>e</a:t>
            </a:r>
            <a:r>
              <a:rPr dirty="0" sz="1200" spc="-40">
                <a:latin typeface="Times New Roman"/>
                <a:cs typeface="Times New Roman"/>
              </a:rPr>
              <a:t>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r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algn="ctr" marR="1119505">
              <a:lnSpc>
                <a:spcPct val="100000"/>
              </a:lnSpc>
              <a:spcBef>
                <a:spcPts val="235"/>
              </a:spcBef>
            </a:pPr>
            <a:r>
              <a:rPr dirty="0" sz="700" spc="-50" i="1">
                <a:latin typeface="Times New Roman"/>
                <a:cs typeface="Times New Roman"/>
              </a:rPr>
              <a:t>r</a:t>
            </a: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Times New Roman"/>
              <a:cs typeface="Times New Roman"/>
            </a:endParaRPr>
          </a:p>
          <a:p>
            <a:pPr algn="ctr" marR="1131570">
              <a:lnSpc>
                <a:spcPts val="565"/>
              </a:lnSpc>
              <a:tabLst>
                <a:tab pos="684530" algn="l"/>
                <a:tab pos="1419225" algn="l"/>
                <a:tab pos="2138045" algn="l"/>
                <a:tab pos="2839085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b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b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b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  <a:p>
            <a:pPr marL="280035" indent="-165735">
              <a:lnSpc>
                <a:spcPts val="1885"/>
              </a:lnSpc>
              <a:buAutoNum type="romanLcParenR" startAt="5"/>
              <a:tabLst>
                <a:tab pos="280035" algn="l"/>
              </a:tabLst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ctr" marR="1094105">
              <a:lnSpc>
                <a:spcPct val="100000"/>
              </a:lnSpc>
              <a:spcBef>
                <a:spcPts val="254"/>
              </a:spcBef>
              <a:tabLst>
                <a:tab pos="716280" algn="l"/>
                <a:tab pos="1383665" algn="l"/>
                <a:tab pos="2102485" algn="l"/>
                <a:tab pos="2802890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a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  <a:p>
            <a:pPr marL="92710" marR="81280">
              <a:lnSpc>
                <a:spcPts val="2370"/>
              </a:lnSpc>
              <a:spcBef>
                <a:spcPts val="75"/>
              </a:spcBef>
            </a:pPr>
            <a:r>
              <a:rPr dirty="0" sz="1200" b="1">
                <a:latin typeface="Times New Roman"/>
                <a:cs typeface="Times New Roman"/>
              </a:rPr>
              <a:t>Expectation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200" spc="60">
                <a:latin typeface="Symbol"/>
                <a:cs typeface="Symbol"/>
              </a:rPr>
              <a:t>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(variate)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commonly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 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3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-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  <a:p>
            <a:pPr marL="92710">
              <a:lnSpc>
                <a:spcPct val="100000"/>
              </a:lnSpc>
              <a:spcBef>
                <a:spcPts val="1155"/>
              </a:spcBef>
            </a:pPr>
            <a:r>
              <a:rPr dirty="0" sz="1200">
                <a:latin typeface="Times New Roman"/>
                <a:cs typeface="Times New Roman"/>
              </a:rPr>
              <a:t>the variable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X, then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baseline="-9259" sz="2700">
                <a:latin typeface="Symbol"/>
                <a:cs typeface="Symbol"/>
              </a:rPr>
              <a:t></a:t>
            </a:r>
            <a:r>
              <a:rPr dirty="0" baseline="-9259" sz="2700" spc="-4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1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-23809" sz="1050" i="1">
                <a:latin typeface="Times New Roman"/>
                <a:cs typeface="Times New Roman"/>
              </a:rPr>
              <a:t>i</a:t>
            </a:r>
            <a:r>
              <a:rPr dirty="0" baseline="-23809" sz="1050" spc="7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distribution)</a:t>
            </a:r>
            <a:endParaRPr sz="1200">
              <a:latin typeface="Times New Roman"/>
              <a:cs typeface="Times New Roman"/>
            </a:endParaRPr>
          </a:p>
          <a:p>
            <a:pPr marL="1922780">
              <a:lnSpc>
                <a:spcPct val="100000"/>
              </a:lnSpc>
              <a:spcBef>
                <a:spcPts val="100"/>
              </a:spcBef>
            </a:pP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700">
              <a:latin typeface="Times New Roman"/>
              <a:cs typeface="Times New Roman"/>
            </a:endParaRPr>
          </a:p>
          <a:p>
            <a:pPr marL="4618355">
              <a:lnSpc>
                <a:spcPts val="555"/>
              </a:lnSpc>
              <a:spcBef>
                <a:spcPts val="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92710">
              <a:lnSpc>
                <a:spcPts val="1875"/>
              </a:lnSpc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probability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 function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5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xf</a:t>
            </a:r>
            <a:r>
              <a:rPr dirty="0" sz="1200" spc="-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(for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continuous</a:t>
            </a:r>
            <a:endParaRPr sz="1200">
              <a:latin typeface="Times New Roman"/>
              <a:cs typeface="Times New Roman"/>
            </a:endParaRPr>
          </a:p>
          <a:p>
            <a:pPr marL="4594225">
              <a:lnSpc>
                <a:spcPct val="100000"/>
              </a:lnSpc>
              <a:spcBef>
                <a:spcPts val="23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  <a:p>
            <a:pPr marL="92710">
              <a:lnSpc>
                <a:spcPct val="100000"/>
              </a:lnSpc>
              <a:spcBef>
                <a:spcPts val="640"/>
              </a:spcBef>
            </a:pPr>
            <a:r>
              <a:rPr dirty="0" sz="1200" spc="-10">
                <a:latin typeface="Times New Roman"/>
                <a:cs typeface="Times New Roman"/>
              </a:rPr>
              <a:t>distribution)</a:t>
            </a:r>
            <a:endParaRPr sz="1200">
              <a:latin typeface="Times New Roman"/>
              <a:cs typeface="Times New Roman"/>
            </a:endParaRPr>
          </a:p>
          <a:p>
            <a:pPr marL="92710">
              <a:lnSpc>
                <a:spcPct val="100000"/>
              </a:lnSpc>
              <a:spcBef>
                <a:spcPts val="625"/>
              </a:spcBef>
            </a:pPr>
            <a:r>
              <a:rPr dirty="0" sz="1200" b="1">
                <a:latin typeface="Times New Roman"/>
                <a:cs typeface="Times New Roman"/>
              </a:rPr>
              <a:t>Variance: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Variance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5">
                <a:latin typeface="Times New Roman"/>
                <a:cs typeface="Times New Roman"/>
              </a:rPr>
              <a:t> 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088916" y="5716987"/>
            <a:ext cx="5080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29610" y="5607966"/>
            <a:ext cx="68961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651510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i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672230" y="5500467"/>
            <a:ext cx="7048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59720" y="5428656"/>
            <a:ext cx="1458595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sz="1250" spc="-30">
                <a:latin typeface="Symbol"/>
                <a:cs typeface="Symbol"/>
              </a:rPr>
              <a:t>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baseline="-9259" sz="2700" spc="89">
                <a:latin typeface="Symbol"/>
                <a:cs typeface="Symbol"/>
              </a:rPr>
              <a:t></a:t>
            </a:r>
            <a:r>
              <a:rPr dirty="0" sz="1200" spc="60">
                <a:latin typeface="Times New Roman"/>
                <a:cs typeface="Times New Roman"/>
              </a:rPr>
              <a:t>(</a:t>
            </a:r>
            <a:r>
              <a:rPr dirty="0" sz="1200" spc="60" i="1">
                <a:latin typeface="Times New Roman"/>
                <a:cs typeface="Times New Roman"/>
              </a:rPr>
              <a:t>x</a:t>
            </a:r>
            <a:r>
              <a:rPr dirty="0" sz="1200" spc="29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182493" y="5500467"/>
            <a:ext cx="7048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79559" y="5500402"/>
            <a:ext cx="312039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680085" algn="l"/>
                <a:tab pos="3061970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976051" y="5716987"/>
            <a:ext cx="5080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909177" y="5467026"/>
            <a:ext cx="613410" cy="30226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575310" algn="l"/>
              </a:tabLst>
            </a:pPr>
            <a:r>
              <a:rPr dirty="0" sz="1800">
                <a:latin typeface="Symbol"/>
                <a:cs typeface="Symbol"/>
              </a:rPr>
              <a:t></a:t>
            </a:r>
            <a:r>
              <a:rPr dirty="0" sz="1800" spc="315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i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i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153413" y="5505508"/>
            <a:ext cx="444563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959225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E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2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04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05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2" name="object 12" descr=""/>
          <p:cNvGrpSpPr/>
          <p:nvPr/>
        </p:nvGrpSpPr>
        <p:grpSpPr>
          <a:xfrm>
            <a:off x="2329267" y="8919265"/>
            <a:ext cx="416559" cy="161925"/>
            <a:chOff x="2329267" y="8919265"/>
            <a:chExt cx="416559" cy="161925"/>
          </a:xfrm>
        </p:grpSpPr>
        <p:sp>
          <p:nvSpPr>
            <p:cNvPr id="13" name="object 13" descr=""/>
            <p:cNvSpPr/>
            <p:nvPr/>
          </p:nvSpPr>
          <p:spPr>
            <a:xfrm>
              <a:off x="2332449" y="902045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8"/>
                  </a:moveTo>
                  <a:lnTo>
                    <a:pt x="19659" y="0"/>
                  </a:lnTo>
                </a:path>
              </a:pathLst>
            </a:custGeom>
            <a:ln w="63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352108" y="9023779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4">
                  <a:moveTo>
                    <a:pt x="0" y="0"/>
                  </a:moveTo>
                  <a:lnTo>
                    <a:pt x="28257" y="51102"/>
                  </a:lnTo>
                </a:path>
              </a:pathLst>
            </a:custGeom>
            <a:ln w="125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383438" y="8922487"/>
              <a:ext cx="362585" cy="152400"/>
            </a:xfrm>
            <a:custGeom>
              <a:avLst/>
              <a:gdLst/>
              <a:ahLst/>
              <a:cxnLst/>
              <a:rect l="l" t="t" r="r" b="b"/>
              <a:pathLst>
                <a:path w="362585" h="152400">
                  <a:moveTo>
                    <a:pt x="0" y="152395"/>
                  </a:moveTo>
                  <a:lnTo>
                    <a:pt x="37464" y="0"/>
                  </a:lnTo>
                </a:path>
                <a:path w="362585" h="152400">
                  <a:moveTo>
                    <a:pt x="37464" y="0"/>
                  </a:moveTo>
                  <a:lnTo>
                    <a:pt x="362109" y="0"/>
                  </a:lnTo>
                </a:path>
              </a:pathLst>
            </a:custGeom>
            <a:ln w="63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 descr=""/>
          <p:cNvSpPr txBox="1"/>
          <p:nvPr/>
        </p:nvSpPr>
        <p:spPr>
          <a:xfrm>
            <a:off x="635000" y="5941462"/>
            <a:ext cx="6421755" cy="3171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75970">
              <a:lnSpc>
                <a:spcPts val="555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203200">
              <a:lnSpc>
                <a:spcPts val="1875"/>
              </a:lnSpc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430">
                <a:latin typeface="Times New Roman"/>
                <a:cs typeface="Times New Roman"/>
              </a:rPr>
              <a:t> </a:t>
            </a:r>
            <a:r>
              <a:rPr dirty="0" sz="1250" spc="-30">
                <a:latin typeface="Symbol"/>
                <a:cs typeface="Symbol"/>
              </a:rPr>
              <a:t></a:t>
            </a:r>
            <a:r>
              <a:rPr dirty="0" sz="1250" spc="-4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baseline="-13888" sz="2700" spc="112">
                <a:latin typeface="Symbol"/>
                <a:cs typeface="Symbol"/>
              </a:rPr>
              <a:t></a:t>
            </a:r>
            <a:r>
              <a:rPr dirty="0" sz="1200" spc="75">
                <a:latin typeface="Times New Roman"/>
                <a:cs typeface="Times New Roman"/>
              </a:rPr>
              <a:t>(</a:t>
            </a:r>
            <a:r>
              <a:rPr dirty="0" sz="1200" spc="75" i="1">
                <a:latin typeface="Times New Roman"/>
                <a:cs typeface="Times New Roman"/>
              </a:rPr>
              <a:t>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20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95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135">
                <a:latin typeface="Times New Roman"/>
                <a:cs typeface="Times New Roman"/>
              </a:rPr>
              <a:t> </a:t>
            </a:r>
            <a:r>
              <a:rPr dirty="0" baseline="2415" sz="1725" spc="75" i="1">
                <a:latin typeface="Times New Roman"/>
                <a:cs typeface="Times New Roman"/>
              </a:rPr>
              <a:t>E</a:t>
            </a:r>
            <a:r>
              <a:rPr dirty="0" baseline="2415" sz="1725" spc="75">
                <a:latin typeface="Times New Roman"/>
                <a:cs typeface="Times New Roman"/>
              </a:rPr>
              <a:t>(</a:t>
            </a:r>
            <a:r>
              <a:rPr dirty="0" baseline="2415" sz="1725" spc="-240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22" i="1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60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82">
                <a:latin typeface="Times New Roman"/>
                <a:cs typeface="Times New Roman"/>
              </a:rPr>
              <a:t> 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E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-232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-112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(for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where</a:t>
            </a:r>
            <a:endParaRPr sz="1200">
              <a:latin typeface="Times New Roman"/>
              <a:cs typeface="Times New Roman"/>
            </a:endParaRPr>
          </a:p>
          <a:p>
            <a:pPr marL="750570">
              <a:lnSpc>
                <a:spcPct val="100000"/>
              </a:lnSpc>
              <a:spcBef>
                <a:spcPts val="240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  <a:p>
            <a:pPr marL="685800">
              <a:lnSpc>
                <a:spcPts val="555"/>
              </a:lnSpc>
              <a:spcBef>
                <a:spcPts val="844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78740">
              <a:lnSpc>
                <a:spcPts val="1875"/>
              </a:lnSpc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</a:t>
            </a:r>
            <a:r>
              <a:rPr dirty="0" sz="1200" spc="-20" i="1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)</a:t>
            </a:r>
            <a:r>
              <a:rPr dirty="0" sz="1200" spc="-2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marL="660400">
              <a:lnSpc>
                <a:spcPct val="100000"/>
              </a:lnSpc>
              <a:spcBef>
                <a:spcPts val="240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560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</a:t>
            </a:r>
            <a:r>
              <a:rPr dirty="0" sz="13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35"/>
              </a:spcBef>
            </a:pPr>
            <a:r>
              <a:rPr dirty="0" sz="1200" spc="-10" b="1">
                <a:latin typeface="Times New Roman"/>
                <a:cs typeface="Times New Roman"/>
              </a:rPr>
              <a:t>Problems:</a:t>
            </a:r>
            <a:endParaRPr sz="1200">
              <a:latin typeface="Times New Roman"/>
              <a:cs typeface="Times New Roman"/>
            </a:endParaRPr>
          </a:p>
          <a:p>
            <a:pPr marL="222885" marR="59055" indent="-172720">
              <a:lnSpc>
                <a:spcPts val="2080"/>
              </a:lnSpc>
              <a:spcBef>
                <a:spcPts val="160"/>
              </a:spcBef>
              <a:buAutoNum type="arabicPeriod"/>
              <a:tabLst>
                <a:tab pos="222885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variance.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½]</a:t>
            </a:r>
            <a:endParaRPr sz="1200">
              <a:latin typeface="Times New Roman"/>
              <a:cs typeface="Times New Roman"/>
            </a:endParaRPr>
          </a:p>
          <a:p>
            <a:pPr marL="222885" indent="-172085">
              <a:lnSpc>
                <a:spcPct val="100000"/>
              </a:lnSpc>
              <a:spcBef>
                <a:spcPts val="445"/>
              </a:spcBef>
              <a:buAutoNum type="arabicPeriod"/>
              <a:tabLst>
                <a:tab pos="222885" algn="l"/>
              </a:tabLst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‘die’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twice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performed.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space</a:t>
            </a:r>
            <a:endParaRPr sz="1200">
              <a:latin typeface="Times New Roman"/>
              <a:cs typeface="Times New Roman"/>
            </a:endParaRPr>
          </a:p>
          <a:p>
            <a:pPr marL="222885" marR="192405">
              <a:lnSpc>
                <a:spcPct val="143300"/>
              </a:lnSpc>
              <a:spcBef>
                <a:spcPts val="15"/>
              </a:spcBef>
            </a:pP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deviation.</a:t>
            </a:r>
            <a:endParaRPr sz="1200">
              <a:latin typeface="Times New Roman"/>
              <a:cs typeface="Times New Roman"/>
            </a:endParaRPr>
          </a:p>
          <a:p>
            <a:pPr marL="222885">
              <a:lnSpc>
                <a:spcPct val="100000"/>
              </a:lnSpc>
              <a:spcBef>
                <a:spcPts val="919"/>
              </a:spcBef>
              <a:tabLst>
                <a:tab pos="1790064" algn="l"/>
              </a:tabLst>
            </a:pP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7,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35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2.4152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]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1598421"/>
            <a:ext cx="6230620" cy="553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4785" marR="5080" indent="-172720">
              <a:lnSpc>
                <a:spcPct val="1442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 </a:t>
            </a:r>
            <a:r>
              <a:rPr dirty="0" sz="1200" spc="-10">
                <a:latin typeface="Times New Roman"/>
                <a:cs typeface="Times New Roman"/>
              </a:rPr>
              <a:t>variance.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083868" y="2228342"/>
          <a:ext cx="3568700" cy="655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3565"/>
                <a:gridCol w="675004"/>
                <a:gridCol w="798830"/>
                <a:gridCol w="742314"/>
                <a:gridCol w="686435"/>
              </a:tblGrid>
              <a:tr h="328930"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i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baseline="-23809" sz="1050" spc="359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60">
                          <a:latin typeface="Times New Roman"/>
                          <a:cs typeface="Times New Roman"/>
                        </a:rPr>
                        <a:t>: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10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30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1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40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1150" spc="50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150" spc="5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150" spc="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spc="75" i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baseline="-23809" sz="1050" spc="37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)</a:t>
                      </a:r>
                      <a:r>
                        <a:rPr dirty="0" sz="1150" spc="-5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60">
                          <a:latin typeface="Times New Roman"/>
                          <a:cs typeface="Times New Roman"/>
                        </a:rPr>
                        <a:t>: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889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1/8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40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3/8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3/8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405"/>
                        </a:lnSpc>
                      </a:pPr>
                      <a:r>
                        <a:rPr dirty="0" sz="1200" spc="-25">
                          <a:latin typeface="Calibri"/>
                          <a:cs typeface="Calibri"/>
                        </a:rPr>
                        <a:t>1/8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673100" y="2788285"/>
            <a:ext cx="2369820" cy="55054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99085">
              <a:lnSpc>
                <a:spcPct val="100000"/>
              </a:lnSpc>
              <a:spcBef>
                <a:spcPts val="725"/>
              </a:spcBef>
            </a:pP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75]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083868" y="3417442"/>
          <a:ext cx="4254500" cy="643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5800"/>
                <a:gridCol w="628015"/>
                <a:gridCol w="515620"/>
                <a:gridCol w="571500"/>
                <a:gridCol w="628014"/>
                <a:gridCol w="629285"/>
                <a:gridCol w="513714"/>
              </a:tblGrid>
              <a:tr h="322580"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18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spc="-37" i="1">
                          <a:latin typeface="Times New Roman"/>
                          <a:cs typeface="Times New Roman"/>
                        </a:rPr>
                        <a:t>i</a:t>
                      </a:r>
                      <a:endParaRPr baseline="-23809"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1310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i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baseline="-23809" sz="1050" spc="247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>
                          <a:latin typeface="Times New Roman"/>
                          <a:cs typeface="Times New Roman"/>
                        </a:rPr>
                        <a:t>)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673100" y="3964050"/>
            <a:ext cx="6120130" cy="553085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165100">
              <a:lnSpc>
                <a:spcPct val="100000"/>
              </a:lnSpc>
              <a:spcBef>
                <a:spcPts val="735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 (iii)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0.8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2.8, V(X)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2.16]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1083868" y="4593970"/>
          <a:ext cx="3740785" cy="64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5800"/>
                <a:gridCol w="513715"/>
                <a:gridCol w="572135"/>
                <a:gridCol w="629919"/>
                <a:gridCol w="628650"/>
                <a:gridCol w="629919"/>
              </a:tblGrid>
              <a:tr h="3225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spc="-37" i="1">
                          <a:latin typeface="Times New Roman"/>
                          <a:cs typeface="Times New Roman"/>
                        </a:rPr>
                        <a:t>i</a:t>
                      </a:r>
                      <a:endParaRPr baseline="-23809"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01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2580"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i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baseline="-23809" sz="1050" spc="247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>
                          <a:latin typeface="Times New Roman"/>
                          <a:cs typeface="Times New Roman"/>
                        </a:rPr>
                        <a:t>)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0.2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0.35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0.05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673100" y="5143880"/>
            <a:ext cx="5320665" cy="54991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03200">
              <a:lnSpc>
                <a:spcPct val="100000"/>
              </a:lnSpc>
              <a:spcBef>
                <a:spcPts val="725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1.5,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1.25]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6.</a:t>
            </a:r>
            <a:r>
              <a:rPr dirty="0" sz="1200" spc="4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various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x.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911656" y="5772276"/>
          <a:ext cx="4785995" cy="654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3105"/>
                <a:gridCol w="544195"/>
                <a:gridCol w="457835"/>
                <a:gridCol w="457200"/>
                <a:gridCol w="457200"/>
                <a:gridCol w="514985"/>
                <a:gridCol w="457200"/>
                <a:gridCol w="457200"/>
                <a:gridCol w="644525"/>
              </a:tblGrid>
              <a:tr h="322580">
                <a:tc>
                  <a:txBody>
                    <a:bodyPr/>
                    <a:lstStyle/>
                    <a:p>
                      <a:pPr marL="1765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18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5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-23809" sz="1050" spc="-37" i="1">
                          <a:latin typeface="Times New Roman"/>
                          <a:cs typeface="Times New Roman"/>
                        </a:rPr>
                        <a:t>i</a:t>
                      </a:r>
                      <a:endParaRPr baseline="-23809"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76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321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3k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ts val="1010"/>
                        </a:lnSpc>
                      </a:pPr>
                      <a:r>
                        <a:rPr dirty="0" baseline="-24154" sz="1725" i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baseline="-24154" sz="1725" spc="-127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650" spc="-50">
                          <a:latin typeface="Times New Roman"/>
                          <a:cs typeface="Times New Roman"/>
                        </a:rPr>
                        <a:t>2</a:t>
                      </a:r>
                      <a:endParaRPr sz="6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62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150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150" spc="-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2735" sz="975" spc="-75">
                          <a:latin typeface="Times New Roman"/>
                          <a:cs typeface="Times New Roman"/>
                        </a:rPr>
                        <a:t>2</a:t>
                      </a:r>
                      <a:endParaRPr baseline="42735" sz="975">
                        <a:latin typeface="Times New Roman"/>
                        <a:cs typeface="Times New Roman"/>
                      </a:endParaRPr>
                    </a:p>
                  </a:txBody>
                  <a:tcPr marL="0" marR="0" marB="0" marT="184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270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dirty="0" sz="1150">
                          <a:latin typeface="Times New Roman"/>
                          <a:cs typeface="Times New Roman"/>
                        </a:rPr>
                        <a:t>7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150" spc="-10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2735" sz="975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baseline="42735" sz="975" spc="397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</a:t>
                      </a:r>
                      <a:r>
                        <a:rPr dirty="0" sz="1150" spc="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 i="1">
                          <a:latin typeface="Times New Roman"/>
                          <a:cs typeface="Times New Roman"/>
                        </a:rPr>
                        <a:t>k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1841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673100" y="6331077"/>
            <a:ext cx="6138545" cy="54991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279400">
              <a:lnSpc>
                <a:spcPct val="100000"/>
              </a:lnSpc>
              <a:spcBef>
                <a:spcPts val="72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(iii)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 6)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1/10</a:t>
            </a:r>
            <a:r>
              <a:rPr dirty="0" sz="1200" spc="13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3.66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0.81]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7.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44038" y="7088006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18638" y="7178719"/>
            <a:ext cx="101091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29565" algn="l"/>
              </a:tabLst>
            </a:pPr>
            <a:r>
              <a:rPr dirty="0" baseline="-13888" sz="1800" spc="-37">
                <a:latin typeface="Symbol"/>
                <a:cs typeface="Symbol"/>
              </a:rPr>
              <a:t></a:t>
            </a:r>
            <a:r>
              <a:rPr dirty="0" sz="1200" spc="-25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45551" y="7061693"/>
            <a:ext cx="100139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</a:t>
            </a:r>
            <a:r>
              <a:rPr dirty="0" baseline="37037" sz="1800" spc="-202">
                <a:latin typeface="Times New Roman"/>
                <a:cs typeface="Times New Roman"/>
              </a:rPr>
              <a:t> </a:t>
            </a:r>
            <a:r>
              <a:rPr dirty="0" baseline="41666" sz="1800" spc="-37">
                <a:latin typeface="Times New Roman"/>
                <a:cs typeface="Times New Roman"/>
              </a:rPr>
              <a:t>2</a:t>
            </a:r>
            <a:r>
              <a:rPr dirty="0" baseline="41666" sz="1800" spc="-37" i="1">
                <a:latin typeface="Times New Roman"/>
                <a:cs typeface="Times New Roman"/>
              </a:rPr>
              <a:t>x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35144" y="7163437"/>
            <a:ext cx="711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264367" y="7088006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238967" y="7178719"/>
            <a:ext cx="10312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52425" algn="l"/>
              </a:tabLst>
            </a:pPr>
            <a:r>
              <a:rPr dirty="0" baseline="-13888" sz="1800">
                <a:latin typeface="Symbol"/>
                <a:cs typeface="Symbol"/>
              </a:rPr>
              <a:t></a:t>
            </a:r>
            <a:r>
              <a:rPr dirty="0" baseline="-13888" sz="1800" spc="-18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40025" y="6949220"/>
            <a:ext cx="34474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13050" algn="l"/>
              </a:tabLst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50">
                <a:latin typeface="Symbol"/>
                <a:cs typeface="Symbol"/>
              </a:rPr>
              <a:t></a:t>
            </a:r>
            <a:r>
              <a:rPr dirty="0" sz="1200" spc="50">
                <a:latin typeface="Times New Roman"/>
                <a:cs typeface="Times New Roman"/>
              </a:rPr>
              <a:t>1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08334" y="7061693"/>
            <a:ext cx="10375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baseline="37037" sz="1800" spc="-37">
                <a:latin typeface="Symbol"/>
                <a:cs typeface="Symbol"/>
              </a:rPr>
              <a:t></a:t>
            </a:r>
            <a:r>
              <a:rPr dirty="0" baseline="41666" sz="1800" spc="-37">
                <a:latin typeface="Times New Roman"/>
                <a:cs typeface="Times New Roman"/>
              </a:rPr>
              <a:t>2</a:t>
            </a:r>
            <a:r>
              <a:rPr dirty="0" baseline="41666" sz="1800" spc="-37" i="1">
                <a:latin typeface="Times New Roman"/>
                <a:cs typeface="Times New Roman"/>
              </a:rPr>
              <a:t>x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849831" y="7163437"/>
            <a:ext cx="711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39088" y="7763647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13688" y="7854359"/>
            <a:ext cx="100774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28295" algn="l"/>
              </a:tabLst>
            </a:pPr>
            <a:r>
              <a:rPr dirty="0" baseline="-13888" sz="1800" spc="-37">
                <a:latin typeface="Symbol"/>
                <a:cs typeface="Symbol"/>
              </a:rPr>
              <a:t></a:t>
            </a:r>
            <a:r>
              <a:rPr dirty="0" sz="1200" spc="-25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7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745449" y="7737333"/>
            <a:ext cx="11226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iii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</a:t>
            </a:r>
            <a:r>
              <a:rPr dirty="0" baseline="41666" sz="1800">
                <a:latin typeface="Times New Roman"/>
                <a:cs typeface="Times New Roman"/>
              </a:rPr>
              <a:t>|</a:t>
            </a:r>
            <a:r>
              <a:rPr dirty="0" baseline="41666" sz="1800" spc="52">
                <a:latin typeface="Times New Roman"/>
                <a:cs typeface="Times New Roman"/>
              </a:rPr>
              <a:t> </a:t>
            </a:r>
            <a:r>
              <a:rPr dirty="0" baseline="41666" sz="1800" i="1">
                <a:latin typeface="Times New Roman"/>
                <a:cs typeface="Times New Roman"/>
              </a:rPr>
              <a:t>x</a:t>
            </a:r>
            <a:r>
              <a:rPr dirty="0" baseline="41666" sz="1800" spc="-60" i="1">
                <a:latin typeface="Times New Roman"/>
                <a:cs typeface="Times New Roman"/>
              </a:rPr>
              <a:t> </a:t>
            </a:r>
            <a:r>
              <a:rPr dirty="0" baseline="41666" sz="1800" spc="-75">
                <a:latin typeface="Times New Roman"/>
                <a:cs typeface="Times New Roman"/>
              </a:rPr>
              <a:t>|</a:t>
            </a:r>
            <a:endParaRPr baseline="41666" sz="1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98182" y="7624860"/>
            <a:ext cx="4083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|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|</a:t>
            </a:r>
            <a:r>
              <a:rPr dirty="0" sz="1200" spc="-25">
                <a:latin typeface="Symbol"/>
                <a:cs typeface="Symbol"/>
              </a:rPr>
              <a:t>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27611" y="7839077"/>
            <a:ext cx="711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649799" y="800508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649799" y="7759990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24399" y="7906928"/>
            <a:ext cx="22732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25">
                <a:latin typeface="Symbol"/>
                <a:cs typeface="Symbol"/>
              </a:rPr>
              <a:t></a:t>
            </a:r>
            <a:r>
              <a:rPr dirty="0" baseline="-20833" sz="1800" spc="-37">
                <a:latin typeface="Times New Roman"/>
                <a:cs typeface="Times New Roman"/>
              </a:rPr>
              <a:t>0</a:t>
            </a:r>
            <a:endParaRPr baseline="-20833" sz="18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69432" y="7733613"/>
            <a:ext cx="195961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38176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iv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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649799" y="7514910"/>
            <a:ext cx="11550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607060" algn="l"/>
              </a:tabLst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baseline="4629" sz="1800" spc="-52">
                <a:latin typeface="Times New Roman"/>
                <a:cs typeface="Times New Roman"/>
              </a:rPr>
              <a:t>2</a:t>
            </a:r>
            <a:r>
              <a:rPr dirty="0" baseline="4629" sz="1800" spc="-52" i="1">
                <a:latin typeface="Times New Roman"/>
                <a:cs typeface="Times New Roman"/>
              </a:rPr>
              <a:t>x</a:t>
            </a:r>
            <a:r>
              <a:rPr dirty="0" baseline="4629" sz="1800" i="1">
                <a:latin typeface="Times New Roman"/>
                <a:cs typeface="Times New Roman"/>
              </a:rPr>
              <a:t>	</a:t>
            </a:r>
            <a:r>
              <a:rPr dirty="0" baseline="4629" sz="1800">
                <a:latin typeface="Times New Roman"/>
                <a:cs typeface="Times New Roman"/>
              </a:rPr>
              <a:t>0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</a:t>
            </a:r>
            <a:r>
              <a:rPr dirty="0" baseline="4629" sz="1800" spc="97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x </a:t>
            </a:r>
            <a:r>
              <a:rPr dirty="0" baseline="4629" sz="1800">
                <a:latin typeface="Symbol"/>
                <a:cs typeface="Symbol"/>
              </a:rPr>
              <a:t></a:t>
            </a:r>
            <a:r>
              <a:rPr dirty="0" baseline="4629" sz="1800" spc="-179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140727" y="7963671"/>
            <a:ext cx="66611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235320" y="7835592"/>
            <a:ext cx="704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4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47700" y="8309995"/>
            <a:ext cx="3792220" cy="4705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14345">
              <a:lnSpc>
                <a:spcPts val="555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38100">
              <a:lnSpc>
                <a:spcPts val="1875"/>
              </a:lnSpc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 Condition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f.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4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8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2989580">
              <a:lnSpc>
                <a:spcPct val="100000"/>
              </a:lnSpc>
              <a:spcBef>
                <a:spcPts val="23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322735" y="1159583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 h="0">
                <a:moveTo>
                  <a:pt x="0" y="0"/>
                </a:moveTo>
                <a:lnTo>
                  <a:pt x="167085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357829" y="1151846"/>
            <a:ext cx="30988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18440" algn="l"/>
              </a:tabLst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638650" y="918538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639537" y="1262929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84909" y="1134318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45635" y="1074432"/>
            <a:ext cx="3263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53365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45635" y="1189637"/>
            <a:ext cx="3263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5336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30663" y="101002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28244" y="101002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26710" y="918538"/>
            <a:ext cx="9017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01558" y="1262929"/>
            <a:ext cx="14160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20235" y="934848"/>
            <a:ext cx="47180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baseline="2314" sz="1800" spc="-14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20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2314" sz="1800" spc="-217">
                <a:latin typeface="Times New Roman"/>
                <a:cs typeface="Times New Roman"/>
              </a:rPr>
              <a:t> </a:t>
            </a:r>
            <a:r>
              <a:rPr dirty="0" baseline="6944" sz="1800" spc="-89">
                <a:latin typeface="Times New Roman"/>
                <a:cs typeface="Times New Roman"/>
              </a:rPr>
              <a:t>1</a:t>
            </a:r>
            <a:endParaRPr baseline="6944" sz="18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73100" y="1031457"/>
            <a:ext cx="259524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379220" algn="l"/>
              </a:tabLst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Here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2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09313" y="1095501"/>
            <a:ext cx="768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1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72731" y="1031458"/>
            <a:ext cx="156273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 Hence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p. d.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440902" y="1989725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40902" y="1744635"/>
            <a:ext cx="10160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15502" y="1891572"/>
            <a:ext cx="227329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-25">
                <a:latin typeface="Symbol"/>
                <a:cs typeface="Symbol"/>
              </a:rPr>
              <a:t></a:t>
            </a:r>
            <a:r>
              <a:rPr dirty="0" baseline="-20833" sz="1800" spc="-37">
                <a:latin typeface="Times New Roman"/>
                <a:cs typeface="Times New Roman"/>
              </a:rPr>
              <a:t>0</a:t>
            </a:r>
            <a:endParaRPr baseline="-20833" sz="18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47700" y="1719585"/>
            <a:ext cx="31197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40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 be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written in the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0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</a:t>
            </a:r>
            <a:r>
              <a:rPr dirty="0" baseline="32407" sz="1800" spc="97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03246" y="1820171"/>
            <a:ext cx="210756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49145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440901" y="1499554"/>
            <a:ext cx="28765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Times New Roman"/>
                <a:cs typeface="Times New Roman"/>
              </a:rPr>
              <a:t>2</a:t>
            </a:r>
            <a:r>
              <a:rPr dirty="0" baseline="4629" sz="1800" spc="-37" i="1">
                <a:latin typeface="Times New Roman"/>
                <a:cs typeface="Times New Roman"/>
              </a:rPr>
              <a:t>x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856368" y="1441721"/>
            <a:ext cx="670560" cy="715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53340" marR="5080" indent="-41275">
              <a:lnSpc>
                <a:spcPct val="125800"/>
              </a:lnSpc>
              <a:spcBef>
                <a:spcPts val="100"/>
              </a:spcBef>
            </a:pPr>
            <a:r>
              <a:rPr dirty="0" sz="1200" spc="30">
                <a:latin typeface="Symbol"/>
                <a:cs typeface="Symbol"/>
              </a:rPr>
              <a:t></a:t>
            </a:r>
            <a:r>
              <a:rPr dirty="0" sz="1200" spc="30">
                <a:latin typeface="Times New Roman"/>
                <a:cs typeface="Times New Roman"/>
              </a:rPr>
              <a:t>1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0 0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 </a:t>
            </a:r>
            <a:r>
              <a:rPr dirty="0" sz="1200" i="1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79665" y="2501254"/>
            <a:ext cx="6985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448221" y="2294229"/>
            <a:ext cx="103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655335" y="2294658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88523" y="2506998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410215" y="2522180"/>
            <a:ext cx="1962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22456" y="2384216"/>
            <a:ext cx="81470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737235" algn="l"/>
              </a:tabLst>
            </a:pPr>
            <a:r>
              <a:rPr dirty="0" sz="1800" spc="-50">
                <a:latin typeface="Symbol"/>
                <a:cs typeface="Symbol"/>
              </a:rPr>
              <a:t></a:t>
            </a:r>
            <a:r>
              <a:rPr dirty="0" sz="1800">
                <a:latin typeface="Times New Roman"/>
                <a:cs typeface="Times New Roman"/>
              </a:rPr>
              <a:t>	</a:t>
            </a: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20925" y="2294657"/>
            <a:ext cx="901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95801" y="2633736"/>
            <a:ext cx="85661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565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14704" y="2305587"/>
            <a:ext cx="3928745" cy="3276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2131695" algn="l"/>
                <a:tab pos="369697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In</a:t>
            </a:r>
            <a:r>
              <a:rPr dirty="0" baseline="2314" sz="1800" spc="3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baseline="2314" sz="1800" spc="-23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-5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0,</a:t>
            </a:r>
            <a:r>
              <a:rPr dirty="0" baseline="2314" sz="1800" spc="27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46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-5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</a:t>
            </a:r>
            <a:r>
              <a:rPr dirty="0" baseline="2314" sz="1800" spc="270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&amp;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4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950" spc="-75">
                <a:latin typeface="Symbol"/>
                <a:cs typeface="Symbol"/>
              </a:rPr>
              <a:t></a:t>
            </a:r>
            <a:r>
              <a:rPr dirty="0" sz="1200" spc="-75" i="1">
                <a:latin typeface="Times New Roman"/>
                <a:cs typeface="Times New Roman"/>
              </a:rPr>
              <a:t>x</a:t>
            </a:r>
            <a:r>
              <a:rPr dirty="0" baseline="43650" sz="1050" spc="-112">
                <a:latin typeface="Times New Roman"/>
                <a:cs typeface="Times New Roman"/>
              </a:rPr>
              <a:t>2</a:t>
            </a:r>
            <a:r>
              <a:rPr dirty="0" baseline="43650" sz="1050" spc="7">
                <a:latin typeface="Times New Roman"/>
                <a:cs typeface="Times New Roman"/>
              </a:rPr>
              <a:t> </a:t>
            </a:r>
            <a:r>
              <a:rPr dirty="0" sz="1950" spc="-305">
                <a:latin typeface="Symbol"/>
                <a:cs typeface="Symbol"/>
              </a:rPr>
              <a:t></a:t>
            </a:r>
            <a:r>
              <a:rPr dirty="0" sz="195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609600" y="2833629"/>
            <a:ext cx="4503420" cy="7981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429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 the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conditions are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 satisfied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-23809" sz="1050">
                <a:latin typeface="Times New Roman"/>
                <a:cs typeface="Times New Roman"/>
              </a:rPr>
              <a:t>2</a:t>
            </a:r>
            <a:r>
              <a:rPr dirty="0" baseline="-23809" sz="105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not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 d.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  <a:p>
            <a:pPr marL="1456055">
              <a:lnSpc>
                <a:spcPts val="565"/>
              </a:lnSpc>
              <a:spcBef>
                <a:spcPts val="1090"/>
              </a:spcBef>
              <a:tabLst>
                <a:tab pos="2185035" algn="l"/>
                <a:tab pos="2785110" algn="l"/>
                <a:tab pos="3361690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  <a:p>
            <a:pPr marL="76200">
              <a:lnSpc>
                <a:spcPts val="1885"/>
              </a:lnSpc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4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baseline="-23809" sz="1050">
                <a:latin typeface="Times New Roman"/>
                <a:cs typeface="Times New Roman"/>
              </a:rPr>
              <a:t>3</a:t>
            </a:r>
            <a:r>
              <a:rPr dirty="0" baseline="-23809" sz="1050" spc="-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|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|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4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4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-23809" sz="1050">
                <a:latin typeface="Times New Roman"/>
                <a:cs typeface="Times New Roman"/>
              </a:rPr>
              <a:t>3</a:t>
            </a:r>
            <a:r>
              <a:rPr dirty="0" baseline="-23809" sz="1050" spc="-5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sz="1200">
                <a:latin typeface="Times New Roman"/>
                <a:cs typeface="Times New Roman"/>
              </a:rPr>
              <a:t>|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|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sz="1200">
                <a:latin typeface="Times New Roman"/>
                <a:cs typeface="Times New Roman"/>
              </a:rPr>
              <a:t>|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|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sz="1200">
                <a:latin typeface="Times New Roman"/>
                <a:cs typeface="Times New Roman"/>
              </a:rPr>
              <a:t>|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|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marL="1431290">
              <a:lnSpc>
                <a:spcPct val="100000"/>
              </a:lnSpc>
              <a:spcBef>
                <a:spcPts val="254"/>
              </a:spcBef>
              <a:tabLst>
                <a:tab pos="2169160" algn="l"/>
                <a:tab pos="2767965" algn="l"/>
                <a:tab pos="336296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4022256" y="3993143"/>
            <a:ext cx="172085" cy="0"/>
          </a:xfrm>
          <a:custGeom>
            <a:avLst/>
            <a:gdLst/>
            <a:ahLst/>
            <a:cxnLst/>
            <a:rect l="l" t="t" r="r" b="b"/>
            <a:pathLst>
              <a:path w="172085" h="0">
                <a:moveTo>
                  <a:pt x="0" y="0"/>
                </a:moveTo>
                <a:lnTo>
                  <a:pt x="17160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/>
          <p:nvPr/>
        </p:nvSpPr>
        <p:spPr>
          <a:xfrm>
            <a:off x="4594480" y="3993143"/>
            <a:ext cx="172085" cy="0"/>
          </a:xfrm>
          <a:custGeom>
            <a:avLst/>
            <a:gdLst/>
            <a:ahLst/>
            <a:cxnLst/>
            <a:rect l="l" t="t" r="r" b="b"/>
            <a:pathLst>
              <a:path w="172085" h="0">
                <a:moveTo>
                  <a:pt x="0" y="0"/>
                </a:moveTo>
                <a:lnTo>
                  <a:pt x="171856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2821126" y="3755591"/>
            <a:ext cx="64135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2930" algn="l"/>
              </a:tabLst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03384" y="4094715"/>
            <a:ext cx="65976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1345" algn="l"/>
              </a:tabLst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631983" y="3985633"/>
            <a:ext cx="1035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4517539" y="3908210"/>
            <a:ext cx="33083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810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492139" y="4023147"/>
            <a:ext cx="4406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83210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</a:t>
            </a:r>
            <a:r>
              <a:rPr dirty="0" sz="1200" spc="-195">
                <a:latin typeface="Times New Roman"/>
                <a:cs typeface="Times New Roman"/>
              </a:rPr>
              <a:t> </a:t>
            </a:r>
            <a:r>
              <a:rPr dirty="0" baseline="-11904" sz="1050" spc="-75">
                <a:latin typeface="Times New Roman"/>
                <a:cs typeface="Times New Roman"/>
              </a:rPr>
              <a:t>0</a:t>
            </a:r>
            <a:endParaRPr baseline="-11904" sz="105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945062" y="4023147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165244" y="4042354"/>
            <a:ext cx="24130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944" sz="1800" spc="-37">
                <a:latin typeface="Symbol"/>
                <a:cs typeface="Symbol"/>
              </a:rPr>
              <a:t>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652598" y="3791072"/>
            <a:ext cx="1882139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1758314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baseline="-13888" sz="2700" spc="142">
                <a:latin typeface="Symbol"/>
                <a:cs typeface="Symbol"/>
              </a:rPr>
              <a:t></a:t>
            </a:r>
            <a:r>
              <a:rPr dirty="0" sz="1200" spc="95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9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xdx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baseline="-16203" sz="1800">
                <a:latin typeface="Symbol"/>
                <a:cs typeface="Symbol"/>
              </a:rPr>
              <a:t></a:t>
            </a:r>
            <a:r>
              <a:rPr dirty="0" baseline="-16203" sz="1800" spc="225">
                <a:latin typeface="Times New Roman"/>
                <a:cs typeface="Times New Roman"/>
              </a:rPr>
              <a:t> </a:t>
            </a:r>
            <a:r>
              <a:rPr dirty="0" baseline="-43981" sz="1800">
                <a:latin typeface="Times New Roman"/>
                <a:cs typeface="Times New Roman"/>
              </a:rPr>
              <a:t>2</a:t>
            </a:r>
            <a:r>
              <a:rPr dirty="0" baseline="-43981" sz="1800" spc="217">
                <a:latin typeface="Times New Roman"/>
                <a:cs typeface="Times New Roman"/>
              </a:rPr>
              <a:t> </a:t>
            </a:r>
            <a:r>
              <a:rPr dirty="0" baseline="-16203" sz="1800" spc="-75">
                <a:latin typeface="Symbol"/>
                <a:cs typeface="Symbol"/>
              </a:rPr>
              <a:t></a:t>
            </a:r>
            <a:r>
              <a:rPr dirty="0" baseline="-16203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5065525" y="3992908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21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/>
          <p:nvPr/>
        </p:nvSpPr>
        <p:spPr>
          <a:xfrm>
            <a:off x="5314285" y="3992908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621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5063136" y="3985689"/>
            <a:ext cx="35115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60985" algn="l"/>
              </a:tabLst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906962" y="3770936"/>
            <a:ext cx="153035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22935" algn="l"/>
                <a:tab pos="1165860" algn="l"/>
                <a:tab pos="1414780" algn="l"/>
              </a:tabLst>
            </a:pP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90" i="1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2314" sz="1800" spc="-284">
                <a:latin typeface="Times New Roman"/>
                <a:cs typeface="Times New Roman"/>
              </a:rPr>
              <a:t> </a:t>
            </a:r>
            <a:r>
              <a:rPr dirty="0" baseline="71428" sz="1050" spc="-75">
                <a:latin typeface="Times New Roman"/>
                <a:cs typeface="Times New Roman"/>
              </a:rPr>
              <a:t>0</a:t>
            </a:r>
            <a:r>
              <a:rPr dirty="0" baseline="71428" sz="105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95" i="1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72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Symbol"/>
                <a:cs typeface="Symbol"/>
              </a:rPr>
              <a:t></a:t>
            </a:r>
            <a:r>
              <a:rPr dirty="0" baseline="71428" sz="1050" spc="-37">
                <a:latin typeface="Times New Roman"/>
                <a:cs typeface="Times New Roman"/>
              </a:rPr>
              <a:t>1</a:t>
            </a:r>
            <a:r>
              <a:rPr dirty="0" baseline="71428" sz="10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966866" y="3935847"/>
            <a:ext cx="88900" cy="1739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950" spc="-50">
                <a:latin typeface="Times New Roman"/>
                <a:cs typeface="Times New Roman"/>
              </a:rPr>
              <a:t>3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925714" y="3844583"/>
            <a:ext cx="2060575" cy="233679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68605" algn="l"/>
                <a:tab pos="52705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</a:t>
            </a:r>
            <a:r>
              <a:rPr dirty="0" sz="1350" spc="55">
                <a:latin typeface="Times New Roman"/>
                <a:cs typeface="Times New Roman"/>
              </a:rPr>
              <a:t> </a:t>
            </a:r>
            <a:r>
              <a:rPr dirty="0" sz="1350" i="1">
                <a:latin typeface="Times New Roman"/>
                <a:cs typeface="Times New Roman"/>
              </a:rPr>
              <a:t>f</a:t>
            </a:r>
            <a:r>
              <a:rPr dirty="0" sz="1350" spc="395" i="1">
                <a:latin typeface="Times New Roman"/>
                <a:cs typeface="Times New Roman"/>
              </a:rPr>
              <a:t> </a:t>
            </a:r>
            <a:r>
              <a:rPr dirty="0" sz="1350" spc="60">
                <a:latin typeface="Times New Roman"/>
                <a:cs typeface="Times New Roman"/>
              </a:rPr>
              <a:t>(</a:t>
            </a:r>
            <a:r>
              <a:rPr dirty="0" sz="1350" spc="60" i="1">
                <a:latin typeface="Times New Roman"/>
                <a:cs typeface="Times New Roman"/>
              </a:rPr>
              <a:t>x</a:t>
            </a:r>
            <a:r>
              <a:rPr dirty="0" sz="1350" spc="60">
                <a:latin typeface="Times New Roman"/>
                <a:cs typeface="Times New Roman"/>
              </a:rPr>
              <a:t>)</a:t>
            </a:r>
            <a:r>
              <a:rPr dirty="0" sz="135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47700" y="4307718"/>
            <a:ext cx="4135120" cy="5156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iv)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-23809" sz="1050">
                <a:latin typeface="Times New Roman"/>
                <a:cs typeface="Times New Roman"/>
              </a:rPr>
              <a:t>4</a:t>
            </a:r>
            <a:r>
              <a:rPr dirty="0" baseline="-23809" sz="1050" spc="-2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3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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-23809" sz="1050">
                <a:latin typeface="Times New Roman"/>
                <a:cs typeface="Times New Roman"/>
              </a:rPr>
              <a:t>4</a:t>
            </a:r>
            <a:r>
              <a:rPr dirty="0" baseline="-23809" sz="1050" spc="-2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2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969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 condition is not satisfied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baseline="-23809" sz="1050">
                <a:latin typeface="Times New Roman"/>
                <a:cs typeface="Times New Roman"/>
              </a:rPr>
              <a:t>4</a:t>
            </a:r>
            <a:r>
              <a:rPr dirty="0" baseline="-23809" sz="105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not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 d.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14856" y="5175509"/>
            <a:ext cx="106362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419734" algn="l"/>
              </a:tabLst>
            </a:pPr>
            <a:r>
              <a:rPr dirty="0" baseline="-13888" sz="1800">
                <a:latin typeface="Symbol"/>
                <a:cs typeface="Symbol"/>
              </a:rPr>
              <a:t></a:t>
            </a:r>
            <a:r>
              <a:rPr dirty="0" baseline="-13888" sz="1800" spc="1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 i="1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89787" y="5047411"/>
            <a:ext cx="257873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8.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 k such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002156" y="4943888"/>
            <a:ext cx="112268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561340" algn="l"/>
              </a:tabLst>
            </a:pPr>
            <a:r>
              <a:rPr dirty="0" baseline="2314" sz="1800">
                <a:latin typeface="Symbol"/>
                <a:cs typeface="Symbol"/>
              </a:rPr>
              <a:t></a:t>
            </a:r>
            <a:r>
              <a:rPr dirty="0" sz="1200" i="1">
                <a:latin typeface="Times New Roman"/>
                <a:cs typeface="Times New Roman"/>
              </a:rPr>
              <a:t>kx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6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0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165472" y="5049139"/>
            <a:ext cx="664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p. 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647700" y="5483733"/>
            <a:ext cx="6347460" cy="793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P</a:t>
            </a:r>
            <a:r>
              <a:rPr dirty="0" sz="1150" spc="-10">
                <a:latin typeface="Times New Roman"/>
                <a:cs typeface="Times New Roman"/>
              </a:rPr>
              <a:t>(1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>
                <a:latin typeface="Times New Roman"/>
                <a:cs typeface="Times New Roman"/>
              </a:rPr>
              <a:t> 2),</a:t>
            </a:r>
            <a:r>
              <a:rPr dirty="0" sz="1150" spc="3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ii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43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</a:t>
            </a:r>
            <a:r>
              <a:rPr dirty="0" sz="1150" spc="-20" i="1">
                <a:latin typeface="Times New Roman"/>
                <a:cs typeface="Times New Roman"/>
              </a:rPr>
              <a:t>iii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13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(iv)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Variance.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60"/>
              </a:spcBef>
              <a:tabLst>
                <a:tab pos="3800475" algn="l"/>
              </a:tabLst>
            </a:pP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1/9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P</a:t>
            </a:r>
            <a:r>
              <a:rPr dirty="0" sz="1150" spc="-10">
                <a:latin typeface="Times New Roman"/>
                <a:cs typeface="Times New Roman"/>
              </a:rPr>
              <a:t>(1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7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27</a:t>
            </a:r>
            <a:r>
              <a:rPr dirty="0" sz="1150" spc="4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ii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1/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27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10">
                <a:latin typeface="Times New Roman"/>
                <a:cs typeface="Times New Roman"/>
              </a:rPr>
              <a:t>(</a:t>
            </a:r>
            <a:r>
              <a:rPr dirty="0" sz="1150" spc="-10" i="1">
                <a:latin typeface="Times New Roman"/>
                <a:cs typeface="Times New Roman"/>
              </a:rPr>
              <a:t>iii</a:t>
            </a:r>
            <a:r>
              <a:rPr dirty="0" sz="1150" spc="-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26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27</a:t>
            </a:r>
            <a:r>
              <a:rPr dirty="0" sz="1150" spc="11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(iv) Mean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</a:t>
            </a:r>
            <a:r>
              <a:rPr dirty="0" sz="1200" spc="-20">
                <a:latin typeface="Times New Roman"/>
                <a:cs typeface="Times New Roman"/>
              </a:rPr>
              <a:t>2.25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(v)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E(X</a:t>
            </a:r>
            <a:r>
              <a:rPr dirty="0" baseline="3125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5.4,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0.3375]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650418" y="6598842"/>
            <a:ext cx="117792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99109" algn="l"/>
              </a:tabLst>
            </a:pPr>
            <a:r>
              <a:rPr dirty="0" baseline="-13888" sz="1800" spc="-37">
                <a:latin typeface="Symbol"/>
                <a:cs typeface="Symbol"/>
              </a:rPr>
              <a:t></a:t>
            </a:r>
            <a:r>
              <a:rPr dirty="0" sz="1200" spc="-25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663118" y="6367520"/>
            <a:ext cx="119062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617220" algn="l"/>
              </a:tabLst>
            </a:pPr>
            <a:r>
              <a:rPr dirty="0" baseline="2314" sz="1800">
                <a:latin typeface="Symbol"/>
                <a:cs typeface="Symbol"/>
              </a:rPr>
              <a:t></a:t>
            </a:r>
            <a:r>
              <a:rPr dirty="0" sz="1200" i="1">
                <a:latin typeface="Times New Roman"/>
                <a:cs typeface="Times New Roman"/>
              </a:rPr>
              <a:t>kxe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spc="-112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7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;</a:t>
            </a:r>
            <a:r>
              <a:rPr dirty="0" sz="1200">
                <a:latin typeface="Times New Roman"/>
                <a:cs typeface="Times New Roman"/>
              </a:rPr>
              <a:t>	0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89787" y="6471281"/>
            <a:ext cx="422656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9.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f. of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 variable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 by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25804" y="6904101"/>
            <a:ext cx="19843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863904" y="7267233"/>
            <a:ext cx="85851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[Answer: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k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1750266" y="7394603"/>
            <a:ext cx="301625" cy="0"/>
          </a:xfrm>
          <a:custGeom>
            <a:avLst/>
            <a:gdLst/>
            <a:ahLst/>
            <a:cxnLst/>
            <a:rect l="l" t="t" r="r" b="b"/>
            <a:pathLst>
              <a:path w="301625" h="0">
                <a:moveTo>
                  <a:pt x="0" y="0"/>
                </a:moveTo>
                <a:lnTo>
                  <a:pt x="301490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3203098" y="7394603"/>
            <a:ext cx="372745" cy="0"/>
          </a:xfrm>
          <a:custGeom>
            <a:avLst/>
            <a:gdLst/>
            <a:ahLst/>
            <a:cxnLst/>
            <a:rect l="l" t="t" r="r" b="b"/>
            <a:pathLst>
              <a:path w="372745" h="0">
                <a:moveTo>
                  <a:pt x="0" y="0"/>
                </a:moveTo>
                <a:lnTo>
                  <a:pt x="372582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2058739" y="7268798"/>
            <a:ext cx="21456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3.7844,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mean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</a:t>
            </a:r>
            <a:r>
              <a:rPr dirty="0" baseline="36231" sz="1725" i="1">
                <a:latin typeface="Times New Roman"/>
                <a:cs typeface="Times New Roman"/>
              </a:rPr>
              <a:t>e</a:t>
            </a:r>
            <a:r>
              <a:rPr dirty="0" baseline="36231" sz="1725" spc="-22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8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5</a:t>
            </a:r>
            <a:r>
              <a:rPr dirty="0" baseline="36231" sz="1725" spc="2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0.6078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745542" y="7387085"/>
            <a:ext cx="180340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500505" algn="l"/>
              </a:tabLst>
            </a:pP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-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-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855034" y="7173565"/>
            <a:ext cx="9461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771345" y="7913927"/>
            <a:ext cx="11671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526415" algn="l"/>
              </a:tabLst>
            </a:pPr>
            <a:r>
              <a:rPr dirty="0" baseline="-13888" sz="1800">
                <a:latin typeface="Symbol"/>
                <a:cs typeface="Symbol"/>
              </a:rPr>
              <a:t></a:t>
            </a:r>
            <a:r>
              <a:rPr dirty="0" baseline="-13888" sz="1800" spc="-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 i="1">
                <a:latin typeface="Times New Roman"/>
                <a:cs typeface="Times New Roman"/>
              </a:rPr>
              <a:t>otherwise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89787" y="7786874"/>
            <a:ext cx="4347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10.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function,</a:t>
            </a:r>
            <a:r>
              <a:rPr dirty="0" sz="1200" spc="3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784045" y="7682605"/>
            <a:ext cx="118618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497205" algn="l"/>
              </a:tabLst>
            </a:pPr>
            <a:r>
              <a:rPr dirty="0" baseline="2314" sz="1800">
                <a:latin typeface="Symbol"/>
                <a:cs typeface="Symbol"/>
              </a:rPr>
              <a:t></a:t>
            </a:r>
            <a:r>
              <a:rPr dirty="0" sz="1200" i="1">
                <a:latin typeface="Times New Roman"/>
                <a:cs typeface="Times New Roman"/>
              </a:rPr>
              <a:t>kx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6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;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6019038" y="7788402"/>
            <a:ext cx="8286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Evaluate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845616" y="8221217"/>
            <a:ext cx="57848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P</a:t>
            </a:r>
            <a:r>
              <a:rPr dirty="0" sz="1150" spc="-10">
                <a:latin typeface="Times New Roman"/>
                <a:cs typeface="Times New Roman"/>
              </a:rPr>
              <a:t>(1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10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[Ans: k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1/18,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7/54 (ii)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35/54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13/27]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4958674" y="1318802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4958674" y="1416955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958674" y="1056846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958674" y="1171866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958674" y="926784"/>
            <a:ext cx="10096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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86723" y="1375546"/>
            <a:ext cx="89217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86105" algn="l"/>
              </a:tabLst>
            </a:pPr>
            <a:r>
              <a:rPr dirty="0" sz="1200" spc="-25">
                <a:latin typeface="Times New Roman"/>
                <a:cs typeface="Times New Roman"/>
              </a:rPr>
              <a:t>1,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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10272" y="915437"/>
            <a:ext cx="86677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74675" algn="l"/>
              </a:tabLst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4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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79593" y="1140418"/>
            <a:ext cx="704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4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15187" y="1146746"/>
            <a:ext cx="640461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108575" algn="l"/>
                <a:tab pos="5749925" algn="l"/>
              </a:tabLst>
            </a:pPr>
            <a:r>
              <a:rPr dirty="0" sz="1200">
                <a:latin typeface="Times New Roman"/>
                <a:cs typeface="Times New Roman"/>
              </a:rPr>
              <a:t>11.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14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1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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45616" y="1692909"/>
            <a:ext cx="9264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941554" y="2376753"/>
            <a:ext cx="92075" cy="0"/>
          </a:xfrm>
          <a:custGeom>
            <a:avLst/>
            <a:gdLst/>
            <a:ahLst/>
            <a:cxnLst/>
            <a:rect l="l" t="t" r="r" b="b"/>
            <a:pathLst>
              <a:path w="92075" h="0">
                <a:moveTo>
                  <a:pt x="0" y="0"/>
                </a:moveTo>
                <a:lnTo>
                  <a:pt x="91987" y="0"/>
                </a:lnTo>
              </a:path>
            </a:pathLst>
          </a:custGeom>
          <a:ln w="641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849996" y="2422914"/>
            <a:ext cx="101600" cy="3505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ts val="1275"/>
              </a:lnSpc>
              <a:spcBef>
                <a:spcPts val="105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275"/>
              </a:lnSpc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24596" y="2275997"/>
            <a:ext cx="24257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spc="30">
                <a:latin typeface="Symbol"/>
                <a:cs typeface="Symbol"/>
              </a:rPr>
              <a:t></a:t>
            </a:r>
            <a:r>
              <a:rPr dirty="0" baseline="-34722" sz="1800" spc="44">
                <a:latin typeface="Times New Roman"/>
                <a:cs typeface="Times New Roman"/>
              </a:rPr>
              <a:t>4</a:t>
            </a:r>
            <a:endParaRPr baseline="-34722" sz="18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20216" y="2250155"/>
            <a:ext cx="338391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104265" algn="l"/>
                <a:tab pos="2834640" algn="l"/>
              </a:tabLst>
            </a:pP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1/16,</a:t>
            </a:r>
            <a:r>
              <a:rPr dirty="0" sz="1200">
                <a:latin typeface="Times New Roman"/>
                <a:cs typeface="Times New Roman"/>
              </a:rPr>
              <a:t>	p.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f.,</a:t>
            </a:r>
            <a:r>
              <a:rPr dirty="0" sz="1200" spc="4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41666" sz="1800">
                <a:latin typeface="Symbol"/>
                <a:cs typeface="Symbol"/>
              </a:rPr>
              <a:t></a:t>
            </a:r>
            <a:r>
              <a:rPr dirty="0" baseline="34722" sz="1800">
                <a:latin typeface="Times New Roman"/>
                <a:cs typeface="Times New Roman"/>
              </a:rPr>
              <a:t>1</a:t>
            </a:r>
            <a:r>
              <a:rPr dirty="0" baseline="34722" sz="1800" spc="-8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-8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1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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49996" y="1987680"/>
            <a:ext cx="116205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59079" algn="l"/>
                <a:tab pos="869950" algn="l"/>
              </a:tabLst>
            </a:pPr>
            <a:r>
              <a:rPr dirty="0" sz="1200" spc="-50">
                <a:latin typeface="Symbol"/>
                <a:cs typeface="Symbol"/>
              </a:rPr>
              <a:t>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Times New Roman"/>
                <a:cs typeface="Times New Roman"/>
              </a:rPr>
              <a:t>0,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 spc="-67" i="1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Symbol"/>
                <a:cs typeface="Symbol"/>
              </a:rPr>
              <a:t></a:t>
            </a:r>
            <a:r>
              <a:rPr dirty="0" baseline="4629" sz="1800" spc="-254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98776" y="2510136"/>
            <a:ext cx="90424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98170" algn="l"/>
              </a:tabLst>
            </a:pPr>
            <a:r>
              <a:rPr dirty="0" sz="1200" spc="-25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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47700" y="2834385"/>
            <a:ext cx="63557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12.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temperature,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31250" sz="1200">
                <a:latin typeface="Times New Roman"/>
                <a:cs typeface="Times New Roman"/>
              </a:rPr>
              <a:t>0</a:t>
            </a:r>
            <a:r>
              <a:rPr dirty="0" sz="1200">
                <a:latin typeface="Times New Roman"/>
                <a:cs typeface="Times New Roman"/>
              </a:rPr>
              <a:t>C,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controlled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laboratory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831403" y="3353977"/>
            <a:ext cx="172085" cy="0"/>
          </a:xfrm>
          <a:custGeom>
            <a:avLst/>
            <a:gdLst/>
            <a:ahLst/>
            <a:cxnLst/>
            <a:rect l="l" t="t" r="r" b="b"/>
            <a:pathLst>
              <a:path w="172085" h="0">
                <a:moveTo>
                  <a:pt x="0" y="0"/>
                </a:moveTo>
                <a:lnTo>
                  <a:pt x="171748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696701" y="3132048"/>
            <a:ext cx="31750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2314" sz="1800" spc="-450">
                <a:latin typeface="Symbol"/>
                <a:cs typeface="Symbol"/>
              </a:rPr>
              <a:t></a:t>
            </a:r>
            <a:r>
              <a:rPr dirty="0" baseline="-27777" sz="1800" spc="-450">
                <a:latin typeface="Symbol"/>
                <a:cs typeface="Symbol"/>
              </a:rPr>
              <a:t></a:t>
            </a:r>
            <a:r>
              <a:rPr dirty="0" baseline="-27777" sz="1800" spc="22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baseline="43650" sz="1050" spc="-75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38504" y="3298063"/>
            <a:ext cx="3262629" cy="7067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 having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 d.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f.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Symbol"/>
                <a:cs typeface="Symbol"/>
              </a:rPr>
              <a:t></a:t>
            </a:r>
            <a:r>
              <a:rPr dirty="0" baseline="-9259" sz="1800" spc="382">
                <a:latin typeface="Times New Roman"/>
                <a:cs typeface="Times New Roman"/>
              </a:rPr>
              <a:t> </a:t>
            </a:r>
            <a:r>
              <a:rPr dirty="0" baseline="-16203" sz="1800">
                <a:latin typeface="Times New Roman"/>
                <a:cs typeface="Times New Roman"/>
              </a:rPr>
              <a:t>3</a:t>
            </a:r>
            <a:r>
              <a:rPr dirty="0" baseline="-16203" sz="1800" spc="330">
                <a:latin typeface="Times New Roman"/>
                <a:cs typeface="Times New Roman"/>
              </a:rPr>
              <a:t> </a:t>
            </a:r>
            <a:r>
              <a:rPr dirty="0" baseline="25462" sz="1800" spc="-75">
                <a:latin typeface="Times New Roman"/>
                <a:cs typeface="Times New Roman"/>
              </a:rPr>
              <a:t>,</a:t>
            </a:r>
            <a:endParaRPr baseline="25462" sz="1800">
              <a:latin typeface="Times New Roman"/>
              <a:cs typeface="Times New Roman"/>
            </a:endParaRPr>
          </a:p>
          <a:p>
            <a:pPr algn="r" marR="172085">
              <a:lnSpc>
                <a:spcPct val="100000"/>
              </a:lnSpc>
              <a:spcBef>
                <a:spcPts val="55"/>
              </a:spcBef>
            </a:pPr>
            <a:r>
              <a:rPr dirty="0" baseline="6944" sz="1800" spc="-30">
                <a:latin typeface="Symbol"/>
                <a:cs typeface="Symbol"/>
              </a:rPr>
              <a:t></a:t>
            </a:r>
            <a:r>
              <a:rPr dirty="0" baseline="-13888" sz="1800" spc="-30">
                <a:latin typeface="Symbol"/>
                <a:cs typeface="Symbol"/>
              </a:rPr>
              <a:t></a:t>
            </a:r>
            <a:r>
              <a:rPr dirty="0" sz="1200" spc="-20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985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 and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 it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evaluate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193471" y="3148519"/>
            <a:ext cx="674370" cy="548005"/>
          </a:xfrm>
          <a:prstGeom prst="rect">
            <a:avLst/>
          </a:prstGeom>
        </p:spPr>
        <p:txBody>
          <a:bodyPr wrap="square" lIns="0" tIns="908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15"/>
              </a:spcBef>
            </a:pP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20955">
              <a:lnSpc>
                <a:spcPct val="100000"/>
              </a:lnSpc>
              <a:spcBef>
                <a:spcPts val="620"/>
              </a:spcBef>
            </a:pP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2059219" y="4531583"/>
            <a:ext cx="344170" cy="0"/>
          </a:xfrm>
          <a:custGeom>
            <a:avLst/>
            <a:gdLst/>
            <a:ahLst/>
            <a:cxnLst/>
            <a:rect l="l" t="t" r="r" b="b"/>
            <a:pathLst>
              <a:path w="344169" h="0">
                <a:moveTo>
                  <a:pt x="0" y="0"/>
                </a:moveTo>
                <a:lnTo>
                  <a:pt x="344125" y="0"/>
                </a:lnTo>
              </a:path>
            </a:pathLst>
          </a:custGeom>
          <a:ln w="638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968119" y="4577164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42719" y="4692951"/>
            <a:ext cx="1524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320">
                <a:latin typeface="Symbol"/>
                <a:cs typeface="Symbol"/>
              </a:rPr>
              <a:t></a:t>
            </a:r>
            <a:r>
              <a:rPr dirty="0" baseline="-16203" sz="1800" spc="-480">
                <a:latin typeface="Symbol"/>
                <a:cs typeface="Symbol"/>
              </a:rPr>
              <a:t>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80448" y="4523545"/>
            <a:ext cx="126364" cy="351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85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  <a:p>
            <a:pPr marL="13335">
              <a:lnSpc>
                <a:spcPts val="1285"/>
              </a:lnSpc>
            </a:pPr>
            <a:r>
              <a:rPr dirty="0" sz="1200" spc="-40">
                <a:latin typeface="Times New Roman"/>
                <a:cs typeface="Times New Roman"/>
              </a:rPr>
              <a:t>1,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42719" y="4309042"/>
            <a:ext cx="50545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3888" sz="1800">
                <a:latin typeface="Symbol"/>
                <a:cs typeface="Symbol"/>
              </a:rPr>
              <a:t></a:t>
            </a:r>
            <a:r>
              <a:rPr dirty="0" baseline="13888" sz="1800" spc="-18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284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Symbol"/>
                <a:cs typeface="Symbol"/>
              </a:rPr>
              <a:t></a:t>
            </a:r>
            <a:r>
              <a:rPr dirty="0" sz="1200" spc="-35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68119" y="4123794"/>
            <a:ext cx="11487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56920" algn="l"/>
              </a:tabLst>
            </a:pPr>
            <a:r>
              <a:rPr dirty="0" sz="1200">
                <a:latin typeface="Symbol"/>
                <a:cs typeface="Symbol"/>
              </a:rPr>
              <a:t></a:t>
            </a:r>
            <a:r>
              <a:rPr dirty="0" sz="1200" spc="175">
                <a:latin typeface="Times New Roman"/>
                <a:cs typeface="Times New Roman"/>
              </a:rPr>
              <a:t>  </a:t>
            </a:r>
            <a:r>
              <a:rPr dirty="0" baseline="4629" sz="1800" spc="-75">
                <a:latin typeface="Times New Roman"/>
                <a:cs typeface="Times New Roman"/>
              </a:rPr>
              <a:t>0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baseline="4629" sz="1800" i="1">
                <a:latin typeface="Times New Roman"/>
                <a:cs typeface="Times New Roman"/>
              </a:rPr>
              <a:t>x</a:t>
            </a:r>
            <a:r>
              <a:rPr dirty="0" baseline="4629" sz="1800" spc="-82" i="1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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 spc="-37">
                <a:latin typeface="Symbol"/>
                <a:cs typeface="Symbol"/>
              </a:rPr>
              <a:t></a:t>
            </a:r>
            <a:r>
              <a:rPr dirty="0" baseline="4629" sz="1800" spc="-37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14704" y="4404406"/>
            <a:ext cx="11804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Answer: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F</a:t>
            </a:r>
            <a:r>
              <a:rPr dirty="0" sz="1200" spc="-1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4297622" y="4532354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 h="0">
                <a:moveTo>
                  <a:pt x="0" y="0"/>
                </a:moveTo>
                <a:lnTo>
                  <a:pt x="87261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4290442" y="4310979"/>
            <a:ext cx="1028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408343" y="4404880"/>
            <a:ext cx="1985010" cy="4705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10"/>
              </a:lnSpc>
              <a:spcBef>
                <a:spcPts val="100"/>
              </a:spcBef>
              <a:tabLst>
                <a:tab pos="198755" algn="l"/>
                <a:tab pos="937260" algn="l"/>
              </a:tabLst>
            </a:pP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	,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[0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 spc="-30">
                <a:latin typeface="Times New Roman"/>
                <a:cs typeface="Times New Roman"/>
              </a:rPr>
              <a:t>1]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  <a:p>
            <a:pPr marL="1894205">
              <a:lnSpc>
                <a:spcPts val="1000"/>
              </a:lnSpc>
            </a:pPr>
            <a:r>
              <a:rPr dirty="0" sz="1150" spc="-50">
                <a:latin typeface="Times New Roman"/>
                <a:cs typeface="Times New Roman"/>
              </a:rPr>
              <a:t>9</a:t>
            </a:r>
            <a:endParaRPr sz="1150">
              <a:latin typeface="Times New Roman"/>
              <a:cs typeface="Times New Roman"/>
            </a:endParaRPr>
          </a:p>
          <a:p>
            <a:pPr marL="357505">
              <a:lnSpc>
                <a:spcPts val="1290"/>
              </a:lnSpc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406815" y="5302695"/>
            <a:ext cx="35496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314" sz="1800" spc="-434">
                <a:latin typeface="Symbol"/>
                <a:cs typeface="Symbol"/>
              </a:rPr>
              <a:t></a:t>
            </a:r>
            <a:r>
              <a:rPr dirty="0" baseline="-13888" sz="1800" spc="-434">
                <a:latin typeface="Symbol"/>
                <a:cs typeface="Symbol"/>
              </a:rPr>
              <a:t></a:t>
            </a:r>
            <a:r>
              <a:rPr dirty="0" baseline="-13888" sz="1800" spc="6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47700" y="5165831"/>
            <a:ext cx="392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13.</a:t>
            </a:r>
            <a:r>
              <a:rPr dirty="0" baseline="2314" sz="1800" spc="67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If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 p.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d. f. of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a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Random variable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X is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given by</a:t>
            </a:r>
            <a:r>
              <a:rPr dirty="0" baseline="2314" sz="1800" spc="6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406815" y="5078235"/>
            <a:ext cx="64452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574" sz="1800" spc="-127">
                <a:latin typeface="Symbol"/>
                <a:cs typeface="Symbol"/>
              </a:rPr>
              <a:t></a:t>
            </a:r>
            <a:r>
              <a:rPr dirty="0" sz="1200" spc="-85">
                <a:latin typeface="Symbol"/>
                <a:cs typeface="Symbol"/>
              </a:rPr>
              <a:t></a:t>
            </a:r>
            <a:r>
              <a:rPr dirty="0" baseline="2314" sz="1800" spc="-127">
                <a:latin typeface="Times New Roman"/>
                <a:cs typeface="Times New Roman"/>
              </a:rPr>
              <a:t>2</a:t>
            </a:r>
            <a:r>
              <a:rPr dirty="0" baseline="2314" sz="1800" spc="-127" i="1">
                <a:latin typeface="Times New Roman"/>
                <a:cs typeface="Times New Roman"/>
              </a:rPr>
              <a:t>kxe</a:t>
            </a:r>
            <a:r>
              <a:rPr dirty="0" baseline="43650" sz="1050" spc="-127">
                <a:latin typeface="Symbol"/>
                <a:cs typeface="Symbol"/>
              </a:rPr>
              <a:t></a:t>
            </a:r>
            <a:r>
              <a:rPr dirty="0" baseline="43650" sz="1050" spc="-104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100000" sz="750">
                <a:latin typeface="Times New Roman"/>
                <a:cs typeface="Times New Roman"/>
              </a:rPr>
              <a:t>2</a:t>
            </a:r>
            <a:r>
              <a:rPr dirty="0" baseline="100000" sz="750" spc="225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,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087643" y="5027699"/>
            <a:ext cx="640080" cy="483234"/>
          </a:xfrm>
          <a:prstGeom prst="rect">
            <a:avLst/>
          </a:prstGeom>
        </p:spPr>
        <p:txBody>
          <a:bodyPr wrap="square" lIns="0" tIns="58419" rIns="0" bIns="0" rtlCol="0" vert="horz">
            <a:spAutoFit/>
          </a:bodyPr>
          <a:lstStyle/>
          <a:p>
            <a:pPr marL="102235">
              <a:lnSpc>
                <a:spcPct val="100000"/>
              </a:lnSpc>
              <a:spcBef>
                <a:spcPts val="459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825804" y="5607177"/>
            <a:ext cx="35458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X.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94552" y="6157690"/>
            <a:ext cx="136271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82625" algn="l"/>
              </a:tabLst>
            </a:pPr>
            <a:r>
              <a:rPr dirty="0" baseline="2314" sz="1800" spc="-30">
                <a:latin typeface="Symbol"/>
                <a:cs typeface="Symbol"/>
              </a:rPr>
              <a:t></a:t>
            </a:r>
            <a:r>
              <a:rPr dirty="0" baseline="-13888" sz="1800" spc="-30">
                <a:latin typeface="Symbol"/>
                <a:cs typeface="Symbol"/>
              </a:rPr>
              <a:t></a:t>
            </a:r>
            <a:r>
              <a:rPr dirty="0" sz="1200" spc="-20">
                <a:latin typeface="Times New Roman"/>
                <a:cs typeface="Times New Roman"/>
              </a:rPr>
              <a:t>0,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52804" y="6020807"/>
            <a:ext cx="14077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[Ans: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k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=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1,</a:t>
            </a:r>
            <a:r>
              <a:rPr dirty="0" baseline="2314" sz="1800" spc="39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07252" y="5933511"/>
            <a:ext cx="1348105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68985" algn="l"/>
              </a:tabLst>
            </a:pPr>
            <a:r>
              <a:rPr dirty="0" baseline="11574" sz="1800" spc="-330">
                <a:latin typeface="Symbol"/>
                <a:cs typeface="Symbol"/>
              </a:rPr>
              <a:t></a:t>
            </a:r>
            <a:r>
              <a:rPr dirty="0" sz="1200" spc="-220">
                <a:latin typeface="Symbol"/>
                <a:cs typeface="Symbol"/>
              </a:rPr>
              <a:t></a:t>
            </a:r>
            <a:r>
              <a:rPr dirty="0" baseline="2314" sz="1800" spc="-330">
                <a:latin typeface="Times New Roman"/>
                <a:cs typeface="Times New Roman"/>
              </a:rPr>
              <a:t>1</a:t>
            </a:r>
            <a:r>
              <a:rPr dirty="0" baseline="2314" sz="1800" spc="-22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spc="-104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100000" sz="750">
                <a:latin typeface="Times New Roman"/>
                <a:cs typeface="Times New Roman"/>
              </a:rPr>
              <a:t>2</a:t>
            </a:r>
            <a:r>
              <a:rPr dirty="0" baseline="100000" sz="750" spc="254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,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2314" sz="1800" i="1">
                <a:latin typeface="Times New Roman"/>
                <a:cs typeface="Times New Roman"/>
              </a:rPr>
              <a:t>for</a:t>
            </a:r>
            <a:r>
              <a:rPr dirty="0" baseline="2314" sz="1800" spc="112" i="1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4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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Times New Roman"/>
                <a:cs typeface="Times New Roman"/>
              </a:rPr>
              <a:t>0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5483845" y="7119613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 h="0">
                <a:moveTo>
                  <a:pt x="0" y="0"/>
                </a:moveTo>
                <a:lnTo>
                  <a:pt x="306453" y="0"/>
                </a:lnTo>
              </a:path>
            </a:pathLst>
          </a:custGeom>
          <a:ln w="63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5392681" y="7180680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392681" y="7035432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392681" y="7288475"/>
            <a:ext cx="1009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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392681" y="6492518"/>
            <a:ext cx="100965" cy="3517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260"/>
              </a:lnSpc>
              <a:spcBef>
                <a:spcPts val="135"/>
              </a:spcBef>
            </a:pPr>
            <a:r>
              <a:rPr dirty="0" sz="1150" spc="-50">
                <a:latin typeface="Symbol"/>
                <a:cs typeface="Symbol"/>
              </a:rPr>
              <a:t>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ts val="1260"/>
              </a:lnSpc>
            </a:pPr>
            <a:r>
              <a:rPr dirty="0" sz="1150" spc="-50">
                <a:latin typeface="Symbol"/>
                <a:cs typeface="Symbol"/>
              </a:rPr>
              <a:t>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906001" y="6441030"/>
            <a:ext cx="915669" cy="1017905"/>
          </a:xfrm>
          <a:prstGeom prst="rect">
            <a:avLst/>
          </a:prstGeom>
        </p:spPr>
        <p:txBody>
          <a:bodyPr wrap="square" lIns="0" tIns="635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1150" i="1">
                <a:latin typeface="Times New Roman"/>
                <a:cs typeface="Times New Roman"/>
              </a:rPr>
              <a:t>for</a:t>
            </a:r>
            <a:r>
              <a:rPr dirty="0" sz="1150" spc="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29845">
              <a:lnSpc>
                <a:spcPct val="100000"/>
              </a:lnSpc>
              <a:spcBef>
                <a:spcPts val="409"/>
              </a:spcBef>
            </a:pPr>
            <a:r>
              <a:rPr dirty="0" sz="1150" i="1">
                <a:latin typeface="Times New Roman"/>
                <a:cs typeface="Times New Roman"/>
              </a:rPr>
              <a:t>for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122555">
              <a:lnSpc>
                <a:spcPct val="100000"/>
              </a:lnSpc>
              <a:spcBef>
                <a:spcPts val="819"/>
              </a:spcBef>
            </a:pPr>
            <a:r>
              <a:rPr dirty="0" sz="1150" i="1">
                <a:latin typeface="Times New Roman"/>
                <a:cs typeface="Times New Roman"/>
              </a:rPr>
              <a:t>for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  <a:p>
            <a:pPr marL="120014">
              <a:lnSpc>
                <a:spcPct val="100000"/>
              </a:lnSpc>
              <a:spcBef>
                <a:spcPts val="655"/>
              </a:spcBef>
            </a:pPr>
            <a:r>
              <a:rPr dirty="0" sz="1150" i="1">
                <a:latin typeface="Times New Roman"/>
                <a:cs typeface="Times New Roman"/>
              </a:rPr>
              <a:t>other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wise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588510" y="7112476"/>
            <a:ext cx="146050" cy="3467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124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20955">
              <a:lnSpc>
                <a:spcPts val="1240"/>
              </a:lnSpc>
            </a:pPr>
            <a:r>
              <a:rPr dirty="0" sz="1150" spc="-25">
                <a:latin typeface="Times New Roman"/>
                <a:cs typeface="Times New Roman"/>
              </a:rPr>
              <a:t>0,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367281" y="6898410"/>
            <a:ext cx="5219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415" sz="1725" spc="82">
                <a:latin typeface="Symbol"/>
                <a:cs typeface="Symbol"/>
              </a:rPr>
              <a:t></a:t>
            </a:r>
            <a:r>
              <a:rPr dirty="0" sz="1150" spc="55">
                <a:latin typeface="Times New Roman"/>
                <a:cs typeface="Times New Roman"/>
              </a:rPr>
              <a:t>3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baseline="-36231" sz="1725" spc="-75">
                <a:latin typeface="Times New Roman"/>
                <a:cs typeface="Times New Roman"/>
              </a:rPr>
              <a:t>,</a:t>
            </a:r>
            <a:endParaRPr baseline="-36231" sz="1725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577214" y="6433445"/>
            <a:ext cx="20256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u="sng" sz="70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7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sz="700" spc="85" i="1">
                <a:latin typeface="Times New Roman"/>
                <a:cs typeface="Times New Roman"/>
              </a:rPr>
              <a:t> </a:t>
            </a:r>
            <a:r>
              <a:rPr dirty="0" baseline="-19323" sz="1725" spc="-75">
                <a:latin typeface="Times New Roman"/>
                <a:cs typeface="Times New Roman"/>
              </a:rPr>
              <a:t>,</a:t>
            </a:r>
            <a:endParaRPr baseline="-19323" sz="1725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705612" y="6862864"/>
            <a:ext cx="4813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14.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c. d. f.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 variable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whose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 f. is given by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baseline="33816" sz="1725" spc="-75">
                <a:latin typeface="Symbol"/>
                <a:cs typeface="Symbol"/>
              </a:rPr>
              <a:t></a:t>
            </a:r>
            <a:endParaRPr baseline="33816" sz="1725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632342" y="6821523"/>
            <a:ext cx="6985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595296" y="6661815"/>
            <a:ext cx="2012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u="sng" sz="700" spc="-1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7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700" spc="75">
                <a:latin typeface="Times New Roman"/>
                <a:cs typeface="Times New Roman"/>
              </a:rPr>
              <a:t> </a:t>
            </a:r>
            <a:r>
              <a:rPr dirty="0" baseline="-19323" sz="1725" spc="-89">
                <a:latin typeface="Times New Roman"/>
                <a:cs typeface="Times New Roman"/>
              </a:rPr>
              <a:t>,</a:t>
            </a:r>
            <a:endParaRPr baseline="-19323" sz="1725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614259" y="6594371"/>
            <a:ext cx="6985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711803" y="1333893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682" y="0"/>
                </a:lnTo>
              </a:path>
            </a:pathLst>
          </a:custGeom>
          <a:ln w="64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695309" y="1690858"/>
            <a:ext cx="355600" cy="0"/>
          </a:xfrm>
          <a:custGeom>
            <a:avLst/>
            <a:gdLst/>
            <a:ahLst/>
            <a:cxnLst/>
            <a:rect l="l" t="t" r="r" b="b"/>
            <a:pathLst>
              <a:path w="355600" h="0">
                <a:moveTo>
                  <a:pt x="0" y="0"/>
                </a:moveTo>
                <a:lnTo>
                  <a:pt x="355218" y="0"/>
                </a:lnTo>
              </a:path>
            </a:pathLst>
          </a:custGeom>
          <a:ln w="64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611007" y="2067170"/>
            <a:ext cx="661670" cy="0"/>
          </a:xfrm>
          <a:custGeom>
            <a:avLst/>
            <a:gdLst/>
            <a:ahLst/>
            <a:cxnLst/>
            <a:rect l="l" t="t" r="r" b="b"/>
            <a:pathLst>
              <a:path w="661670" h="0">
                <a:moveTo>
                  <a:pt x="0" y="0"/>
                </a:moveTo>
                <a:lnTo>
                  <a:pt x="661270" y="0"/>
                </a:lnTo>
              </a:path>
            </a:pathLst>
          </a:custGeom>
          <a:ln w="643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2520421" y="1901269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520421" y="2289879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95021" y="2253322"/>
            <a:ext cx="234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0833" sz="1800" spc="-37">
                <a:latin typeface="Symbol"/>
                <a:cs typeface="Symbol"/>
              </a:rPr>
              <a:t></a:t>
            </a:r>
            <a:r>
              <a:rPr dirty="0" sz="1200" spc="-25">
                <a:latin typeface="Times New Roman"/>
                <a:cs typeface="Times New Roman"/>
              </a:rPr>
              <a:t>1,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20421" y="2059171"/>
            <a:ext cx="4749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5445" algn="l"/>
              </a:tabLst>
            </a:pPr>
            <a:r>
              <a:rPr dirty="0" baseline="4629" sz="1800" spc="-75">
                <a:latin typeface="Symbol"/>
                <a:cs typeface="Symbol"/>
              </a:rPr>
              <a:t>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20420" y="1607285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47856" y="1581172"/>
            <a:ext cx="5988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 i="1">
                <a:latin typeface="Times New Roman"/>
                <a:cs typeface="Times New Roman"/>
              </a:rPr>
              <a:t>F</a:t>
            </a:r>
            <a:r>
              <a:rPr dirty="0" sz="1200" spc="-1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32407" sz="1800" spc="-75">
                <a:latin typeface="Symbol"/>
                <a:cs typeface="Symbol"/>
              </a:rPr>
              <a:t></a:t>
            </a:r>
            <a:endParaRPr baseline="32407" sz="18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81793" y="1563360"/>
            <a:ext cx="5454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381793" y="913626"/>
            <a:ext cx="540385" cy="5022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1594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9"/>
              </a:spcBef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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24944" y="1682859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78521" y="1939975"/>
            <a:ext cx="737235" cy="522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  <a:tabLst>
                <a:tab pos="184785" algn="l"/>
              </a:tabLst>
            </a:pP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2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algn="ctr" marR="45720">
              <a:lnSpc>
                <a:spcPct val="100000"/>
              </a:lnSpc>
              <a:spcBef>
                <a:spcPts val="1030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95020" y="1843522"/>
            <a:ext cx="8128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2407" sz="1800">
                <a:latin typeface="Symbol"/>
                <a:cs typeface="Symbol"/>
              </a:rPr>
              <a:t>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47967" y="1325893"/>
            <a:ext cx="1022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520420" y="925028"/>
            <a:ext cx="469265" cy="6496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300"/>
              </a:lnSpc>
              <a:spcBef>
                <a:spcPts val="100"/>
              </a:spcBef>
              <a:tabLst>
                <a:tab pos="344805" algn="l"/>
              </a:tabLst>
            </a:pPr>
            <a:r>
              <a:rPr dirty="0" sz="1200" spc="-50">
                <a:latin typeface="Symbol"/>
                <a:cs typeface="Symbol"/>
              </a:rPr>
              <a:t>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37">
                <a:latin typeface="Times New Roman"/>
                <a:cs typeface="Times New Roman"/>
              </a:rPr>
              <a:t>0,</a:t>
            </a:r>
            <a:endParaRPr baseline="4629" sz="1800">
              <a:latin typeface="Times New Roman"/>
              <a:cs typeface="Times New Roman"/>
            </a:endParaRPr>
          </a:p>
          <a:p>
            <a:pPr marL="12700">
              <a:lnSpc>
                <a:spcPts val="1155"/>
              </a:lnSpc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ts val="1155"/>
              </a:lnSpc>
              <a:tabLst>
                <a:tab pos="377825" algn="l"/>
              </a:tabLst>
            </a:pPr>
            <a:r>
              <a:rPr dirty="0" sz="1200" spc="-50">
                <a:latin typeface="Symbol"/>
                <a:cs typeface="Symbol"/>
              </a:rPr>
              <a:t>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  <a:p>
            <a:pPr marL="12700">
              <a:lnSpc>
                <a:spcPts val="1300"/>
              </a:lnSpc>
            </a:pPr>
            <a:r>
              <a:rPr dirty="0" sz="1200" spc="-50">
                <a:latin typeface="Symbol"/>
                <a:cs typeface="Symbol"/>
              </a:rPr>
              <a:t>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67591" y="1467197"/>
            <a:ext cx="4781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25">
                <a:latin typeface="Symbol"/>
                <a:cs typeface="Symbol"/>
              </a:rPr>
              <a:t></a:t>
            </a:r>
            <a:r>
              <a:rPr dirty="0" sz="1200" spc="25">
                <a:latin typeface="Times New Roman"/>
                <a:cs typeface="Times New Roman"/>
              </a:rPr>
              <a:t>1</a:t>
            </a:r>
            <a:r>
              <a:rPr dirty="0" baseline="-34722" sz="1800" spc="37">
                <a:latin typeface="Times New Roman"/>
                <a:cs typeface="Times New Roman"/>
              </a:rPr>
              <a:t>,</a:t>
            </a:r>
            <a:endParaRPr baseline="-34722" sz="18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91107" y="1041715"/>
            <a:ext cx="2012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-37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511111" y="2787374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 h="0">
                <a:moveTo>
                  <a:pt x="0" y="0"/>
                </a:moveTo>
                <a:lnTo>
                  <a:pt x="364382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731012" y="2660065"/>
            <a:ext cx="375157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15.</a:t>
            </a:r>
            <a:r>
              <a:rPr dirty="0" sz="1200" spc="40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3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466585" y="2782563"/>
            <a:ext cx="4203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baseline="43650" sz="1050" spc="-75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884198" y="2660065"/>
            <a:ext cx="2179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>
                <a:latin typeface="Symbol"/>
                <a:cs typeface="Symbol"/>
              </a:rPr>
              <a:t>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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Determine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642512" y="2565999"/>
            <a:ext cx="9398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 i="1">
                <a:latin typeface="Times New Roman"/>
                <a:cs typeface="Times New Roman"/>
              </a:rPr>
              <a:t>k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47700" y="3051175"/>
            <a:ext cx="6410325" cy="2508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evaluate: (i)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2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11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[Ans: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</a:t>
            </a:r>
            <a:r>
              <a:rPr dirty="0" sz="1200">
                <a:latin typeface="Symbol"/>
                <a:cs typeface="Symbol"/>
              </a:rPr>
              <a:t></a:t>
            </a:r>
            <a:r>
              <a:rPr dirty="0" sz="1200">
                <a:latin typeface="Times New Roman"/>
                <a:cs typeface="Times New Roman"/>
              </a:rPr>
              <a:t>, (i)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½ (ii) </a:t>
            </a:r>
            <a:r>
              <a:rPr dirty="0" sz="1200" spc="-25">
                <a:latin typeface="Times New Roman"/>
                <a:cs typeface="Times New Roman"/>
              </a:rPr>
              <a:t>¼]</a:t>
            </a:r>
            <a:endParaRPr sz="1200">
              <a:latin typeface="Times New Roman"/>
              <a:cs typeface="Times New Roman"/>
            </a:endParaRPr>
          </a:p>
          <a:p>
            <a:pPr marL="114300">
              <a:lnSpc>
                <a:spcPct val="100000"/>
              </a:lnSpc>
              <a:spcBef>
                <a:spcPts val="9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Discrete</a:t>
            </a:r>
            <a:r>
              <a:rPr dirty="0" u="sng" sz="1200" spc="-5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Probability</a:t>
            </a: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35"/>
              </a:spcBef>
            </a:pPr>
            <a:r>
              <a:rPr dirty="0" sz="1200" b="1">
                <a:latin typeface="Times New Roman"/>
                <a:cs typeface="Times New Roman"/>
              </a:rPr>
              <a:t>Repeated</a:t>
            </a:r>
            <a:r>
              <a:rPr dirty="0" sz="1200" spc="-6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trials:</a:t>
            </a:r>
            <a:endParaRPr sz="1200">
              <a:latin typeface="Times New Roman"/>
              <a:cs typeface="Times New Roman"/>
            </a:endParaRPr>
          </a:p>
          <a:p>
            <a:pPr marL="38100" marR="156845" indent="38100">
              <a:lnSpc>
                <a:spcPts val="208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outcomes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categorized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success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failure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Bernoulli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‘p’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trial.</a:t>
            </a:r>
            <a:endParaRPr sz="120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44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repeated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‘n’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‘p’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‘q’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failure,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15"/>
              </a:spcBef>
            </a:pP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failures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p</a:t>
            </a:r>
            <a:r>
              <a:rPr dirty="0" baseline="43650" sz="1050" spc="97" i="1">
                <a:latin typeface="Times New Roman"/>
                <a:cs typeface="Times New Roman"/>
              </a:rPr>
              <a:t>x</a:t>
            </a:r>
            <a:r>
              <a:rPr dirty="0" sz="1150" spc="65" i="1">
                <a:latin typeface="Times New Roman"/>
                <a:cs typeface="Times New Roman"/>
              </a:rPr>
              <a:t>q</a:t>
            </a:r>
            <a:r>
              <a:rPr dirty="0" baseline="43650" sz="1050" spc="97" i="1">
                <a:latin typeface="Times New Roman"/>
                <a:cs typeface="Times New Roman"/>
              </a:rPr>
              <a:t>n</a:t>
            </a:r>
            <a:r>
              <a:rPr dirty="0" baseline="43650" sz="1050" spc="97">
                <a:latin typeface="Symbol"/>
                <a:cs typeface="Symbol"/>
              </a:rPr>
              <a:t></a:t>
            </a:r>
            <a:r>
              <a:rPr dirty="0" baseline="43650" sz="1050" spc="-172">
                <a:latin typeface="Times New Roman"/>
                <a:cs typeface="Times New Roman"/>
              </a:rPr>
              <a:t> </a:t>
            </a:r>
            <a:r>
              <a:rPr dirty="0" baseline="43650" sz="1050" spc="-15" i="1">
                <a:latin typeface="Times New Roman"/>
                <a:cs typeface="Times New Roman"/>
              </a:rPr>
              <a:t>x</a:t>
            </a:r>
            <a:r>
              <a:rPr dirty="0" baseline="43650" sz="1050" spc="-11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‘n’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x)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145"/>
              </a:lnSpc>
              <a:spcBef>
                <a:spcPts val="1035"/>
              </a:spcBef>
            </a:pPr>
            <a:r>
              <a:rPr dirty="0" sz="1200">
                <a:latin typeface="Times New Roman"/>
                <a:cs typeface="Times New Roman"/>
              </a:rPr>
              <a:t>failures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 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60" i="1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ways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same.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probability</a:t>
            </a:r>
            <a:endParaRPr sz="1200">
              <a:latin typeface="Times New Roman"/>
              <a:cs typeface="Times New Roman"/>
            </a:endParaRPr>
          </a:p>
          <a:p>
            <a:pPr algn="ctr" marR="2065655">
              <a:lnSpc>
                <a:spcPts val="484"/>
              </a:lnSpc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0"/>
              </a:spcBef>
            </a:pPr>
            <a:endParaRPr sz="650">
              <a:latin typeface="Times New Roman"/>
              <a:cs typeface="Times New Roman"/>
            </a:endParaRPr>
          </a:p>
          <a:p>
            <a:pPr marL="38100">
              <a:lnSpc>
                <a:spcPts val="114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of ‘x’ successes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10" i="1">
                <a:latin typeface="Times New Roman"/>
                <a:cs typeface="Times New Roman"/>
              </a:rPr>
              <a:t> </a:t>
            </a:r>
            <a:r>
              <a:rPr dirty="0" sz="1150" spc="80" i="1">
                <a:latin typeface="Times New Roman"/>
                <a:cs typeface="Times New Roman"/>
              </a:rPr>
              <a:t>p</a:t>
            </a:r>
            <a:r>
              <a:rPr dirty="0" baseline="47008" sz="975" spc="120" i="1">
                <a:latin typeface="Times New Roman"/>
                <a:cs typeface="Times New Roman"/>
              </a:rPr>
              <a:t>x</a:t>
            </a:r>
            <a:r>
              <a:rPr dirty="0" sz="1150" spc="80" i="1">
                <a:latin typeface="Times New Roman"/>
                <a:cs typeface="Times New Roman"/>
              </a:rPr>
              <a:t>q</a:t>
            </a:r>
            <a:r>
              <a:rPr dirty="0" baseline="47008" sz="975" spc="120" i="1">
                <a:latin typeface="Times New Roman"/>
                <a:cs typeface="Times New Roman"/>
              </a:rPr>
              <a:t>n</a:t>
            </a:r>
            <a:r>
              <a:rPr dirty="0" baseline="47008" sz="975" spc="120">
                <a:latin typeface="Symbol"/>
                <a:cs typeface="Symbol"/>
              </a:rPr>
              <a:t></a:t>
            </a:r>
            <a:r>
              <a:rPr dirty="0" baseline="47008" sz="975" spc="120" i="1">
                <a:latin typeface="Times New Roman"/>
                <a:cs typeface="Times New Roman"/>
              </a:rPr>
              <a:t>x</a:t>
            </a:r>
            <a:r>
              <a:rPr dirty="0" baseline="47008" sz="975" spc="-97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.</a:t>
            </a:r>
            <a:endParaRPr sz="1150">
              <a:latin typeface="Times New Roman"/>
              <a:cs typeface="Times New Roman"/>
            </a:endParaRPr>
          </a:p>
          <a:p>
            <a:pPr marL="1363345">
              <a:lnSpc>
                <a:spcPts val="480"/>
              </a:lnSpc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73100" y="5552312"/>
            <a:ext cx="4634230" cy="813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 distribution</a:t>
            </a:r>
            <a:endParaRPr sz="1200">
              <a:latin typeface="Times New Roman"/>
              <a:cs typeface="Times New Roman"/>
            </a:endParaRPr>
          </a:p>
          <a:p>
            <a:pPr marL="70485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Binomial</a:t>
            </a:r>
            <a:r>
              <a:rPr dirty="0" u="sng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(James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Bernoulli)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703570" y="5631560"/>
            <a:ext cx="7156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Poisson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47700" y="6338697"/>
            <a:ext cx="6084570" cy="19297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 indent="457200">
              <a:lnSpc>
                <a:spcPct val="1442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concerned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repetition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nature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occurrence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 </a:t>
            </a:r>
            <a:r>
              <a:rPr dirty="0" sz="1200" spc="-50">
                <a:latin typeface="Times New Roman"/>
                <a:cs typeface="Times New Roman"/>
              </a:rPr>
              <a:t>– </a:t>
            </a:r>
            <a:r>
              <a:rPr dirty="0" sz="1200">
                <a:latin typeface="Times New Roman"/>
                <a:cs typeface="Times New Roman"/>
              </a:rPr>
              <a:t>occurrence,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failure,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acceptance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rejection,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interest.</a:t>
            </a:r>
            <a:endParaRPr sz="1200">
              <a:latin typeface="Times New Roman"/>
              <a:cs typeface="Times New Roman"/>
            </a:endParaRPr>
          </a:p>
          <a:p>
            <a:pPr marL="38100" marR="38735" indent="457200">
              <a:lnSpc>
                <a:spcPts val="208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independent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failure.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series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  <a:p>
            <a:pPr marL="80645">
              <a:lnSpc>
                <a:spcPts val="1085"/>
              </a:lnSpc>
              <a:spcBef>
                <a:spcPts val="660"/>
              </a:spcBef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30">
                <a:latin typeface="Times New Roman"/>
                <a:cs typeface="Times New Roman"/>
              </a:rPr>
              <a:t> 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434" i="1">
                <a:latin typeface="Times New Roman"/>
                <a:cs typeface="Times New Roman"/>
              </a:rPr>
              <a:t> </a:t>
            </a:r>
            <a:r>
              <a:rPr dirty="0" sz="1150" spc="95" i="1">
                <a:latin typeface="Times New Roman"/>
                <a:cs typeface="Times New Roman"/>
              </a:rPr>
              <a:t>p</a:t>
            </a:r>
            <a:r>
              <a:rPr dirty="0" baseline="47008" sz="975" spc="142" i="1">
                <a:latin typeface="Times New Roman"/>
                <a:cs typeface="Times New Roman"/>
              </a:rPr>
              <a:t>x</a:t>
            </a:r>
            <a:r>
              <a:rPr dirty="0" baseline="47008" sz="975" spc="-60" i="1">
                <a:latin typeface="Times New Roman"/>
                <a:cs typeface="Times New Roman"/>
              </a:rPr>
              <a:t> </a:t>
            </a:r>
            <a:r>
              <a:rPr dirty="0" sz="1150" spc="75" i="1">
                <a:latin typeface="Times New Roman"/>
                <a:cs typeface="Times New Roman"/>
              </a:rPr>
              <a:t>q</a:t>
            </a:r>
            <a:r>
              <a:rPr dirty="0" baseline="47008" sz="975" spc="112" i="1">
                <a:latin typeface="Times New Roman"/>
                <a:cs typeface="Times New Roman"/>
              </a:rPr>
              <a:t>n</a:t>
            </a:r>
            <a:r>
              <a:rPr dirty="0" baseline="47008" sz="975" spc="112">
                <a:latin typeface="Symbol"/>
                <a:cs typeface="Symbol"/>
              </a:rPr>
              <a:t></a:t>
            </a:r>
            <a:r>
              <a:rPr dirty="0" baseline="47008" sz="975" spc="-135">
                <a:latin typeface="Times New Roman"/>
                <a:cs typeface="Times New Roman"/>
              </a:rPr>
              <a:t> </a:t>
            </a:r>
            <a:r>
              <a:rPr dirty="0" baseline="47008" sz="975" i="1">
                <a:latin typeface="Times New Roman"/>
                <a:cs typeface="Times New Roman"/>
              </a:rPr>
              <a:t>x </a:t>
            </a:r>
            <a:r>
              <a:rPr dirty="0" sz="1150">
                <a:latin typeface="Times New Roman"/>
                <a:cs typeface="Times New Roman"/>
              </a:rPr>
              <a:t>;</a:t>
            </a:r>
            <a:r>
              <a:rPr dirty="0" sz="1150" spc="4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1,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2,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3,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.......,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n</a:t>
            </a:r>
            <a:endParaRPr sz="1150">
              <a:latin typeface="Times New Roman"/>
              <a:cs typeface="Times New Roman"/>
            </a:endParaRPr>
          </a:p>
          <a:p>
            <a:pPr marL="1448435">
              <a:lnSpc>
                <a:spcPts val="484"/>
              </a:lnSpc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p(X)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[x,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P(x)],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9" name="object 29" descr=""/>
          <p:cNvGraphicFramePr>
            <a:graphicFrameLocks noGrp="1"/>
          </p:cNvGraphicFramePr>
          <p:nvPr/>
        </p:nvGraphicFramePr>
        <p:xfrm>
          <a:off x="614172" y="8346694"/>
          <a:ext cx="6210300" cy="5905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4340"/>
                <a:gridCol w="351790"/>
                <a:gridCol w="836294"/>
                <a:gridCol w="975360"/>
                <a:gridCol w="532764"/>
                <a:gridCol w="532764"/>
                <a:gridCol w="960755"/>
                <a:gridCol w="532764"/>
                <a:gridCol w="532129"/>
                <a:gridCol w="431800"/>
              </a:tblGrid>
              <a:tr h="267970"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2580">
                <a:tc>
                  <a:txBody>
                    <a:bodyPr/>
                    <a:lstStyle/>
                    <a:p>
                      <a:pPr marL="68580">
                        <a:lnSpc>
                          <a:spcPts val="139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p(x)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1019"/>
                        </a:lnSpc>
                      </a:pPr>
                      <a:r>
                        <a:rPr dirty="0" baseline="-26570" sz="1725" spc="60" i="1">
                          <a:latin typeface="Times New Roman"/>
                          <a:cs typeface="Times New Roman"/>
                        </a:rPr>
                        <a:t>q</a:t>
                      </a:r>
                      <a:r>
                        <a:rPr dirty="0" sz="700" spc="40" i="1">
                          <a:latin typeface="Times New Roman"/>
                          <a:cs typeface="Times New Roman"/>
                        </a:rPr>
                        <a:t>n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965"/>
                        </a:lnSpc>
                      </a:pPr>
                      <a:r>
                        <a:rPr dirty="0" sz="7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baseline="-26570" sz="1725" i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baseline="-26570" sz="1725" spc="359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6570" sz="1725" spc="-15" i="1">
                          <a:latin typeface="Times New Roman"/>
                          <a:cs typeface="Times New Roman"/>
                        </a:rPr>
                        <a:t>pq</a:t>
                      </a:r>
                      <a:r>
                        <a:rPr dirty="0" sz="700" spc="-1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700" spc="-1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700" spc="-10">
                          <a:latin typeface="Times New Roman"/>
                          <a:cs typeface="Times New Roman"/>
                        </a:rPr>
                        <a:t>1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37490">
                        <a:lnSpc>
                          <a:spcPts val="790"/>
                        </a:lnSpc>
                      </a:pPr>
                      <a:r>
                        <a:rPr dirty="0" sz="700" spc="-50">
                          <a:latin typeface="Times New Roman"/>
                          <a:cs typeface="Times New Roman"/>
                        </a:rPr>
                        <a:t>1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965"/>
                        </a:lnSpc>
                      </a:pPr>
                      <a:r>
                        <a:rPr dirty="0" sz="7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baseline="-26570" sz="1725" i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baseline="-26570" sz="1725" spc="52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6570" sz="1725" spc="75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700" spc="50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700" spc="-1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6570" sz="1725" spc="-30" i="1">
                          <a:latin typeface="Times New Roman"/>
                          <a:cs typeface="Times New Roman"/>
                        </a:rPr>
                        <a:t>q</a:t>
                      </a:r>
                      <a:r>
                        <a:rPr dirty="0" sz="700" spc="-2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700" spc="-2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700" spc="-20">
                          <a:latin typeface="Times New Roman"/>
                          <a:cs typeface="Times New Roman"/>
                        </a:rPr>
                        <a:t>2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46379">
                        <a:lnSpc>
                          <a:spcPts val="790"/>
                        </a:lnSpc>
                      </a:pPr>
                      <a:r>
                        <a:rPr dirty="0" sz="700" spc="-50">
                          <a:latin typeface="Times New Roman"/>
                          <a:cs typeface="Times New Roman"/>
                        </a:rPr>
                        <a:t>2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ts val="969"/>
                        </a:lnSpc>
                      </a:pPr>
                      <a:r>
                        <a:rPr dirty="0" sz="7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baseline="-26570" sz="1725" i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baseline="-26570" sz="1725" spc="472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6570" sz="1725" spc="82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700" spc="55" i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700" spc="-6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6570" sz="1725" spc="-30" i="1">
                          <a:latin typeface="Times New Roman"/>
                          <a:cs typeface="Times New Roman"/>
                        </a:rPr>
                        <a:t>q</a:t>
                      </a:r>
                      <a:r>
                        <a:rPr dirty="0" sz="700" spc="-2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700" spc="-20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700" spc="-20" i="1">
                          <a:latin typeface="Times New Roman"/>
                          <a:cs typeface="Times New Roman"/>
                        </a:rPr>
                        <a:t>r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46379">
                        <a:lnSpc>
                          <a:spcPts val="790"/>
                        </a:lnSpc>
                      </a:pPr>
                      <a:r>
                        <a:rPr dirty="0" sz="700" spc="-50" i="1">
                          <a:latin typeface="Times New Roman"/>
                          <a:cs typeface="Times New Roman"/>
                        </a:rPr>
                        <a:t>r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8585">
                        <a:lnSpc>
                          <a:spcPts val="1019"/>
                        </a:lnSpc>
                      </a:pPr>
                      <a:r>
                        <a:rPr dirty="0" baseline="-26570" sz="1725" spc="-37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700" spc="-25" i="1">
                          <a:latin typeface="Times New Roman"/>
                          <a:cs typeface="Times New Roman"/>
                        </a:rPr>
                        <a:t>n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47700" y="812037"/>
            <a:ext cx="6217285" cy="1748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 marR="30480" indent="-3810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p(x)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successive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terms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expansion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(q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p)</a:t>
            </a:r>
            <a:r>
              <a:rPr dirty="0" baseline="31250" sz="1200">
                <a:latin typeface="Times New Roman"/>
                <a:cs typeface="Times New Roman"/>
              </a:rPr>
              <a:t>n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ts val="1745"/>
              </a:lnSpc>
              <a:spcBef>
                <a:spcPts val="235"/>
              </a:spcBef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baseline="-7936" sz="2625">
                <a:latin typeface="Symbol"/>
                <a:cs typeface="Symbol"/>
              </a:rPr>
              <a:t></a:t>
            </a:r>
            <a:r>
              <a:rPr dirty="0" baseline="-7936" sz="2625" spc="-13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80" i="1">
                <a:latin typeface="Times New Roman"/>
                <a:cs typeface="Times New Roman"/>
              </a:rPr>
              <a:t>q</a:t>
            </a:r>
            <a:r>
              <a:rPr dirty="0" baseline="42735" sz="975" spc="120" i="1">
                <a:latin typeface="Times New Roman"/>
                <a:cs typeface="Times New Roman"/>
              </a:rPr>
              <a:t>n</a:t>
            </a:r>
            <a:r>
              <a:rPr dirty="0" baseline="42735" sz="975" spc="10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baseline="42735" sz="975" spc="75" i="1">
                <a:latin typeface="Times New Roman"/>
                <a:cs typeface="Times New Roman"/>
              </a:rPr>
              <a:t>n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sz="1150" spc="30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pq</a:t>
            </a:r>
            <a:r>
              <a:rPr dirty="0" baseline="42735" sz="975" i="1">
                <a:latin typeface="Times New Roman"/>
                <a:cs typeface="Times New Roman"/>
              </a:rPr>
              <a:t>n</a:t>
            </a:r>
            <a:r>
              <a:rPr dirty="0" baseline="42735" sz="975">
                <a:latin typeface="Symbol"/>
                <a:cs typeface="Symbol"/>
              </a:rPr>
              <a:t></a:t>
            </a:r>
            <a:r>
              <a:rPr dirty="0" baseline="42735" sz="975">
                <a:latin typeface="Times New Roman"/>
                <a:cs typeface="Times New Roman"/>
              </a:rPr>
              <a:t>1</a:t>
            </a:r>
            <a:r>
              <a:rPr dirty="0" baseline="42735" sz="975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baseline="42735" sz="975" spc="75" i="1">
                <a:latin typeface="Times New Roman"/>
                <a:cs typeface="Times New Roman"/>
              </a:rPr>
              <a:t>n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sz="1150" spc="44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baseline="42735" sz="975">
                <a:latin typeface="Times New Roman"/>
                <a:cs typeface="Times New Roman"/>
              </a:rPr>
              <a:t>2</a:t>
            </a:r>
            <a:r>
              <a:rPr dirty="0" baseline="42735" sz="975" spc="-89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q</a:t>
            </a:r>
            <a:r>
              <a:rPr dirty="0" baseline="42735" sz="975" spc="104" i="1">
                <a:latin typeface="Times New Roman"/>
                <a:cs typeface="Times New Roman"/>
              </a:rPr>
              <a:t>n</a:t>
            </a:r>
            <a:r>
              <a:rPr dirty="0" baseline="42735" sz="975" spc="104">
                <a:latin typeface="Symbol"/>
                <a:cs typeface="Symbol"/>
              </a:rPr>
              <a:t></a:t>
            </a:r>
            <a:r>
              <a:rPr dirty="0" baseline="42735" sz="975" spc="104">
                <a:latin typeface="Times New Roman"/>
                <a:cs typeface="Times New Roman"/>
              </a:rPr>
              <a:t>2</a:t>
            </a:r>
            <a:r>
              <a:rPr dirty="0" baseline="42735" sz="975" spc="4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..........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sz="1150" spc="80" i="1">
                <a:latin typeface="Times New Roman"/>
                <a:cs typeface="Times New Roman"/>
              </a:rPr>
              <a:t>p</a:t>
            </a:r>
            <a:r>
              <a:rPr dirty="0" baseline="42735" sz="975" spc="120" i="1">
                <a:latin typeface="Times New Roman"/>
                <a:cs typeface="Times New Roman"/>
              </a:rPr>
              <a:t>n</a:t>
            </a:r>
            <a:r>
              <a:rPr dirty="0" baseline="42735" sz="975" spc="57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70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p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baseline="42735" sz="975" spc="89" i="1">
                <a:latin typeface="Times New Roman"/>
                <a:cs typeface="Times New Roman"/>
              </a:rPr>
              <a:t>n</a:t>
            </a:r>
            <a:r>
              <a:rPr dirty="0" baseline="42735" sz="975" spc="56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baseline="42735" sz="975" i="1">
                <a:latin typeface="Times New Roman"/>
                <a:cs typeface="Times New Roman"/>
              </a:rPr>
              <a:t>n</a:t>
            </a:r>
            <a:r>
              <a:rPr dirty="0" baseline="42735" sz="975" spc="57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1436370">
              <a:lnSpc>
                <a:spcPts val="425"/>
              </a:lnSpc>
              <a:tabLst>
                <a:tab pos="2087880" algn="l"/>
              </a:tabLst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  <a:p>
            <a:pPr marL="38100" marR="1013460">
              <a:lnSpc>
                <a:spcPct val="143500"/>
              </a:lnSpc>
              <a:spcBef>
                <a:spcPts val="244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r>
              <a:rPr dirty="0" sz="1200" spc="500"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Mean</a:t>
            </a:r>
            <a:r>
              <a:rPr dirty="0" u="sng" sz="14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(Expectation)</a:t>
            </a:r>
            <a:r>
              <a:rPr dirty="0" u="sng" sz="14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&amp;</a:t>
            </a:r>
            <a:r>
              <a:rPr dirty="0" u="sng" sz="14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Variance</a:t>
            </a:r>
            <a:r>
              <a:rPr dirty="0" u="sng" sz="14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4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4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Binomial</a:t>
            </a:r>
            <a:r>
              <a:rPr dirty="0" u="sng" sz="14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400" b="1">
                <a:latin typeface="Times New Roman"/>
                <a:cs typeface="Times New Roman"/>
              </a:rPr>
              <a:t>:</a:t>
            </a:r>
            <a:r>
              <a:rPr dirty="0" sz="1400" spc="-30" b="1">
                <a:latin typeface="Times New Roman"/>
                <a:cs typeface="Times New Roman"/>
              </a:rPr>
              <a:t> </a:t>
            </a:r>
            <a:r>
              <a:rPr dirty="0" sz="1400" spc="-10" b="1">
                <a:latin typeface="Times New Roman"/>
                <a:cs typeface="Times New Roman"/>
              </a:rPr>
              <a:t>(IMP) </a:t>
            </a: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Mean</a:t>
            </a:r>
            <a:r>
              <a:rPr dirty="0" sz="1400" spc="-10" b="1">
                <a:latin typeface="Times New Roman"/>
                <a:cs typeface="Times New Roman"/>
              </a:rPr>
              <a:t>: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500031" y="2651539"/>
            <a:ext cx="73850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0085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41590" y="2705022"/>
            <a:ext cx="1193800" cy="2984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680085" algn="l"/>
                <a:tab pos="1140460" algn="l"/>
              </a:tabLst>
            </a:pPr>
            <a:r>
              <a:rPr dirty="0" baseline="1587" sz="2625">
                <a:latin typeface="Symbol"/>
                <a:cs typeface="Symbol"/>
              </a:rPr>
              <a:t></a:t>
            </a:r>
            <a:r>
              <a:rPr dirty="0" baseline="1587" sz="2625">
                <a:latin typeface="Times New Roman"/>
                <a:cs typeface="Times New Roman"/>
              </a:rPr>
              <a:t>	</a:t>
            </a:r>
            <a:r>
              <a:rPr dirty="0" baseline="1587" sz="2625">
                <a:latin typeface="Symbol"/>
                <a:cs typeface="Symbol"/>
              </a:rPr>
              <a:t></a:t>
            </a:r>
            <a:r>
              <a:rPr dirty="0" baseline="1587" sz="2625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455355" y="2950485"/>
            <a:ext cx="83375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0085" algn="l"/>
              </a:tabLst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67590" y="2841818"/>
            <a:ext cx="2033905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819785" algn="l"/>
                <a:tab pos="1975485" algn="l"/>
              </a:tabLst>
            </a:pP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 i="1">
                <a:latin typeface="Times New Roman"/>
                <a:cs typeface="Times New Roman"/>
              </a:rPr>
              <a:t>n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76307" y="2734104"/>
            <a:ext cx="53562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963930" algn="l"/>
                <a:tab pos="1631950" algn="l"/>
              </a:tabLst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0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.</a:t>
            </a:r>
            <a:r>
              <a:rPr dirty="0" baseline="43650" sz="1050" spc="-15" i="1">
                <a:latin typeface="Times New Roman"/>
                <a:cs typeface="Times New Roman"/>
              </a:rPr>
              <a:t>n</a:t>
            </a:r>
            <a:r>
              <a:rPr dirty="0" baseline="43650" sz="1050" spc="-7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425" i="1">
                <a:latin typeface="Times New Roman"/>
                <a:cs typeface="Times New Roman"/>
              </a:rPr>
              <a:t> </a:t>
            </a:r>
            <a:r>
              <a:rPr dirty="0" sz="1200" spc="65" i="1">
                <a:latin typeface="Times New Roman"/>
                <a:cs typeface="Times New Roman"/>
              </a:rPr>
              <a:t>p</a:t>
            </a:r>
            <a:r>
              <a:rPr dirty="0" baseline="43650" sz="1050" spc="97" i="1">
                <a:latin typeface="Times New Roman"/>
                <a:cs typeface="Times New Roman"/>
              </a:rPr>
              <a:t>x</a:t>
            </a:r>
            <a:r>
              <a:rPr dirty="0" sz="1200" spc="65" i="1">
                <a:latin typeface="Times New Roman"/>
                <a:cs typeface="Times New Roman"/>
              </a:rPr>
              <a:t>q</a:t>
            </a:r>
            <a:r>
              <a:rPr dirty="0" baseline="43650" sz="1050" spc="97" i="1">
                <a:latin typeface="Times New Roman"/>
                <a:cs typeface="Times New Roman"/>
              </a:rPr>
              <a:t>n</a:t>
            </a:r>
            <a:r>
              <a:rPr dirty="0" baseline="43650" sz="1050" spc="97">
                <a:latin typeface="Symbol"/>
                <a:cs typeface="Symbol"/>
              </a:rPr>
              <a:t></a:t>
            </a:r>
            <a:r>
              <a:rPr dirty="0" baseline="43650" sz="1050" spc="97" i="1">
                <a:latin typeface="Times New Roman"/>
                <a:cs typeface="Times New Roman"/>
              </a:rPr>
              <a:t>x</a:t>
            </a:r>
            <a:r>
              <a:rPr dirty="0" baseline="43650" sz="1050" spc="4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baseline="47008" sz="975" spc="-52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pq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baseline="47008" sz="975">
                <a:latin typeface="Symbol"/>
                <a:cs typeface="Symbol"/>
              </a:rPr>
              <a:t></a:t>
            </a:r>
            <a:r>
              <a:rPr dirty="0" baseline="47008" sz="975">
                <a:latin typeface="Times New Roman"/>
                <a:cs typeface="Times New Roman"/>
              </a:rPr>
              <a:t>1</a:t>
            </a:r>
            <a:r>
              <a:rPr dirty="0" baseline="47008" sz="975" spc="33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baseline="47008" sz="975" spc="-52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420" i="1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p</a:t>
            </a:r>
            <a:r>
              <a:rPr dirty="0" baseline="47008" sz="975" spc="104">
                <a:latin typeface="Times New Roman"/>
                <a:cs typeface="Times New Roman"/>
              </a:rPr>
              <a:t>2</a:t>
            </a:r>
            <a:r>
              <a:rPr dirty="0" baseline="47008" sz="975" spc="-127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q</a:t>
            </a:r>
            <a:r>
              <a:rPr dirty="0" baseline="47008" sz="975" spc="89" i="1">
                <a:latin typeface="Times New Roman"/>
                <a:cs typeface="Times New Roman"/>
              </a:rPr>
              <a:t>n</a:t>
            </a:r>
            <a:r>
              <a:rPr dirty="0" baseline="47008" sz="975" spc="89">
                <a:latin typeface="Symbol"/>
                <a:cs typeface="Symbol"/>
              </a:rPr>
              <a:t></a:t>
            </a:r>
            <a:r>
              <a:rPr dirty="0" baseline="47008" sz="975" spc="89">
                <a:latin typeface="Times New Roman"/>
                <a:cs typeface="Times New Roman"/>
              </a:rPr>
              <a:t>2</a:t>
            </a:r>
            <a:r>
              <a:rPr dirty="0" baseline="47008" sz="975" spc="41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........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430" i="1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p</a:t>
            </a:r>
            <a:r>
              <a:rPr dirty="0" baseline="47008" sz="975" spc="97" i="1">
                <a:latin typeface="Times New Roman"/>
                <a:cs typeface="Times New Roman"/>
              </a:rPr>
              <a:t>n</a:t>
            </a:r>
            <a:r>
              <a:rPr dirty="0" sz="1150" spc="65" i="1">
                <a:latin typeface="Times New Roman"/>
                <a:cs typeface="Times New Roman"/>
              </a:rPr>
              <a:t>q</a:t>
            </a:r>
            <a:r>
              <a:rPr dirty="0" baseline="47008" sz="975" spc="97">
                <a:latin typeface="Times New Roman"/>
                <a:cs typeface="Times New Roman"/>
              </a:rPr>
              <a:t>0</a:t>
            </a:r>
            <a:endParaRPr baseline="47008" sz="975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47700" y="2982631"/>
            <a:ext cx="5327650" cy="1346200"/>
          </a:xfrm>
          <a:prstGeom prst="rect">
            <a:avLst/>
          </a:prstGeom>
        </p:spPr>
        <p:txBody>
          <a:bodyPr wrap="square" lIns="0" tIns="108585" rIns="0" bIns="0" rtlCol="0" vert="horz">
            <a:spAutoFit/>
          </a:bodyPr>
          <a:lstStyle/>
          <a:p>
            <a:pPr marL="671195">
              <a:lnSpc>
                <a:spcPct val="100000"/>
              </a:lnSpc>
              <a:spcBef>
                <a:spcPts val="85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npq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1</a:t>
            </a:r>
            <a:r>
              <a:rPr dirty="0" baseline="43650" sz="1050" spc="3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........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 spc="43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np</a:t>
            </a:r>
            <a:r>
              <a:rPr dirty="0" sz="1900" spc="-10">
                <a:latin typeface="Symbol"/>
                <a:cs typeface="Symbol"/>
              </a:rPr>
              <a:t></a:t>
            </a:r>
            <a:r>
              <a:rPr dirty="0" sz="1150" spc="-10" i="1">
                <a:latin typeface="Times New Roman"/>
                <a:cs typeface="Times New Roman"/>
              </a:rPr>
              <a:t>q</a:t>
            </a:r>
            <a:r>
              <a:rPr dirty="0" baseline="43650" sz="1050" spc="-15" i="1">
                <a:latin typeface="Times New Roman"/>
                <a:cs typeface="Times New Roman"/>
              </a:rPr>
              <a:t>n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1</a:t>
            </a:r>
            <a:r>
              <a:rPr dirty="0" baseline="43650" sz="1050" spc="33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pq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4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......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1</a:t>
            </a:r>
            <a:r>
              <a:rPr dirty="0" baseline="43650" sz="1050" spc="-30">
                <a:latin typeface="Times New Roman"/>
                <a:cs typeface="Times New Roman"/>
              </a:rPr>
              <a:t> </a:t>
            </a:r>
            <a:r>
              <a:rPr dirty="0" sz="1900" spc="-50">
                <a:latin typeface="Symbol"/>
                <a:cs typeface="Symbol"/>
              </a:rPr>
              <a:t></a:t>
            </a:r>
            <a:endParaRPr sz="1900">
              <a:latin typeface="Symbol"/>
              <a:cs typeface="Symbol"/>
            </a:endParaRPr>
          </a:p>
          <a:p>
            <a:pPr marL="671195">
              <a:lnSpc>
                <a:spcPct val="100000"/>
              </a:lnSpc>
              <a:spcBef>
                <a:spcPts val="65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40" i="1">
                <a:latin typeface="Times New Roman"/>
                <a:cs typeface="Times New Roman"/>
              </a:rPr>
              <a:t>np</a:t>
            </a:r>
            <a:r>
              <a:rPr dirty="0" sz="1600" spc="-40">
                <a:latin typeface="Symbol"/>
                <a:cs typeface="Symbol"/>
              </a:rPr>
              <a:t></a:t>
            </a:r>
            <a:r>
              <a:rPr dirty="0" sz="1200" spc="-40" i="1">
                <a:latin typeface="Times New Roman"/>
                <a:cs typeface="Times New Roman"/>
              </a:rPr>
              <a:t>q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600">
                <a:latin typeface="Symbol"/>
                <a:cs typeface="Symbol"/>
              </a:rPr>
              <a:t></a:t>
            </a:r>
            <a:r>
              <a:rPr dirty="0" baseline="51587" sz="1050" i="1">
                <a:latin typeface="Times New Roman"/>
                <a:cs typeface="Times New Roman"/>
              </a:rPr>
              <a:t>n</a:t>
            </a:r>
            <a:r>
              <a:rPr dirty="0" baseline="51587" sz="1050">
                <a:latin typeface="Symbol"/>
                <a:cs typeface="Symbol"/>
              </a:rPr>
              <a:t></a:t>
            </a:r>
            <a:r>
              <a:rPr dirty="0" baseline="51587" sz="1050">
                <a:latin typeface="Times New Roman"/>
                <a:cs typeface="Times New Roman"/>
              </a:rPr>
              <a:t>1</a:t>
            </a:r>
            <a:r>
              <a:rPr dirty="0" baseline="51587" sz="1050" spc="26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np</a:t>
            </a:r>
            <a:r>
              <a:rPr dirty="0" sz="1200">
                <a:latin typeface="Times New Roman"/>
                <a:cs typeface="Times New Roman"/>
              </a:rPr>
              <a:t>.1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1</a:t>
            </a:r>
            <a:r>
              <a:rPr dirty="0" baseline="43650" sz="105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np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1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np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55"/>
              </a:spcBef>
            </a:pP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Variance</a:t>
            </a:r>
            <a:r>
              <a:rPr dirty="0" sz="1400" spc="-10">
                <a:latin typeface="Times New Roman"/>
                <a:cs typeface="Times New Roman"/>
              </a:rPr>
              <a:t>: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91063" y="4419676"/>
            <a:ext cx="7048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46148" y="4719225"/>
            <a:ext cx="1663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17802" y="4609658"/>
            <a:ext cx="65405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47020" y="4416192"/>
            <a:ext cx="5361305" cy="3213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5272405" algn="l"/>
              </a:tabLst>
            </a:pPr>
            <a:r>
              <a:rPr dirty="0" baseline="2222" sz="1875" spc="-44">
                <a:latin typeface="Symbol"/>
                <a:cs typeface="Symbol"/>
              </a:rPr>
              <a:t></a:t>
            </a:r>
            <a:r>
              <a:rPr dirty="0" baseline="2222" sz="1875" spc="-67">
                <a:latin typeface="Times New Roman"/>
                <a:cs typeface="Times New Roman"/>
              </a:rPr>
              <a:t> </a:t>
            </a:r>
            <a:r>
              <a:rPr dirty="0" baseline="47619" sz="1050">
                <a:latin typeface="Times New Roman"/>
                <a:cs typeface="Times New Roman"/>
              </a:rPr>
              <a:t>2</a:t>
            </a:r>
            <a:r>
              <a:rPr dirty="0" baseline="47619" sz="1050" spc="37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E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24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-37" i="1">
                <a:latin typeface="Times New Roman"/>
                <a:cs typeface="Times New Roman"/>
              </a:rPr>
              <a:t> </a:t>
            </a:r>
            <a:r>
              <a:rPr dirty="0" baseline="47619" sz="1050">
                <a:latin typeface="Times New Roman"/>
                <a:cs typeface="Times New Roman"/>
              </a:rPr>
              <a:t>2</a:t>
            </a:r>
            <a:r>
              <a:rPr dirty="0" baseline="47619" sz="1050" spc="-3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)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 spc="-52">
                <a:latin typeface="Symbol"/>
                <a:cs typeface="Symbol"/>
              </a:rPr>
              <a:t></a:t>
            </a:r>
            <a:r>
              <a:rPr dirty="0" baseline="1736" sz="2400" spc="-52">
                <a:latin typeface="Symbol"/>
                <a:cs typeface="Symbol"/>
              </a:rPr>
              <a:t></a:t>
            </a:r>
            <a:r>
              <a:rPr dirty="0" baseline="2314" sz="1800" spc="-52" i="1">
                <a:latin typeface="Times New Roman"/>
                <a:cs typeface="Times New Roman"/>
              </a:rPr>
              <a:t>E</a:t>
            </a:r>
            <a:r>
              <a:rPr dirty="0" baseline="2314" sz="1800" spc="-52">
                <a:latin typeface="Times New Roman"/>
                <a:cs typeface="Times New Roman"/>
              </a:rPr>
              <a:t>(</a:t>
            </a:r>
            <a:r>
              <a:rPr dirty="0" baseline="2314" sz="1800" spc="-254">
                <a:latin typeface="Times New Roman"/>
                <a:cs typeface="Times New Roman"/>
              </a:rPr>
              <a:t> </a:t>
            </a:r>
            <a:r>
              <a:rPr dirty="0" baseline="2314" sz="1800" spc="-15" i="1">
                <a:latin typeface="Times New Roman"/>
                <a:cs typeface="Times New Roman"/>
              </a:rPr>
              <a:t>X</a:t>
            </a:r>
            <a:r>
              <a:rPr dirty="0" baseline="2314" sz="1800" spc="-127" i="1">
                <a:latin typeface="Times New Roman"/>
                <a:cs typeface="Times New Roman"/>
              </a:rPr>
              <a:t> </a:t>
            </a:r>
            <a:r>
              <a:rPr dirty="0" baseline="2314" sz="1800" spc="-112">
                <a:latin typeface="Times New Roman"/>
                <a:cs typeface="Times New Roman"/>
              </a:rPr>
              <a:t>)</a:t>
            </a:r>
            <a:r>
              <a:rPr dirty="0" baseline="1736" sz="2400" spc="-112">
                <a:latin typeface="Symbol"/>
                <a:cs typeface="Symbol"/>
              </a:rPr>
              <a:t></a:t>
            </a:r>
            <a:r>
              <a:rPr dirty="0" baseline="55555" sz="1050" spc="-112">
                <a:latin typeface="Times New Roman"/>
                <a:cs typeface="Times New Roman"/>
              </a:rPr>
              <a:t>2</a:t>
            </a:r>
            <a:r>
              <a:rPr dirty="0" baseline="55555" sz="1050" spc="35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baseline="-9259" sz="2700">
                <a:latin typeface="Symbol"/>
                <a:cs typeface="Symbol"/>
              </a:rPr>
              <a:t></a:t>
            </a:r>
            <a:r>
              <a:rPr dirty="0" baseline="-9259" sz="2700" spc="-41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39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np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90">
                <a:latin typeface="Times New Roman"/>
                <a:cs typeface="Times New Roman"/>
              </a:rPr>
              <a:t> </a:t>
            </a:r>
            <a:r>
              <a:rPr dirty="0" baseline="1461" sz="2850" spc="-52">
                <a:latin typeface="Symbol"/>
                <a:cs typeface="Symbol"/>
              </a:rPr>
              <a:t></a:t>
            </a:r>
            <a:r>
              <a:rPr dirty="0" sz="1150" spc="-35" i="1">
                <a:latin typeface="Times New Roman"/>
                <a:cs typeface="Times New Roman"/>
              </a:rPr>
              <a:t>Now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Symbol"/>
                <a:cs typeface="Symbol"/>
              </a:rPr>
              <a:t></a:t>
            </a:r>
            <a:r>
              <a:rPr dirty="0" sz="1150" spc="2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40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315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q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baseline="1461" sz="2850" spc="-75">
                <a:latin typeface="Symbol"/>
                <a:cs typeface="Symbol"/>
              </a:rPr>
              <a:t></a:t>
            </a:r>
            <a:endParaRPr baseline="1461" sz="285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99150" y="4505821"/>
            <a:ext cx="340741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6285" algn="l"/>
                <a:tab pos="1294130" algn="l"/>
                <a:tab pos="2764155" algn="l"/>
                <a:tab pos="3100070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 i="1">
                <a:latin typeface="Times New Roman"/>
                <a:cs typeface="Times New Roman"/>
              </a:rPr>
              <a:t>n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10" i="1">
                <a:latin typeface="Times New Roman"/>
                <a:cs typeface="Times New Roman"/>
              </a:rPr>
              <a:t>x</a:t>
            </a:r>
            <a:r>
              <a:rPr dirty="0" sz="650" spc="290" i="1">
                <a:latin typeface="Times New Roman"/>
                <a:cs typeface="Times New Roman"/>
              </a:rPr>
              <a:t>  </a:t>
            </a:r>
            <a:r>
              <a:rPr dirty="0" sz="650" spc="10" i="1">
                <a:latin typeface="Times New Roman"/>
                <a:cs typeface="Times New Roman"/>
              </a:rPr>
              <a:t>n</a:t>
            </a:r>
            <a:r>
              <a:rPr dirty="0" sz="650" spc="10">
                <a:latin typeface="Symbol"/>
                <a:cs typeface="Symbol"/>
              </a:rPr>
              <a:t></a:t>
            </a:r>
            <a:r>
              <a:rPr dirty="0" sz="650" spc="-85">
                <a:latin typeface="Times New Roman"/>
                <a:cs typeface="Times New Roman"/>
              </a:rPr>
              <a:t> </a:t>
            </a: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08358" y="5128365"/>
            <a:ext cx="6604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06252" y="4936259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77517" y="4971627"/>
            <a:ext cx="742315" cy="2736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spc="-60" i="1">
                <a:latin typeface="Times New Roman"/>
                <a:cs typeface="Times New Roman"/>
              </a:rPr>
              <a:t>x</a:t>
            </a:r>
            <a:r>
              <a:rPr dirty="0" sz="1600" spc="-60">
                <a:latin typeface="Symbol"/>
                <a:cs typeface="Symbol"/>
              </a:rPr>
              <a:t>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25480" y="4971627"/>
            <a:ext cx="379095" cy="27368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1496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600" spc="-90">
                <a:latin typeface="Symbol"/>
                <a:cs typeface="Symbol"/>
              </a:rPr>
              <a:t>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049125" y="5022572"/>
            <a:ext cx="112839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  <a:tab pos="908685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r>
              <a:rPr dirty="0" sz="700" i="1">
                <a:latin typeface="Times New Roman"/>
                <a:cs typeface="Times New Roman"/>
              </a:rPr>
              <a:t>	x</a:t>
            </a:r>
            <a:r>
              <a:rPr dirty="0" sz="700" spc="215" i="1">
                <a:latin typeface="Times New Roman"/>
                <a:cs typeface="Times New Roman"/>
              </a:rPr>
              <a:t>  </a:t>
            </a: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280">
                <a:latin typeface="Times New Roman"/>
                <a:cs typeface="Times New Roman"/>
              </a:rPr>
              <a:t> 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382075" y="4936259"/>
            <a:ext cx="15760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17650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n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215651" y="5128365"/>
            <a:ext cx="118745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34110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91115" y="4936363"/>
            <a:ext cx="1320165" cy="31623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01040" algn="l"/>
              </a:tabLst>
            </a:pPr>
            <a:r>
              <a:rPr dirty="0" sz="1900" spc="-250">
                <a:latin typeface="Symbol"/>
                <a:cs typeface="Symbol"/>
              </a:rPr>
              <a:t></a:t>
            </a:r>
            <a:r>
              <a:rPr dirty="0" sz="1900" spc="-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30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 spc="22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q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900" spc="-70">
                <a:latin typeface="Symbol"/>
                <a:cs typeface="Symbol"/>
              </a:rPr>
              <a:t></a:t>
            </a:r>
            <a:r>
              <a:rPr dirty="0" sz="1200" spc="-7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3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 spc="114" i="1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47633" y="4986657"/>
            <a:ext cx="395922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287905" algn="l"/>
                <a:tab pos="3792854" algn="l"/>
              </a:tabLst>
            </a:pPr>
            <a:r>
              <a:rPr dirty="0" sz="1750">
                <a:latin typeface="Symbol"/>
                <a:cs typeface="Symbol"/>
              </a:rPr>
              <a:t></a:t>
            </a:r>
            <a:r>
              <a:rPr dirty="0" sz="1750">
                <a:latin typeface="Times New Roman"/>
                <a:cs typeface="Times New Roman"/>
              </a:rPr>
              <a:t>	</a:t>
            </a:r>
            <a:r>
              <a:rPr dirty="0" sz="1750">
                <a:latin typeface="Symbol"/>
                <a:cs typeface="Symbol"/>
              </a:rPr>
              <a:t></a:t>
            </a:r>
            <a:r>
              <a:rPr dirty="0" sz="1750">
                <a:latin typeface="Times New Roman"/>
                <a:cs typeface="Times New Roman"/>
              </a:rPr>
              <a:t>	</a:t>
            </a:r>
            <a:r>
              <a:rPr dirty="0" sz="1750" spc="-840">
                <a:latin typeface="Symbol"/>
                <a:cs typeface="Symbol"/>
              </a:rPr>
              <a:t>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90907" y="5027236"/>
            <a:ext cx="280035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1232535" algn="l"/>
                <a:tab pos="1542415" algn="l"/>
              </a:tabLst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1).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3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 spc="220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q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C</a:t>
            </a:r>
            <a:r>
              <a:rPr dirty="0" sz="1200" spc="315" i="1">
                <a:latin typeface="Times New Roman"/>
                <a:cs typeface="Times New Roman"/>
              </a:rPr>
              <a:t> </a:t>
            </a:r>
            <a:r>
              <a:rPr dirty="0" sz="1200" spc="60" i="1">
                <a:latin typeface="Times New Roman"/>
                <a:cs typeface="Times New Roman"/>
              </a:rPr>
              <a:t>p</a:t>
            </a:r>
            <a:r>
              <a:rPr dirty="0" baseline="43650" sz="1050" spc="89" i="1">
                <a:latin typeface="Times New Roman"/>
                <a:cs typeface="Times New Roman"/>
              </a:rPr>
              <a:t>x</a:t>
            </a:r>
            <a:r>
              <a:rPr dirty="0" sz="1200" spc="60" i="1">
                <a:latin typeface="Times New Roman"/>
                <a:cs typeface="Times New Roman"/>
              </a:rPr>
              <a:t>q</a:t>
            </a:r>
            <a:r>
              <a:rPr dirty="0" baseline="43650" sz="1050" spc="89" i="1">
                <a:latin typeface="Times New Roman"/>
                <a:cs typeface="Times New Roman"/>
              </a:rPr>
              <a:t>n</a:t>
            </a:r>
            <a:r>
              <a:rPr dirty="0" baseline="43650" sz="1050" spc="89">
                <a:latin typeface="Symbol"/>
                <a:cs typeface="Symbol"/>
              </a:rPr>
              <a:t></a:t>
            </a:r>
            <a:r>
              <a:rPr dirty="0" baseline="43650" sz="1050" spc="89" i="1">
                <a:latin typeface="Times New Roman"/>
                <a:cs typeface="Times New Roman"/>
              </a:rPr>
              <a:t>x</a:t>
            </a:r>
            <a:r>
              <a:rPr dirty="0" baseline="43650" sz="1050" spc="337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67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p</a:t>
            </a:r>
            <a:r>
              <a:rPr dirty="0" baseline="43650" sz="1050" spc="-37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061498" y="5022572"/>
            <a:ext cx="62484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8295" algn="l"/>
              </a:tabLst>
            </a:pPr>
            <a:r>
              <a:rPr dirty="0" sz="700" spc="-50" i="1">
                <a:latin typeface="Times New Roman"/>
                <a:cs typeface="Times New Roman"/>
              </a:rPr>
              <a:t>n</a:t>
            </a:r>
            <a:r>
              <a:rPr dirty="0" sz="700" i="1">
                <a:latin typeface="Times New Roman"/>
                <a:cs typeface="Times New Roman"/>
              </a:rPr>
              <a:t>	x</a:t>
            </a:r>
            <a:r>
              <a:rPr dirty="0" sz="700" spc="210" i="1">
                <a:latin typeface="Times New Roman"/>
                <a:cs typeface="Times New Roman"/>
              </a:rPr>
              <a:t>  </a:t>
            </a: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87372" y="5235358"/>
            <a:ext cx="4890770" cy="448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7325">
              <a:lnSpc>
                <a:spcPct val="100000"/>
              </a:lnSpc>
              <a:spcBef>
                <a:spcPts val="95"/>
              </a:spcBef>
              <a:tabLst>
                <a:tab pos="2462530" algn="l"/>
                <a:tab pos="3967479" algn="l"/>
              </a:tabLst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700">
              <a:latin typeface="Times New Roman"/>
              <a:cs typeface="Times New Roman"/>
            </a:endParaRPr>
          </a:p>
          <a:p>
            <a:pPr marL="50800">
              <a:lnSpc>
                <a:spcPts val="1085"/>
              </a:lnSpc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2.1.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baseline="42735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85" i="1">
                <a:latin typeface="Times New Roman"/>
                <a:cs typeface="Times New Roman"/>
              </a:rPr>
              <a:t> </a:t>
            </a:r>
            <a:r>
              <a:rPr dirty="0" sz="1150" spc="70" i="1">
                <a:latin typeface="Times New Roman"/>
                <a:cs typeface="Times New Roman"/>
              </a:rPr>
              <a:t>p</a:t>
            </a:r>
            <a:r>
              <a:rPr dirty="0" baseline="42735" sz="975" spc="104">
                <a:latin typeface="Times New Roman"/>
                <a:cs typeface="Times New Roman"/>
              </a:rPr>
              <a:t>2</a:t>
            </a:r>
            <a:r>
              <a:rPr dirty="0" baseline="42735" sz="975" spc="-13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q</a:t>
            </a:r>
            <a:r>
              <a:rPr dirty="0" baseline="42735" sz="975" spc="82" i="1">
                <a:latin typeface="Times New Roman"/>
                <a:cs typeface="Times New Roman"/>
              </a:rPr>
              <a:t>n</a:t>
            </a:r>
            <a:r>
              <a:rPr dirty="0" baseline="42735" sz="975" spc="82">
                <a:latin typeface="Symbol"/>
                <a:cs typeface="Symbol"/>
              </a:rPr>
              <a:t></a:t>
            </a:r>
            <a:r>
              <a:rPr dirty="0" baseline="42735" sz="975" spc="82">
                <a:latin typeface="Times New Roman"/>
                <a:cs typeface="Times New Roman"/>
              </a:rPr>
              <a:t>2</a:t>
            </a:r>
            <a:r>
              <a:rPr dirty="0" baseline="42735" sz="975" spc="39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3.2.</a:t>
            </a:r>
            <a:r>
              <a:rPr dirty="0" sz="1150" spc="235">
                <a:latin typeface="Times New Roman"/>
                <a:cs typeface="Times New Roman"/>
              </a:rPr>
              <a:t> </a:t>
            </a:r>
            <a:r>
              <a:rPr dirty="0" baseline="42735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30" i="1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p</a:t>
            </a:r>
            <a:r>
              <a:rPr dirty="0" baseline="42735" sz="975" spc="89">
                <a:latin typeface="Times New Roman"/>
                <a:cs typeface="Times New Roman"/>
              </a:rPr>
              <a:t>3</a:t>
            </a:r>
            <a:r>
              <a:rPr dirty="0" sz="1150" spc="60" i="1">
                <a:latin typeface="Times New Roman"/>
                <a:cs typeface="Times New Roman"/>
              </a:rPr>
              <a:t>q</a:t>
            </a:r>
            <a:r>
              <a:rPr dirty="0" baseline="42735" sz="975" spc="89" i="1">
                <a:latin typeface="Times New Roman"/>
                <a:cs typeface="Times New Roman"/>
              </a:rPr>
              <a:t>n</a:t>
            </a:r>
            <a:r>
              <a:rPr dirty="0" baseline="42735" sz="975" spc="89">
                <a:latin typeface="Symbol"/>
                <a:cs typeface="Symbol"/>
              </a:rPr>
              <a:t></a:t>
            </a:r>
            <a:r>
              <a:rPr dirty="0" baseline="42735" sz="975" spc="89">
                <a:latin typeface="Times New Roman"/>
                <a:cs typeface="Times New Roman"/>
              </a:rPr>
              <a:t>3</a:t>
            </a:r>
            <a:r>
              <a:rPr dirty="0" baseline="42735" sz="975" spc="35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1).</a:t>
            </a:r>
            <a:r>
              <a:rPr dirty="0" sz="1150" spc="215">
                <a:latin typeface="Times New Roman"/>
                <a:cs typeface="Times New Roman"/>
              </a:rPr>
              <a:t> </a:t>
            </a:r>
            <a:r>
              <a:rPr dirty="0" baseline="42735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95" i="1">
                <a:latin typeface="Times New Roman"/>
                <a:cs typeface="Times New Roman"/>
              </a:rPr>
              <a:t> </a:t>
            </a:r>
            <a:r>
              <a:rPr dirty="0" sz="1150" spc="85" i="1">
                <a:latin typeface="Times New Roman"/>
                <a:cs typeface="Times New Roman"/>
              </a:rPr>
              <a:t>p</a:t>
            </a:r>
            <a:r>
              <a:rPr dirty="0" baseline="42735" sz="975" spc="127" i="1">
                <a:latin typeface="Times New Roman"/>
                <a:cs typeface="Times New Roman"/>
              </a:rPr>
              <a:t>n</a:t>
            </a:r>
            <a:r>
              <a:rPr dirty="0" sz="1150" spc="85" i="1">
                <a:latin typeface="Times New Roman"/>
                <a:cs typeface="Times New Roman"/>
              </a:rPr>
              <a:t>q</a:t>
            </a:r>
            <a:r>
              <a:rPr dirty="0" baseline="42735" sz="975" spc="127">
                <a:latin typeface="Times New Roman"/>
                <a:cs typeface="Times New Roman"/>
              </a:rPr>
              <a:t>0</a:t>
            </a:r>
            <a:r>
              <a:rPr dirty="0" baseline="42735" sz="975" spc="39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n</a:t>
            </a:r>
            <a:r>
              <a:rPr dirty="0" baseline="42735" sz="975" spc="89">
                <a:latin typeface="Times New Roman"/>
                <a:cs typeface="Times New Roman"/>
              </a:rPr>
              <a:t>2</a:t>
            </a:r>
            <a:r>
              <a:rPr dirty="0" baseline="42735" sz="975" spc="120">
                <a:latin typeface="Times New Roman"/>
                <a:cs typeface="Times New Roman"/>
              </a:rPr>
              <a:t> </a:t>
            </a:r>
            <a:r>
              <a:rPr dirty="0" sz="1150" spc="45" i="1">
                <a:latin typeface="Times New Roman"/>
                <a:cs typeface="Times New Roman"/>
              </a:rPr>
              <a:t>p</a:t>
            </a:r>
            <a:r>
              <a:rPr dirty="0" baseline="42735" sz="975" spc="67">
                <a:latin typeface="Times New Roman"/>
                <a:cs typeface="Times New Roman"/>
              </a:rPr>
              <a:t>2</a:t>
            </a:r>
            <a:endParaRPr baseline="42735" sz="975">
              <a:latin typeface="Times New Roman"/>
              <a:cs typeface="Times New Roman"/>
            </a:endParaRPr>
          </a:p>
          <a:p>
            <a:pPr marL="1057275">
              <a:lnSpc>
                <a:spcPts val="484"/>
              </a:lnSpc>
              <a:tabLst>
                <a:tab pos="2103120" algn="l"/>
                <a:tab pos="3729354" algn="l"/>
              </a:tabLst>
            </a:pPr>
            <a:r>
              <a:rPr dirty="0" sz="650" spc="-50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3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 i="1">
                <a:latin typeface="Times New Roman"/>
                <a:cs typeface="Times New Roman"/>
              </a:rPr>
              <a:t>n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2323978" y="5981728"/>
            <a:ext cx="879475" cy="0"/>
          </a:xfrm>
          <a:custGeom>
            <a:avLst/>
            <a:gdLst/>
            <a:ahLst/>
            <a:cxnLst/>
            <a:rect l="l" t="t" r="r" b="b"/>
            <a:pathLst>
              <a:path w="879475" h="0">
                <a:moveTo>
                  <a:pt x="0" y="0"/>
                </a:moveTo>
                <a:lnTo>
                  <a:pt x="879116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900041" y="5855923"/>
            <a:ext cx="457898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3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3.2.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>
                <a:latin typeface="Times New Roman"/>
                <a:cs typeface="Times New Roman"/>
              </a:rPr>
              <a:t>(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 spc="30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-23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1)(</a:t>
            </a:r>
            <a:r>
              <a:rPr dirty="0" baseline="36231" sz="1725" i="1">
                <a:latin typeface="Times New Roman"/>
                <a:cs typeface="Times New Roman"/>
              </a:rPr>
              <a:t>n</a:t>
            </a:r>
            <a:r>
              <a:rPr dirty="0" baseline="36231" sz="1725" spc="22" i="1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Symbol"/>
                <a:cs typeface="Symbol"/>
              </a:rPr>
              <a:t></a:t>
            </a:r>
            <a:r>
              <a:rPr dirty="0" baseline="36231" sz="1725" spc="22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2)</a:t>
            </a:r>
            <a:r>
              <a:rPr dirty="0" baseline="36231" sz="1725" spc="36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4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 i="1">
                <a:latin typeface="Times New Roman"/>
                <a:cs typeface="Times New Roman"/>
              </a:rPr>
              <a:t>n</a:t>
            </a:r>
            <a:r>
              <a:rPr dirty="0" baseline="43650" sz="1050" spc="45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42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p</a:t>
            </a:r>
            <a:r>
              <a:rPr dirty="0" baseline="43650" sz="1050" spc="44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grpSp>
        <p:nvGrpSpPr>
          <p:cNvPr id="28" name="object 28" descr=""/>
          <p:cNvGrpSpPr/>
          <p:nvPr/>
        </p:nvGrpSpPr>
        <p:grpSpPr>
          <a:xfrm>
            <a:off x="2226193" y="6918869"/>
            <a:ext cx="403860" cy="198755"/>
            <a:chOff x="2226193" y="6918869"/>
            <a:chExt cx="403860" cy="198755"/>
          </a:xfrm>
        </p:grpSpPr>
        <p:sp>
          <p:nvSpPr>
            <p:cNvPr id="29" name="object 29" descr=""/>
            <p:cNvSpPr/>
            <p:nvPr/>
          </p:nvSpPr>
          <p:spPr>
            <a:xfrm>
              <a:off x="2229405" y="7042700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49"/>
                  </a:moveTo>
                  <a:lnTo>
                    <a:pt x="19211" y="0"/>
                  </a:lnTo>
                </a:path>
              </a:pathLst>
            </a:custGeom>
            <a:ln w="64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248616" y="7045770"/>
              <a:ext cx="28575" cy="65405"/>
            </a:xfrm>
            <a:custGeom>
              <a:avLst/>
              <a:gdLst/>
              <a:ahLst/>
              <a:cxnLst/>
              <a:rect l="l" t="t" r="r" b="b"/>
              <a:pathLst>
                <a:path w="28575" h="65404">
                  <a:moveTo>
                    <a:pt x="0" y="0"/>
                  </a:moveTo>
                  <a:lnTo>
                    <a:pt x="28368" y="65373"/>
                  </a:lnTo>
                </a:path>
              </a:pathLst>
            </a:custGeom>
            <a:ln w="128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280037" y="6922083"/>
              <a:ext cx="349885" cy="189230"/>
            </a:xfrm>
            <a:custGeom>
              <a:avLst/>
              <a:gdLst/>
              <a:ahLst/>
              <a:cxnLst/>
              <a:rect l="l" t="t" r="r" b="b"/>
              <a:pathLst>
                <a:path w="349885" h="189229">
                  <a:moveTo>
                    <a:pt x="0" y="189059"/>
                  </a:moveTo>
                  <a:lnTo>
                    <a:pt x="37223" y="0"/>
                  </a:lnTo>
                </a:path>
                <a:path w="349885" h="189229">
                  <a:moveTo>
                    <a:pt x="37223" y="0"/>
                  </a:moveTo>
                  <a:lnTo>
                    <a:pt x="349609" y="0"/>
                  </a:lnTo>
                </a:path>
              </a:pathLst>
            </a:custGeom>
            <a:ln w="641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" name="object 32" descr=""/>
          <p:cNvSpPr txBox="1"/>
          <p:nvPr/>
        </p:nvSpPr>
        <p:spPr>
          <a:xfrm>
            <a:off x="635000" y="5973311"/>
            <a:ext cx="6357620" cy="30873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981835">
              <a:lnSpc>
                <a:spcPct val="100000"/>
              </a:lnSpc>
              <a:spcBef>
                <a:spcPts val="135"/>
              </a:spcBef>
            </a:pPr>
            <a:r>
              <a:rPr dirty="0" sz="1150" spc="-10">
                <a:latin typeface="Times New Roman"/>
                <a:cs typeface="Times New Roman"/>
              </a:rPr>
              <a:t>3.2.1</a:t>
            </a:r>
            <a:endParaRPr sz="1150">
              <a:latin typeface="Times New Roman"/>
              <a:cs typeface="Times New Roman"/>
            </a:endParaRPr>
          </a:p>
          <a:p>
            <a:pPr marL="302895">
              <a:lnSpc>
                <a:spcPct val="100000"/>
              </a:lnSpc>
              <a:spcBef>
                <a:spcPts val="5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-52">
                <a:latin typeface="Times New Roman"/>
                <a:cs typeface="Times New Roman"/>
              </a:rPr>
              <a:t> </a:t>
            </a:r>
            <a:r>
              <a:rPr dirty="0" sz="1950" spc="-20">
                <a:latin typeface="Symbol"/>
                <a:cs typeface="Symbol"/>
              </a:rPr>
              <a:t></a:t>
            </a:r>
            <a:r>
              <a:rPr dirty="0" sz="1150" spc="-20" i="1">
                <a:latin typeface="Times New Roman"/>
                <a:cs typeface="Times New Roman"/>
              </a:rPr>
              <a:t>q</a:t>
            </a:r>
            <a:r>
              <a:rPr dirty="0" baseline="43650" sz="1050" spc="-30" i="1">
                <a:latin typeface="Times New Roman"/>
                <a:cs typeface="Times New Roman"/>
              </a:rPr>
              <a:t>n</a:t>
            </a:r>
            <a:r>
              <a:rPr dirty="0" baseline="43650" sz="1050" spc="-30">
                <a:latin typeface="Symbol"/>
                <a:cs typeface="Symbol"/>
              </a:rPr>
              <a:t></a:t>
            </a:r>
            <a:r>
              <a:rPr dirty="0" baseline="43650" sz="1050" spc="-30">
                <a:latin typeface="Times New Roman"/>
                <a:cs typeface="Times New Roman"/>
              </a:rPr>
              <a:t>2</a:t>
            </a:r>
            <a:r>
              <a:rPr dirty="0" baseline="43650" sz="1050" spc="41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 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 2)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pq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3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.....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22">
                <a:latin typeface="Times New Roman"/>
                <a:cs typeface="Times New Roman"/>
              </a:rPr>
              <a:t> </a:t>
            </a:r>
            <a:r>
              <a:rPr dirty="0" sz="1950" spc="-85">
                <a:latin typeface="Symbol"/>
                <a:cs typeface="Symbol"/>
              </a:rPr>
              <a:t></a:t>
            </a:r>
            <a:r>
              <a:rPr dirty="0" sz="1150" spc="-85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27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382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1)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2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baseline="43650" sz="10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1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35">
                <a:latin typeface="Times New Roman"/>
                <a:cs typeface="Times New Roman"/>
              </a:rPr>
              <a:t> </a:t>
            </a:r>
            <a:r>
              <a:rPr dirty="0" sz="1150" spc="30" i="1">
                <a:latin typeface="Times New Roman"/>
                <a:cs typeface="Times New Roman"/>
              </a:rPr>
              <a:t>p</a:t>
            </a:r>
            <a:r>
              <a:rPr dirty="0" baseline="43650" sz="1050" spc="44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  <a:p>
            <a:pPr marL="302895">
              <a:lnSpc>
                <a:spcPct val="100000"/>
              </a:lnSpc>
              <a:spcBef>
                <a:spcPts val="95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12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3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12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50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np</a:t>
            </a:r>
            <a:r>
              <a:rPr dirty="0" sz="1150">
                <a:latin typeface="Times New Roman"/>
                <a:cs typeface="Times New Roman"/>
              </a:rPr>
              <a:t>(1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q</a:t>
            </a:r>
            <a:endParaRPr sz="1150">
              <a:latin typeface="Times New Roman"/>
              <a:cs typeface="Times New Roman"/>
            </a:endParaRPr>
          </a:p>
          <a:p>
            <a:pPr marL="278765">
              <a:lnSpc>
                <a:spcPct val="100000"/>
              </a:lnSpc>
              <a:spcBef>
                <a:spcPts val="1145"/>
              </a:spcBef>
              <a:tabLst>
                <a:tab pos="1691639" algn="l"/>
              </a:tabLst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5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9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2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1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 spc="-114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q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95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Binomial</a:t>
            </a: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Frequency</a:t>
            </a:r>
            <a:r>
              <a:rPr dirty="0" u="sng" sz="1200" spc="-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50800" marR="43180">
              <a:lnSpc>
                <a:spcPct val="143300"/>
              </a:lnSpc>
              <a:spcBef>
                <a:spcPts val="1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Fitting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Binomial</a:t>
            </a:r>
            <a:r>
              <a:rPr dirty="0" u="sng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‘n’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independent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constitute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experiment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repeated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‘N’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81280">
              <a:lnSpc>
                <a:spcPts val="1855"/>
              </a:lnSpc>
              <a:spcBef>
                <a:spcPts val="155"/>
              </a:spcBef>
            </a:pP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40" i="1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850">
                <a:latin typeface="Symbol"/>
                <a:cs typeface="Symbol"/>
              </a:rPr>
              <a:t></a:t>
            </a:r>
            <a:r>
              <a:rPr dirty="0" baseline="47008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05" i="1">
                <a:latin typeface="Times New Roman"/>
                <a:cs typeface="Times New Roman"/>
              </a:rPr>
              <a:t> </a:t>
            </a:r>
            <a:r>
              <a:rPr dirty="0" sz="1150" spc="85" i="1">
                <a:latin typeface="Times New Roman"/>
                <a:cs typeface="Times New Roman"/>
              </a:rPr>
              <a:t>p</a:t>
            </a:r>
            <a:r>
              <a:rPr dirty="0" baseline="47008" sz="975" spc="127" i="1">
                <a:latin typeface="Times New Roman"/>
                <a:cs typeface="Times New Roman"/>
              </a:rPr>
              <a:t>x</a:t>
            </a:r>
            <a:r>
              <a:rPr dirty="0" sz="1150" spc="85" i="1">
                <a:latin typeface="Times New Roman"/>
                <a:cs typeface="Times New Roman"/>
              </a:rPr>
              <a:t>q</a:t>
            </a:r>
            <a:r>
              <a:rPr dirty="0" baseline="47008" sz="975" spc="127" i="1">
                <a:latin typeface="Times New Roman"/>
                <a:cs typeface="Times New Roman"/>
              </a:rPr>
              <a:t>n</a:t>
            </a:r>
            <a:r>
              <a:rPr dirty="0" baseline="47008" sz="975" spc="127">
                <a:latin typeface="Symbol"/>
                <a:cs typeface="Symbol"/>
              </a:rPr>
              <a:t></a:t>
            </a:r>
            <a:r>
              <a:rPr dirty="0" baseline="47008" sz="975" spc="127" i="1">
                <a:latin typeface="Times New Roman"/>
                <a:cs typeface="Times New Roman"/>
              </a:rPr>
              <a:t>x</a:t>
            </a:r>
            <a:r>
              <a:rPr dirty="0" baseline="47008" sz="975" spc="44" i="1">
                <a:latin typeface="Times New Roman"/>
                <a:cs typeface="Times New Roman"/>
              </a:rPr>
              <a:t> </a:t>
            </a:r>
            <a:r>
              <a:rPr dirty="0" sz="1850" spc="-70">
                <a:latin typeface="Symbol"/>
                <a:cs typeface="Symbol"/>
              </a:rPr>
              <a:t></a:t>
            </a:r>
            <a:r>
              <a:rPr dirty="0" sz="1150" spc="-70">
                <a:latin typeface="Times New Roman"/>
                <a:cs typeface="Times New Roman"/>
              </a:rPr>
              <a:t>.</a:t>
            </a:r>
            <a:r>
              <a:rPr dirty="0" sz="1200" spc="-7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together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frequencies</a:t>
            </a:r>
            <a:endParaRPr sz="1200">
              <a:latin typeface="Times New Roman"/>
              <a:cs typeface="Times New Roman"/>
            </a:endParaRPr>
          </a:p>
          <a:p>
            <a:pPr marL="1141095">
              <a:lnSpc>
                <a:spcPts val="415"/>
              </a:lnSpc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5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constitutes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25"/>
              </a:spcBef>
            </a:pPr>
            <a:r>
              <a:rPr dirty="0" sz="1200" b="1">
                <a:latin typeface="Times New Roman"/>
                <a:cs typeface="Times New Roman"/>
              </a:rPr>
              <a:t>Application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binomial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applied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concerning;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812037"/>
            <a:ext cx="254000" cy="107569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200" spc="-25">
                <a:latin typeface="Times New Roman"/>
                <a:cs typeface="Times New Roman"/>
              </a:rPr>
              <a:t>(i)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20">
                <a:latin typeface="Times New Roman"/>
                <a:cs typeface="Times New Roman"/>
              </a:rPr>
              <a:t>(ii)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 spc="-10">
                <a:latin typeface="Times New Roman"/>
                <a:cs typeface="Times New Roman"/>
              </a:rPr>
              <a:t>(iii)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20">
                <a:latin typeface="Times New Roman"/>
                <a:cs typeface="Times New Roman"/>
              </a:rPr>
              <a:t>(iv)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59153" y="812037"/>
            <a:ext cx="3376295" cy="1075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line </a:t>
            </a:r>
            <a:r>
              <a:rPr dirty="0" sz="1200">
                <a:latin typeface="Times New Roman"/>
                <a:cs typeface="Times New Roman"/>
              </a:rPr>
              <a:t>Estimation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reliability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system</a:t>
            </a:r>
            <a:endParaRPr sz="1200">
              <a:latin typeface="Times New Roman"/>
              <a:cs typeface="Times New Roman"/>
            </a:endParaRPr>
          </a:p>
          <a:p>
            <a:pPr marL="12700" marR="241300">
              <a:lnSpc>
                <a:spcPct val="143300"/>
              </a:lnSpc>
              <a:spcBef>
                <a:spcPts val="10"/>
              </a:spcBef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rounds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hitting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target. </a:t>
            </a:r>
            <a:r>
              <a:rPr dirty="0" sz="1200">
                <a:latin typeface="Times New Roman"/>
                <a:cs typeface="Times New Roman"/>
              </a:rPr>
              <a:t>Radar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detection.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09600" y="2123301"/>
            <a:ext cx="6508750" cy="5743575"/>
          </a:xfrm>
          <a:prstGeom prst="rect">
            <a:avLst/>
          </a:prstGeom>
        </p:spPr>
        <p:txBody>
          <a:bodyPr wrap="square" lIns="0" tIns="9398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740"/>
              </a:spcBef>
            </a:pPr>
            <a:r>
              <a:rPr dirty="0" sz="1200" spc="-10" b="1">
                <a:latin typeface="Times New Roman"/>
                <a:cs typeface="Times New Roman"/>
              </a:rPr>
              <a:t>Problems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90500" marR="270510" indent="-114935">
              <a:lnSpc>
                <a:spcPts val="2100"/>
              </a:lnSpc>
              <a:spcBef>
                <a:spcPts val="170"/>
              </a:spcBef>
            </a:pPr>
            <a:r>
              <a:rPr dirty="0" sz="1200">
                <a:latin typeface="Times New Roman"/>
                <a:cs typeface="Times New Roman"/>
              </a:rPr>
              <a:t>1.The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pen</a:t>
            </a:r>
            <a:r>
              <a:rPr dirty="0" sz="1200" spc="-10">
                <a:latin typeface="Times New Roman"/>
                <a:cs typeface="Times New Roman"/>
              </a:rPr>
              <a:t> manufacture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1/10.</a:t>
            </a:r>
            <a:r>
              <a:rPr dirty="0" sz="120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pens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are </a:t>
            </a:r>
            <a:r>
              <a:rPr dirty="0" sz="1200" spc="-10">
                <a:latin typeface="Times New Roman"/>
                <a:cs typeface="Times New Roman"/>
              </a:rPr>
              <a:t>manufactured,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endParaRPr sz="1200">
              <a:latin typeface="Times New Roman"/>
              <a:cs typeface="Times New Roman"/>
            </a:endParaRPr>
          </a:p>
          <a:p>
            <a:pPr marL="190500">
              <a:lnSpc>
                <a:spcPct val="100000"/>
              </a:lnSpc>
              <a:spcBef>
                <a:spcPts val="459"/>
              </a:spcBef>
              <a:tabLst>
                <a:tab pos="5220335" algn="l"/>
              </a:tabLst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defective.</a:t>
            </a:r>
            <a:r>
              <a:rPr dirty="0" sz="1200">
                <a:latin typeface="Times New Roman"/>
                <a:cs typeface="Times New Roman"/>
              </a:rPr>
              <a:t>	(VTU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2003)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635"/>
              </a:spcBef>
            </a:pPr>
            <a:r>
              <a:rPr dirty="0" sz="1200" b="1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pen,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12,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probability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1/10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0.1,</a:t>
            </a:r>
            <a:r>
              <a:rPr dirty="0" sz="1150" spc="12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p</a:t>
            </a:r>
            <a:endParaRPr sz="1200">
              <a:latin typeface="Times New Roman"/>
              <a:cs typeface="Times New Roman"/>
            </a:endParaRPr>
          </a:p>
          <a:p>
            <a:pPr marL="6858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1-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0.1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0.9</a:t>
            </a:r>
            <a:endParaRPr sz="1200">
              <a:latin typeface="Times New Roman"/>
              <a:cs typeface="Times New Roman"/>
            </a:endParaRPr>
          </a:p>
          <a:p>
            <a:pPr marL="227965">
              <a:lnSpc>
                <a:spcPts val="1085"/>
              </a:lnSpc>
              <a:spcBef>
                <a:spcPts val="840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20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p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x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Symbol"/>
                <a:cs typeface="Symbol"/>
              </a:rPr>
              <a:t></a:t>
            </a:r>
            <a:r>
              <a:rPr dirty="0" baseline="42735" sz="975" spc="89" i="1">
                <a:latin typeface="Times New Roman"/>
                <a:cs typeface="Times New Roman"/>
              </a:rPr>
              <a:t>n</a:t>
            </a:r>
            <a:r>
              <a:rPr dirty="0" sz="1150" spc="60" i="1">
                <a:latin typeface="Times New Roman"/>
                <a:cs typeface="Times New Roman"/>
              </a:rPr>
              <a:t>C</a:t>
            </a:r>
            <a:r>
              <a:rPr dirty="0" sz="1150" spc="395" i="1">
                <a:latin typeface="Times New Roman"/>
                <a:cs typeface="Times New Roman"/>
              </a:rPr>
              <a:t> </a:t>
            </a:r>
            <a:r>
              <a:rPr dirty="0" sz="1150" spc="85" i="1">
                <a:latin typeface="Times New Roman"/>
                <a:cs typeface="Times New Roman"/>
              </a:rPr>
              <a:t>p</a:t>
            </a:r>
            <a:r>
              <a:rPr dirty="0" baseline="42735" sz="975" spc="127" i="1">
                <a:latin typeface="Times New Roman"/>
                <a:cs typeface="Times New Roman"/>
              </a:rPr>
              <a:t>x</a:t>
            </a:r>
            <a:r>
              <a:rPr dirty="0" sz="1150" spc="85" i="1">
                <a:latin typeface="Times New Roman"/>
                <a:cs typeface="Times New Roman"/>
              </a:rPr>
              <a:t>q</a:t>
            </a:r>
            <a:r>
              <a:rPr dirty="0" baseline="42735" sz="975" spc="127" i="1">
                <a:latin typeface="Times New Roman"/>
                <a:cs typeface="Times New Roman"/>
              </a:rPr>
              <a:t>n</a:t>
            </a:r>
            <a:r>
              <a:rPr dirty="0" baseline="42735" sz="975" spc="127">
                <a:latin typeface="Symbol"/>
                <a:cs typeface="Symbol"/>
              </a:rPr>
              <a:t></a:t>
            </a:r>
            <a:r>
              <a:rPr dirty="0" baseline="42735" sz="975" spc="127" i="1">
                <a:latin typeface="Times New Roman"/>
                <a:cs typeface="Times New Roman"/>
              </a:rPr>
              <a:t>x</a:t>
            </a:r>
            <a:r>
              <a:rPr dirty="0" baseline="42735" sz="975" spc="53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20">
                <a:latin typeface="Times New Roman"/>
                <a:cs typeface="Times New Roman"/>
              </a:rPr>
              <a:t> </a:t>
            </a:r>
            <a:r>
              <a:rPr dirty="0" baseline="42735" sz="975">
                <a:latin typeface="Times New Roman"/>
                <a:cs typeface="Times New Roman"/>
              </a:rPr>
              <a:t>12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baseline="42735" sz="975" i="1">
                <a:latin typeface="Times New Roman"/>
                <a:cs typeface="Times New Roman"/>
              </a:rPr>
              <a:t>x</a:t>
            </a:r>
            <a:r>
              <a:rPr dirty="0" baseline="42735" sz="975" spc="30" i="1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(0.9)</a:t>
            </a:r>
            <a:r>
              <a:rPr dirty="0" baseline="42735" sz="975" spc="-15">
                <a:latin typeface="Times New Roman"/>
                <a:cs typeface="Times New Roman"/>
              </a:rPr>
              <a:t>12</a:t>
            </a:r>
            <a:r>
              <a:rPr dirty="0" baseline="42735" sz="975" spc="-15">
                <a:latin typeface="Symbol"/>
                <a:cs typeface="Symbol"/>
              </a:rPr>
              <a:t></a:t>
            </a:r>
            <a:r>
              <a:rPr dirty="0" baseline="42735" sz="975" spc="-15" i="1">
                <a:latin typeface="Times New Roman"/>
                <a:cs typeface="Times New Roman"/>
              </a:rPr>
              <a:t>x</a:t>
            </a:r>
            <a:endParaRPr baseline="42735" sz="975">
              <a:latin typeface="Times New Roman"/>
              <a:cs typeface="Times New Roman"/>
            </a:endParaRPr>
          </a:p>
          <a:p>
            <a:pPr marL="1660525">
              <a:lnSpc>
                <a:spcPts val="484"/>
              </a:lnSpc>
              <a:tabLst>
                <a:tab pos="2505075" algn="l"/>
              </a:tabLst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10"/>
              </a:spcBef>
            </a:pPr>
            <a:endParaRPr sz="650">
              <a:latin typeface="Times New Roman"/>
              <a:cs typeface="Times New Roman"/>
            </a:endParaRPr>
          </a:p>
          <a:p>
            <a:pPr marL="386715" indent="-234315">
              <a:lnSpc>
                <a:spcPts val="1115"/>
              </a:lnSpc>
              <a:buSzPct val="104347"/>
              <a:buFont typeface="Times New Roman"/>
              <a:buAutoNum type="alphaLcParenBoth"/>
              <a:tabLst>
                <a:tab pos="38671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exactly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will</a:t>
            </a:r>
            <a:r>
              <a:rPr dirty="0" sz="1150" spc="16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be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defective</a:t>
            </a:r>
            <a:r>
              <a:rPr dirty="0" sz="1150" spc="-1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4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12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3650" sz="1050">
                <a:latin typeface="Times New Roman"/>
                <a:cs typeface="Times New Roman"/>
              </a:rPr>
              <a:t>12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0.2301</a:t>
            </a:r>
            <a:endParaRPr sz="1150">
              <a:latin typeface="Times New Roman"/>
              <a:cs typeface="Times New Roman"/>
            </a:endParaRPr>
          </a:p>
          <a:p>
            <a:pPr algn="ctr" marL="157480">
              <a:lnSpc>
                <a:spcPts val="515"/>
              </a:lnSpc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  <a:p>
            <a:pPr marL="396875" indent="-244475">
              <a:lnSpc>
                <a:spcPct val="100000"/>
              </a:lnSpc>
              <a:spcBef>
                <a:spcPts val="690"/>
              </a:spcBef>
              <a:buSzPct val="104347"/>
              <a:buFont typeface="Times New Roman"/>
              <a:buAutoNum type="alphaLcParenBoth" startAt="2"/>
              <a:tabLst>
                <a:tab pos="396875" algn="l"/>
                <a:tab pos="529526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at</a:t>
            </a:r>
            <a:r>
              <a:rPr dirty="0" sz="1150" spc="3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least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two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will</a:t>
            </a:r>
            <a:r>
              <a:rPr dirty="0" sz="1150" spc="16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be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defective</a:t>
            </a:r>
            <a:r>
              <a:rPr dirty="0" sz="1150" spc="-1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4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Times New Roman"/>
                <a:cs typeface="Times New Roman"/>
              </a:rPr>
              <a:t>1</a:t>
            </a:r>
            <a:r>
              <a:rPr dirty="0" sz="1150" spc="85">
                <a:latin typeface="Symbol"/>
                <a:cs typeface="Symbol"/>
              </a:rPr>
              <a:t></a:t>
            </a:r>
            <a:r>
              <a:rPr dirty="0" sz="1150" spc="85">
                <a:latin typeface="Times New Roman"/>
                <a:cs typeface="Times New Roman"/>
              </a:rPr>
              <a:t>[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spc="-10" i="1">
                <a:latin typeface="Times New Roman"/>
                <a:cs typeface="Times New Roman"/>
              </a:rPr>
              <a:t>p</a:t>
            </a:r>
            <a:r>
              <a:rPr dirty="0" sz="1150" spc="-10">
                <a:latin typeface="Times New Roman"/>
                <a:cs typeface="Times New Roman"/>
              </a:rPr>
              <a:t>(1)]</a:t>
            </a:r>
            <a:r>
              <a:rPr dirty="0" sz="1150">
                <a:latin typeface="Times New Roman"/>
                <a:cs typeface="Times New Roman"/>
              </a:rPr>
              <a:t>	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or</a:t>
            </a:r>
            <a:r>
              <a:rPr dirty="0" sz="1150" spc="-65" i="1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  <a:p>
            <a:pPr marL="471805">
              <a:lnSpc>
                <a:spcPts val="1085"/>
              </a:lnSpc>
              <a:spcBef>
                <a:spcPts val="110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baseline="47008" sz="975">
                <a:latin typeface="Times New Roman"/>
                <a:cs typeface="Times New Roman"/>
              </a:rPr>
              <a:t>12</a:t>
            </a:r>
            <a:r>
              <a:rPr dirty="0" baseline="47008" sz="975" spc="-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baseline="47008" sz="975">
                <a:latin typeface="Times New Roman"/>
                <a:cs typeface="Times New Roman"/>
              </a:rPr>
              <a:t>0</a:t>
            </a:r>
            <a:r>
              <a:rPr dirty="0" baseline="47008" sz="975" spc="3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7008" sz="975">
                <a:latin typeface="Times New Roman"/>
                <a:cs typeface="Times New Roman"/>
              </a:rPr>
              <a:t>12</a:t>
            </a:r>
            <a:r>
              <a:rPr dirty="0" baseline="47008" sz="975">
                <a:latin typeface="Symbol"/>
                <a:cs typeface="Symbol"/>
              </a:rPr>
              <a:t></a:t>
            </a:r>
            <a:r>
              <a:rPr dirty="0" baseline="47008" sz="975">
                <a:latin typeface="Times New Roman"/>
                <a:cs typeface="Times New Roman"/>
              </a:rPr>
              <a:t>0</a:t>
            </a:r>
            <a:r>
              <a:rPr dirty="0" baseline="47008" sz="975" spc="50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baseline="47008" sz="975">
                <a:latin typeface="Times New Roman"/>
                <a:cs typeface="Times New Roman"/>
              </a:rPr>
              <a:t>12</a:t>
            </a:r>
            <a:r>
              <a:rPr dirty="0" baseline="47008" sz="975" spc="41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229" i="1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(0.1)</a:t>
            </a:r>
            <a:r>
              <a:rPr dirty="0" baseline="47008" sz="975" spc="-15">
                <a:latin typeface="Times New Roman"/>
                <a:cs typeface="Times New Roman"/>
              </a:rPr>
              <a:t>1</a:t>
            </a:r>
            <a:r>
              <a:rPr dirty="0" baseline="47008" sz="975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7008" sz="975">
                <a:latin typeface="Times New Roman"/>
                <a:cs typeface="Times New Roman"/>
              </a:rPr>
              <a:t>12</a:t>
            </a:r>
            <a:r>
              <a:rPr dirty="0" baseline="47008" sz="975">
                <a:latin typeface="Symbol"/>
                <a:cs typeface="Symbol"/>
              </a:rPr>
              <a:t></a:t>
            </a:r>
            <a:r>
              <a:rPr dirty="0" baseline="47008" sz="975">
                <a:latin typeface="Times New Roman"/>
                <a:cs typeface="Times New Roman"/>
              </a:rPr>
              <a:t>1</a:t>
            </a:r>
            <a:r>
              <a:rPr dirty="0" baseline="47008" sz="975" spc="-6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[(0.9)</a:t>
            </a:r>
            <a:r>
              <a:rPr dirty="0" baseline="43650" sz="1050">
                <a:latin typeface="Times New Roman"/>
                <a:cs typeface="Times New Roman"/>
              </a:rPr>
              <a:t>12</a:t>
            </a:r>
            <a:r>
              <a:rPr dirty="0" baseline="43650" sz="1050" spc="3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12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0.1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3650" sz="1050">
                <a:latin typeface="Times New Roman"/>
                <a:cs typeface="Times New Roman"/>
              </a:rPr>
              <a:t>11</a:t>
            </a:r>
            <a:r>
              <a:rPr dirty="0" baseline="43650" sz="1050" spc="-8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0.6590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0.3410</a:t>
            </a:r>
            <a:endParaRPr sz="1150">
              <a:latin typeface="Times New Roman"/>
              <a:cs typeface="Times New Roman"/>
            </a:endParaRPr>
          </a:p>
          <a:p>
            <a:pPr marL="1035050">
              <a:lnSpc>
                <a:spcPts val="484"/>
              </a:lnSpc>
              <a:tabLst>
                <a:tab pos="2290445" algn="l"/>
              </a:tabLst>
            </a:pPr>
            <a:r>
              <a:rPr dirty="0" sz="650" spc="-50">
                <a:latin typeface="Times New Roman"/>
                <a:cs typeface="Times New Roman"/>
              </a:rPr>
              <a:t>0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650">
              <a:latin typeface="Times New Roman"/>
              <a:cs typeface="Times New Roman"/>
            </a:endParaRPr>
          </a:p>
          <a:p>
            <a:pPr marL="424815" indent="-234315">
              <a:lnSpc>
                <a:spcPts val="1140"/>
              </a:lnSpc>
              <a:spcBef>
                <a:spcPts val="5"/>
              </a:spcBef>
              <a:buSzPct val="104347"/>
              <a:buFont typeface="Times New Roman"/>
              <a:buAutoNum type="alphaLcParenBoth" startAt="3"/>
              <a:tabLst>
                <a:tab pos="42481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that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none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will</a:t>
            </a:r>
            <a:r>
              <a:rPr dirty="0" sz="1150" spc="185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be </a:t>
            </a:r>
            <a:r>
              <a:rPr dirty="0" sz="1150" spc="-10" i="1">
                <a:latin typeface="Times New Roman"/>
                <a:cs typeface="Times New Roman"/>
              </a:rPr>
              <a:t>defective</a:t>
            </a:r>
            <a:r>
              <a:rPr dirty="0" sz="1150" spc="-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baseline="47008" sz="975">
                <a:latin typeface="Times New Roman"/>
                <a:cs typeface="Times New Roman"/>
              </a:rPr>
              <a:t>12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3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baseline="47008" sz="975">
                <a:latin typeface="Times New Roman"/>
                <a:cs typeface="Times New Roman"/>
              </a:rPr>
              <a:t>0</a:t>
            </a:r>
            <a:r>
              <a:rPr dirty="0" baseline="47008" sz="975" spc="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7008" sz="975">
                <a:latin typeface="Times New Roman"/>
                <a:cs typeface="Times New Roman"/>
              </a:rPr>
              <a:t>12</a:t>
            </a:r>
            <a:r>
              <a:rPr dirty="0" baseline="47008" sz="975" spc="53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0.2824</a:t>
            </a:r>
            <a:endParaRPr sz="1150">
              <a:latin typeface="Times New Roman"/>
              <a:cs typeface="Times New Roman"/>
            </a:endParaRPr>
          </a:p>
          <a:p>
            <a:pPr algn="ctr" marL="120014">
              <a:lnSpc>
                <a:spcPts val="480"/>
              </a:lnSpc>
            </a:pPr>
            <a:r>
              <a:rPr dirty="0" sz="650" spc="-50">
                <a:latin typeface="Times New Roman"/>
                <a:cs typeface="Times New Roman"/>
              </a:rPr>
              <a:t>0</a:t>
            </a:r>
            <a:endParaRPr sz="650">
              <a:latin typeface="Times New Roman"/>
              <a:cs typeface="Times New Roman"/>
            </a:endParaRPr>
          </a:p>
          <a:p>
            <a:pPr marL="266700" marR="114300" indent="-191135">
              <a:lnSpc>
                <a:spcPct val="143700"/>
              </a:lnSpc>
              <a:spcBef>
                <a:spcPts val="145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manufactured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3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parts?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720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 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part</a:t>
            </a:r>
            <a:endParaRPr sz="1200">
              <a:latin typeface="Times New Roman"/>
              <a:cs typeface="Times New Roman"/>
            </a:endParaRPr>
          </a:p>
          <a:p>
            <a:pPr marL="99695">
              <a:lnSpc>
                <a:spcPct val="100000"/>
              </a:lnSpc>
              <a:spcBef>
                <a:spcPts val="68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20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0.1</a:t>
            </a:r>
            <a:endParaRPr sz="1150">
              <a:latin typeface="Times New Roman"/>
              <a:cs typeface="Times New Roman"/>
            </a:endParaRPr>
          </a:p>
          <a:p>
            <a:pPr marL="228600">
              <a:lnSpc>
                <a:spcPct val="100000"/>
              </a:lnSpc>
              <a:spcBef>
                <a:spcPts val="960"/>
              </a:spcBef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r>
              <a:rPr dirty="0" sz="1200">
                <a:latin typeface="Times New Roman"/>
                <a:cs typeface="Times New Roman"/>
              </a:rPr>
              <a:t> parts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0.9,</a:t>
            </a:r>
            <a:r>
              <a:rPr dirty="0" sz="115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20,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 0.1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0.9</a:t>
            </a:r>
            <a:endParaRPr sz="1200">
              <a:latin typeface="Times New Roman"/>
              <a:cs typeface="Times New Roman"/>
            </a:endParaRPr>
          </a:p>
          <a:p>
            <a:pPr marL="266700">
              <a:lnSpc>
                <a:spcPts val="1140"/>
              </a:lnSpc>
              <a:spcBef>
                <a:spcPts val="1080"/>
              </a:spcBef>
            </a:pPr>
            <a:r>
              <a:rPr dirty="0" sz="1200" spc="20">
                <a:latin typeface="Times New Roman"/>
                <a:cs typeface="Times New Roman"/>
              </a:rPr>
              <a:t>Hence</a:t>
            </a:r>
            <a:r>
              <a:rPr dirty="0" sz="1200" spc="34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20">
                <a:latin typeface="Symbol"/>
                <a:cs typeface="Symbol"/>
              </a:rPr>
              <a:t></a:t>
            </a:r>
            <a:r>
              <a:rPr dirty="0" sz="1150" spc="210">
                <a:latin typeface="Times New Roman"/>
                <a:cs typeface="Times New Roman"/>
              </a:rPr>
              <a:t> </a:t>
            </a:r>
            <a:r>
              <a:rPr dirty="0" baseline="47008" sz="975" spc="30" i="1">
                <a:latin typeface="Times New Roman"/>
                <a:cs typeface="Times New Roman"/>
              </a:rPr>
              <a:t>n</a:t>
            </a:r>
            <a:r>
              <a:rPr dirty="0" sz="1150" spc="20" i="1">
                <a:latin typeface="Times New Roman"/>
                <a:cs typeface="Times New Roman"/>
              </a:rPr>
              <a:t>C</a:t>
            </a:r>
            <a:r>
              <a:rPr dirty="0" sz="1150" spc="280" i="1">
                <a:latin typeface="Times New Roman"/>
                <a:cs typeface="Times New Roman"/>
              </a:rPr>
              <a:t> </a:t>
            </a:r>
            <a:r>
              <a:rPr dirty="0" sz="1150" spc="75" i="1">
                <a:latin typeface="Times New Roman"/>
                <a:cs typeface="Times New Roman"/>
              </a:rPr>
              <a:t>p</a:t>
            </a:r>
            <a:r>
              <a:rPr dirty="0" baseline="47008" sz="975" spc="112" i="1">
                <a:latin typeface="Times New Roman"/>
                <a:cs typeface="Times New Roman"/>
              </a:rPr>
              <a:t>x</a:t>
            </a:r>
            <a:r>
              <a:rPr dirty="0" sz="1150" spc="75" i="1">
                <a:latin typeface="Times New Roman"/>
                <a:cs typeface="Times New Roman"/>
              </a:rPr>
              <a:t>q</a:t>
            </a:r>
            <a:r>
              <a:rPr dirty="0" baseline="47008" sz="975" spc="112" i="1">
                <a:latin typeface="Times New Roman"/>
                <a:cs typeface="Times New Roman"/>
              </a:rPr>
              <a:t>n</a:t>
            </a:r>
            <a:r>
              <a:rPr dirty="0" baseline="47008" sz="975" spc="-150" i="1">
                <a:latin typeface="Times New Roman"/>
                <a:cs typeface="Times New Roman"/>
              </a:rPr>
              <a:t> </a:t>
            </a:r>
            <a:r>
              <a:rPr dirty="0" baseline="47008" sz="975" spc="30">
                <a:latin typeface="Symbol"/>
                <a:cs typeface="Symbol"/>
              </a:rPr>
              <a:t></a:t>
            </a:r>
            <a:r>
              <a:rPr dirty="0" baseline="47008" sz="975" spc="-104">
                <a:latin typeface="Times New Roman"/>
                <a:cs typeface="Times New Roman"/>
              </a:rPr>
              <a:t> </a:t>
            </a:r>
            <a:r>
              <a:rPr dirty="0" baseline="47008" sz="975" spc="30" i="1">
                <a:latin typeface="Times New Roman"/>
                <a:cs typeface="Times New Roman"/>
              </a:rPr>
              <a:t>x</a:t>
            </a:r>
            <a:r>
              <a:rPr dirty="0" baseline="47008" sz="975" spc="-15" i="1">
                <a:latin typeface="Times New Roman"/>
                <a:cs typeface="Times New Roman"/>
              </a:rPr>
              <a:t> </a:t>
            </a:r>
            <a:r>
              <a:rPr dirty="0" sz="1150" spc="20">
                <a:latin typeface="Symbol"/>
                <a:cs typeface="Symbol"/>
              </a:rPr>
              <a:t></a:t>
            </a:r>
            <a:r>
              <a:rPr dirty="0" baseline="47008" sz="975" spc="30">
                <a:latin typeface="Times New Roman"/>
                <a:cs typeface="Times New Roman"/>
              </a:rPr>
              <a:t>20</a:t>
            </a:r>
            <a:r>
              <a:rPr dirty="0" sz="1150" spc="20" i="1">
                <a:latin typeface="Times New Roman"/>
                <a:cs typeface="Times New Roman"/>
              </a:rPr>
              <a:t>C</a:t>
            </a:r>
            <a:r>
              <a:rPr dirty="0" sz="1150" spc="204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(0.1)</a:t>
            </a:r>
            <a:r>
              <a:rPr dirty="0" baseline="47008" sz="975" spc="15" i="1">
                <a:latin typeface="Times New Roman"/>
                <a:cs typeface="Times New Roman"/>
              </a:rPr>
              <a:t>x</a:t>
            </a:r>
            <a:r>
              <a:rPr dirty="0" baseline="47008" sz="975" spc="-37" i="1">
                <a:latin typeface="Times New Roman"/>
                <a:cs typeface="Times New Roman"/>
              </a:rPr>
              <a:t> </a:t>
            </a:r>
            <a:r>
              <a:rPr dirty="0" sz="1150" spc="20">
                <a:latin typeface="Times New Roman"/>
                <a:cs typeface="Times New Roman"/>
              </a:rPr>
              <a:t>(0.9)</a:t>
            </a:r>
            <a:r>
              <a:rPr dirty="0" baseline="47008" sz="975" spc="30">
                <a:latin typeface="Times New Roman"/>
                <a:cs typeface="Times New Roman"/>
              </a:rPr>
              <a:t>20</a:t>
            </a:r>
            <a:r>
              <a:rPr dirty="0" baseline="47008" sz="975" spc="30">
                <a:latin typeface="Symbol"/>
                <a:cs typeface="Symbol"/>
              </a:rPr>
              <a:t></a:t>
            </a:r>
            <a:r>
              <a:rPr dirty="0" baseline="47008" sz="975" spc="-97">
                <a:latin typeface="Times New Roman"/>
                <a:cs typeface="Times New Roman"/>
              </a:rPr>
              <a:t> </a:t>
            </a:r>
            <a:r>
              <a:rPr dirty="0" baseline="47008" sz="975" spc="-75" i="1">
                <a:latin typeface="Times New Roman"/>
                <a:cs typeface="Times New Roman"/>
              </a:rPr>
              <a:t>x</a:t>
            </a:r>
            <a:endParaRPr baseline="47008" sz="975">
              <a:latin typeface="Times New Roman"/>
              <a:cs typeface="Times New Roman"/>
            </a:endParaRPr>
          </a:p>
          <a:p>
            <a:pPr marL="1331595">
              <a:lnSpc>
                <a:spcPts val="480"/>
              </a:lnSpc>
              <a:tabLst>
                <a:tab pos="2080260" algn="l"/>
              </a:tabLst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r>
              <a:rPr dirty="0" sz="650" i="1">
                <a:latin typeface="Times New Roman"/>
                <a:cs typeface="Times New Roman"/>
              </a:rPr>
              <a:t>	</a:t>
            </a: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 marL="227965">
              <a:lnSpc>
                <a:spcPct val="100000"/>
              </a:lnSpc>
              <a:spcBef>
                <a:spcPts val="740"/>
              </a:spcBef>
            </a:pPr>
            <a:r>
              <a:rPr dirty="0" sz="1250">
                <a:latin typeface="Symbol"/>
                <a:cs typeface="Symbol"/>
              </a:rPr>
              <a:t></a:t>
            </a:r>
            <a:r>
              <a:rPr dirty="0" sz="1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 marL="333375">
              <a:lnSpc>
                <a:spcPct val="100000"/>
              </a:lnSpc>
              <a:spcBef>
                <a:spcPts val="615"/>
              </a:spcBef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Times New Roman"/>
                <a:cs typeface="Times New Roman"/>
              </a:rPr>
              <a:t>1</a:t>
            </a:r>
            <a:r>
              <a:rPr dirty="0" sz="1150" spc="85">
                <a:latin typeface="Symbol"/>
                <a:cs typeface="Symbol"/>
              </a:rPr>
              <a:t></a:t>
            </a:r>
            <a:r>
              <a:rPr dirty="0" sz="1150" spc="85">
                <a:latin typeface="Times New Roman"/>
                <a:cs typeface="Times New Roman"/>
              </a:rPr>
              <a:t>[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spc="-30" i="1">
                <a:latin typeface="Times New Roman"/>
                <a:cs typeface="Times New Roman"/>
              </a:rPr>
              <a:t>p</a:t>
            </a:r>
            <a:r>
              <a:rPr dirty="0" sz="1150" spc="-30">
                <a:latin typeface="Times New Roman"/>
                <a:cs typeface="Times New Roman"/>
              </a:rPr>
              <a:t>(1)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p</a:t>
            </a:r>
            <a:r>
              <a:rPr dirty="0" sz="1150" spc="-20">
                <a:latin typeface="Times New Roman"/>
                <a:cs typeface="Times New Roman"/>
              </a:rPr>
              <a:t>(2)]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554938" y="8076758"/>
            <a:ext cx="2456180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1218565" algn="l"/>
                <a:tab pos="2397760" algn="l"/>
              </a:tabLst>
            </a:pPr>
            <a:r>
              <a:rPr dirty="0" sz="650" spc="-50">
                <a:latin typeface="Times New Roman"/>
                <a:cs typeface="Times New Roman"/>
              </a:rPr>
              <a:t>0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58078" y="7972890"/>
            <a:ext cx="3515360" cy="12953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60705" algn="l"/>
                <a:tab pos="926465" algn="l"/>
                <a:tab pos="1751964" algn="l"/>
                <a:tab pos="2110740" algn="l"/>
                <a:tab pos="2948305" algn="l"/>
                <a:tab pos="3313429" algn="l"/>
              </a:tabLst>
            </a:pPr>
            <a:r>
              <a:rPr dirty="0" sz="650" spc="-25">
                <a:latin typeface="Times New Roman"/>
                <a:cs typeface="Times New Roman"/>
              </a:rPr>
              <a:t>20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0</a:t>
            </a:r>
            <a:r>
              <a:rPr dirty="0" sz="650">
                <a:latin typeface="Times New Roman"/>
                <a:cs typeface="Times New Roman"/>
              </a:rPr>
              <a:t>	20</a:t>
            </a:r>
            <a:r>
              <a:rPr dirty="0" sz="650">
                <a:latin typeface="Symbol"/>
                <a:cs typeface="Symbol"/>
              </a:rPr>
              <a:t></a:t>
            </a:r>
            <a:r>
              <a:rPr dirty="0" sz="650">
                <a:latin typeface="Times New Roman"/>
                <a:cs typeface="Times New Roman"/>
              </a:rPr>
              <a:t>0</a:t>
            </a:r>
            <a:r>
              <a:rPr dirty="0" sz="650" spc="345">
                <a:latin typeface="Times New Roman"/>
                <a:cs typeface="Times New Roman"/>
              </a:rPr>
              <a:t>  </a:t>
            </a:r>
            <a:r>
              <a:rPr dirty="0" sz="650" spc="-25">
                <a:latin typeface="Times New Roman"/>
                <a:cs typeface="Times New Roman"/>
              </a:rPr>
              <a:t>20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1</a:t>
            </a:r>
            <a:r>
              <a:rPr dirty="0" sz="650">
                <a:latin typeface="Times New Roman"/>
                <a:cs typeface="Times New Roman"/>
              </a:rPr>
              <a:t>	20</a:t>
            </a:r>
            <a:r>
              <a:rPr dirty="0" sz="650">
                <a:latin typeface="Symbol"/>
                <a:cs typeface="Symbol"/>
              </a:rPr>
              <a:t></a:t>
            </a:r>
            <a:r>
              <a:rPr dirty="0" sz="650">
                <a:latin typeface="Times New Roman"/>
                <a:cs typeface="Times New Roman"/>
              </a:rPr>
              <a:t>1</a:t>
            </a:r>
            <a:r>
              <a:rPr dirty="0" sz="650" spc="290">
                <a:latin typeface="Times New Roman"/>
                <a:cs typeface="Times New Roman"/>
              </a:rPr>
              <a:t>  </a:t>
            </a:r>
            <a:r>
              <a:rPr dirty="0" sz="650" spc="-25">
                <a:latin typeface="Times New Roman"/>
                <a:cs typeface="Times New Roman"/>
              </a:rPr>
              <a:t>20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50">
                <a:latin typeface="Times New Roman"/>
                <a:cs typeface="Times New Roman"/>
              </a:rPr>
              <a:t>2</a:t>
            </a:r>
            <a:r>
              <a:rPr dirty="0" sz="650">
                <a:latin typeface="Times New Roman"/>
                <a:cs typeface="Times New Roman"/>
              </a:rPr>
              <a:t>	</a:t>
            </a:r>
            <a:r>
              <a:rPr dirty="0" sz="650" spc="-20">
                <a:latin typeface="Times New Roman"/>
                <a:cs typeface="Times New Roman"/>
              </a:rPr>
              <a:t>20</a:t>
            </a:r>
            <a:r>
              <a:rPr dirty="0" sz="650" spc="-20">
                <a:latin typeface="Symbol"/>
                <a:cs typeface="Symbol"/>
              </a:rPr>
              <a:t></a:t>
            </a:r>
            <a:r>
              <a:rPr dirty="0" sz="650" spc="-20">
                <a:latin typeface="Times New Roman"/>
                <a:cs typeface="Times New Roman"/>
              </a:rPr>
              <a:t>2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92295" y="7880157"/>
            <a:ext cx="3951604" cy="3213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499870" algn="l"/>
                <a:tab pos="2668905" algn="l"/>
                <a:tab pos="3888104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900">
                <a:latin typeface="Symbol"/>
                <a:cs typeface="Symbol"/>
              </a:rPr>
              <a:t></a:t>
            </a:r>
            <a:r>
              <a:rPr dirty="0" sz="1900" spc="2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2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(0.9)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2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(0.9)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2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sz="1150" spc="29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(0.9)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900" spc="-195">
                <a:latin typeface="Symbol"/>
                <a:cs typeface="Symbol"/>
              </a:rPr>
              <a:t></a:t>
            </a:r>
            <a:endParaRPr sz="19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66800" y="8302508"/>
            <a:ext cx="3499485" cy="5219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[0.9</a:t>
            </a:r>
            <a:r>
              <a:rPr dirty="0" baseline="43650" sz="1050">
                <a:latin typeface="Times New Roman"/>
                <a:cs typeface="Times New Roman"/>
              </a:rPr>
              <a:t>20</a:t>
            </a:r>
            <a:r>
              <a:rPr dirty="0" baseline="43650" sz="1050" spc="43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20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0.1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3650" sz="1050">
                <a:latin typeface="Times New Roman"/>
                <a:cs typeface="Times New Roman"/>
              </a:rPr>
              <a:t>19</a:t>
            </a:r>
            <a:r>
              <a:rPr dirty="0" baseline="43650" sz="1050" spc="43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10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>
                <a:latin typeface="Times New Roman"/>
                <a:cs typeface="Times New Roman"/>
              </a:rPr>
              <a:t>19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(0.1)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0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3650" sz="1050">
                <a:latin typeface="Times New Roman"/>
                <a:cs typeface="Times New Roman"/>
              </a:rPr>
              <a:t>18</a:t>
            </a:r>
            <a:r>
              <a:rPr dirty="0" baseline="43650" sz="1050" spc="-3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]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10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(0.9)</a:t>
            </a:r>
            <a:r>
              <a:rPr dirty="0" baseline="43650" sz="1050">
                <a:latin typeface="Times New Roman"/>
                <a:cs typeface="Times New Roman"/>
              </a:rPr>
              <a:t>18</a:t>
            </a:r>
            <a:r>
              <a:rPr dirty="0" baseline="43650" sz="1050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4.51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0.3231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799845"/>
            <a:ext cx="5217795" cy="842644"/>
          </a:xfrm>
          <a:prstGeom prst="rect">
            <a:avLst/>
          </a:prstGeom>
        </p:spPr>
        <p:txBody>
          <a:bodyPr wrap="square" lIns="0" tIns="104139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defectives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dirty="0" sz="1200" spc="-10">
                <a:latin typeface="Times New Roman"/>
                <a:cs typeface="Times New Roman"/>
              </a:rPr>
              <a:t>=1000</a:t>
            </a:r>
            <a:r>
              <a:rPr dirty="0" sz="1200" spc="-10">
                <a:latin typeface="Symbol"/>
                <a:cs typeface="Symbol"/>
              </a:rPr>
              <a:t></a:t>
            </a:r>
            <a:r>
              <a:rPr dirty="0" sz="1200" spc="-10">
                <a:latin typeface="Times New Roman"/>
                <a:cs typeface="Times New Roman"/>
              </a:rPr>
              <a:t>0.3231=323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70"/>
              </a:spcBef>
            </a:pP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frequencies.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025956" y="1720849"/>
          <a:ext cx="5295900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5675"/>
                <a:gridCol w="713739"/>
                <a:gridCol w="670560"/>
                <a:gridCol w="701039"/>
                <a:gridCol w="685800"/>
                <a:gridCol w="685800"/>
                <a:gridCol w="800735"/>
              </a:tblGrid>
              <a:tr h="267970">
                <a:tc>
                  <a:txBody>
                    <a:bodyPr/>
                    <a:lstStyle/>
                    <a:p>
                      <a:pPr algn="ctr" marL="34925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 =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87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Total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frequency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150 =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1140256" y="2528570"/>
          <a:ext cx="4426585" cy="1954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86535"/>
                <a:gridCol w="1486535"/>
                <a:gridCol w="1372234"/>
              </a:tblGrid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 =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f.x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92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099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Total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3175">
                        <a:lnSpc>
                          <a:spcPts val="1639"/>
                        </a:lnSpc>
                      </a:pPr>
                      <a:r>
                        <a:rPr dirty="0" baseline="-7936" sz="2625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7936" sz="2625" spc="-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150" spc="31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8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150" spc="15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-13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150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0160">
                        <a:lnSpc>
                          <a:spcPts val="1639"/>
                        </a:lnSpc>
                      </a:pPr>
                      <a:r>
                        <a:rPr dirty="0" baseline="-7936" sz="2625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7936" sz="2625" spc="-7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150" spc="21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4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-1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192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1390123" y="4707409"/>
            <a:ext cx="65405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43028" y="4607609"/>
            <a:ext cx="1045210" cy="20447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150" spc="60" i="1">
                <a:latin typeface="Times New Roman"/>
                <a:cs typeface="Times New Roman"/>
              </a:rPr>
              <a:t>p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x</a:t>
            </a:r>
            <a:r>
              <a:rPr dirty="0" sz="1150" spc="60">
                <a:latin typeface="Times New Roman"/>
                <a:cs typeface="Times New Roman"/>
              </a:rPr>
              <a:t>)</a:t>
            </a:r>
            <a:r>
              <a:rPr dirty="0" sz="1150" spc="60">
                <a:latin typeface="Symbol"/>
                <a:cs typeface="Symbol"/>
              </a:rPr>
              <a:t></a:t>
            </a:r>
            <a:r>
              <a:rPr dirty="0" baseline="47008" sz="975" spc="89" i="1">
                <a:latin typeface="Times New Roman"/>
                <a:cs typeface="Times New Roman"/>
              </a:rPr>
              <a:t>n</a:t>
            </a:r>
            <a:r>
              <a:rPr dirty="0" sz="1150" spc="60" i="1">
                <a:latin typeface="Times New Roman"/>
                <a:cs typeface="Times New Roman"/>
              </a:rPr>
              <a:t>C</a:t>
            </a:r>
            <a:r>
              <a:rPr dirty="0" sz="1150" spc="345" i="1">
                <a:latin typeface="Times New Roman"/>
                <a:cs typeface="Times New Roman"/>
              </a:rPr>
              <a:t> </a:t>
            </a:r>
            <a:r>
              <a:rPr dirty="0" sz="1150" spc="75" i="1">
                <a:latin typeface="Times New Roman"/>
                <a:cs typeface="Times New Roman"/>
              </a:rPr>
              <a:t>p</a:t>
            </a:r>
            <a:r>
              <a:rPr dirty="0" baseline="47008" sz="975" spc="112" i="1">
                <a:latin typeface="Times New Roman"/>
                <a:cs typeface="Times New Roman"/>
              </a:rPr>
              <a:t>x</a:t>
            </a:r>
            <a:r>
              <a:rPr dirty="0" sz="1150" spc="75" i="1">
                <a:latin typeface="Times New Roman"/>
                <a:cs typeface="Times New Roman"/>
              </a:rPr>
              <a:t>q</a:t>
            </a:r>
            <a:r>
              <a:rPr dirty="0" baseline="47008" sz="975" spc="112" i="1">
                <a:latin typeface="Times New Roman"/>
                <a:cs typeface="Times New Roman"/>
              </a:rPr>
              <a:t>n</a:t>
            </a:r>
            <a:r>
              <a:rPr dirty="0" baseline="47008" sz="975" spc="112">
                <a:latin typeface="Symbol"/>
                <a:cs typeface="Symbol"/>
              </a:rPr>
              <a:t></a:t>
            </a:r>
            <a:r>
              <a:rPr dirty="0" baseline="47008" sz="975" spc="112" i="1">
                <a:latin typeface="Times New Roman"/>
                <a:cs typeface="Times New Roman"/>
              </a:rPr>
              <a:t>x</a:t>
            </a:r>
            <a:endParaRPr baseline="47008" sz="975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860566" y="467859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462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090885" y="4733815"/>
            <a:ext cx="398780" cy="0"/>
          </a:xfrm>
          <a:custGeom>
            <a:avLst/>
            <a:gdLst/>
            <a:ahLst/>
            <a:cxnLst/>
            <a:rect l="l" t="t" r="r" b="b"/>
            <a:pathLst>
              <a:path w="398779" h="0">
                <a:moveTo>
                  <a:pt x="0" y="0"/>
                </a:moveTo>
                <a:lnTo>
                  <a:pt x="39847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223672" y="4725715"/>
            <a:ext cx="66865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22909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150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92645" y="4532014"/>
            <a:ext cx="3583304" cy="2984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0,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1,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2,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3,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7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1,</a:t>
            </a:r>
            <a:r>
              <a:rPr dirty="0" sz="1150" spc="4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baseline="20634" sz="2625" spc="75">
                <a:latin typeface="Symbol"/>
                <a:cs typeface="Symbol"/>
              </a:rPr>
              <a:t></a:t>
            </a:r>
            <a:r>
              <a:rPr dirty="0" baseline="20634" sz="2625" spc="-135">
                <a:latin typeface="Times New Roman"/>
                <a:cs typeface="Times New Roman"/>
              </a:rPr>
              <a:t> </a:t>
            </a:r>
            <a:r>
              <a:rPr dirty="0" baseline="41666" sz="1800" i="1">
                <a:latin typeface="Times New Roman"/>
                <a:cs typeface="Times New Roman"/>
              </a:rPr>
              <a:t>f</a:t>
            </a:r>
            <a:r>
              <a:rPr dirty="0" baseline="41666" sz="1800" spc="254" i="1">
                <a:latin typeface="Times New Roman"/>
                <a:cs typeface="Times New Roman"/>
              </a:rPr>
              <a:t> </a:t>
            </a:r>
            <a:r>
              <a:rPr dirty="0" baseline="41666" sz="1800" i="1">
                <a:latin typeface="Times New Roman"/>
                <a:cs typeface="Times New Roman"/>
              </a:rPr>
              <a:t>x</a:t>
            </a:r>
            <a:r>
              <a:rPr dirty="0" baseline="41666" sz="1800" spc="14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192</a:t>
            </a:r>
            <a:r>
              <a:rPr dirty="0" baseline="34722" sz="18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1.28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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003020" y="5212108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896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2426765" y="5212108"/>
            <a:ext cx="264795" cy="0"/>
          </a:xfrm>
          <a:custGeom>
            <a:avLst/>
            <a:gdLst/>
            <a:ahLst/>
            <a:cxnLst/>
            <a:rect l="l" t="t" r="r" b="b"/>
            <a:pathLst>
              <a:path w="264794" h="0">
                <a:moveTo>
                  <a:pt x="0" y="0"/>
                </a:moveTo>
                <a:lnTo>
                  <a:pt x="264252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774539" y="5084738"/>
            <a:ext cx="6155690" cy="2249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1210"/>
              </a:lnSpc>
              <a:spcBef>
                <a:spcPts val="100"/>
              </a:spcBef>
            </a:pPr>
            <a:r>
              <a:rPr dirty="0" sz="1150" spc="65">
                <a:latin typeface="Symbol"/>
                <a:cs typeface="Symbol"/>
              </a:rPr>
              <a:t></a:t>
            </a:r>
            <a:r>
              <a:rPr dirty="0" sz="1150" spc="65" i="1">
                <a:latin typeface="Times New Roman"/>
                <a:cs typeface="Times New Roman"/>
              </a:rPr>
              <a:t>np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1.28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Symbol"/>
                <a:cs typeface="Symbol"/>
              </a:rPr>
              <a:t>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1.28</a:t>
            </a:r>
            <a:r>
              <a:rPr dirty="0" baseline="36231" sz="1725" spc="1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1.28</a:t>
            </a:r>
            <a:r>
              <a:rPr dirty="0" baseline="36231" sz="1725" spc="10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0.32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40">
                <a:latin typeface="Times New Roman"/>
                <a:cs typeface="Times New Roman"/>
              </a:rPr>
              <a:t> 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0.32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0.68</a:t>
            </a:r>
            <a:endParaRPr sz="1150">
              <a:latin typeface="Times New Roman"/>
              <a:cs typeface="Times New Roman"/>
            </a:endParaRPr>
          </a:p>
          <a:p>
            <a:pPr marL="1323340">
              <a:lnSpc>
                <a:spcPts val="1150"/>
              </a:lnSpc>
              <a:tabLst>
                <a:tab pos="1748155" algn="l"/>
              </a:tabLst>
            </a:pPr>
            <a:r>
              <a:rPr dirty="0" sz="1150" spc="-50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4</a:t>
            </a:r>
            <a:endParaRPr sz="1150">
              <a:latin typeface="Times New Roman"/>
              <a:cs typeface="Times New Roman"/>
            </a:endParaRPr>
          </a:p>
          <a:p>
            <a:pPr marL="139700">
              <a:lnSpc>
                <a:spcPts val="1140"/>
              </a:lnSpc>
              <a:spcBef>
                <a:spcPts val="79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x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Symbol"/>
                <a:cs typeface="Symbol"/>
              </a:rPr>
              <a:t></a:t>
            </a:r>
            <a:r>
              <a:rPr dirty="0" baseline="47008" sz="975" spc="82">
                <a:latin typeface="Times New Roman"/>
                <a:cs typeface="Times New Roman"/>
              </a:rPr>
              <a:t>4</a:t>
            </a:r>
            <a:r>
              <a:rPr dirty="0" sz="1150" spc="55" i="1">
                <a:latin typeface="Times New Roman"/>
                <a:cs typeface="Times New Roman"/>
              </a:rPr>
              <a:t>C</a:t>
            </a:r>
            <a:r>
              <a:rPr dirty="0" sz="1150" spc="2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sz="1150" spc="-180">
                <a:latin typeface="Times New Roman"/>
                <a:cs typeface="Times New Roman"/>
              </a:rPr>
              <a:t> </a:t>
            </a:r>
            <a:r>
              <a:rPr dirty="0" baseline="47008" sz="975" i="1">
                <a:latin typeface="Times New Roman"/>
                <a:cs typeface="Times New Roman"/>
              </a:rPr>
              <a:t>x</a:t>
            </a:r>
            <a:r>
              <a:rPr dirty="0" baseline="47008" sz="975" spc="7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7008" sz="975">
                <a:latin typeface="Times New Roman"/>
                <a:cs typeface="Times New Roman"/>
              </a:rPr>
              <a:t>4</a:t>
            </a:r>
            <a:r>
              <a:rPr dirty="0" baseline="47008" sz="975">
                <a:latin typeface="Symbol"/>
                <a:cs typeface="Symbol"/>
              </a:rPr>
              <a:t></a:t>
            </a:r>
            <a:r>
              <a:rPr dirty="0" baseline="47008" sz="975" i="1">
                <a:latin typeface="Times New Roman"/>
                <a:cs typeface="Times New Roman"/>
              </a:rPr>
              <a:t>x</a:t>
            </a:r>
            <a:r>
              <a:rPr dirty="0" baseline="47008" sz="975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11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4,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p(x)</a:t>
            </a:r>
            <a:endParaRPr sz="1200">
              <a:latin typeface="Times New Roman"/>
              <a:cs typeface="Times New Roman"/>
            </a:endParaRPr>
          </a:p>
          <a:p>
            <a:pPr marL="1130300">
              <a:lnSpc>
                <a:spcPts val="480"/>
              </a:lnSpc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5"/>
              </a:spcBef>
            </a:pPr>
            <a:endParaRPr sz="650">
              <a:latin typeface="Times New Roman"/>
              <a:cs typeface="Times New Roman"/>
            </a:endParaRPr>
          </a:p>
          <a:p>
            <a:pPr marL="182245">
              <a:lnSpc>
                <a:spcPts val="1085"/>
              </a:lnSpc>
            </a:pP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(0)</a:t>
            </a:r>
            <a:r>
              <a:rPr dirty="0" sz="1150" spc="50">
                <a:latin typeface="Symbol"/>
                <a:cs typeface="Symbol"/>
              </a:rPr>
              <a:t></a:t>
            </a:r>
            <a:r>
              <a:rPr dirty="0" baseline="47008" sz="975" spc="75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sz="1150" spc="3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7008" sz="975">
                <a:latin typeface="Times New Roman"/>
                <a:cs typeface="Times New Roman"/>
              </a:rPr>
              <a:t>0</a:t>
            </a:r>
            <a:r>
              <a:rPr dirty="0" baseline="47008" sz="975" spc="5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7008" sz="975">
                <a:latin typeface="Times New Roman"/>
                <a:cs typeface="Times New Roman"/>
              </a:rPr>
              <a:t>4</a:t>
            </a:r>
            <a:r>
              <a:rPr dirty="0" baseline="47008" sz="975">
                <a:latin typeface="Symbol"/>
                <a:cs typeface="Symbol"/>
              </a:rPr>
              <a:t></a:t>
            </a:r>
            <a:r>
              <a:rPr dirty="0" baseline="47008" sz="975">
                <a:latin typeface="Times New Roman"/>
                <a:cs typeface="Times New Roman"/>
              </a:rPr>
              <a:t>0</a:t>
            </a:r>
            <a:r>
              <a:rPr dirty="0" baseline="47008" sz="975" spc="6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7008" sz="975">
                <a:latin typeface="Times New Roman"/>
                <a:cs typeface="Times New Roman"/>
              </a:rPr>
              <a:t>4</a:t>
            </a:r>
            <a:r>
              <a:rPr dirty="0" baseline="47008" sz="975" spc="59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0.2138,</a:t>
            </a:r>
            <a:r>
              <a:rPr dirty="0" sz="1150" spc="105">
                <a:latin typeface="Times New Roman"/>
                <a:cs typeface="Times New Roman"/>
              </a:rPr>
              <a:t>  </a:t>
            </a:r>
            <a:r>
              <a:rPr dirty="0" sz="1150" spc="50" i="1">
                <a:latin typeface="Times New Roman"/>
                <a:cs typeface="Times New Roman"/>
              </a:rPr>
              <a:t>E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150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0.2138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32.07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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32</a:t>
            </a:r>
            <a:endParaRPr sz="1150">
              <a:latin typeface="Times New Roman"/>
              <a:cs typeface="Times New Roman"/>
            </a:endParaRPr>
          </a:p>
          <a:p>
            <a:pPr marL="701675">
              <a:lnSpc>
                <a:spcPts val="484"/>
              </a:lnSpc>
            </a:pPr>
            <a:r>
              <a:rPr dirty="0" sz="650" spc="-50">
                <a:latin typeface="Times New Roman"/>
                <a:cs typeface="Times New Roman"/>
              </a:rPr>
              <a:t>0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650">
              <a:latin typeface="Times New Roman"/>
              <a:cs typeface="Times New Roman"/>
            </a:endParaRPr>
          </a:p>
          <a:p>
            <a:pPr marL="182245">
              <a:lnSpc>
                <a:spcPts val="1060"/>
              </a:lnSpc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(1)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229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3650" sz="1050">
                <a:latin typeface="Times New Roman"/>
                <a:cs typeface="Times New Roman"/>
              </a:rPr>
              <a:t>1</a:t>
            </a:r>
            <a:r>
              <a:rPr dirty="0" baseline="43650" sz="10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1</a:t>
            </a:r>
            <a:r>
              <a:rPr dirty="0" baseline="43650" sz="1050" spc="47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(0.32)(0.68)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51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0.4025,</a:t>
            </a:r>
            <a:r>
              <a:rPr dirty="0" sz="1150" spc="22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E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1)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p</a:t>
            </a:r>
            <a:r>
              <a:rPr dirty="0" sz="1150" spc="-20">
                <a:latin typeface="Times New Roman"/>
                <a:cs typeface="Times New Roman"/>
              </a:rPr>
              <a:t>(1)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150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0.4025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60</a:t>
            </a:r>
            <a:endParaRPr sz="1150">
              <a:latin typeface="Times New Roman"/>
              <a:cs typeface="Times New Roman"/>
            </a:endParaRPr>
          </a:p>
          <a:p>
            <a:pPr marL="667385">
              <a:lnSpc>
                <a:spcPts val="520"/>
              </a:lnSpc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700">
              <a:latin typeface="Times New Roman"/>
              <a:cs typeface="Times New Roman"/>
            </a:endParaRPr>
          </a:p>
          <a:p>
            <a:pPr marL="182245">
              <a:lnSpc>
                <a:spcPts val="1060"/>
              </a:lnSpc>
            </a:pP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(2)</a:t>
            </a:r>
            <a:r>
              <a:rPr dirty="0" sz="1150" spc="50">
                <a:latin typeface="Symbol"/>
                <a:cs typeface="Symbol"/>
              </a:rPr>
              <a:t></a:t>
            </a:r>
            <a:r>
              <a:rPr dirty="0" baseline="43650" sz="1050" spc="75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sz="1150" spc="4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5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5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0.2841,</a:t>
            </a:r>
            <a:r>
              <a:rPr dirty="0" sz="1150" spc="27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E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(2)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150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0.2841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43</a:t>
            </a:r>
            <a:endParaRPr sz="1150">
              <a:latin typeface="Times New Roman"/>
              <a:cs typeface="Times New Roman"/>
            </a:endParaRPr>
          </a:p>
          <a:p>
            <a:pPr marL="704850">
              <a:lnSpc>
                <a:spcPts val="520"/>
              </a:lnSpc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5"/>
              </a:spcBef>
            </a:pPr>
            <a:endParaRPr sz="700">
              <a:latin typeface="Times New Roman"/>
              <a:cs typeface="Times New Roman"/>
            </a:endParaRPr>
          </a:p>
          <a:p>
            <a:pPr marL="182245">
              <a:lnSpc>
                <a:spcPts val="1085"/>
              </a:lnSpc>
            </a:pPr>
            <a:r>
              <a:rPr dirty="0" sz="1150" spc="45" i="1">
                <a:latin typeface="Times New Roman"/>
                <a:cs typeface="Times New Roman"/>
              </a:rPr>
              <a:t>p</a:t>
            </a:r>
            <a:r>
              <a:rPr dirty="0" sz="1150" spc="45">
                <a:latin typeface="Times New Roman"/>
                <a:cs typeface="Times New Roman"/>
              </a:rPr>
              <a:t>(3)</a:t>
            </a:r>
            <a:r>
              <a:rPr dirty="0" sz="1150" spc="45">
                <a:latin typeface="Symbol"/>
                <a:cs typeface="Symbol"/>
              </a:rPr>
              <a:t></a:t>
            </a:r>
            <a:r>
              <a:rPr dirty="0" baseline="42735" sz="975" spc="67">
                <a:latin typeface="Times New Roman"/>
                <a:cs typeface="Times New Roman"/>
              </a:rPr>
              <a:t>4</a:t>
            </a:r>
            <a:r>
              <a:rPr dirty="0" sz="1150" spc="45" i="1">
                <a:latin typeface="Times New Roman"/>
                <a:cs typeface="Times New Roman"/>
              </a:rPr>
              <a:t>C</a:t>
            </a:r>
            <a:r>
              <a:rPr dirty="0" sz="1150" spc="3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2735" sz="975">
                <a:latin typeface="Times New Roman"/>
                <a:cs typeface="Times New Roman"/>
              </a:rPr>
              <a:t>3</a:t>
            </a:r>
            <a:r>
              <a:rPr dirty="0" baseline="42735" sz="975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2735" sz="975">
                <a:latin typeface="Times New Roman"/>
                <a:cs typeface="Times New Roman"/>
              </a:rPr>
              <a:t>4</a:t>
            </a:r>
            <a:r>
              <a:rPr dirty="0" baseline="42735" sz="975">
                <a:latin typeface="Symbol"/>
                <a:cs typeface="Symbol"/>
              </a:rPr>
              <a:t></a:t>
            </a:r>
            <a:r>
              <a:rPr dirty="0" baseline="42735" sz="975">
                <a:latin typeface="Times New Roman"/>
                <a:cs typeface="Times New Roman"/>
              </a:rPr>
              <a:t>3</a:t>
            </a:r>
            <a:r>
              <a:rPr dirty="0" baseline="42735" sz="975" spc="56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2735" sz="975">
                <a:latin typeface="Times New Roman"/>
                <a:cs typeface="Times New Roman"/>
              </a:rPr>
              <a:t>3</a:t>
            </a:r>
            <a:r>
              <a:rPr dirty="0" baseline="42735" sz="975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0.0891,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E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(3)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150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0.0891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13</a:t>
            </a:r>
            <a:endParaRPr sz="1150">
              <a:latin typeface="Times New Roman"/>
              <a:cs typeface="Times New Roman"/>
            </a:endParaRPr>
          </a:p>
          <a:p>
            <a:pPr marL="695325">
              <a:lnSpc>
                <a:spcPts val="484"/>
              </a:lnSpc>
            </a:pPr>
            <a:r>
              <a:rPr dirty="0" sz="650" spc="-50">
                <a:latin typeface="Times New Roman"/>
                <a:cs typeface="Times New Roman"/>
              </a:rPr>
              <a:t>3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650">
              <a:latin typeface="Times New Roman"/>
              <a:cs typeface="Times New Roman"/>
            </a:endParaRPr>
          </a:p>
          <a:p>
            <a:pPr marL="182245">
              <a:lnSpc>
                <a:spcPts val="1060"/>
              </a:lnSpc>
            </a:pP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(4)</a:t>
            </a:r>
            <a:r>
              <a:rPr dirty="0" sz="1150" spc="50">
                <a:latin typeface="Symbol"/>
                <a:cs typeface="Symbol"/>
              </a:rPr>
              <a:t></a:t>
            </a:r>
            <a:r>
              <a:rPr dirty="0" baseline="43650" sz="1050" spc="75">
                <a:latin typeface="Times New Roman"/>
                <a:cs typeface="Times New Roman"/>
              </a:rPr>
              <a:t>4</a:t>
            </a:r>
            <a:r>
              <a:rPr dirty="0" sz="1150" spc="50" i="1">
                <a:latin typeface="Times New Roman"/>
                <a:cs typeface="Times New Roman"/>
              </a:rPr>
              <a:t>C</a:t>
            </a:r>
            <a:r>
              <a:rPr dirty="0" sz="1150" spc="4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 spc="4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(0.68)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 spc="5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</a:t>
            </a:r>
            <a:r>
              <a:rPr dirty="0" sz="1150" spc="50">
                <a:latin typeface="Symbol"/>
                <a:cs typeface="Symbol"/>
              </a:rPr>
              <a:t>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(0.32)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 spc="5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0.0105,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E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(4)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150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0.0105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  <a:p>
            <a:pPr marL="706755">
              <a:lnSpc>
                <a:spcPts val="520"/>
              </a:lnSpc>
            </a:pPr>
            <a:r>
              <a:rPr dirty="0" sz="700" spc="-50">
                <a:latin typeface="Times New Roman"/>
                <a:cs typeface="Times New Roman"/>
              </a:rPr>
              <a:t>4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2004" y="7920990"/>
            <a:ext cx="50101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Exercises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025956" y="8208010"/>
          <a:ext cx="4540885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7200"/>
                <a:gridCol w="571500"/>
                <a:gridCol w="686435"/>
                <a:gridCol w="685800"/>
                <a:gridCol w="685800"/>
                <a:gridCol w="685800"/>
                <a:gridCol w="685800"/>
              </a:tblGrid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216395" y="4116428"/>
            <a:ext cx="1741805" cy="0"/>
          </a:xfrm>
          <a:custGeom>
            <a:avLst/>
            <a:gdLst/>
            <a:ahLst/>
            <a:cxnLst/>
            <a:rect l="l" t="t" r="r" b="b"/>
            <a:pathLst>
              <a:path w="1741805" h="0">
                <a:moveTo>
                  <a:pt x="0" y="0"/>
                </a:moveTo>
                <a:lnTo>
                  <a:pt x="1741719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84200" y="812037"/>
            <a:ext cx="6546215" cy="4567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82600" marR="256540" indent="-152400">
              <a:lnSpc>
                <a:spcPct val="143300"/>
              </a:lnSpc>
              <a:spcBef>
                <a:spcPts val="100"/>
              </a:spcBef>
              <a:buAutoNum type="arabicPeriod" startAt="2"/>
              <a:tabLst>
                <a:tab pos="482600" algn="l"/>
              </a:tabLst>
            </a:pP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5 </a:t>
            </a:r>
            <a:r>
              <a:rPr dirty="0" sz="1200">
                <a:latin typeface="Times New Roman"/>
                <a:cs typeface="Times New Roman"/>
              </a:rPr>
              <a:t>girls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boys?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Assume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girls.</a:t>
            </a:r>
            <a:endParaRPr sz="1200">
              <a:latin typeface="Times New Roman"/>
              <a:cs typeface="Times New Roman"/>
            </a:endParaRPr>
          </a:p>
          <a:p>
            <a:pPr marL="482600" marR="146050" indent="-152400">
              <a:lnSpc>
                <a:spcPct val="143300"/>
              </a:lnSpc>
              <a:spcBef>
                <a:spcPts val="10"/>
              </a:spcBef>
              <a:buAutoNum type="arabicPeriod" startAt="2"/>
              <a:tabLst>
                <a:tab pos="520700" algn="l"/>
                <a:tab pos="2162810" algn="l"/>
                <a:tab pos="4103370" algn="l"/>
              </a:tabLst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percent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rivets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produces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machine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12 </a:t>
            </a:r>
            <a:r>
              <a:rPr dirty="0" sz="1200" spc="-25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rivets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chosen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random</a:t>
            </a:r>
            <a:r>
              <a:rPr dirty="0" sz="1200">
                <a:latin typeface="Times New Roman"/>
                <a:cs typeface="Times New Roman"/>
              </a:rPr>
              <a:t>	(i)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r>
              <a:rPr dirty="0" sz="1200">
                <a:latin typeface="Times New Roman"/>
                <a:cs typeface="Times New Roman"/>
              </a:rPr>
              <a:t>	(ii)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endParaRPr sz="1200">
              <a:latin typeface="Times New Roman"/>
              <a:cs typeface="Times New Roman"/>
            </a:endParaRPr>
          </a:p>
          <a:p>
            <a:pPr marL="4826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15"/>
              </a:spcBef>
            </a:pPr>
            <a:endParaRPr sz="1200">
              <a:latin typeface="Times New Roman"/>
              <a:cs typeface="Times New Roman"/>
            </a:endParaRPr>
          </a:p>
          <a:p>
            <a:pPr marL="2388235">
              <a:lnSpc>
                <a:spcPct val="100000"/>
              </a:lnSpc>
            </a:pPr>
            <a:r>
              <a:rPr dirty="0" sz="1400" b="1">
                <a:latin typeface="Times New Roman"/>
                <a:cs typeface="Times New Roman"/>
              </a:rPr>
              <a:t>Poisson</a:t>
            </a:r>
            <a:r>
              <a:rPr dirty="0" sz="1400" spc="-60" b="1">
                <a:latin typeface="Times New Roman"/>
                <a:cs typeface="Times New Roman"/>
              </a:rPr>
              <a:t> </a:t>
            </a:r>
            <a:r>
              <a:rPr dirty="0" sz="1400" spc="-10" b="1">
                <a:latin typeface="Times New Roman"/>
                <a:cs typeface="Times New Roman"/>
              </a:rPr>
              <a:t>Distribution:</a:t>
            </a:r>
            <a:endParaRPr sz="1400">
              <a:latin typeface="Times New Roman"/>
              <a:cs typeface="Times New Roman"/>
            </a:endParaRPr>
          </a:p>
          <a:p>
            <a:pPr marL="101600" marR="93980" indent="38100">
              <a:lnSpc>
                <a:spcPct val="1444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Poison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derived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B.D.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‘p’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say).</a:t>
            </a:r>
            <a:endParaRPr sz="12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220345">
              <a:lnSpc>
                <a:spcPts val="1140"/>
              </a:lnSpc>
              <a:spcBef>
                <a:spcPts val="800"/>
              </a:spcBef>
            </a:pP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baseline="42735" sz="975" i="1">
                <a:latin typeface="Times New Roman"/>
                <a:cs typeface="Times New Roman"/>
              </a:rPr>
              <a:t>n</a:t>
            </a:r>
            <a:r>
              <a:rPr dirty="0" sz="1150" i="1">
                <a:latin typeface="Times New Roman"/>
                <a:cs typeface="Times New Roman"/>
              </a:rPr>
              <a:t>C</a:t>
            </a:r>
            <a:r>
              <a:rPr dirty="0" sz="1150" spc="40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-130" i="1">
                <a:latin typeface="Times New Roman"/>
                <a:cs typeface="Times New Roman"/>
              </a:rPr>
              <a:t> </a:t>
            </a:r>
            <a:r>
              <a:rPr dirty="0" baseline="42735" sz="975" i="1">
                <a:latin typeface="Times New Roman"/>
                <a:cs typeface="Times New Roman"/>
              </a:rPr>
              <a:t>x</a:t>
            </a:r>
            <a:r>
              <a:rPr dirty="0" baseline="42735" sz="975" spc="-75" i="1">
                <a:latin typeface="Times New Roman"/>
                <a:cs typeface="Times New Roman"/>
              </a:rPr>
              <a:t> </a:t>
            </a:r>
            <a:r>
              <a:rPr dirty="0" sz="1150" spc="75" i="1">
                <a:latin typeface="Times New Roman"/>
                <a:cs typeface="Times New Roman"/>
              </a:rPr>
              <a:t>q</a:t>
            </a:r>
            <a:r>
              <a:rPr dirty="0" baseline="42735" sz="975" spc="112" i="1">
                <a:latin typeface="Times New Roman"/>
                <a:cs typeface="Times New Roman"/>
              </a:rPr>
              <a:t>n</a:t>
            </a:r>
            <a:r>
              <a:rPr dirty="0" baseline="42735" sz="975" spc="112">
                <a:latin typeface="Symbol"/>
                <a:cs typeface="Symbol"/>
              </a:rPr>
              <a:t></a:t>
            </a:r>
            <a:r>
              <a:rPr dirty="0" baseline="42735" sz="975" spc="-142">
                <a:latin typeface="Times New Roman"/>
                <a:cs typeface="Times New Roman"/>
              </a:rPr>
              <a:t> </a:t>
            </a:r>
            <a:r>
              <a:rPr dirty="0" baseline="42735" sz="975" i="1">
                <a:latin typeface="Times New Roman"/>
                <a:cs typeface="Times New Roman"/>
              </a:rPr>
              <a:t>x</a:t>
            </a:r>
            <a:r>
              <a:rPr dirty="0" baseline="42735" sz="975" spc="2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2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q</a:t>
            </a:r>
            <a:r>
              <a:rPr dirty="0" sz="1150" spc="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Times New Roman"/>
                <a:cs typeface="Times New Roman"/>
              </a:rPr>
              <a:t>1</a:t>
            </a:r>
            <a:r>
              <a:rPr dirty="0" sz="1150" spc="65">
                <a:latin typeface="Symbol"/>
                <a:cs typeface="Symbol"/>
              </a:rPr>
              <a:t>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p</a:t>
            </a:r>
            <a:endParaRPr sz="1150">
              <a:latin typeface="Times New Roman"/>
              <a:cs typeface="Times New Roman"/>
            </a:endParaRPr>
          </a:p>
          <a:p>
            <a:pPr marL="821055">
              <a:lnSpc>
                <a:spcPts val="480"/>
              </a:lnSpc>
            </a:pPr>
            <a:r>
              <a:rPr dirty="0" sz="650" spc="-50" i="1">
                <a:latin typeface="Times New Roman"/>
                <a:cs typeface="Times New Roman"/>
              </a:rPr>
              <a:t>x</a:t>
            </a:r>
            <a:endParaRPr sz="6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650">
              <a:latin typeface="Times New Roman"/>
              <a:cs typeface="Times New Roman"/>
            </a:endParaRPr>
          </a:p>
          <a:p>
            <a:pPr marL="506095">
              <a:lnSpc>
                <a:spcPct val="100000"/>
              </a:lnSpc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26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2).......(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baseline="-36231" sz="1725" spc="82" i="1">
                <a:latin typeface="Times New Roman"/>
                <a:cs typeface="Times New Roman"/>
              </a:rPr>
              <a:t>P</a:t>
            </a:r>
            <a:r>
              <a:rPr dirty="0" baseline="-15873" sz="1050" spc="82" i="1">
                <a:latin typeface="Times New Roman"/>
                <a:cs typeface="Times New Roman"/>
              </a:rPr>
              <a:t>x</a:t>
            </a:r>
            <a:r>
              <a:rPr dirty="0" baseline="-36231" sz="1725" spc="82" i="1">
                <a:latin typeface="Times New Roman"/>
                <a:cs typeface="Times New Roman"/>
              </a:rPr>
              <a:t>q</a:t>
            </a:r>
            <a:r>
              <a:rPr dirty="0" baseline="-15873" sz="1050" spc="82" i="1">
                <a:latin typeface="Times New Roman"/>
                <a:cs typeface="Times New Roman"/>
              </a:rPr>
              <a:t>n</a:t>
            </a:r>
            <a:r>
              <a:rPr dirty="0" baseline="-15873" sz="1050" spc="82">
                <a:latin typeface="Symbol"/>
                <a:cs typeface="Symbol"/>
              </a:rPr>
              <a:t></a:t>
            </a:r>
            <a:r>
              <a:rPr dirty="0" baseline="-15873" sz="1050" spc="82" i="1">
                <a:latin typeface="Times New Roman"/>
                <a:cs typeface="Times New Roman"/>
              </a:rPr>
              <a:t>x</a:t>
            </a:r>
            <a:endParaRPr baseline="-15873" sz="1050">
              <a:latin typeface="Times New Roman"/>
              <a:cs typeface="Times New Roman"/>
            </a:endParaRPr>
          </a:p>
          <a:p>
            <a:pPr marL="1461135">
              <a:lnSpc>
                <a:spcPct val="100000"/>
              </a:lnSpc>
              <a:spcBef>
                <a:spcPts val="290"/>
              </a:spcBef>
            </a:pP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!</a:t>
            </a:r>
            <a:endParaRPr sz="115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575"/>
              </a:spcBef>
            </a:pP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tends 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infinity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350">
                <a:latin typeface="Times New Roman"/>
                <a:cs typeface="Times New Roman"/>
              </a:rPr>
              <a:t>(</a:t>
            </a:r>
            <a:r>
              <a:rPr dirty="0" sz="1350">
                <a:latin typeface="Symbol"/>
                <a:cs typeface="Symbol"/>
              </a:rPr>
              <a:t></a:t>
            </a:r>
            <a:r>
              <a:rPr dirty="0" sz="1350">
                <a:latin typeface="Times New Roman"/>
                <a:cs typeface="Times New Roman"/>
              </a:rPr>
              <a:t>)</a:t>
            </a:r>
            <a:r>
              <a:rPr dirty="0" sz="135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 tends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 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 taking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 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fixed quantity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 np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3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 spc="5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m</a:t>
            </a:r>
            <a:r>
              <a:rPr dirty="0" sz="1150" spc="-1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/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18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we</a:t>
            </a:r>
            <a:endParaRPr sz="1200">
              <a:latin typeface="Times New Roman"/>
              <a:cs typeface="Times New Roman"/>
            </a:endParaRPr>
          </a:p>
          <a:p>
            <a:pPr marL="101600">
              <a:lnSpc>
                <a:spcPct val="100000"/>
              </a:lnSpc>
              <a:spcBef>
                <a:spcPts val="980"/>
              </a:spcBef>
            </a:pPr>
            <a:r>
              <a:rPr dirty="0" sz="1200" spc="-20">
                <a:latin typeface="Times New Roman"/>
                <a:cs typeface="Times New Roman"/>
              </a:rPr>
              <a:t>get,</a:t>
            </a:r>
            <a:endParaRPr sz="1200">
              <a:latin typeface="Times New Roman"/>
              <a:cs typeface="Times New Roman"/>
            </a:endParaRPr>
          </a:p>
          <a:p>
            <a:pPr marL="144145">
              <a:lnSpc>
                <a:spcPct val="100000"/>
              </a:lnSpc>
              <a:spcBef>
                <a:spcPts val="305"/>
              </a:spcBef>
            </a:pPr>
            <a:r>
              <a:rPr dirty="0" baseline="-36231" sz="1725" spc="75" i="1">
                <a:latin typeface="Times New Roman"/>
                <a:cs typeface="Times New Roman"/>
              </a:rPr>
              <a:t>p</a:t>
            </a:r>
            <a:r>
              <a:rPr dirty="0" baseline="-36231" sz="1725" spc="75">
                <a:latin typeface="Times New Roman"/>
                <a:cs typeface="Times New Roman"/>
              </a:rPr>
              <a:t>(</a:t>
            </a:r>
            <a:r>
              <a:rPr dirty="0" baseline="-36231" sz="1725" spc="75" i="1">
                <a:latin typeface="Times New Roman"/>
                <a:cs typeface="Times New Roman"/>
              </a:rPr>
              <a:t>x</a:t>
            </a:r>
            <a:r>
              <a:rPr dirty="0" baseline="-36231" sz="1725" spc="75">
                <a:latin typeface="Times New Roman"/>
                <a:cs typeface="Times New Roman"/>
              </a:rPr>
              <a:t>)</a:t>
            </a:r>
            <a:r>
              <a:rPr dirty="0" baseline="-36231" sz="1725" spc="97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-120">
                <a:latin typeface="Times New Roman"/>
                <a:cs typeface="Times New Roman"/>
              </a:rPr>
              <a:t> </a:t>
            </a:r>
            <a:r>
              <a:rPr dirty="0" u="sng" sz="1150" spc="-20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550" spc="-2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</a:t>
            </a:r>
            <a:r>
              <a:rPr dirty="0" u="sng" sz="1150" spc="-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8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sz="1550" spc="-6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</a:t>
            </a:r>
            <a:r>
              <a:rPr dirty="0" u="sng" sz="1150" spc="-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9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sz="1550" spc="-6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</a:t>
            </a:r>
            <a:r>
              <a:rPr dirty="0" u="sng" sz="1150" spc="-6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9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15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sz="1550" spc="-3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</a:t>
            </a:r>
            <a:r>
              <a:rPr dirty="0" u="sng" sz="115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........</a:t>
            </a:r>
            <a:r>
              <a:rPr dirty="0" u="sng" sz="1550" spc="-3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</a:t>
            </a:r>
            <a:r>
              <a:rPr dirty="0" u="sng" sz="115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xm</a:t>
            </a:r>
            <a:r>
              <a:rPr dirty="0" u="sng" sz="1150" spc="-1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/</a:t>
            </a:r>
            <a:r>
              <a:rPr dirty="0" u="sng" sz="115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</a:t>
            </a:r>
            <a:r>
              <a:rPr dirty="0" u="sng" sz="1550" spc="-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</a:t>
            </a:r>
            <a:r>
              <a:rPr dirty="0" sz="1550" spc="-225">
                <a:latin typeface="Times New Roman"/>
                <a:cs typeface="Times New Roman"/>
              </a:rPr>
              <a:t> </a:t>
            </a:r>
            <a:r>
              <a:rPr dirty="0" baseline="-26881" sz="2325" spc="-195">
                <a:latin typeface="Symbol"/>
                <a:cs typeface="Symbol"/>
              </a:rPr>
              <a:t></a:t>
            </a:r>
            <a:r>
              <a:rPr dirty="0" baseline="-36231" sz="1725" spc="-195">
                <a:latin typeface="Times New Roman"/>
                <a:cs typeface="Times New Roman"/>
              </a:rPr>
              <a:t>1</a:t>
            </a:r>
            <a:r>
              <a:rPr dirty="0" baseline="-36231" sz="1725" spc="-225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</a:t>
            </a:r>
            <a:r>
              <a:rPr dirty="0" baseline="-36231" sz="1725" spc="-30">
                <a:latin typeface="Times New Roman"/>
                <a:cs typeface="Times New Roman"/>
              </a:rPr>
              <a:t> </a:t>
            </a:r>
            <a:r>
              <a:rPr dirty="0" baseline="-36231" sz="1725" i="1">
                <a:latin typeface="Times New Roman"/>
                <a:cs typeface="Times New Roman"/>
              </a:rPr>
              <a:t>m</a:t>
            </a:r>
            <a:r>
              <a:rPr dirty="0" baseline="-36231" sz="1725" spc="-135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Times New Roman"/>
                <a:cs typeface="Times New Roman"/>
              </a:rPr>
              <a:t>/</a:t>
            </a:r>
            <a:r>
              <a:rPr dirty="0" baseline="-36231" sz="1725" spc="-67">
                <a:latin typeface="Times New Roman"/>
                <a:cs typeface="Times New Roman"/>
              </a:rPr>
              <a:t> </a:t>
            </a:r>
            <a:r>
              <a:rPr dirty="0" baseline="-36231" sz="1725" spc="-15" i="1">
                <a:latin typeface="Times New Roman"/>
                <a:cs typeface="Times New Roman"/>
              </a:rPr>
              <a:t>n</a:t>
            </a:r>
            <a:r>
              <a:rPr dirty="0" baseline="-26881" sz="2325" spc="-15">
                <a:latin typeface="Symbol"/>
                <a:cs typeface="Symbol"/>
              </a:rPr>
              <a:t></a:t>
            </a:r>
            <a:r>
              <a:rPr dirty="0" baseline="-11904" sz="1050" spc="-15" i="1">
                <a:latin typeface="Times New Roman"/>
                <a:cs typeface="Times New Roman"/>
              </a:rPr>
              <a:t>n</a:t>
            </a:r>
            <a:r>
              <a:rPr dirty="0" baseline="-11904" sz="1050" spc="-15">
                <a:latin typeface="Symbol"/>
                <a:cs typeface="Symbol"/>
              </a:rPr>
              <a:t></a:t>
            </a:r>
            <a:r>
              <a:rPr dirty="0" baseline="-11904" sz="1050" spc="-157">
                <a:latin typeface="Times New Roman"/>
                <a:cs typeface="Times New Roman"/>
              </a:rPr>
              <a:t> </a:t>
            </a:r>
            <a:r>
              <a:rPr dirty="0" baseline="-11904" sz="1050" spc="-75" i="1">
                <a:latin typeface="Times New Roman"/>
                <a:cs typeface="Times New Roman"/>
              </a:rPr>
              <a:t>x</a:t>
            </a:r>
            <a:endParaRPr baseline="-11904" sz="1050">
              <a:latin typeface="Times New Roman"/>
              <a:cs typeface="Times New Roman"/>
            </a:endParaRPr>
          </a:p>
          <a:p>
            <a:pPr marL="2084070">
              <a:lnSpc>
                <a:spcPct val="100000"/>
              </a:lnSpc>
              <a:spcBef>
                <a:spcPts val="225"/>
              </a:spcBef>
            </a:pP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!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140454" y="5697227"/>
            <a:ext cx="205740" cy="0"/>
          </a:xfrm>
          <a:custGeom>
            <a:avLst/>
            <a:gdLst/>
            <a:ahLst/>
            <a:cxnLst/>
            <a:rect l="l" t="t" r="r" b="b"/>
            <a:pathLst>
              <a:path w="205740" h="0">
                <a:moveTo>
                  <a:pt x="0" y="0"/>
                </a:moveTo>
                <a:lnTo>
                  <a:pt x="205611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756380" y="5697227"/>
            <a:ext cx="654685" cy="0"/>
          </a:xfrm>
          <a:custGeom>
            <a:avLst/>
            <a:gdLst/>
            <a:ahLst/>
            <a:cxnLst/>
            <a:rect l="l" t="t" r="r" b="b"/>
            <a:pathLst>
              <a:path w="654685" h="0">
                <a:moveTo>
                  <a:pt x="0" y="0"/>
                </a:moveTo>
                <a:lnTo>
                  <a:pt x="654405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2581835" y="5697227"/>
            <a:ext cx="205740" cy="0"/>
          </a:xfrm>
          <a:custGeom>
            <a:avLst/>
            <a:gdLst/>
            <a:ahLst/>
            <a:cxnLst/>
            <a:rect l="l" t="t" r="r" b="b"/>
            <a:pathLst>
              <a:path w="205739" h="0">
                <a:moveTo>
                  <a:pt x="0" y="0"/>
                </a:moveTo>
                <a:lnTo>
                  <a:pt x="205662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112738" y="5306321"/>
            <a:ext cx="242570" cy="59055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80"/>
              </a:spcBef>
            </a:pP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dirty="0" baseline="-25462" sz="1800" spc="44" i="1">
                <a:latin typeface="Times New Roman"/>
                <a:cs typeface="Times New Roman"/>
              </a:rPr>
              <a:t>m</a:t>
            </a:r>
            <a:r>
              <a:rPr dirty="0" sz="700" spc="3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  <a:p>
            <a:pPr marL="88265">
              <a:lnSpc>
                <a:spcPct val="100000"/>
              </a:lnSpc>
              <a:spcBef>
                <a:spcPts val="785"/>
              </a:spcBef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554220" y="5407204"/>
            <a:ext cx="243204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25462" sz="1800" spc="52" i="1">
                <a:latin typeface="Times New Roman"/>
                <a:cs typeface="Times New Roman"/>
              </a:rPr>
              <a:t>m</a:t>
            </a:r>
            <a:r>
              <a:rPr dirty="0" sz="700" spc="35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65453" y="5542662"/>
            <a:ext cx="387350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25" i="1">
                <a:latin typeface="Times New Roman"/>
                <a:cs typeface="Times New Roman"/>
              </a:rPr>
              <a:t>Lim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78387" y="5566295"/>
            <a:ext cx="7493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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12755" y="5426525"/>
            <a:ext cx="1021080" cy="50101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 marR="43180" indent="312420">
              <a:lnSpc>
                <a:spcPct val="100000"/>
              </a:lnSpc>
              <a:spcBef>
                <a:spcPts val="125"/>
              </a:spcBef>
            </a:pPr>
            <a:r>
              <a:rPr dirty="0" sz="1550" spc="-140">
                <a:latin typeface="Symbol"/>
                <a:cs typeface="Symbol"/>
              </a:rPr>
              <a:t></a:t>
            </a:r>
            <a:r>
              <a:rPr dirty="0" sz="1200" spc="-14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-1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n</a:t>
            </a:r>
            <a:r>
              <a:rPr dirty="0" sz="1550" spc="-25">
                <a:latin typeface="Symbol"/>
                <a:cs typeface="Symbol"/>
              </a:rPr>
              <a:t></a:t>
            </a:r>
            <a:r>
              <a:rPr dirty="0" baseline="47619" sz="1050" spc="-37" i="1">
                <a:latin typeface="Times New Roman"/>
                <a:cs typeface="Times New Roman"/>
              </a:rPr>
              <a:t>n</a:t>
            </a:r>
            <a:r>
              <a:rPr dirty="0" baseline="47619" sz="1050" spc="750" i="1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n</a:t>
            </a:r>
            <a:r>
              <a:rPr dirty="0" sz="700">
                <a:latin typeface="Symbol"/>
                <a:cs typeface="Symbol"/>
              </a:rPr>
              <a:t></a:t>
            </a:r>
            <a:r>
              <a:rPr dirty="0" sz="700" spc="275">
                <a:latin typeface="Times New Roman"/>
                <a:cs typeface="Times New Roman"/>
              </a:rPr>
              <a:t>  </a:t>
            </a:r>
            <a:r>
              <a:rPr dirty="0" baseline="1792" sz="2325" spc="-209">
                <a:latin typeface="Symbol"/>
                <a:cs typeface="Symbol"/>
              </a:rPr>
              <a:t></a:t>
            </a:r>
            <a:r>
              <a:rPr dirty="0" baseline="2314" sz="1800" spc="-209">
                <a:latin typeface="Times New Roman"/>
                <a:cs typeface="Times New Roman"/>
              </a:rPr>
              <a:t>1</a:t>
            </a:r>
            <a:r>
              <a:rPr dirty="0" baseline="2314" sz="1800" spc="-24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89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m</a:t>
            </a:r>
            <a:r>
              <a:rPr dirty="0" baseline="2314" sz="1800" spc="-19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/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 spc="-37" i="1">
                <a:latin typeface="Times New Roman"/>
                <a:cs typeface="Times New Roman"/>
              </a:rPr>
              <a:t>n</a:t>
            </a:r>
            <a:r>
              <a:rPr dirty="0" baseline="1792" sz="2325" spc="-37">
                <a:latin typeface="Symbol"/>
                <a:cs typeface="Symbol"/>
              </a:rPr>
              <a:t></a:t>
            </a:r>
            <a:r>
              <a:rPr dirty="0" baseline="55555" sz="1050" spc="-37" i="1">
                <a:latin typeface="Times New Roman"/>
                <a:cs typeface="Times New Roman"/>
              </a:rPr>
              <a:t>x</a:t>
            </a:r>
            <a:endParaRPr baseline="55555" sz="10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05212" y="5569916"/>
            <a:ext cx="2368550" cy="3270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190"/>
              </a:lnSpc>
              <a:spcBef>
                <a:spcPts val="100"/>
              </a:spcBef>
              <a:tabLst>
                <a:tab pos="405765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m</a:t>
            </a:r>
            <a:r>
              <a:rPr dirty="0" baseline="43650" sz="105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0, 1,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……</a:t>
            </a:r>
            <a:endParaRPr sz="1200">
              <a:latin typeface="Times New Roman"/>
              <a:cs typeface="Times New Roman"/>
            </a:endParaRPr>
          </a:p>
          <a:p>
            <a:pPr marL="237490">
              <a:lnSpc>
                <a:spcPts val="1190"/>
              </a:lnSpc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01575" y="5570950"/>
            <a:ext cx="110489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400567" y="6131628"/>
            <a:ext cx="69850" cy="98425"/>
          </a:xfrm>
          <a:custGeom>
            <a:avLst/>
            <a:gdLst/>
            <a:ahLst/>
            <a:cxnLst/>
            <a:rect l="l" t="t" r="r" b="b"/>
            <a:pathLst>
              <a:path w="69850" h="98425">
                <a:moveTo>
                  <a:pt x="69519" y="0"/>
                </a:moveTo>
                <a:lnTo>
                  <a:pt x="0" y="982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133355" y="6022267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768504" y="6022267"/>
            <a:ext cx="850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392823" y="6103977"/>
            <a:ext cx="58419" cy="102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50">
                <a:latin typeface="Times New Roman"/>
                <a:cs typeface="Times New Roman"/>
              </a:rPr>
              <a:t>1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847906" y="6096176"/>
            <a:ext cx="660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68491" y="6071377"/>
            <a:ext cx="949960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baseline="1792" sz="2325" spc="-209">
                <a:latin typeface="Symbol"/>
                <a:cs typeface="Symbol"/>
              </a:rPr>
              <a:t></a:t>
            </a:r>
            <a:r>
              <a:rPr dirty="0" baseline="2314" sz="1800" spc="-209">
                <a:latin typeface="Times New Roman"/>
                <a:cs typeface="Times New Roman"/>
              </a:rPr>
              <a:t>1</a:t>
            </a:r>
            <a:r>
              <a:rPr dirty="0" baseline="2314" sz="1800" spc="-27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m</a:t>
            </a:r>
            <a:r>
              <a:rPr dirty="0" baseline="2314" sz="1800" spc="-20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/</a:t>
            </a:r>
            <a:r>
              <a:rPr dirty="0" baseline="2314" sz="1800" spc="-15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n</a:t>
            </a:r>
            <a:r>
              <a:rPr dirty="0" baseline="1792" sz="2325">
                <a:latin typeface="Symbol"/>
                <a:cs typeface="Symbol"/>
              </a:rPr>
              <a:t></a:t>
            </a:r>
            <a:r>
              <a:rPr dirty="0" baseline="1792" sz="2325" spc="6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92609" y="6112368"/>
            <a:ext cx="8947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42925" algn="l"/>
              </a:tabLst>
            </a:pPr>
            <a:r>
              <a:rPr dirty="0" sz="1200" spc="-55">
                <a:latin typeface="Times New Roman"/>
                <a:cs typeface="Times New Roman"/>
              </a:rPr>
              <a:t>(1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k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 spc="-90" i="1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Times New Roman"/>
                <a:cs typeface="Times New Roman"/>
              </a:rPr>
              <a:t>&amp;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28325" y="6063508"/>
            <a:ext cx="1312545" cy="2673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550" spc="-140">
                <a:latin typeface="Symbol"/>
                <a:cs typeface="Symbol"/>
              </a:rPr>
              <a:t></a:t>
            </a:r>
            <a:r>
              <a:rPr dirty="0" sz="1200" spc="-140">
                <a:latin typeface="Times New Roman"/>
                <a:cs typeface="Times New Roman"/>
              </a:rPr>
              <a:t>1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-1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/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550">
                <a:latin typeface="Symbol"/>
                <a:cs typeface="Symbol"/>
              </a:rPr>
              <a:t></a:t>
            </a:r>
            <a:r>
              <a:rPr dirty="0" baseline="51587" sz="1050" i="1">
                <a:latin typeface="Times New Roman"/>
                <a:cs typeface="Times New Roman"/>
              </a:rPr>
              <a:t>n</a:t>
            </a:r>
            <a:r>
              <a:rPr dirty="0" baseline="51587" sz="1050" spc="502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i="1">
                <a:latin typeface="Times New Roman"/>
                <a:cs typeface="Times New Roman"/>
              </a:rPr>
              <a:t>m</a:t>
            </a:r>
            <a:r>
              <a:rPr dirty="0" baseline="43650" sz="1050" spc="-22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618194" y="6083835"/>
            <a:ext cx="166497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88415" algn="l"/>
              </a:tabLst>
            </a:pPr>
            <a:r>
              <a:rPr dirty="0" sz="1800" spc="-25" i="1">
                <a:latin typeface="Times New Roman"/>
                <a:cs typeface="Times New Roman"/>
              </a:rPr>
              <a:t>Lim</a:t>
            </a:r>
            <a:r>
              <a:rPr dirty="0" sz="1800" i="1">
                <a:latin typeface="Times New Roman"/>
                <a:cs typeface="Times New Roman"/>
              </a:rPr>
              <a:t>	</a:t>
            </a:r>
            <a:r>
              <a:rPr dirty="0" sz="1800" spc="-25" i="1">
                <a:latin typeface="Times New Roman"/>
                <a:cs typeface="Times New Roman"/>
              </a:rPr>
              <a:t>Lim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79362" y="6083835"/>
            <a:ext cx="38862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 i="1">
                <a:latin typeface="Times New Roman"/>
                <a:cs typeface="Times New Roman"/>
              </a:rPr>
              <a:t>Lim</a:t>
            </a:r>
            <a:endParaRPr sz="18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28409" y="6152662"/>
            <a:ext cx="54610" cy="102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500" spc="-50" i="1">
                <a:latin typeface="Times New Roman"/>
                <a:cs typeface="Times New Roman"/>
              </a:rPr>
              <a:t>k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768504" y="6120237"/>
            <a:ext cx="4450080" cy="343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250"/>
              </a:lnSpc>
              <a:spcBef>
                <a:spcPts val="100"/>
              </a:spcBef>
            </a:pPr>
            <a:r>
              <a:rPr dirty="0" sz="1200" spc="-25">
                <a:latin typeface="Symbol"/>
                <a:cs typeface="Symbol"/>
              </a:rPr>
              <a:t></a:t>
            </a:r>
            <a:r>
              <a:rPr dirty="0" baseline="2314" sz="1800" spc="-37">
                <a:latin typeface="Arial MT"/>
                <a:cs typeface="Arial MT"/>
              </a:rPr>
              <a:t></a:t>
            </a:r>
            <a:endParaRPr baseline="2314" sz="1800">
              <a:latin typeface="Arial MT"/>
              <a:cs typeface="Arial MT"/>
            </a:endParaRPr>
          </a:p>
          <a:p>
            <a:pPr marL="12700">
              <a:lnSpc>
                <a:spcPts val="1250"/>
              </a:lnSpc>
              <a:tabLst>
                <a:tab pos="295910" algn="l"/>
                <a:tab pos="1945005" algn="l"/>
                <a:tab pos="3211195" algn="l"/>
                <a:tab pos="437705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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i="1">
                <a:latin typeface="Times New Roman"/>
                <a:cs typeface="Times New Roman"/>
              </a:rPr>
              <a:t>k</a:t>
            </a:r>
            <a:r>
              <a:rPr dirty="0" sz="700" spc="-105" i="1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Symbol"/>
                <a:cs typeface="Symbol"/>
              </a:rPr>
              <a:t>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n</a:t>
            </a:r>
            <a:r>
              <a:rPr dirty="0" sz="700" spc="-25">
                <a:latin typeface="Symbol"/>
                <a:cs typeface="Symbol"/>
              </a:rPr>
              <a:t>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73100" y="6449949"/>
            <a:ext cx="4841875" cy="10788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345565">
              <a:lnSpc>
                <a:spcPct val="1442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‘m’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occurrences. </a:t>
            </a:r>
            <a:r>
              <a:rPr dirty="0" sz="1200">
                <a:latin typeface="Times New Roman"/>
                <a:cs typeface="Times New Roman"/>
              </a:rPr>
              <a:t>Note: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1.p(x)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exactly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occurrences.</a:t>
            </a:r>
            <a:endParaRPr sz="1200">
              <a:latin typeface="Times New Roman"/>
              <a:cs typeface="Times New Roman"/>
            </a:endParaRPr>
          </a:p>
          <a:p>
            <a:pPr marL="12700" marR="5080" indent="381000">
              <a:lnSpc>
                <a:spcPts val="2080"/>
              </a:lnSpc>
              <a:spcBef>
                <a:spcPts val="80"/>
              </a:spcBef>
            </a:pP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variate.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…….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follows: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2152379" y="8084848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 h="0">
                <a:moveTo>
                  <a:pt x="0" y="0"/>
                </a:moveTo>
                <a:lnTo>
                  <a:pt x="129110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911656" y="7606029"/>
          <a:ext cx="5539740" cy="7823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1500"/>
                <a:gridCol w="571500"/>
                <a:gridCol w="800735"/>
                <a:gridCol w="800100"/>
                <a:gridCol w="800100"/>
                <a:gridCol w="956944"/>
                <a:gridCol w="955675"/>
              </a:tblGrid>
              <a:tr h="269240">
                <a:tc>
                  <a:txBody>
                    <a:bodyPr/>
                    <a:lstStyle/>
                    <a:p>
                      <a:pPr marL="100965">
                        <a:lnSpc>
                          <a:spcPts val="1400"/>
                        </a:lnSpc>
                      </a:pPr>
                      <a:r>
                        <a:rPr dirty="0" sz="140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4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…...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13080">
                <a:tc>
                  <a:txBody>
                    <a:bodyPr/>
                    <a:lstStyle/>
                    <a:p>
                      <a:pPr marL="111125">
                        <a:lnSpc>
                          <a:spcPts val="1330"/>
                        </a:lnSpc>
                      </a:pPr>
                      <a:r>
                        <a:rPr dirty="0" sz="1150" spc="35" i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150" spc="35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150" spc="3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35">
                          <a:latin typeface="Times New Roman"/>
                          <a:cs typeface="Times New Roman"/>
                        </a:rPr>
                        <a:t>)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dirty="0" baseline="9259" sz="1800" i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baseline="9259" sz="1800" spc="-37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25462" sz="1800" spc="-37" i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700" spc="-25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700" spc="-25" i="1">
                          <a:latin typeface="Times New Roman"/>
                          <a:cs typeface="Times New Roman"/>
                        </a:rPr>
                        <a:t>m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858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3495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78435">
                        <a:lnSpc>
                          <a:spcPts val="990"/>
                        </a:lnSpc>
                        <a:spcBef>
                          <a:spcPts val="384"/>
                        </a:spcBef>
                      </a:pPr>
                      <a:r>
                        <a:rPr dirty="0" baseline="9259" sz="1800" i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baseline="59523" sz="1050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baseline="59523" sz="1050" spc="532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sz="700" spc="-25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700" spc="-25" i="1">
                          <a:latin typeface="Times New Roman"/>
                          <a:cs typeface="Times New Roman"/>
                        </a:rPr>
                        <a:t>m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 marR="89535">
                        <a:lnSpc>
                          <a:spcPts val="735"/>
                        </a:lnSpc>
                      </a:pPr>
                      <a:r>
                        <a:rPr dirty="0" sz="1200" spc="-50" i="1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R="387985">
                        <a:lnSpc>
                          <a:spcPts val="11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889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84785">
                        <a:lnSpc>
                          <a:spcPts val="990"/>
                        </a:lnSpc>
                        <a:spcBef>
                          <a:spcPts val="384"/>
                        </a:spcBef>
                      </a:pPr>
                      <a:r>
                        <a:rPr dirty="0" baseline="9259" sz="1800" i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baseline="59523" sz="1050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baseline="59523" sz="1050" spc="487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dirty="0" sz="700" spc="-25">
                          <a:latin typeface="Symbol"/>
                          <a:cs typeface="Symbol"/>
                        </a:rPr>
                        <a:t></a:t>
                      </a:r>
                      <a:r>
                        <a:rPr dirty="0" sz="700" spc="-25" i="1">
                          <a:latin typeface="Times New Roman"/>
                          <a:cs typeface="Times New Roman"/>
                        </a:rPr>
                        <a:t>m</a:t>
                      </a: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 marR="102235">
                        <a:lnSpc>
                          <a:spcPts val="735"/>
                        </a:lnSpc>
                      </a:pPr>
                      <a:r>
                        <a:rPr dirty="0" sz="1200" spc="-50" i="1">
                          <a:latin typeface="Times New Roman"/>
                          <a:cs typeface="Times New Roman"/>
                        </a:rPr>
                        <a:t>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 marR="397510">
                        <a:lnSpc>
                          <a:spcPts val="11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3!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48894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……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9" name="object 29" descr=""/>
          <p:cNvSpPr/>
          <p:nvPr/>
        </p:nvSpPr>
        <p:spPr>
          <a:xfrm>
            <a:off x="2952036" y="811031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 h="0">
                <a:moveTo>
                  <a:pt x="0" y="0"/>
                </a:moveTo>
                <a:lnTo>
                  <a:pt x="19705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3752342" y="811031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 h="0">
                <a:moveTo>
                  <a:pt x="0" y="0"/>
                </a:moveTo>
                <a:lnTo>
                  <a:pt x="191704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208598" y="8883636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 h="0">
                <a:moveTo>
                  <a:pt x="0" y="0"/>
                </a:moveTo>
                <a:lnTo>
                  <a:pt x="342582" y="0"/>
                </a:lnTo>
              </a:path>
            </a:pathLst>
          </a:custGeom>
          <a:ln w="62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3709045" y="8883636"/>
            <a:ext cx="198755" cy="0"/>
          </a:xfrm>
          <a:custGeom>
            <a:avLst/>
            <a:gdLst/>
            <a:ahLst/>
            <a:cxnLst/>
            <a:rect l="l" t="t" r="r" b="b"/>
            <a:pathLst>
              <a:path w="198754" h="0">
                <a:moveTo>
                  <a:pt x="0" y="0"/>
                </a:moveTo>
                <a:lnTo>
                  <a:pt x="198215" y="0"/>
                </a:lnTo>
              </a:path>
            </a:pathLst>
          </a:custGeom>
          <a:ln w="62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4298252" y="8883636"/>
            <a:ext cx="403860" cy="0"/>
          </a:xfrm>
          <a:custGeom>
            <a:avLst/>
            <a:gdLst/>
            <a:ahLst/>
            <a:cxnLst/>
            <a:rect l="l" t="t" r="r" b="b"/>
            <a:pathLst>
              <a:path w="403860" h="0">
                <a:moveTo>
                  <a:pt x="0" y="0"/>
                </a:moveTo>
                <a:lnTo>
                  <a:pt x="403514" y="0"/>
                </a:lnTo>
              </a:path>
            </a:pathLst>
          </a:custGeom>
          <a:ln w="62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4726382" y="8758211"/>
            <a:ext cx="48260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.........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439494" y="8875514"/>
            <a:ext cx="14160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25">
                <a:latin typeface="Times New Roman"/>
                <a:cs typeface="Times New Roman"/>
              </a:rPr>
              <a:t>2!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317041" y="8875514"/>
            <a:ext cx="129539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5">
                <a:latin typeface="Times New Roman"/>
                <a:cs typeface="Times New Roman"/>
              </a:rPr>
              <a:t>1!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46632" y="8667602"/>
            <a:ext cx="9017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98285" y="8753269"/>
            <a:ext cx="14351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908644" y="8753269"/>
            <a:ext cx="14351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270524" y="8596133"/>
            <a:ext cx="445134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6570" sz="1725" spc="75" i="1">
                <a:latin typeface="Times New Roman"/>
                <a:cs typeface="Times New Roman"/>
              </a:rPr>
              <a:t>m</a:t>
            </a:r>
            <a:r>
              <a:rPr dirty="0" sz="700" spc="50">
                <a:latin typeface="Times New Roman"/>
                <a:cs typeface="Times New Roman"/>
              </a:rPr>
              <a:t>2</a:t>
            </a:r>
            <a:r>
              <a:rPr dirty="0" baseline="-26570" sz="1725" spc="75" i="1">
                <a:latin typeface="Times New Roman"/>
                <a:cs typeface="Times New Roman"/>
              </a:rPr>
              <a:t>e</a:t>
            </a:r>
            <a:r>
              <a:rPr dirty="0" sz="700" spc="50">
                <a:latin typeface="Symbol"/>
                <a:cs typeface="Symbol"/>
              </a:rPr>
              <a:t></a:t>
            </a:r>
            <a:r>
              <a:rPr dirty="0" sz="700" spc="50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68196" y="8596133"/>
            <a:ext cx="76708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550545" algn="l"/>
              </a:tabLst>
            </a:pPr>
            <a:r>
              <a:rPr dirty="0" baseline="-26570" sz="1725" spc="-30" i="1">
                <a:latin typeface="Times New Roman"/>
                <a:cs typeface="Times New Roman"/>
              </a:rPr>
              <a:t>me</a:t>
            </a:r>
            <a:r>
              <a:rPr dirty="0" sz="700" spc="-20">
                <a:latin typeface="Symbol"/>
                <a:cs typeface="Symbol"/>
              </a:rPr>
              <a:t></a:t>
            </a:r>
            <a:r>
              <a:rPr dirty="0" sz="700" spc="-20" i="1">
                <a:latin typeface="Times New Roman"/>
                <a:cs typeface="Times New Roman"/>
              </a:rPr>
              <a:t>m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baseline="-26570" sz="1725" spc="44" i="1">
                <a:latin typeface="Times New Roman"/>
                <a:cs typeface="Times New Roman"/>
              </a:rPr>
              <a:t>m</a:t>
            </a:r>
            <a:r>
              <a:rPr dirty="0" sz="700" spc="3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68636" y="8653437"/>
            <a:ext cx="3632200" cy="44323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60"/>
              </a:spcBef>
              <a:tabLst>
                <a:tab pos="2419350" algn="l"/>
                <a:tab pos="2919730" algn="l"/>
                <a:tab pos="3509010" algn="l"/>
              </a:tabLst>
            </a:pPr>
            <a:r>
              <a:rPr dirty="0" sz="1450">
                <a:latin typeface="Symbol"/>
                <a:cs typeface="Symbol"/>
              </a:rPr>
              <a:t></a:t>
            </a:r>
            <a:r>
              <a:rPr dirty="0" sz="1450" spc="-4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we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have</a:t>
            </a:r>
            <a:r>
              <a:rPr dirty="0" baseline="2314" sz="1800" spc="405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P</a:t>
            </a:r>
            <a:r>
              <a:rPr dirty="0" baseline="2415" sz="1725">
                <a:latin typeface="Times New Roman"/>
                <a:cs typeface="Times New Roman"/>
              </a:rPr>
              <a:t>(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>
                <a:latin typeface="Times New Roman"/>
                <a:cs typeface="Times New Roman"/>
              </a:rPr>
              <a:t>)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</a:t>
            </a:r>
            <a:r>
              <a:rPr dirty="0" baseline="2415" sz="1725" spc="-3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0</a:t>
            </a:r>
            <a:r>
              <a:rPr dirty="0" baseline="2415" sz="1725" spc="-17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&amp;</a:t>
            </a:r>
            <a:r>
              <a:rPr dirty="0" baseline="2415" sz="1725" spc="690">
                <a:latin typeface="Times New Roman"/>
                <a:cs typeface="Times New Roman"/>
              </a:rPr>
              <a:t> </a:t>
            </a:r>
            <a:r>
              <a:rPr dirty="0" baseline="-7936" sz="2625" spc="75">
                <a:latin typeface="Symbol"/>
                <a:cs typeface="Symbol"/>
              </a:rPr>
              <a:t></a:t>
            </a:r>
            <a:r>
              <a:rPr dirty="0" baseline="-7936" sz="2625" spc="-330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380">
                <a:latin typeface="Times New Roman"/>
                <a:cs typeface="Times New Roman"/>
              </a:rPr>
              <a:t> </a:t>
            </a:r>
            <a:r>
              <a:rPr dirty="0" baseline="-43478" sz="1725">
                <a:latin typeface="Times New Roman"/>
                <a:cs typeface="Times New Roman"/>
              </a:rPr>
              <a:t>2!</a:t>
            </a:r>
            <a:r>
              <a:rPr dirty="0" baseline="-43478" sz="1725" spc="24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</a:t>
            </a:r>
            <a:endParaRPr sz="1150">
              <a:latin typeface="Symbol"/>
              <a:cs typeface="Symbol"/>
            </a:endParaRPr>
          </a:p>
          <a:p>
            <a:pPr algn="ctr" marR="371475">
              <a:lnSpc>
                <a:spcPct val="100000"/>
              </a:lnSpc>
              <a:spcBef>
                <a:spcPts val="85"/>
              </a:spcBef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289564" y="1159583"/>
            <a:ext cx="127635" cy="0"/>
          </a:xfrm>
          <a:custGeom>
            <a:avLst/>
            <a:gdLst/>
            <a:ahLst/>
            <a:cxnLst/>
            <a:rect l="l" t="t" r="r" b="b"/>
            <a:pathLst>
              <a:path w="127635" h="0">
                <a:moveTo>
                  <a:pt x="0" y="0"/>
                </a:moveTo>
                <a:lnTo>
                  <a:pt x="127490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574881" y="1159583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 h="0">
                <a:moveTo>
                  <a:pt x="0" y="0"/>
                </a:moveTo>
                <a:lnTo>
                  <a:pt x="197970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930679" y="1159583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433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4518062" y="1189637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518062" y="926614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016992" y="1189637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991592" y="1151236"/>
            <a:ext cx="113728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27777" sz="1800" spc="-89">
                <a:latin typeface="Symbol"/>
                <a:cs typeface="Symbol"/>
              </a:rPr>
              <a:t></a:t>
            </a:r>
            <a:r>
              <a:rPr dirty="0" baseline="43981" sz="1800" spc="-89">
                <a:latin typeface="Times New Roman"/>
                <a:cs typeface="Times New Roman"/>
              </a:rPr>
              <a:t>1</a:t>
            </a:r>
            <a:r>
              <a:rPr dirty="0" baseline="43981" sz="1800" spc="-254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8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1!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50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2!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487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818002" y="1026422"/>
            <a:ext cx="32766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m</a:t>
            </a:r>
            <a:r>
              <a:rPr dirty="0" sz="700" spc="305" i="1">
                <a:latin typeface="Times New Roman"/>
                <a:cs typeface="Times New Roman"/>
              </a:rPr>
              <a:t>  </a:t>
            </a:r>
            <a:r>
              <a:rPr dirty="0" sz="700" spc="-50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50314" y="962274"/>
            <a:ext cx="27749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m</a:t>
            </a:r>
            <a:r>
              <a:rPr dirty="0" sz="700" spc="40" i="1">
                <a:latin typeface="Times New Roman"/>
                <a:cs typeface="Times New Roman"/>
              </a:rPr>
              <a:t> </a:t>
            </a:r>
            <a:r>
              <a:rPr dirty="0" baseline="13888" sz="1800" spc="-75">
                <a:latin typeface="Symbol"/>
                <a:cs typeface="Symbol"/>
              </a:rPr>
              <a:t></a:t>
            </a:r>
            <a:endParaRPr baseline="13888" sz="18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122393" y="1031457"/>
            <a:ext cx="128968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836930" algn="l"/>
                <a:tab pos="1066800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.......</a:t>
            </a:r>
            <a:r>
              <a:rPr dirty="0" baseline="-16203" sz="1800">
                <a:latin typeface="Symbol"/>
                <a:cs typeface="Symbol"/>
              </a:rPr>
              <a:t></a:t>
            </a:r>
            <a:r>
              <a:rPr dirty="0" baseline="-16203" sz="18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534193" y="865665"/>
            <a:ext cx="61976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06400" algn="l"/>
              </a:tabLst>
            </a:pPr>
            <a:r>
              <a:rPr dirty="0" baseline="-25462" sz="1800" spc="-37" i="1">
                <a:latin typeface="Times New Roman"/>
                <a:cs typeface="Times New Roman"/>
              </a:rPr>
              <a:t>m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-25462" sz="1800" spc="-37" i="1">
                <a:latin typeface="Times New Roman"/>
                <a:cs typeface="Times New Roman"/>
              </a:rPr>
              <a:t>m</a:t>
            </a:r>
            <a:r>
              <a:rPr dirty="0" sz="700" spc="-25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78045" y="1031457"/>
            <a:ext cx="21590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86976" y="934847"/>
            <a:ext cx="13779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 i="1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73100" y="1383537"/>
            <a:ext cx="2827020" cy="553085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function.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Mean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Variance</a:t>
            </a:r>
            <a:r>
              <a:rPr dirty="0" u="sng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Poison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496225" y="2240597"/>
            <a:ext cx="407670" cy="0"/>
          </a:xfrm>
          <a:custGeom>
            <a:avLst/>
            <a:gdLst/>
            <a:ahLst/>
            <a:cxnLst/>
            <a:rect l="l" t="t" r="r" b="b"/>
            <a:pathLst>
              <a:path w="407669" h="0">
                <a:moveTo>
                  <a:pt x="0" y="0"/>
                </a:moveTo>
                <a:lnTo>
                  <a:pt x="407075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474412" y="2319403"/>
            <a:ext cx="874394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720090" algn="l"/>
              </a:tabLst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249486" y="2240597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412857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338360" y="2240597"/>
            <a:ext cx="414020" cy="0"/>
          </a:xfrm>
          <a:custGeom>
            <a:avLst/>
            <a:gdLst/>
            <a:ahLst/>
            <a:cxnLst/>
            <a:rect l="l" t="t" r="r" b="b"/>
            <a:pathLst>
              <a:path w="414020" h="0">
                <a:moveTo>
                  <a:pt x="0" y="0"/>
                </a:moveTo>
                <a:lnTo>
                  <a:pt x="413666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607156" y="2232780"/>
            <a:ext cx="220789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481330" algn="l"/>
                <a:tab pos="1570355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!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5873" sz="1050" i="1">
                <a:latin typeface="Times New Roman"/>
                <a:cs typeface="Times New Roman"/>
              </a:rPr>
              <a:t>x</a:t>
            </a:r>
            <a:r>
              <a:rPr dirty="0" baseline="-15873" sz="1050">
                <a:latin typeface="Symbol"/>
                <a:cs typeface="Symbol"/>
              </a:rPr>
              <a:t></a:t>
            </a:r>
            <a:r>
              <a:rPr dirty="0" baseline="-15873" sz="1050">
                <a:latin typeface="Times New Roman"/>
                <a:cs typeface="Times New Roman"/>
              </a:rPr>
              <a:t>1</a:t>
            </a:r>
            <a:r>
              <a:rPr dirty="0" baseline="-15873" sz="1050" spc="135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x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1)!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5873" sz="1050" i="1">
                <a:latin typeface="Times New Roman"/>
                <a:cs typeface="Times New Roman"/>
              </a:rPr>
              <a:t>x</a:t>
            </a:r>
            <a:r>
              <a:rPr dirty="0" baseline="-15873" sz="1050">
                <a:latin typeface="Symbol"/>
                <a:cs typeface="Symbol"/>
              </a:rPr>
              <a:t></a:t>
            </a:r>
            <a:r>
              <a:rPr dirty="0" baseline="-15873" sz="1050">
                <a:latin typeface="Times New Roman"/>
                <a:cs typeface="Times New Roman"/>
              </a:rPr>
              <a:t>1</a:t>
            </a:r>
            <a:r>
              <a:rPr dirty="0" baseline="-15873" sz="1050" spc="127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x</a:t>
            </a:r>
            <a:r>
              <a:rPr dirty="0" sz="1150" spc="-80" i="1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1)!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47700" y="2021683"/>
            <a:ext cx="3700145" cy="31623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873760">
              <a:lnSpc>
                <a:spcPts val="475"/>
              </a:lnSpc>
              <a:spcBef>
                <a:spcPts val="110"/>
              </a:spcBef>
              <a:tabLst>
                <a:tab pos="1581150" algn="l"/>
                <a:tab pos="1982470" algn="l"/>
                <a:tab pos="2467610" algn="l"/>
                <a:tab pos="2738120" algn="l"/>
                <a:tab pos="3556635" algn="l"/>
              </a:tabLst>
            </a:pPr>
            <a:r>
              <a:rPr dirty="0" baseline="7936" sz="1050" spc="-75">
                <a:latin typeface="Symbol"/>
                <a:cs typeface="Symbol"/>
              </a:rPr>
              <a:t></a:t>
            </a:r>
            <a:r>
              <a:rPr dirty="0" baseline="7936" sz="105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i="1">
                <a:latin typeface="Times New Roman"/>
                <a:cs typeface="Times New Roman"/>
              </a:rPr>
              <a:t>x</a:t>
            </a:r>
            <a:r>
              <a:rPr dirty="0" baseline="3968" sz="1050" spc="240" i="1">
                <a:latin typeface="Times New Roman"/>
                <a:cs typeface="Times New Roman"/>
              </a:rPr>
              <a:t>  </a:t>
            </a:r>
            <a:r>
              <a:rPr dirty="0" baseline="3968" sz="1050" spc="-37">
                <a:latin typeface="Symbol"/>
                <a:cs typeface="Symbol"/>
              </a:rPr>
              <a:t></a:t>
            </a:r>
            <a:r>
              <a:rPr dirty="0" baseline="3968" sz="1050" spc="-37" i="1">
                <a:latin typeface="Times New Roman"/>
                <a:cs typeface="Times New Roman"/>
              </a:rPr>
              <a:t>m</a:t>
            </a:r>
            <a:r>
              <a:rPr dirty="0" baseline="3968" sz="1050" i="1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i="1">
                <a:latin typeface="Times New Roman"/>
                <a:cs typeface="Times New Roman"/>
              </a:rPr>
              <a:t>x</a:t>
            </a:r>
            <a:r>
              <a:rPr dirty="0" baseline="3968" sz="1050" spc="247" i="1">
                <a:latin typeface="Times New Roman"/>
                <a:cs typeface="Times New Roman"/>
              </a:rPr>
              <a:t>  </a:t>
            </a:r>
            <a:r>
              <a:rPr dirty="0" baseline="3968" sz="1050" spc="-37">
                <a:latin typeface="Symbol"/>
                <a:cs typeface="Symbol"/>
              </a:rPr>
              <a:t></a:t>
            </a:r>
            <a:r>
              <a:rPr dirty="0" baseline="3968" sz="1050" spc="-37" i="1">
                <a:latin typeface="Times New Roman"/>
                <a:cs typeface="Times New Roman"/>
              </a:rPr>
              <a:t>m</a:t>
            </a:r>
            <a:r>
              <a:rPr dirty="0" baseline="3968" sz="1050" i="1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38100">
              <a:lnSpc>
                <a:spcPts val="1795"/>
              </a:lnSpc>
              <a:tabLst>
                <a:tab pos="2303145" algn="l"/>
                <a:tab pos="306514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Mean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=</a:t>
            </a:r>
            <a:r>
              <a:rPr dirty="0" baseline="2314" sz="1800" spc="352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</a:t>
            </a:r>
            <a:r>
              <a:rPr dirty="0" baseline="2222" sz="1875" spc="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baseline="-7716" sz="2700">
                <a:latin typeface="Symbol"/>
                <a:cs typeface="Symbol"/>
              </a:rPr>
              <a:t></a:t>
            </a:r>
            <a:r>
              <a:rPr dirty="0" baseline="-7716" sz="2700" spc="-39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12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baseline="-7936" sz="2625" spc="75">
                <a:latin typeface="Symbol"/>
                <a:cs typeface="Symbol"/>
              </a:rPr>
              <a:t></a:t>
            </a:r>
            <a:r>
              <a:rPr dirty="0" baseline="-7936" sz="2625" spc="-3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m</a:t>
            </a:r>
            <a:r>
              <a:rPr dirty="0" baseline="36231" sz="1725" spc="315" i="1">
                <a:latin typeface="Times New Roman"/>
                <a:cs typeface="Times New Roman"/>
              </a:rPr>
              <a:t> </a:t>
            </a:r>
            <a:r>
              <a:rPr dirty="0" baseline="36231" sz="1725" spc="-75" i="1">
                <a:latin typeface="Times New Roman"/>
                <a:cs typeface="Times New Roman"/>
              </a:rPr>
              <a:t>e</a:t>
            </a:r>
            <a:r>
              <a:rPr dirty="0" baseline="36231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baseline="-9523" sz="2625">
                <a:latin typeface="Symbol"/>
                <a:cs typeface="Symbol"/>
              </a:rPr>
              <a:t></a:t>
            </a:r>
            <a:r>
              <a:rPr dirty="0" baseline="-9523" sz="2625" spc="-262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m</a:t>
            </a:r>
            <a:r>
              <a:rPr dirty="0" baseline="36231" sz="1725" spc="382" i="1">
                <a:latin typeface="Times New Roman"/>
                <a:cs typeface="Times New Roman"/>
              </a:rPr>
              <a:t> </a:t>
            </a:r>
            <a:r>
              <a:rPr dirty="0" baseline="36231" sz="1725" spc="-75" i="1">
                <a:latin typeface="Times New Roman"/>
                <a:cs typeface="Times New Roman"/>
              </a:rPr>
              <a:t>e</a:t>
            </a:r>
            <a:r>
              <a:rPr dirty="0" baseline="36231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me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i="1">
                <a:latin typeface="Times New Roman"/>
                <a:cs typeface="Times New Roman"/>
              </a:rPr>
              <a:t>m</a:t>
            </a:r>
            <a:r>
              <a:rPr dirty="0" baseline="43650" sz="1050" spc="89" i="1">
                <a:latin typeface="Times New Roman"/>
                <a:cs typeface="Times New Roman"/>
              </a:rPr>
              <a:t> </a:t>
            </a:r>
            <a:r>
              <a:rPr dirty="0" baseline="-7936" sz="2625" spc="-1387">
                <a:latin typeface="Symbol"/>
                <a:cs typeface="Symbol"/>
              </a:rPr>
              <a:t></a:t>
            </a:r>
            <a:endParaRPr baseline="-7936" sz="2625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75082" y="1952698"/>
            <a:ext cx="33337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6570" sz="1725" spc="-30" i="1">
                <a:latin typeface="Times New Roman"/>
                <a:cs typeface="Times New Roman"/>
              </a:rPr>
              <a:t>m</a:t>
            </a:r>
            <a:r>
              <a:rPr dirty="0" sz="700" spc="-20" i="1">
                <a:latin typeface="Times New Roman"/>
                <a:cs typeface="Times New Roman"/>
              </a:rPr>
              <a:t>x</a:t>
            </a:r>
            <a:r>
              <a:rPr dirty="0" sz="700" spc="-20">
                <a:latin typeface="Symbol"/>
                <a:cs typeface="Symbol"/>
              </a:rPr>
              <a:t></a:t>
            </a:r>
            <a:r>
              <a:rPr dirty="0" sz="700" spc="-2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502553" y="2783913"/>
            <a:ext cx="128270" cy="0"/>
          </a:xfrm>
          <a:custGeom>
            <a:avLst/>
            <a:gdLst/>
            <a:ahLst/>
            <a:cxnLst/>
            <a:rect l="l" t="t" r="r" b="b"/>
            <a:pathLst>
              <a:path w="128269" h="0">
                <a:moveTo>
                  <a:pt x="0" y="0"/>
                </a:moveTo>
                <a:lnTo>
                  <a:pt x="127939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1785060" y="2783913"/>
            <a:ext cx="205104" cy="0"/>
          </a:xfrm>
          <a:custGeom>
            <a:avLst/>
            <a:gdLst/>
            <a:ahLst/>
            <a:cxnLst/>
            <a:rect l="l" t="t" r="r" b="b"/>
            <a:pathLst>
              <a:path w="205105" h="0">
                <a:moveTo>
                  <a:pt x="0" y="0"/>
                </a:moveTo>
                <a:lnTo>
                  <a:pt x="205077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500256" y="2558561"/>
            <a:ext cx="13779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 i="1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05859" y="2550039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32747" y="2814577"/>
            <a:ext cx="115824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08521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773017" y="2655786"/>
            <a:ext cx="32575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me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748185" y="2650752"/>
            <a:ext cx="33655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m</a:t>
            </a:r>
            <a:r>
              <a:rPr dirty="0" sz="700" spc="340" i="1">
                <a:latin typeface="Times New Roman"/>
                <a:cs typeface="Times New Roman"/>
              </a:rPr>
              <a:t>  </a:t>
            </a:r>
            <a:r>
              <a:rPr dirty="0" sz="700" spc="-50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61044" y="2586604"/>
            <a:ext cx="28257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m</a:t>
            </a:r>
            <a:r>
              <a:rPr dirty="0" sz="700" spc="85" i="1">
                <a:latin typeface="Times New Roman"/>
                <a:cs typeface="Times New Roman"/>
              </a:rPr>
              <a:t> </a:t>
            </a:r>
            <a:r>
              <a:rPr dirty="0" baseline="13888" sz="1800" spc="-75">
                <a:latin typeface="Symbol"/>
                <a:cs typeface="Symbol"/>
              </a:rPr>
              <a:t></a:t>
            </a:r>
            <a:endParaRPr baseline="13888" sz="18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07347" y="2776481"/>
            <a:ext cx="78232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27777" sz="1800" spc="-89">
                <a:latin typeface="Symbol"/>
                <a:cs typeface="Symbol"/>
              </a:rPr>
              <a:t></a:t>
            </a:r>
            <a:r>
              <a:rPr dirty="0" baseline="43981" sz="1800" spc="-89">
                <a:latin typeface="Times New Roman"/>
                <a:cs typeface="Times New Roman"/>
              </a:rPr>
              <a:t>1</a:t>
            </a:r>
            <a:r>
              <a:rPr dirty="0" baseline="43981" sz="1800" spc="-270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89">
                <a:latin typeface="Times New Roman"/>
                <a:cs typeface="Times New Roman"/>
              </a:rPr>
              <a:t> </a:t>
            </a:r>
            <a:r>
              <a:rPr dirty="0" sz="1200" spc="-65">
                <a:latin typeface="Times New Roman"/>
                <a:cs typeface="Times New Roman"/>
              </a:rPr>
              <a:t>1!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569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57363" y="2489379"/>
            <a:ext cx="24447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5462" sz="1800" spc="37" i="1">
                <a:latin typeface="Times New Roman"/>
                <a:cs typeface="Times New Roman"/>
              </a:rPr>
              <a:t>m</a:t>
            </a:r>
            <a:r>
              <a:rPr dirty="0" sz="700" spc="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87840" y="2654194"/>
            <a:ext cx="2490470" cy="21336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906780" algn="l"/>
                <a:tab pos="1143000" algn="l"/>
              </a:tabLst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</a:t>
            </a:r>
            <a:r>
              <a:rPr dirty="0" baseline="-16203" sz="1800">
                <a:latin typeface="Symbol"/>
                <a:cs typeface="Symbol"/>
              </a:rPr>
              <a:t></a:t>
            </a:r>
            <a:r>
              <a:rPr dirty="0" baseline="-16203" sz="1800" spc="2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m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120" i="1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1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mean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200" spc="50">
                <a:latin typeface="Symbol"/>
                <a:cs typeface="Symbol"/>
              </a:rPr>
              <a:t>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m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4947575" y="3340722"/>
            <a:ext cx="403860" cy="0"/>
          </a:xfrm>
          <a:custGeom>
            <a:avLst/>
            <a:gdLst/>
            <a:ahLst/>
            <a:cxnLst/>
            <a:rect l="l" t="t" r="r" b="b"/>
            <a:pathLst>
              <a:path w="403860" h="0">
                <a:moveTo>
                  <a:pt x="0" y="0"/>
                </a:moveTo>
                <a:lnTo>
                  <a:pt x="403453" y="0"/>
                </a:lnTo>
              </a:path>
            </a:pathLst>
          </a:custGeom>
          <a:ln w="62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2868286" y="3422219"/>
            <a:ext cx="126555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12520" algn="l"/>
              </a:tabLst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723900" y="3124329"/>
            <a:ext cx="4982210" cy="313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91385">
              <a:lnSpc>
                <a:spcPts val="500"/>
              </a:lnSpc>
              <a:spcBef>
                <a:spcPts val="95"/>
              </a:spcBef>
              <a:tabLst>
                <a:tab pos="3290570" algn="l"/>
                <a:tab pos="435673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i="1">
                <a:latin typeface="Times New Roman"/>
                <a:cs typeface="Times New Roman"/>
              </a:rPr>
              <a:t>x</a:t>
            </a:r>
            <a:r>
              <a:rPr dirty="0" baseline="3968" sz="1050" spc="712" i="1">
                <a:latin typeface="Times New Roman"/>
                <a:cs typeface="Times New Roman"/>
              </a:rPr>
              <a:t> </a:t>
            </a:r>
            <a:r>
              <a:rPr dirty="0" baseline="3968" sz="1050" spc="-37">
                <a:latin typeface="Symbol"/>
                <a:cs typeface="Symbol"/>
              </a:rPr>
              <a:t></a:t>
            </a:r>
            <a:r>
              <a:rPr dirty="0" baseline="3968" sz="1050" spc="-37" i="1">
                <a:latin typeface="Times New Roman"/>
                <a:cs typeface="Times New Roman"/>
              </a:rPr>
              <a:t>m</a:t>
            </a:r>
            <a:endParaRPr baseline="3968" sz="1050">
              <a:latin typeface="Times New Roman"/>
              <a:cs typeface="Times New Roman"/>
            </a:endParaRPr>
          </a:p>
          <a:p>
            <a:pPr marL="38100">
              <a:lnSpc>
                <a:spcPts val="1760"/>
              </a:lnSpc>
              <a:tabLst>
                <a:tab pos="466407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Variance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(V)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=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E(X</a:t>
            </a:r>
            <a:r>
              <a:rPr dirty="0" baseline="34722" sz="1200">
                <a:latin typeface="Times New Roman"/>
                <a:cs typeface="Times New Roman"/>
              </a:rPr>
              <a:t>2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–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(E(X))</a:t>
            </a:r>
            <a:r>
              <a:rPr dirty="0" baseline="34722" sz="1200">
                <a:latin typeface="Times New Roman"/>
                <a:cs typeface="Times New Roman"/>
              </a:rPr>
              <a:t>2</a:t>
            </a:r>
            <a:r>
              <a:rPr dirty="0" baseline="34722" sz="1200" spc="50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baseline="-7936" sz="2625" spc="75">
                <a:latin typeface="Symbol"/>
                <a:cs typeface="Symbol"/>
              </a:rPr>
              <a:t></a:t>
            </a:r>
            <a:r>
              <a:rPr dirty="0" baseline="-7936" sz="2625" spc="-3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6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baseline="-7936" sz="2625" spc="104">
                <a:latin typeface="Symbol"/>
                <a:cs typeface="Symbol"/>
              </a:rPr>
              <a:t></a:t>
            </a:r>
            <a:r>
              <a:rPr dirty="0" sz="1150" spc="70">
                <a:latin typeface="Times New Roman"/>
                <a:cs typeface="Times New Roman"/>
              </a:rPr>
              <a:t>[</a:t>
            </a:r>
            <a:r>
              <a:rPr dirty="0" sz="1150" spc="70" i="1">
                <a:latin typeface="Times New Roman"/>
                <a:cs typeface="Times New Roman"/>
              </a:rPr>
              <a:t>x</a:t>
            </a:r>
            <a:r>
              <a:rPr dirty="0" sz="1150" spc="70">
                <a:latin typeface="Times New Roman"/>
                <a:cs typeface="Times New Roman"/>
              </a:rPr>
              <a:t>(</a:t>
            </a:r>
            <a:r>
              <a:rPr dirty="0" sz="1150" spc="70" i="1">
                <a:latin typeface="Times New Roman"/>
                <a:cs typeface="Times New Roman"/>
              </a:rPr>
              <a:t>x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]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baseline="36231" sz="1725" i="1">
                <a:latin typeface="Times New Roman"/>
                <a:cs typeface="Times New Roman"/>
              </a:rPr>
              <a:t>m</a:t>
            </a:r>
            <a:r>
              <a:rPr dirty="0" baseline="36231" sz="1725" spc="330" i="1">
                <a:latin typeface="Times New Roman"/>
                <a:cs typeface="Times New Roman"/>
              </a:rPr>
              <a:t> </a:t>
            </a:r>
            <a:r>
              <a:rPr dirty="0" baseline="36231" sz="1725" spc="-75" i="1">
                <a:latin typeface="Times New Roman"/>
                <a:cs typeface="Times New Roman"/>
              </a:rPr>
              <a:t>e</a:t>
            </a:r>
            <a:r>
              <a:rPr dirty="0" baseline="36231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 spc="25" i="1">
                <a:latin typeface="Times New Roman"/>
                <a:cs typeface="Times New Roman"/>
              </a:rPr>
              <a:t>m</a:t>
            </a:r>
            <a:r>
              <a:rPr dirty="0" baseline="43650" sz="1050" spc="37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2227576" y="3876026"/>
            <a:ext cx="406400" cy="0"/>
          </a:xfrm>
          <a:custGeom>
            <a:avLst/>
            <a:gdLst/>
            <a:ahLst/>
            <a:cxnLst/>
            <a:rect l="l" t="t" r="r" b="b"/>
            <a:pathLst>
              <a:path w="406400" h="0">
                <a:moveTo>
                  <a:pt x="0" y="0"/>
                </a:moveTo>
                <a:lnTo>
                  <a:pt x="405933" y="0"/>
                </a:lnTo>
              </a:path>
            </a:pathLst>
          </a:custGeom>
          <a:ln w="62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/>
          <p:nvPr/>
        </p:nvSpPr>
        <p:spPr>
          <a:xfrm>
            <a:off x="3078821" y="3876027"/>
            <a:ext cx="406400" cy="0"/>
          </a:xfrm>
          <a:custGeom>
            <a:avLst/>
            <a:gdLst/>
            <a:ahLst/>
            <a:cxnLst/>
            <a:rect l="l" t="t" r="r" b="b"/>
            <a:pathLst>
              <a:path w="406400" h="0">
                <a:moveTo>
                  <a:pt x="0" y="0"/>
                </a:moveTo>
                <a:lnTo>
                  <a:pt x="405971" y="0"/>
                </a:lnTo>
              </a:path>
            </a:pathLst>
          </a:custGeom>
          <a:ln w="625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1558168" y="3957881"/>
            <a:ext cx="1397635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243965" algn="l"/>
              </a:tabLst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4204491" y="3871418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 h="0">
                <a:moveTo>
                  <a:pt x="0" y="0"/>
                </a:moveTo>
                <a:lnTo>
                  <a:pt x="456827" y="0"/>
                </a:lnTo>
              </a:path>
            </a:pathLst>
          </a:custGeom>
          <a:ln w="63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4660945" y="3332599"/>
            <a:ext cx="1033780" cy="7556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ctr" marR="20320">
              <a:lnSpc>
                <a:spcPct val="100000"/>
              </a:lnSpc>
              <a:spcBef>
                <a:spcPts val="135"/>
              </a:spcBef>
            </a:pP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!</a:t>
            </a:r>
            <a:endParaRPr sz="1150">
              <a:latin typeface="Times New Roman"/>
              <a:cs typeface="Times New Roman"/>
            </a:endParaRPr>
          </a:p>
          <a:p>
            <a:pPr marL="203835">
              <a:lnSpc>
                <a:spcPts val="484"/>
              </a:lnSpc>
              <a:spcBef>
                <a:spcPts val="10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algn="ctr">
              <a:lnSpc>
                <a:spcPts val="1805"/>
              </a:lnSpc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-9259" sz="2700">
                <a:latin typeface="Symbol"/>
                <a:cs typeface="Symbol"/>
              </a:rPr>
              <a:t></a:t>
            </a:r>
            <a:r>
              <a:rPr dirty="0" baseline="-9259" sz="2700" spc="-29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m</a:t>
            </a:r>
            <a:r>
              <a:rPr dirty="0" baseline="43650" sz="1050" spc="-37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  <a:p>
            <a:pPr marL="169545">
              <a:lnSpc>
                <a:spcPct val="100000"/>
              </a:lnSpc>
              <a:spcBef>
                <a:spcPts val="100"/>
              </a:spcBef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95408" y="3658085"/>
            <a:ext cx="2811145" cy="31496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209550">
              <a:lnSpc>
                <a:spcPts val="475"/>
              </a:lnSpc>
              <a:spcBef>
                <a:spcPts val="105"/>
              </a:spcBef>
              <a:tabLst>
                <a:tab pos="965835" algn="l"/>
                <a:tab pos="1440815" algn="l"/>
                <a:tab pos="1816735" algn="l"/>
                <a:tab pos="266763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i="1">
                <a:latin typeface="Times New Roman"/>
                <a:cs typeface="Times New Roman"/>
              </a:rPr>
              <a:t>x</a:t>
            </a:r>
            <a:r>
              <a:rPr dirty="0" baseline="3968" sz="1050" spc="742" i="1">
                <a:latin typeface="Times New Roman"/>
                <a:cs typeface="Times New Roman"/>
              </a:rPr>
              <a:t> </a:t>
            </a:r>
            <a:r>
              <a:rPr dirty="0" baseline="3968" sz="1050" spc="-37">
                <a:latin typeface="Symbol"/>
                <a:cs typeface="Symbol"/>
              </a:rPr>
              <a:t></a:t>
            </a:r>
            <a:r>
              <a:rPr dirty="0" baseline="3968" sz="1050" spc="-37" i="1">
                <a:latin typeface="Times New Roman"/>
                <a:cs typeface="Times New Roman"/>
              </a:rPr>
              <a:t>m</a:t>
            </a:r>
            <a:r>
              <a:rPr dirty="0" baseline="3968" sz="1050" i="1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i="1">
                <a:latin typeface="Times New Roman"/>
                <a:cs typeface="Times New Roman"/>
              </a:rPr>
              <a:t>x</a:t>
            </a:r>
            <a:r>
              <a:rPr dirty="0" baseline="3968" sz="1050" spc="742" i="1">
                <a:latin typeface="Times New Roman"/>
                <a:cs typeface="Times New Roman"/>
              </a:rPr>
              <a:t> </a:t>
            </a:r>
            <a:r>
              <a:rPr dirty="0" baseline="3968" sz="1050" spc="-37">
                <a:latin typeface="Symbol"/>
                <a:cs typeface="Symbol"/>
              </a:rPr>
              <a:t></a:t>
            </a:r>
            <a:r>
              <a:rPr dirty="0" baseline="3968" sz="1050" spc="-37" i="1">
                <a:latin typeface="Times New Roman"/>
                <a:cs typeface="Times New Roman"/>
              </a:rPr>
              <a:t>m</a:t>
            </a:r>
            <a:r>
              <a:rPr dirty="0" baseline="3968" sz="1050" i="1">
                <a:latin typeface="Times New Roman"/>
                <a:cs typeface="Times New Roman"/>
              </a:rPr>
              <a:t>	</a:t>
            </a:r>
            <a:r>
              <a:rPr dirty="0" baseline="3968" sz="1050" spc="-75">
                <a:latin typeface="Symbol"/>
                <a:cs typeface="Symbol"/>
              </a:rPr>
              <a:t></a:t>
            </a:r>
            <a:endParaRPr baseline="3968" sz="1050">
              <a:latin typeface="Symbol"/>
              <a:cs typeface="Symbol"/>
            </a:endParaRPr>
          </a:p>
          <a:p>
            <a:pPr marL="38100">
              <a:lnSpc>
                <a:spcPts val="1795"/>
              </a:lnSpc>
              <a:tabLst>
                <a:tab pos="1275080" algn="l"/>
                <a:tab pos="2125980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-7936" sz="2625" spc="75">
                <a:latin typeface="Symbol"/>
                <a:cs typeface="Symbol"/>
              </a:rPr>
              <a:t></a:t>
            </a:r>
            <a:r>
              <a:rPr dirty="0" baseline="-7936" sz="2625" spc="-322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x</a:t>
            </a:r>
            <a:r>
              <a:rPr dirty="0" sz="1150" spc="60">
                <a:latin typeface="Times New Roman"/>
                <a:cs typeface="Times New Roman"/>
              </a:rPr>
              <a:t>(</a:t>
            </a:r>
            <a:r>
              <a:rPr dirty="0" sz="1150" spc="60" i="1">
                <a:latin typeface="Times New Roman"/>
                <a:cs typeface="Times New Roman"/>
              </a:rPr>
              <a:t>x</a:t>
            </a:r>
            <a:r>
              <a:rPr dirty="0" sz="1150" spc="-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36231" sz="1725" spc="82" i="1">
                <a:latin typeface="Times New Roman"/>
                <a:cs typeface="Times New Roman"/>
              </a:rPr>
              <a:t>m</a:t>
            </a:r>
            <a:r>
              <a:rPr dirty="0" baseline="36231" sz="1725" spc="292" i="1">
                <a:latin typeface="Times New Roman"/>
                <a:cs typeface="Times New Roman"/>
              </a:rPr>
              <a:t> </a:t>
            </a:r>
            <a:r>
              <a:rPr dirty="0" baseline="36231" sz="1725" spc="-75" i="1">
                <a:latin typeface="Times New Roman"/>
                <a:cs typeface="Times New Roman"/>
              </a:rPr>
              <a:t>e</a:t>
            </a:r>
            <a:r>
              <a:rPr dirty="0" baseline="36231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-7936" sz="2625" spc="75">
                <a:latin typeface="Symbol"/>
                <a:cs typeface="Symbol"/>
              </a:rPr>
              <a:t></a:t>
            </a:r>
            <a:r>
              <a:rPr dirty="0" baseline="-7936" sz="2625" spc="-3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baseline="36231" sz="1725" spc="82" i="1">
                <a:latin typeface="Times New Roman"/>
                <a:cs typeface="Times New Roman"/>
              </a:rPr>
              <a:t>m</a:t>
            </a:r>
            <a:r>
              <a:rPr dirty="0" baseline="36231" sz="1725" spc="315" i="1">
                <a:latin typeface="Times New Roman"/>
                <a:cs typeface="Times New Roman"/>
              </a:rPr>
              <a:t> </a:t>
            </a:r>
            <a:r>
              <a:rPr dirty="0" baseline="36231" sz="1725" spc="-75" i="1">
                <a:latin typeface="Times New Roman"/>
                <a:cs typeface="Times New Roman"/>
              </a:rPr>
              <a:t>e</a:t>
            </a:r>
            <a:r>
              <a:rPr dirty="0" baseline="36231" sz="1725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60" i="1">
                <a:latin typeface="Times New Roman"/>
                <a:cs typeface="Times New Roman"/>
              </a:rPr>
              <a:t>m</a:t>
            </a:r>
            <a:r>
              <a:rPr dirty="0" baseline="43650" sz="1050" spc="89">
                <a:latin typeface="Times New Roman"/>
                <a:cs typeface="Times New Roman"/>
              </a:rPr>
              <a:t>2</a:t>
            </a:r>
            <a:r>
              <a:rPr dirty="0" baseline="43650" sz="1050" spc="270">
                <a:latin typeface="Times New Roman"/>
                <a:cs typeface="Times New Roman"/>
              </a:rPr>
              <a:t> 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-7716" sz="2700" spc="-1447">
                <a:latin typeface="Symbol"/>
                <a:cs typeface="Symbol"/>
              </a:rPr>
              <a:t></a:t>
            </a:r>
            <a:endParaRPr baseline="-7716" sz="2700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50493" y="3864633"/>
            <a:ext cx="23736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889000" algn="l"/>
                <a:tab pos="1677670" algn="l"/>
              </a:tabLst>
            </a:pP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!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25" i="1">
                <a:latin typeface="Times New Roman"/>
                <a:cs typeface="Times New Roman"/>
              </a:rPr>
              <a:t>x</a:t>
            </a:r>
            <a:r>
              <a:rPr dirty="0" sz="1150" spc="-25">
                <a:latin typeface="Times New Roman"/>
                <a:cs typeface="Times New Roman"/>
              </a:rPr>
              <a:t>!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baseline="-15873" sz="1050" i="1">
                <a:latin typeface="Times New Roman"/>
                <a:cs typeface="Times New Roman"/>
              </a:rPr>
              <a:t>x</a:t>
            </a:r>
            <a:r>
              <a:rPr dirty="0" baseline="-15873" sz="1050">
                <a:latin typeface="Symbol"/>
                <a:cs typeface="Symbol"/>
              </a:rPr>
              <a:t></a:t>
            </a:r>
            <a:r>
              <a:rPr dirty="0" baseline="-15873" sz="1050">
                <a:latin typeface="Times New Roman"/>
                <a:cs typeface="Times New Roman"/>
              </a:rPr>
              <a:t>2</a:t>
            </a:r>
            <a:r>
              <a:rPr dirty="0" baseline="-15873" sz="1050" spc="30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2)!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4201974" y="3577947"/>
            <a:ext cx="4476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5462" sz="1800" spc="67" i="1">
                <a:latin typeface="Times New Roman"/>
                <a:cs typeface="Times New Roman"/>
              </a:rPr>
              <a:t>m</a:t>
            </a:r>
            <a:r>
              <a:rPr dirty="0" sz="700" spc="45" i="1">
                <a:latin typeface="Times New Roman"/>
                <a:cs typeface="Times New Roman"/>
              </a:rPr>
              <a:t>x</a:t>
            </a:r>
            <a:r>
              <a:rPr dirty="0" baseline="-25462" sz="1800" spc="67" i="1">
                <a:latin typeface="Times New Roman"/>
                <a:cs typeface="Times New Roman"/>
              </a:rPr>
              <a:t>e</a:t>
            </a:r>
            <a:r>
              <a:rPr dirty="0" sz="700" spc="45">
                <a:latin typeface="Symbol"/>
                <a:cs typeface="Symbol"/>
              </a:rPr>
              <a:t></a:t>
            </a:r>
            <a:r>
              <a:rPr dirty="0" sz="700" spc="45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2127516" y="4420058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5" h="0">
                <a:moveTo>
                  <a:pt x="0" y="0"/>
                </a:moveTo>
                <a:lnTo>
                  <a:pt x="452551" y="0"/>
                </a:lnTo>
              </a:path>
            </a:pathLst>
          </a:custGeom>
          <a:ln w="63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1420694" y="4292184"/>
            <a:ext cx="38735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16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940208" y="4503966"/>
            <a:ext cx="16700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Symbol"/>
                <a:cs typeface="Symbol"/>
              </a:rPr>
              <a:t>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4264784" y="4419352"/>
            <a:ext cx="198755" cy="0"/>
          </a:xfrm>
          <a:custGeom>
            <a:avLst/>
            <a:gdLst/>
            <a:ahLst/>
            <a:cxnLst/>
            <a:rect l="l" t="t" r="r" b="b"/>
            <a:pathLst>
              <a:path w="198754" h="0">
                <a:moveTo>
                  <a:pt x="0" y="0"/>
                </a:moveTo>
                <a:lnTo>
                  <a:pt x="198429" y="0"/>
                </a:lnTo>
              </a:path>
            </a:pathLst>
          </a:custGeom>
          <a:ln w="63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5487113" y="4286347"/>
            <a:ext cx="7112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24772" y="4145995"/>
            <a:ext cx="2879090" cy="30289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362585">
              <a:lnSpc>
                <a:spcPts val="215"/>
              </a:lnSpc>
              <a:spcBef>
                <a:spcPts val="525"/>
              </a:spcBef>
              <a:tabLst>
                <a:tab pos="713105" algn="l"/>
                <a:tab pos="276923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spc="-37" i="1">
                <a:latin typeface="Times New Roman"/>
                <a:cs typeface="Times New Roman"/>
              </a:rPr>
              <a:t>x</a:t>
            </a:r>
            <a:r>
              <a:rPr dirty="0" baseline="3968" sz="1050" spc="-37">
                <a:latin typeface="Symbol"/>
                <a:cs typeface="Symbol"/>
              </a:rPr>
              <a:t></a:t>
            </a:r>
            <a:r>
              <a:rPr dirty="0" baseline="3968" sz="1050" spc="-37">
                <a:latin typeface="Times New Roman"/>
                <a:cs typeface="Times New Roman"/>
              </a:rPr>
              <a:t>2</a:t>
            </a:r>
            <a:r>
              <a:rPr dirty="0" baseline="3968" sz="1050">
                <a:latin typeface="Times New Roman"/>
                <a:cs typeface="Times New Roman"/>
              </a:rPr>
              <a:t>	</a:t>
            </a:r>
            <a:r>
              <a:rPr dirty="0" baseline="7936" sz="1050" spc="-75">
                <a:latin typeface="Times New Roman"/>
                <a:cs typeface="Times New Roman"/>
              </a:rPr>
              <a:t>2</a:t>
            </a:r>
            <a:endParaRPr baseline="7936" sz="1050">
              <a:latin typeface="Times New Roman"/>
              <a:cs typeface="Times New Roman"/>
            </a:endParaRPr>
          </a:p>
          <a:p>
            <a:pPr marL="50800">
              <a:lnSpc>
                <a:spcPts val="1535"/>
              </a:lnSpc>
              <a:tabLst>
                <a:tab pos="2649855" algn="l"/>
              </a:tabLst>
            </a:pP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480">
                <a:latin typeface="Times New Roman"/>
                <a:cs typeface="Times New Roman"/>
              </a:rPr>
              <a:t> 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m</a:t>
            </a:r>
            <a:r>
              <a:rPr dirty="0" sz="700" spc="-15" i="1">
                <a:latin typeface="Times New Roman"/>
                <a:cs typeface="Times New Roman"/>
              </a:rPr>
              <a:t> </a:t>
            </a:r>
            <a:r>
              <a:rPr dirty="0" baseline="-26234" sz="2700">
                <a:latin typeface="Symbol"/>
                <a:cs typeface="Symbol"/>
              </a:rPr>
              <a:t></a:t>
            </a:r>
            <a:r>
              <a:rPr dirty="0" baseline="-26234" sz="2700" spc="660">
                <a:latin typeface="Times New Roman"/>
                <a:cs typeface="Times New Roman"/>
              </a:rPr>
              <a:t> </a:t>
            </a:r>
            <a:r>
              <a:rPr dirty="0" baseline="9259" sz="1800" spc="-75" i="1">
                <a:latin typeface="Times New Roman"/>
                <a:cs typeface="Times New Roman"/>
              </a:rPr>
              <a:t>m</a:t>
            </a:r>
            <a:r>
              <a:rPr dirty="0" baseline="9259" sz="1800" i="1">
                <a:latin typeface="Times New Roman"/>
                <a:cs typeface="Times New Roman"/>
              </a:rPr>
              <a:t>	</a:t>
            </a:r>
            <a:r>
              <a:rPr dirty="0" baseline="9259" sz="1800" spc="-75" i="1">
                <a:latin typeface="Times New Roman"/>
                <a:cs typeface="Times New Roman"/>
              </a:rPr>
              <a:t>m</a:t>
            </a:r>
            <a:endParaRPr baseline="9259" sz="1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965935" y="4194891"/>
            <a:ext cx="1485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1200" spc="-2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896781" y="4186669"/>
            <a:ext cx="8509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705542" y="4449350"/>
            <a:ext cx="127635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20332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291551" y="4291375"/>
            <a:ext cx="225234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1208405" algn="l"/>
              </a:tabLst>
            </a:pP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........</a:t>
            </a:r>
            <a:r>
              <a:rPr dirty="0" baseline="-16203" sz="1800">
                <a:latin typeface="Symbol"/>
                <a:cs typeface="Symbol"/>
              </a:rPr>
              <a:t></a:t>
            </a:r>
            <a:r>
              <a:rPr dirty="0" baseline="-16203" sz="1800" spc="-4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084656" y="4412019"/>
            <a:ext cx="239903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1633220" algn="l"/>
              </a:tabLst>
            </a:pP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2)!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-37">
                <a:latin typeface="Times New Roman"/>
                <a:cs typeface="Times New Roman"/>
              </a:rPr>
              <a:t> </a:t>
            </a:r>
            <a:r>
              <a:rPr dirty="0" baseline="43981" sz="1800" i="1">
                <a:latin typeface="Times New Roman"/>
                <a:cs typeface="Times New Roman"/>
              </a:rPr>
              <a:t>m</a:t>
            </a:r>
            <a:r>
              <a:rPr dirty="0" baseline="43981" sz="1800" spc="-67" i="1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</a:t>
            </a:r>
            <a:r>
              <a:rPr dirty="0" baseline="43981" sz="1800" spc="-60">
                <a:latin typeface="Times New Roman"/>
                <a:cs typeface="Times New Roman"/>
              </a:rPr>
              <a:t> </a:t>
            </a:r>
            <a:r>
              <a:rPr dirty="0" baseline="43981" sz="1800" spc="-75" i="1">
                <a:latin typeface="Times New Roman"/>
                <a:cs typeface="Times New Roman"/>
              </a:rPr>
              <a:t>m</a:t>
            </a:r>
            <a:r>
              <a:rPr dirty="0" baseline="43981" sz="1800" i="1">
                <a:latin typeface="Times New Roman"/>
                <a:cs typeface="Times New Roman"/>
              </a:rPr>
              <a:t>	</a:t>
            </a:r>
            <a:r>
              <a:rPr dirty="0" baseline="27777" sz="1800" spc="-82">
                <a:latin typeface="Symbol"/>
                <a:cs typeface="Symbol"/>
              </a:rPr>
              <a:t></a:t>
            </a:r>
            <a:r>
              <a:rPr dirty="0" baseline="43981" sz="1800" spc="-82">
                <a:latin typeface="Times New Roman"/>
                <a:cs typeface="Times New Roman"/>
              </a:rPr>
              <a:t>1</a:t>
            </a:r>
            <a:r>
              <a:rPr dirty="0" baseline="43981" sz="1800" spc="-254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89">
                <a:latin typeface="Times New Roman"/>
                <a:cs typeface="Times New Roman"/>
              </a:rPr>
              <a:t> </a:t>
            </a:r>
            <a:r>
              <a:rPr dirty="0" sz="1200" spc="-45">
                <a:latin typeface="Times New Roman"/>
                <a:cs typeface="Times New Roman"/>
              </a:rPr>
              <a:t>1!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Symbol"/>
                <a:cs typeface="Symbol"/>
              </a:rPr>
              <a:t></a:t>
            </a:r>
            <a:r>
              <a:rPr dirty="0" baseline="43981" sz="1800" spc="532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059842" y="4222942"/>
            <a:ext cx="76898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389255" algn="l"/>
              </a:tabLst>
            </a:pP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215">
                <a:latin typeface="Times New Roman"/>
                <a:cs typeface="Times New Roman"/>
              </a:rPr>
              <a:t> </a:t>
            </a:r>
            <a:r>
              <a:rPr dirty="0" baseline="-25462" sz="1800" spc="-75">
                <a:latin typeface="Symbol"/>
                <a:cs typeface="Symbol"/>
              </a:rPr>
              <a:t></a:t>
            </a:r>
            <a:r>
              <a:rPr dirty="0" baseline="-25462" sz="1800">
                <a:latin typeface="Times New Roman"/>
                <a:cs typeface="Times New Roman"/>
              </a:rPr>
              <a:t>	</a:t>
            </a: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165">
                <a:latin typeface="Times New Roman"/>
                <a:cs typeface="Times New Roman"/>
              </a:rPr>
              <a:t>  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m</a:t>
            </a:r>
            <a:r>
              <a:rPr dirty="0" sz="700" spc="15" i="1">
                <a:latin typeface="Times New Roman"/>
                <a:cs typeface="Times New Roman"/>
              </a:rPr>
              <a:t> </a:t>
            </a:r>
            <a:r>
              <a:rPr dirty="0" baseline="13888" sz="1800" spc="-75">
                <a:latin typeface="Symbol"/>
                <a:cs typeface="Symbol"/>
              </a:rPr>
              <a:t></a:t>
            </a:r>
            <a:endParaRPr baseline="13888" sz="1800">
              <a:latin typeface="Symbol"/>
              <a:cs typeface="Symbol"/>
            </a:endParaRPr>
          </a:p>
        </p:txBody>
      </p:sp>
      <p:grpSp>
        <p:nvGrpSpPr>
          <p:cNvPr id="57" name="object 57" descr=""/>
          <p:cNvGrpSpPr/>
          <p:nvPr/>
        </p:nvGrpSpPr>
        <p:grpSpPr>
          <a:xfrm>
            <a:off x="3321649" y="5104319"/>
            <a:ext cx="219710" cy="160655"/>
            <a:chOff x="3321649" y="5104319"/>
            <a:chExt cx="219710" cy="160655"/>
          </a:xfrm>
        </p:grpSpPr>
        <p:sp>
          <p:nvSpPr>
            <p:cNvPr id="58" name="object 58" descr=""/>
            <p:cNvSpPr/>
            <p:nvPr/>
          </p:nvSpPr>
          <p:spPr>
            <a:xfrm>
              <a:off x="3324789" y="5204547"/>
              <a:ext cx="19685" cy="10795"/>
            </a:xfrm>
            <a:custGeom>
              <a:avLst/>
              <a:gdLst/>
              <a:ahLst/>
              <a:cxnLst/>
              <a:rect l="l" t="t" r="r" b="b"/>
              <a:pathLst>
                <a:path w="19685" h="10795">
                  <a:moveTo>
                    <a:pt x="0" y="10712"/>
                  </a:moveTo>
                  <a:lnTo>
                    <a:pt x="19253" y="0"/>
                  </a:lnTo>
                </a:path>
              </a:pathLst>
            </a:custGeom>
            <a:ln w="62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344043" y="5207522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431" y="50592"/>
                  </a:lnTo>
                </a:path>
              </a:pathLst>
            </a:custGeom>
            <a:ln w="127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375837" y="5107524"/>
              <a:ext cx="165100" cy="151130"/>
            </a:xfrm>
            <a:custGeom>
              <a:avLst/>
              <a:gdLst/>
              <a:ahLst/>
              <a:cxnLst/>
              <a:rect l="l" t="t" r="r" b="b"/>
              <a:pathLst>
                <a:path w="165100" h="151129">
                  <a:moveTo>
                    <a:pt x="0" y="150591"/>
                  </a:moveTo>
                  <a:lnTo>
                    <a:pt x="37305" y="0"/>
                  </a:lnTo>
                </a:path>
                <a:path w="165100" h="151129">
                  <a:moveTo>
                    <a:pt x="37305" y="0"/>
                  </a:moveTo>
                  <a:lnTo>
                    <a:pt x="165100" y="0"/>
                  </a:lnTo>
                </a:path>
              </a:pathLst>
            </a:custGeom>
            <a:ln w="6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 descr=""/>
          <p:cNvSpPr/>
          <p:nvPr/>
        </p:nvSpPr>
        <p:spPr>
          <a:xfrm>
            <a:off x="2675827" y="6155150"/>
            <a:ext cx="417830" cy="0"/>
          </a:xfrm>
          <a:custGeom>
            <a:avLst/>
            <a:gdLst/>
            <a:ahLst/>
            <a:cxnLst/>
            <a:rect l="l" t="t" r="r" b="b"/>
            <a:pathLst>
              <a:path w="417830" h="0">
                <a:moveTo>
                  <a:pt x="0" y="0"/>
                </a:moveTo>
                <a:lnTo>
                  <a:pt x="417476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3264647" y="6155150"/>
            <a:ext cx="352425" cy="0"/>
          </a:xfrm>
          <a:custGeom>
            <a:avLst/>
            <a:gdLst/>
            <a:ahLst/>
            <a:cxnLst/>
            <a:rect l="l" t="t" r="r" b="b"/>
            <a:pathLst>
              <a:path w="352425" h="0">
                <a:moveTo>
                  <a:pt x="0" y="0"/>
                </a:moveTo>
                <a:lnTo>
                  <a:pt x="35222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3625596" y="6028240"/>
            <a:ext cx="12769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135" algn="l"/>
              </a:tabLst>
            </a:pPr>
            <a:r>
              <a:rPr dirty="0" sz="1200" spc="-50">
                <a:latin typeface="Times New Roman"/>
                <a:cs typeface="Times New Roman"/>
              </a:rPr>
              <a:t>,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0,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3.........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830174" y="6147685"/>
            <a:ext cx="6934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68960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673100" y="6028240"/>
            <a:ext cx="25634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465070" algn="l"/>
              </a:tabLst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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635000" y="4644588"/>
            <a:ext cx="6094095" cy="1427480"/>
          </a:xfrm>
          <a:prstGeom prst="rect">
            <a:avLst/>
          </a:prstGeom>
        </p:spPr>
        <p:txBody>
          <a:bodyPr wrap="square" lIns="0" tIns="132080" rIns="0" bIns="0" rtlCol="0" vert="horz">
            <a:spAutoFit/>
          </a:bodyPr>
          <a:lstStyle/>
          <a:p>
            <a:pPr marL="835660">
              <a:lnSpc>
                <a:spcPct val="100000"/>
              </a:lnSpc>
              <a:spcBef>
                <a:spcPts val="1040"/>
              </a:spcBef>
            </a:pPr>
            <a:r>
              <a:rPr dirty="0" sz="1350">
                <a:latin typeface="Symbol"/>
                <a:cs typeface="Symbol"/>
              </a:rPr>
              <a:t></a:t>
            </a:r>
            <a:r>
              <a:rPr dirty="0" sz="1350" spc="-15">
                <a:latin typeface="Times New Roman"/>
                <a:cs typeface="Times New Roman"/>
              </a:rPr>
              <a:t> </a:t>
            </a:r>
            <a:r>
              <a:rPr dirty="0" sz="1350" spc="85" i="1">
                <a:latin typeface="Times New Roman"/>
                <a:cs typeface="Times New Roman"/>
              </a:rPr>
              <a:t>m</a:t>
            </a:r>
            <a:r>
              <a:rPr dirty="0" baseline="35087" sz="1425" spc="127">
                <a:latin typeface="Times New Roman"/>
                <a:cs typeface="Times New Roman"/>
              </a:rPr>
              <a:t>2</a:t>
            </a:r>
            <a:r>
              <a:rPr dirty="0" sz="1350" spc="85" i="1">
                <a:latin typeface="Times New Roman"/>
                <a:cs typeface="Times New Roman"/>
              </a:rPr>
              <a:t>e</a:t>
            </a:r>
            <a:r>
              <a:rPr dirty="0" baseline="35087" sz="1425" spc="127">
                <a:latin typeface="Symbol"/>
                <a:cs typeface="Symbol"/>
              </a:rPr>
              <a:t></a:t>
            </a:r>
            <a:r>
              <a:rPr dirty="0" baseline="35087" sz="1425" spc="127" i="1">
                <a:latin typeface="Times New Roman"/>
                <a:cs typeface="Times New Roman"/>
              </a:rPr>
              <a:t>m</a:t>
            </a:r>
            <a:r>
              <a:rPr dirty="0" sz="1350" spc="85" i="1">
                <a:latin typeface="Times New Roman"/>
                <a:cs typeface="Times New Roman"/>
              </a:rPr>
              <a:t>e</a:t>
            </a:r>
            <a:r>
              <a:rPr dirty="0" baseline="35087" sz="1425" spc="127" i="1">
                <a:latin typeface="Times New Roman"/>
                <a:cs typeface="Times New Roman"/>
              </a:rPr>
              <a:t>m</a:t>
            </a:r>
            <a:r>
              <a:rPr dirty="0" baseline="35087" sz="1425" spc="382" i="1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</a:t>
            </a:r>
            <a:r>
              <a:rPr dirty="0" sz="1350" spc="5">
                <a:latin typeface="Times New Roman"/>
                <a:cs typeface="Times New Roman"/>
              </a:rPr>
              <a:t> </a:t>
            </a:r>
            <a:r>
              <a:rPr dirty="0" sz="1350" i="1">
                <a:latin typeface="Times New Roman"/>
                <a:cs typeface="Times New Roman"/>
              </a:rPr>
              <a:t>m</a:t>
            </a:r>
            <a:r>
              <a:rPr dirty="0" sz="1350" spc="-15" i="1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</a:t>
            </a:r>
            <a:r>
              <a:rPr dirty="0" sz="1350" spc="-15">
                <a:latin typeface="Times New Roman"/>
                <a:cs typeface="Times New Roman"/>
              </a:rPr>
              <a:t> </a:t>
            </a:r>
            <a:r>
              <a:rPr dirty="0" sz="1350" spc="70" i="1">
                <a:latin typeface="Times New Roman"/>
                <a:cs typeface="Times New Roman"/>
              </a:rPr>
              <a:t>m</a:t>
            </a:r>
            <a:r>
              <a:rPr dirty="0" baseline="35087" sz="1425" spc="104">
                <a:latin typeface="Times New Roman"/>
                <a:cs typeface="Times New Roman"/>
              </a:rPr>
              <a:t>2</a:t>
            </a:r>
            <a:r>
              <a:rPr dirty="0" baseline="35087" sz="1425" spc="359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</a:t>
            </a:r>
            <a:r>
              <a:rPr dirty="0" sz="1350" spc="-15">
                <a:latin typeface="Times New Roman"/>
                <a:cs typeface="Times New Roman"/>
              </a:rPr>
              <a:t> </a:t>
            </a:r>
            <a:r>
              <a:rPr dirty="0" sz="1350" spc="70" i="1">
                <a:latin typeface="Times New Roman"/>
                <a:cs typeface="Times New Roman"/>
              </a:rPr>
              <a:t>m</a:t>
            </a:r>
            <a:r>
              <a:rPr dirty="0" baseline="35087" sz="1425" spc="104">
                <a:latin typeface="Times New Roman"/>
                <a:cs typeface="Times New Roman"/>
              </a:rPr>
              <a:t>2</a:t>
            </a:r>
            <a:r>
              <a:rPr dirty="0" baseline="35087" sz="1425" spc="359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</a:t>
            </a:r>
            <a:r>
              <a:rPr dirty="0" sz="1350" spc="10">
                <a:latin typeface="Times New Roman"/>
                <a:cs typeface="Times New Roman"/>
              </a:rPr>
              <a:t> </a:t>
            </a:r>
            <a:r>
              <a:rPr dirty="0" sz="1350" i="1">
                <a:latin typeface="Times New Roman"/>
                <a:cs typeface="Times New Roman"/>
              </a:rPr>
              <a:t>m</a:t>
            </a:r>
            <a:r>
              <a:rPr dirty="0" sz="1350" spc="-20" i="1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</a:t>
            </a:r>
            <a:r>
              <a:rPr dirty="0" sz="1350" spc="-15">
                <a:latin typeface="Times New Roman"/>
                <a:cs typeface="Times New Roman"/>
              </a:rPr>
              <a:t> </a:t>
            </a:r>
            <a:r>
              <a:rPr dirty="0" sz="1350" spc="70" i="1">
                <a:latin typeface="Times New Roman"/>
                <a:cs typeface="Times New Roman"/>
              </a:rPr>
              <a:t>m</a:t>
            </a:r>
            <a:r>
              <a:rPr dirty="0" baseline="35087" sz="1425" spc="104">
                <a:latin typeface="Times New Roman"/>
                <a:cs typeface="Times New Roman"/>
              </a:rPr>
              <a:t>2</a:t>
            </a:r>
            <a:r>
              <a:rPr dirty="0" baseline="35087" sz="1425" spc="359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</a:t>
            </a:r>
            <a:r>
              <a:rPr dirty="0" sz="1350" spc="-15">
                <a:latin typeface="Times New Roman"/>
                <a:cs typeface="Times New Roman"/>
              </a:rPr>
              <a:t> </a:t>
            </a:r>
            <a:r>
              <a:rPr dirty="0" sz="1350" spc="-50" i="1">
                <a:latin typeface="Times New Roman"/>
                <a:cs typeface="Times New Roman"/>
              </a:rPr>
              <a:t>m</a:t>
            </a:r>
            <a:endParaRPr sz="1350">
              <a:latin typeface="Times New Roman"/>
              <a:cs typeface="Times New Roman"/>
            </a:endParaRPr>
          </a:p>
          <a:p>
            <a:pPr marL="279400">
              <a:lnSpc>
                <a:spcPct val="100000"/>
              </a:lnSpc>
              <a:spcBef>
                <a:spcPts val="850"/>
              </a:spcBef>
              <a:tabLst>
                <a:tab pos="2787650" algn="l"/>
              </a:tabLst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Variance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(</a:t>
            </a: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 spc="-3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-2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m</a:t>
            </a:r>
            <a:r>
              <a:rPr dirty="0" sz="1150" spc="254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SD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(</a:t>
            </a:r>
            <a:r>
              <a:rPr dirty="0" sz="1200" spc="-35">
                <a:latin typeface="Symbol"/>
                <a:cs typeface="Symbol"/>
              </a:rPr>
              <a:t>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m</a:t>
            </a:r>
            <a:endParaRPr sz="1150">
              <a:latin typeface="Times New Roman"/>
              <a:cs typeface="Times New Roman"/>
            </a:endParaRPr>
          </a:p>
          <a:p>
            <a:pPr marL="50800" marR="43180">
              <a:lnSpc>
                <a:spcPct val="143300"/>
              </a:lnSpc>
              <a:spcBef>
                <a:spcPts val="229"/>
              </a:spcBef>
            </a:pPr>
            <a:r>
              <a:rPr dirty="0" sz="1200" b="1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company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receives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three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complaints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average.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receiving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complaint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day?</a:t>
            </a:r>
            <a:endParaRPr sz="1200">
              <a:latin typeface="Times New Roman"/>
              <a:cs typeface="Times New Roman"/>
            </a:endParaRPr>
          </a:p>
          <a:p>
            <a:pPr marL="2050414">
              <a:lnSpc>
                <a:spcPct val="100000"/>
              </a:lnSpc>
              <a:spcBef>
                <a:spcPts val="330"/>
              </a:spcBef>
              <a:tabLst>
                <a:tab pos="2634615" algn="l"/>
              </a:tabLst>
            </a:pPr>
            <a:r>
              <a:rPr dirty="0" baseline="-25462" sz="1800" spc="75" i="1">
                <a:latin typeface="Times New Roman"/>
                <a:cs typeface="Times New Roman"/>
              </a:rPr>
              <a:t>m</a:t>
            </a:r>
            <a:r>
              <a:rPr dirty="0" sz="700" spc="50" i="1">
                <a:latin typeface="Times New Roman"/>
                <a:cs typeface="Times New Roman"/>
              </a:rPr>
              <a:t>x</a:t>
            </a:r>
            <a:r>
              <a:rPr dirty="0" baseline="-25462" sz="1800" spc="75" i="1">
                <a:latin typeface="Times New Roman"/>
                <a:cs typeface="Times New Roman"/>
              </a:rPr>
              <a:t>e</a:t>
            </a:r>
            <a:r>
              <a:rPr dirty="0" sz="700" spc="50">
                <a:latin typeface="Symbol"/>
                <a:cs typeface="Symbol"/>
              </a:rPr>
              <a:t></a:t>
            </a:r>
            <a:r>
              <a:rPr dirty="0" sz="700" spc="50" i="1">
                <a:latin typeface="Times New Roman"/>
                <a:cs typeface="Times New Roman"/>
              </a:rPr>
              <a:t>m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baseline="-25462" sz="1800">
                <a:latin typeface="Times New Roman"/>
                <a:cs typeface="Times New Roman"/>
              </a:rPr>
              <a:t>3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75" i="1">
                <a:latin typeface="Times New Roman"/>
                <a:cs typeface="Times New Roman"/>
              </a:rPr>
              <a:t> </a:t>
            </a:r>
            <a:r>
              <a:rPr dirty="0" baseline="-25462" sz="1800" spc="-37" i="1">
                <a:latin typeface="Times New Roman"/>
                <a:cs typeface="Times New Roman"/>
              </a:rPr>
              <a:t>e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3190214" y="6970468"/>
            <a:ext cx="338455" cy="0"/>
          </a:xfrm>
          <a:custGeom>
            <a:avLst/>
            <a:gdLst/>
            <a:ahLst/>
            <a:cxnLst/>
            <a:rect l="l" t="t" r="r" b="b"/>
            <a:pathLst>
              <a:path w="338454" h="0">
                <a:moveTo>
                  <a:pt x="0" y="0"/>
                </a:moveTo>
                <a:lnTo>
                  <a:pt x="337826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/>
          <p:nvPr/>
        </p:nvSpPr>
        <p:spPr>
          <a:xfrm>
            <a:off x="3686204" y="6970468"/>
            <a:ext cx="323215" cy="0"/>
          </a:xfrm>
          <a:custGeom>
            <a:avLst/>
            <a:gdLst/>
            <a:ahLst/>
            <a:cxnLst/>
            <a:rect l="l" t="t" r="r" b="b"/>
            <a:pathLst>
              <a:path w="323214" h="0">
                <a:moveTo>
                  <a:pt x="0" y="0"/>
                </a:moveTo>
                <a:lnTo>
                  <a:pt x="322778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3297289" y="6962120"/>
            <a:ext cx="61722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99745" algn="l"/>
              </a:tabLst>
            </a:pPr>
            <a:r>
              <a:rPr dirty="0" sz="1200" spc="-25">
                <a:latin typeface="Times New Roman"/>
                <a:cs typeface="Times New Roman"/>
              </a:rPr>
              <a:t>0!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70">
                <a:latin typeface="Times New Roman"/>
                <a:cs typeface="Times New Roman"/>
              </a:rPr>
              <a:t>1!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113017" y="7000522"/>
            <a:ext cx="97853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90487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527415" y="6842342"/>
            <a:ext cx="261810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490855" algn="l"/>
              </a:tabLst>
            </a:pP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6203" sz="1800" spc="15">
                <a:latin typeface="Symbol"/>
                <a:cs typeface="Symbol"/>
              </a:rPr>
              <a:t></a:t>
            </a:r>
            <a:r>
              <a:rPr dirty="0" baseline="-16203" sz="1800" spc="8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1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</a:t>
            </a:r>
            <a:r>
              <a:rPr dirty="0" sz="1200" spc="10">
                <a:latin typeface="Times New Roman"/>
                <a:cs typeface="Times New Roman"/>
              </a:rPr>
              <a:t>[0.0498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0.1494]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0.8008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747810" y="6842476"/>
            <a:ext cx="247586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65">
                <a:latin typeface="Times New Roman"/>
                <a:cs typeface="Times New Roman"/>
              </a:rPr>
              <a:t>1</a:t>
            </a:r>
            <a:r>
              <a:rPr dirty="0" sz="1150" spc="65">
                <a:latin typeface="Symbol"/>
                <a:cs typeface="Symbol"/>
              </a:rPr>
              <a:t>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[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(1)]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-16203" sz="1800" spc="-75">
                <a:latin typeface="Symbol"/>
                <a:cs typeface="Symbol"/>
              </a:rPr>
              <a:t></a:t>
            </a:r>
            <a:endParaRPr baseline="-16203" sz="18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660400" y="6327914"/>
            <a:ext cx="5608955" cy="559435"/>
          </a:xfrm>
          <a:prstGeom prst="rect">
            <a:avLst/>
          </a:prstGeom>
        </p:spPr>
        <p:txBody>
          <a:bodyPr wrap="square" lIns="0" tIns="9461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745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receiving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 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complaint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1)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(2)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(3)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Symbol"/>
                <a:cs typeface="Symbol"/>
              </a:rPr>
              <a:t></a:t>
            </a:r>
            <a:r>
              <a:rPr dirty="0" sz="1150" spc="-10">
                <a:latin typeface="Times New Roman"/>
                <a:cs typeface="Times New Roman"/>
              </a:rPr>
              <a:t>......</a:t>
            </a:r>
            <a:endParaRPr sz="1150">
              <a:latin typeface="Times New Roman"/>
              <a:cs typeface="Times New Roman"/>
            </a:endParaRPr>
          </a:p>
          <a:p>
            <a:pPr algn="ctr" marL="274320">
              <a:lnSpc>
                <a:spcPct val="100000"/>
              </a:lnSpc>
              <a:spcBef>
                <a:spcPts val="670"/>
              </a:spcBef>
              <a:tabLst>
                <a:tab pos="840740" algn="l"/>
              </a:tabLst>
            </a:pPr>
            <a:r>
              <a:rPr dirty="0" baseline="-23148" sz="1800">
                <a:latin typeface="Symbol"/>
                <a:cs typeface="Symbol"/>
              </a:rPr>
              <a:t></a:t>
            </a:r>
            <a:r>
              <a:rPr dirty="0" baseline="-25462" sz="1800">
                <a:latin typeface="Times New Roman"/>
                <a:cs typeface="Times New Roman"/>
              </a:rPr>
              <a:t>3</a:t>
            </a:r>
            <a:r>
              <a:rPr dirty="0" sz="700">
                <a:latin typeface="Times New Roman"/>
                <a:cs typeface="Times New Roman"/>
              </a:rPr>
              <a:t>0</a:t>
            </a:r>
            <a:r>
              <a:rPr dirty="0" sz="700" spc="60">
                <a:latin typeface="Times New Roman"/>
                <a:cs typeface="Times New Roman"/>
              </a:rPr>
              <a:t> </a:t>
            </a:r>
            <a:r>
              <a:rPr dirty="0" baseline="-25462" sz="1800" spc="-37" i="1">
                <a:latin typeface="Times New Roman"/>
                <a:cs typeface="Times New Roman"/>
              </a:rPr>
              <a:t>e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3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-25462" sz="1800" spc="-52">
                <a:latin typeface="Times New Roman"/>
                <a:cs typeface="Times New Roman"/>
              </a:rPr>
              <a:t>3</a:t>
            </a:r>
            <a:r>
              <a:rPr dirty="0" sz="700" spc="-35">
                <a:latin typeface="Times New Roman"/>
                <a:cs typeface="Times New Roman"/>
              </a:rPr>
              <a:t>1</a:t>
            </a:r>
            <a:r>
              <a:rPr dirty="0" sz="700" spc="-70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3</a:t>
            </a:r>
            <a:r>
              <a:rPr dirty="0" sz="700" spc="120">
                <a:latin typeface="Times New Roman"/>
                <a:cs typeface="Times New Roman"/>
              </a:rPr>
              <a:t> </a:t>
            </a:r>
            <a:r>
              <a:rPr dirty="0" baseline="-23148" sz="1800" spc="-75">
                <a:latin typeface="Symbol"/>
                <a:cs typeface="Symbol"/>
              </a:rPr>
              <a:t></a:t>
            </a:r>
            <a:endParaRPr baseline="-23148" sz="18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660400" y="7195566"/>
            <a:ext cx="5658485" cy="1040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77800" marR="17780" indent="-153035">
              <a:lnSpc>
                <a:spcPct val="1442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injection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0.001,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determine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chance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individuals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reaction.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(VTU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2003).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620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occurrence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small.</a:t>
            </a:r>
            <a:endParaRPr sz="1200">
              <a:latin typeface="Times New Roman"/>
              <a:cs typeface="Times New Roman"/>
            </a:endParaRPr>
          </a:p>
          <a:p>
            <a:pPr marL="3009900">
              <a:lnSpc>
                <a:spcPct val="100000"/>
              </a:lnSpc>
              <a:spcBef>
                <a:spcPts val="335"/>
              </a:spcBef>
            </a:pPr>
            <a:r>
              <a:rPr dirty="0" baseline="-25462" sz="1800">
                <a:latin typeface="Times New Roman"/>
                <a:cs typeface="Times New Roman"/>
              </a:rPr>
              <a:t>2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60" i="1">
                <a:latin typeface="Times New Roman"/>
                <a:cs typeface="Times New Roman"/>
              </a:rPr>
              <a:t> </a:t>
            </a:r>
            <a:r>
              <a:rPr dirty="0" baseline="-25462" sz="1800" spc="-37" i="1">
                <a:latin typeface="Times New Roman"/>
                <a:cs typeface="Times New Roman"/>
              </a:rPr>
              <a:t>e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673100" y="8191362"/>
            <a:ext cx="29584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Mean = m 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2000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>
                <a:latin typeface="Times New Roman"/>
                <a:cs typeface="Times New Roman"/>
              </a:rPr>
              <a:t>0.001=2,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3660148" y="8318259"/>
            <a:ext cx="349885" cy="0"/>
          </a:xfrm>
          <a:custGeom>
            <a:avLst/>
            <a:gdLst/>
            <a:ahLst/>
            <a:cxnLst/>
            <a:rect l="l" t="t" r="r" b="b"/>
            <a:pathLst>
              <a:path w="349885" h="0">
                <a:moveTo>
                  <a:pt x="0" y="0"/>
                </a:moveTo>
                <a:lnTo>
                  <a:pt x="34987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3780690" y="8309891"/>
            <a:ext cx="1358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673100" y="8579357"/>
            <a:ext cx="54254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bad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reaction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2)</a:t>
            </a:r>
            <a:endParaRPr sz="1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3403783" y="1159583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5" h="0">
                <a:moveTo>
                  <a:pt x="0" y="0"/>
                </a:moveTo>
                <a:lnTo>
                  <a:pt x="279658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838329" y="1159583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 h="0">
                <a:moveTo>
                  <a:pt x="0" y="0"/>
                </a:moveTo>
                <a:lnTo>
                  <a:pt x="349077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4184237" y="1075049"/>
            <a:ext cx="8572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993109" y="1189029"/>
            <a:ext cx="127635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20332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993109" y="926928"/>
            <a:ext cx="8572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28935" y="1026422"/>
            <a:ext cx="123189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10369" y="866268"/>
            <a:ext cx="48450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5462" sz="180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2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150">
                <a:latin typeface="Times New Roman"/>
                <a:cs typeface="Times New Roman"/>
              </a:rPr>
              <a:t> </a:t>
            </a:r>
            <a:r>
              <a:rPr dirty="0" baseline="-23148" sz="1800" spc="-75">
                <a:latin typeface="Symbol"/>
                <a:cs typeface="Symbol"/>
              </a:rPr>
              <a:t></a:t>
            </a:r>
            <a:endParaRPr baseline="-23148" sz="18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376129" y="866268"/>
            <a:ext cx="32321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5462" sz="1800" spc="-30">
                <a:latin typeface="Times New Roman"/>
                <a:cs typeface="Times New Roman"/>
              </a:rPr>
              <a:t>2</a:t>
            </a:r>
            <a:r>
              <a:rPr dirty="0" baseline="-25462" sz="1800" spc="-30" i="1">
                <a:latin typeface="Times New Roman"/>
                <a:cs typeface="Times New Roman"/>
              </a:rPr>
              <a:t>e</a:t>
            </a:r>
            <a:r>
              <a:rPr dirty="0" sz="700" spc="-20">
                <a:latin typeface="Symbol"/>
                <a:cs typeface="Symbol"/>
              </a:rPr>
              <a:t></a:t>
            </a:r>
            <a:r>
              <a:rPr dirty="0" sz="700" spc="-2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77819" y="1031589"/>
            <a:ext cx="276542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2206625" algn="l"/>
                <a:tab pos="2640965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spc="60">
                <a:latin typeface="Symbol"/>
                <a:cs typeface="Symbol"/>
              </a:rPr>
              <a:t></a:t>
            </a:r>
            <a:r>
              <a:rPr dirty="0" sz="1150" spc="60">
                <a:latin typeface="Times New Roman"/>
                <a:cs typeface="Times New Roman"/>
              </a:rPr>
              <a:t>[</a:t>
            </a:r>
            <a:r>
              <a:rPr dirty="0" sz="1150" spc="60" i="1">
                <a:latin typeface="Times New Roman"/>
                <a:cs typeface="Times New Roman"/>
              </a:rPr>
              <a:t>P</a:t>
            </a:r>
            <a:r>
              <a:rPr dirty="0" sz="1150" spc="60">
                <a:latin typeface="Times New Roman"/>
                <a:cs typeface="Times New Roman"/>
              </a:rPr>
              <a:t>(0)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P</a:t>
            </a:r>
            <a:r>
              <a:rPr dirty="0" sz="1150" spc="-25">
                <a:latin typeface="Times New Roman"/>
                <a:cs typeface="Times New Roman"/>
              </a:rPr>
              <a:t>(1)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(2)]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baseline="-16203" sz="1800" spc="-37">
                <a:latin typeface="Symbol"/>
                <a:cs typeface="Symbol"/>
              </a:rPr>
              <a:t>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4612585" y="1162713"/>
            <a:ext cx="155575" cy="0"/>
          </a:xfrm>
          <a:custGeom>
            <a:avLst/>
            <a:gdLst/>
            <a:ahLst/>
            <a:cxnLst/>
            <a:rect l="l" t="t" r="r" b="b"/>
            <a:pathLst>
              <a:path w="155575" h="0">
                <a:moveTo>
                  <a:pt x="0" y="0"/>
                </a:moveTo>
                <a:lnTo>
                  <a:pt x="154959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5701370" y="1162713"/>
            <a:ext cx="155575" cy="0"/>
          </a:xfrm>
          <a:custGeom>
            <a:avLst/>
            <a:gdLst/>
            <a:ahLst/>
            <a:cxnLst/>
            <a:rect l="l" t="t" r="r" b="b"/>
            <a:pathLst>
              <a:path w="155575" h="0">
                <a:moveTo>
                  <a:pt x="0" y="0"/>
                </a:moveTo>
                <a:lnTo>
                  <a:pt x="155251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729318" y="942280"/>
            <a:ext cx="1028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639078" y="942280"/>
            <a:ext cx="1028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685324" y="1149940"/>
            <a:ext cx="1159510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101090" algn="l"/>
              </a:tabLst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297915" y="1036909"/>
            <a:ext cx="215138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89584" algn="l"/>
                <a:tab pos="1597660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</a:t>
            </a:r>
            <a:r>
              <a:rPr dirty="0" sz="1150" spc="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(1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2)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1</a:t>
            </a:r>
            <a:r>
              <a:rPr dirty="0" sz="1150" spc="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0.3233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492804" y="1151902"/>
            <a:ext cx="229806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471805" algn="l"/>
                <a:tab pos="1127125" algn="l"/>
                <a:tab pos="2216150" algn="l"/>
              </a:tabLst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2!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73100" y="1383537"/>
            <a:ext cx="6197600" cy="134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 marR="5080" indent="-153035">
              <a:lnSpc>
                <a:spcPct val="1439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factory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razor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0.002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be </a:t>
            </a:r>
            <a:r>
              <a:rPr dirty="0" sz="1200">
                <a:latin typeface="Times New Roman"/>
                <a:cs typeface="Times New Roman"/>
              </a:rPr>
              <a:t>defective.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supplied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packets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-25">
                <a:latin typeface="Times New Roman"/>
                <a:cs typeface="Times New Roman"/>
              </a:rPr>
              <a:t> the </a:t>
            </a:r>
            <a:r>
              <a:rPr dirty="0" sz="1200" spc="-10">
                <a:latin typeface="Times New Roman"/>
                <a:cs typeface="Times New Roman"/>
              </a:rPr>
              <a:t>approximate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packets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respectively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consignment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packets.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(VTU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2004)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0.002, 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10, 000,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 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(0.002)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0.02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876275" y="3032855"/>
            <a:ext cx="405130" cy="0"/>
          </a:xfrm>
          <a:custGeom>
            <a:avLst/>
            <a:gdLst/>
            <a:ahLst/>
            <a:cxnLst/>
            <a:rect l="l" t="t" r="r" b="b"/>
            <a:pathLst>
              <a:path w="405130" h="0">
                <a:moveTo>
                  <a:pt x="0" y="0"/>
                </a:moveTo>
                <a:lnTo>
                  <a:pt x="40460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2452438" y="3032855"/>
            <a:ext cx="756285" cy="0"/>
          </a:xfrm>
          <a:custGeom>
            <a:avLst/>
            <a:gdLst/>
            <a:ahLst/>
            <a:cxnLst/>
            <a:rect l="l" t="t" r="r" b="b"/>
            <a:pathLst>
              <a:path w="756285" h="0">
                <a:moveTo>
                  <a:pt x="0" y="0"/>
                </a:moveTo>
                <a:lnTo>
                  <a:pt x="75598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2024059" y="3024484"/>
            <a:ext cx="8890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63905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22321" y="2810393"/>
            <a:ext cx="8020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(0.02)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97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0.02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848624" y="2741752"/>
            <a:ext cx="4464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67" i="1">
                <a:latin typeface="Times New Roman"/>
                <a:cs typeface="Times New Roman"/>
              </a:rPr>
              <a:t>m</a:t>
            </a:r>
            <a:r>
              <a:rPr dirty="0" sz="700" spc="45" i="1">
                <a:latin typeface="Times New Roman"/>
                <a:cs typeface="Times New Roman"/>
              </a:rPr>
              <a:t>x</a:t>
            </a:r>
            <a:r>
              <a:rPr dirty="0" baseline="-25462" sz="1800" spc="67" i="1">
                <a:latin typeface="Times New Roman"/>
                <a:cs typeface="Times New Roman"/>
              </a:rPr>
              <a:t>e</a:t>
            </a:r>
            <a:r>
              <a:rPr dirty="0" sz="700" spc="45">
                <a:latin typeface="Symbol"/>
                <a:cs typeface="Symbol"/>
              </a:rPr>
              <a:t></a:t>
            </a:r>
            <a:r>
              <a:rPr dirty="0" sz="700" spc="45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749300" y="2905945"/>
            <a:ext cx="16751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576705" algn="l"/>
              </a:tabLst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4201310" y="3538315"/>
            <a:ext cx="759460" cy="0"/>
          </a:xfrm>
          <a:custGeom>
            <a:avLst/>
            <a:gdLst/>
            <a:ahLst/>
            <a:cxnLst/>
            <a:rect l="l" t="t" r="r" b="b"/>
            <a:pathLst>
              <a:path w="759460" h="0">
                <a:moveTo>
                  <a:pt x="0" y="0"/>
                </a:moveTo>
                <a:lnTo>
                  <a:pt x="758880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4986983" y="3411406"/>
            <a:ext cx="5657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0.9802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519230" y="3530246"/>
            <a:ext cx="1416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0!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171172" y="3315853"/>
            <a:ext cx="8039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(0.02)</a:t>
            </a:r>
            <a:r>
              <a:rPr dirty="0" baseline="43650" sz="1050">
                <a:latin typeface="Times New Roman"/>
                <a:cs typeface="Times New Roman"/>
              </a:rPr>
              <a:t>0</a:t>
            </a:r>
            <a:r>
              <a:rPr dirty="0" baseline="43650" sz="1050" spc="44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0.02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73100" y="3411405"/>
            <a:ext cx="35058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(0)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744836" y="3763741"/>
            <a:ext cx="5424170" cy="2489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450">
                <a:latin typeface="Symbol"/>
                <a:cs typeface="Symbol"/>
              </a:rPr>
              <a:t></a:t>
            </a:r>
            <a:r>
              <a:rPr dirty="0" sz="1450" spc="-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packets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defective</a:t>
            </a:r>
            <a:r>
              <a:rPr dirty="0" sz="1200">
                <a:latin typeface="Times New Roman"/>
                <a:cs typeface="Times New Roman"/>
              </a:rPr>
              <a:t> blade is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</a:t>
            </a:r>
            <a:r>
              <a:rPr dirty="0" sz="1150" spc="-3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10000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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0.9802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9802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5346666" y="4338415"/>
            <a:ext cx="735965" cy="0"/>
          </a:xfrm>
          <a:custGeom>
            <a:avLst/>
            <a:gdLst/>
            <a:ahLst/>
            <a:cxnLst/>
            <a:rect l="l" t="t" r="r" b="b"/>
            <a:pathLst>
              <a:path w="735964" h="0">
                <a:moveTo>
                  <a:pt x="0" y="0"/>
                </a:moveTo>
                <a:lnTo>
                  <a:pt x="73595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6114840" y="4211505"/>
            <a:ext cx="3994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196.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651893" y="4330044"/>
            <a:ext cx="12953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5">
                <a:latin typeface="Times New Roman"/>
                <a:cs typeface="Times New Roman"/>
              </a:rPr>
              <a:t>1!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316524" y="4115952"/>
            <a:ext cx="7823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(0.02)</a:t>
            </a:r>
            <a:r>
              <a:rPr dirty="0" baseline="43650" sz="1050" spc="-15">
                <a:latin typeface="Times New Roman"/>
                <a:cs typeface="Times New Roman"/>
              </a:rPr>
              <a:t>1</a:t>
            </a:r>
            <a:r>
              <a:rPr dirty="0" baseline="43650" sz="1050" spc="-82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0.02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73100" y="4211505"/>
            <a:ext cx="46583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packets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45" i="1">
                <a:latin typeface="Times New Roman"/>
                <a:cs typeface="Times New Roman"/>
              </a:rPr>
              <a:t>P</a:t>
            </a:r>
            <a:r>
              <a:rPr dirty="0" sz="1200" spc="-45">
                <a:latin typeface="Times New Roman"/>
                <a:cs typeface="Times New Roman"/>
              </a:rPr>
              <a:t>(1)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10000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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5473050" y="4846415"/>
            <a:ext cx="761365" cy="0"/>
          </a:xfrm>
          <a:custGeom>
            <a:avLst/>
            <a:gdLst/>
            <a:ahLst/>
            <a:cxnLst/>
            <a:rect l="l" t="t" r="r" b="b"/>
            <a:pathLst>
              <a:path w="761364" h="0">
                <a:moveTo>
                  <a:pt x="0" y="0"/>
                </a:moveTo>
                <a:lnTo>
                  <a:pt x="760955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6260523" y="4719505"/>
            <a:ext cx="6235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1.96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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793096" y="4838346"/>
            <a:ext cx="1416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2!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442933" y="4623952"/>
            <a:ext cx="8058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(0.02)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6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0.02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73100" y="4719505"/>
            <a:ext cx="47904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packets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containing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defective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blade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10000</a:t>
            </a:r>
            <a:r>
              <a:rPr dirty="0" sz="1200" spc="-10">
                <a:latin typeface="Symbol"/>
                <a:cs typeface="Symbol"/>
              </a:rPr>
              <a:t>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673100" y="5099684"/>
            <a:ext cx="5354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585335" algn="l"/>
              </a:tabLst>
            </a:pPr>
            <a:r>
              <a:rPr dirty="0" sz="1200">
                <a:latin typeface="Times New Roman"/>
                <a:cs typeface="Times New Roman"/>
              </a:rPr>
              <a:t>4)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data:</a:t>
            </a:r>
            <a:r>
              <a:rPr dirty="0" sz="1200">
                <a:latin typeface="Times New Roman"/>
                <a:cs typeface="Times New Roman"/>
              </a:rPr>
              <a:t>	(VTU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2004)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2" name="object 42" descr=""/>
          <p:cNvGraphicFramePr>
            <a:graphicFrameLocks noGrp="1"/>
          </p:cNvGraphicFramePr>
          <p:nvPr/>
        </p:nvGraphicFramePr>
        <p:xfrm>
          <a:off x="806754" y="5392631"/>
          <a:ext cx="4636135" cy="4305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805"/>
                <a:gridCol w="893444"/>
                <a:gridCol w="876300"/>
                <a:gridCol w="914400"/>
                <a:gridCol w="876300"/>
                <a:gridCol w="527050"/>
              </a:tblGrid>
              <a:tr h="215265">
                <a:tc>
                  <a:txBody>
                    <a:bodyPr/>
                    <a:lstStyle/>
                    <a:p>
                      <a:pPr marL="31750">
                        <a:lnSpc>
                          <a:spcPts val="131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x: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15265">
                <a:tc>
                  <a:txBody>
                    <a:bodyPr/>
                    <a:lstStyle/>
                    <a:p>
                      <a:pPr marL="31750">
                        <a:lnSpc>
                          <a:spcPts val="1360"/>
                        </a:lnSpc>
                        <a:spcBef>
                          <a:spcPts val="235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f: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/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ts val="1360"/>
                        </a:lnSpc>
                        <a:spcBef>
                          <a:spcPts val="235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60"/>
                        </a:lnSpc>
                        <a:spcBef>
                          <a:spcPts val="235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0"/>
                        </a:lnSpc>
                        <a:spcBef>
                          <a:spcPts val="235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60"/>
                        </a:lnSpc>
                        <a:spcBef>
                          <a:spcPts val="235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60"/>
                        </a:lnSpc>
                        <a:spcBef>
                          <a:spcPts val="235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9845"/>
                </a:tc>
              </a:tr>
            </a:tbl>
          </a:graphicData>
        </a:graphic>
      </p:graphicFrame>
      <p:sp>
        <p:nvSpPr>
          <p:cNvPr id="43" name="object 43" descr=""/>
          <p:cNvSpPr txBox="1"/>
          <p:nvPr/>
        </p:nvSpPr>
        <p:spPr>
          <a:xfrm>
            <a:off x="673100" y="5809868"/>
            <a:ext cx="3287395" cy="54991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65100">
              <a:lnSpc>
                <a:spcPct val="100000"/>
              </a:lnSpc>
              <a:spcBef>
                <a:spcPts val="725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theoretical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estimation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4" name="object 44" descr=""/>
          <p:cNvGraphicFramePr>
            <a:graphicFrameLocks noGrp="1"/>
          </p:cNvGraphicFramePr>
          <p:nvPr/>
        </p:nvGraphicFramePr>
        <p:xfrm>
          <a:off x="1140256" y="6438264"/>
          <a:ext cx="4884420" cy="1953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86535"/>
                <a:gridCol w="1829435"/>
                <a:gridCol w="1486535"/>
              </a:tblGrid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f.x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099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Total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N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=200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9525">
                        <a:lnSpc>
                          <a:spcPts val="1635"/>
                        </a:lnSpc>
                      </a:pPr>
                      <a:r>
                        <a:rPr dirty="0" baseline="-7936" sz="2625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7936" sz="2625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fx</a:t>
                      </a:r>
                      <a:r>
                        <a:rPr dirty="0" sz="1150" spc="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150" spc="-1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25">
                          <a:latin typeface="Times New Roman"/>
                          <a:cs typeface="Times New Roman"/>
                        </a:rPr>
                        <a:t>100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722264" y="1101637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216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951731" y="1157157"/>
            <a:ext cx="337820" cy="0"/>
          </a:xfrm>
          <a:custGeom>
            <a:avLst/>
            <a:gdLst/>
            <a:ahLst/>
            <a:cxnLst/>
            <a:rect l="l" t="t" r="r" b="b"/>
            <a:pathLst>
              <a:path w="337819" h="0">
                <a:moveTo>
                  <a:pt x="0" y="0"/>
                </a:moveTo>
                <a:lnTo>
                  <a:pt x="337808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054380" y="1149360"/>
            <a:ext cx="65341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40830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N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200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78672" y="954762"/>
            <a:ext cx="4207510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baseline="20061" sz="2700">
                <a:latin typeface="Symbol"/>
                <a:cs typeface="Symbol"/>
              </a:rPr>
              <a:t></a:t>
            </a:r>
            <a:r>
              <a:rPr dirty="0" baseline="20061" sz="2700" spc="-172">
                <a:latin typeface="Times New Roman"/>
                <a:cs typeface="Times New Roman"/>
              </a:rPr>
              <a:t> </a:t>
            </a:r>
            <a:r>
              <a:rPr dirty="0" baseline="41666" sz="1800" i="1">
                <a:latin typeface="Times New Roman"/>
                <a:cs typeface="Times New Roman"/>
              </a:rPr>
              <a:t>fx</a:t>
            </a:r>
            <a:r>
              <a:rPr dirty="0" baseline="41666" sz="18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100</a:t>
            </a:r>
            <a:r>
              <a:rPr dirty="0" baseline="34722" sz="1800" spc="15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0.5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mean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Poisson distribution.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Hence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159550" y="1661255"/>
            <a:ext cx="417830" cy="0"/>
          </a:xfrm>
          <a:custGeom>
            <a:avLst/>
            <a:gdLst/>
            <a:ahLst/>
            <a:cxnLst/>
            <a:rect l="l" t="t" r="r" b="b"/>
            <a:pathLst>
              <a:path w="417830" h="0">
                <a:moveTo>
                  <a:pt x="0" y="0"/>
                </a:moveTo>
                <a:lnTo>
                  <a:pt x="41743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1748261" y="1661255"/>
            <a:ext cx="594995" cy="0"/>
          </a:xfrm>
          <a:custGeom>
            <a:avLst/>
            <a:gdLst/>
            <a:ahLst/>
            <a:cxnLst/>
            <a:rect l="l" t="t" r="r" b="b"/>
            <a:pathLst>
              <a:path w="594994" h="0">
                <a:moveTo>
                  <a:pt x="0" y="0"/>
                </a:moveTo>
                <a:lnTo>
                  <a:pt x="594548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991245" y="1653790"/>
            <a:ext cx="1371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13833" y="1653790"/>
            <a:ext cx="1371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15912" y="1534345"/>
            <a:ext cx="415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09407" y="1534345"/>
            <a:ext cx="111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18144" y="1437882"/>
            <a:ext cx="637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(0.5)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30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baseline="43650" sz="1050" spc="-30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51558" y="1534346"/>
            <a:ext cx="41122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55">
                <a:latin typeface="Times New Roman"/>
                <a:cs typeface="Times New Roman"/>
              </a:rPr>
              <a:t> 1,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5">
                <a:latin typeface="Times New Roman"/>
                <a:cs typeface="Times New Roman"/>
              </a:rPr>
              <a:t> 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31895" y="1369553"/>
            <a:ext cx="4559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5462" sz="1800" spc="75" i="1">
                <a:latin typeface="Times New Roman"/>
                <a:cs typeface="Times New Roman"/>
              </a:rPr>
              <a:t>m</a:t>
            </a:r>
            <a:r>
              <a:rPr dirty="0" sz="700" spc="50" i="1">
                <a:latin typeface="Times New Roman"/>
                <a:cs typeface="Times New Roman"/>
              </a:rPr>
              <a:t>x</a:t>
            </a:r>
            <a:r>
              <a:rPr dirty="0" baseline="-25462" sz="1800" spc="75" i="1">
                <a:latin typeface="Times New Roman"/>
                <a:cs typeface="Times New Roman"/>
              </a:rPr>
              <a:t>e</a:t>
            </a:r>
            <a:r>
              <a:rPr dirty="0" sz="700" spc="50">
                <a:latin typeface="Symbol"/>
                <a:cs typeface="Symbol"/>
              </a:rPr>
              <a:t></a:t>
            </a:r>
            <a:r>
              <a:rPr dirty="0" sz="700" spc="50" i="1">
                <a:latin typeface="Times New Roman"/>
                <a:cs typeface="Times New Roman"/>
              </a:rPr>
              <a:t>m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747536" y="2166715"/>
            <a:ext cx="991869" cy="0"/>
          </a:xfrm>
          <a:custGeom>
            <a:avLst/>
            <a:gdLst/>
            <a:ahLst/>
            <a:cxnLst/>
            <a:rect l="l" t="t" r="r" b="b"/>
            <a:pathLst>
              <a:path w="991869" h="0">
                <a:moveTo>
                  <a:pt x="0" y="0"/>
                </a:moveTo>
                <a:lnTo>
                  <a:pt x="991557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188618" y="2158344"/>
            <a:ext cx="1371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719534" y="1944253"/>
            <a:ext cx="10356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200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(0.5)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1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76309" y="2039805"/>
            <a:ext cx="10680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-23809" sz="1050" i="1">
                <a:latin typeface="Times New Roman"/>
                <a:cs typeface="Times New Roman"/>
              </a:rPr>
              <a:t>x</a:t>
            </a:r>
            <a:r>
              <a:rPr dirty="0" baseline="-23809" sz="1050" spc="509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751068" y="2039806"/>
            <a:ext cx="3371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4. Putting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1, 2,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704278" y="2674715"/>
            <a:ext cx="979169" cy="0"/>
          </a:xfrm>
          <a:custGeom>
            <a:avLst/>
            <a:gdLst/>
            <a:ahLst/>
            <a:cxnLst/>
            <a:rect l="l" t="t" r="r" b="b"/>
            <a:pathLst>
              <a:path w="979169" h="0">
                <a:moveTo>
                  <a:pt x="0" y="0"/>
                </a:moveTo>
                <a:lnTo>
                  <a:pt x="979129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676584" y="2452253"/>
            <a:ext cx="10223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latin typeface="Times New Roman"/>
                <a:cs typeface="Times New Roman"/>
              </a:rPr>
              <a:t>200</a:t>
            </a:r>
            <a:r>
              <a:rPr dirty="0" sz="1200" spc="20">
                <a:latin typeface="Symbol"/>
                <a:cs typeface="Symbol"/>
              </a:rPr>
              <a:t></a:t>
            </a:r>
            <a:r>
              <a:rPr dirty="0" sz="1200" spc="20">
                <a:latin typeface="Times New Roman"/>
                <a:cs typeface="Times New Roman"/>
              </a:rPr>
              <a:t>(0.5)</a:t>
            </a:r>
            <a:r>
              <a:rPr dirty="0" baseline="43650" sz="1050" spc="30">
                <a:latin typeface="Times New Roman"/>
                <a:cs typeface="Times New Roman"/>
              </a:rPr>
              <a:t>0</a:t>
            </a:r>
            <a:r>
              <a:rPr dirty="0" baseline="43650" sz="1050" spc="6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baseline="43650" sz="1050" spc="-30">
                <a:latin typeface="Symbol"/>
                <a:cs typeface="Symbol"/>
              </a:rPr>
              <a:t></a:t>
            </a:r>
            <a:r>
              <a:rPr dirty="0" baseline="43650" sz="1050" spc="-30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676323" y="2547805"/>
            <a:ext cx="10312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-23809" sz="1050">
                <a:latin typeface="Times New Roman"/>
                <a:cs typeface="Times New Roman"/>
              </a:rPr>
              <a:t>0</a:t>
            </a:r>
            <a:r>
              <a:rPr dirty="0" baseline="-23809" sz="1050" spc="35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(0)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4147159" y="2674715"/>
            <a:ext cx="973455" cy="0"/>
          </a:xfrm>
          <a:custGeom>
            <a:avLst/>
            <a:gdLst/>
            <a:ahLst/>
            <a:cxnLst/>
            <a:rect l="l" t="t" r="r" b="b"/>
            <a:pathLst>
              <a:path w="973454" h="0">
                <a:moveTo>
                  <a:pt x="0" y="0"/>
                </a:moveTo>
                <a:lnTo>
                  <a:pt x="97332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5152938" y="2547806"/>
            <a:ext cx="323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61,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70979" y="2666344"/>
            <a:ext cx="130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70">
                <a:latin typeface="Times New Roman"/>
                <a:cs typeface="Times New Roman"/>
              </a:rPr>
              <a:t>1!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19498" y="2452253"/>
            <a:ext cx="101726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200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(0.5)</a:t>
            </a:r>
            <a:r>
              <a:rPr dirty="0" baseline="43650" sz="1050" spc="-15">
                <a:latin typeface="Times New Roman"/>
                <a:cs typeface="Times New Roman"/>
              </a:rPr>
              <a:t>1</a:t>
            </a:r>
            <a:r>
              <a:rPr dirty="0" baseline="43650" sz="1050" spc="-127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e</a:t>
            </a:r>
            <a:r>
              <a:rPr dirty="0" baseline="43650" sz="1050" spc="-15">
                <a:latin typeface="Symbol"/>
                <a:cs typeface="Symbol"/>
              </a:rPr>
              <a:t></a:t>
            </a:r>
            <a:r>
              <a:rPr dirty="0" baseline="43650" sz="1050" spc="-15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684553" y="2547806"/>
            <a:ext cx="14598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121,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-23809" sz="1050">
                <a:latin typeface="Times New Roman"/>
                <a:cs typeface="Times New Roman"/>
              </a:rPr>
              <a:t>1</a:t>
            </a:r>
            <a:r>
              <a:rPr dirty="0" baseline="-23809" sz="105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35" i="1">
                <a:latin typeface="Times New Roman"/>
                <a:cs typeface="Times New Roman"/>
              </a:rPr>
              <a:t>P</a:t>
            </a:r>
            <a:r>
              <a:rPr dirty="0" sz="1200" spc="-35">
                <a:latin typeface="Times New Roman"/>
                <a:cs typeface="Times New Roman"/>
              </a:rPr>
              <a:t>(1)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709316" y="3180175"/>
            <a:ext cx="981710" cy="0"/>
          </a:xfrm>
          <a:custGeom>
            <a:avLst/>
            <a:gdLst/>
            <a:ahLst/>
            <a:cxnLst/>
            <a:rect l="l" t="t" r="r" b="b"/>
            <a:pathLst>
              <a:path w="981710" h="0">
                <a:moveTo>
                  <a:pt x="0" y="0"/>
                </a:moveTo>
                <a:lnTo>
                  <a:pt x="981631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681643" y="2558709"/>
            <a:ext cx="1024890" cy="607695"/>
          </a:xfrm>
          <a:prstGeom prst="rect">
            <a:avLst/>
          </a:prstGeom>
        </p:spPr>
        <p:txBody>
          <a:bodyPr wrap="square" lIns="0" tIns="120650" rIns="0" bIns="0" rtlCol="0" vert="horz">
            <a:spAutoFit/>
          </a:bodyPr>
          <a:lstStyle/>
          <a:p>
            <a:pPr algn="ctr" marL="17780">
              <a:lnSpc>
                <a:spcPct val="100000"/>
              </a:lnSpc>
              <a:spcBef>
                <a:spcPts val="950"/>
              </a:spcBef>
            </a:pPr>
            <a:r>
              <a:rPr dirty="0" sz="1200" spc="-25">
                <a:latin typeface="Times New Roman"/>
                <a:cs typeface="Times New Roman"/>
              </a:rPr>
              <a:t>0!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850"/>
              </a:spcBef>
            </a:pPr>
            <a:r>
              <a:rPr dirty="0" sz="1200">
                <a:latin typeface="Times New Roman"/>
                <a:cs typeface="Times New Roman"/>
              </a:rPr>
              <a:t>200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(0.5)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67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baseline="43650" sz="1050" spc="-30">
                <a:latin typeface="Symbol"/>
                <a:cs typeface="Symbol"/>
              </a:rPr>
              <a:t></a:t>
            </a:r>
            <a:r>
              <a:rPr dirty="0" baseline="43650" sz="1050" spc="-30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676377" y="3053265"/>
            <a:ext cx="103631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-23809" sz="1050">
                <a:latin typeface="Times New Roman"/>
                <a:cs typeface="Times New Roman"/>
              </a:rPr>
              <a:t>2</a:t>
            </a:r>
            <a:r>
              <a:rPr dirty="0" baseline="-23809" sz="1050" spc="36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4079457" y="3180175"/>
            <a:ext cx="972185" cy="0"/>
          </a:xfrm>
          <a:custGeom>
            <a:avLst/>
            <a:gdLst/>
            <a:ahLst/>
            <a:cxnLst/>
            <a:rect l="l" t="t" r="r" b="b"/>
            <a:pathLst>
              <a:path w="972185" h="0">
                <a:moveTo>
                  <a:pt x="0" y="0"/>
                </a:moveTo>
                <a:lnTo>
                  <a:pt x="971963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5077783" y="3053265"/>
            <a:ext cx="2457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505125" y="3172106"/>
            <a:ext cx="1365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Times New Roman"/>
                <a:cs typeface="Times New Roman"/>
              </a:rPr>
              <a:t>3!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051761" y="2957712"/>
            <a:ext cx="10147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20">
                <a:latin typeface="Times New Roman"/>
                <a:cs typeface="Times New Roman"/>
              </a:rPr>
              <a:t>200</a:t>
            </a:r>
            <a:r>
              <a:rPr dirty="0" sz="1200" spc="20">
                <a:latin typeface="Symbol"/>
                <a:cs typeface="Symbol"/>
              </a:rPr>
              <a:t></a:t>
            </a:r>
            <a:r>
              <a:rPr dirty="0" sz="1200" spc="20">
                <a:latin typeface="Times New Roman"/>
                <a:cs typeface="Times New Roman"/>
              </a:rPr>
              <a:t>(0.5)</a:t>
            </a:r>
            <a:r>
              <a:rPr dirty="0" baseline="43650" sz="1050" spc="30">
                <a:latin typeface="Times New Roman"/>
                <a:cs typeface="Times New Roman"/>
              </a:rPr>
              <a:t>3</a:t>
            </a:r>
            <a:r>
              <a:rPr dirty="0" baseline="43650" sz="1050" spc="-22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baseline="43650" sz="1050" spc="-30">
                <a:latin typeface="Symbol"/>
                <a:cs typeface="Symbol"/>
              </a:rPr>
              <a:t></a:t>
            </a:r>
            <a:r>
              <a:rPr dirty="0" baseline="43650" sz="1050" spc="-30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692170" y="3053265"/>
            <a:ext cx="13906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15,</a:t>
            </a:r>
            <a:r>
              <a:rPr dirty="0" sz="1200" spc="3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-23809" sz="1050">
                <a:latin typeface="Times New Roman"/>
                <a:cs typeface="Times New Roman"/>
              </a:rPr>
              <a:t>3</a:t>
            </a:r>
            <a:r>
              <a:rPr dirty="0" baseline="-23809" sz="1050" spc="29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</a:t>
            </a:r>
            <a:r>
              <a:rPr dirty="0" sz="1200" spc="-10">
                <a:latin typeface="Times New Roman"/>
                <a:cs typeface="Times New Roman"/>
              </a:rPr>
              <a:t>(3)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711371" y="3172106"/>
            <a:ext cx="1029969" cy="5022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2413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2!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869"/>
              </a:spcBef>
            </a:pPr>
            <a:r>
              <a:rPr dirty="0" sz="1200">
                <a:latin typeface="Times New Roman"/>
                <a:cs typeface="Times New Roman"/>
              </a:rPr>
              <a:t>200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(0.5)</a:t>
            </a:r>
            <a:r>
              <a:rPr dirty="0" baseline="43650" sz="1050">
                <a:latin typeface="Times New Roman"/>
                <a:cs typeface="Times New Roman"/>
              </a:rPr>
              <a:t>4</a:t>
            </a:r>
            <a:r>
              <a:rPr dirty="0" baseline="43650" sz="1050" spc="-44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e</a:t>
            </a:r>
            <a:r>
              <a:rPr dirty="0" baseline="43650" sz="1050" spc="-30">
                <a:latin typeface="Symbol"/>
                <a:cs typeface="Symbol"/>
              </a:rPr>
              <a:t></a:t>
            </a:r>
            <a:r>
              <a:rPr dirty="0" baseline="43650" sz="1050" spc="-30">
                <a:latin typeface="Times New Roman"/>
                <a:cs typeface="Times New Roman"/>
              </a:rPr>
              <a:t>0.5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1739071" y="3688175"/>
            <a:ext cx="986155" cy="0"/>
          </a:xfrm>
          <a:custGeom>
            <a:avLst/>
            <a:gdLst/>
            <a:ahLst/>
            <a:cxnLst/>
            <a:rect l="l" t="t" r="r" b="b"/>
            <a:pathLst>
              <a:path w="986155" h="0">
                <a:moveTo>
                  <a:pt x="0" y="0"/>
                </a:moveTo>
                <a:lnTo>
                  <a:pt x="986142" y="0"/>
                </a:lnTo>
              </a:path>
            </a:pathLst>
          </a:custGeom>
          <a:ln w="633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2757753" y="3561266"/>
            <a:ext cx="25806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theoretical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172302" y="3679804"/>
            <a:ext cx="1409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4!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76272" y="3561265"/>
            <a:ext cx="10604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-23809" sz="1050">
                <a:latin typeface="Times New Roman"/>
                <a:cs typeface="Times New Roman"/>
              </a:rPr>
              <a:t>4</a:t>
            </a:r>
            <a:r>
              <a:rPr dirty="0" baseline="-23809" sz="1050" spc="41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(4)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graphicFrame>
        <p:nvGraphicFramePr>
          <p:cNvPr id="41" name="object 41" descr=""/>
          <p:cNvGraphicFramePr>
            <a:graphicFrameLocks noGrp="1"/>
          </p:cNvGraphicFramePr>
          <p:nvPr/>
        </p:nvGraphicFramePr>
        <p:xfrm>
          <a:off x="806754" y="3970485"/>
          <a:ext cx="4636135" cy="431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805"/>
                <a:gridCol w="893444"/>
                <a:gridCol w="876300"/>
                <a:gridCol w="914400"/>
                <a:gridCol w="876300"/>
                <a:gridCol w="527050"/>
              </a:tblGrid>
              <a:tr h="215900">
                <a:tc>
                  <a:txBody>
                    <a:bodyPr/>
                    <a:lstStyle/>
                    <a:p>
                      <a:pPr marL="31750">
                        <a:lnSpc>
                          <a:spcPts val="131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x: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 marL="31750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f: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 marR="13335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 marR="29845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</a:tr>
            </a:tbl>
          </a:graphicData>
        </a:graphic>
      </p:graphicFrame>
      <p:sp>
        <p:nvSpPr>
          <p:cNvPr id="42" name="object 42" descr=""/>
          <p:cNvSpPr txBox="1"/>
          <p:nvPr/>
        </p:nvSpPr>
        <p:spPr>
          <a:xfrm>
            <a:off x="673100" y="7014971"/>
            <a:ext cx="5795010" cy="553720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Normal</a:t>
            </a:r>
            <a:r>
              <a:rPr dirty="0" u="sng" sz="1200" spc="-4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3" name="object 43" descr=""/>
          <p:cNvGrpSpPr/>
          <p:nvPr/>
        </p:nvGrpSpPr>
        <p:grpSpPr>
          <a:xfrm>
            <a:off x="1164134" y="7883929"/>
            <a:ext cx="414020" cy="187960"/>
            <a:chOff x="1164134" y="7883929"/>
            <a:chExt cx="414020" cy="187960"/>
          </a:xfrm>
        </p:grpSpPr>
        <p:sp>
          <p:nvSpPr>
            <p:cNvPr id="44" name="object 44" descr=""/>
            <p:cNvSpPr/>
            <p:nvPr/>
          </p:nvSpPr>
          <p:spPr>
            <a:xfrm>
              <a:off x="1286883" y="8009867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187"/>
                  </a:moveTo>
                  <a:lnTo>
                    <a:pt x="19229" y="0"/>
                  </a:lnTo>
                </a:path>
              </a:pathLst>
            </a:custGeom>
            <a:ln w="6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1306112" y="8013193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092" y="51706"/>
                  </a:lnTo>
                </a:path>
              </a:pathLst>
            </a:custGeom>
            <a:ln w="127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1164134" y="7887096"/>
              <a:ext cx="414020" cy="177800"/>
            </a:xfrm>
            <a:custGeom>
              <a:avLst/>
              <a:gdLst/>
              <a:ahLst/>
              <a:cxnLst/>
              <a:rect l="l" t="t" r="r" b="b"/>
              <a:pathLst>
                <a:path w="414019" h="177800">
                  <a:moveTo>
                    <a:pt x="173428" y="177803"/>
                  </a:moveTo>
                  <a:lnTo>
                    <a:pt x="210687" y="23282"/>
                  </a:lnTo>
                </a:path>
                <a:path w="414019" h="177800">
                  <a:moveTo>
                    <a:pt x="0" y="0"/>
                  </a:moveTo>
                  <a:lnTo>
                    <a:pt x="413433" y="0"/>
                  </a:lnTo>
                </a:path>
              </a:pathLst>
            </a:custGeom>
            <a:ln w="63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 descr=""/>
          <p:cNvSpPr/>
          <p:nvPr/>
        </p:nvSpPr>
        <p:spPr>
          <a:xfrm>
            <a:off x="1951293" y="7679969"/>
            <a:ext cx="139700" cy="198120"/>
          </a:xfrm>
          <a:custGeom>
            <a:avLst/>
            <a:gdLst/>
            <a:ahLst/>
            <a:cxnLst/>
            <a:rect l="l" t="t" r="r" b="b"/>
            <a:pathLst>
              <a:path w="139700" h="198120">
                <a:moveTo>
                  <a:pt x="139515" y="0"/>
                </a:moveTo>
                <a:lnTo>
                  <a:pt x="0" y="1977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319977" y="7664649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49907" y="7882371"/>
            <a:ext cx="400685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34315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42987" y="7661973"/>
            <a:ext cx="563880" cy="246379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4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</a:t>
            </a:r>
            <a:r>
              <a:rPr dirty="0" sz="700" spc="-3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  <a:p>
            <a:pPr marL="378460">
              <a:lnSpc>
                <a:spcPct val="100000"/>
              </a:lnSpc>
              <a:spcBef>
                <a:spcPts val="10"/>
              </a:spcBef>
            </a:pPr>
            <a:r>
              <a:rPr dirty="0" sz="700" spc="-10">
                <a:latin typeface="Times New Roman"/>
                <a:cs typeface="Times New Roman"/>
              </a:rPr>
              <a:t>2</a:t>
            </a:r>
            <a:r>
              <a:rPr dirty="0" sz="700" spc="-10">
                <a:latin typeface="Symbol"/>
                <a:cs typeface="Symbol"/>
              </a:rPr>
              <a:t>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baseline="33333" sz="750" spc="-75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725466" y="7760201"/>
            <a:ext cx="9607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48970" algn="l"/>
                <a:tab pos="874394" algn="l"/>
              </a:tabLst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80504" y="7725437"/>
            <a:ext cx="4648200" cy="2508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1546225" algn="l"/>
              </a:tabLst>
            </a:pP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</a:t>
            </a:r>
            <a:r>
              <a:rPr dirty="0" sz="1350" spc="-45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</a:t>
            </a:r>
            <a:r>
              <a:rPr dirty="0" sz="1350" spc="-25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</a:t>
            </a:r>
            <a:r>
              <a:rPr dirty="0" sz="1350" spc="50">
                <a:latin typeface="Times New Roman"/>
                <a:cs typeface="Times New Roman"/>
              </a:rPr>
              <a:t> </a:t>
            </a:r>
            <a:r>
              <a:rPr dirty="0" sz="1350" i="1">
                <a:latin typeface="Times New Roman"/>
                <a:cs typeface="Times New Roman"/>
              </a:rPr>
              <a:t>x</a:t>
            </a:r>
            <a:r>
              <a:rPr dirty="0" sz="1350" spc="-25" i="1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</a:t>
            </a:r>
            <a:r>
              <a:rPr dirty="0" sz="1350" spc="-45">
                <a:latin typeface="Times New Roman"/>
                <a:cs typeface="Times New Roman"/>
              </a:rPr>
              <a:t> </a:t>
            </a:r>
            <a:r>
              <a:rPr dirty="0" sz="1350" spc="-25">
                <a:latin typeface="Symbol"/>
                <a:cs typeface="Symbol"/>
              </a:rPr>
              <a:t></a:t>
            </a:r>
            <a:r>
              <a:rPr dirty="0" sz="1350" spc="-25">
                <a:latin typeface="Times New Roman"/>
                <a:cs typeface="Times New Roman"/>
              </a:rPr>
              <a:t>,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350">
                <a:latin typeface="Symbol"/>
                <a:cs typeface="Symbol"/>
              </a:rPr>
              <a:t></a:t>
            </a:r>
            <a:r>
              <a:rPr dirty="0" sz="1350" spc="-6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</a:t>
            </a:r>
            <a:r>
              <a:rPr dirty="0" sz="1350" spc="-4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</a:t>
            </a:r>
            <a:r>
              <a:rPr dirty="0" sz="1350" spc="-15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</a:t>
            </a:r>
            <a:r>
              <a:rPr dirty="0" sz="1450" spc="15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</a:t>
            </a:r>
            <a:r>
              <a:rPr dirty="0" sz="1350" spc="-55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</a:t>
            </a:r>
            <a:r>
              <a:rPr dirty="0" sz="1350" spc="1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baseline="1915" sz="2175">
                <a:latin typeface="Symbol"/>
                <a:cs typeface="Symbol"/>
              </a:rPr>
              <a:t></a:t>
            </a:r>
            <a:r>
              <a:rPr dirty="0" baseline="1915" sz="2175" spc="240">
                <a:latin typeface="Times New Roman"/>
                <a:cs typeface="Times New Roman"/>
              </a:rPr>
              <a:t> </a:t>
            </a:r>
            <a:r>
              <a:rPr dirty="0" baseline="1984" sz="2100">
                <a:latin typeface="Symbol"/>
                <a:cs typeface="Symbol"/>
              </a:rPr>
              <a:t></a:t>
            </a:r>
            <a:r>
              <a:rPr dirty="0" baseline="1984" sz="2100" spc="-97">
                <a:latin typeface="Times New Roman"/>
                <a:cs typeface="Times New Roman"/>
              </a:rPr>
              <a:t> </a:t>
            </a:r>
            <a:r>
              <a:rPr dirty="0" baseline="1984" sz="2100">
                <a:latin typeface="Times New Roman"/>
                <a:cs typeface="Times New Roman"/>
              </a:rPr>
              <a:t>0,</a:t>
            </a:r>
            <a:r>
              <a:rPr dirty="0" baseline="1984" sz="2100" spc="1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 as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normal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3" name="object 53" descr=""/>
          <p:cNvGrpSpPr/>
          <p:nvPr/>
        </p:nvGrpSpPr>
        <p:grpSpPr>
          <a:xfrm>
            <a:off x="2978288" y="8762117"/>
            <a:ext cx="415290" cy="187960"/>
            <a:chOff x="2978288" y="8762117"/>
            <a:chExt cx="415290" cy="187960"/>
          </a:xfrm>
        </p:grpSpPr>
        <p:sp>
          <p:nvSpPr>
            <p:cNvPr id="54" name="object 54" descr=""/>
            <p:cNvSpPr/>
            <p:nvPr/>
          </p:nvSpPr>
          <p:spPr>
            <a:xfrm>
              <a:off x="3101478" y="888834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8"/>
                  </a:moveTo>
                  <a:lnTo>
                    <a:pt x="19358" y="0"/>
                  </a:lnTo>
                </a:path>
              </a:pathLst>
            </a:custGeom>
            <a:ln w="63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120837" y="8891368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263" y="52008"/>
                  </a:lnTo>
                </a:path>
              </a:pathLst>
            </a:custGeom>
            <a:ln w="125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2978288" y="8765284"/>
              <a:ext cx="415290" cy="178435"/>
            </a:xfrm>
            <a:custGeom>
              <a:avLst/>
              <a:gdLst/>
              <a:ahLst/>
              <a:cxnLst/>
              <a:rect l="l" t="t" r="r" b="b"/>
              <a:pathLst>
                <a:path w="415289" h="178434">
                  <a:moveTo>
                    <a:pt x="173885" y="178093"/>
                  </a:moveTo>
                  <a:lnTo>
                    <a:pt x="211358" y="23282"/>
                  </a:lnTo>
                </a:path>
                <a:path w="415289" h="178434">
                  <a:moveTo>
                    <a:pt x="0" y="0"/>
                  </a:moveTo>
                  <a:lnTo>
                    <a:pt x="415031" y="0"/>
                  </a:lnTo>
                </a:path>
              </a:pathLst>
            </a:custGeom>
            <a:ln w="6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 descr=""/>
          <p:cNvSpPr/>
          <p:nvPr/>
        </p:nvSpPr>
        <p:spPr>
          <a:xfrm>
            <a:off x="3667924" y="8654008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 h="0">
                <a:moveTo>
                  <a:pt x="0" y="0"/>
                </a:moveTo>
                <a:lnTo>
                  <a:pt x="2832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3435927" y="8526022"/>
            <a:ext cx="9080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673100" y="8146477"/>
            <a:ext cx="2416810" cy="5124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spc="-10">
                <a:latin typeface="Times New Roman"/>
                <a:cs typeface="Times New Roman"/>
              </a:rPr>
              <a:t>distribution.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</a:t>
            </a:r>
            <a:r>
              <a:rPr dirty="0" sz="1450" spc="10">
                <a:latin typeface="Times New Roman"/>
                <a:cs typeface="Times New Roman"/>
              </a:rPr>
              <a:t> </a:t>
            </a:r>
            <a:r>
              <a:rPr dirty="0" sz="1400" spc="-20">
                <a:latin typeface="Times New Roman"/>
                <a:cs typeface="Times New Roman"/>
              </a:rPr>
              <a:t>&amp;</a:t>
            </a:r>
            <a:r>
              <a:rPr dirty="0" sz="1400" spc="-155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</a:t>
            </a:r>
            <a:r>
              <a:rPr dirty="0" sz="145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10">
                <a:latin typeface="Times New Roman"/>
                <a:cs typeface="Times New Roman"/>
              </a:rPr>
              <a:t>parameters.</a:t>
            </a:r>
            <a:endParaRPr sz="1200">
              <a:latin typeface="Times New Roman"/>
              <a:cs typeface="Times New Roman"/>
            </a:endParaRPr>
          </a:p>
          <a:p>
            <a:pPr marL="1605915">
              <a:lnSpc>
                <a:spcPct val="100000"/>
              </a:lnSpc>
              <a:spcBef>
                <a:spcPts val="122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151546" y="8561471"/>
            <a:ext cx="494030" cy="3009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6416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411042" y="8867712"/>
            <a:ext cx="14160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134863" y="8542217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647700" y="8482214"/>
            <a:ext cx="2327910" cy="518159"/>
          </a:xfrm>
          <a:prstGeom prst="rect">
            <a:avLst/>
          </a:prstGeom>
        </p:spPr>
        <p:txBody>
          <a:bodyPr wrap="square" lIns="0" tIns="927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30"/>
              </a:spcBef>
              <a:tabLst>
                <a:tab pos="1632585" algn="l"/>
              </a:tabLst>
            </a:pP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clearly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&amp;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  <a:p>
            <a:pPr algn="r" marR="597535">
              <a:lnSpc>
                <a:spcPct val="100000"/>
              </a:lnSpc>
              <a:spcBef>
                <a:spcPts val="24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94988" y="8647720"/>
            <a:ext cx="224154" cy="1390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50" spc="-25">
                <a:latin typeface="Symbol"/>
                <a:cs typeface="Symbol"/>
              </a:rPr>
              <a:t></a:t>
            </a:r>
            <a:r>
              <a:rPr dirty="0" sz="750" spc="-45">
                <a:latin typeface="Times New Roman"/>
                <a:cs typeface="Times New Roman"/>
              </a:rPr>
              <a:t> </a:t>
            </a:r>
            <a:r>
              <a:rPr dirty="0" baseline="33333" sz="750" spc="-75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576473" y="8511952"/>
            <a:ext cx="504825" cy="19558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ts val="700"/>
              </a:lnSpc>
              <a:spcBef>
                <a:spcPts val="90"/>
              </a:spcBef>
            </a:pP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5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</a:t>
            </a:r>
            <a:r>
              <a:rPr dirty="0" sz="750" spc="-5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  <a:p>
            <a:pPr algn="r" marR="30480">
              <a:lnSpc>
                <a:spcPts val="640"/>
              </a:lnSpc>
            </a:pPr>
            <a:r>
              <a:rPr dirty="0" sz="700" spc="-25" i="1">
                <a:latin typeface="Times New Roman"/>
                <a:cs typeface="Times New Roman"/>
              </a:rPr>
              <a:t>dx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964051" y="8760421"/>
            <a:ext cx="40259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495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328793" y="1140288"/>
            <a:ext cx="182880" cy="161925"/>
            <a:chOff x="1328793" y="1140288"/>
            <a:chExt cx="182880" cy="161925"/>
          </a:xfrm>
        </p:grpSpPr>
        <p:sp>
          <p:nvSpPr>
            <p:cNvPr id="3" name="object 3" descr=""/>
            <p:cNvSpPr/>
            <p:nvPr/>
          </p:nvSpPr>
          <p:spPr>
            <a:xfrm>
              <a:off x="1331958" y="1241430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30">
                  <a:moveTo>
                    <a:pt x="0" y="11187"/>
                  </a:moveTo>
                  <a:lnTo>
                    <a:pt x="19548" y="0"/>
                  </a:lnTo>
                </a:path>
              </a:pathLst>
            </a:custGeom>
            <a:ln w="63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351506" y="1244756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7967" y="50800"/>
                  </a:lnTo>
                </a:path>
              </a:pathLst>
            </a:custGeom>
            <a:ln w="126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382782" y="1143455"/>
              <a:ext cx="128905" cy="152400"/>
            </a:xfrm>
            <a:custGeom>
              <a:avLst/>
              <a:gdLst/>
              <a:ahLst/>
              <a:cxnLst/>
              <a:rect l="l" t="t" r="r" b="b"/>
              <a:pathLst>
                <a:path w="128905" h="152400">
                  <a:moveTo>
                    <a:pt x="0" y="152101"/>
                  </a:moveTo>
                  <a:lnTo>
                    <a:pt x="37294" y="0"/>
                  </a:lnTo>
                </a:path>
                <a:path w="128905" h="152400">
                  <a:moveTo>
                    <a:pt x="37294" y="0"/>
                  </a:moveTo>
                  <a:lnTo>
                    <a:pt x="128422" y="0"/>
                  </a:lnTo>
                </a:path>
              </a:pathLst>
            </a:custGeom>
            <a:ln w="63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1417001" y="1115691"/>
            <a:ext cx="184785" cy="21844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grpSp>
        <p:nvGrpSpPr>
          <p:cNvPr id="7" name="object 7" descr=""/>
          <p:cNvGrpSpPr/>
          <p:nvPr/>
        </p:nvGrpSpPr>
        <p:grpSpPr>
          <a:xfrm>
            <a:off x="2356307" y="1011120"/>
            <a:ext cx="182880" cy="157480"/>
            <a:chOff x="2356307" y="1011120"/>
            <a:chExt cx="182880" cy="157480"/>
          </a:xfrm>
        </p:grpSpPr>
        <p:sp>
          <p:nvSpPr>
            <p:cNvPr id="8" name="object 8" descr=""/>
            <p:cNvSpPr/>
            <p:nvPr/>
          </p:nvSpPr>
          <p:spPr>
            <a:xfrm>
              <a:off x="2359444" y="110955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010"/>
                  </a:moveTo>
                  <a:lnTo>
                    <a:pt x="19496" y="0"/>
                  </a:lnTo>
                </a:path>
              </a:pathLst>
            </a:custGeom>
            <a:ln w="62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378940" y="1112526"/>
              <a:ext cx="28575" cy="50165"/>
            </a:xfrm>
            <a:custGeom>
              <a:avLst/>
              <a:gdLst/>
              <a:ahLst/>
              <a:cxnLst/>
              <a:rect l="l" t="t" r="r" b="b"/>
              <a:pathLst>
                <a:path w="28575" h="50165">
                  <a:moveTo>
                    <a:pt x="0" y="0"/>
                  </a:moveTo>
                  <a:lnTo>
                    <a:pt x="28324" y="49700"/>
                  </a:lnTo>
                </a:path>
              </a:pathLst>
            </a:custGeom>
            <a:ln w="127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410312" y="1014314"/>
              <a:ext cx="128905" cy="147955"/>
            </a:xfrm>
            <a:custGeom>
              <a:avLst/>
              <a:gdLst/>
              <a:ahLst/>
              <a:cxnLst/>
              <a:rect l="l" t="t" r="r" b="b"/>
              <a:pathLst>
                <a:path w="128905" h="147955">
                  <a:moveTo>
                    <a:pt x="0" y="147913"/>
                  </a:moveTo>
                  <a:lnTo>
                    <a:pt x="37455" y="0"/>
                  </a:lnTo>
                </a:path>
                <a:path w="128905" h="147955">
                  <a:moveTo>
                    <a:pt x="37455" y="0"/>
                  </a:moveTo>
                  <a:lnTo>
                    <a:pt x="128525" y="0"/>
                  </a:lnTo>
                </a:path>
              </a:pathLst>
            </a:custGeom>
            <a:ln w="63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 descr=""/>
          <p:cNvGrpSpPr/>
          <p:nvPr/>
        </p:nvGrpSpPr>
        <p:grpSpPr>
          <a:xfrm>
            <a:off x="3267732" y="1009536"/>
            <a:ext cx="235585" cy="202565"/>
            <a:chOff x="3267732" y="1009536"/>
            <a:chExt cx="235585" cy="202565"/>
          </a:xfrm>
        </p:grpSpPr>
        <p:sp>
          <p:nvSpPr>
            <p:cNvPr id="12" name="object 12" descr=""/>
            <p:cNvSpPr/>
            <p:nvPr/>
          </p:nvSpPr>
          <p:spPr>
            <a:xfrm>
              <a:off x="3270630" y="1134758"/>
              <a:ext cx="21590" cy="12700"/>
            </a:xfrm>
            <a:custGeom>
              <a:avLst/>
              <a:gdLst/>
              <a:ahLst/>
              <a:cxnLst/>
              <a:rect l="l" t="t" r="r" b="b"/>
              <a:pathLst>
                <a:path w="21589" h="12700">
                  <a:moveTo>
                    <a:pt x="0" y="12148"/>
                  </a:moveTo>
                  <a:lnTo>
                    <a:pt x="21380" y="0"/>
                  </a:lnTo>
                </a:path>
              </a:pathLst>
            </a:custGeom>
            <a:ln w="5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292010" y="1137795"/>
              <a:ext cx="31115" cy="68580"/>
            </a:xfrm>
            <a:custGeom>
              <a:avLst/>
              <a:gdLst/>
              <a:ahLst/>
              <a:cxnLst/>
              <a:rect l="l" t="t" r="r" b="b"/>
              <a:pathLst>
                <a:path w="31114" h="68580">
                  <a:moveTo>
                    <a:pt x="0" y="0"/>
                  </a:moveTo>
                  <a:lnTo>
                    <a:pt x="30543" y="68195"/>
                  </a:lnTo>
                </a:path>
              </a:pathLst>
            </a:custGeom>
            <a:ln w="116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325619" y="1012451"/>
              <a:ext cx="177165" cy="193675"/>
            </a:xfrm>
            <a:custGeom>
              <a:avLst/>
              <a:gdLst/>
              <a:ahLst/>
              <a:cxnLst/>
              <a:rect l="l" t="t" r="r" b="b"/>
              <a:pathLst>
                <a:path w="177164" h="193675">
                  <a:moveTo>
                    <a:pt x="0" y="193539"/>
                  </a:moveTo>
                  <a:lnTo>
                    <a:pt x="38867" y="0"/>
                  </a:lnTo>
                </a:path>
                <a:path w="177164" h="193675">
                  <a:moveTo>
                    <a:pt x="38867" y="0"/>
                  </a:moveTo>
                  <a:lnTo>
                    <a:pt x="177161" y="0"/>
                  </a:lnTo>
                </a:path>
              </a:pathLst>
            </a:custGeom>
            <a:ln w="58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 descr=""/>
          <p:cNvSpPr txBox="1"/>
          <p:nvPr/>
        </p:nvSpPr>
        <p:spPr>
          <a:xfrm>
            <a:off x="787704" y="977730"/>
            <a:ext cx="4603115" cy="231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669414" algn="l"/>
                <a:tab pos="258699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Put</a:t>
            </a:r>
            <a:r>
              <a:rPr dirty="0" baseline="2314" sz="1800" spc="19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t</a:t>
            </a:r>
            <a:r>
              <a:rPr dirty="0" baseline="2314" sz="1800" spc="4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u="sng" baseline="37037" sz="1800" spc="-24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37037" sz="1800" spc="-12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7037" sz="1800" spc="-1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7037" sz="180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5555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5555" sz="1875" spc="50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or</a:t>
            </a:r>
            <a:r>
              <a:rPr dirty="0" baseline="2314" sz="1800" spc="359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x</a:t>
            </a:r>
            <a:r>
              <a:rPr dirty="0" baseline="2415" sz="1725" spc="-7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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</a:t>
            </a:r>
            <a:r>
              <a:rPr dirty="0" baseline="2415" sz="1725">
                <a:latin typeface="Times New Roman"/>
                <a:cs typeface="Times New Roman"/>
              </a:rPr>
              <a:t>	2</a:t>
            </a:r>
            <a:r>
              <a:rPr dirty="0" baseline="2314" sz="1800">
                <a:latin typeface="Symbol"/>
                <a:cs typeface="Symbol"/>
              </a:rPr>
              <a:t></a:t>
            </a:r>
            <a:r>
              <a:rPr dirty="0" baseline="2314" sz="1800" spc="157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t</a:t>
            </a:r>
            <a:r>
              <a:rPr dirty="0" baseline="2415" sz="1725" spc="104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</a:t>
            </a:r>
            <a:r>
              <a:rPr dirty="0" sz="1250" spc="-4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dx</a:t>
            </a:r>
            <a:r>
              <a:rPr dirty="0" sz="1250" spc="-35" i="1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>
                <a:latin typeface="Times New Roman"/>
                <a:cs typeface="Times New Roman"/>
              </a:rPr>
              <a:t>	2</a:t>
            </a:r>
            <a:r>
              <a:rPr dirty="0" sz="1250" spc="290">
                <a:latin typeface="Times New Roman"/>
                <a:cs typeface="Times New Roman"/>
              </a:rPr>
              <a:t> </a:t>
            </a:r>
            <a:r>
              <a:rPr dirty="0" sz="1350">
                <a:latin typeface="Symbol"/>
                <a:cs typeface="Symbol"/>
              </a:rPr>
              <a:t></a:t>
            </a:r>
            <a:r>
              <a:rPr dirty="0" sz="1350" spc="14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dt</a:t>
            </a:r>
            <a:r>
              <a:rPr dirty="0" sz="1250">
                <a:latin typeface="Times New Roman"/>
                <a:cs typeface="Times New Roman"/>
              </a:rPr>
              <a:t>,</a:t>
            </a:r>
            <a:r>
              <a:rPr dirty="0" sz="1250" spc="1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Limit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from</a:t>
            </a:r>
            <a:r>
              <a:rPr dirty="0" baseline="2314" sz="1800" spc="-187">
                <a:latin typeface="Times New Roman"/>
                <a:cs typeface="Times New Roman"/>
              </a:rPr>
              <a:t> </a:t>
            </a:r>
            <a:r>
              <a:rPr dirty="0" baseline="2057" sz="2025">
                <a:latin typeface="Symbol"/>
                <a:cs typeface="Symbol"/>
              </a:rPr>
              <a:t></a:t>
            </a:r>
            <a:r>
              <a:rPr dirty="0" baseline="2057" sz="2025" spc="-75">
                <a:latin typeface="Times New Roman"/>
                <a:cs typeface="Times New Roman"/>
              </a:rPr>
              <a:t> </a:t>
            </a:r>
            <a:r>
              <a:rPr dirty="0" baseline="2057" sz="2025">
                <a:latin typeface="Symbol"/>
                <a:cs typeface="Symbol"/>
              </a:rPr>
              <a:t></a:t>
            </a:r>
            <a:r>
              <a:rPr dirty="0" baseline="2057" sz="2025" spc="-89">
                <a:latin typeface="Times New Roman"/>
                <a:cs typeface="Times New Roman"/>
              </a:rPr>
              <a:t> </a:t>
            </a:r>
            <a:r>
              <a:rPr dirty="0" baseline="2057" sz="2025" i="1">
                <a:latin typeface="Times New Roman"/>
                <a:cs typeface="Times New Roman"/>
              </a:rPr>
              <a:t>to</a:t>
            </a:r>
            <a:r>
              <a:rPr dirty="0" baseline="2057" sz="2025" spc="-89" i="1">
                <a:latin typeface="Times New Roman"/>
                <a:cs typeface="Times New Roman"/>
              </a:rPr>
              <a:t> </a:t>
            </a:r>
            <a:r>
              <a:rPr dirty="0" baseline="2057" sz="2025" spc="-75">
                <a:latin typeface="Symbol"/>
                <a:cs typeface="Symbol"/>
              </a:rPr>
              <a:t></a:t>
            </a:r>
            <a:endParaRPr baseline="2057" sz="2025">
              <a:latin typeface="Symbol"/>
              <a:cs typeface="Symbol"/>
            </a:endParaRPr>
          </a:p>
        </p:txBody>
      </p:sp>
      <p:grpSp>
        <p:nvGrpSpPr>
          <p:cNvPr id="16" name="object 16" descr=""/>
          <p:cNvGrpSpPr/>
          <p:nvPr/>
        </p:nvGrpSpPr>
        <p:grpSpPr>
          <a:xfrm>
            <a:off x="1962045" y="1684215"/>
            <a:ext cx="282575" cy="163830"/>
            <a:chOff x="1962045" y="1684215"/>
            <a:chExt cx="282575" cy="163830"/>
          </a:xfrm>
        </p:grpSpPr>
        <p:sp>
          <p:nvSpPr>
            <p:cNvPr id="17" name="object 17" descr=""/>
            <p:cNvSpPr/>
            <p:nvPr/>
          </p:nvSpPr>
          <p:spPr>
            <a:xfrm>
              <a:off x="1965208" y="1786537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13"/>
                  </a:moveTo>
                  <a:lnTo>
                    <a:pt x="19297" y="0"/>
                  </a:lnTo>
                </a:path>
              </a:pathLst>
            </a:custGeom>
            <a:ln w="63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984506" y="1789841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73" y="51357"/>
                  </a:lnTo>
                </a:path>
              </a:pathLst>
            </a:custGeom>
            <a:ln w="12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016047" y="1687427"/>
              <a:ext cx="228600" cy="154305"/>
            </a:xfrm>
            <a:custGeom>
              <a:avLst/>
              <a:gdLst/>
              <a:ahLst/>
              <a:cxnLst/>
              <a:rect l="l" t="t" r="r" b="b"/>
              <a:pathLst>
                <a:path w="228600" h="154305">
                  <a:moveTo>
                    <a:pt x="0" y="153771"/>
                  </a:moveTo>
                  <a:lnTo>
                    <a:pt x="37353" y="0"/>
                  </a:lnTo>
                </a:path>
                <a:path w="228600" h="154305">
                  <a:moveTo>
                    <a:pt x="37353" y="0"/>
                  </a:moveTo>
                  <a:lnTo>
                    <a:pt x="228439" y="0"/>
                  </a:lnTo>
                </a:path>
              </a:pathLst>
            </a:custGeom>
            <a:ln w="63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2614644" y="1553266"/>
            <a:ext cx="182880" cy="161290"/>
            <a:chOff x="2614644" y="1553266"/>
            <a:chExt cx="182880" cy="161290"/>
          </a:xfrm>
        </p:grpSpPr>
        <p:sp>
          <p:nvSpPr>
            <p:cNvPr id="21" name="object 21" descr=""/>
            <p:cNvSpPr/>
            <p:nvPr/>
          </p:nvSpPr>
          <p:spPr>
            <a:xfrm>
              <a:off x="2617807" y="165378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23"/>
                  </a:moveTo>
                  <a:lnTo>
                    <a:pt x="19626" y="0"/>
                  </a:lnTo>
                </a:path>
              </a:pathLst>
            </a:custGeom>
            <a:ln w="63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637433" y="1657093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10" y="50759"/>
                  </a:lnTo>
                </a:path>
              </a:pathLst>
            </a:custGeom>
            <a:ln w="124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668582" y="1556478"/>
              <a:ext cx="128905" cy="151765"/>
            </a:xfrm>
            <a:custGeom>
              <a:avLst/>
              <a:gdLst/>
              <a:ahLst/>
              <a:cxnLst/>
              <a:rect l="l" t="t" r="r" b="b"/>
              <a:pathLst>
                <a:path w="128905" h="151764">
                  <a:moveTo>
                    <a:pt x="0" y="151374"/>
                  </a:moveTo>
                  <a:lnTo>
                    <a:pt x="37353" y="0"/>
                  </a:lnTo>
                </a:path>
                <a:path w="128905" h="151764">
                  <a:moveTo>
                    <a:pt x="37353" y="0"/>
                  </a:moveTo>
                  <a:lnTo>
                    <a:pt x="128648" y="0"/>
                  </a:lnTo>
                </a:path>
              </a:pathLst>
            </a:custGeom>
            <a:ln w="63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 descr=""/>
          <p:cNvGrpSpPr/>
          <p:nvPr/>
        </p:nvGrpSpPr>
        <p:grpSpPr>
          <a:xfrm>
            <a:off x="3294355" y="1683044"/>
            <a:ext cx="203835" cy="163830"/>
            <a:chOff x="3294355" y="1683044"/>
            <a:chExt cx="203835" cy="163830"/>
          </a:xfrm>
        </p:grpSpPr>
        <p:sp>
          <p:nvSpPr>
            <p:cNvPr id="25" name="object 25" descr=""/>
            <p:cNvSpPr/>
            <p:nvPr/>
          </p:nvSpPr>
          <p:spPr>
            <a:xfrm>
              <a:off x="3297510" y="178533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13"/>
                  </a:moveTo>
                  <a:lnTo>
                    <a:pt x="19406" y="0"/>
                  </a:lnTo>
                </a:path>
              </a:pathLst>
            </a:custGeom>
            <a:ln w="63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316917" y="1788640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94" y="51356"/>
                  </a:lnTo>
                </a:path>
              </a:pathLst>
            </a:custGeom>
            <a:ln w="126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3348145" y="1686225"/>
              <a:ext cx="149860" cy="154305"/>
            </a:xfrm>
            <a:custGeom>
              <a:avLst/>
              <a:gdLst/>
              <a:ahLst/>
              <a:cxnLst/>
              <a:rect l="l" t="t" r="r" b="b"/>
              <a:pathLst>
                <a:path w="149860" h="154305">
                  <a:moveTo>
                    <a:pt x="0" y="153771"/>
                  </a:moveTo>
                  <a:lnTo>
                    <a:pt x="37295" y="0"/>
                  </a:lnTo>
                </a:path>
                <a:path w="149860" h="154305">
                  <a:moveTo>
                    <a:pt x="37295" y="0"/>
                  </a:moveTo>
                  <a:lnTo>
                    <a:pt x="149772" y="0"/>
                  </a:lnTo>
                </a:path>
              </a:pathLst>
            </a:custGeom>
            <a:ln w="63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 descr=""/>
          <p:cNvSpPr txBox="1"/>
          <p:nvPr/>
        </p:nvSpPr>
        <p:spPr>
          <a:xfrm>
            <a:off x="1149272" y="1426585"/>
            <a:ext cx="257175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6335" algn="l"/>
                <a:tab pos="2494280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24774" y="1765056"/>
            <a:ext cx="262255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5700" algn="l"/>
                <a:tab pos="249428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647700" y="1460875"/>
            <a:ext cx="345376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1363980" algn="l"/>
                <a:tab pos="1609090" algn="l"/>
                <a:tab pos="206756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712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4722" sz="18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4722" sz="1800">
                <a:latin typeface="Times New Roman"/>
                <a:cs typeface="Times New Roman"/>
              </a:rPr>
              <a:t> </a:t>
            </a:r>
            <a:r>
              <a:rPr dirty="0" baseline="-13888" sz="2700" spc="75">
                <a:latin typeface="Symbol"/>
                <a:cs typeface="Symbol"/>
              </a:rPr>
              <a:t></a:t>
            </a:r>
            <a:r>
              <a:rPr dirty="0" sz="1200" spc="50" i="1">
                <a:latin typeface="Times New Roman"/>
                <a:cs typeface="Times New Roman"/>
              </a:rPr>
              <a:t>e</a:t>
            </a:r>
            <a:r>
              <a:rPr dirty="0" baseline="43650" sz="1050" spc="75">
                <a:latin typeface="Symbol"/>
                <a:cs typeface="Symbol"/>
              </a:rPr>
              <a:t></a:t>
            </a:r>
            <a:r>
              <a:rPr dirty="0" baseline="43650" sz="1050" spc="75" i="1">
                <a:latin typeface="Times New Roman"/>
                <a:cs typeface="Times New Roman"/>
              </a:rPr>
              <a:t>t</a:t>
            </a:r>
            <a:r>
              <a:rPr dirty="0" baseline="43650" sz="1050" spc="-127" i="1">
                <a:latin typeface="Times New Roman"/>
                <a:cs typeface="Times New Roman"/>
              </a:rPr>
              <a:t> </a:t>
            </a:r>
            <a:r>
              <a:rPr dirty="0" baseline="94444" sz="750">
                <a:latin typeface="Times New Roman"/>
                <a:cs typeface="Times New Roman"/>
              </a:rPr>
              <a:t>2	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13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1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u="sng" baseline="34722" sz="1800" spc="4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722" sz="1800" spc="45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4722" sz="1800" spc="-9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8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i="1">
                <a:latin typeface="Times New Roman"/>
                <a:cs typeface="Times New Roman"/>
              </a:rPr>
              <a:t>t</a:t>
            </a:r>
            <a:r>
              <a:rPr dirty="0" baseline="43650" sz="1050" spc="-165" i="1">
                <a:latin typeface="Times New Roman"/>
                <a:cs typeface="Times New Roman"/>
              </a:rPr>
              <a:t> </a:t>
            </a:r>
            <a:r>
              <a:rPr dirty="0" baseline="94444" sz="750">
                <a:latin typeface="Times New Roman"/>
                <a:cs typeface="Times New Roman"/>
              </a:rPr>
              <a:t>2</a:t>
            </a:r>
            <a:r>
              <a:rPr dirty="0" baseline="94444" sz="750" spc="3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27874" y="1659659"/>
            <a:ext cx="1654810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34950" algn="l"/>
                <a:tab pos="155702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191871" y="1641701"/>
            <a:ext cx="95250" cy="241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400" spc="-50">
                <a:latin typeface="Symbol"/>
                <a:cs typeface="Symbol"/>
              </a:rPr>
              <a:t>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288920" y="1641701"/>
            <a:ext cx="95250" cy="241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400" spc="-50">
                <a:latin typeface="Symbol"/>
                <a:cs typeface="Symbol"/>
              </a:rPr>
              <a:t></a:t>
            </a:r>
            <a:endParaRPr sz="140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796051" y="1506491"/>
            <a:ext cx="1516380" cy="241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400" i="1">
                <a:latin typeface="Times New Roman"/>
                <a:cs typeface="Times New Roman"/>
              </a:rPr>
              <a:t>is</a:t>
            </a:r>
            <a:r>
              <a:rPr dirty="0" sz="1400" spc="-55" i="1">
                <a:latin typeface="Times New Roman"/>
                <a:cs typeface="Times New Roman"/>
              </a:rPr>
              <a:t> </a:t>
            </a:r>
            <a:r>
              <a:rPr dirty="0" sz="1400" i="1">
                <a:latin typeface="Times New Roman"/>
                <a:cs typeface="Times New Roman"/>
              </a:rPr>
              <a:t>an</a:t>
            </a:r>
            <a:r>
              <a:rPr dirty="0" sz="1400" spc="-90" i="1">
                <a:latin typeface="Times New Roman"/>
                <a:cs typeface="Times New Roman"/>
              </a:rPr>
              <a:t> </a:t>
            </a:r>
            <a:r>
              <a:rPr dirty="0" sz="1400" i="1">
                <a:latin typeface="Times New Roman"/>
                <a:cs typeface="Times New Roman"/>
              </a:rPr>
              <a:t>even</a:t>
            </a:r>
            <a:r>
              <a:rPr dirty="0" sz="1400" spc="200" i="1">
                <a:latin typeface="Times New Roman"/>
                <a:cs typeface="Times New Roman"/>
              </a:rPr>
              <a:t> </a:t>
            </a:r>
            <a:r>
              <a:rPr dirty="0" sz="1400" spc="-10" i="1">
                <a:latin typeface="Times New Roman"/>
                <a:cs typeface="Times New Roman"/>
              </a:rPr>
              <a:t>function</a:t>
            </a:r>
            <a:r>
              <a:rPr dirty="0" baseline="23809" sz="2100" spc="-15">
                <a:latin typeface="Symbol"/>
                <a:cs typeface="Symbol"/>
              </a:rPr>
              <a:t></a:t>
            </a:r>
            <a:r>
              <a:rPr dirty="0" baseline="-5952" sz="2100" spc="-15">
                <a:latin typeface="Symbol"/>
                <a:cs typeface="Symbol"/>
              </a:rPr>
              <a:t></a:t>
            </a:r>
            <a:endParaRPr baseline="-5952" sz="2100">
              <a:latin typeface="Symbol"/>
              <a:cs typeface="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739995" y="1432324"/>
            <a:ext cx="83820" cy="1644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900" spc="-50">
                <a:latin typeface="Times New Roman"/>
                <a:cs typeface="Times New Roman"/>
              </a:rPr>
              <a:t>2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263519" y="1433092"/>
            <a:ext cx="508634" cy="24130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400" spc="-45">
                <a:latin typeface="Symbol"/>
                <a:cs typeface="Symbol"/>
              </a:rPr>
              <a:t></a:t>
            </a:r>
            <a:r>
              <a:rPr dirty="0" baseline="-29761" sz="2100" spc="-67">
                <a:latin typeface="Symbol"/>
                <a:cs typeface="Symbol"/>
              </a:rPr>
              <a:t></a:t>
            </a:r>
            <a:r>
              <a:rPr dirty="0" baseline="-23809" sz="2100" spc="-67">
                <a:latin typeface="Arial MT"/>
                <a:cs typeface="Arial MT"/>
              </a:rPr>
              <a:t></a:t>
            </a:r>
            <a:r>
              <a:rPr dirty="0" baseline="-23809" sz="2100" spc="-67" i="1">
                <a:latin typeface="Times New Roman"/>
                <a:cs typeface="Times New Roman"/>
              </a:rPr>
              <a:t>e</a:t>
            </a:r>
            <a:r>
              <a:rPr dirty="0" baseline="2777" sz="1500" spc="-67">
                <a:latin typeface="Symbol"/>
                <a:cs typeface="Symbol"/>
              </a:rPr>
              <a:t></a:t>
            </a:r>
            <a:r>
              <a:rPr dirty="0" baseline="2777" sz="1500" spc="-67" i="1">
                <a:latin typeface="Times New Roman"/>
                <a:cs typeface="Times New Roman"/>
              </a:rPr>
              <a:t>t</a:t>
            </a:r>
            <a:endParaRPr baseline="2777" sz="1500">
              <a:latin typeface="Times New Roman"/>
              <a:cs typeface="Times New Roman"/>
            </a:endParaRPr>
          </a:p>
        </p:txBody>
      </p:sp>
      <p:grpSp>
        <p:nvGrpSpPr>
          <p:cNvPr id="37" name="object 37" descr=""/>
          <p:cNvGrpSpPr/>
          <p:nvPr/>
        </p:nvGrpSpPr>
        <p:grpSpPr>
          <a:xfrm>
            <a:off x="1788816" y="2214649"/>
            <a:ext cx="228600" cy="192405"/>
            <a:chOff x="1788816" y="2214649"/>
            <a:chExt cx="228600" cy="192405"/>
          </a:xfrm>
        </p:grpSpPr>
        <p:sp>
          <p:nvSpPr>
            <p:cNvPr id="38" name="object 38" descr=""/>
            <p:cNvSpPr/>
            <p:nvPr/>
          </p:nvSpPr>
          <p:spPr>
            <a:xfrm>
              <a:off x="1804668" y="2345727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87"/>
                  </a:moveTo>
                  <a:lnTo>
                    <a:pt x="19521" y="0"/>
                  </a:lnTo>
                </a:path>
              </a:pathLst>
            </a:custGeom>
            <a:ln w="63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824190" y="2349053"/>
              <a:ext cx="27940" cy="52069"/>
            </a:xfrm>
            <a:custGeom>
              <a:avLst/>
              <a:gdLst/>
              <a:ahLst/>
              <a:cxnLst/>
              <a:rect l="l" t="t" r="r" b="b"/>
              <a:pathLst>
                <a:path w="27939" h="52069">
                  <a:moveTo>
                    <a:pt x="0" y="0"/>
                  </a:moveTo>
                  <a:lnTo>
                    <a:pt x="27756" y="51706"/>
                  </a:lnTo>
                </a:path>
              </a:pathLst>
            </a:custGeom>
            <a:ln w="12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788816" y="2217816"/>
              <a:ext cx="228600" cy="183515"/>
            </a:xfrm>
            <a:custGeom>
              <a:avLst/>
              <a:gdLst/>
              <a:ahLst/>
              <a:cxnLst/>
              <a:rect l="l" t="t" r="r" b="b"/>
              <a:pathLst>
                <a:path w="228600" h="183514">
                  <a:moveTo>
                    <a:pt x="66484" y="182943"/>
                  </a:moveTo>
                  <a:lnTo>
                    <a:pt x="103384" y="28433"/>
                  </a:lnTo>
                </a:path>
                <a:path w="228600" h="183514">
                  <a:moveTo>
                    <a:pt x="103384" y="28433"/>
                  </a:moveTo>
                  <a:lnTo>
                    <a:pt x="215621" y="28433"/>
                  </a:lnTo>
                </a:path>
                <a:path w="228600" h="183514">
                  <a:moveTo>
                    <a:pt x="0" y="0"/>
                  </a:moveTo>
                  <a:lnTo>
                    <a:pt x="228131" y="0"/>
                  </a:lnTo>
                </a:path>
              </a:pathLst>
            </a:custGeom>
            <a:ln w="63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" name="object 41" descr=""/>
          <p:cNvGrpSpPr/>
          <p:nvPr/>
        </p:nvGrpSpPr>
        <p:grpSpPr>
          <a:xfrm>
            <a:off x="2157232" y="2010818"/>
            <a:ext cx="228600" cy="210185"/>
            <a:chOff x="2157232" y="2010818"/>
            <a:chExt cx="228600" cy="210185"/>
          </a:xfrm>
        </p:grpSpPr>
        <p:sp>
          <p:nvSpPr>
            <p:cNvPr id="42" name="object 42" descr=""/>
            <p:cNvSpPr/>
            <p:nvPr/>
          </p:nvSpPr>
          <p:spPr>
            <a:xfrm>
              <a:off x="2173097" y="211349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86"/>
                  </a:moveTo>
                  <a:lnTo>
                    <a:pt x="19219" y="0"/>
                  </a:lnTo>
                </a:path>
              </a:pathLst>
            </a:custGeom>
            <a:ln w="63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192316" y="2116828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059" y="51703"/>
                  </a:lnTo>
                </a:path>
              </a:pathLst>
            </a:custGeom>
            <a:ln w="124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157232" y="2014019"/>
              <a:ext cx="228600" cy="203835"/>
            </a:xfrm>
            <a:custGeom>
              <a:avLst/>
              <a:gdLst/>
              <a:ahLst/>
              <a:cxnLst/>
              <a:rect l="l" t="t" r="r" b="b"/>
              <a:pathLst>
                <a:path w="228600" h="203835">
                  <a:moveTo>
                    <a:pt x="66497" y="154512"/>
                  </a:moveTo>
                  <a:lnTo>
                    <a:pt x="103397" y="0"/>
                  </a:lnTo>
                </a:path>
                <a:path w="228600" h="203835">
                  <a:moveTo>
                    <a:pt x="103397" y="0"/>
                  </a:moveTo>
                  <a:lnTo>
                    <a:pt x="215331" y="0"/>
                  </a:lnTo>
                </a:path>
                <a:path w="228600" h="203835">
                  <a:moveTo>
                    <a:pt x="0" y="203797"/>
                  </a:moveTo>
                  <a:lnTo>
                    <a:pt x="228131" y="203797"/>
                  </a:lnTo>
                </a:path>
              </a:pathLst>
            </a:custGeom>
            <a:ln w="63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 txBox="1"/>
          <p:nvPr/>
        </p:nvSpPr>
        <p:spPr>
          <a:xfrm>
            <a:off x="2223224" y="2210962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54796" y="1994460"/>
            <a:ext cx="1028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79501" y="2218252"/>
            <a:ext cx="110489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23835" y="2082486"/>
            <a:ext cx="233934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420370" algn="l"/>
                <a:tab pos="636270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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33333" sz="1875">
                <a:latin typeface="Symbol"/>
                <a:cs typeface="Symbol"/>
              </a:rPr>
              <a:t></a:t>
            </a:r>
            <a:r>
              <a:rPr dirty="0" baseline="33333" sz="1875" spc="5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 </a:t>
            </a:r>
            <a:r>
              <a:rPr dirty="0" sz="1200" spc="-25">
                <a:latin typeface="Times New Roman"/>
                <a:cs typeface="Times New Roman"/>
              </a:rPr>
              <a:t>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73100" y="2497581"/>
            <a:ext cx="2695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Mean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and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SD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of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the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normal</a:t>
            </a:r>
            <a:r>
              <a:rPr dirty="0" u="sng" sz="1200" spc="-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 spc="-10" b="1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0" name="object 50" descr=""/>
          <p:cNvGrpSpPr/>
          <p:nvPr/>
        </p:nvGrpSpPr>
        <p:grpSpPr>
          <a:xfrm>
            <a:off x="2472261" y="3048387"/>
            <a:ext cx="414020" cy="187960"/>
            <a:chOff x="2472261" y="3048387"/>
            <a:chExt cx="414020" cy="187960"/>
          </a:xfrm>
        </p:grpSpPr>
        <p:sp>
          <p:nvSpPr>
            <p:cNvPr id="51" name="object 51" descr=""/>
            <p:cNvSpPr/>
            <p:nvPr/>
          </p:nvSpPr>
          <p:spPr>
            <a:xfrm>
              <a:off x="2594562" y="317461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88"/>
                  </a:moveTo>
                  <a:lnTo>
                    <a:pt x="19603" y="0"/>
                  </a:lnTo>
                </a:path>
              </a:pathLst>
            </a:custGeom>
            <a:ln w="63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2614166" y="3177639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203" y="52008"/>
                  </a:lnTo>
                </a:path>
              </a:pathLst>
            </a:custGeom>
            <a:ln w="12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2472261" y="3051554"/>
              <a:ext cx="414020" cy="178435"/>
            </a:xfrm>
            <a:custGeom>
              <a:avLst/>
              <a:gdLst/>
              <a:ahLst/>
              <a:cxnLst/>
              <a:rect l="l" t="t" r="r" b="b"/>
              <a:pathLst>
                <a:path w="414019" h="178435">
                  <a:moveTo>
                    <a:pt x="173144" y="178093"/>
                  </a:moveTo>
                  <a:lnTo>
                    <a:pt x="210454" y="23282"/>
                  </a:lnTo>
                </a:path>
                <a:path w="414019" h="178435">
                  <a:moveTo>
                    <a:pt x="0" y="0"/>
                  </a:moveTo>
                  <a:lnTo>
                    <a:pt x="413825" y="0"/>
                  </a:lnTo>
                </a:path>
              </a:pathLst>
            </a:custGeom>
            <a:ln w="6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 descr=""/>
          <p:cNvSpPr/>
          <p:nvPr/>
        </p:nvSpPr>
        <p:spPr>
          <a:xfrm>
            <a:off x="3058852" y="2940279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 h="0">
                <a:moveTo>
                  <a:pt x="0" y="0"/>
                </a:moveTo>
                <a:lnTo>
                  <a:pt x="28241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2628405" y="2828487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458043" y="3046763"/>
            <a:ext cx="40132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3679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67253" y="2798264"/>
            <a:ext cx="401320" cy="1390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5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</a:t>
            </a:r>
            <a:r>
              <a:rPr dirty="0" sz="750" spc="-5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648449" y="2812604"/>
            <a:ext cx="1870710" cy="474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40740">
              <a:lnSpc>
                <a:spcPts val="560"/>
              </a:lnSpc>
              <a:spcBef>
                <a:spcPts val="100"/>
              </a:spcBef>
              <a:tabLst>
                <a:tab pos="1605280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63500">
              <a:lnSpc>
                <a:spcPts val="1880"/>
              </a:lnSpc>
            </a:pPr>
            <a:r>
              <a:rPr dirty="0" sz="1200" i="1">
                <a:latin typeface="Times New Roman"/>
                <a:cs typeface="Times New Roman"/>
              </a:rPr>
              <a:t>Mean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xf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32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815975">
              <a:lnSpc>
                <a:spcPct val="100000"/>
              </a:lnSpc>
              <a:spcBef>
                <a:spcPts val="250"/>
              </a:spcBef>
              <a:tabLst>
                <a:tab pos="158115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grpSp>
        <p:nvGrpSpPr>
          <p:cNvPr id="59" name="object 59" descr=""/>
          <p:cNvGrpSpPr/>
          <p:nvPr/>
        </p:nvGrpSpPr>
        <p:grpSpPr>
          <a:xfrm>
            <a:off x="3674624" y="3048387"/>
            <a:ext cx="414020" cy="187960"/>
            <a:chOff x="3674624" y="3048387"/>
            <a:chExt cx="414020" cy="187960"/>
          </a:xfrm>
        </p:grpSpPr>
        <p:sp>
          <p:nvSpPr>
            <p:cNvPr id="60" name="object 60" descr=""/>
            <p:cNvSpPr/>
            <p:nvPr/>
          </p:nvSpPr>
          <p:spPr>
            <a:xfrm>
              <a:off x="3797226" y="317461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88"/>
                  </a:moveTo>
                  <a:lnTo>
                    <a:pt x="19620" y="0"/>
                  </a:lnTo>
                </a:path>
              </a:pathLst>
            </a:custGeom>
            <a:ln w="63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816846" y="3177638"/>
              <a:ext cx="27940" cy="52069"/>
            </a:xfrm>
            <a:custGeom>
              <a:avLst/>
              <a:gdLst/>
              <a:ahLst/>
              <a:cxnLst/>
              <a:rect l="l" t="t" r="r" b="b"/>
              <a:pathLst>
                <a:path w="27939" h="52069">
                  <a:moveTo>
                    <a:pt x="0" y="0"/>
                  </a:moveTo>
                  <a:lnTo>
                    <a:pt x="27896" y="52008"/>
                  </a:lnTo>
                </a:path>
              </a:pathLst>
            </a:custGeom>
            <a:ln w="125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674624" y="3051554"/>
              <a:ext cx="414020" cy="178435"/>
            </a:xfrm>
            <a:custGeom>
              <a:avLst/>
              <a:gdLst/>
              <a:ahLst/>
              <a:cxnLst/>
              <a:rect l="l" t="t" r="r" b="b"/>
              <a:pathLst>
                <a:path w="414020" h="178435">
                  <a:moveTo>
                    <a:pt x="173490" y="178093"/>
                  </a:moveTo>
                  <a:lnTo>
                    <a:pt x="210576" y="23282"/>
                  </a:lnTo>
                </a:path>
                <a:path w="414020" h="178435">
                  <a:moveTo>
                    <a:pt x="0" y="0"/>
                  </a:moveTo>
                  <a:lnTo>
                    <a:pt x="413814" y="0"/>
                  </a:lnTo>
                </a:path>
              </a:pathLst>
            </a:custGeom>
            <a:ln w="63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 descr=""/>
          <p:cNvSpPr/>
          <p:nvPr/>
        </p:nvSpPr>
        <p:spPr>
          <a:xfrm>
            <a:off x="4467006" y="2940279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26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4130912" y="2812293"/>
            <a:ext cx="9017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644615" y="2924336"/>
            <a:ext cx="102743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6416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 spc="200" i="1">
                <a:latin typeface="Times New Roman"/>
                <a:cs typeface="Times New Roman"/>
              </a:rPr>
              <a:t>  </a:t>
            </a:r>
            <a:r>
              <a:rPr dirty="0" baseline="31746" sz="1050" spc="-37">
                <a:latin typeface="Times New Roman"/>
                <a:cs typeface="Times New Roman"/>
              </a:rPr>
              <a:t>2</a:t>
            </a:r>
            <a:r>
              <a:rPr dirty="0" baseline="29629" sz="1125" spc="-37">
                <a:latin typeface="Symbol"/>
                <a:cs typeface="Symbol"/>
              </a:rPr>
              <a:t></a:t>
            </a:r>
            <a:r>
              <a:rPr dirty="0" baseline="29629" sz="1125" spc="-89">
                <a:latin typeface="Times New Roman"/>
                <a:cs typeface="Times New Roman"/>
              </a:rPr>
              <a:t> </a:t>
            </a:r>
            <a:r>
              <a:rPr dirty="0" baseline="77777" sz="750">
                <a:latin typeface="Times New Roman"/>
                <a:cs typeface="Times New Roman"/>
              </a:rPr>
              <a:t>2</a:t>
            </a:r>
            <a:r>
              <a:rPr dirty="0" baseline="77777" sz="750" spc="315">
                <a:latin typeface="Times New Roman"/>
                <a:cs typeface="Times New Roman"/>
              </a:rPr>
              <a:t>  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847101" y="2847742"/>
            <a:ext cx="597535" cy="3009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6416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26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106386" y="3153982"/>
            <a:ext cx="14097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830509" y="2828487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493888" y="2875352"/>
            <a:ext cx="45402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50" spc="-25">
                <a:latin typeface="Symbol"/>
                <a:cs typeface="Symbol"/>
              </a:rPr>
              <a:t></a:t>
            </a:r>
            <a:r>
              <a:rPr dirty="0" sz="750" spc="-60">
                <a:latin typeface="Times New Roman"/>
                <a:cs typeface="Times New Roman"/>
              </a:rPr>
              <a:t> </a:t>
            </a:r>
            <a:r>
              <a:rPr dirty="0" baseline="33333" sz="750">
                <a:latin typeface="Times New Roman"/>
                <a:cs typeface="Times New Roman"/>
              </a:rPr>
              <a:t>2</a:t>
            </a:r>
            <a:r>
              <a:rPr dirty="0" baseline="33333" sz="750" spc="322">
                <a:latin typeface="Times New Roman"/>
                <a:cs typeface="Times New Roman"/>
              </a:rPr>
              <a:t>  </a:t>
            </a:r>
            <a:r>
              <a:rPr dirty="0" baseline="-18518" sz="1800" spc="-37" i="1">
                <a:latin typeface="Times New Roman"/>
                <a:cs typeface="Times New Roman"/>
              </a:rPr>
              <a:t>dx</a:t>
            </a:r>
            <a:endParaRPr baseline="-18518" sz="18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375558" y="2798244"/>
            <a:ext cx="400685" cy="1390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4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</a:t>
            </a:r>
            <a:r>
              <a:rPr dirty="0" sz="750" spc="-6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660391" y="3046727"/>
            <a:ext cx="40132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3679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pic>
        <p:nvPicPr>
          <p:cNvPr id="72" name="object 7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59754" y="3570125"/>
            <a:ext cx="166479" cy="151304"/>
          </a:xfrm>
          <a:prstGeom prst="rect">
            <a:avLst/>
          </a:prstGeom>
        </p:spPr>
      </p:pic>
      <p:pic>
        <p:nvPicPr>
          <p:cNvPr id="73" name="object 73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92715" y="3450821"/>
            <a:ext cx="166514" cy="151305"/>
          </a:xfrm>
          <a:prstGeom prst="rect">
            <a:avLst/>
          </a:prstGeom>
        </p:spPr>
      </p:pic>
      <p:sp>
        <p:nvSpPr>
          <p:cNvPr id="74" name="object 74" descr=""/>
          <p:cNvSpPr txBox="1"/>
          <p:nvPr/>
        </p:nvSpPr>
        <p:spPr>
          <a:xfrm>
            <a:off x="1337830" y="3547943"/>
            <a:ext cx="170815" cy="201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 spc="-25">
                <a:latin typeface="Times New Roman"/>
                <a:cs typeface="Times New Roman"/>
              </a:rPr>
              <a:t>2</a:t>
            </a:r>
            <a:r>
              <a:rPr dirty="0" sz="1150" spc="-25">
                <a:latin typeface="Symbol"/>
                <a:cs typeface="Symbol"/>
              </a:rPr>
              <a:t>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800680" y="3428359"/>
            <a:ext cx="1403985" cy="2012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100" i="1">
                <a:latin typeface="Times New Roman"/>
                <a:cs typeface="Times New Roman"/>
              </a:rPr>
              <a:t>put</a:t>
            </a:r>
            <a:r>
              <a:rPr dirty="0" sz="1100" spc="-30" i="1"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t</a:t>
            </a:r>
            <a:r>
              <a:rPr dirty="0" sz="1100" spc="25" i="1">
                <a:latin typeface="Times New Roman"/>
                <a:cs typeface="Times New Roman"/>
              </a:rPr>
              <a:t> </a:t>
            </a:r>
            <a:r>
              <a:rPr dirty="0" sz="1100">
                <a:latin typeface="Symbol"/>
                <a:cs typeface="Symbol"/>
              </a:rPr>
              <a:t>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u="sng" baseline="35353" sz="1650" spc="-2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5353" sz="16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35353" sz="1650" spc="-13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5353" sz="16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5353" sz="165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816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816" sz="1725" spc="562"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or</a:t>
            </a:r>
            <a:r>
              <a:rPr dirty="0" sz="1100" spc="65" i="1">
                <a:latin typeface="Times New Roman"/>
                <a:cs typeface="Times New Roman"/>
              </a:rPr>
              <a:t> </a:t>
            </a:r>
            <a:r>
              <a:rPr dirty="0" sz="1100" i="1">
                <a:latin typeface="Times New Roman"/>
                <a:cs typeface="Times New Roman"/>
              </a:rPr>
              <a:t>x</a:t>
            </a:r>
            <a:r>
              <a:rPr dirty="0" sz="1100" spc="-20" i="1">
                <a:latin typeface="Times New Roman"/>
                <a:cs typeface="Times New Roman"/>
              </a:rPr>
              <a:t> </a:t>
            </a:r>
            <a:r>
              <a:rPr dirty="0" sz="1100">
                <a:latin typeface="Symbol"/>
                <a:cs typeface="Symbol"/>
              </a:rPr>
              <a:t></a:t>
            </a:r>
            <a:r>
              <a:rPr dirty="0" sz="1100" spc="-25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Symbol"/>
                <a:cs typeface="Symbol"/>
              </a:rPr>
              <a:t>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00" spc="-50">
                <a:latin typeface="Symbol"/>
                <a:cs typeface="Symbol"/>
              </a:rPr>
              <a:t></a:t>
            </a:r>
            <a:endParaRPr sz="1100">
              <a:latin typeface="Symbol"/>
              <a:cs typeface="Symbol"/>
            </a:endParaRPr>
          </a:p>
        </p:txBody>
      </p:sp>
      <p:grpSp>
        <p:nvGrpSpPr>
          <p:cNvPr id="76" name="object 76" descr=""/>
          <p:cNvGrpSpPr/>
          <p:nvPr/>
        </p:nvGrpSpPr>
        <p:grpSpPr>
          <a:xfrm>
            <a:off x="3045838" y="3424856"/>
            <a:ext cx="182245" cy="158115"/>
            <a:chOff x="3045838" y="3424856"/>
            <a:chExt cx="182245" cy="158115"/>
          </a:xfrm>
        </p:grpSpPr>
        <p:sp>
          <p:nvSpPr>
            <p:cNvPr id="77" name="object 77" descr=""/>
            <p:cNvSpPr/>
            <p:nvPr/>
          </p:nvSpPr>
          <p:spPr>
            <a:xfrm>
              <a:off x="3048976" y="352352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40"/>
                  </a:moveTo>
                  <a:lnTo>
                    <a:pt x="19354" y="0"/>
                  </a:lnTo>
                </a:path>
              </a:pathLst>
            </a:custGeom>
            <a:ln w="62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068331" y="3526507"/>
              <a:ext cx="28575" cy="50165"/>
            </a:xfrm>
            <a:custGeom>
              <a:avLst/>
              <a:gdLst/>
              <a:ahLst/>
              <a:cxnLst/>
              <a:rect l="l" t="t" r="r" b="b"/>
              <a:pathLst>
                <a:path w="28575" h="50164">
                  <a:moveTo>
                    <a:pt x="0" y="0"/>
                  </a:moveTo>
                  <a:lnTo>
                    <a:pt x="28137" y="49834"/>
                  </a:lnTo>
                </a:path>
              </a:pathLst>
            </a:custGeom>
            <a:ln w="12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099497" y="3428030"/>
              <a:ext cx="128905" cy="148590"/>
            </a:xfrm>
            <a:custGeom>
              <a:avLst/>
              <a:gdLst/>
              <a:ahLst/>
              <a:cxnLst/>
              <a:rect l="l" t="t" r="r" b="b"/>
              <a:pathLst>
                <a:path w="128905" h="148589">
                  <a:moveTo>
                    <a:pt x="0" y="148311"/>
                  </a:moveTo>
                  <a:lnTo>
                    <a:pt x="37220" y="0"/>
                  </a:lnTo>
                </a:path>
                <a:path w="128905" h="148589">
                  <a:moveTo>
                    <a:pt x="37220" y="0"/>
                  </a:moveTo>
                  <a:lnTo>
                    <a:pt x="128303" y="0"/>
                  </a:lnTo>
                </a:path>
              </a:pathLst>
            </a:custGeom>
            <a:ln w="63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" name="object 80" descr=""/>
          <p:cNvSpPr txBox="1"/>
          <p:nvPr/>
        </p:nvSpPr>
        <p:spPr>
          <a:xfrm>
            <a:off x="2245483" y="3400249"/>
            <a:ext cx="1275080" cy="2139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900430" algn="l"/>
              </a:tabLst>
            </a:pPr>
            <a:r>
              <a:rPr dirty="0" baseline="-7575" sz="1650">
                <a:latin typeface="Times New Roman"/>
                <a:cs typeface="Times New Roman"/>
              </a:rPr>
              <a:t>2</a:t>
            </a:r>
            <a:r>
              <a:rPr dirty="0" baseline="-7246" sz="1725">
                <a:latin typeface="Symbol"/>
                <a:cs typeface="Symbol"/>
              </a:rPr>
              <a:t></a:t>
            </a:r>
            <a:r>
              <a:rPr dirty="0" baseline="-7246" sz="1725" spc="89">
                <a:latin typeface="Times New Roman"/>
                <a:cs typeface="Times New Roman"/>
              </a:rPr>
              <a:t> </a:t>
            </a:r>
            <a:r>
              <a:rPr dirty="0" baseline="-7575" sz="1650" i="1">
                <a:latin typeface="Times New Roman"/>
                <a:cs typeface="Times New Roman"/>
              </a:rPr>
              <a:t>t</a:t>
            </a:r>
            <a:r>
              <a:rPr dirty="0" baseline="-7575" sz="1650" spc="1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2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dt</a:t>
            </a:r>
            <a:endParaRPr sz="1150">
              <a:latin typeface="Times New Roman"/>
              <a:cs typeface="Times New Roman"/>
            </a:endParaRPr>
          </a:p>
        </p:txBody>
      </p:sp>
      <p:grpSp>
        <p:nvGrpSpPr>
          <p:cNvPr id="81" name="object 81" descr=""/>
          <p:cNvGrpSpPr/>
          <p:nvPr/>
        </p:nvGrpSpPr>
        <p:grpSpPr>
          <a:xfrm>
            <a:off x="1444281" y="4098137"/>
            <a:ext cx="281940" cy="163195"/>
            <a:chOff x="1444281" y="4098137"/>
            <a:chExt cx="281940" cy="163195"/>
          </a:xfrm>
        </p:grpSpPr>
        <p:sp>
          <p:nvSpPr>
            <p:cNvPr id="82" name="object 82" descr=""/>
            <p:cNvSpPr/>
            <p:nvPr/>
          </p:nvSpPr>
          <p:spPr>
            <a:xfrm>
              <a:off x="1447438" y="420031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097"/>
                  </a:moveTo>
                  <a:lnTo>
                    <a:pt x="19539" y="0"/>
                  </a:lnTo>
                </a:path>
              </a:pathLst>
            </a:custGeom>
            <a:ln w="63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1466978" y="4203612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084" y="51287"/>
                  </a:lnTo>
                </a:path>
              </a:pathLst>
            </a:custGeom>
            <a:ln w="127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1498117" y="4101339"/>
              <a:ext cx="228600" cy="153670"/>
            </a:xfrm>
            <a:custGeom>
              <a:avLst/>
              <a:gdLst/>
              <a:ahLst/>
              <a:cxnLst/>
              <a:rect l="l" t="t" r="r" b="b"/>
              <a:pathLst>
                <a:path w="228600" h="153670">
                  <a:moveTo>
                    <a:pt x="0" y="153560"/>
                  </a:moveTo>
                  <a:lnTo>
                    <a:pt x="37248" y="0"/>
                  </a:lnTo>
                </a:path>
                <a:path w="228600" h="153670">
                  <a:moveTo>
                    <a:pt x="37248" y="0"/>
                  </a:moveTo>
                  <a:lnTo>
                    <a:pt x="228037" y="0"/>
                  </a:lnTo>
                </a:path>
              </a:pathLst>
            </a:custGeom>
            <a:ln w="63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" name="object 85" descr=""/>
          <p:cNvGrpSpPr/>
          <p:nvPr/>
        </p:nvGrpSpPr>
        <p:grpSpPr>
          <a:xfrm>
            <a:off x="2164418" y="3967367"/>
            <a:ext cx="182880" cy="161290"/>
            <a:chOff x="2164418" y="3967367"/>
            <a:chExt cx="182880" cy="161290"/>
          </a:xfrm>
        </p:grpSpPr>
        <p:sp>
          <p:nvSpPr>
            <p:cNvPr id="86" name="object 86" descr=""/>
            <p:cNvSpPr/>
            <p:nvPr/>
          </p:nvSpPr>
          <p:spPr>
            <a:xfrm>
              <a:off x="2167575" y="406774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07"/>
                  </a:moveTo>
                  <a:lnTo>
                    <a:pt x="19526" y="0"/>
                  </a:lnTo>
                </a:path>
              </a:pathLst>
            </a:custGeom>
            <a:ln w="63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2187102" y="4071046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084" y="50690"/>
                  </a:lnTo>
                </a:path>
              </a:pathLst>
            </a:custGeom>
            <a:ln w="127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2218242" y="3970569"/>
              <a:ext cx="128905" cy="151765"/>
            </a:xfrm>
            <a:custGeom>
              <a:avLst/>
              <a:gdLst/>
              <a:ahLst/>
              <a:cxnLst/>
              <a:rect l="l" t="t" r="r" b="b"/>
              <a:pathLst>
                <a:path w="128905" h="151764">
                  <a:moveTo>
                    <a:pt x="0" y="151167"/>
                  </a:moveTo>
                  <a:lnTo>
                    <a:pt x="37248" y="0"/>
                  </a:lnTo>
                </a:path>
                <a:path w="128905" h="151764">
                  <a:moveTo>
                    <a:pt x="37248" y="0"/>
                  </a:moveTo>
                  <a:lnTo>
                    <a:pt x="128521" y="0"/>
                  </a:lnTo>
                </a:path>
              </a:pathLst>
            </a:custGeom>
            <a:ln w="63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" name="object 89" descr=""/>
          <p:cNvGrpSpPr/>
          <p:nvPr/>
        </p:nvGrpSpPr>
        <p:grpSpPr>
          <a:xfrm>
            <a:off x="2790214" y="3967367"/>
            <a:ext cx="182245" cy="161290"/>
            <a:chOff x="2790214" y="3967367"/>
            <a:chExt cx="182245" cy="161290"/>
          </a:xfrm>
        </p:grpSpPr>
        <p:sp>
          <p:nvSpPr>
            <p:cNvPr id="90" name="object 90" descr=""/>
            <p:cNvSpPr/>
            <p:nvPr/>
          </p:nvSpPr>
          <p:spPr>
            <a:xfrm>
              <a:off x="2793372" y="406774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07"/>
                  </a:moveTo>
                  <a:lnTo>
                    <a:pt x="19186" y="0"/>
                  </a:lnTo>
                </a:path>
              </a:pathLst>
            </a:custGeom>
            <a:ln w="63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2812558" y="4071046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48" y="50690"/>
                  </a:lnTo>
                </a:path>
              </a:pathLst>
            </a:custGeom>
            <a:ln w="127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2843988" y="3970569"/>
              <a:ext cx="128270" cy="151765"/>
            </a:xfrm>
            <a:custGeom>
              <a:avLst/>
              <a:gdLst/>
              <a:ahLst/>
              <a:cxnLst/>
              <a:rect l="l" t="t" r="r" b="b"/>
              <a:pathLst>
                <a:path w="128269" h="151764">
                  <a:moveTo>
                    <a:pt x="0" y="151167"/>
                  </a:moveTo>
                  <a:lnTo>
                    <a:pt x="37236" y="0"/>
                  </a:lnTo>
                </a:path>
                <a:path w="128269" h="151764">
                  <a:moveTo>
                    <a:pt x="37236" y="0"/>
                  </a:moveTo>
                  <a:lnTo>
                    <a:pt x="128244" y="0"/>
                  </a:lnTo>
                </a:path>
              </a:pathLst>
            </a:custGeom>
            <a:ln w="63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 descr=""/>
          <p:cNvSpPr txBox="1"/>
          <p:nvPr/>
        </p:nvSpPr>
        <p:spPr>
          <a:xfrm>
            <a:off x="1774812" y="3840231"/>
            <a:ext cx="901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227160" y="3942550"/>
            <a:ext cx="1038225" cy="217804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662940" algn="l"/>
              </a:tabLst>
            </a:pPr>
            <a:r>
              <a:rPr dirty="0" sz="1200" spc="-55">
                <a:latin typeface="Times New Roman"/>
                <a:cs typeface="Times New Roman"/>
              </a:rPr>
              <a:t>2</a:t>
            </a:r>
            <a:r>
              <a:rPr dirty="0" sz="1250" spc="-55">
                <a:latin typeface="Symbol"/>
                <a:cs typeface="Symbol"/>
              </a:rPr>
              <a:t></a:t>
            </a:r>
            <a:r>
              <a:rPr dirty="0" sz="125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i="1">
                <a:latin typeface="Times New Roman"/>
                <a:cs typeface="Times New Roman"/>
              </a:rPr>
              <a:t>t</a:t>
            </a:r>
            <a:r>
              <a:rPr dirty="0" baseline="43650" sz="1050" spc="-120" i="1">
                <a:latin typeface="Times New Roman"/>
                <a:cs typeface="Times New Roman"/>
              </a:rPr>
              <a:t> </a:t>
            </a:r>
            <a:r>
              <a:rPr dirty="0" baseline="94444" sz="750" spc="-75">
                <a:latin typeface="Times New Roman"/>
                <a:cs typeface="Times New Roman"/>
              </a:rPr>
              <a:t>2</a:t>
            </a:r>
            <a:r>
              <a:rPr dirty="0" baseline="94444" sz="7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166656" y="3875080"/>
            <a:ext cx="1007110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27025" algn="l"/>
                <a:tab pos="57213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4722" sz="1800" spc="-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34722" sz="1800" spc="75">
                <a:latin typeface="Times New Roman"/>
                <a:cs typeface="Times New Roman"/>
              </a:rPr>
              <a:t> </a:t>
            </a:r>
            <a:r>
              <a:rPr dirty="0" baseline="-13888" sz="2700" spc="75">
                <a:latin typeface="Symbol"/>
                <a:cs typeface="Symbol"/>
              </a:rPr>
              <a:t></a:t>
            </a:r>
            <a:r>
              <a:rPr dirty="0" sz="1200" spc="50">
                <a:latin typeface="Times New Roman"/>
                <a:cs typeface="Times New Roman"/>
              </a:rPr>
              <a:t>(</a:t>
            </a:r>
            <a:r>
              <a:rPr dirty="0" sz="1250" spc="50">
                <a:latin typeface="Symbol"/>
                <a:cs typeface="Symbol"/>
              </a:rPr>
              <a:t></a:t>
            </a:r>
            <a:r>
              <a:rPr dirty="0" sz="125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750085" y="4178844"/>
            <a:ext cx="1409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380702" y="3894781"/>
            <a:ext cx="1285240" cy="269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600" spc="-60">
                <a:latin typeface="Symbol"/>
                <a:cs typeface="Symbol"/>
              </a:rPr>
              <a:t></a:t>
            </a:r>
            <a:r>
              <a:rPr dirty="0" sz="1200" spc="-60">
                <a:latin typeface="Times New Roman"/>
                <a:cs typeface="Times New Roman"/>
              </a:rPr>
              <a:t>lim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19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is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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</a:t>
            </a:r>
            <a:r>
              <a:rPr dirty="0" sz="1200" spc="-6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</a:t>
            </a:r>
            <a:r>
              <a:rPr dirty="0" sz="1600" spc="-25">
                <a:latin typeface="Symbol"/>
                <a:cs typeface="Symbol"/>
              </a:rPr>
              <a:t></a:t>
            </a:r>
            <a:endParaRPr sz="1600">
              <a:latin typeface="Symbol"/>
              <a:cs typeface="Symbol"/>
            </a:endParaRPr>
          </a:p>
        </p:txBody>
      </p:sp>
      <p:grpSp>
        <p:nvGrpSpPr>
          <p:cNvPr id="98" name="object 98" descr=""/>
          <p:cNvGrpSpPr/>
          <p:nvPr/>
        </p:nvGrpSpPr>
        <p:grpSpPr>
          <a:xfrm>
            <a:off x="1343266" y="4651636"/>
            <a:ext cx="203835" cy="163830"/>
            <a:chOff x="1343266" y="4651636"/>
            <a:chExt cx="203835" cy="163830"/>
          </a:xfrm>
        </p:grpSpPr>
        <p:sp>
          <p:nvSpPr>
            <p:cNvPr id="99" name="object 99" descr=""/>
            <p:cNvSpPr/>
            <p:nvPr/>
          </p:nvSpPr>
          <p:spPr>
            <a:xfrm>
              <a:off x="1346430" y="475396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113"/>
                  </a:moveTo>
                  <a:lnTo>
                    <a:pt x="19311" y="0"/>
                  </a:lnTo>
                </a:path>
              </a:pathLst>
            </a:custGeom>
            <a:ln w="6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 descr=""/>
            <p:cNvSpPr/>
            <p:nvPr/>
          </p:nvSpPr>
          <p:spPr>
            <a:xfrm>
              <a:off x="1365741" y="4757265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94" y="51356"/>
                  </a:lnTo>
                </a:path>
              </a:pathLst>
            </a:custGeom>
            <a:ln w="12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 descr=""/>
            <p:cNvSpPr/>
            <p:nvPr/>
          </p:nvSpPr>
          <p:spPr>
            <a:xfrm>
              <a:off x="1397003" y="4654850"/>
              <a:ext cx="149860" cy="154305"/>
            </a:xfrm>
            <a:custGeom>
              <a:avLst/>
              <a:gdLst/>
              <a:ahLst/>
              <a:cxnLst/>
              <a:rect l="l" t="t" r="r" b="b"/>
              <a:pathLst>
                <a:path w="149859" h="154304">
                  <a:moveTo>
                    <a:pt x="0" y="153771"/>
                  </a:moveTo>
                  <a:lnTo>
                    <a:pt x="37381" y="0"/>
                  </a:lnTo>
                </a:path>
                <a:path w="149859" h="154304">
                  <a:moveTo>
                    <a:pt x="37381" y="0"/>
                  </a:moveTo>
                  <a:lnTo>
                    <a:pt x="149856" y="0"/>
                  </a:lnTo>
                </a:path>
              </a:pathLst>
            </a:custGeom>
            <a:ln w="63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" name="object 102" descr=""/>
          <p:cNvGrpSpPr/>
          <p:nvPr/>
        </p:nvGrpSpPr>
        <p:grpSpPr>
          <a:xfrm>
            <a:off x="2347844" y="4426686"/>
            <a:ext cx="182880" cy="161290"/>
            <a:chOff x="2347844" y="4426686"/>
            <a:chExt cx="182880" cy="161290"/>
          </a:xfrm>
        </p:grpSpPr>
        <p:sp>
          <p:nvSpPr>
            <p:cNvPr id="103" name="object 103" descr=""/>
            <p:cNvSpPr/>
            <p:nvPr/>
          </p:nvSpPr>
          <p:spPr>
            <a:xfrm>
              <a:off x="2351008" y="452750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10"/>
                  </a:moveTo>
                  <a:lnTo>
                    <a:pt x="19299" y="0"/>
                  </a:lnTo>
                </a:path>
              </a:pathLst>
            </a:custGeom>
            <a:ln w="6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 descr=""/>
            <p:cNvSpPr/>
            <p:nvPr/>
          </p:nvSpPr>
          <p:spPr>
            <a:xfrm>
              <a:off x="2370307" y="4530515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94" y="50759"/>
                  </a:lnTo>
                </a:path>
              </a:pathLst>
            </a:custGeom>
            <a:ln w="124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2401872" y="4429900"/>
              <a:ext cx="128905" cy="151765"/>
            </a:xfrm>
            <a:custGeom>
              <a:avLst/>
              <a:gdLst/>
              <a:ahLst/>
              <a:cxnLst/>
              <a:rect l="l" t="t" r="r" b="b"/>
              <a:pathLst>
                <a:path w="128905" h="151764">
                  <a:moveTo>
                    <a:pt x="0" y="151374"/>
                  </a:moveTo>
                  <a:lnTo>
                    <a:pt x="37090" y="0"/>
                  </a:lnTo>
                </a:path>
                <a:path w="128905" h="151764">
                  <a:moveTo>
                    <a:pt x="37090" y="0"/>
                  </a:moveTo>
                  <a:lnTo>
                    <a:pt x="128390" y="0"/>
                  </a:lnTo>
                </a:path>
              </a:pathLst>
            </a:custGeom>
            <a:ln w="63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6" name="object 106" descr=""/>
          <p:cNvGrpSpPr/>
          <p:nvPr/>
        </p:nvGrpSpPr>
        <p:grpSpPr>
          <a:xfrm>
            <a:off x="2265706" y="4651636"/>
            <a:ext cx="204470" cy="163830"/>
            <a:chOff x="2265706" y="4651636"/>
            <a:chExt cx="204470" cy="163830"/>
          </a:xfrm>
        </p:grpSpPr>
        <p:sp>
          <p:nvSpPr>
            <p:cNvPr id="107" name="object 107" descr=""/>
            <p:cNvSpPr/>
            <p:nvPr/>
          </p:nvSpPr>
          <p:spPr>
            <a:xfrm>
              <a:off x="2268870" y="475396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13"/>
                  </a:moveTo>
                  <a:lnTo>
                    <a:pt x="19615" y="0"/>
                  </a:lnTo>
                </a:path>
              </a:pathLst>
            </a:custGeom>
            <a:ln w="63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2288486" y="4757265"/>
              <a:ext cx="27940" cy="51435"/>
            </a:xfrm>
            <a:custGeom>
              <a:avLst/>
              <a:gdLst/>
              <a:ahLst/>
              <a:cxnLst/>
              <a:rect l="l" t="t" r="r" b="b"/>
              <a:pathLst>
                <a:path w="27939" h="51435">
                  <a:moveTo>
                    <a:pt x="0" y="0"/>
                  </a:moveTo>
                  <a:lnTo>
                    <a:pt x="27890" y="51356"/>
                  </a:lnTo>
                </a:path>
              </a:pathLst>
            </a:custGeom>
            <a:ln w="125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2319747" y="4654850"/>
              <a:ext cx="149860" cy="154305"/>
            </a:xfrm>
            <a:custGeom>
              <a:avLst/>
              <a:gdLst/>
              <a:ahLst/>
              <a:cxnLst/>
              <a:rect l="l" t="t" r="r" b="b"/>
              <a:pathLst>
                <a:path w="149860" h="154304">
                  <a:moveTo>
                    <a:pt x="0" y="153771"/>
                  </a:moveTo>
                  <a:lnTo>
                    <a:pt x="37077" y="0"/>
                  </a:lnTo>
                </a:path>
                <a:path w="149860" h="154304">
                  <a:moveTo>
                    <a:pt x="37077" y="0"/>
                  </a:moveTo>
                  <a:lnTo>
                    <a:pt x="149818" y="0"/>
                  </a:lnTo>
                </a:path>
              </a:pathLst>
            </a:custGeom>
            <a:ln w="63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" name="object 110" descr=""/>
          <p:cNvSpPr txBox="1"/>
          <p:nvPr/>
        </p:nvSpPr>
        <p:spPr>
          <a:xfrm>
            <a:off x="2586877" y="4484161"/>
            <a:ext cx="8953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603727" y="4484161"/>
            <a:ext cx="8953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310495" y="4073621"/>
            <a:ext cx="401320" cy="45275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33679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  <a:p>
            <a:pPr algn="r" marR="24130">
              <a:lnSpc>
                <a:spcPct val="100000"/>
              </a:lnSpc>
              <a:spcBef>
                <a:spcPts val="101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585356" y="4394603"/>
            <a:ext cx="901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560773" y="4733681"/>
            <a:ext cx="1409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577369" y="4733681"/>
            <a:ext cx="1409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691364" y="4505590"/>
            <a:ext cx="47879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2161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dt 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767674" y="4500927"/>
            <a:ext cx="10033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192145" y="4505590"/>
            <a:ext cx="11112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672031" y="4505590"/>
            <a:ext cx="39814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64795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te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791526" y="4500928"/>
            <a:ext cx="10033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874272" y="4486442"/>
            <a:ext cx="5778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850724" y="4486442"/>
            <a:ext cx="5778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178023" y="4369332"/>
            <a:ext cx="360680" cy="475615"/>
          </a:xfrm>
          <a:prstGeom prst="rect">
            <a:avLst/>
          </a:prstGeom>
        </p:spPr>
        <p:txBody>
          <a:bodyPr wrap="square" lIns="0" tIns="469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  <a:tabLst>
                <a:tab pos="269875" algn="l"/>
              </a:tabLst>
            </a:pP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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78435">
              <a:lnSpc>
                <a:spcPct val="100000"/>
              </a:lnSpc>
              <a:spcBef>
                <a:spcPts val="27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421684" y="4627069"/>
            <a:ext cx="11112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317788" y="4402116"/>
            <a:ext cx="25463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1250" spc="2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 spc="-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u="sng" sz="125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50">
              <a:latin typeface="Times New Roman"/>
              <a:cs typeface="Times New Roman"/>
            </a:endParaRPr>
          </a:p>
        </p:txBody>
      </p:sp>
      <p:grpSp>
        <p:nvGrpSpPr>
          <p:cNvPr id="126" name="object 126" descr=""/>
          <p:cNvGrpSpPr/>
          <p:nvPr/>
        </p:nvGrpSpPr>
        <p:grpSpPr>
          <a:xfrm>
            <a:off x="1292433" y="5190229"/>
            <a:ext cx="229235" cy="189230"/>
            <a:chOff x="1292433" y="5190229"/>
            <a:chExt cx="229235" cy="189230"/>
          </a:xfrm>
        </p:grpSpPr>
        <p:sp>
          <p:nvSpPr>
            <p:cNvPr id="127" name="object 127" descr=""/>
            <p:cNvSpPr/>
            <p:nvPr/>
          </p:nvSpPr>
          <p:spPr>
            <a:xfrm>
              <a:off x="1308333" y="5317297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262"/>
                  </a:moveTo>
                  <a:lnTo>
                    <a:pt x="19276" y="0"/>
                  </a:lnTo>
                </a:path>
              </a:pathLst>
            </a:custGeom>
            <a:ln w="638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 descr=""/>
            <p:cNvSpPr/>
            <p:nvPr/>
          </p:nvSpPr>
          <p:spPr>
            <a:xfrm>
              <a:off x="1327609" y="5320341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143" y="52353"/>
                  </a:lnTo>
                </a:path>
              </a:pathLst>
            </a:custGeom>
            <a:ln w="1252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 descr=""/>
            <p:cNvSpPr/>
            <p:nvPr/>
          </p:nvSpPr>
          <p:spPr>
            <a:xfrm>
              <a:off x="1292433" y="5193417"/>
              <a:ext cx="229235" cy="179705"/>
            </a:xfrm>
            <a:custGeom>
              <a:avLst/>
              <a:gdLst/>
              <a:ahLst/>
              <a:cxnLst/>
              <a:rect l="l" t="t" r="r" b="b"/>
              <a:pathLst>
                <a:path w="229234" h="179704">
                  <a:moveTo>
                    <a:pt x="66380" y="179277"/>
                  </a:moveTo>
                  <a:lnTo>
                    <a:pt x="103693" y="23436"/>
                  </a:lnTo>
                </a:path>
                <a:path w="229234" h="179704">
                  <a:moveTo>
                    <a:pt x="0" y="0"/>
                  </a:moveTo>
                  <a:lnTo>
                    <a:pt x="228813" y="0"/>
                  </a:lnTo>
                </a:path>
              </a:pathLst>
            </a:custGeom>
            <a:ln w="6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" name="object 130" descr=""/>
          <p:cNvGrpSpPr/>
          <p:nvPr/>
        </p:nvGrpSpPr>
        <p:grpSpPr>
          <a:xfrm>
            <a:off x="2126623" y="4985363"/>
            <a:ext cx="349885" cy="393700"/>
            <a:chOff x="2126623" y="4985363"/>
            <a:chExt cx="349885" cy="393700"/>
          </a:xfrm>
        </p:grpSpPr>
        <p:sp>
          <p:nvSpPr>
            <p:cNvPr id="131" name="object 131" descr=""/>
            <p:cNvSpPr/>
            <p:nvPr/>
          </p:nvSpPr>
          <p:spPr>
            <a:xfrm>
              <a:off x="2284465" y="508749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60"/>
                  </a:moveTo>
                  <a:lnTo>
                    <a:pt x="19276" y="0"/>
                  </a:lnTo>
                </a:path>
              </a:pathLst>
            </a:custGeom>
            <a:ln w="638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 descr=""/>
            <p:cNvSpPr/>
            <p:nvPr/>
          </p:nvSpPr>
          <p:spPr>
            <a:xfrm>
              <a:off x="2303741" y="5090844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143" y="51129"/>
                  </a:lnTo>
                </a:path>
              </a:pathLst>
            </a:custGeom>
            <a:ln w="125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 descr=""/>
            <p:cNvSpPr/>
            <p:nvPr/>
          </p:nvSpPr>
          <p:spPr>
            <a:xfrm>
              <a:off x="2202477" y="4988573"/>
              <a:ext cx="260985" cy="340360"/>
            </a:xfrm>
            <a:custGeom>
              <a:avLst/>
              <a:gdLst/>
              <a:ahLst/>
              <a:cxnLst/>
              <a:rect l="l" t="t" r="r" b="b"/>
              <a:pathLst>
                <a:path w="260985" h="340360">
                  <a:moveTo>
                    <a:pt x="132456" y="153400"/>
                  </a:moveTo>
                  <a:lnTo>
                    <a:pt x="169782" y="0"/>
                  </a:lnTo>
                </a:path>
                <a:path w="260985" h="340360">
                  <a:moveTo>
                    <a:pt x="169782" y="0"/>
                  </a:moveTo>
                  <a:lnTo>
                    <a:pt x="260662" y="0"/>
                  </a:lnTo>
                </a:path>
                <a:path w="260985" h="340360">
                  <a:moveTo>
                    <a:pt x="0" y="339986"/>
                  </a:moveTo>
                  <a:lnTo>
                    <a:pt x="19580" y="328724"/>
                  </a:lnTo>
                </a:path>
              </a:pathLst>
            </a:custGeom>
            <a:ln w="6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 descr=""/>
            <p:cNvSpPr/>
            <p:nvPr/>
          </p:nvSpPr>
          <p:spPr>
            <a:xfrm>
              <a:off x="2222057" y="5320341"/>
              <a:ext cx="27940" cy="52705"/>
            </a:xfrm>
            <a:custGeom>
              <a:avLst/>
              <a:gdLst/>
              <a:ahLst/>
              <a:cxnLst/>
              <a:rect l="l" t="t" r="r" b="b"/>
              <a:pathLst>
                <a:path w="27939" h="52704">
                  <a:moveTo>
                    <a:pt x="0" y="0"/>
                  </a:moveTo>
                  <a:lnTo>
                    <a:pt x="27839" y="52353"/>
                  </a:lnTo>
                </a:path>
              </a:pathLst>
            </a:custGeom>
            <a:ln w="125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 descr=""/>
            <p:cNvSpPr/>
            <p:nvPr/>
          </p:nvSpPr>
          <p:spPr>
            <a:xfrm>
              <a:off x="2126623" y="5193417"/>
              <a:ext cx="349885" cy="179705"/>
            </a:xfrm>
            <a:custGeom>
              <a:avLst/>
              <a:gdLst/>
              <a:ahLst/>
              <a:cxnLst/>
              <a:rect l="l" t="t" r="r" b="b"/>
              <a:pathLst>
                <a:path w="349885" h="179704">
                  <a:moveTo>
                    <a:pt x="126638" y="179277"/>
                  </a:moveTo>
                  <a:lnTo>
                    <a:pt x="163647" y="23436"/>
                  </a:lnTo>
                </a:path>
                <a:path w="349885" h="179704">
                  <a:moveTo>
                    <a:pt x="0" y="0"/>
                  </a:moveTo>
                  <a:lnTo>
                    <a:pt x="349291" y="0"/>
                  </a:lnTo>
                </a:path>
              </a:pathLst>
            </a:custGeom>
            <a:ln w="6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" name="object 136" descr=""/>
          <p:cNvSpPr txBox="1"/>
          <p:nvPr/>
        </p:nvSpPr>
        <p:spPr>
          <a:xfrm>
            <a:off x="2519880" y="5044037"/>
            <a:ext cx="8953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1540055" y="5044037"/>
            <a:ext cx="8953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493571" y="5296612"/>
            <a:ext cx="14097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604879" y="5065440"/>
            <a:ext cx="39687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63525" algn="l"/>
              </a:tabLst>
            </a:pPr>
            <a:r>
              <a:rPr dirty="0" sz="1200" spc="-25" i="1">
                <a:latin typeface="Times New Roman"/>
                <a:cs typeface="Times New Roman"/>
              </a:rPr>
              <a:t>te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154003" y="5065440"/>
            <a:ext cx="129730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241935" algn="l"/>
                <a:tab pos="694690" algn="l"/>
                <a:tab pos="1136015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 spc="8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8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	dt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2723903" y="5060412"/>
            <a:ext cx="10033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753260" y="5060412"/>
            <a:ext cx="5080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806498" y="5046047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1678303" y="5020241"/>
            <a:ext cx="19113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3809" sz="1050">
                <a:latin typeface="Symbol"/>
                <a:cs typeface="Symbol"/>
              </a:rPr>
              <a:t></a:t>
            </a:r>
            <a:r>
              <a:rPr dirty="0" baseline="-23809" sz="1050" spc="120">
                <a:latin typeface="Times New Roman"/>
                <a:cs typeface="Times New Roman"/>
              </a:rPr>
              <a:t> </a:t>
            </a: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343646" y="4889206"/>
            <a:ext cx="29019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30092" sz="1800">
                <a:latin typeface="Times New Roman"/>
                <a:cs typeface="Times New Roman"/>
              </a:rPr>
              <a:t>2</a:t>
            </a:r>
            <a:r>
              <a:rPr dirty="0" baseline="-30092" sz="1800" spc="397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1345327" y="5188791"/>
            <a:ext cx="106870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944880" algn="l"/>
              </a:tabLst>
            </a:pP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290">
                <a:latin typeface="Times New Roman"/>
                <a:cs typeface="Times New Roman"/>
              </a:rPr>
              <a:t> </a:t>
            </a:r>
            <a:r>
              <a:rPr dirty="0" baseline="-23809" sz="1050" spc="-75">
                <a:latin typeface="Times New Roman"/>
                <a:cs typeface="Times New Roman"/>
              </a:rPr>
              <a:t>0</a:t>
            </a:r>
            <a:r>
              <a:rPr dirty="0" baseline="-23809" sz="10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268246" y="4960508"/>
            <a:ext cx="988694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5"/>
              </a:spcBef>
              <a:tabLst>
                <a:tab pos="856615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175">
                <a:latin typeface="Times New Roman"/>
                <a:cs typeface="Times New Roman"/>
              </a:rPr>
              <a:t> </a:t>
            </a:r>
            <a:r>
              <a:rPr dirty="0" baseline="51587" sz="1050" spc="-75">
                <a:latin typeface="Symbol"/>
                <a:cs typeface="Symbol"/>
              </a:rPr>
              <a:t></a:t>
            </a:r>
            <a:r>
              <a:rPr dirty="0" baseline="51587" sz="10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6083114" y="5055008"/>
            <a:ext cx="85090" cy="3917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6083115" y="4957476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3177627" y="5055008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3177627" y="5238675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3177627" y="4957476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4975696" y="5051010"/>
            <a:ext cx="89535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5645213" y="5051011"/>
            <a:ext cx="89535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4974177" y="4960921"/>
            <a:ext cx="9017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4949609" y="5300040"/>
            <a:ext cx="14097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5643313" y="4960921"/>
            <a:ext cx="9017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5653697" y="5300040"/>
            <a:ext cx="7112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5892656" y="5052979"/>
            <a:ext cx="5778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5223140" y="5052979"/>
            <a:ext cx="5778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3717861" y="5052979"/>
            <a:ext cx="57785" cy="101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5809584" y="5067155"/>
            <a:ext cx="10033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5140194" y="5067155"/>
            <a:ext cx="10033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3634865" y="5067155"/>
            <a:ext cx="10033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3229690" y="5072113"/>
            <a:ext cx="28587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5465" algn="l"/>
                <a:tab pos="2056130" algn="l"/>
                <a:tab pos="2725420" algn="l"/>
              </a:tabLst>
            </a:pPr>
            <a:r>
              <a:rPr dirty="0" sz="1200" spc="-165">
                <a:latin typeface="Arial MT"/>
                <a:cs typeface="Arial MT"/>
              </a:rPr>
              <a:t></a:t>
            </a:r>
            <a:r>
              <a:rPr dirty="0" sz="1200" spc="-190">
                <a:latin typeface="Arial MT"/>
                <a:cs typeface="Arial MT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as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is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even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function</a:t>
            </a:r>
            <a:r>
              <a:rPr dirty="0" sz="1200" spc="125" i="1">
                <a:latin typeface="Times New Roman"/>
                <a:cs typeface="Times New Roman"/>
              </a:rPr>
              <a:t> 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dt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66" name="object 166" descr=""/>
          <p:cNvGrpSpPr/>
          <p:nvPr/>
        </p:nvGrpSpPr>
        <p:grpSpPr>
          <a:xfrm>
            <a:off x="1287483" y="5775094"/>
            <a:ext cx="229870" cy="188595"/>
            <a:chOff x="1287483" y="5775094"/>
            <a:chExt cx="229870" cy="188595"/>
          </a:xfrm>
        </p:grpSpPr>
        <p:sp>
          <p:nvSpPr>
            <p:cNvPr id="167" name="object 167" descr=""/>
            <p:cNvSpPr/>
            <p:nvPr/>
          </p:nvSpPr>
          <p:spPr>
            <a:xfrm>
              <a:off x="1303342" y="590224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187"/>
                  </a:moveTo>
                  <a:lnTo>
                    <a:pt x="19531" y="0"/>
                  </a:lnTo>
                </a:path>
              </a:pathLst>
            </a:custGeom>
            <a:ln w="63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 descr=""/>
            <p:cNvSpPr/>
            <p:nvPr/>
          </p:nvSpPr>
          <p:spPr>
            <a:xfrm>
              <a:off x="1322874" y="5905567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073" y="51706"/>
                  </a:lnTo>
                </a:path>
              </a:pathLst>
            </a:custGeom>
            <a:ln w="127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 descr=""/>
            <p:cNvSpPr/>
            <p:nvPr/>
          </p:nvSpPr>
          <p:spPr>
            <a:xfrm>
              <a:off x="1287483" y="5778261"/>
              <a:ext cx="229870" cy="179070"/>
            </a:xfrm>
            <a:custGeom>
              <a:avLst/>
              <a:gdLst/>
              <a:ahLst/>
              <a:cxnLst/>
              <a:rect l="l" t="t" r="r" b="b"/>
              <a:pathLst>
                <a:path w="229869" h="179070">
                  <a:moveTo>
                    <a:pt x="66820" y="179012"/>
                  </a:moveTo>
                  <a:lnTo>
                    <a:pt x="104053" y="24492"/>
                  </a:lnTo>
                </a:path>
                <a:path w="229869" h="179070">
                  <a:moveTo>
                    <a:pt x="0" y="0"/>
                  </a:moveTo>
                  <a:lnTo>
                    <a:pt x="229769" y="0"/>
                  </a:lnTo>
                </a:path>
              </a:pathLst>
            </a:custGeom>
            <a:ln w="63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0" name="object 170" descr=""/>
          <p:cNvGrpSpPr/>
          <p:nvPr/>
        </p:nvGrpSpPr>
        <p:grpSpPr>
          <a:xfrm>
            <a:off x="1646022" y="5571860"/>
            <a:ext cx="230504" cy="210185"/>
            <a:chOff x="1646022" y="5571860"/>
            <a:chExt cx="230504" cy="210185"/>
          </a:xfrm>
        </p:grpSpPr>
        <p:sp>
          <p:nvSpPr>
            <p:cNvPr id="171" name="object 171" descr=""/>
            <p:cNvSpPr/>
            <p:nvPr/>
          </p:nvSpPr>
          <p:spPr>
            <a:xfrm>
              <a:off x="1662185" y="5674853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6"/>
                  </a:moveTo>
                  <a:lnTo>
                    <a:pt x="19228" y="0"/>
                  </a:lnTo>
                </a:path>
              </a:pathLst>
            </a:custGeom>
            <a:ln w="63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 descr=""/>
            <p:cNvSpPr/>
            <p:nvPr/>
          </p:nvSpPr>
          <p:spPr>
            <a:xfrm>
              <a:off x="1681413" y="5677871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375" y="52015"/>
                  </a:lnTo>
                </a:path>
              </a:pathLst>
            </a:custGeom>
            <a:ln w="127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 descr=""/>
            <p:cNvSpPr/>
            <p:nvPr/>
          </p:nvSpPr>
          <p:spPr>
            <a:xfrm>
              <a:off x="1646022" y="5575062"/>
              <a:ext cx="230504" cy="203200"/>
            </a:xfrm>
            <a:custGeom>
              <a:avLst/>
              <a:gdLst/>
              <a:ahLst/>
              <a:cxnLst/>
              <a:rect l="l" t="t" r="r" b="b"/>
              <a:pathLst>
                <a:path w="230505" h="203200">
                  <a:moveTo>
                    <a:pt x="66820" y="154824"/>
                  </a:moveTo>
                  <a:lnTo>
                    <a:pt x="104355" y="0"/>
                  </a:lnTo>
                </a:path>
                <a:path w="230505" h="203200">
                  <a:moveTo>
                    <a:pt x="104355" y="0"/>
                  </a:moveTo>
                  <a:lnTo>
                    <a:pt x="217253" y="0"/>
                  </a:lnTo>
                </a:path>
                <a:path w="230505" h="203200">
                  <a:moveTo>
                    <a:pt x="0" y="203198"/>
                  </a:moveTo>
                  <a:lnTo>
                    <a:pt x="230072" y="203198"/>
                  </a:lnTo>
                </a:path>
              </a:pathLst>
            </a:custGeom>
            <a:ln w="63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4" name="object 174" descr=""/>
          <p:cNvGrpSpPr/>
          <p:nvPr/>
        </p:nvGrpSpPr>
        <p:grpSpPr>
          <a:xfrm>
            <a:off x="2021646" y="5571860"/>
            <a:ext cx="316230" cy="392430"/>
            <a:chOff x="2021646" y="5571860"/>
            <a:chExt cx="316230" cy="392430"/>
          </a:xfrm>
        </p:grpSpPr>
        <p:sp>
          <p:nvSpPr>
            <p:cNvPr id="175" name="object 175" descr=""/>
            <p:cNvSpPr/>
            <p:nvPr/>
          </p:nvSpPr>
          <p:spPr>
            <a:xfrm>
              <a:off x="2144915" y="5673032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98"/>
                  </a:moveTo>
                  <a:lnTo>
                    <a:pt x="19531" y="0"/>
                  </a:lnTo>
                </a:path>
              </a:pathLst>
            </a:custGeom>
            <a:ln w="63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 descr=""/>
            <p:cNvSpPr/>
            <p:nvPr/>
          </p:nvSpPr>
          <p:spPr>
            <a:xfrm>
              <a:off x="2164446" y="5676362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5">
                  <a:moveTo>
                    <a:pt x="0" y="0"/>
                  </a:moveTo>
                  <a:lnTo>
                    <a:pt x="28375" y="51105"/>
                  </a:lnTo>
                </a:path>
              </a:pathLst>
            </a:custGeom>
            <a:ln w="127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 descr=""/>
            <p:cNvSpPr/>
            <p:nvPr/>
          </p:nvSpPr>
          <p:spPr>
            <a:xfrm>
              <a:off x="2080530" y="5575062"/>
              <a:ext cx="244475" cy="338455"/>
            </a:xfrm>
            <a:custGeom>
              <a:avLst/>
              <a:gdLst/>
              <a:ahLst/>
              <a:cxnLst/>
              <a:rect l="l" t="t" r="r" b="b"/>
              <a:pathLst>
                <a:path w="244475" h="338454">
                  <a:moveTo>
                    <a:pt x="115345" y="152405"/>
                  </a:moveTo>
                  <a:lnTo>
                    <a:pt x="152881" y="0"/>
                  </a:lnTo>
                </a:path>
                <a:path w="244475" h="338454">
                  <a:moveTo>
                    <a:pt x="152881" y="0"/>
                  </a:moveTo>
                  <a:lnTo>
                    <a:pt x="244115" y="0"/>
                  </a:lnTo>
                </a:path>
                <a:path w="244475" h="338454">
                  <a:moveTo>
                    <a:pt x="0" y="338366"/>
                  </a:moveTo>
                  <a:lnTo>
                    <a:pt x="19531" y="327179"/>
                  </a:lnTo>
                </a:path>
              </a:pathLst>
            </a:custGeom>
            <a:ln w="63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 descr=""/>
            <p:cNvSpPr/>
            <p:nvPr/>
          </p:nvSpPr>
          <p:spPr>
            <a:xfrm>
              <a:off x="2100061" y="5905567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073" y="51706"/>
                  </a:lnTo>
                </a:path>
              </a:pathLst>
            </a:custGeom>
            <a:ln w="127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 descr=""/>
            <p:cNvSpPr/>
            <p:nvPr/>
          </p:nvSpPr>
          <p:spPr>
            <a:xfrm>
              <a:off x="2021646" y="5778261"/>
              <a:ext cx="316230" cy="179070"/>
            </a:xfrm>
            <a:custGeom>
              <a:avLst/>
              <a:gdLst/>
              <a:ahLst/>
              <a:cxnLst/>
              <a:rect l="l" t="t" r="r" b="b"/>
              <a:pathLst>
                <a:path w="316230" h="179070">
                  <a:moveTo>
                    <a:pt x="109844" y="179012"/>
                  </a:moveTo>
                  <a:lnTo>
                    <a:pt x="147077" y="24492"/>
                  </a:lnTo>
                </a:path>
                <a:path w="316230" h="179070">
                  <a:moveTo>
                    <a:pt x="0" y="0"/>
                  </a:moveTo>
                  <a:lnTo>
                    <a:pt x="315818" y="0"/>
                  </a:lnTo>
                </a:path>
              </a:pathLst>
            </a:custGeom>
            <a:ln w="63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0" name="object 180" descr=""/>
          <p:cNvSpPr txBox="1"/>
          <p:nvPr/>
        </p:nvSpPr>
        <p:spPr>
          <a:xfrm>
            <a:off x="1154252" y="5651366"/>
            <a:ext cx="13976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6854" algn="l"/>
                <a:tab pos="752475" algn="l"/>
                <a:tab pos="1014094" algn="l"/>
              </a:tabLst>
            </a:pP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 spc="2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1378836" y="5774756"/>
            <a:ext cx="88773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46075" algn="l"/>
                <a:tab pos="789305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Times New Roman"/>
                <a:cs typeface="Times New Roman"/>
              </a:rPr>
              <a:t>2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1301329" y="5547372"/>
            <a:ext cx="1031875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448945" algn="l"/>
                <a:tab pos="718185" algn="l"/>
                <a:tab pos="941069" algn="l"/>
              </a:tabLst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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5622003" y="5644026"/>
            <a:ext cx="88900" cy="3848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5">
                <a:latin typeface="Symbol"/>
                <a:cs typeface="Symbol"/>
              </a:rPr>
              <a:t></a:t>
            </a:r>
            <a:endParaRPr sz="11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1150" spc="5">
                <a:latin typeface="Symbol"/>
                <a:cs typeface="Symbol"/>
              </a:rPr>
              <a:t>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5622003" y="5548213"/>
            <a:ext cx="88900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5">
                <a:latin typeface="Symbol"/>
                <a:cs typeface="Symbol"/>
              </a:rPr>
              <a:t>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2941286" y="5644026"/>
            <a:ext cx="88900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5">
                <a:latin typeface="Symbol"/>
                <a:cs typeface="Symbol"/>
              </a:rPr>
              <a:t>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2941287" y="5824456"/>
            <a:ext cx="88900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5">
                <a:latin typeface="Symbol"/>
                <a:cs typeface="Symbol"/>
              </a:rPr>
              <a:t>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2941286" y="5548213"/>
            <a:ext cx="88900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150" spc="5">
                <a:latin typeface="Symbol"/>
                <a:cs typeface="Symbol"/>
              </a:rPr>
              <a:t>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4862577" y="5640098"/>
            <a:ext cx="93345" cy="2940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750" spc="5">
                <a:latin typeface="Symbol"/>
                <a:cs typeface="Symbol"/>
              </a:rPr>
              <a:t></a:t>
            </a:r>
            <a:endParaRPr sz="1750">
              <a:latin typeface="Symbol"/>
              <a:cs typeface="Symbol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4860558" y="5551598"/>
            <a:ext cx="94615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20">
                <a:latin typeface="Symbol"/>
                <a:cs typeface="Symbol"/>
              </a:rPr>
              <a:t></a:t>
            </a:r>
            <a:endParaRPr sz="650">
              <a:latin typeface="Symbol"/>
              <a:cs typeface="Symbol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4834589" y="5884738"/>
            <a:ext cx="148590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35">
                <a:latin typeface="Symbol"/>
                <a:cs typeface="Symbol"/>
              </a:rPr>
              <a:t></a:t>
            </a:r>
            <a:endParaRPr sz="650">
              <a:latin typeface="Symbol"/>
              <a:cs typeface="Symbol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5168688" y="5642033"/>
            <a:ext cx="60325" cy="1003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3445990" y="5617037"/>
            <a:ext cx="198755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5641" sz="975" spc="75">
                <a:latin typeface="Symbol"/>
                <a:cs typeface="Symbol"/>
              </a:rPr>
              <a:t></a:t>
            </a:r>
            <a:r>
              <a:rPr dirty="0" baseline="-25641" sz="975" spc="165">
                <a:latin typeface="Times New Roman"/>
                <a:cs typeface="Times New Roman"/>
              </a:rPr>
              <a:t> </a:t>
            </a:r>
            <a:r>
              <a:rPr dirty="0" sz="450" spc="-50">
                <a:latin typeface="Times New Roman"/>
                <a:cs typeface="Times New Roman"/>
              </a:rPr>
              <a:t>2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5080286" y="5655959"/>
            <a:ext cx="105410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25">
                <a:latin typeface="Symbol"/>
                <a:cs typeface="Symbol"/>
              </a:rPr>
              <a:t></a:t>
            </a:r>
            <a:r>
              <a:rPr dirty="0" sz="650" spc="-25" i="1">
                <a:latin typeface="Times New Roman"/>
                <a:cs typeface="Times New Roman"/>
              </a:rPr>
              <a:t>t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3524095" y="5655958"/>
            <a:ext cx="52705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50" i="1">
                <a:latin typeface="Times New Roman"/>
                <a:cs typeface="Times New Roman"/>
              </a:rPr>
              <a:t>t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2996931" y="5660829"/>
            <a:ext cx="2639695" cy="204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2935" algn="l"/>
                <a:tab pos="2237105" algn="l"/>
              </a:tabLst>
            </a:pPr>
            <a:r>
              <a:rPr dirty="0" sz="1150" spc="-40">
                <a:latin typeface="Arial MT"/>
                <a:cs typeface="Arial MT"/>
              </a:rPr>
              <a:t></a:t>
            </a:r>
            <a:r>
              <a:rPr dirty="0" sz="1150" spc="-165">
                <a:latin typeface="Arial MT"/>
                <a:cs typeface="Arial MT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as</a:t>
            </a:r>
            <a:r>
              <a:rPr dirty="0" sz="1150" spc="25" i="1">
                <a:latin typeface="Times New Roman"/>
                <a:cs typeface="Times New Roman"/>
              </a:rPr>
              <a:t> </a:t>
            </a:r>
            <a:r>
              <a:rPr dirty="0" sz="1150" spc="15" i="1">
                <a:latin typeface="Times New Roman"/>
                <a:cs typeface="Times New Roman"/>
              </a:rPr>
              <a:t>te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50" i="1">
                <a:latin typeface="Times New Roman"/>
                <a:cs typeface="Times New Roman"/>
              </a:rPr>
              <a:t>is </a:t>
            </a:r>
            <a:r>
              <a:rPr dirty="0" sz="1150" spc="65" i="1">
                <a:latin typeface="Times New Roman"/>
                <a:cs typeface="Times New Roman"/>
              </a:rPr>
              <a:t>an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odd</a:t>
            </a:r>
            <a:r>
              <a:rPr dirty="0" sz="1150" spc="390" i="1">
                <a:latin typeface="Times New Roman"/>
                <a:cs typeface="Times New Roman"/>
              </a:rPr>
              <a:t> </a:t>
            </a:r>
            <a:r>
              <a:rPr dirty="0" sz="1150" spc="65" i="1">
                <a:latin typeface="Times New Roman"/>
                <a:cs typeface="Times New Roman"/>
              </a:rPr>
              <a:t>function</a:t>
            </a:r>
            <a:r>
              <a:rPr dirty="0" sz="1150" spc="114" i="1">
                <a:latin typeface="Times New Roman"/>
                <a:cs typeface="Times New Roman"/>
              </a:rPr>
              <a:t>  </a:t>
            </a:r>
            <a:r>
              <a:rPr dirty="0" sz="1150" spc="25" i="1">
                <a:latin typeface="Times New Roman"/>
                <a:cs typeface="Times New Roman"/>
              </a:rPr>
              <a:t>te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50" i="1">
                <a:latin typeface="Times New Roman"/>
                <a:cs typeface="Times New Roman"/>
              </a:rPr>
              <a:t>dt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 spc="85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15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673100" y="6054376"/>
            <a:ext cx="5183505" cy="5124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93395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</a:t>
            </a:r>
            <a:endParaRPr sz="12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87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97" name="object 197" descr=""/>
          <p:cNvGrpSpPr/>
          <p:nvPr/>
        </p:nvGrpSpPr>
        <p:grpSpPr>
          <a:xfrm>
            <a:off x="2975894" y="6910457"/>
            <a:ext cx="415290" cy="187960"/>
            <a:chOff x="2975894" y="6910457"/>
            <a:chExt cx="415290" cy="187960"/>
          </a:xfrm>
        </p:grpSpPr>
        <p:sp>
          <p:nvSpPr>
            <p:cNvPr id="198" name="object 198" descr=""/>
            <p:cNvSpPr/>
            <p:nvPr/>
          </p:nvSpPr>
          <p:spPr>
            <a:xfrm>
              <a:off x="3098714" y="703668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8"/>
                  </a:moveTo>
                  <a:lnTo>
                    <a:pt x="19285" y="0"/>
                  </a:lnTo>
                </a:path>
              </a:pathLst>
            </a:custGeom>
            <a:ln w="63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 descr=""/>
            <p:cNvSpPr/>
            <p:nvPr/>
          </p:nvSpPr>
          <p:spPr>
            <a:xfrm>
              <a:off x="3118000" y="7039708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167" y="52008"/>
                  </a:lnTo>
                </a:path>
              </a:pathLst>
            </a:custGeom>
            <a:ln w="125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 descr=""/>
            <p:cNvSpPr/>
            <p:nvPr/>
          </p:nvSpPr>
          <p:spPr>
            <a:xfrm>
              <a:off x="2975894" y="6913623"/>
              <a:ext cx="415290" cy="178435"/>
            </a:xfrm>
            <a:custGeom>
              <a:avLst/>
              <a:gdLst/>
              <a:ahLst/>
              <a:cxnLst/>
              <a:rect l="l" t="t" r="r" b="b"/>
              <a:pathLst>
                <a:path w="415289" h="178434">
                  <a:moveTo>
                    <a:pt x="173698" y="178093"/>
                  </a:moveTo>
                  <a:lnTo>
                    <a:pt x="210874" y="23282"/>
                  </a:lnTo>
                </a:path>
                <a:path w="415289" h="178434">
                  <a:moveTo>
                    <a:pt x="0" y="0"/>
                  </a:moveTo>
                  <a:lnTo>
                    <a:pt x="415151" y="0"/>
                  </a:lnTo>
                </a:path>
              </a:pathLst>
            </a:custGeom>
            <a:ln w="63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1" name="object 201" descr=""/>
          <p:cNvSpPr/>
          <p:nvPr/>
        </p:nvSpPr>
        <p:spPr>
          <a:xfrm>
            <a:off x="4194068" y="6802349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 h="0">
                <a:moveTo>
                  <a:pt x="0" y="0"/>
                </a:moveTo>
                <a:lnTo>
                  <a:pt x="2833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 descr=""/>
          <p:cNvSpPr txBox="1"/>
          <p:nvPr/>
        </p:nvSpPr>
        <p:spPr>
          <a:xfrm>
            <a:off x="3132325" y="6690557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3" name="object 203" descr=""/>
          <p:cNvSpPr txBox="1"/>
          <p:nvPr/>
        </p:nvSpPr>
        <p:spPr>
          <a:xfrm>
            <a:off x="4221692" y="6737422"/>
            <a:ext cx="45402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50" spc="-25">
                <a:latin typeface="Symbol"/>
                <a:cs typeface="Symbol"/>
              </a:rPr>
              <a:t></a:t>
            </a:r>
            <a:r>
              <a:rPr dirty="0" sz="750" spc="-65">
                <a:latin typeface="Times New Roman"/>
                <a:cs typeface="Times New Roman"/>
              </a:rPr>
              <a:t> </a:t>
            </a:r>
            <a:r>
              <a:rPr dirty="0" baseline="33333" sz="750">
                <a:latin typeface="Times New Roman"/>
                <a:cs typeface="Times New Roman"/>
              </a:rPr>
              <a:t>2</a:t>
            </a:r>
            <a:r>
              <a:rPr dirty="0" baseline="33333" sz="750" spc="322">
                <a:latin typeface="Times New Roman"/>
                <a:cs typeface="Times New Roman"/>
              </a:rPr>
              <a:t>  </a:t>
            </a:r>
            <a:r>
              <a:rPr dirty="0" baseline="-18518" sz="1800" spc="-37" i="1">
                <a:latin typeface="Times New Roman"/>
                <a:cs typeface="Times New Roman"/>
              </a:rPr>
              <a:t>dx</a:t>
            </a:r>
            <a:endParaRPr baseline="-18518" sz="1800">
              <a:latin typeface="Times New Roman"/>
              <a:cs typeface="Times New Roman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2961672" y="6908779"/>
            <a:ext cx="402590" cy="2197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4315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05" name="object 205" descr=""/>
          <p:cNvSpPr txBox="1"/>
          <p:nvPr/>
        </p:nvSpPr>
        <p:spPr>
          <a:xfrm>
            <a:off x="4102679" y="6660303"/>
            <a:ext cx="401955" cy="1390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5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</a:t>
            </a:r>
            <a:r>
              <a:rPr dirty="0" sz="750" spc="-5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206" name="object 206" descr=""/>
          <p:cNvSpPr txBox="1"/>
          <p:nvPr/>
        </p:nvSpPr>
        <p:spPr>
          <a:xfrm>
            <a:off x="1747165" y="7016052"/>
            <a:ext cx="180276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67386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207" name="object 207" descr=""/>
          <p:cNvSpPr txBox="1"/>
          <p:nvPr/>
        </p:nvSpPr>
        <p:spPr>
          <a:xfrm>
            <a:off x="3148669" y="6709812"/>
            <a:ext cx="1022985" cy="3009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26479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13888" sz="2700" spc="15">
                <a:latin typeface="Symbol"/>
                <a:cs typeface="Symbol"/>
              </a:rPr>
              <a:t></a:t>
            </a:r>
            <a:r>
              <a:rPr dirty="0" baseline="-13888" sz="2700" spc="-359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Times New Roman"/>
                <a:cs typeface="Times New Roman"/>
              </a:rPr>
              <a:t>(</a:t>
            </a:r>
            <a:r>
              <a:rPr dirty="0" sz="1200" spc="20" i="1">
                <a:latin typeface="Times New Roman"/>
                <a:cs typeface="Times New Roman"/>
              </a:rPr>
              <a:t>x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2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50" spc="20">
                <a:latin typeface="Symbol"/>
                <a:cs typeface="Symbol"/>
              </a:rPr>
              <a:t></a:t>
            </a:r>
            <a:r>
              <a:rPr dirty="0" sz="1200" spc="20">
                <a:latin typeface="Times New Roman"/>
                <a:cs typeface="Times New Roman"/>
              </a:rPr>
              <a:t>)</a:t>
            </a:r>
            <a:r>
              <a:rPr dirty="0" baseline="43650" sz="1050" spc="30">
                <a:latin typeface="Times New Roman"/>
                <a:cs typeface="Times New Roman"/>
              </a:rPr>
              <a:t>2</a:t>
            </a:r>
            <a:r>
              <a:rPr dirty="0" baseline="43650" sz="1050" spc="-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8" name="object 208" descr=""/>
          <p:cNvSpPr txBox="1"/>
          <p:nvPr/>
        </p:nvSpPr>
        <p:spPr>
          <a:xfrm>
            <a:off x="635000" y="6674674"/>
            <a:ext cx="2914650" cy="336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9350">
              <a:lnSpc>
                <a:spcPts val="560"/>
              </a:lnSpc>
              <a:spcBef>
                <a:spcPts val="100"/>
              </a:spcBef>
              <a:tabLst>
                <a:tab pos="281114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50800">
              <a:lnSpc>
                <a:spcPts val="1880"/>
              </a:lnSpc>
            </a:pPr>
            <a:r>
              <a:rPr dirty="0" sz="1200">
                <a:latin typeface="Times New Roman"/>
                <a:cs typeface="Times New Roman"/>
              </a:rPr>
              <a:t>Variance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50" spc="-15">
                <a:latin typeface="Symbol"/>
                <a:cs typeface="Symbol"/>
              </a:rPr>
              <a:t>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20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pic>
        <p:nvPicPr>
          <p:cNvPr id="209" name="object 209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1204" y="7425226"/>
            <a:ext cx="161817" cy="147518"/>
          </a:xfrm>
          <a:prstGeom prst="rect">
            <a:avLst/>
          </a:prstGeom>
        </p:spPr>
      </p:pic>
      <p:pic>
        <p:nvPicPr>
          <p:cNvPr id="210" name="object 210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268038" y="7308905"/>
            <a:ext cx="161851" cy="147519"/>
          </a:xfrm>
          <a:prstGeom prst="rect">
            <a:avLst/>
          </a:prstGeom>
        </p:spPr>
      </p:pic>
      <p:sp>
        <p:nvSpPr>
          <p:cNvPr id="211" name="object 211" descr=""/>
          <p:cNvSpPr txBox="1"/>
          <p:nvPr/>
        </p:nvSpPr>
        <p:spPr>
          <a:xfrm>
            <a:off x="1436738" y="7403327"/>
            <a:ext cx="166370" cy="196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050" spc="-25">
                <a:latin typeface="Times New Roman"/>
                <a:cs typeface="Times New Roman"/>
              </a:rPr>
              <a:t>2</a:t>
            </a:r>
            <a:r>
              <a:rPr dirty="0" sz="1100" spc="-25">
                <a:latin typeface="Symbol"/>
                <a:cs typeface="Symbol"/>
              </a:rPr>
              <a:t></a:t>
            </a:r>
            <a:endParaRPr sz="1100">
              <a:latin typeface="Symbol"/>
              <a:cs typeface="Symbol"/>
            </a:endParaRPr>
          </a:p>
        </p:txBody>
      </p:sp>
      <p:sp>
        <p:nvSpPr>
          <p:cNvPr id="212" name="object 212" descr=""/>
          <p:cNvSpPr txBox="1"/>
          <p:nvPr/>
        </p:nvSpPr>
        <p:spPr>
          <a:xfrm>
            <a:off x="913918" y="7286732"/>
            <a:ext cx="1366520" cy="1968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050" i="1">
                <a:latin typeface="Times New Roman"/>
                <a:cs typeface="Times New Roman"/>
              </a:rPr>
              <a:t>put</a:t>
            </a:r>
            <a:r>
              <a:rPr dirty="0" sz="1050" spc="-5" i="1">
                <a:latin typeface="Times New Roman"/>
                <a:cs typeface="Times New Roman"/>
              </a:rPr>
              <a:t> </a:t>
            </a:r>
            <a:r>
              <a:rPr dirty="0" sz="1050" i="1">
                <a:latin typeface="Times New Roman"/>
                <a:cs typeface="Times New Roman"/>
              </a:rPr>
              <a:t>t</a:t>
            </a:r>
            <a:r>
              <a:rPr dirty="0" sz="1050" spc="35" i="1">
                <a:latin typeface="Times New Roman"/>
                <a:cs typeface="Times New Roman"/>
              </a:rPr>
              <a:t> </a:t>
            </a:r>
            <a:r>
              <a:rPr dirty="0" sz="1050">
                <a:latin typeface="Symbol"/>
                <a:cs typeface="Symbol"/>
              </a:rPr>
              <a:t></a:t>
            </a:r>
            <a:r>
              <a:rPr dirty="0" sz="1050" spc="-15">
                <a:latin typeface="Times New Roman"/>
                <a:cs typeface="Times New Roman"/>
              </a:rPr>
              <a:t> </a:t>
            </a:r>
            <a:r>
              <a:rPr dirty="0" u="sng" baseline="34391" sz="1575" spc="-2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391" sz="157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34391" sz="1575" spc="-1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391" sz="15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4391" sz="1575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2828" sz="16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2828" sz="1650" spc="585">
                <a:latin typeface="Times New Roman"/>
                <a:cs typeface="Times New Roman"/>
              </a:rPr>
              <a:t> </a:t>
            </a:r>
            <a:r>
              <a:rPr dirty="0" sz="1050" i="1">
                <a:latin typeface="Times New Roman"/>
                <a:cs typeface="Times New Roman"/>
              </a:rPr>
              <a:t>or</a:t>
            </a:r>
            <a:r>
              <a:rPr dirty="0" sz="1050" spc="75" i="1">
                <a:latin typeface="Times New Roman"/>
                <a:cs typeface="Times New Roman"/>
              </a:rPr>
              <a:t> </a:t>
            </a:r>
            <a:r>
              <a:rPr dirty="0" sz="1050" i="1">
                <a:latin typeface="Times New Roman"/>
                <a:cs typeface="Times New Roman"/>
              </a:rPr>
              <a:t>x</a:t>
            </a:r>
            <a:r>
              <a:rPr dirty="0" sz="1050" spc="-10" i="1">
                <a:latin typeface="Times New Roman"/>
                <a:cs typeface="Times New Roman"/>
              </a:rPr>
              <a:t> </a:t>
            </a:r>
            <a:r>
              <a:rPr dirty="0" sz="1050">
                <a:latin typeface="Symbol"/>
                <a:cs typeface="Symbol"/>
              </a:rPr>
              <a:t></a:t>
            </a:r>
            <a:r>
              <a:rPr dirty="0" sz="1050" spc="-15">
                <a:latin typeface="Times New Roman"/>
                <a:cs typeface="Times New Roman"/>
              </a:rPr>
              <a:t> </a:t>
            </a:r>
            <a:r>
              <a:rPr dirty="0" sz="1100">
                <a:latin typeface="Symbol"/>
                <a:cs typeface="Symbol"/>
              </a:rPr>
              <a:t>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050" spc="-50">
                <a:latin typeface="Symbol"/>
                <a:cs typeface="Symbol"/>
              </a:rPr>
              <a:t></a:t>
            </a:r>
            <a:endParaRPr sz="1050">
              <a:latin typeface="Symbol"/>
              <a:cs typeface="Symbol"/>
            </a:endParaRPr>
          </a:p>
        </p:txBody>
      </p:sp>
      <p:grpSp>
        <p:nvGrpSpPr>
          <p:cNvPr id="213" name="object 213" descr=""/>
          <p:cNvGrpSpPr/>
          <p:nvPr/>
        </p:nvGrpSpPr>
        <p:grpSpPr>
          <a:xfrm>
            <a:off x="3111249" y="7276050"/>
            <a:ext cx="182245" cy="157480"/>
            <a:chOff x="3111249" y="7276050"/>
            <a:chExt cx="182245" cy="157480"/>
          </a:xfrm>
        </p:grpSpPr>
        <p:sp>
          <p:nvSpPr>
            <p:cNvPr id="214" name="object 214" descr=""/>
            <p:cNvSpPr/>
            <p:nvPr/>
          </p:nvSpPr>
          <p:spPr>
            <a:xfrm>
              <a:off x="3114381" y="737446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010"/>
                  </a:moveTo>
                  <a:lnTo>
                    <a:pt x="19354" y="0"/>
                  </a:lnTo>
                </a:path>
              </a:pathLst>
            </a:custGeom>
            <a:ln w="62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 descr=""/>
            <p:cNvSpPr/>
            <p:nvPr/>
          </p:nvSpPr>
          <p:spPr>
            <a:xfrm>
              <a:off x="3133736" y="7377436"/>
              <a:ext cx="28575" cy="50165"/>
            </a:xfrm>
            <a:custGeom>
              <a:avLst/>
              <a:gdLst/>
              <a:ahLst/>
              <a:cxnLst/>
              <a:rect l="l" t="t" r="r" b="b"/>
              <a:pathLst>
                <a:path w="28575" h="50165">
                  <a:moveTo>
                    <a:pt x="0" y="0"/>
                  </a:moveTo>
                  <a:lnTo>
                    <a:pt x="28137" y="49700"/>
                  </a:lnTo>
                </a:path>
              </a:pathLst>
            </a:custGeom>
            <a:ln w="126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 descr=""/>
            <p:cNvSpPr/>
            <p:nvPr/>
          </p:nvSpPr>
          <p:spPr>
            <a:xfrm>
              <a:off x="3164902" y="7279224"/>
              <a:ext cx="128905" cy="147955"/>
            </a:xfrm>
            <a:custGeom>
              <a:avLst/>
              <a:gdLst/>
              <a:ahLst/>
              <a:cxnLst/>
              <a:rect l="l" t="t" r="r" b="b"/>
              <a:pathLst>
                <a:path w="128904" h="147954">
                  <a:moveTo>
                    <a:pt x="0" y="147913"/>
                  </a:moveTo>
                  <a:lnTo>
                    <a:pt x="37220" y="0"/>
                  </a:lnTo>
                </a:path>
                <a:path w="128904" h="147954">
                  <a:moveTo>
                    <a:pt x="37220" y="0"/>
                  </a:moveTo>
                  <a:lnTo>
                    <a:pt x="128303" y="0"/>
                  </a:lnTo>
                </a:path>
              </a:pathLst>
            </a:custGeom>
            <a:ln w="62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7" name="object 217" descr=""/>
          <p:cNvSpPr txBox="1"/>
          <p:nvPr/>
        </p:nvSpPr>
        <p:spPr>
          <a:xfrm>
            <a:off x="2318261" y="7251440"/>
            <a:ext cx="1268095" cy="21399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893444" algn="l"/>
              </a:tabLst>
            </a:pPr>
            <a:r>
              <a:rPr dirty="0" baseline="-7936" sz="1575">
                <a:latin typeface="Times New Roman"/>
                <a:cs typeface="Times New Roman"/>
              </a:rPr>
              <a:t>2</a:t>
            </a:r>
            <a:r>
              <a:rPr dirty="0" baseline="-7575" sz="1650">
                <a:latin typeface="Symbol"/>
                <a:cs typeface="Symbol"/>
              </a:rPr>
              <a:t></a:t>
            </a:r>
            <a:r>
              <a:rPr dirty="0" baseline="-7575" sz="1650" spc="104">
                <a:latin typeface="Times New Roman"/>
                <a:cs typeface="Times New Roman"/>
              </a:rPr>
              <a:t> </a:t>
            </a:r>
            <a:r>
              <a:rPr dirty="0" baseline="-7936" sz="1575" i="1">
                <a:latin typeface="Times New Roman"/>
                <a:cs typeface="Times New Roman"/>
              </a:rPr>
              <a:t>t</a:t>
            </a:r>
            <a:r>
              <a:rPr dirty="0" baseline="-7936" sz="1575" spc="17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2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dt</a:t>
            </a:r>
            <a:endParaRPr sz="1150">
              <a:latin typeface="Times New Roman"/>
              <a:cs typeface="Times New Roman"/>
            </a:endParaRPr>
          </a:p>
        </p:txBody>
      </p:sp>
      <p:grpSp>
        <p:nvGrpSpPr>
          <p:cNvPr id="218" name="object 218" descr=""/>
          <p:cNvGrpSpPr/>
          <p:nvPr/>
        </p:nvGrpSpPr>
        <p:grpSpPr>
          <a:xfrm>
            <a:off x="1184627" y="7954284"/>
            <a:ext cx="283210" cy="163830"/>
            <a:chOff x="1184627" y="7954284"/>
            <a:chExt cx="283210" cy="163830"/>
          </a:xfrm>
        </p:grpSpPr>
        <p:sp>
          <p:nvSpPr>
            <p:cNvPr id="219" name="object 219" descr=""/>
            <p:cNvSpPr/>
            <p:nvPr/>
          </p:nvSpPr>
          <p:spPr>
            <a:xfrm>
              <a:off x="1187788" y="805659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112"/>
                  </a:moveTo>
                  <a:lnTo>
                    <a:pt x="19550" y="0"/>
                  </a:lnTo>
                </a:path>
              </a:pathLst>
            </a:custGeom>
            <a:ln w="6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 descr=""/>
            <p:cNvSpPr/>
            <p:nvPr/>
          </p:nvSpPr>
          <p:spPr>
            <a:xfrm>
              <a:off x="1207338" y="8059902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4">
                  <a:moveTo>
                    <a:pt x="0" y="0"/>
                  </a:moveTo>
                  <a:lnTo>
                    <a:pt x="28118" y="51355"/>
                  </a:lnTo>
                </a:path>
              </a:pathLst>
            </a:custGeom>
            <a:ln w="127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 descr=""/>
            <p:cNvSpPr/>
            <p:nvPr/>
          </p:nvSpPr>
          <p:spPr>
            <a:xfrm>
              <a:off x="1238515" y="7957489"/>
              <a:ext cx="229235" cy="154305"/>
            </a:xfrm>
            <a:custGeom>
              <a:avLst/>
              <a:gdLst/>
              <a:ahLst/>
              <a:cxnLst/>
              <a:rect l="l" t="t" r="r" b="b"/>
              <a:pathLst>
                <a:path w="229234" h="154304">
                  <a:moveTo>
                    <a:pt x="0" y="153768"/>
                  </a:moveTo>
                  <a:lnTo>
                    <a:pt x="37596" y="0"/>
                  </a:lnTo>
                </a:path>
                <a:path w="229234" h="154304">
                  <a:moveTo>
                    <a:pt x="37596" y="0"/>
                  </a:moveTo>
                  <a:lnTo>
                    <a:pt x="228913" y="0"/>
                  </a:lnTo>
                </a:path>
              </a:pathLst>
            </a:custGeom>
            <a:ln w="6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2" name="object 222" descr=""/>
          <p:cNvGrpSpPr/>
          <p:nvPr/>
        </p:nvGrpSpPr>
        <p:grpSpPr>
          <a:xfrm>
            <a:off x="2238169" y="7824538"/>
            <a:ext cx="182880" cy="161290"/>
            <a:chOff x="2238169" y="7824538"/>
            <a:chExt cx="182880" cy="161290"/>
          </a:xfrm>
        </p:grpSpPr>
        <p:sp>
          <p:nvSpPr>
            <p:cNvPr id="223" name="object 223" descr=""/>
            <p:cNvSpPr/>
            <p:nvPr/>
          </p:nvSpPr>
          <p:spPr>
            <a:xfrm>
              <a:off x="2241330" y="7925050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22"/>
                  </a:moveTo>
                  <a:lnTo>
                    <a:pt x="19461" y="0"/>
                  </a:lnTo>
                </a:path>
              </a:pathLst>
            </a:custGeom>
            <a:ln w="6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 descr=""/>
            <p:cNvSpPr/>
            <p:nvPr/>
          </p:nvSpPr>
          <p:spPr>
            <a:xfrm>
              <a:off x="2260792" y="7928357"/>
              <a:ext cx="28575" cy="50800"/>
            </a:xfrm>
            <a:custGeom>
              <a:avLst/>
              <a:gdLst/>
              <a:ahLst/>
              <a:cxnLst/>
              <a:rect l="l" t="t" r="r" b="b"/>
              <a:pathLst>
                <a:path w="28575" h="50800">
                  <a:moveTo>
                    <a:pt x="0" y="0"/>
                  </a:moveTo>
                  <a:lnTo>
                    <a:pt x="28181" y="50758"/>
                  </a:lnTo>
                </a:path>
              </a:pathLst>
            </a:custGeom>
            <a:ln w="127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 descr=""/>
            <p:cNvSpPr/>
            <p:nvPr/>
          </p:nvSpPr>
          <p:spPr>
            <a:xfrm>
              <a:off x="2292385" y="7827744"/>
              <a:ext cx="128905" cy="151765"/>
            </a:xfrm>
            <a:custGeom>
              <a:avLst/>
              <a:gdLst/>
              <a:ahLst/>
              <a:cxnLst/>
              <a:rect l="l" t="t" r="r" b="b"/>
              <a:pathLst>
                <a:path w="128905" h="151765">
                  <a:moveTo>
                    <a:pt x="0" y="151371"/>
                  </a:moveTo>
                  <a:lnTo>
                    <a:pt x="37280" y="0"/>
                  </a:lnTo>
                </a:path>
                <a:path w="128905" h="151765">
                  <a:moveTo>
                    <a:pt x="37280" y="0"/>
                  </a:moveTo>
                  <a:lnTo>
                    <a:pt x="128648" y="0"/>
                  </a:lnTo>
                </a:path>
              </a:pathLst>
            </a:custGeom>
            <a:ln w="6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6" name="object 226" descr=""/>
          <p:cNvSpPr txBox="1"/>
          <p:nvPr/>
        </p:nvSpPr>
        <p:spPr>
          <a:xfrm>
            <a:off x="1614579" y="7799707"/>
            <a:ext cx="48069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2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220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7" name="object 227" descr=""/>
          <p:cNvSpPr txBox="1"/>
          <p:nvPr/>
        </p:nvSpPr>
        <p:spPr>
          <a:xfrm>
            <a:off x="1780497" y="7803569"/>
            <a:ext cx="464184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32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295">
                <a:latin typeface="Times New Roman"/>
                <a:cs typeface="Times New Roman"/>
              </a:rPr>
              <a:t>  </a:t>
            </a:r>
            <a:r>
              <a:rPr dirty="0" sz="700" spc="-10">
                <a:latin typeface="Symbol"/>
                <a:cs typeface="Symbol"/>
              </a:rPr>
              <a:t></a:t>
            </a:r>
            <a:r>
              <a:rPr dirty="0" sz="700" spc="-10" i="1">
                <a:latin typeface="Times New Roman"/>
                <a:cs typeface="Times New Roman"/>
              </a:rPr>
              <a:t>t</a:t>
            </a:r>
            <a:r>
              <a:rPr dirty="0" sz="700" spc="-105" i="1">
                <a:latin typeface="Times New Roman"/>
                <a:cs typeface="Times New Roman"/>
              </a:rPr>
              <a:t> </a:t>
            </a:r>
            <a:r>
              <a:rPr dirty="0" baseline="33333" sz="750" spc="-75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228" name="object 228" descr=""/>
          <p:cNvSpPr txBox="1"/>
          <p:nvPr/>
        </p:nvSpPr>
        <p:spPr>
          <a:xfrm>
            <a:off x="1026511" y="7713329"/>
            <a:ext cx="61150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207645" algn="l"/>
                <a:tab pos="45339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47619" sz="1050">
                <a:latin typeface="Symbol"/>
                <a:cs typeface="Symbol"/>
              </a:rPr>
              <a:t></a:t>
            </a:r>
            <a:endParaRPr baseline="47619" sz="1050">
              <a:latin typeface="Symbol"/>
              <a:cs typeface="Symbol"/>
            </a:endParaRPr>
          </a:p>
        </p:txBody>
      </p:sp>
      <p:sp>
        <p:nvSpPr>
          <p:cNvPr id="229" name="object 229" descr=""/>
          <p:cNvSpPr txBox="1"/>
          <p:nvPr/>
        </p:nvSpPr>
        <p:spPr>
          <a:xfrm>
            <a:off x="1498138" y="8036318"/>
            <a:ext cx="1409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230" name="object 230" descr=""/>
          <p:cNvSpPr txBox="1"/>
          <p:nvPr/>
        </p:nvSpPr>
        <p:spPr>
          <a:xfrm>
            <a:off x="1524411" y="7786803"/>
            <a:ext cx="8953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231" name="object 231" descr=""/>
          <p:cNvSpPr txBox="1"/>
          <p:nvPr/>
        </p:nvSpPr>
        <p:spPr>
          <a:xfrm>
            <a:off x="925383" y="7808231"/>
            <a:ext cx="527050" cy="33909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1205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  <a:p>
            <a:pPr marL="137160">
              <a:lnSpc>
                <a:spcPts val="1265"/>
              </a:lnSpc>
              <a:tabLst>
                <a:tab pos="360045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32" name="object 232" descr=""/>
          <p:cNvSpPr txBox="1"/>
          <p:nvPr/>
        </p:nvSpPr>
        <p:spPr>
          <a:xfrm>
            <a:off x="2326444" y="7799707"/>
            <a:ext cx="577215" cy="217804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1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150" i="1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grpSp>
        <p:nvGrpSpPr>
          <p:cNvPr id="233" name="object 233" descr=""/>
          <p:cNvGrpSpPr/>
          <p:nvPr/>
        </p:nvGrpSpPr>
        <p:grpSpPr>
          <a:xfrm>
            <a:off x="2931725" y="7927698"/>
            <a:ext cx="270510" cy="189230"/>
            <a:chOff x="2931725" y="7927698"/>
            <a:chExt cx="270510" cy="189230"/>
          </a:xfrm>
        </p:grpSpPr>
        <p:sp>
          <p:nvSpPr>
            <p:cNvPr id="234" name="object 234" descr=""/>
            <p:cNvSpPr/>
            <p:nvPr/>
          </p:nvSpPr>
          <p:spPr>
            <a:xfrm>
              <a:off x="2967613" y="805493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76"/>
                  </a:moveTo>
                  <a:lnTo>
                    <a:pt x="19313" y="0"/>
                  </a:lnTo>
                </a:path>
              </a:pathLst>
            </a:custGeom>
            <a:ln w="63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 descr=""/>
            <p:cNvSpPr/>
            <p:nvPr/>
          </p:nvSpPr>
          <p:spPr>
            <a:xfrm>
              <a:off x="2986927" y="8057981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520" y="52421"/>
                  </a:lnTo>
                </a:path>
              </a:pathLst>
            </a:custGeom>
            <a:ln w="12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 descr=""/>
            <p:cNvSpPr/>
            <p:nvPr/>
          </p:nvSpPr>
          <p:spPr>
            <a:xfrm>
              <a:off x="2931725" y="7930890"/>
              <a:ext cx="270510" cy="179705"/>
            </a:xfrm>
            <a:custGeom>
              <a:avLst/>
              <a:gdLst/>
              <a:ahLst/>
              <a:cxnLst/>
              <a:rect l="l" t="t" r="r" b="b"/>
              <a:pathLst>
                <a:path w="270510" h="179704">
                  <a:moveTo>
                    <a:pt x="86790" y="179513"/>
                  </a:moveTo>
                  <a:lnTo>
                    <a:pt x="124212" y="23467"/>
                  </a:lnTo>
                </a:path>
                <a:path w="270510" h="179704">
                  <a:moveTo>
                    <a:pt x="124212" y="23467"/>
                  </a:moveTo>
                  <a:lnTo>
                    <a:pt x="237075" y="23467"/>
                  </a:lnTo>
                </a:path>
                <a:path w="270510" h="179704">
                  <a:moveTo>
                    <a:pt x="0" y="0"/>
                  </a:moveTo>
                  <a:lnTo>
                    <a:pt x="270199" y="0"/>
                  </a:lnTo>
                </a:path>
              </a:pathLst>
            </a:custGeom>
            <a:ln w="64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7" name="object 237" descr=""/>
          <p:cNvSpPr txBox="1"/>
          <p:nvPr/>
        </p:nvSpPr>
        <p:spPr>
          <a:xfrm>
            <a:off x="3218658" y="7723111"/>
            <a:ext cx="718185" cy="444500"/>
          </a:xfrm>
          <a:prstGeom prst="rect">
            <a:avLst/>
          </a:prstGeom>
        </p:spPr>
        <p:txBody>
          <a:bodyPr wrap="square" lIns="0" tIns="939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40"/>
              </a:spcBef>
              <a:tabLst>
                <a:tab pos="584200" algn="l"/>
              </a:tabLst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275" i="1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.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dt</a:t>
            </a:r>
            <a:endParaRPr sz="1200">
              <a:latin typeface="Times New Roman"/>
              <a:cs typeface="Times New Roman"/>
            </a:endParaRPr>
          </a:p>
          <a:p>
            <a:pPr marL="102870">
              <a:lnSpc>
                <a:spcPct val="100000"/>
              </a:lnSpc>
              <a:spcBef>
                <a:spcPts val="37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38" name="object 238" descr=""/>
          <p:cNvSpPr txBox="1"/>
          <p:nvPr/>
        </p:nvSpPr>
        <p:spPr>
          <a:xfrm>
            <a:off x="3583675" y="7797728"/>
            <a:ext cx="19240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t</a:t>
            </a:r>
            <a:r>
              <a:rPr dirty="0" sz="700" spc="-114" i="1">
                <a:latin typeface="Times New Roman"/>
                <a:cs typeface="Times New Roman"/>
              </a:rPr>
              <a:t> </a:t>
            </a:r>
            <a:r>
              <a:rPr dirty="0" baseline="33333" sz="750" spc="-89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239" name="object 239" descr=""/>
          <p:cNvSpPr txBox="1"/>
          <p:nvPr/>
        </p:nvSpPr>
        <p:spPr>
          <a:xfrm>
            <a:off x="2904049" y="7697673"/>
            <a:ext cx="31305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 spc="-50">
                <a:latin typeface="Times New Roman"/>
                <a:cs typeface="Times New Roman"/>
              </a:rPr>
              <a:t>2</a:t>
            </a: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baseline="43650" sz="1050" spc="-75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</p:txBody>
      </p:sp>
      <p:sp>
        <p:nvSpPr>
          <p:cNvPr id="240" name="object 240" descr=""/>
          <p:cNvSpPr txBox="1"/>
          <p:nvPr/>
        </p:nvSpPr>
        <p:spPr>
          <a:xfrm>
            <a:off x="3298397" y="7690146"/>
            <a:ext cx="217804" cy="2413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algn="r" marR="5080">
              <a:lnSpc>
                <a:spcPct val="100000"/>
              </a:lnSpc>
              <a:spcBef>
                <a:spcPts val="1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41" name="object 241" descr=""/>
          <p:cNvSpPr txBox="1"/>
          <p:nvPr/>
        </p:nvSpPr>
        <p:spPr>
          <a:xfrm>
            <a:off x="3299932" y="7781031"/>
            <a:ext cx="89535" cy="3035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242" name="object 242" descr=""/>
          <p:cNvSpPr txBox="1"/>
          <p:nvPr/>
        </p:nvSpPr>
        <p:spPr>
          <a:xfrm>
            <a:off x="3043238" y="7926257"/>
            <a:ext cx="11112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43" name="object 243" descr=""/>
          <p:cNvSpPr txBox="1"/>
          <p:nvPr/>
        </p:nvSpPr>
        <p:spPr>
          <a:xfrm>
            <a:off x="4039508" y="7664569"/>
            <a:ext cx="1020444" cy="3746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  <a:tabLst>
                <a:tab pos="534035" algn="l"/>
              </a:tabLst>
            </a:pPr>
            <a:r>
              <a:rPr dirty="0" sz="2250" spc="-160">
                <a:latin typeface="Symbol"/>
                <a:cs typeface="Symbol"/>
              </a:rPr>
              <a:t></a:t>
            </a:r>
            <a:r>
              <a:rPr dirty="0" sz="1200" spc="-160" i="1">
                <a:latin typeface="Times New Roman"/>
                <a:cs typeface="Times New Roman"/>
              </a:rPr>
              <a:t>as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235" i="1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is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65" i="1">
                <a:latin typeface="Times New Roman"/>
                <a:cs typeface="Times New Roman"/>
              </a:rPr>
              <a:t>even</a:t>
            </a:r>
            <a:r>
              <a:rPr dirty="0" sz="2250" spc="-65">
                <a:latin typeface="Symbol"/>
                <a:cs typeface="Symbol"/>
              </a:rPr>
              <a:t></a:t>
            </a:r>
            <a:endParaRPr sz="2250">
              <a:latin typeface="Symbol"/>
              <a:cs typeface="Symbol"/>
            </a:endParaRPr>
          </a:p>
        </p:txBody>
      </p:sp>
      <p:sp>
        <p:nvSpPr>
          <p:cNvPr id="244" name="object 244" descr=""/>
          <p:cNvSpPr txBox="1"/>
          <p:nvPr/>
        </p:nvSpPr>
        <p:spPr>
          <a:xfrm>
            <a:off x="4279855" y="7797543"/>
            <a:ext cx="3206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475">
                <a:latin typeface="Times New Roman"/>
                <a:cs typeface="Times New Roman"/>
              </a:rPr>
              <a:t> 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t</a:t>
            </a:r>
            <a:r>
              <a:rPr dirty="0" sz="700" spc="-110" i="1">
                <a:latin typeface="Times New Roman"/>
                <a:cs typeface="Times New Roman"/>
              </a:rPr>
              <a:t> </a:t>
            </a:r>
            <a:r>
              <a:rPr dirty="0" baseline="33333" sz="750" spc="-75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grpSp>
        <p:nvGrpSpPr>
          <p:cNvPr id="245" name="object 245" descr=""/>
          <p:cNvGrpSpPr/>
          <p:nvPr/>
        </p:nvGrpSpPr>
        <p:grpSpPr>
          <a:xfrm>
            <a:off x="1137604" y="8502071"/>
            <a:ext cx="267970" cy="188595"/>
            <a:chOff x="1137604" y="8502071"/>
            <a:chExt cx="267970" cy="188595"/>
          </a:xfrm>
        </p:grpSpPr>
        <p:sp>
          <p:nvSpPr>
            <p:cNvPr id="246" name="object 246" descr=""/>
            <p:cNvSpPr/>
            <p:nvPr/>
          </p:nvSpPr>
          <p:spPr>
            <a:xfrm>
              <a:off x="1172939" y="862839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276"/>
                  </a:moveTo>
                  <a:lnTo>
                    <a:pt x="19198" y="0"/>
                  </a:lnTo>
                </a:path>
              </a:pathLst>
            </a:custGeom>
            <a:ln w="638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 descr=""/>
            <p:cNvSpPr/>
            <p:nvPr/>
          </p:nvSpPr>
          <p:spPr>
            <a:xfrm>
              <a:off x="1192137" y="8631743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331" y="52115"/>
                  </a:lnTo>
                </a:path>
              </a:pathLst>
            </a:custGeom>
            <a:ln w="127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 descr=""/>
            <p:cNvSpPr/>
            <p:nvPr/>
          </p:nvSpPr>
          <p:spPr>
            <a:xfrm>
              <a:off x="1137604" y="8505263"/>
              <a:ext cx="267970" cy="179070"/>
            </a:xfrm>
            <a:custGeom>
              <a:avLst/>
              <a:gdLst/>
              <a:ahLst/>
              <a:cxnLst/>
              <a:rect l="l" t="t" r="r" b="b"/>
              <a:pathLst>
                <a:path w="267969" h="179070">
                  <a:moveTo>
                    <a:pt x="85913" y="178595"/>
                  </a:moveTo>
                  <a:lnTo>
                    <a:pt x="123075" y="22549"/>
                  </a:lnTo>
                </a:path>
                <a:path w="267969" h="179070">
                  <a:moveTo>
                    <a:pt x="123075" y="22549"/>
                  </a:moveTo>
                  <a:lnTo>
                    <a:pt x="235494" y="22549"/>
                  </a:lnTo>
                </a:path>
                <a:path w="267969" h="179070">
                  <a:moveTo>
                    <a:pt x="0" y="0"/>
                  </a:moveTo>
                  <a:lnTo>
                    <a:pt x="267491" y="0"/>
                  </a:lnTo>
                </a:path>
              </a:pathLst>
            </a:custGeom>
            <a:ln w="6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" name="object 249" descr=""/>
          <p:cNvSpPr txBox="1"/>
          <p:nvPr/>
        </p:nvSpPr>
        <p:spPr>
          <a:xfrm>
            <a:off x="1505720" y="8239135"/>
            <a:ext cx="327660" cy="376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80" i="1">
                <a:latin typeface="Times New Roman"/>
                <a:cs typeface="Times New Roman"/>
              </a:rPr>
              <a:t>t</a:t>
            </a:r>
            <a:r>
              <a:rPr dirty="0" sz="1200" spc="-80">
                <a:latin typeface="Times New Roman"/>
                <a:cs typeface="Times New Roman"/>
              </a:rPr>
              <a:t>.</a:t>
            </a:r>
            <a:r>
              <a:rPr dirty="0" sz="2300" spc="-80">
                <a:latin typeface="Symbol"/>
                <a:cs typeface="Symbol"/>
              </a:rPr>
              <a:t></a:t>
            </a:r>
            <a:r>
              <a:rPr dirty="0" sz="1200" spc="-80">
                <a:latin typeface="Times New Roman"/>
                <a:cs typeface="Times New Roman"/>
              </a:rPr>
              <a:t>2</a:t>
            </a:r>
            <a:r>
              <a:rPr dirty="0" sz="1200" spc="-80" i="1">
                <a:latin typeface="Times New Roman"/>
                <a:cs typeface="Times New Roman"/>
              </a:rPr>
              <a:t>te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0" name="object 250" descr=""/>
          <p:cNvSpPr txBox="1"/>
          <p:nvPr/>
        </p:nvSpPr>
        <p:spPr>
          <a:xfrm>
            <a:off x="1784986" y="8169953"/>
            <a:ext cx="271780" cy="3765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i="1">
                <a:latin typeface="Times New Roman"/>
                <a:cs typeface="Times New Roman"/>
              </a:rPr>
              <a:t>t</a:t>
            </a:r>
            <a:r>
              <a:rPr dirty="0" baseline="33333" sz="750">
                <a:latin typeface="Times New Roman"/>
                <a:cs typeface="Times New Roman"/>
              </a:rPr>
              <a:t>2</a:t>
            </a:r>
            <a:r>
              <a:rPr dirty="0" baseline="33333" sz="750" spc="240">
                <a:latin typeface="Times New Roman"/>
                <a:cs typeface="Times New Roman"/>
              </a:rPr>
              <a:t> </a:t>
            </a:r>
            <a:r>
              <a:rPr dirty="0" baseline="-13285" sz="3450" spc="-630">
                <a:latin typeface="Symbol"/>
                <a:cs typeface="Symbol"/>
              </a:rPr>
              <a:t></a:t>
            </a:r>
            <a:endParaRPr baseline="-13285" sz="3450">
              <a:latin typeface="Symbol"/>
              <a:cs typeface="Symbol"/>
            </a:endParaRPr>
          </a:p>
        </p:txBody>
      </p:sp>
      <p:sp>
        <p:nvSpPr>
          <p:cNvPr id="251" name="object 251" descr=""/>
          <p:cNvSpPr txBox="1"/>
          <p:nvPr/>
        </p:nvSpPr>
        <p:spPr>
          <a:xfrm>
            <a:off x="1422250" y="8355706"/>
            <a:ext cx="88900" cy="3867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207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  <a:p>
            <a:pPr marL="20955">
              <a:lnSpc>
                <a:spcPts val="750"/>
              </a:lnSpc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52" name="object 252" descr=""/>
          <p:cNvSpPr txBox="1"/>
          <p:nvPr/>
        </p:nvSpPr>
        <p:spPr>
          <a:xfrm>
            <a:off x="1001510" y="8377137"/>
            <a:ext cx="110489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53" name="object 253" descr=""/>
          <p:cNvSpPr txBox="1"/>
          <p:nvPr/>
        </p:nvSpPr>
        <p:spPr>
          <a:xfrm>
            <a:off x="1109859" y="8272759"/>
            <a:ext cx="426084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 spc="-60">
                <a:latin typeface="Times New Roman"/>
                <a:cs typeface="Times New Roman"/>
              </a:rPr>
              <a:t>2</a:t>
            </a:r>
            <a:r>
              <a:rPr dirty="0" sz="1250" spc="-60">
                <a:latin typeface="Symbol"/>
                <a:cs typeface="Symbol"/>
              </a:rPr>
              <a:t></a:t>
            </a:r>
            <a:r>
              <a:rPr dirty="0" sz="1250" spc="-7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52">
                <a:latin typeface="Times New Roman"/>
                <a:cs typeface="Times New Roman"/>
              </a:rPr>
              <a:t> </a:t>
            </a:r>
            <a:r>
              <a:rPr dirty="0" baseline="51587" sz="1050" spc="-75">
                <a:latin typeface="Symbol"/>
                <a:cs typeface="Symbol"/>
              </a:rPr>
              <a:t></a:t>
            </a:r>
            <a:endParaRPr baseline="51587" sz="1050">
              <a:latin typeface="Symbol"/>
              <a:cs typeface="Symbol"/>
            </a:endParaRPr>
          </a:p>
        </p:txBody>
      </p:sp>
      <p:sp>
        <p:nvSpPr>
          <p:cNvPr id="254" name="object 254" descr=""/>
          <p:cNvSpPr txBox="1"/>
          <p:nvPr/>
        </p:nvSpPr>
        <p:spPr>
          <a:xfrm>
            <a:off x="2020295" y="8377986"/>
            <a:ext cx="197485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i="1">
                <a:latin typeface="Times New Roman"/>
                <a:cs typeface="Times New Roman"/>
              </a:rPr>
              <a:t>dt</a:t>
            </a:r>
            <a:r>
              <a:rPr dirty="0" sz="1200" spc="4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(integration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get)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5" name="object 255" descr=""/>
          <p:cNvSpPr txBox="1"/>
          <p:nvPr/>
        </p:nvSpPr>
        <p:spPr>
          <a:xfrm>
            <a:off x="1247979" y="8499822"/>
            <a:ext cx="110489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50" spc="-50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135142" y="1167207"/>
            <a:ext cx="266700" cy="184785"/>
            <a:chOff x="1135142" y="1167207"/>
            <a:chExt cx="266700" cy="184785"/>
          </a:xfrm>
        </p:grpSpPr>
        <p:sp>
          <p:nvSpPr>
            <p:cNvPr id="3" name="object 3" descr=""/>
            <p:cNvSpPr/>
            <p:nvPr/>
          </p:nvSpPr>
          <p:spPr>
            <a:xfrm>
              <a:off x="1169467" y="129055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30">
                  <a:moveTo>
                    <a:pt x="0" y="11112"/>
                  </a:moveTo>
                  <a:lnTo>
                    <a:pt x="19317" y="0"/>
                  </a:lnTo>
                </a:path>
              </a:pathLst>
            </a:custGeom>
            <a:ln w="63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188785" y="1293550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203" y="51683"/>
                  </a:lnTo>
                </a:path>
              </a:pathLst>
            </a:custGeom>
            <a:ln w="125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135142" y="1170354"/>
              <a:ext cx="266700" cy="175260"/>
            </a:xfrm>
            <a:custGeom>
              <a:avLst/>
              <a:gdLst/>
              <a:ahLst/>
              <a:cxnLst/>
              <a:rect l="l" t="t" r="r" b="b"/>
              <a:pathLst>
                <a:path w="266700" h="175259">
                  <a:moveTo>
                    <a:pt x="84914" y="174879"/>
                  </a:moveTo>
                  <a:lnTo>
                    <a:pt x="122307" y="21030"/>
                  </a:lnTo>
                </a:path>
                <a:path w="266700" h="175259">
                  <a:moveTo>
                    <a:pt x="122307" y="21030"/>
                  </a:moveTo>
                  <a:lnTo>
                    <a:pt x="234816" y="21030"/>
                  </a:lnTo>
                </a:path>
                <a:path w="266700" h="175259">
                  <a:moveTo>
                    <a:pt x="0" y="0"/>
                  </a:moveTo>
                  <a:lnTo>
                    <a:pt x="266087" y="0"/>
                  </a:lnTo>
                </a:path>
              </a:pathLst>
            </a:custGeom>
            <a:ln w="63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 txBox="1"/>
          <p:nvPr/>
        </p:nvSpPr>
        <p:spPr>
          <a:xfrm>
            <a:off x="2687168" y="793013"/>
            <a:ext cx="185420" cy="3714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22222" sz="3375" spc="-179">
                <a:latin typeface="Symbol"/>
                <a:cs typeface="Symbol"/>
              </a:rPr>
              <a:t></a:t>
            </a:r>
            <a:r>
              <a:rPr dirty="0" sz="1200" spc="-120">
                <a:latin typeface="Symbol"/>
                <a:cs typeface="Symbol"/>
              </a:rPr>
              <a:t>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43873" y="932819"/>
            <a:ext cx="9017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317165" y="839584"/>
            <a:ext cx="298450" cy="3714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dirty="0" baseline="-12345" sz="3375" spc="-532">
                <a:latin typeface="Symbol"/>
                <a:cs typeface="Symbol"/>
              </a:rPr>
              <a:t></a:t>
            </a:r>
            <a:r>
              <a:rPr dirty="0" baseline="-12345" sz="3375" spc="-172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 i="1">
                <a:latin typeface="Times New Roman"/>
                <a:cs typeface="Times New Roman"/>
              </a:rPr>
              <a:t>t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6253" y="896702"/>
            <a:ext cx="1079500" cy="384810"/>
          </a:xfrm>
          <a:prstGeom prst="rect"/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solidFill>
                  <a:srgbClr val="000000"/>
                </a:solidFill>
                <a:latin typeface="Symbol"/>
                <a:cs typeface="Symbol"/>
              </a:rPr>
              <a:t></a:t>
            </a:r>
            <a:r>
              <a:rPr dirty="0" sz="1200" spc="7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34722" sz="1800" spc="-82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33333" sz="1875" spc="-82">
                <a:solidFill>
                  <a:srgbClr val="000000"/>
                </a:solidFill>
                <a:latin typeface="Symbol"/>
                <a:cs typeface="Symbol"/>
              </a:rPr>
              <a:t></a:t>
            </a:r>
            <a:r>
              <a:rPr dirty="0" baseline="33333" sz="1875" spc="-12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103174" sz="1050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103174" sz="1050" spc="33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41666" sz="1800" spc="-330">
                <a:solidFill>
                  <a:srgbClr val="000000"/>
                </a:solidFill>
                <a:latin typeface="Symbol"/>
                <a:cs typeface="Symbol"/>
              </a:rPr>
              <a:t></a:t>
            </a:r>
            <a:r>
              <a:rPr dirty="0" sz="2350" spc="-220">
                <a:solidFill>
                  <a:srgbClr val="000000"/>
                </a:solidFill>
                <a:latin typeface="Symbol"/>
                <a:cs typeface="Symbol"/>
              </a:rPr>
              <a:t></a:t>
            </a:r>
            <a:r>
              <a:rPr dirty="0" sz="2350" spc="-340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250" spc="-355">
                <a:solidFill>
                  <a:srgbClr val="000000"/>
                </a:solidFill>
                <a:latin typeface="Symbol"/>
                <a:cs typeface="Symbol"/>
              </a:rPr>
              <a:t></a:t>
            </a:r>
            <a:r>
              <a:rPr dirty="0" sz="2250" spc="-95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baseline="43650" sz="1050">
                <a:solidFill>
                  <a:srgbClr val="000000"/>
                </a:solidFill>
                <a:latin typeface="Symbol"/>
                <a:cs typeface="Symbol"/>
              </a:rPr>
              <a:t></a:t>
            </a:r>
            <a:r>
              <a:rPr dirty="0" baseline="43650" sz="1050" i="1">
                <a:solidFill>
                  <a:srgbClr val="000000"/>
                </a:solidFill>
                <a:latin typeface="Times New Roman"/>
                <a:cs typeface="Times New Roman"/>
              </a:rPr>
              <a:t>t</a:t>
            </a:r>
            <a:r>
              <a:rPr dirty="0" baseline="94444" sz="750">
                <a:solidFill>
                  <a:srgbClr val="000000"/>
                </a:solidFill>
                <a:latin typeface="Times New Roman"/>
                <a:cs typeface="Times New Roman"/>
              </a:rPr>
              <a:t>2</a:t>
            </a:r>
            <a:r>
              <a:rPr dirty="0" baseline="94444" sz="750" spc="172">
                <a:solidFill>
                  <a:srgbClr val="000000"/>
                </a:solidFill>
                <a:latin typeface="Times New Roman"/>
                <a:cs typeface="Times New Roman"/>
              </a:rPr>
              <a:t> </a:t>
            </a:r>
            <a:r>
              <a:rPr dirty="0" sz="2250" spc="-345">
                <a:solidFill>
                  <a:srgbClr val="000000"/>
                </a:solidFill>
                <a:latin typeface="Symbol"/>
                <a:cs typeface="Symbol"/>
              </a:rPr>
              <a:t></a:t>
            </a:r>
            <a:r>
              <a:rPr dirty="0" sz="2350" spc="-345">
                <a:solidFill>
                  <a:srgbClr val="000000"/>
                </a:solidFill>
                <a:latin typeface="Symbol"/>
                <a:cs typeface="Symbol"/>
              </a:rPr>
              <a:t></a:t>
            </a:r>
            <a:r>
              <a:rPr dirty="0" baseline="41666" sz="1800" spc="-517">
                <a:solidFill>
                  <a:srgbClr val="000000"/>
                </a:solidFill>
                <a:latin typeface="Symbol"/>
                <a:cs typeface="Symbol"/>
              </a:rPr>
              <a:t></a:t>
            </a:r>
            <a:endParaRPr baseline="41666" sz="1800">
              <a:latin typeface="Symbol"/>
              <a:cs typeface="Symbol"/>
            </a:endParaRPr>
          </a:p>
        </p:txBody>
      </p:sp>
      <p:grpSp>
        <p:nvGrpSpPr>
          <p:cNvPr id="10" name="object 10" descr=""/>
          <p:cNvGrpSpPr/>
          <p:nvPr/>
        </p:nvGrpSpPr>
        <p:grpSpPr>
          <a:xfrm>
            <a:off x="3007370" y="1167207"/>
            <a:ext cx="269875" cy="186690"/>
            <a:chOff x="3007370" y="1167207"/>
            <a:chExt cx="269875" cy="186690"/>
          </a:xfrm>
        </p:grpSpPr>
        <p:sp>
          <p:nvSpPr>
            <p:cNvPr id="11" name="object 11" descr=""/>
            <p:cNvSpPr/>
            <p:nvPr/>
          </p:nvSpPr>
          <p:spPr>
            <a:xfrm>
              <a:off x="3043501" y="129234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18"/>
                  </a:moveTo>
                  <a:lnTo>
                    <a:pt x="19281" y="0"/>
                  </a:lnTo>
                </a:path>
              </a:pathLst>
            </a:custGeom>
            <a:ln w="63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3062782" y="1295657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168" y="51679"/>
                  </a:lnTo>
                </a:path>
              </a:pathLst>
            </a:custGeom>
            <a:ln w="12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007370" y="1170354"/>
              <a:ext cx="269875" cy="177165"/>
            </a:xfrm>
            <a:custGeom>
              <a:avLst/>
              <a:gdLst/>
              <a:ahLst/>
              <a:cxnLst/>
              <a:rect l="l" t="t" r="r" b="b"/>
              <a:pathLst>
                <a:path w="269875" h="177165">
                  <a:moveTo>
                    <a:pt x="86948" y="176982"/>
                  </a:moveTo>
                  <a:lnTo>
                    <a:pt x="124003" y="22839"/>
                  </a:lnTo>
                </a:path>
                <a:path w="269875" h="177165">
                  <a:moveTo>
                    <a:pt x="124003" y="22839"/>
                  </a:moveTo>
                  <a:lnTo>
                    <a:pt x="236664" y="22839"/>
                  </a:lnTo>
                </a:path>
                <a:path w="269875" h="177165">
                  <a:moveTo>
                    <a:pt x="0" y="0"/>
                  </a:moveTo>
                  <a:lnTo>
                    <a:pt x="269731" y="0"/>
                  </a:lnTo>
                </a:path>
              </a:pathLst>
            </a:custGeom>
            <a:ln w="63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 descr=""/>
          <p:cNvGrpSpPr/>
          <p:nvPr/>
        </p:nvGrpSpPr>
        <p:grpSpPr>
          <a:xfrm>
            <a:off x="4272119" y="1167208"/>
            <a:ext cx="269875" cy="186690"/>
            <a:chOff x="4272119" y="1167208"/>
            <a:chExt cx="269875" cy="186690"/>
          </a:xfrm>
        </p:grpSpPr>
        <p:sp>
          <p:nvSpPr>
            <p:cNvPr id="15" name="object 15" descr=""/>
            <p:cNvSpPr/>
            <p:nvPr/>
          </p:nvSpPr>
          <p:spPr>
            <a:xfrm>
              <a:off x="4308326" y="129234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18"/>
                  </a:moveTo>
                  <a:lnTo>
                    <a:pt x="19243" y="0"/>
                  </a:lnTo>
                </a:path>
              </a:pathLst>
            </a:custGeom>
            <a:ln w="63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327569" y="1295657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231" y="51679"/>
                  </a:lnTo>
                </a:path>
              </a:pathLst>
            </a:custGeom>
            <a:ln w="12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4272119" y="1170355"/>
              <a:ext cx="269875" cy="177165"/>
            </a:xfrm>
            <a:custGeom>
              <a:avLst/>
              <a:gdLst/>
              <a:ahLst/>
              <a:cxnLst/>
              <a:rect l="l" t="t" r="r" b="b"/>
              <a:pathLst>
                <a:path w="269875" h="177165">
                  <a:moveTo>
                    <a:pt x="86973" y="176982"/>
                  </a:moveTo>
                  <a:lnTo>
                    <a:pt x="124066" y="22839"/>
                  </a:lnTo>
                </a:path>
                <a:path w="269875" h="177165">
                  <a:moveTo>
                    <a:pt x="124066" y="22839"/>
                  </a:moveTo>
                  <a:lnTo>
                    <a:pt x="236740" y="22839"/>
                  </a:lnTo>
                </a:path>
                <a:path w="269875" h="177165">
                  <a:moveTo>
                    <a:pt x="0" y="0"/>
                  </a:moveTo>
                  <a:lnTo>
                    <a:pt x="269782" y="0"/>
                  </a:lnTo>
                </a:path>
              </a:pathLst>
            </a:custGeom>
            <a:ln w="63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 descr=""/>
          <p:cNvGrpSpPr/>
          <p:nvPr/>
        </p:nvGrpSpPr>
        <p:grpSpPr>
          <a:xfrm>
            <a:off x="4695213" y="964920"/>
            <a:ext cx="203835" cy="163830"/>
            <a:chOff x="4695213" y="964920"/>
            <a:chExt cx="203835" cy="163830"/>
          </a:xfrm>
        </p:grpSpPr>
        <p:sp>
          <p:nvSpPr>
            <p:cNvPr id="19" name="object 19" descr=""/>
            <p:cNvSpPr/>
            <p:nvPr/>
          </p:nvSpPr>
          <p:spPr>
            <a:xfrm>
              <a:off x="4698377" y="106728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16"/>
                  </a:moveTo>
                  <a:lnTo>
                    <a:pt x="19622" y="0"/>
                  </a:lnTo>
                </a:path>
              </a:pathLst>
            </a:custGeom>
            <a:ln w="6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4718000" y="1070296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104" y="51677"/>
                  </a:lnTo>
                </a:path>
              </a:pathLst>
            </a:custGeom>
            <a:ln w="12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749143" y="968131"/>
              <a:ext cx="149860" cy="154305"/>
            </a:xfrm>
            <a:custGeom>
              <a:avLst/>
              <a:gdLst/>
              <a:ahLst/>
              <a:cxnLst/>
              <a:rect l="l" t="t" r="r" b="b"/>
              <a:pathLst>
                <a:path w="149860" h="154305">
                  <a:moveTo>
                    <a:pt x="0" y="153842"/>
                  </a:moveTo>
                  <a:lnTo>
                    <a:pt x="37346" y="0"/>
                  </a:lnTo>
                </a:path>
                <a:path w="149860" h="154305">
                  <a:moveTo>
                    <a:pt x="37346" y="0"/>
                  </a:moveTo>
                  <a:lnTo>
                    <a:pt x="149766" y="0"/>
                  </a:lnTo>
                </a:path>
              </a:pathLst>
            </a:custGeom>
            <a:ln w="63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5180173" y="1038889"/>
            <a:ext cx="7112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231826" y="940036"/>
            <a:ext cx="678180" cy="2184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450215" algn="l"/>
              </a:tabLst>
            </a:pPr>
            <a:r>
              <a:rPr dirty="0" sz="1200" spc="-55">
                <a:latin typeface="Times New Roman"/>
                <a:cs typeface="Times New Roman"/>
              </a:rPr>
              <a:t>2</a:t>
            </a:r>
            <a:r>
              <a:rPr dirty="0" sz="1250" spc="-55">
                <a:latin typeface="Symbol"/>
                <a:cs typeface="Symbol"/>
              </a:rPr>
              <a:t>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baseline="43650" sz="1050" spc="-75">
                <a:latin typeface="Times New Roman"/>
                <a:cs typeface="Times New Roman"/>
              </a:rPr>
              <a:t>2</a:t>
            </a:r>
            <a:r>
              <a:rPr dirty="0" baseline="43650" sz="1050">
                <a:latin typeface="Times New Roman"/>
                <a:cs typeface="Times New Roman"/>
              </a:rPr>
              <a:t>	</a:t>
            </a:r>
            <a:r>
              <a:rPr dirty="0" u="sng" sz="1250" spc="5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18673" y="1165397"/>
            <a:ext cx="1733550" cy="2184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276985" algn="l"/>
                <a:tab pos="1642110" algn="l"/>
              </a:tabLst>
            </a:pP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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Times New Roman"/>
                <a:cs typeface="Times New Roman"/>
              </a:rPr>
              <a:t>2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56800" y="1035286"/>
            <a:ext cx="618490" cy="2184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99415" algn="l"/>
              </a:tabLst>
            </a:pPr>
            <a:r>
              <a:rPr dirty="0" sz="1200" spc="-50">
                <a:latin typeface="Symbol"/>
                <a:cs typeface="Symbol"/>
              </a:rPr>
              <a:t>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21577" y="929071"/>
            <a:ext cx="1022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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293494" y="1070001"/>
            <a:ext cx="1022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979676" y="940035"/>
            <a:ext cx="441325" cy="21844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 spc="-55">
                <a:latin typeface="Times New Roman"/>
                <a:cs typeface="Times New Roman"/>
              </a:rPr>
              <a:t>2</a:t>
            </a:r>
            <a:r>
              <a:rPr dirty="0" sz="1250" spc="-55">
                <a:latin typeface="Symbol"/>
                <a:cs typeface="Symbol"/>
              </a:rPr>
              <a:t></a:t>
            </a:r>
            <a:r>
              <a:rPr dirty="0" sz="1250" spc="-70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59">
                <a:latin typeface="Times New Roman"/>
                <a:cs typeface="Times New Roman"/>
              </a:rPr>
              <a:t> </a:t>
            </a:r>
            <a:r>
              <a:rPr dirty="0" baseline="6944" sz="1800" spc="-75">
                <a:latin typeface="Symbol"/>
                <a:cs typeface="Symbol"/>
              </a:rPr>
              <a:t></a:t>
            </a:r>
            <a:endParaRPr baseline="6944" sz="18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19654" y="968034"/>
            <a:ext cx="178498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704215" algn="l"/>
                <a:tab pos="1372235" algn="l"/>
              </a:tabLst>
            </a:pPr>
            <a:r>
              <a:rPr dirty="0" baseline="-44444" sz="1875">
                <a:latin typeface="Symbol"/>
                <a:cs typeface="Symbol"/>
              </a:rPr>
              <a:t></a:t>
            </a:r>
            <a:r>
              <a:rPr dirty="0" baseline="-44444" sz="1875" spc="502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Symbol"/>
                <a:cs typeface="Symbol"/>
              </a:rPr>
              <a:t></a:t>
            </a:r>
            <a:r>
              <a:rPr dirty="0" baseline="-9259" sz="1800" spc="-18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6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-41666" sz="1800">
                <a:latin typeface="Times New Roman"/>
                <a:cs typeface="Times New Roman"/>
              </a:rPr>
              <a:t>0</a:t>
            </a:r>
            <a:r>
              <a:rPr dirty="0" baseline="-41666" sz="1800" spc="4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baseline="-13888" sz="2700" spc="150">
                <a:latin typeface="Symbol"/>
                <a:cs typeface="Symbol"/>
              </a:rPr>
              <a:t></a:t>
            </a:r>
            <a:r>
              <a:rPr dirty="0" sz="1200" spc="100">
                <a:latin typeface="Symbol"/>
                <a:cs typeface="Symbol"/>
              </a:rPr>
              <a:t>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dt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Symbol"/>
                <a:cs typeface="Symbol"/>
              </a:rPr>
              <a:t></a:t>
            </a:r>
            <a:r>
              <a:rPr dirty="0" baseline="-9259" sz="1800" spc="11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594154" y="1022723"/>
            <a:ext cx="89535" cy="2990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92622" y="932521"/>
            <a:ext cx="9017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341876" y="1043853"/>
            <a:ext cx="92773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61340" algn="l"/>
              </a:tabLst>
            </a:pP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185">
                <a:latin typeface="Times New Roman"/>
                <a:cs typeface="Times New Roman"/>
              </a:rPr>
              <a:t> 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dt</a:t>
            </a:r>
            <a:r>
              <a:rPr dirty="0" baseline="-9259" sz="1800">
                <a:latin typeface="Symbol"/>
                <a:cs typeface="Symbol"/>
              </a:rPr>
              <a:t></a:t>
            </a:r>
            <a:r>
              <a:rPr dirty="0" baseline="-9259" sz="1800" spc="9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32864" y="1038888"/>
            <a:ext cx="19177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700" spc="-10">
                <a:latin typeface="Symbol"/>
                <a:cs typeface="Symbol"/>
              </a:rPr>
              <a:t></a:t>
            </a:r>
            <a:r>
              <a:rPr dirty="0" sz="700" spc="-10" i="1">
                <a:latin typeface="Times New Roman"/>
                <a:cs typeface="Times New Roman"/>
              </a:rPr>
              <a:t>t</a:t>
            </a:r>
            <a:r>
              <a:rPr dirty="0" sz="700" spc="-100" i="1">
                <a:latin typeface="Times New Roman"/>
                <a:cs typeface="Times New Roman"/>
              </a:rPr>
              <a:t> </a:t>
            </a:r>
            <a:r>
              <a:rPr dirty="0" baseline="33333" sz="750" spc="-89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35000" y="1111576"/>
            <a:ext cx="4247515" cy="2769870"/>
          </a:xfrm>
          <a:prstGeom prst="rect">
            <a:avLst/>
          </a:prstGeom>
        </p:spPr>
        <p:txBody>
          <a:bodyPr wrap="square" lIns="0" tIns="111125" rIns="0" bIns="0" rtlCol="0" vert="horz">
            <a:spAutoFit/>
          </a:bodyPr>
          <a:lstStyle/>
          <a:p>
            <a:pPr algn="ctr" marL="20955">
              <a:lnSpc>
                <a:spcPct val="100000"/>
              </a:lnSpc>
              <a:spcBef>
                <a:spcPts val="875"/>
              </a:spcBef>
              <a:tabLst>
                <a:tab pos="760730" algn="l"/>
                <a:tab pos="1351280" algn="l"/>
                <a:tab pos="1899920" algn="l"/>
                <a:tab pos="2209165" algn="l"/>
                <a:tab pos="2627630" algn="l"/>
              </a:tabLst>
            </a:pPr>
            <a:r>
              <a:rPr dirty="0" sz="1200" spc="-5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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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</a:t>
            </a:r>
            <a:endParaRPr sz="120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83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variance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sz="1200" spc="-30">
                <a:latin typeface="Symbol"/>
                <a:cs typeface="Symbol"/>
              </a:rPr>
              <a:t>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baseline="47008" sz="975">
                <a:latin typeface="Times New Roman"/>
                <a:cs typeface="Times New Roman"/>
              </a:rPr>
              <a:t>2</a:t>
            </a:r>
            <a:r>
              <a:rPr dirty="0" baseline="47008" sz="975" spc="4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i="1">
                <a:latin typeface="Times New Roman"/>
                <a:cs typeface="Times New Roman"/>
              </a:rPr>
              <a:t>D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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  <a:p>
            <a:pPr marL="50800">
              <a:lnSpc>
                <a:spcPct val="100000"/>
              </a:lnSpc>
              <a:spcBef>
                <a:spcPts val="61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divides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which</a:t>
            </a:r>
            <a:endParaRPr sz="1200">
              <a:latin typeface="Times New Roman"/>
              <a:cs typeface="Times New Roman"/>
            </a:endParaRPr>
          </a:p>
          <a:p>
            <a:pPr marL="50800" marR="427355">
              <a:lnSpc>
                <a:spcPct val="141500"/>
              </a:lnSpc>
              <a:spcBef>
                <a:spcPts val="245"/>
              </a:spcBef>
            </a:pP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right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well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left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0.5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845"/>
              </a:spcBef>
            </a:pPr>
            <a:r>
              <a:rPr dirty="0" sz="1200" b="1">
                <a:latin typeface="Times New Roman"/>
                <a:cs typeface="Times New Roman"/>
              </a:rPr>
              <a:t>Properties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normal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203200" indent="-152400">
              <a:lnSpc>
                <a:spcPct val="100000"/>
              </a:lnSpc>
              <a:spcBef>
                <a:spcPts val="635"/>
              </a:spcBef>
              <a:buAutoNum type="arabicPeriod"/>
              <a:tabLst>
                <a:tab pos="20320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shaped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symmetric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mean.</a:t>
            </a:r>
            <a:endParaRPr sz="1200">
              <a:latin typeface="Times New Roman"/>
              <a:cs typeface="Times New Roman"/>
            </a:endParaRPr>
          </a:p>
          <a:p>
            <a:pPr marL="222250" marR="98425" indent="-172085">
              <a:lnSpc>
                <a:spcPts val="2080"/>
              </a:lnSpc>
              <a:spcBef>
                <a:spcPts val="160"/>
              </a:spcBef>
              <a:buAutoNum type="arabicPeriod"/>
              <a:tabLst>
                <a:tab pos="241300" algn="l"/>
              </a:tabLst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unimodal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ordinates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decreasing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rapidly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sides</a:t>
            </a:r>
            <a:r>
              <a:rPr dirty="0" sz="1200" spc="-25">
                <a:latin typeface="Times New Roman"/>
                <a:cs typeface="Times New Roman"/>
              </a:rPr>
              <a:t> of </a:t>
            </a:r>
            <a:r>
              <a:rPr dirty="0" sz="1200" spc="-25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mean.</a:t>
            </a:r>
            <a:endParaRPr sz="1200">
              <a:latin typeface="Times New Roman"/>
              <a:cs typeface="Times New Roman"/>
            </a:endParaRPr>
          </a:p>
          <a:p>
            <a:pPr marL="222885" indent="-172085">
              <a:lnSpc>
                <a:spcPct val="100000"/>
              </a:lnSpc>
              <a:spcBef>
                <a:spcPts val="445"/>
              </a:spcBef>
              <a:buAutoNum type="arabicPeriod"/>
              <a:tabLst>
                <a:tab pos="222885" algn="l"/>
              </a:tabLst>
            </a:pP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Median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mode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2491695" y="4197449"/>
            <a:ext cx="413384" cy="189230"/>
            <a:chOff x="2491695" y="4197449"/>
            <a:chExt cx="413384" cy="189230"/>
          </a:xfrm>
        </p:grpSpPr>
        <p:sp>
          <p:nvSpPr>
            <p:cNvPr id="36" name="object 36" descr=""/>
            <p:cNvSpPr/>
            <p:nvPr/>
          </p:nvSpPr>
          <p:spPr>
            <a:xfrm>
              <a:off x="2614239" y="432520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7"/>
                  </a:moveTo>
                  <a:lnTo>
                    <a:pt x="19224" y="0"/>
                  </a:lnTo>
                </a:path>
              </a:pathLst>
            </a:custGeom>
            <a:ln w="6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633463" y="4328527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228" y="51708"/>
                  </a:lnTo>
                </a:path>
              </a:pathLst>
            </a:custGeom>
            <a:ln w="12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491695" y="4200616"/>
              <a:ext cx="413384" cy="179705"/>
            </a:xfrm>
            <a:custGeom>
              <a:avLst/>
              <a:gdLst/>
              <a:ahLst/>
              <a:cxnLst/>
              <a:rect l="l" t="t" r="r" b="b"/>
              <a:pathLst>
                <a:path w="413385" h="179704">
                  <a:moveTo>
                    <a:pt x="173000" y="179619"/>
                  </a:moveTo>
                  <a:lnTo>
                    <a:pt x="210245" y="25104"/>
                  </a:lnTo>
                </a:path>
                <a:path w="413385" h="179704">
                  <a:moveTo>
                    <a:pt x="0" y="0"/>
                  </a:moveTo>
                  <a:lnTo>
                    <a:pt x="413268" y="0"/>
                  </a:lnTo>
                </a:path>
              </a:pathLst>
            </a:custGeom>
            <a:ln w="632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2647786" y="3977555"/>
            <a:ext cx="101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73100" y="4064649"/>
            <a:ext cx="441579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2028189" algn="l"/>
                <a:tab pos="2253615" algn="l"/>
              </a:tabLst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maximum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ordinate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putting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-2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</a:t>
            </a:r>
            <a:r>
              <a:rPr dirty="0" baseline="2222" sz="1875" spc="45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3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grpSp>
        <p:nvGrpSpPr>
          <p:cNvPr id="41" name="object 41" descr=""/>
          <p:cNvGrpSpPr/>
          <p:nvPr/>
        </p:nvGrpSpPr>
        <p:grpSpPr>
          <a:xfrm>
            <a:off x="5114333" y="4197754"/>
            <a:ext cx="415925" cy="186690"/>
            <a:chOff x="5114333" y="4197754"/>
            <a:chExt cx="415925" cy="186690"/>
          </a:xfrm>
        </p:grpSpPr>
        <p:sp>
          <p:nvSpPr>
            <p:cNvPr id="42" name="object 42" descr=""/>
            <p:cNvSpPr/>
            <p:nvPr/>
          </p:nvSpPr>
          <p:spPr>
            <a:xfrm>
              <a:off x="5237443" y="4323087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7"/>
                  </a:moveTo>
                  <a:lnTo>
                    <a:pt x="19346" y="0"/>
                  </a:lnTo>
                </a:path>
              </a:pathLst>
            </a:custGeom>
            <a:ln w="63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5256789" y="4326110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245" y="52009"/>
                  </a:lnTo>
                </a:path>
              </a:pathLst>
            </a:custGeom>
            <a:ln w="125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5114333" y="4200921"/>
              <a:ext cx="415925" cy="177800"/>
            </a:xfrm>
            <a:custGeom>
              <a:avLst/>
              <a:gdLst/>
              <a:ahLst/>
              <a:cxnLst/>
              <a:rect l="l" t="t" r="r" b="b"/>
              <a:pathLst>
                <a:path w="415925" h="177800">
                  <a:moveTo>
                    <a:pt x="173773" y="177198"/>
                  </a:moveTo>
                  <a:lnTo>
                    <a:pt x="211221" y="22385"/>
                  </a:lnTo>
                </a:path>
                <a:path w="415925" h="177800">
                  <a:moveTo>
                    <a:pt x="0" y="0"/>
                  </a:moveTo>
                  <a:lnTo>
                    <a:pt x="415385" y="0"/>
                  </a:lnTo>
                </a:path>
              </a:pathLst>
            </a:custGeom>
            <a:ln w="6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" name="object 45" descr=""/>
          <p:cNvSpPr/>
          <p:nvPr/>
        </p:nvSpPr>
        <p:spPr>
          <a:xfrm>
            <a:off x="5900890" y="3993794"/>
            <a:ext cx="140335" cy="198120"/>
          </a:xfrm>
          <a:custGeom>
            <a:avLst/>
            <a:gdLst/>
            <a:ahLst/>
            <a:cxnLst/>
            <a:rect l="l" t="t" r="r" b="b"/>
            <a:pathLst>
              <a:path w="140335" h="198120">
                <a:moveTo>
                  <a:pt x="140260" y="0"/>
                </a:moveTo>
                <a:lnTo>
                  <a:pt x="0" y="1977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5271103" y="3978774"/>
            <a:ext cx="1035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933738" y="4083693"/>
            <a:ext cx="222885" cy="1384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700" spc="-10">
                <a:latin typeface="Times New Roman"/>
                <a:cs typeface="Times New Roman"/>
              </a:rPr>
              <a:t>2</a:t>
            </a:r>
            <a:r>
              <a:rPr dirty="0" sz="700" spc="-10">
                <a:latin typeface="Symbol"/>
                <a:cs typeface="Symbol"/>
              </a:rPr>
              <a:t>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baseline="33333" sz="750" spc="-75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099792" y="4195502"/>
            <a:ext cx="402590" cy="21907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3495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592932" y="3975746"/>
            <a:ext cx="397510" cy="13843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5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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312855" y="4074026"/>
            <a:ext cx="3244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939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1900530" y="5362821"/>
            <a:ext cx="166370" cy="235585"/>
          </a:xfrm>
          <a:custGeom>
            <a:avLst/>
            <a:gdLst/>
            <a:ahLst/>
            <a:cxnLst/>
            <a:rect l="l" t="t" r="r" b="b"/>
            <a:pathLst>
              <a:path w="166369" h="235585">
                <a:moveTo>
                  <a:pt x="166313" y="0"/>
                </a:moveTo>
                <a:lnTo>
                  <a:pt x="0" y="235253"/>
                </a:lnTo>
              </a:path>
            </a:pathLst>
          </a:custGeom>
          <a:ln w="634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647700" y="4103266"/>
            <a:ext cx="3803015" cy="2390140"/>
          </a:xfrm>
          <a:prstGeom prst="rect">
            <a:avLst/>
          </a:prstGeom>
        </p:spPr>
        <p:txBody>
          <a:bodyPr wrap="square" lIns="0" tIns="109220" rIns="0" bIns="0" rtlCol="0" vert="horz">
            <a:spAutoFit/>
          </a:bodyPr>
          <a:lstStyle/>
          <a:p>
            <a:pPr algn="ctr" marL="255270">
              <a:lnSpc>
                <a:spcPct val="100000"/>
              </a:lnSpc>
              <a:spcBef>
                <a:spcPts val="860"/>
              </a:spcBef>
              <a:tabLst>
                <a:tab pos="47625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  <a:p>
            <a:pPr algn="r" marR="1403985">
              <a:lnSpc>
                <a:spcPct val="100000"/>
              </a:lnSpc>
              <a:spcBef>
                <a:spcPts val="71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area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property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2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algn="ctr" marL="33655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ordinates</a:t>
            </a:r>
            <a:endParaRPr sz="1200">
              <a:latin typeface="Times New Roman"/>
              <a:cs typeface="Times New Roman"/>
            </a:endParaRPr>
          </a:p>
          <a:p>
            <a:pPr algn="ctr" marL="7620">
              <a:lnSpc>
                <a:spcPct val="100000"/>
              </a:lnSpc>
              <a:spcBef>
                <a:spcPts val="620"/>
              </a:spcBef>
            </a:pP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3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0.6826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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68%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nearly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Thus</a:t>
            </a:r>
            <a:endParaRPr sz="1200">
              <a:latin typeface="Times New Roman"/>
              <a:cs typeface="Times New Roman"/>
            </a:endParaRPr>
          </a:p>
          <a:p>
            <a:pPr marL="304800">
              <a:lnSpc>
                <a:spcPct val="100000"/>
              </a:lnSpc>
              <a:spcBef>
                <a:spcPts val="1240"/>
              </a:spcBef>
            </a:pPr>
            <a:r>
              <a:rPr dirty="0" sz="1200">
                <a:latin typeface="Times New Roman"/>
                <a:cs typeface="Times New Roman"/>
              </a:rPr>
              <a:t>approximately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baseline="13888" sz="1800" spc="75">
                <a:latin typeface="Times New Roman"/>
                <a:cs typeface="Times New Roman"/>
              </a:rPr>
              <a:t>2</a:t>
            </a:r>
            <a:r>
              <a:rPr dirty="0" baseline="-27777" sz="1800" spc="75">
                <a:latin typeface="Times New Roman"/>
                <a:cs typeface="Times New Roman"/>
              </a:rPr>
              <a:t>3</a:t>
            </a:r>
            <a:r>
              <a:rPr dirty="0" baseline="-27777" sz="1800" spc="3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limits.</a:t>
            </a:r>
            <a:endParaRPr sz="1200">
              <a:latin typeface="Times New Roman"/>
              <a:cs typeface="Times New Roman"/>
            </a:endParaRPr>
          </a:p>
          <a:p>
            <a:pPr algn="r" marR="1376045">
              <a:lnSpc>
                <a:spcPct val="100000"/>
              </a:lnSpc>
              <a:spcBef>
                <a:spcPts val="1275"/>
              </a:spcBef>
            </a:pP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0.6826</a:t>
            </a:r>
            <a:endParaRPr sz="1150">
              <a:latin typeface="Times New Roman"/>
              <a:cs typeface="Times New Roman"/>
            </a:endParaRPr>
          </a:p>
          <a:p>
            <a:pPr marL="404495" indent="-252095">
              <a:lnSpc>
                <a:spcPct val="100000"/>
              </a:lnSpc>
              <a:spcBef>
                <a:spcPts val="875"/>
              </a:spcBef>
              <a:buSzPct val="104347"/>
              <a:buFont typeface="Times New Roman"/>
              <a:buAutoNum type="romanLcParenBoth" startAt="2"/>
              <a:tabLst>
                <a:tab pos="40449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2</a:t>
            </a:r>
            <a:r>
              <a:rPr dirty="0" sz="1200" spc="-35">
                <a:latin typeface="Symbol"/>
                <a:cs typeface="Symbol"/>
              </a:rPr>
              <a:t>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0.9544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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95.44%</a:t>
            </a:r>
            <a:endParaRPr sz="1150">
              <a:latin typeface="Times New Roman"/>
              <a:cs typeface="Times New Roman"/>
            </a:endParaRPr>
          </a:p>
          <a:p>
            <a:pPr marL="446405" indent="-294005">
              <a:lnSpc>
                <a:spcPct val="100000"/>
              </a:lnSpc>
              <a:spcBef>
                <a:spcPts val="865"/>
              </a:spcBef>
              <a:buSzPct val="104347"/>
              <a:buFont typeface="Times New Roman"/>
              <a:buAutoNum type="romanLcParenBoth" startAt="2"/>
              <a:tabLst>
                <a:tab pos="44640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spc="-55">
                <a:latin typeface="Times New Roman"/>
                <a:cs typeface="Times New Roman"/>
              </a:rPr>
              <a:t>3</a:t>
            </a:r>
            <a:r>
              <a:rPr dirty="0" sz="1200" spc="-55">
                <a:latin typeface="Symbol"/>
                <a:cs typeface="Symbol"/>
              </a:rPr>
              <a:t>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0.9973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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99.73%</a:t>
            </a:r>
            <a:r>
              <a:rPr dirty="0" sz="115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673100" y="6497192"/>
            <a:ext cx="6330315" cy="549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114300">
              <a:lnSpc>
                <a:spcPct val="143300"/>
              </a:lnSpc>
              <a:spcBef>
                <a:spcPts val="100"/>
              </a:spcBef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Standard</a:t>
            </a:r>
            <a:r>
              <a:rPr dirty="0" u="sng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Normal</a:t>
            </a:r>
            <a:r>
              <a:rPr dirty="0" u="sng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S.D.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standard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4" name="object 54" descr=""/>
          <p:cNvGrpSpPr/>
          <p:nvPr/>
        </p:nvGrpSpPr>
        <p:grpSpPr>
          <a:xfrm>
            <a:off x="1162187" y="7381563"/>
            <a:ext cx="309245" cy="190500"/>
            <a:chOff x="1162187" y="7381563"/>
            <a:chExt cx="309245" cy="190500"/>
          </a:xfrm>
        </p:grpSpPr>
        <p:sp>
          <p:nvSpPr>
            <p:cNvPr id="55" name="object 55" descr=""/>
            <p:cNvSpPr/>
            <p:nvPr/>
          </p:nvSpPr>
          <p:spPr>
            <a:xfrm>
              <a:off x="1177831" y="750936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0" y="11353"/>
                  </a:moveTo>
                  <a:lnTo>
                    <a:pt x="19641" y="0"/>
                  </a:lnTo>
                </a:path>
              </a:pathLst>
            </a:custGeom>
            <a:ln w="64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1197472" y="7512741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230" y="52474"/>
                  </a:lnTo>
                </a:path>
              </a:pathLst>
            </a:custGeom>
            <a:ln w="128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1162187" y="7384777"/>
              <a:ext cx="309245" cy="180975"/>
            </a:xfrm>
            <a:custGeom>
              <a:avLst/>
              <a:gdLst/>
              <a:ahLst/>
              <a:cxnLst/>
              <a:rect l="l" t="t" r="r" b="b"/>
              <a:pathLst>
                <a:path w="309244" h="180975">
                  <a:moveTo>
                    <a:pt x="66587" y="180438"/>
                  </a:moveTo>
                  <a:lnTo>
                    <a:pt x="104016" y="23325"/>
                  </a:lnTo>
                </a:path>
                <a:path w="309244" h="180975">
                  <a:moveTo>
                    <a:pt x="0" y="0"/>
                  </a:moveTo>
                  <a:lnTo>
                    <a:pt x="308701" y="0"/>
                  </a:lnTo>
                </a:path>
              </a:pathLst>
            </a:custGeom>
            <a:ln w="6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 descr=""/>
          <p:cNvSpPr/>
          <p:nvPr/>
        </p:nvSpPr>
        <p:spPr>
          <a:xfrm>
            <a:off x="1628296" y="7280137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 h="0">
                <a:moveTo>
                  <a:pt x="0" y="0"/>
                </a:moveTo>
                <a:lnTo>
                  <a:pt x="954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1265481" y="7158581"/>
            <a:ext cx="103505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700320" y="7255552"/>
            <a:ext cx="112141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65785" algn="l"/>
                <a:tab pos="793115" algn="l"/>
              </a:tabLst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 spc="400" i="1">
                <a:latin typeface="Times New Roman"/>
                <a:cs typeface="Times New Roman"/>
              </a:rPr>
              <a:t> </a:t>
            </a:r>
            <a:r>
              <a:rPr dirty="0" baseline="31746" sz="1050">
                <a:latin typeface="Times New Roman"/>
                <a:cs typeface="Times New Roman"/>
              </a:rPr>
              <a:t>2</a:t>
            </a:r>
            <a:r>
              <a:rPr dirty="0" baseline="31746" sz="1050" spc="26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263020" y="7379992"/>
            <a:ext cx="180340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536500" y="7100723"/>
            <a:ext cx="214629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63492" sz="1050">
                <a:latin typeface="Symbol"/>
                <a:cs typeface="Symbol"/>
              </a:rPr>
              <a:t></a:t>
            </a:r>
            <a:r>
              <a:rPr dirty="0" baseline="-63492" sz="1050" spc="-97">
                <a:latin typeface="Times New Roman"/>
                <a:cs typeface="Times New Roman"/>
              </a:rPr>
              <a:t> </a:t>
            </a:r>
            <a:r>
              <a:rPr dirty="0" baseline="-23809" sz="1050" spc="-52" i="1">
                <a:latin typeface="Times New Roman"/>
                <a:cs typeface="Times New Roman"/>
              </a:rPr>
              <a:t>z</a:t>
            </a:r>
            <a:r>
              <a:rPr dirty="0" sz="500" spc="-35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944896" y="7228589"/>
            <a:ext cx="854710" cy="2482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450">
                <a:latin typeface="Symbol"/>
                <a:cs typeface="Symbol"/>
              </a:rPr>
              <a:t></a:t>
            </a:r>
            <a:r>
              <a:rPr dirty="0" sz="1450" spc="-114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</a:t>
            </a:r>
            <a:r>
              <a:rPr dirty="0" sz="1450" spc="-125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</a:t>
            </a:r>
            <a:r>
              <a:rPr dirty="0" sz="1450" spc="-15">
                <a:latin typeface="Times New Roman"/>
                <a:cs typeface="Times New Roman"/>
              </a:rPr>
              <a:t> </a:t>
            </a:r>
            <a:r>
              <a:rPr dirty="0" sz="1450" i="1">
                <a:latin typeface="Times New Roman"/>
                <a:cs typeface="Times New Roman"/>
              </a:rPr>
              <a:t>z</a:t>
            </a:r>
            <a:r>
              <a:rPr dirty="0" sz="1450" spc="-40" i="1">
                <a:latin typeface="Times New Roman"/>
                <a:cs typeface="Times New Roman"/>
              </a:rPr>
              <a:t> </a:t>
            </a:r>
            <a:r>
              <a:rPr dirty="0" sz="1450">
                <a:latin typeface="Symbol"/>
                <a:cs typeface="Symbol"/>
              </a:rPr>
              <a:t></a:t>
            </a:r>
            <a:r>
              <a:rPr dirty="0" sz="1450" spc="-110">
                <a:latin typeface="Times New Roman"/>
                <a:cs typeface="Times New Roman"/>
              </a:rPr>
              <a:t> </a:t>
            </a:r>
            <a:r>
              <a:rPr dirty="0" sz="1450" spc="-50">
                <a:latin typeface="Symbol"/>
                <a:cs typeface="Symbol"/>
              </a:rPr>
              <a:t></a:t>
            </a:r>
            <a:endParaRPr sz="1450">
              <a:latin typeface="Symbol"/>
              <a:cs typeface="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741345" y="7876243"/>
            <a:ext cx="11811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647700" y="7750151"/>
            <a:ext cx="6224905" cy="2266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'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</a:t>
            </a:r>
            <a:r>
              <a:rPr dirty="0" baseline="2314" sz="1800">
                <a:latin typeface="Times New Roman"/>
                <a:cs typeface="Times New Roman"/>
              </a:rPr>
              <a:t>'</a:t>
            </a:r>
            <a:r>
              <a:rPr dirty="0" baseline="2314" sz="1800" spc="28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S.D.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300">
                <a:latin typeface="Symbol"/>
                <a:cs typeface="Symbol"/>
              </a:rPr>
              <a:t></a:t>
            </a:r>
            <a:r>
              <a:rPr dirty="0" sz="1300" spc="3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u="sng" baseline="36231" sz="1725" spc="-179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36231" sz="1725" spc="12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50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 </a:t>
            </a:r>
            <a:r>
              <a:rPr dirty="0" sz="1200" spc="-10">
                <a:latin typeface="Times New Roman"/>
                <a:cs typeface="Times New Roman"/>
              </a:rPr>
              <a:t>variable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673100" y="8065769"/>
            <a:ext cx="2335530" cy="107569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S.D.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symmetrical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Distribution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Function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F(x)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(c.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d.</a:t>
            </a:r>
            <a:r>
              <a:rPr dirty="0" sz="1200" spc="-20" b="1">
                <a:latin typeface="Times New Roman"/>
                <a:cs typeface="Times New Roman"/>
              </a:rPr>
              <a:t> f.):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67" name="object 67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82281" y="1661461"/>
            <a:ext cx="2157370" cy="1212789"/>
          </a:xfrm>
          <a:prstGeom prst="rect">
            <a:avLst/>
          </a:prstGeom>
        </p:spPr>
      </p:pic>
      <p:pic>
        <p:nvPicPr>
          <p:cNvPr id="68" name="object 68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10737" y="4556615"/>
            <a:ext cx="2688699" cy="1310489"/>
          </a:xfrm>
          <a:prstGeom prst="rect">
            <a:avLst/>
          </a:prstGeom>
        </p:spPr>
      </p:pic>
      <p:pic>
        <p:nvPicPr>
          <p:cNvPr id="69" name="object 69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65320" y="8070342"/>
            <a:ext cx="2533650" cy="1352537"/>
          </a:xfrm>
          <a:prstGeom prst="rect">
            <a:avLst/>
          </a:prstGeom>
        </p:spPr>
      </p:pic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897621" y="1192452"/>
            <a:ext cx="416559" cy="186690"/>
            <a:chOff x="1897621" y="1192452"/>
            <a:chExt cx="416559" cy="186690"/>
          </a:xfrm>
        </p:grpSpPr>
        <p:sp>
          <p:nvSpPr>
            <p:cNvPr id="3" name="object 3" descr=""/>
            <p:cNvSpPr/>
            <p:nvPr/>
          </p:nvSpPr>
          <p:spPr>
            <a:xfrm>
              <a:off x="2020779" y="1317890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18"/>
                  </a:moveTo>
                  <a:lnTo>
                    <a:pt x="19435" y="0"/>
                  </a:lnTo>
                </a:path>
              </a:pathLst>
            </a:custGeom>
            <a:ln w="63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040215" y="1320895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201" y="51683"/>
                  </a:lnTo>
                </a:path>
              </a:pathLst>
            </a:custGeom>
            <a:ln w="12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897621" y="1195599"/>
              <a:ext cx="416559" cy="177165"/>
            </a:xfrm>
            <a:custGeom>
              <a:avLst/>
              <a:gdLst/>
              <a:ahLst/>
              <a:cxnLst/>
              <a:rect l="l" t="t" r="r" b="b"/>
              <a:pathLst>
                <a:path w="416560" h="177165">
                  <a:moveTo>
                    <a:pt x="174224" y="176979"/>
                  </a:moveTo>
                  <a:lnTo>
                    <a:pt x="211317" y="23137"/>
                  </a:lnTo>
                </a:path>
                <a:path w="416560" h="177165">
                  <a:moveTo>
                    <a:pt x="0" y="0"/>
                  </a:moveTo>
                  <a:lnTo>
                    <a:pt x="415966" y="0"/>
                  </a:lnTo>
                </a:path>
              </a:pathLst>
            </a:custGeom>
            <a:ln w="63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"/>
          <p:cNvSpPr/>
          <p:nvPr/>
        </p:nvSpPr>
        <p:spPr>
          <a:xfrm>
            <a:off x="2589121" y="1076294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 h="0">
                <a:moveTo>
                  <a:pt x="0" y="0"/>
                </a:moveTo>
                <a:lnTo>
                  <a:pt x="532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696971" y="1076294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4" h="0">
                <a:moveTo>
                  <a:pt x="0" y="0"/>
                </a:moveTo>
                <a:lnTo>
                  <a:pt x="1693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331630" y="1297307"/>
            <a:ext cx="14160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71010" y="958361"/>
            <a:ext cx="6604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43829" y="1069097"/>
            <a:ext cx="31051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5714" sz="1050">
                <a:latin typeface="Symbol"/>
                <a:cs typeface="Symbol"/>
              </a:rPr>
              <a:t></a:t>
            </a:r>
            <a:r>
              <a:rPr dirty="0" baseline="35714" sz="1050" spc="367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54573" y="973846"/>
            <a:ext cx="103505" cy="2082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63719" y="958360"/>
            <a:ext cx="1915160" cy="471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48005">
              <a:lnSpc>
                <a:spcPts val="555"/>
              </a:lnSpc>
              <a:spcBef>
                <a:spcPts val="95"/>
              </a:spcBef>
            </a:pP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  <a:p>
            <a:pPr marL="50800">
              <a:lnSpc>
                <a:spcPts val="1875"/>
              </a:lnSpc>
              <a:tabLst>
                <a:tab pos="1444625" algn="l"/>
                <a:tab pos="1672589" algn="l"/>
              </a:tabLst>
            </a:pP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marL="508634">
              <a:lnSpc>
                <a:spcPct val="100000"/>
              </a:lnSpc>
              <a:spcBef>
                <a:spcPts val="240"/>
              </a:spcBef>
            </a:pPr>
            <a:r>
              <a:rPr dirty="0" sz="700" spc="-25">
                <a:latin typeface="Symbol"/>
                <a:cs typeface="Symbol"/>
              </a:rPr>
              <a:t>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97286" y="1003433"/>
            <a:ext cx="457834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15"/>
              </a:lnSpc>
              <a:spcBef>
                <a:spcPts val="95"/>
              </a:spcBef>
              <a:tabLst>
                <a:tab pos="384175" algn="l"/>
              </a:tabLst>
            </a:pPr>
            <a:r>
              <a:rPr dirty="0" baseline="3968" sz="1050">
                <a:latin typeface="Symbol"/>
                <a:cs typeface="Symbol"/>
              </a:rPr>
              <a:t></a:t>
            </a:r>
            <a:r>
              <a:rPr dirty="0" baseline="3968" sz="1050" spc="457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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</a:t>
            </a:r>
            <a:endParaRPr sz="700">
              <a:latin typeface="Symbol"/>
              <a:cs typeface="Symbol"/>
            </a:endParaRPr>
          </a:p>
          <a:p>
            <a:pPr marL="97155">
              <a:lnSpc>
                <a:spcPts val="715"/>
              </a:lnSpc>
            </a:pPr>
            <a:r>
              <a:rPr dirty="0" baseline="7936" sz="1050">
                <a:latin typeface="Times New Roman"/>
                <a:cs typeface="Times New Roman"/>
              </a:rPr>
              <a:t>2</a:t>
            </a:r>
            <a:r>
              <a:rPr dirty="0" sz="700">
                <a:latin typeface="Symbol"/>
                <a:cs typeface="Symbol"/>
              </a:rPr>
              <a:t></a:t>
            </a:r>
            <a:r>
              <a:rPr dirty="0" sz="700" spc="390">
                <a:latin typeface="Times New Roman"/>
                <a:cs typeface="Times New Roman"/>
              </a:rPr>
              <a:t> </a:t>
            </a:r>
            <a:r>
              <a:rPr dirty="0" baseline="7936" sz="1050" spc="-75">
                <a:latin typeface="Symbol"/>
                <a:cs typeface="Symbol"/>
              </a:rPr>
              <a:t></a:t>
            </a:r>
            <a:endParaRPr baseline="7936" sz="105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55340" y="941603"/>
            <a:ext cx="434975" cy="13843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3968" sz="1050">
                <a:latin typeface="Times New Roman"/>
                <a:cs typeface="Times New Roman"/>
              </a:rPr>
              <a:t>1</a:t>
            </a:r>
            <a:r>
              <a:rPr dirty="0" sz="700">
                <a:latin typeface="Symbol"/>
                <a:cs typeface="Symbol"/>
              </a:rPr>
              <a:t></a:t>
            </a:r>
            <a:r>
              <a:rPr dirty="0" sz="700" spc="100">
                <a:latin typeface="Times New Roman"/>
                <a:cs typeface="Times New Roman"/>
              </a:rPr>
              <a:t> </a:t>
            </a:r>
            <a:r>
              <a:rPr dirty="0" baseline="3968" sz="1050" i="1">
                <a:latin typeface="Times New Roman"/>
                <a:cs typeface="Times New Roman"/>
              </a:rPr>
              <a:t>x</a:t>
            </a:r>
            <a:r>
              <a:rPr dirty="0" baseline="3968" sz="1050">
                <a:latin typeface="Symbol"/>
                <a:cs typeface="Symbol"/>
              </a:rPr>
              <a:t></a:t>
            </a:r>
            <a:r>
              <a:rPr dirty="0" baseline="3968" sz="1050" spc="135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Symbol"/>
                <a:cs typeface="Symbol"/>
              </a:rPr>
              <a:t></a:t>
            </a:r>
            <a:r>
              <a:rPr dirty="0" baseline="50000" sz="750" spc="-37">
                <a:latin typeface="Times New Roman"/>
                <a:cs typeface="Times New Roman"/>
              </a:rPr>
              <a:t>2</a:t>
            </a:r>
            <a:endParaRPr baseline="50000" sz="75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83385" y="1190581"/>
            <a:ext cx="40322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  <a:tabLst>
                <a:tab pos="23495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76318" y="1511602"/>
            <a:ext cx="2477770" cy="4775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R="459740">
              <a:lnSpc>
                <a:spcPts val="565"/>
              </a:lnSpc>
              <a:spcBef>
                <a:spcPts val="105"/>
              </a:spcBef>
            </a:pPr>
            <a:r>
              <a:rPr dirty="0" sz="700" spc="-50" i="1">
                <a:latin typeface="Times New Roman"/>
                <a:cs typeface="Times New Roman"/>
              </a:rPr>
              <a:t>b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ts val="1885"/>
              </a:lnSpc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6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b</a:t>
            </a:r>
            <a:r>
              <a:rPr dirty="0" sz="1200" spc="-25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ctr" marR="457834">
              <a:lnSpc>
                <a:spcPct val="100000"/>
              </a:lnSpc>
              <a:spcBef>
                <a:spcPts val="254"/>
              </a:spcBef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73100" y="2157145"/>
            <a:ext cx="3575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z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35393" y="2268449"/>
            <a:ext cx="1010919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904875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75607" y="2054584"/>
            <a:ext cx="86042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67">
                <a:latin typeface="Times New Roman"/>
                <a:cs typeface="Times New Roman"/>
              </a:rPr>
              <a:t> </a:t>
            </a:r>
            <a:r>
              <a:rPr dirty="0" u="sng" sz="1150" spc="-2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sng" sz="1150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sz="1250" spc="390">
                <a:latin typeface="Times New Roman"/>
                <a:cs typeface="Times New Roman"/>
              </a:rPr>
              <a:t> </a:t>
            </a:r>
            <a:r>
              <a:rPr dirty="0" baseline="-34722" sz="1800">
                <a:latin typeface="Times New Roman"/>
                <a:cs typeface="Times New Roman"/>
              </a:rPr>
              <a:t>&amp;</a:t>
            </a:r>
            <a:r>
              <a:rPr dirty="0" baseline="-34722" sz="1800" spc="382">
                <a:latin typeface="Times New Roman"/>
                <a:cs typeface="Times New Roman"/>
              </a:rPr>
              <a:t> </a:t>
            </a:r>
            <a:r>
              <a:rPr dirty="0" baseline="-36231" sz="1725" spc="-75" i="1">
                <a:latin typeface="Times New Roman"/>
                <a:cs typeface="Times New Roman"/>
              </a:rPr>
              <a:t>z</a:t>
            </a:r>
            <a:endParaRPr baseline="-36231" sz="1725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03645" y="2259083"/>
            <a:ext cx="7048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93996" y="2259083"/>
            <a:ext cx="7048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72181" y="2150050"/>
            <a:ext cx="3961129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</a:t>
            </a:r>
            <a:r>
              <a:rPr dirty="0" u="sng" baseline="36231" sz="1725" spc="-8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6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z corresponding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 &amp; 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3" name="object 23" descr=""/>
          <p:cNvGrpSpPr/>
          <p:nvPr/>
        </p:nvGrpSpPr>
        <p:grpSpPr>
          <a:xfrm>
            <a:off x="2743175" y="2799465"/>
            <a:ext cx="307975" cy="193040"/>
            <a:chOff x="2743175" y="2799465"/>
            <a:chExt cx="307975" cy="193040"/>
          </a:xfrm>
        </p:grpSpPr>
        <p:sp>
          <p:nvSpPr>
            <p:cNvPr id="24" name="object 24" descr=""/>
            <p:cNvSpPr/>
            <p:nvPr/>
          </p:nvSpPr>
          <p:spPr>
            <a:xfrm>
              <a:off x="2759101" y="293083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187"/>
                  </a:moveTo>
                  <a:lnTo>
                    <a:pt x="19212" y="0"/>
                  </a:lnTo>
                </a:path>
              </a:pathLst>
            </a:custGeom>
            <a:ln w="63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778313" y="2933860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69">
                  <a:moveTo>
                    <a:pt x="0" y="0"/>
                  </a:moveTo>
                  <a:lnTo>
                    <a:pt x="28186" y="52007"/>
                  </a:lnTo>
                </a:path>
              </a:pathLst>
            </a:custGeom>
            <a:ln w="127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743175" y="2802632"/>
              <a:ext cx="307975" cy="183515"/>
            </a:xfrm>
            <a:custGeom>
              <a:avLst/>
              <a:gdLst/>
              <a:ahLst/>
              <a:cxnLst/>
              <a:rect l="l" t="t" r="r" b="b"/>
              <a:pathLst>
                <a:path w="307975" h="183514">
                  <a:moveTo>
                    <a:pt x="66737" y="183235"/>
                  </a:moveTo>
                  <a:lnTo>
                    <a:pt x="104025" y="28121"/>
                  </a:lnTo>
                </a:path>
                <a:path w="307975" h="183514">
                  <a:moveTo>
                    <a:pt x="104025" y="28121"/>
                  </a:moveTo>
                  <a:lnTo>
                    <a:pt x="295011" y="28121"/>
                  </a:lnTo>
                </a:path>
                <a:path w="307975" h="183514">
                  <a:moveTo>
                    <a:pt x="0" y="0"/>
                  </a:moveTo>
                  <a:lnTo>
                    <a:pt x="307525" y="0"/>
                  </a:lnTo>
                </a:path>
              </a:pathLst>
            </a:custGeom>
            <a:ln w="63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 descr=""/>
          <p:cNvSpPr txBox="1"/>
          <p:nvPr/>
        </p:nvSpPr>
        <p:spPr>
          <a:xfrm>
            <a:off x="676279" y="2675414"/>
            <a:ext cx="2062480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1</a:t>
            </a:r>
            <a:r>
              <a:rPr dirty="0" baseline="-23809" sz="1050" spc="40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2</a:t>
            </a:r>
            <a:r>
              <a:rPr dirty="0" baseline="-23809" sz="105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846002" y="2578654"/>
            <a:ext cx="103505" cy="208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045084" y="2553406"/>
            <a:ext cx="1473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 spc="-25" i="1">
                <a:latin typeface="Times New Roman"/>
                <a:cs typeface="Times New Roman"/>
              </a:rPr>
              <a:t>z</a:t>
            </a:r>
            <a:r>
              <a:rPr dirty="0" baseline="-22222" sz="750" spc="-37">
                <a:latin typeface="Times New Roman"/>
                <a:cs typeface="Times New Roman"/>
              </a:rPr>
              <a:t>2</a:t>
            </a:r>
            <a:endParaRPr baseline="-22222" sz="75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51151" y="2905062"/>
            <a:ext cx="1403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700" spc="-25" i="1">
                <a:latin typeface="Times New Roman"/>
                <a:cs typeface="Times New Roman"/>
              </a:rPr>
              <a:t>z</a:t>
            </a:r>
            <a:r>
              <a:rPr dirty="0" baseline="-22222" sz="750" spc="-37">
                <a:latin typeface="Times New Roman"/>
                <a:cs typeface="Times New Roman"/>
              </a:rPr>
              <a:t>1</a:t>
            </a:r>
            <a:endParaRPr baseline="-22222" sz="7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37986" y="2606476"/>
            <a:ext cx="555625" cy="208915"/>
          </a:xfrm>
          <a:prstGeom prst="rect">
            <a:avLst/>
          </a:prstGeom>
        </p:spPr>
        <p:txBody>
          <a:bodyPr wrap="square" lIns="0" tIns="62229" rIns="0" bIns="0" rtlCol="0" vert="horz">
            <a:spAutoFit/>
          </a:bodyPr>
          <a:lstStyle/>
          <a:p>
            <a:pPr algn="ctr" marR="74930">
              <a:lnSpc>
                <a:spcPts val="105"/>
              </a:lnSpc>
              <a:spcBef>
                <a:spcPts val="489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  <a:p>
            <a:pPr marL="38100">
              <a:lnSpc>
                <a:spcPts val="944"/>
              </a:lnSpc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0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400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15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2</a:t>
            </a:r>
            <a:r>
              <a:rPr dirty="0" sz="700" spc="-70">
                <a:latin typeface="Times New Roman"/>
                <a:cs typeface="Times New Roman"/>
              </a:rPr>
              <a:t> </a:t>
            </a:r>
            <a:r>
              <a:rPr dirty="0" baseline="-25462" sz="1800" spc="-37" i="1">
                <a:latin typeface="Times New Roman"/>
                <a:cs typeface="Times New Roman"/>
              </a:rPr>
              <a:t>dz</a:t>
            </a:r>
            <a:endParaRPr baseline="-25462" sz="1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818580" y="2734890"/>
            <a:ext cx="374015" cy="3009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229">
                <a:latin typeface="Times New Roman"/>
                <a:cs typeface="Times New Roman"/>
              </a:rPr>
              <a:t> </a:t>
            </a:r>
            <a:r>
              <a:rPr dirty="0" baseline="20061" sz="2700" spc="-75">
                <a:latin typeface="Symbol"/>
                <a:cs typeface="Symbol"/>
              </a:rPr>
              <a:t></a:t>
            </a:r>
            <a:endParaRPr baseline="20061" sz="270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673100" y="3206622"/>
            <a:ext cx="4036060" cy="533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i.e.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area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under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normal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curve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between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&amp;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shown</a:t>
            </a:r>
            <a:endParaRPr baseline="4629"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1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73100" y="3935634"/>
            <a:ext cx="202755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baseline="4629" sz="1800">
                <a:latin typeface="Times New Roman"/>
                <a:cs typeface="Times New Roman"/>
              </a:rPr>
              <a:t>If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0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&amp;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10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z,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5050" sz="1650">
                <a:latin typeface="Times New Roman"/>
                <a:cs typeface="Times New Roman"/>
              </a:rPr>
              <a:t>we</a:t>
            </a:r>
            <a:r>
              <a:rPr dirty="0" baseline="5050" sz="1650" spc="-7">
                <a:latin typeface="Times New Roman"/>
                <a:cs typeface="Times New Roman"/>
              </a:rPr>
              <a:t> </a:t>
            </a:r>
            <a:r>
              <a:rPr dirty="0" baseline="5050" sz="1650">
                <a:latin typeface="Times New Roman"/>
                <a:cs typeface="Times New Roman"/>
              </a:rPr>
              <a:t>have</a:t>
            </a:r>
            <a:r>
              <a:rPr dirty="0" baseline="5050" sz="1650" spc="82">
                <a:latin typeface="Times New Roman"/>
                <a:cs typeface="Times New Roman"/>
              </a:rPr>
              <a:t> </a:t>
            </a:r>
            <a:r>
              <a:rPr dirty="0" baseline="4444" sz="1875" spc="82">
                <a:latin typeface="Symbol"/>
                <a:cs typeface="Symbol"/>
              </a:rPr>
              <a:t></a:t>
            </a:r>
            <a:r>
              <a:rPr dirty="0" baseline="4629" sz="1800" spc="82">
                <a:latin typeface="Times New Roman"/>
                <a:cs typeface="Times New Roman"/>
              </a:rPr>
              <a:t>(</a:t>
            </a:r>
            <a:r>
              <a:rPr dirty="0" baseline="4629" sz="1800" spc="82" i="1">
                <a:latin typeface="Times New Roman"/>
                <a:cs typeface="Times New Roman"/>
              </a:rPr>
              <a:t>z</a:t>
            </a:r>
            <a:r>
              <a:rPr dirty="0" baseline="4629" sz="1800" spc="82">
                <a:latin typeface="Times New Roman"/>
                <a:cs typeface="Times New Roman"/>
              </a:rPr>
              <a:t>)</a:t>
            </a:r>
            <a:r>
              <a:rPr dirty="0" baseline="4629" sz="180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</a:t>
            </a:r>
            <a:endParaRPr baseline="4629" sz="1800">
              <a:latin typeface="Symbol"/>
              <a:cs typeface="Symbol"/>
            </a:endParaRPr>
          </a:p>
        </p:txBody>
      </p:sp>
      <p:grpSp>
        <p:nvGrpSpPr>
          <p:cNvPr id="35" name="object 35" descr=""/>
          <p:cNvGrpSpPr/>
          <p:nvPr/>
        </p:nvGrpSpPr>
        <p:grpSpPr>
          <a:xfrm>
            <a:off x="2741998" y="4083851"/>
            <a:ext cx="283210" cy="165735"/>
            <a:chOff x="2741998" y="4083851"/>
            <a:chExt cx="283210" cy="165735"/>
          </a:xfrm>
        </p:grpSpPr>
        <p:sp>
          <p:nvSpPr>
            <p:cNvPr id="36" name="object 36" descr=""/>
            <p:cNvSpPr/>
            <p:nvPr/>
          </p:nvSpPr>
          <p:spPr>
            <a:xfrm>
              <a:off x="2745193" y="4187631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77"/>
                  </a:moveTo>
                  <a:lnTo>
                    <a:pt x="19220" y="0"/>
                  </a:lnTo>
                </a:path>
              </a:pathLst>
            </a:custGeom>
            <a:ln w="6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764413" y="4190983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382" y="52117"/>
                  </a:lnTo>
                </a:path>
              </a:pathLst>
            </a:custGeom>
            <a:ln w="128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795849" y="4087055"/>
              <a:ext cx="229235" cy="156210"/>
            </a:xfrm>
            <a:custGeom>
              <a:avLst/>
              <a:gdLst/>
              <a:ahLst/>
              <a:cxnLst/>
              <a:rect l="l" t="t" r="r" b="b"/>
              <a:pathLst>
                <a:path w="229235" h="156210">
                  <a:moveTo>
                    <a:pt x="0" y="156045"/>
                  </a:moveTo>
                  <a:lnTo>
                    <a:pt x="37544" y="0"/>
                  </a:lnTo>
                </a:path>
                <a:path w="229235" h="156210">
                  <a:moveTo>
                    <a:pt x="37544" y="0"/>
                  </a:moveTo>
                  <a:lnTo>
                    <a:pt x="228911" y="0"/>
                  </a:lnTo>
                </a:path>
              </a:pathLst>
            </a:custGeom>
            <a:ln w="63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 descr=""/>
          <p:cNvSpPr txBox="1"/>
          <p:nvPr/>
        </p:nvSpPr>
        <p:spPr>
          <a:xfrm>
            <a:off x="3138108" y="3931502"/>
            <a:ext cx="502284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5052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67904" y="3818582"/>
            <a:ext cx="6096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 i="1">
                <a:latin typeface="Times New Roman"/>
                <a:cs typeface="Times New Roman"/>
              </a:rPr>
              <a:t>z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053568" y="3910071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18067" y="3926467"/>
            <a:ext cx="27241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3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319392" y="3912083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804758" y="4059033"/>
            <a:ext cx="35369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50">
                <a:latin typeface="Symbol"/>
                <a:cs typeface="Symbol"/>
              </a:rPr>
              <a:t></a:t>
            </a:r>
            <a:r>
              <a:rPr dirty="0" sz="1250" spc="215">
                <a:latin typeface="Times New Roman"/>
                <a:cs typeface="Times New Roman"/>
              </a:rPr>
              <a:t> </a:t>
            </a:r>
            <a:r>
              <a:rPr dirty="0" baseline="-19841" sz="1050" spc="-75">
                <a:latin typeface="Times New Roman"/>
                <a:cs typeface="Times New Roman"/>
              </a:rPr>
              <a:t>0</a:t>
            </a:r>
            <a:endParaRPr baseline="-19841" sz="10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716314" y="3834276"/>
            <a:ext cx="33401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647700" y="4364863"/>
            <a:ext cx="4354195" cy="768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figure.</a:t>
            </a:r>
            <a:endParaRPr sz="1200">
              <a:latin typeface="Times New Roman"/>
              <a:cs typeface="Times New Roman"/>
            </a:endParaRPr>
          </a:p>
          <a:p>
            <a:pPr algn="ctr" marL="146050">
              <a:lnSpc>
                <a:spcPts val="565"/>
              </a:lnSpc>
              <a:spcBef>
                <a:spcPts val="855"/>
              </a:spcBef>
            </a:pPr>
            <a:r>
              <a:rPr dirty="0" sz="700" spc="-50" i="1">
                <a:latin typeface="Times New Roman"/>
                <a:cs typeface="Times New Roman"/>
              </a:rPr>
              <a:t>b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ts val="1885"/>
              </a:lnSpc>
            </a:pPr>
            <a:r>
              <a:rPr dirty="0" sz="1200" spc="10" b="1">
                <a:latin typeface="Times New Roman"/>
                <a:cs typeface="Times New Roman"/>
              </a:rPr>
              <a:t>Note</a:t>
            </a:r>
            <a:r>
              <a:rPr dirty="0" sz="1200" spc="10">
                <a:latin typeface="Times New Roman"/>
                <a:cs typeface="Times New Roman"/>
              </a:rPr>
              <a:t>: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not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integrate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baseline="-13888" sz="2700" spc="15">
                <a:latin typeface="Symbol"/>
                <a:cs typeface="Symbol"/>
              </a:rPr>
              <a:t></a:t>
            </a:r>
            <a:r>
              <a:rPr dirty="0" baseline="-13888" sz="2700" spc="-375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e</a:t>
            </a:r>
            <a:r>
              <a:rPr dirty="0" baseline="43650" sz="1050" spc="15">
                <a:latin typeface="Symbol"/>
                <a:cs typeface="Symbol"/>
              </a:rPr>
              <a:t></a:t>
            </a:r>
            <a:r>
              <a:rPr dirty="0" baseline="43650" sz="1050" spc="15" i="1">
                <a:latin typeface="Times New Roman"/>
                <a:cs typeface="Times New Roman"/>
              </a:rPr>
              <a:t>x</a:t>
            </a:r>
            <a:r>
              <a:rPr dirty="0" baseline="94444" sz="750" spc="15">
                <a:latin typeface="Times New Roman"/>
                <a:cs typeface="Times New Roman"/>
              </a:rPr>
              <a:t>2</a:t>
            </a:r>
            <a:r>
              <a:rPr dirty="0" baseline="94444" sz="750" spc="7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dx</a:t>
            </a:r>
            <a:r>
              <a:rPr dirty="0" sz="1200" spc="10">
                <a:latin typeface="Times New Roman"/>
                <a:cs typeface="Times New Roman"/>
              </a:rPr>
              <a:t>,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can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use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numerical</a:t>
            </a:r>
            <a:endParaRPr sz="1200">
              <a:latin typeface="Times New Roman"/>
              <a:cs typeface="Times New Roman"/>
            </a:endParaRPr>
          </a:p>
          <a:p>
            <a:pPr algn="ctr" marL="147955">
              <a:lnSpc>
                <a:spcPct val="100000"/>
              </a:lnSpc>
              <a:spcBef>
                <a:spcPts val="254"/>
              </a:spcBef>
            </a:pPr>
            <a:r>
              <a:rPr dirty="0" sz="700" spc="-50" i="1">
                <a:latin typeface="Times New Roman"/>
                <a:cs typeface="Times New Roman"/>
              </a:rPr>
              <a:t>a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673100" y="7039736"/>
            <a:ext cx="1068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1805439" y="7189628"/>
            <a:ext cx="283210" cy="165735"/>
            <a:chOff x="1805439" y="7189628"/>
            <a:chExt cx="283210" cy="165735"/>
          </a:xfrm>
        </p:grpSpPr>
        <p:sp>
          <p:nvSpPr>
            <p:cNvPr id="49" name="object 49" descr=""/>
            <p:cNvSpPr/>
            <p:nvPr/>
          </p:nvSpPr>
          <p:spPr>
            <a:xfrm>
              <a:off x="1808636" y="729341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77"/>
                  </a:moveTo>
                  <a:lnTo>
                    <a:pt x="19581" y="0"/>
                  </a:lnTo>
                </a:path>
              </a:pathLst>
            </a:custGeom>
            <a:ln w="63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828217" y="7296768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148" y="52117"/>
                  </a:lnTo>
                </a:path>
              </a:pathLst>
            </a:custGeom>
            <a:ln w="128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1859425" y="7192840"/>
              <a:ext cx="229235" cy="156210"/>
            </a:xfrm>
            <a:custGeom>
              <a:avLst/>
              <a:gdLst/>
              <a:ahLst/>
              <a:cxnLst/>
              <a:rect l="l" t="t" r="r" b="b"/>
              <a:pathLst>
                <a:path w="229235" h="156209">
                  <a:moveTo>
                    <a:pt x="0" y="156045"/>
                  </a:moveTo>
                  <a:lnTo>
                    <a:pt x="37326" y="0"/>
                  </a:lnTo>
                </a:path>
                <a:path w="229235" h="156209">
                  <a:moveTo>
                    <a:pt x="37326" y="0"/>
                  </a:moveTo>
                  <a:lnTo>
                    <a:pt x="228863" y="0"/>
                  </a:lnTo>
                </a:path>
              </a:pathLst>
            </a:custGeom>
            <a:ln w="64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2" name="object 52" descr=""/>
          <p:cNvSpPr txBox="1"/>
          <p:nvPr/>
        </p:nvSpPr>
        <p:spPr>
          <a:xfrm>
            <a:off x="647700" y="5121020"/>
            <a:ext cx="5714365" cy="1936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18770">
              <a:lnSpc>
                <a:spcPct val="1442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integration).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available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normal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distribution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table</a:t>
            </a:r>
            <a:r>
              <a:rPr dirty="0" sz="1200" spc="-10">
                <a:latin typeface="Times New Roman"/>
                <a:cs typeface="Times New Roman"/>
              </a:rPr>
              <a:t>. </a:t>
            </a:r>
            <a:r>
              <a:rPr dirty="0" sz="1200" b="1">
                <a:latin typeface="Times New Roman"/>
                <a:cs typeface="Times New Roman"/>
              </a:rPr>
              <a:t>Some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important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results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635"/>
              </a:spcBef>
              <a:tabLst>
                <a:tab pos="1496695" algn="l"/>
              </a:tabLst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4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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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2.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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1/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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1/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0)</a:t>
            </a:r>
            <a:endParaRPr sz="1150">
              <a:latin typeface="Times New Roman"/>
              <a:cs typeface="Times New Roman"/>
            </a:endParaRPr>
          </a:p>
          <a:p>
            <a:pPr marL="219075" indent="-180975">
              <a:lnSpc>
                <a:spcPct val="100000"/>
              </a:lnSpc>
              <a:spcBef>
                <a:spcPts val="919"/>
              </a:spcBef>
              <a:buFont typeface="Times New Roman"/>
              <a:buAutoNum type="arabicPeriod" startAt="4"/>
              <a:tabLst>
                <a:tab pos="219075" algn="l"/>
              </a:tabLst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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r>
              <a:rPr dirty="0" baseline="-23809" sz="1050" spc="-15">
                <a:latin typeface="Times New Roman"/>
                <a:cs typeface="Times New Roman"/>
              </a:rPr>
              <a:t>1</a:t>
            </a:r>
            <a:r>
              <a:rPr dirty="0" baseline="-23809" sz="1050" spc="-8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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r>
              <a:rPr dirty="0" baseline="-23809" sz="1050" spc="-15">
                <a:latin typeface="Times New Roman"/>
                <a:cs typeface="Times New Roman"/>
              </a:rPr>
              <a:t>1</a:t>
            </a:r>
            <a:r>
              <a:rPr dirty="0" baseline="-23809" sz="105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0.5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1</a:t>
            </a:r>
            <a:r>
              <a:rPr dirty="0" baseline="-23809" sz="105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r>
              <a:rPr dirty="0" baseline="-23809" sz="1050" spc="-15">
                <a:latin typeface="Times New Roman"/>
                <a:cs typeface="Times New Roman"/>
              </a:rPr>
              <a:t>1</a:t>
            </a:r>
            <a:r>
              <a:rPr dirty="0" baseline="-23809" sz="1050" spc="-8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219075" indent="-180975">
              <a:lnSpc>
                <a:spcPct val="100000"/>
              </a:lnSpc>
              <a:spcBef>
                <a:spcPts val="915"/>
              </a:spcBef>
              <a:buFont typeface="Times New Roman"/>
              <a:buAutoNum type="arabicPeriod" startAt="4"/>
              <a:tabLst>
                <a:tab pos="219075" algn="l"/>
              </a:tabLst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2</a:t>
            </a:r>
            <a:r>
              <a:rPr dirty="0" baseline="-23809" sz="1050" spc="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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0)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2</a:t>
            </a:r>
            <a:r>
              <a:rPr dirty="0" baseline="-23809" sz="1050" spc="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0.5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Symbol"/>
                <a:cs typeface="Symbol"/>
              </a:rPr>
              <a:t></a:t>
            </a:r>
            <a:r>
              <a:rPr dirty="0" sz="1200" spc="55">
                <a:latin typeface="Times New Roman"/>
                <a:cs typeface="Times New Roman"/>
              </a:rPr>
              <a:t>(</a:t>
            </a: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-23809" sz="1050" spc="82">
                <a:latin typeface="Times New Roman"/>
                <a:cs typeface="Times New Roman"/>
              </a:rPr>
              <a:t>2</a:t>
            </a:r>
            <a:r>
              <a:rPr dirty="0" baseline="-23809" sz="1050" spc="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50"/>
              </a:spcBef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1.55.</a:t>
            </a:r>
            <a:endParaRPr sz="1200">
              <a:latin typeface="Times New Roman"/>
              <a:cs typeface="Times New Roman"/>
            </a:endParaRPr>
          </a:p>
          <a:p>
            <a:pPr marL="1470660">
              <a:lnSpc>
                <a:spcPct val="100000"/>
              </a:lnSpc>
              <a:spcBef>
                <a:spcPts val="855"/>
              </a:spcBef>
            </a:pPr>
            <a:r>
              <a:rPr dirty="0" sz="700" spc="-20">
                <a:latin typeface="Times New Roman"/>
                <a:cs typeface="Times New Roman"/>
              </a:rPr>
              <a:t>1.55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421620" y="701786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56353" y="7015856"/>
            <a:ext cx="89535" cy="3867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207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  <a:p>
            <a:pPr marL="20955">
              <a:lnSpc>
                <a:spcPts val="750"/>
              </a:lnSpc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780026" y="6902363"/>
            <a:ext cx="334010" cy="483234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5730" marR="5080" indent="-113664">
              <a:lnSpc>
                <a:spcPct val="124000"/>
              </a:lnSpc>
              <a:spcBef>
                <a:spcPts val="65"/>
              </a:spcBef>
            </a:pPr>
            <a:r>
              <a:rPr dirty="0" u="sng" sz="120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40495" y="7028846"/>
            <a:ext cx="168910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35052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dz</a:t>
            </a:r>
            <a:r>
              <a:rPr dirty="0" sz="1200" spc="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(1.55)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0.4394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320349" y="7032252"/>
            <a:ext cx="27241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0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673100" y="7832597"/>
            <a:ext cx="46164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2.Find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0.86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0.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9" name="object 59" descr=""/>
          <p:cNvGrpSpPr/>
          <p:nvPr/>
        </p:nvGrpSpPr>
        <p:grpSpPr>
          <a:xfrm>
            <a:off x="1843613" y="8387512"/>
            <a:ext cx="283210" cy="165735"/>
            <a:chOff x="1843613" y="8387512"/>
            <a:chExt cx="283210" cy="165735"/>
          </a:xfrm>
        </p:grpSpPr>
        <p:sp>
          <p:nvSpPr>
            <p:cNvPr id="60" name="object 60" descr=""/>
            <p:cNvSpPr/>
            <p:nvPr/>
          </p:nvSpPr>
          <p:spPr>
            <a:xfrm>
              <a:off x="1846808" y="849117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62"/>
                  </a:moveTo>
                  <a:lnTo>
                    <a:pt x="19308" y="0"/>
                  </a:lnTo>
                </a:path>
              </a:pathLst>
            </a:custGeom>
            <a:ln w="6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1866117" y="8494522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197" y="52049"/>
                  </a:lnTo>
                </a:path>
              </a:pathLst>
            </a:custGeom>
            <a:ln w="125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1897686" y="8390728"/>
              <a:ext cx="229235" cy="156210"/>
            </a:xfrm>
            <a:custGeom>
              <a:avLst/>
              <a:gdLst/>
              <a:ahLst/>
              <a:cxnLst/>
              <a:rect l="l" t="t" r="r" b="b"/>
              <a:pathLst>
                <a:path w="229235" h="156209">
                  <a:moveTo>
                    <a:pt x="0" y="155843"/>
                  </a:moveTo>
                  <a:lnTo>
                    <a:pt x="37088" y="0"/>
                  </a:lnTo>
                </a:path>
                <a:path w="229235" h="156209">
                  <a:moveTo>
                    <a:pt x="37088" y="0"/>
                  </a:moveTo>
                  <a:lnTo>
                    <a:pt x="228643" y="0"/>
                  </a:lnTo>
                </a:path>
              </a:pathLst>
            </a:custGeom>
            <a:ln w="64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" name="object 63" descr=""/>
          <p:cNvGrpSpPr/>
          <p:nvPr/>
        </p:nvGrpSpPr>
        <p:grpSpPr>
          <a:xfrm>
            <a:off x="2980400" y="8387512"/>
            <a:ext cx="283210" cy="165735"/>
            <a:chOff x="2980400" y="8387512"/>
            <a:chExt cx="283210" cy="165735"/>
          </a:xfrm>
        </p:grpSpPr>
        <p:sp>
          <p:nvSpPr>
            <p:cNvPr id="64" name="object 64" descr=""/>
            <p:cNvSpPr/>
            <p:nvPr/>
          </p:nvSpPr>
          <p:spPr>
            <a:xfrm>
              <a:off x="2983596" y="849117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62"/>
                  </a:moveTo>
                  <a:lnTo>
                    <a:pt x="19618" y="0"/>
                  </a:lnTo>
                </a:path>
              </a:pathLst>
            </a:custGeom>
            <a:ln w="6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003214" y="8494522"/>
              <a:ext cx="28575" cy="52069"/>
            </a:xfrm>
            <a:custGeom>
              <a:avLst/>
              <a:gdLst/>
              <a:ahLst/>
              <a:cxnLst/>
              <a:rect l="l" t="t" r="r" b="b"/>
              <a:pathLst>
                <a:path w="28575" h="52070">
                  <a:moveTo>
                    <a:pt x="0" y="0"/>
                  </a:moveTo>
                  <a:lnTo>
                    <a:pt x="28197" y="52049"/>
                  </a:lnTo>
                </a:path>
              </a:pathLst>
            </a:custGeom>
            <a:ln w="125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034479" y="8390728"/>
              <a:ext cx="229235" cy="156210"/>
            </a:xfrm>
            <a:custGeom>
              <a:avLst/>
              <a:gdLst/>
              <a:ahLst/>
              <a:cxnLst/>
              <a:rect l="l" t="t" r="r" b="b"/>
              <a:pathLst>
                <a:path w="229235" h="156209">
                  <a:moveTo>
                    <a:pt x="0" y="155843"/>
                  </a:moveTo>
                  <a:lnTo>
                    <a:pt x="37385" y="0"/>
                  </a:lnTo>
                </a:path>
                <a:path w="229235" h="156209">
                  <a:moveTo>
                    <a:pt x="37385" y="0"/>
                  </a:moveTo>
                  <a:lnTo>
                    <a:pt x="228624" y="0"/>
                  </a:lnTo>
                </a:path>
              </a:pathLst>
            </a:custGeom>
            <a:ln w="64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7" name="object 67" descr=""/>
          <p:cNvSpPr txBox="1"/>
          <p:nvPr/>
        </p:nvSpPr>
        <p:spPr>
          <a:xfrm>
            <a:off x="3289056" y="8122587"/>
            <a:ext cx="18288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0">
                <a:latin typeface="Times New Roman"/>
                <a:cs typeface="Times New Roman"/>
              </a:rPr>
              <a:t>0.86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234697" y="8122587"/>
            <a:ext cx="7112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601071" y="8215967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490923" y="8215967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335567" y="8213957"/>
            <a:ext cx="8953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225813" y="8213957"/>
            <a:ext cx="89535" cy="3028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153474" y="8466532"/>
            <a:ext cx="126238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203325" algn="l"/>
              </a:tabLst>
            </a:pPr>
            <a:r>
              <a:rPr dirty="0" sz="700" spc="-10">
                <a:latin typeface="Symbol"/>
                <a:cs typeface="Symbol"/>
              </a:rPr>
              <a:t></a:t>
            </a:r>
            <a:r>
              <a:rPr dirty="0" sz="700" spc="-10">
                <a:latin typeface="Times New Roman"/>
                <a:cs typeface="Times New Roman"/>
              </a:rPr>
              <a:t>0.86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54965" y="8100671"/>
            <a:ext cx="334010" cy="48260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6364" marR="5080" indent="-114300">
              <a:lnSpc>
                <a:spcPct val="123900"/>
              </a:lnSpc>
              <a:spcBef>
                <a:spcPts val="60"/>
              </a:spcBef>
            </a:pPr>
            <a:r>
              <a:rPr dirty="0" u="sng" sz="120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931579" y="8362636"/>
            <a:ext cx="180340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419971" y="8226880"/>
            <a:ext cx="1704975" cy="2203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498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(0.86)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0.3051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685800" y="8236454"/>
            <a:ext cx="227965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1636395" algn="l"/>
                <a:tab pos="1974214" algn="l"/>
              </a:tabLst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 Area =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u="sng" baseline="34722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722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dz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499558" y="8230331"/>
            <a:ext cx="27241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389779" y="8230331"/>
            <a:ext cx="27241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673100" y="8669222"/>
            <a:ext cx="48285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0.44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1.76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81" name="object 8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13593" y="2654035"/>
            <a:ext cx="1918312" cy="1025664"/>
          </a:xfrm>
          <a:prstGeom prst="rect">
            <a:avLst/>
          </a:prstGeom>
        </p:spPr>
      </p:pic>
      <p:pic>
        <p:nvPicPr>
          <p:cNvPr id="82" name="object 82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39230" y="4054281"/>
            <a:ext cx="1742538" cy="852554"/>
          </a:xfrm>
          <a:prstGeom prst="rect">
            <a:avLst/>
          </a:prstGeom>
        </p:spPr>
      </p:pic>
      <p:pic>
        <p:nvPicPr>
          <p:cNvPr id="83" name="object 83" descr="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13120" y="5893308"/>
            <a:ext cx="1152525" cy="657225"/>
          </a:xfrm>
          <a:prstGeom prst="rect">
            <a:avLst/>
          </a:prstGeom>
        </p:spPr>
      </p:pic>
      <p:pic>
        <p:nvPicPr>
          <p:cNvPr id="84" name="object 84" descr="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865495" y="7540567"/>
            <a:ext cx="1143231" cy="657660"/>
          </a:xfrm>
          <a:prstGeom prst="rect">
            <a:avLst/>
          </a:prstGeom>
        </p:spPr>
      </p:pic>
      <p:pic>
        <p:nvPicPr>
          <p:cNvPr id="85" name="object 85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598795" y="8637944"/>
            <a:ext cx="1312078" cy="747959"/>
          </a:xfrm>
          <a:prstGeom prst="rect">
            <a:avLst/>
          </a:prstGeom>
        </p:spPr>
      </p:pic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1805473" y="1183795"/>
            <a:ext cx="282575" cy="165735"/>
            <a:chOff x="1805473" y="1183795"/>
            <a:chExt cx="282575" cy="165735"/>
          </a:xfrm>
        </p:grpSpPr>
        <p:sp>
          <p:nvSpPr>
            <p:cNvPr id="3" name="object 3" descr=""/>
            <p:cNvSpPr/>
            <p:nvPr/>
          </p:nvSpPr>
          <p:spPr>
            <a:xfrm>
              <a:off x="1808671" y="128758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277"/>
                  </a:moveTo>
                  <a:lnTo>
                    <a:pt x="19291" y="0"/>
                  </a:lnTo>
                </a:path>
              </a:pathLst>
            </a:custGeom>
            <a:ln w="63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1827962" y="1290938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5">
                  <a:moveTo>
                    <a:pt x="0" y="0"/>
                  </a:moveTo>
                  <a:lnTo>
                    <a:pt x="28172" y="52117"/>
                  </a:lnTo>
                </a:path>
              </a:pathLst>
            </a:custGeom>
            <a:ln w="125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859196" y="1187009"/>
              <a:ext cx="228600" cy="156210"/>
            </a:xfrm>
            <a:custGeom>
              <a:avLst/>
              <a:gdLst/>
              <a:ahLst/>
              <a:cxnLst/>
              <a:rect l="l" t="t" r="r" b="b"/>
              <a:pathLst>
                <a:path w="228600" h="156209">
                  <a:moveTo>
                    <a:pt x="0" y="156045"/>
                  </a:moveTo>
                  <a:lnTo>
                    <a:pt x="37360" y="0"/>
                  </a:lnTo>
                </a:path>
                <a:path w="228600" h="156209">
                  <a:moveTo>
                    <a:pt x="37360" y="0"/>
                  </a:moveTo>
                  <a:lnTo>
                    <a:pt x="228438" y="0"/>
                  </a:lnTo>
                </a:path>
              </a:pathLst>
            </a:custGeom>
            <a:ln w="6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 descr=""/>
          <p:cNvGrpSpPr/>
          <p:nvPr/>
        </p:nvGrpSpPr>
        <p:grpSpPr>
          <a:xfrm>
            <a:off x="2940621" y="1183796"/>
            <a:ext cx="282575" cy="165735"/>
            <a:chOff x="2940621" y="1183796"/>
            <a:chExt cx="282575" cy="165735"/>
          </a:xfrm>
        </p:grpSpPr>
        <p:sp>
          <p:nvSpPr>
            <p:cNvPr id="7" name="object 7" descr=""/>
            <p:cNvSpPr/>
            <p:nvPr/>
          </p:nvSpPr>
          <p:spPr>
            <a:xfrm>
              <a:off x="2943819" y="128758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277"/>
                  </a:moveTo>
                  <a:lnTo>
                    <a:pt x="19283" y="0"/>
                  </a:lnTo>
                </a:path>
              </a:pathLst>
            </a:custGeom>
            <a:ln w="63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963103" y="1290938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5">
                  <a:moveTo>
                    <a:pt x="0" y="0"/>
                  </a:moveTo>
                  <a:lnTo>
                    <a:pt x="28172" y="52117"/>
                  </a:lnTo>
                </a:path>
              </a:pathLst>
            </a:custGeom>
            <a:ln w="125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994643" y="1187010"/>
              <a:ext cx="228600" cy="156210"/>
            </a:xfrm>
            <a:custGeom>
              <a:avLst/>
              <a:gdLst/>
              <a:ahLst/>
              <a:cxnLst/>
              <a:rect l="l" t="t" r="r" b="b"/>
              <a:pathLst>
                <a:path w="228600" h="156209">
                  <a:moveTo>
                    <a:pt x="0" y="156045"/>
                  </a:moveTo>
                  <a:lnTo>
                    <a:pt x="37060" y="0"/>
                  </a:lnTo>
                </a:path>
                <a:path w="228600" h="156209">
                  <a:moveTo>
                    <a:pt x="37060" y="0"/>
                  </a:moveTo>
                  <a:lnTo>
                    <a:pt x="228151" y="0"/>
                  </a:lnTo>
                </a:path>
              </a:pathLst>
            </a:custGeom>
            <a:ln w="6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 descr=""/>
          <p:cNvGrpSpPr/>
          <p:nvPr/>
        </p:nvGrpSpPr>
        <p:grpSpPr>
          <a:xfrm>
            <a:off x="4058561" y="1183796"/>
            <a:ext cx="282575" cy="165735"/>
            <a:chOff x="4058561" y="1183796"/>
            <a:chExt cx="282575" cy="165735"/>
          </a:xfrm>
        </p:grpSpPr>
        <p:sp>
          <p:nvSpPr>
            <p:cNvPr id="11" name="object 11" descr=""/>
            <p:cNvSpPr/>
            <p:nvPr/>
          </p:nvSpPr>
          <p:spPr>
            <a:xfrm>
              <a:off x="4061759" y="128758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277"/>
                  </a:moveTo>
                  <a:lnTo>
                    <a:pt x="19625" y="0"/>
                  </a:lnTo>
                </a:path>
              </a:pathLst>
            </a:custGeom>
            <a:ln w="63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4081384" y="1290939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5">
                  <a:moveTo>
                    <a:pt x="0" y="0"/>
                  </a:moveTo>
                  <a:lnTo>
                    <a:pt x="28235" y="52117"/>
                  </a:lnTo>
                </a:path>
              </a:pathLst>
            </a:custGeom>
            <a:ln w="125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4112659" y="1187010"/>
              <a:ext cx="228600" cy="156210"/>
            </a:xfrm>
            <a:custGeom>
              <a:avLst/>
              <a:gdLst/>
              <a:ahLst/>
              <a:cxnLst/>
              <a:rect l="l" t="t" r="r" b="b"/>
              <a:pathLst>
                <a:path w="228600" h="156209">
                  <a:moveTo>
                    <a:pt x="0" y="156045"/>
                  </a:moveTo>
                  <a:lnTo>
                    <a:pt x="37351" y="0"/>
                  </a:lnTo>
                </a:path>
                <a:path w="228600" h="156209">
                  <a:moveTo>
                    <a:pt x="37351" y="0"/>
                  </a:moveTo>
                  <a:lnTo>
                    <a:pt x="228417" y="0"/>
                  </a:lnTo>
                </a:path>
              </a:pathLst>
            </a:custGeom>
            <a:ln w="6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4493105" y="1031458"/>
            <a:ext cx="50038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98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09284" y="101002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22150" y="101002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87003" y="101002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06350" y="1031457"/>
            <a:ext cx="61976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9250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dz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08359" y="1031457"/>
            <a:ext cx="29146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i="1">
                <a:latin typeface="Times New Roman"/>
                <a:cs typeface="Times New Roman"/>
              </a:rPr>
              <a:t>dz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358384" y="918538"/>
            <a:ext cx="1828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0">
                <a:latin typeface="Times New Roman"/>
                <a:cs typeface="Times New Roman"/>
              </a:rPr>
              <a:t>1.76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72747" y="1026422"/>
            <a:ext cx="27241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31014" y="918538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85993" y="1026422"/>
            <a:ext cx="2717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36483" y="918537"/>
            <a:ext cx="1828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0">
                <a:latin typeface="Times New Roman"/>
                <a:cs typeface="Times New Roman"/>
              </a:rPr>
              <a:t>1.76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15047" y="1262929"/>
            <a:ext cx="237363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147445" algn="l"/>
                <a:tab pos="2315210" algn="l"/>
              </a:tabLst>
            </a:pPr>
            <a:r>
              <a:rPr dirty="0" sz="700" spc="-10">
                <a:latin typeface="Symbol"/>
                <a:cs typeface="Symbol"/>
              </a:rPr>
              <a:t></a:t>
            </a:r>
            <a:r>
              <a:rPr dirty="0" sz="700" spc="-10">
                <a:latin typeface="Times New Roman"/>
                <a:cs typeface="Times New Roman"/>
              </a:rPr>
              <a:t>0.44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0">
                <a:latin typeface="Symbol"/>
                <a:cs typeface="Symbol"/>
              </a:rPr>
              <a:t></a:t>
            </a:r>
            <a:r>
              <a:rPr dirty="0" sz="700" spc="-20">
                <a:latin typeface="Times New Roman"/>
                <a:cs typeface="Times New Roman"/>
              </a:rPr>
              <a:t>0.44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50833" y="1026422"/>
            <a:ext cx="2717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673787" y="101203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87033" y="101203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51886" y="101203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647700" y="1031457"/>
            <a:ext cx="174371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1635760" algn="l"/>
              </a:tabLst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 Area =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u="sng" baseline="34722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baseline="34722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033485" y="896550"/>
            <a:ext cx="333375" cy="483234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5730" marR="5080" indent="-113664">
              <a:lnSpc>
                <a:spcPct val="124000"/>
              </a:lnSpc>
              <a:spcBef>
                <a:spcPts val="65"/>
              </a:spcBef>
            </a:pPr>
            <a:r>
              <a:rPr dirty="0" u="sng" sz="120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915191" y="896550"/>
            <a:ext cx="333375" cy="483234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5730" marR="5080" indent="-113664">
              <a:lnSpc>
                <a:spcPct val="124000"/>
              </a:lnSpc>
              <a:spcBef>
                <a:spcPts val="65"/>
              </a:spcBef>
            </a:pPr>
            <a:r>
              <a:rPr dirty="0" u="sng" sz="1200" spc="1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93353" y="1158934"/>
            <a:ext cx="17970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673100" y="1346850"/>
            <a:ext cx="4773295" cy="612775"/>
          </a:xfrm>
          <a:prstGeom prst="rect">
            <a:avLst/>
          </a:prstGeom>
        </p:spPr>
        <p:txBody>
          <a:bodyPr wrap="square" lIns="0" tIns="125730" rIns="0" bIns="0" rtlCol="0" vert="horz">
            <a:spAutoFit/>
          </a:bodyPr>
          <a:lstStyle/>
          <a:p>
            <a:pPr algn="ctr" marL="121285">
              <a:lnSpc>
                <a:spcPct val="100000"/>
              </a:lnSpc>
              <a:spcBef>
                <a:spcPts val="99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(0.44)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(1.76)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0.1700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0.4608</a:t>
            </a:r>
            <a:r>
              <a:rPr dirty="0" sz="1150" spc="1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0.6308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1200">
                <a:latin typeface="Times New Roman"/>
                <a:cs typeface="Times New Roman"/>
              </a:rPr>
              <a:t>4.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0.58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2.39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73100" y="2154681"/>
            <a:ext cx="10687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1805529" y="2305201"/>
            <a:ext cx="282575" cy="165735"/>
            <a:chOff x="1805529" y="2305201"/>
            <a:chExt cx="282575" cy="165735"/>
          </a:xfrm>
        </p:grpSpPr>
        <p:sp>
          <p:nvSpPr>
            <p:cNvPr id="37" name="object 37" descr=""/>
            <p:cNvSpPr/>
            <p:nvPr/>
          </p:nvSpPr>
          <p:spPr>
            <a:xfrm>
              <a:off x="1808728" y="240899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277"/>
                  </a:moveTo>
                  <a:lnTo>
                    <a:pt x="19318" y="0"/>
                  </a:lnTo>
                </a:path>
              </a:pathLst>
            </a:custGeom>
            <a:ln w="6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828047" y="2412348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5">
                  <a:moveTo>
                    <a:pt x="0" y="0"/>
                  </a:moveTo>
                  <a:lnTo>
                    <a:pt x="28211" y="52117"/>
                  </a:lnTo>
                </a:path>
              </a:pathLst>
            </a:custGeom>
            <a:ln w="125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859324" y="2308419"/>
              <a:ext cx="228600" cy="156210"/>
            </a:xfrm>
            <a:custGeom>
              <a:avLst/>
              <a:gdLst/>
              <a:ahLst/>
              <a:cxnLst/>
              <a:rect l="l" t="t" r="r" b="b"/>
              <a:pathLst>
                <a:path w="228600" h="156210">
                  <a:moveTo>
                    <a:pt x="0" y="156045"/>
                  </a:moveTo>
                  <a:lnTo>
                    <a:pt x="37412" y="0"/>
                  </a:lnTo>
                </a:path>
                <a:path w="228600" h="156210">
                  <a:moveTo>
                    <a:pt x="37412" y="0"/>
                  </a:moveTo>
                  <a:lnTo>
                    <a:pt x="228452" y="0"/>
                  </a:lnTo>
                </a:path>
              </a:pathLst>
            </a:custGeom>
            <a:ln w="6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" name="object 40" descr=""/>
          <p:cNvGrpSpPr/>
          <p:nvPr/>
        </p:nvGrpSpPr>
        <p:grpSpPr>
          <a:xfrm>
            <a:off x="2915583" y="2305201"/>
            <a:ext cx="282575" cy="165735"/>
            <a:chOff x="2915583" y="2305201"/>
            <a:chExt cx="282575" cy="165735"/>
          </a:xfrm>
        </p:grpSpPr>
        <p:sp>
          <p:nvSpPr>
            <p:cNvPr id="41" name="object 41" descr=""/>
            <p:cNvSpPr/>
            <p:nvPr/>
          </p:nvSpPr>
          <p:spPr>
            <a:xfrm>
              <a:off x="2918782" y="240899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277"/>
                  </a:moveTo>
                  <a:lnTo>
                    <a:pt x="19310" y="0"/>
                  </a:lnTo>
                </a:path>
              </a:pathLst>
            </a:custGeom>
            <a:ln w="6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938093" y="2412348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5">
                  <a:moveTo>
                    <a:pt x="0" y="0"/>
                  </a:moveTo>
                  <a:lnTo>
                    <a:pt x="28211" y="52117"/>
                  </a:lnTo>
                </a:path>
              </a:pathLst>
            </a:custGeom>
            <a:ln w="125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969373" y="2308420"/>
              <a:ext cx="228600" cy="156210"/>
            </a:xfrm>
            <a:custGeom>
              <a:avLst/>
              <a:gdLst/>
              <a:ahLst/>
              <a:cxnLst/>
              <a:rect l="l" t="t" r="r" b="b"/>
              <a:pathLst>
                <a:path w="228600" h="156210">
                  <a:moveTo>
                    <a:pt x="0" y="156045"/>
                  </a:moveTo>
                  <a:lnTo>
                    <a:pt x="37416" y="0"/>
                  </a:lnTo>
                </a:path>
                <a:path w="228600" h="156210">
                  <a:moveTo>
                    <a:pt x="37416" y="0"/>
                  </a:moveTo>
                  <a:lnTo>
                    <a:pt x="228444" y="0"/>
                  </a:lnTo>
                </a:path>
              </a:pathLst>
            </a:custGeom>
            <a:ln w="6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 descr=""/>
          <p:cNvGrpSpPr/>
          <p:nvPr/>
        </p:nvGrpSpPr>
        <p:grpSpPr>
          <a:xfrm>
            <a:off x="4006605" y="2305202"/>
            <a:ext cx="282575" cy="165735"/>
            <a:chOff x="4006605" y="2305202"/>
            <a:chExt cx="282575" cy="165735"/>
          </a:xfrm>
        </p:grpSpPr>
        <p:sp>
          <p:nvSpPr>
            <p:cNvPr id="45" name="object 45" descr=""/>
            <p:cNvSpPr/>
            <p:nvPr/>
          </p:nvSpPr>
          <p:spPr>
            <a:xfrm>
              <a:off x="4009804" y="2408996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30">
                  <a:moveTo>
                    <a:pt x="0" y="11277"/>
                  </a:moveTo>
                  <a:lnTo>
                    <a:pt x="19272" y="0"/>
                  </a:lnTo>
                </a:path>
              </a:pathLst>
            </a:custGeom>
            <a:ln w="6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029076" y="2412349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5">
                  <a:moveTo>
                    <a:pt x="0" y="0"/>
                  </a:moveTo>
                  <a:lnTo>
                    <a:pt x="28274" y="52117"/>
                  </a:lnTo>
                </a:path>
              </a:pathLst>
            </a:custGeom>
            <a:ln w="1254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4060394" y="2308420"/>
              <a:ext cx="228600" cy="156210"/>
            </a:xfrm>
            <a:custGeom>
              <a:avLst/>
              <a:gdLst/>
              <a:ahLst/>
              <a:cxnLst/>
              <a:rect l="l" t="t" r="r" b="b"/>
              <a:pathLst>
                <a:path w="228600" h="156210">
                  <a:moveTo>
                    <a:pt x="0" y="156045"/>
                  </a:moveTo>
                  <a:lnTo>
                    <a:pt x="37404" y="0"/>
                  </a:lnTo>
                </a:path>
                <a:path w="228600" h="156210">
                  <a:moveTo>
                    <a:pt x="37404" y="0"/>
                  </a:moveTo>
                  <a:lnTo>
                    <a:pt x="228482" y="0"/>
                  </a:lnTo>
                </a:path>
              </a:pathLst>
            </a:custGeom>
            <a:ln w="64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 txBox="1"/>
          <p:nvPr/>
        </p:nvSpPr>
        <p:spPr>
          <a:xfrm>
            <a:off x="4444812" y="2152868"/>
            <a:ext cx="50038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98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360748" y="213143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271337" y="213143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355274" y="2152867"/>
            <a:ext cx="62039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98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61246" y="2131436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45259" y="2152867"/>
            <a:ext cx="62928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49885" algn="l"/>
              </a:tabLst>
            </a:pP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dz</a:t>
            </a:r>
            <a:r>
              <a:rPr dirty="0" sz="1200" spc="5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314848" y="2039947"/>
            <a:ext cx="1828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0">
                <a:latin typeface="Times New Roman"/>
                <a:cs typeface="Times New Roman"/>
              </a:rPr>
              <a:t>0.58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524565" y="2147832"/>
            <a:ext cx="27241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25311" y="2039947"/>
            <a:ext cx="1828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0">
                <a:latin typeface="Times New Roman"/>
                <a:cs typeface="Times New Roman"/>
              </a:rPr>
              <a:t>2.39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280212" y="2384339"/>
            <a:ext cx="116014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101725" algn="l"/>
              </a:tabLst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435408" y="2147831"/>
            <a:ext cx="2717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115245" y="2039947"/>
            <a:ext cx="18288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0">
                <a:latin typeface="Times New Roman"/>
                <a:cs typeface="Times New Roman"/>
              </a:rPr>
              <a:t>2.39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324987" y="2147831"/>
            <a:ext cx="27241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14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z</a:t>
            </a:r>
            <a:r>
              <a:rPr dirty="0" sz="700" spc="33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/</a:t>
            </a:r>
            <a:r>
              <a:rPr dirty="0" sz="700" spc="-4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625746" y="213344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536208" y="213344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426181" y="2133448"/>
            <a:ext cx="57785" cy="1028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500" spc="-50">
                <a:latin typeface="Times New Roman"/>
                <a:cs typeface="Times New Roman"/>
              </a:rPr>
              <a:t>2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868147" y="2311713"/>
            <a:ext cx="45529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11574" sz="1800">
                <a:latin typeface="Times New Roman"/>
                <a:cs typeface="Times New Roman"/>
              </a:rPr>
              <a:t>2</a:t>
            </a:r>
            <a:r>
              <a:rPr dirty="0" baseline="11111" sz="1875">
                <a:latin typeface="Symbol"/>
                <a:cs typeface="Symbol"/>
              </a:rPr>
              <a:t></a:t>
            </a:r>
            <a:r>
              <a:rPr dirty="0" baseline="11111" sz="1875" spc="202">
                <a:latin typeface="Times New Roman"/>
                <a:cs typeface="Times New Roman"/>
              </a:rPr>
              <a:t> </a:t>
            </a:r>
            <a:r>
              <a:rPr dirty="0" sz="700" spc="-20">
                <a:latin typeface="Times New Roman"/>
                <a:cs typeface="Times New Roman"/>
              </a:rPr>
              <a:t>0.58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981127" y="2017986"/>
            <a:ext cx="333375" cy="483234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5730" marR="5080" indent="-113664">
              <a:lnSpc>
                <a:spcPct val="124000"/>
              </a:lnSpc>
              <a:spcBef>
                <a:spcPts val="65"/>
              </a:spcBef>
            </a:pPr>
            <a:r>
              <a:rPr dirty="0" u="sng" sz="1200" spc="1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890132" y="2017987"/>
            <a:ext cx="333375" cy="483234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marL="125730" marR="5080" indent="-113664">
              <a:lnSpc>
                <a:spcPct val="124000"/>
              </a:lnSpc>
              <a:spcBef>
                <a:spcPts val="65"/>
              </a:spcBef>
            </a:pPr>
            <a:r>
              <a:rPr dirty="0" u="sng" sz="1200" spc="1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 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780083" y="2055642"/>
            <a:ext cx="33337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u="sng" sz="1200" spc="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200" spc="-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647700" y="2577926"/>
            <a:ext cx="6226810" cy="336994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991235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(2.39)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(0.58)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0.4916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0.2190</a:t>
            </a:r>
            <a:r>
              <a:rPr dirty="0" sz="1150" spc="1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0.2726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60"/>
              </a:spcBef>
            </a:pPr>
            <a:r>
              <a:rPr dirty="0" sz="1200">
                <a:latin typeface="Times New Roman"/>
                <a:cs typeface="Times New Roman"/>
              </a:rPr>
              <a:t>5.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Evaluate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following: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i)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0.85)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1.64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0.88)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iii)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2.43)</a:t>
            </a:r>
            <a:r>
              <a:rPr dirty="0" sz="1150" spc="2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iv)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(|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|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1.94)</a:t>
            </a:r>
            <a:endParaRPr sz="1150">
              <a:latin typeface="Times New Roman"/>
              <a:cs typeface="Times New Roman"/>
            </a:endParaRPr>
          </a:p>
          <a:p>
            <a:pPr marL="248285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v)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Symbol"/>
                <a:cs typeface="Symbol"/>
              </a:rPr>
              <a:t></a:t>
            </a:r>
            <a:r>
              <a:rPr dirty="0" sz="1150" spc="-10">
                <a:latin typeface="Times New Roman"/>
                <a:cs typeface="Times New Roman"/>
              </a:rPr>
              <a:t>1.76)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80"/>
              </a:spcBef>
            </a:pPr>
            <a:r>
              <a:rPr dirty="0" sz="1200" b="1">
                <a:latin typeface="Times New Roman"/>
                <a:cs typeface="Times New Roman"/>
              </a:rPr>
              <a:t>Answer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i)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0.85)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0.85)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(0.85)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1.1977</a:t>
            </a:r>
            <a:endParaRPr sz="1150">
              <a:latin typeface="Times New Roman"/>
              <a:cs typeface="Times New Roman"/>
            </a:endParaRPr>
          </a:p>
          <a:p>
            <a:pPr marL="408305" indent="-255904">
              <a:lnSpc>
                <a:spcPct val="100000"/>
              </a:lnSpc>
              <a:spcBef>
                <a:spcPts val="860"/>
              </a:spcBef>
              <a:buSzPct val="104347"/>
              <a:buFont typeface="Times New Roman"/>
              <a:buAutoNum type="romanLcParenR" startAt="2"/>
              <a:tabLst>
                <a:tab pos="40830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1.64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2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0.88)</a:t>
            </a:r>
            <a:r>
              <a:rPr dirty="0" sz="1150" spc="1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150">
                <a:latin typeface="Times New Roman"/>
                <a:cs typeface="Times New Roman"/>
              </a:rPr>
              <a:t>(1.64)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150">
                <a:latin typeface="Times New Roman"/>
                <a:cs typeface="Times New Roman"/>
              </a:rPr>
              <a:t>(0.88)</a:t>
            </a:r>
            <a:r>
              <a:rPr dirty="0" sz="1150" spc="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0.1389</a:t>
            </a:r>
            <a:endParaRPr sz="1150">
              <a:latin typeface="Times New Roman"/>
              <a:cs typeface="Times New Roman"/>
            </a:endParaRPr>
          </a:p>
          <a:p>
            <a:pPr marL="467359" indent="-314960">
              <a:lnSpc>
                <a:spcPct val="100000"/>
              </a:lnSpc>
              <a:spcBef>
                <a:spcPts val="880"/>
              </a:spcBef>
              <a:buSzPct val="104347"/>
              <a:buFont typeface="Times New Roman"/>
              <a:buAutoNum type="romanLcParenR" startAt="2"/>
              <a:tabLst>
                <a:tab pos="467359" algn="l"/>
              </a:tabLst>
            </a:pP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2.43)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9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2.43)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(2.43)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0.0075</a:t>
            </a:r>
            <a:endParaRPr sz="1150">
              <a:latin typeface="Times New Roman"/>
              <a:cs typeface="Times New Roman"/>
            </a:endParaRPr>
          </a:p>
          <a:p>
            <a:pPr marL="408305" indent="-255904">
              <a:lnSpc>
                <a:spcPct val="100000"/>
              </a:lnSpc>
              <a:spcBef>
                <a:spcPts val="860"/>
              </a:spcBef>
              <a:buSzPct val="104347"/>
              <a:buFont typeface="Times New Roman"/>
              <a:buAutoNum type="romanLcParenR" startAt="2"/>
              <a:tabLst>
                <a:tab pos="408305" algn="l"/>
              </a:tabLst>
            </a:pP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(|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|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1.94)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1.94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1.94)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(0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10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1.94)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2</a:t>
            </a:r>
            <a:r>
              <a:rPr dirty="0" sz="1200" spc="-35">
                <a:latin typeface="Symbol"/>
                <a:cs typeface="Symbol"/>
              </a:rPr>
              <a:t>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(1.94)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0.9476</a:t>
            </a:r>
            <a:endParaRPr sz="1150">
              <a:latin typeface="Times New Roman"/>
              <a:cs typeface="Times New Roman"/>
            </a:endParaRPr>
          </a:p>
          <a:p>
            <a:pPr marL="408940" indent="-256540">
              <a:lnSpc>
                <a:spcPct val="100000"/>
              </a:lnSpc>
              <a:spcBef>
                <a:spcPts val="880"/>
              </a:spcBef>
              <a:buSzPct val="104347"/>
              <a:buFont typeface="Times New Roman"/>
              <a:buAutoNum type="romanLcParenR" startAt="2"/>
              <a:tabLst>
                <a:tab pos="408940" algn="l"/>
              </a:tabLst>
            </a:pP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1.76)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1.76)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150">
                <a:latin typeface="Times New Roman"/>
                <a:cs typeface="Times New Roman"/>
              </a:rPr>
              <a:t>(1.76)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0.4608</a:t>
            </a:r>
            <a:r>
              <a:rPr dirty="0" sz="1150" spc="1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0.9608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850"/>
              </a:spcBef>
            </a:pPr>
            <a:r>
              <a:rPr dirty="0" sz="1200" b="1">
                <a:latin typeface="Times New Roman"/>
                <a:cs typeface="Times New Roman"/>
              </a:rPr>
              <a:t>Problems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temperature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N(38,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baseline="31250" sz="1200">
                <a:latin typeface="Times New Roman"/>
                <a:cs typeface="Times New Roman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),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temperature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is,</a:t>
            </a:r>
            <a:endParaRPr sz="1200">
              <a:latin typeface="Times New Roman"/>
              <a:cs typeface="Times New Roman"/>
            </a:endParaRPr>
          </a:p>
          <a:p>
            <a:pPr marL="228600" marR="274955" indent="-191135">
              <a:lnSpc>
                <a:spcPct val="143300"/>
              </a:lnSpc>
              <a:spcBef>
                <a:spcPts val="15"/>
              </a:spcBef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&gt;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40)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35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35)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degrees </a:t>
            </a:r>
            <a:r>
              <a:rPr dirty="0" sz="1200">
                <a:latin typeface="Times New Roman"/>
                <a:cs typeface="Times New Roman"/>
              </a:rPr>
              <a:t>(32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36)</a:t>
            </a:r>
            <a:endParaRPr sz="1200">
              <a:latin typeface="Times New Roman"/>
              <a:cs typeface="Times New Roman"/>
            </a:endParaRPr>
          </a:p>
          <a:p>
            <a:pPr marL="85090">
              <a:lnSpc>
                <a:spcPct val="100000"/>
              </a:lnSpc>
              <a:spcBef>
                <a:spcPts val="765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temperature,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38</a:t>
            </a:r>
            <a:r>
              <a:rPr dirty="0" baseline="43650" sz="1050">
                <a:latin typeface="Times New Roman"/>
                <a:cs typeface="Times New Roman"/>
              </a:rPr>
              <a:t>0</a:t>
            </a:r>
            <a:r>
              <a:rPr dirty="0" baseline="43650" sz="1050" spc="-5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135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</a:t>
            </a:r>
            <a:r>
              <a:rPr dirty="0" baseline="47008" sz="975" spc="-37">
                <a:latin typeface="Times New Roman"/>
                <a:cs typeface="Times New Roman"/>
              </a:rPr>
              <a:t>0</a:t>
            </a:r>
            <a:endParaRPr baseline="47008" sz="975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271419" y="6262857"/>
            <a:ext cx="66167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570865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853982" y="6158691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225857" y="6145790"/>
            <a:ext cx="1128395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04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40)</a:t>
            </a:r>
            <a:r>
              <a:rPr dirty="0" sz="1200" spc="3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baseline="-4629" sz="1800" spc="-179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4511085" y="6274531"/>
            <a:ext cx="454659" cy="0"/>
          </a:xfrm>
          <a:custGeom>
            <a:avLst/>
            <a:gdLst/>
            <a:ahLst/>
            <a:cxnLst/>
            <a:rect l="l" t="t" r="r" b="b"/>
            <a:pathLst>
              <a:path w="454660" h="0">
                <a:moveTo>
                  <a:pt x="0" y="0"/>
                </a:moveTo>
                <a:lnTo>
                  <a:pt x="454417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4972007" y="6158387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972007" y="6285593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185479" y="6285901"/>
            <a:ext cx="1085215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80720" algn="l"/>
                <a:tab pos="101219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682244" y="6050823"/>
            <a:ext cx="362648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2515870" algn="l"/>
                <a:tab pos="2702560" algn="l"/>
                <a:tab pos="3515360" algn="l"/>
              </a:tabLst>
            </a:pPr>
            <a:r>
              <a:rPr dirty="0" baseline="-32407" sz="1800">
                <a:latin typeface="Times New Roman"/>
                <a:cs typeface="Times New Roman"/>
              </a:rPr>
              <a:t>(i)</a:t>
            </a:r>
            <a:r>
              <a:rPr dirty="0" baseline="-32407" sz="1800" spc="405">
                <a:latin typeface="Times New Roman"/>
                <a:cs typeface="Times New Roman"/>
              </a:rPr>
              <a:t> </a:t>
            </a:r>
            <a:r>
              <a:rPr dirty="0" baseline="-33816" sz="1725" i="1">
                <a:latin typeface="Times New Roman"/>
                <a:cs typeface="Times New Roman"/>
              </a:rPr>
              <a:t>z</a:t>
            </a:r>
            <a:r>
              <a:rPr dirty="0" baseline="-33816" sz="1725" spc="127" i="1">
                <a:latin typeface="Times New Roman"/>
                <a:cs typeface="Times New Roman"/>
              </a:rPr>
              <a:t> </a:t>
            </a:r>
            <a:r>
              <a:rPr dirty="0" baseline="-33816" sz="1725">
                <a:latin typeface="Symbol"/>
                <a:cs typeface="Symbol"/>
              </a:rPr>
              <a:t></a:t>
            </a:r>
            <a:r>
              <a:rPr dirty="0" baseline="-33816" sz="1725" spc="89">
                <a:latin typeface="Times New Roman"/>
                <a:cs typeface="Times New Roman"/>
              </a:rPr>
              <a:t> </a:t>
            </a:r>
            <a:r>
              <a:rPr dirty="0" u="sng" baseline="2415" sz="1725" spc="-2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2415" sz="1725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2415" sz="1725" spc="-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222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2222" sz="1875" spc="307">
                <a:latin typeface="Times New Roman"/>
                <a:cs typeface="Times New Roman"/>
              </a:rPr>
              <a:t> </a:t>
            </a:r>
            <a:r>
              <a:rPr dirty="0" baseline="-33816" sz="1725">
                <a:latin typeface="Symbol"/>
                <a:cs typeface="Symbol"/>
              </a:rPr>
              <a:t></a:t>
            </a:r>
            <a:r>
              <a:rPr dirty="0" baseline="-33816" sz="1725" spc="89">
                <a:latin typeface="Times New Roman"/>
                <a:cs typeface="Times New Roman"/>
              </a:rPr>
              <a:t> </a:t>
            </a:r>
            <a:r>
              <a:rPr dirty="0" u="sng" baseline="2415" sz="1725" spc="-2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2415" sz="1725" spc="-3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2415" sz="1725" spc="-12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2415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38</a:t>
            </a:r>
            <a:r>
              <a:rPr dirty="0" baseline="2415" sz="1725" spc="-97">
                <a:latin typeface="Times New Roman"/>
                <a:cs typeface="Times New Roman"/>
              </a:rPr>
              <a:t> </a:t>
            </a:r>
            <a:r>
              <a:rPr dirty="0" baseline="-32407" sz="1800" spc="-75">
                <a:latin typeface="Times New Roman"/>
                <a:cs typeface="Times New Roman"/>
              </a:rPr>
              <a:t>,</a:t>
            </a:r>
            <a:r>
              <a:rPr dirty="0" baseline="-32407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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32407" sz="1800">
                <a:latin typeface="Symbol"/>
                <a:cs typeface="Symbol"/>
              </a:rPr>
              <a:t></a:t>
            </a:r>
            <a:r>
              <a:rPr dirty="0" baseline="-32407" sz="1800" spc="15">
                <a:latin typeface="Times New Roman"/>
                <a:cs typeface="Times New Roman"/>
              </a:rPr>
              <a:t> </a:t>
            </a:r>
            <a:r>
              <a:rPr dirty="0" u="sng" baseline="4629" sz="1800" spc="-254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4629" sz="1800" spc="-9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629" sz="180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4629" sz="1800" spc="-8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444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4444" sz="1875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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baseline="-32407" sz="1800" spc="-75">
                <a:latin typeface="Symbol"/>
                <a:cs typeface="Symbol"/>
              </a:rPr>
              <a:t></a:t>
            </a:r>
            <a:r>
              <a:rPr dirty="0" baseline="-32407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605008" y="6258843"/>
            <a:ext cx="118808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09728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065226" y="6098286"/>
            <a:ext cx="1886585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baseline="-4629" sz="1800">
                <a:latin typeface="Symbol"/>
                <a:cs typeface="Symbol"/>
              </a:rPr>
              <a:t></a:t>
            </a:r>
            <a:r>
              <a:rPr dirty="0" baseline="-4629" sz="1800" spc="-17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40</a:t>
            </a:r>
            <a:r>
              <a:rPr dirty="0" baseline="34722" sz="1800" spc="-15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16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38</a:t>
            </a:r>
            <a:r>
              <a:rPr dirty="0" baseline="34722" sz="1800" spc="-217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</a:t>
            </a:r>
            <a:r>
              <a:rPr dirty="0" baseline="32407" sz="1800" spc="6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600">
                <a:latin typeface="Symbol"/>
                <a:cs typeface="Symbol"/>
              </a:rPr>
              <a:t>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0.67</a:t>
            </a:r>
            <a:r>
              <a:rPr dirty="0" sz="1600" spc="-10">
                <a:latin typeface="Symbol"/>
                <a:cs typeface="Symbol"/>
              </a:rPr>
              <a:t></a:t>
            </a:r>
            <a:endParaRPr sz="16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048567" y="6547815"/>
            <a:ext cx="392747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0)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>
                <a:latin typeface="Times New Roman"/>
                <a:cs typeface="Times New Roman"/>
              </a:rPr>
              <a:t> 0.67)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0.5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5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(0.67)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0.5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0.2486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0.2514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2163519" y="7097490"/>
            <a:ext cx="450215" cy="0"/>
          </a:xfrm>
          <a:custGeom>
            <a:avLst/>
            <a:gdLst/>
            <a:ahLst/>
            <a:cxnLst/>
            <a:rect l="l" t="t" r="r" b="b"/>
            <a:pathLst>
              <a:path w="450214" h="0">
                <a:moveTo>
                  <a:pt x="0" y="0"/>
                </a:moveTo>
                <a:lnTo>
                  <a:pt x="449878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1838460" y="7108552"/>
            <a:ext cx="86614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9375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339988" y="7089810"/>
            <a:ext cx="10287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682244" y="6969184"/>
            <a:ext cx="6139815" cy="224154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ts val="765"/>
              </a:lnSpc>
              <a:spcBef>
                <a:spcPts val="125"/>
              </a:spcBef>
            </a:pPr>
            <a:r>
              <a:rPr dirty="0" sz="1200" spc="-10">
                <a:latin typeface="Times New Roman"/>
                <a:cs typeface="Times New Roman"/>
              </a:rPr>
              <a:t>(ii)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9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35)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baseline="32407" sz="1800">
                <a:latin typeface="Symbol"/>
                <a:cs typeface="Symbol"/>
              </a:rPr>
              <a:t></a:t>
            </a:r>
            <a:r>
              <a:rPr dirty="0" baseline="32407" sz="1800" spc="-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35</a:t>
            </a:r>
            <a:r>
              <a:rPr dirty="0" baseline="37037" sz="1800" spc="-165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</a:t>
            </a:r>
            <a:r>
              <a:rPr dirty="0" baseline="37037" sz="1800" spc="-150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38</a:t>
            </a:r>
            <a:r>
              <a:rPr dirty="0" baseline="37037" sz="1800" spc="-209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</a:t>
            </a:r>
            <a:r>
              <a:rPr dirty="0" baseline="32407" sz="1800" spc="51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9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7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44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</a:t>
            </a:r>
            <a:r>
              <a:rPr dirty="0" baseline="2314" sz="1800" spc="-30">
                <a:latin typeface="Times New Roman"/>
                <a:cs typeface="Times New Roman"/>
              </a:rPr>
              <a:t>1)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9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112" i="1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Symbol"/>
                <a:cs typeface="Symbol"/>
              </a:rPr>
              <a:t>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1)</a:t>
            </a:r>
            <a:r>
              <a:rPr dirty="0" baseline="2314" sz="1800" spc="17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8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P</a:t>
            </a:r>
            <a:r>
              <a:rPr dirty="0" sz="1150" spc="55">
                <a:latin typeface="Times New Roman"/>
                <a:cs typeface="Times New Roman"/>
              </a:rPr>
              <a:t>(</a:t>
            </a:r>
            <a:r>
              <a:rPr dirty="0" sz="1150" spc="55" i="1">
                <a:latin typeface="Times New Roman"/>
                <a:cs typeface="Times New Roman"/>
              </a:rPr>
              <a:t>z</a:t>
            </a:r>
            <a:r>
              <a:rPr dirty="0" sz="1150" spc="6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7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150" spc="-35">
                <a:latin typeface="Times New Roman"/>
                <a:cs typeface="Times New Roman"/>
              </a:rPr>
              <a:t>(1)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0.1587</a:t>
            </a:r>
            <a:endParaRPr sz="1150">
              <a:latin typeface="Times New Roman"/>
              <a:cs typeface="Times New Roman"/>
            </a:endParaRPr>
          </a:p>
          <a:p>
            <a:pPr marL="1168400">
              <a:lnSpc>
                <a:spcPts val="765"/>
              </a:lnSpc>
              <a:tabLst>
                <a:tab pos="1949450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2261154" y="7619439"/>
            <a:ext cx="453390" cy="0"/>
          </a:xfrm>
          <a:custGeom>
            <a:avLst/>
            <a:gdLst/>
            <a:ahLst/>
            <a:cxnLst/>
            <a:rect l="l" t="t" r="r" b="b"/>
            <a:pathLst>
              <a:path w="453389" h="0">
                <a:moveTo>
                  <a:pt x="0" y="0"/>
                </a:moveTo>
                <a:lnTo>
                  <a:pt x="452990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/>
          <p:nvPr/>
        </p:nvSpPr>
        <p:spPr>
          <a:xfrm>
            <a:off x="3117819" y="7619439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4" h="0">
                <a:moveTo>
                  <a:pt x="0" y="0"/>
                </a:moveTo>
                <a:lnTo>
                  <a:pt x="452749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2169745" y="7505689"/>
            <a:ext cx="14922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419860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169745" y="7629951"/>
            <a:ext cx="1492250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41986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439267" y="7611642"/>
            <a:ext cx="959485" cy="2076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868680" algn="l"/>
              </a:tabLst>
            </a:pPr>
            <a:r>
              <a:rPr dirty="0" sz="1200" spc="-50">
                <a:latin typeface="Times New Roman"/>
                <a:cs typeface="Times New Roman"/>
              </a:rPr>
              <a:t>3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647700" y="7442298"/>
            <a:ext cx="5932170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(32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12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4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36)</a:t>
            </a:r>
            <a:r>
              <a:rPr dirty="0" baseline="2314" sz="1800" spc="1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baseline="30092" sz="1800">
                <a:latin typeface="Symbol"/>
                <a:cs typeface="Symbol"/>
              </a:rPr>
              <a:t></a:t>
            </a:r>
            <a:r>
              <a:rPr dirty="0" baseline="30092" sz="1800" spc="-15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32</a:t>
            </a:r>
            <a:r>
              <a:rPr dirty="0" baseline="34722" sz="1800" spc="-127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15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38</a:t>
            </a:r>
            <a:r>
              <a:rPr dirty="0" baseline="34722" sz="1800" spc="8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4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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36</a:t>
            </a:r>
            <a:r>
              <a:rPr dirty="0" baseline="34722" sz="1800" spc="-13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14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38</a:t>
            </a:r>
            <a:r>
              <a:rPr dirty="0" baseline="34722" sz="1800" spc="-209">
                <a:latin typeface="Times New Roman"/>
                <a:cs typeface="Times New Roman"/>
              </a:rPr>
              <a:t> </a:t>
            </a:r>
            <a:r>
              <a:rPr dirty="0" baseline="30092" sz="1800">
                <a:latin typeface="Symbol"/>
                <a:cs typeface="Symbol"/>
              </a:rPr>
              <a:t></a:t>
            </a:r>
            <a:r>
              <a:rPr dirty="0" baseline="30092" sz="1800" spc="17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97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P</a:t>
            </a:r>
            <a:r>
              <a:rPr dirty="0" baseline="1736" sz="2400" spc="-75">
                <a:latin typeface="Symbol"/>
                <a:cs typeface="Symbol"/>
              </a:rPr>
              <a:t></a:t>
            </a:r>
            <a:r>
              <a:rPr dirty="0" baseline="2314" sz="1800" spc="-75">
                <a:latin typeface="Symbol"/>
                <a:cs typeface="Symbol"/>
              </a:rPr>
              <a:t>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12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82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 spc="-44">
                <a:latin typeface="Symbol"/>
                <a:cs typeface="Symbol"/>
              </a:rPr>
              <a:t></a:t>
            </a:r>
            <a:r>
              <a:rPr dirty="0" baseline="2314" sz="1800" spc="-44">
                <a:latin typeface="Times New Roman"/>
                <a:cs typeface="Times New Roman"/>
              </a:rPr>
              <a:t>0.67</a:t>
            </a:r>
            <a:r>
              <a:rPr dirty="0" baseline="1736" sz="2400" spc="-44">
                <a:latin typeface="Symbol"/>
                <a:cs typeface="Symbol"/>
              </a:rPr>
              <a:t></a:t>
            </a:r>
            <a:r>
              <a:rPr dirty="0" baseline="1736" sz="2400" spc="-21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</a:t>
            </a:r>
            <a:r>
              <a:rPr dirty="0" sz="1200" spc="-2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(2)</a:t>
            </a:r>
            <a:r>
              <a:rPr dirty="0" sz="1150" spc="-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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(0.67)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0.2286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673100" y="7815833"/>
            <a:ext cx="6423660" cy="10788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65100" marR="300990" indent="-153035">
              <a:lnSpc>
                <a:spcPct val="143800"/>
              </a:lnSpc>
              <a:spcBef>
                <a:spcPts val="105"/>
              </a:spcBef>
              <a:tabLst>
                <a:tab pos="3213100" algn="l"/>
              </a:tabLst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bulbs,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normally </a:t>
            </a:r>
            <a:r>
              <a:rPr dirty="0" sz="1200">
                <a:latin typeface="Times New Roman"/>
                <a:cs typeface="Times New Roman"/>
              </a:rPr>
              <a:t>distributed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average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S.D.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Estimate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bulbs </a:t>
            </a:r>
            <a:r>
              <a:rPr dirty="0" sz="1200">
                <a:latin typeface="Times New Roman"/>
                <a:cs typeface="Times New Roman"/>
              </a:rPr>
              <a:t>likely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hours</a:t>
            </a:r>
            <a:r>
              <a:rPr dirty="0" sz="1200">
                <a:latin typeface="Times New Roman"/>
                <a:cs typeface="Times New Roman"/>
              </a:rPr>
              <a:t>	(b)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1950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hours</a:t>
            </a:r>
            <a:endParaRPr sz="1200">
              <a:latin typeface="Times New Roman"/>
              <a:cs typeface="Times New Roman"/>
            </a:endParaRPr>
          </a:p>
          <a:p>
            <a:pPr marL="212090">
              <a:lnSpc>
                <a:spcPct val="100000"/>
              </a:lnSpc>
              <a:spcBef>
                <a:spcPts val="635"/>
              </a:spcBef>
              <a:tabLst>
                <a:tab pos="5652135" algn="l"/>
              </a:tabLst>
            </a:pPr>
            <a:r>
              <a:rPr dirty="0" sz="1200">
                <a:latin typeface="Times New Roman"/>
                <a:cs typeface="Times New Roman"/>
              </a:rPr>
              <a:t>(c)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2100</a:t>
            </a:r>
            <a:r>
              <a:rPr dirty="0" sz="1200" spc="-10">
                <a:latin typeface="Times New Roman"/>
                <a:cs typeface="Times New Roman"/>
              </a:rPr>
              <a:t> hours.</a:t>
            </a:r>
            <a:r>
              <a:rPr dirty="0" sz="1200">
                <a:latin typeface="Times New Roman"/>
                <a:cs typeface="Times New Roman"/>
              </a:rPr>
              <a:t>	(VTU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2004)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91" name="object 91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22694" y="1813439"/>
            <a:ext cx="1171200" cy="661400"/>
          </a:xfrm>
          <a:prstGeom prst="rect">
            <a:avLst/>
          </a:prstGeom>
        </p:spPr>
      </p:pic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1459283" y="1412903"/>
            <a:ext cx="542925" cy="0"/>
          </a:xfrm>
          <a:custGeom>
            <a:avLst/>
            <a:gdLst/>
            <a:ahLst/>
            <a:cxnLst/>
            <a:rect l="l" t="t" r="r" b="b"/>
            <a:pathLst>
              <a:path w="542925" h="0">
                <a:moveTo>
                  <a:pt x="0" y="0"/>
                </a:moveTo>
                <a:lnTo>
                  <a:pt x="542624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53239" y="777798"/>
            <a:ext cx="5544820" cy="836294"/>
          </a:xfrm>
          <a:prstGeom prst="rect">
            <a:avLst/>
          </a:prstGeom>
        </p:spPr>
        <p:txBody>
          <a:bodyPr wrap="square" lIns="0" tIns="12128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955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life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electric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bulb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measured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Then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2000,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1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60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Therefore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40"/>
              </a:spcBef>
            </a:pPr>
            <a:r>
              <a:rPr dirty="0" baseline="-36231" sz="1725" i="1">
                <a:latin typeface="Times New Roman"/>
                <a:cs typeface="Times New Roman"/>
              </a:rPr>
              <a:t>z</a:t>
            </a:r>
            <a:r>
              <a:rPr dirty="0" baseline="-36231" sz="1725" spc="150" i="1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104">
                <a:latin typeface="Times New Roman"/>
                <a:cs typeface="Times New Roman"/>
              </a:rPr>
              <a:t> </a:t>
            </a:r>
            <a:r>
              <a:rPr dirty="0" u="sng" sz="1150" spc="-14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sz="1150" spc="-1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sz="1150" spc="-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250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sz="1250" spc="220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Symbol"/>
                <a:cs typeface="Symbol"/>
              </a:rPr>
              <a:t></a:t>
            </a:r>
            <a:r>
              <a:rPr dirty="0" baseline="-36231" sz="1725" spc="33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-1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2000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baseline="-34722" sz="1800" spc="-75">
                <a:latin typeface="Times New Roman"/>
                <a:cs typeface="Times New Roman"/>
              </a:rPr>
              <a:t>,</a:t>
            </a:r>
            <a:endParaRPr baseline="-34722" sz="1800">
              <a:latin typeface="Times New Roman"/>
              <a:cs typeface="Times New Roman"/>
            </a:endParaRPr>
          </a:p>
          <a:p>
            <a:pPr marL="402590">
              <a:lnSpc>
                <a:spcPct val="100000"/>
              </a:lnSpc>
              <a:spcBef>
                <a:spcPts val="185"/>
              </a:spcBef>
              <a:tabLst>
                <a:tab pos="100203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60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2361758" y="1908271"/>
            <a:ext cx="767080" cy="0"/>
          </a:xfrm>
          <a:custGeom>
            <a:avLst/>
            <a:gdLst/>
            <a:ahLst/>
            <a:cxnLst/>
            <a:rect l="l" t="t" r="r" b="b"/>
            <a:pathLst>
              <a:path w="767080" h="0">
                <a:moveTo>
                  <a:pt x="0" y="0"/>
                </a:moveTo>
                <a:lnTo>
                  <a:pt x="766905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3134966" y="1792127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35392" y="1792127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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35392" y="1919333"/>
            <a:ext cx="118491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11188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57645" y="1900590"/>
            <a:ext cx="18034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Times New Roman"/>
                <a:cs typeface="Times New Roman"/>
              </a:rPr>
              <a:t>60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94944" y="1779781"/>
            <a:ext cx="5801360" cy="21272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5"/>
              </a:spcBef>
            </a:pPr>
            <a:r>
              <a:rPr dirty="0" sz="1200">
                <a:latin typeface="Times New Roman"/>
                <a:cs typeface="Times New Roman"/>
              </a:rPr>
              <a:t>(a)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2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2100)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baseline="32407" sz="1800">
                <a:latin typeface="Symbol"/>
                <a:cs typeface="Symbol"/>
              </a:rPr>
              <a:t></a:t>
            </a:r>
            <a:r>
              <a:rPr dirty="0" baseline="32407" sz="1800" spc="-15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2100</a:t>
            </a:r>
            <a:r>
              <a:rPr dirty="0" baseline="37037" sz="1800" spc="-157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</a:t>
            </a:r>
            <a:r>
              <a:rPr dirty="0" baseline="37037" sz="1800" spc="-89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2000</a:t>
            </a:r>
            <a:r>
              <a:rPr dirty="0" baseline="37037" sz="1800" spc="-217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</a:t>
            </a:r>
            <a:r>
              <a:rPr dirty="0" baseline="32407" sz="1800" spc="21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 spc="50" i="1">
                <a:latin typeface="Times New Roman"/>
                <a:cs typeface="Times New Roman"/>
              </a:rPr>
              <a:t>P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z</a:t>
            </a:r>
            <a:r>
              <a:rPr dirty="0" sz="1150" spc="9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1.67</a:t>
            </a:r>
            <a:r>
              <a:rPr dirty="0" sz="1150" spc="1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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(1.67)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0.5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0.4525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0.0475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720344" y="2201926"/>
            <a:ext cx="60388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bulbs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burn 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0.0475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2500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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119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bulbs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307149" y="2710572"/>
            <a:ext cx="749300" cy="0"/>
          </a:xfrm>
          <a:custGeom>
            <a:avLst/>
            <a:gdLst/>
            <a:ahLst/>
            <a:cxnLst/>
            <a:rect l="l" t="t" r="r" b="b"/>
            <a:pathLst>
              <a:path w="749300" h="0">
                <a:moveTo>
                  <a:pt x="0" y="0"/>
                </a:moveTo>
                <a:lnTo>
                  <a:pt x="748907" y="0"/>
                </a:lnTo>
              </a:path>
            </a:pathLst>
          </a:custGeom>
          <a:ln w="62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983324" y="2721350"/>
            <a:ext cx="116459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09156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983324" y="2500167"/>
            <a:ext cx="8509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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594242" y="2703067"/>
            <a:ext cx="18097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Times New Roman"/>
                <a:cs typeface="Times New Roman"/>
              </a:rPr>
              <a:t>60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94944" y="2579878"/>
            <a:ext cx="14833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(b)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&lt;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1950)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baseline="-2314" sz="1800">
                <a:latin typeface="Symbol"/>
                <a:cs typeface="Symbol"/>
              </a:rPr>
              <a:t></a:t>
            </a:r>
            <a:r>
              <a:rPr dirty="0" baseline="-2314" sz="1800" spc="44">
                <a:latin typeface="Times New Roman"/>
                <a:cs typeface="Times New Roman"/>
              </a:rPr>
              <a:t> </a:t>
            </a:r>
            <a:r>
              <a:rPr dirty="0" baseline="-2314" sz="1800" i="1">
                <a:latin typeface="Times New Roman"/>
                <a:cs typeface="Times New Roman"/>
              </a:rPr>
              <a:t>P</a:t>
            </a:r>
            <a:r>
              <a:rPr dirty="0" baseline="-6944" sz="1800">
                <a:latin typeface="Symbol"/>
                <a:cs typeface="Symbol"/>
              </a:rPr>
              <a:t></a:t>
            </a:r>
            <a:r>
              <a:rPr dirty="0" baseline="-6944" sz="1800" spc="-172">
                <a:latin typeface="Times New Roman"/>
                <a:cs typeface="Times New Roman"/>
              </a:rPr>
              <a:t> </a:t>
            </a:r>
            <a:r>
              <a:rPr dirty="0" baseline="-2314" sz="1800" spc="-75" i="1">
                <a:latin typeface="Times New Roman"/>
                <a:cs typeface="Times New Roman"/>
              </a:rPr>
              <a:t>z</a:t>
            </a:r>
            <a:endParaRPr baseline="-2314" sz="18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130679" y="2580013"/>
            <a:ext cx="4389120" cy="224790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50800">
              <a:lnSpc>
                <a:spcPts val="770"/>
              </a:lnSpc>
              <a:spcBef>
                <a:spcPts val="125"/>
              </a:spcBef>
            </a:pP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1950</a:t>
            </a:r>
            <a:r>
              <a:rPr dirty="0" baseline="34722" sz="1800" spc="-16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8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2000</a:t>
            </a:r>
            <a:r>
              <a:rPr dirty="0" baseline="34722" sz="1800" spc="-225">
                <a:latin typeface="Times New Roman"/>
                <a:cs typeface="Times New Roman"/>
              </a:rPr>
              <a:t> </a:t>
            </a:r>
            <a:r>
              <a:rPr dirty="0" baseline="30092" sz="1800">
                <a:latin typeface="Symbol"/>
                <a:cs typeface="Symbol"/>
              </a:rPr>
              <a:t></a:t>
            </a:r>
            <a:r>
              <a:rPr dirty="0" baseline="30092" sz="1800" spc="17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157">
                <a:latin typeface="Times New Roman"/>
                <a:cs typeface="Times New Roman"/>
              </a:rPr>
              <a:t> </a:t>
            </a:r>
            <a:r>
              <a:rPr dirty="0" baseline="2415" sz="1725" spc="82" i="1">
                <a:latin typeface="Times New Roman"/>
                <a:cs typeface="Times New Roman"/>
              </a:rPr>
              <a:t>P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12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</a:t>
            </a:r>
            <a:r>
              <a:rPr dirty="0" baseline="2415" sz="1725" spc="89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>
                <a:latin typeface="Times New Roman"/>
                <a:cs typeface="Times New Roman"/>
              </a:rPr>
              <a:t>0.83)</a:t>
            </a:r>
            <a:r>
              <a:rPr dirty="0" baseline="2415" sz="1725" spc="24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142">
                <a:latin typeface="Times New Roman"/>
                <a:cs typeface="Times New Roman"/>
              </a:rPr>
              <a:t> </a:t>
            </a:r>
            <a:r>
              <a:rPr dirty="0" baseline="2415" sz="1725" spc="82" i="1">
                <a:latin typeface="Times New Roman"/>
                <a:cs typeface="Times New Roman"/>
              </a:rPr>
              <a:t>P</a:t>
            </a:r>
            <a:r>
              <a:rPr dirty="0" baseline="2415" sz="1725" spc="82">
                <a:latin typeface="Times New Roman"/>
                <a:cs typeface="Times New Roman"/>
              </a:rPr>
              <a:t>(</a:t>
            </a:r>
            <a:r>
              <a:rPr dirty="0" baseline="2415" sz="1725" spc="82" i="1">
                <a:latin typeface="Times New Roman"/>
                <a:cs typeface="Times New Roman"/>
              </a:rPr>
              <a:t>z</a:t>
            </a:r>
            <a:r>
              <a:rPr dirty="0" baseline="2415" sz="1725" spc="120" i="1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</a:t>
            </a:r>
            <a:r>
              <a:rPr dirty="0" baseline="2415" sz="1725" spc="5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0.83)</a:t>
            </a:r>
            <a:r>
              <a:rPr dirty="0" baseline="2415" sz="1725" spc="75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5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0.5</a:t>
            </a:r>
            <a:r>
              <a:rPr dirty="0" baseline="2415" sz="1725" spc="-9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</a:t>
            </a:r>
            <a:r>
              <a:rPr dirty="0" baseline="2415" sz="1725" spc="-20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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Times New Roman"/>
                <a:cs typeface="Times New Roman"/>
              </a:rPr>
              <a:t>(0.83)</a:t>
            </a:r>
            <a:r>
              <a:rPr dirty="0" baseline="2415" sz="1725" spc="82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44">
                <a:latin typeface="Times New Roman"/>
                <a:cs typeface="Times New Roman"/>
              </a:rPr>
              <a:t> </a:t>
            </a:r>
            <a:r>
              <a:rPr dirty="0" baseline="2415" sz="1725" spc="-15">
                <a:latin typeface="Times New Roman"/>
                <a:cs typeface="Times New Roman"/>
              </a:rPr>
              <a:t>0.2023</a:t>
            </a:r>
            <a:endParaRPr baseline="2415" sz="1725">
              <a:latin typeface="Times New Roman"/>
              <a:cs typeface="Times New Roman"/>
            </a:endParaRPr>
          </a:p>
          <a:p>
            <a:pPr marL="944244">
              <a:lnSpc>
                <a:spcPts val="770"/>
              </a:lnSpc>
            </a:pP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758748" y="2997834"/>
            <a:ext cx="61144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bulbs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1950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 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0.2023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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508</a:t>
            </a:r>
            <a:r>
              <a:rPr dirty="0" sz="1200" spc="-10">
                <a:latin typeface="Times New Roman"/>
                <a:cs typeface="Times New Roman"/>
              </a:rPr>
              <a:t> bulbs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2650343" y="3506223"/>
            <a:ext cx="752475" cy="0"/>
          </a:xfrm>
          <a:custGeom>
            <a:avLst/>
            <a:gdLst/>
            <a:ahLst/>
            <a:cxnLst/>
            <a:rect l="l" t="t" r="r" b="b"/>
            <a:pathLst>
              <a:path w="752475" h="0">
                <a:moveTo>
                  <a:pt x="0" y="0"/>
                </a:moveTo>
                <a:lnTo>
                  <a:pt x="751879" y="0"/>
                </a:lnTo>
              </a:path>
            </a:pathLst>
          </a:custGeom>
          <a:ln w="62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804749" y="3506223"/>
            <a:ext cx="768985" cy="0"/>
          </a:xfrm>
          <a:custGeom>
            <a:avLst/>
            <a:gdLst/>
            <a:ahLst/>
            <a:cxnLst/>
            <a:rect l="l" t="t" r="r" b="b"/>
            <a:pathLst>
              <a:path w="768985" h="0">
                <a:moveTo>
                  <a:pt x="0" y="0"/>
                </a:moveTo>
                <a:lnTo>
                  <a:pt x="768420" y="0"/>
                </a:lnTo>
              </a:path>
            </a:pathLst>
          </a:custGeom>
          <a:ln w="62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2559114" y="3392623"/>
            <a:ext cx="210566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032635" algn="l"/>
              </a:tabLst>
            </a:pPr>
            <a:r>
              <a:rPr dirty="0" sz="1200" spc="-50">
                <a:latin typeface="Symbol"/>
                <a:cs typeface="Symbol"/>
              </a:rPr>
              <a:t>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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559114" y="3516701"/>
            <a:ext cx="2105660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03263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938580" y="3498419"/>
            <a:ext cx="134302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1174750" algn="l"/>
              </a:tabLst>
            </a:pPr>
            <a:r>
              <a:rPr dirty="0" sz="1200" spc="-25">
                <a:latin typeface="Times New Roman"/>
                <a:cs typeface="Times New Roman"/>
              </a:rPr>
              <a:t>60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60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94944" y="3329026"/>
            <a:ext cx="5385435" cy="26860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baseline="2314" sz="1800" spc="-15" i="1">
                <a:latin typeface="Times New Roman"/>
                <a:cs typeface="Times New Roman"/>
              </a:rPr>
              <a:t>P</a:t>
            </a:r>
            <a:r>
              <a:rPr dirty="0" baseline="2314" sz="1800" spc="-15">
                <a:latin typeface="Times New Roman"/>
                <a:cs typeface="Times New Roman"/>
              </a:rPr>
              <a:t>(1900</a:t>
            </a:r>
            <a:r>
              <a:rPr dirty="0" baseline="2314" sz="1800" spc="1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15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84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 spc="-60">
                <a:latin typeface="Times New Roman"/>
                <a:cs typeface="Times New Roman"/>
              </a:rPr>
              <a:t>2100</a:t>
            </a:r>
            <a:r>
              <a:rPr dirty="0" baseline="2314" sz="1800" spc="-6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15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baseline="30092" sz="1800">
                <a:latin typeface="Symbol"/>
                <a:cs typeface="Symbol"/>
              </a:rPr>
              <a:t></a:t>
            </a:r>
            <a:r>
              <a:rPr dirty="0" baseline="34722" sz="1800">
                <a:latin typeface="Times New Roman"/>
                <a:cs typeface="Times New Roman"/>
              </a:rPr>
              <a:t>1900</a:t>
            </a:r>
            <a:r>
              <a:rPr dirty="0" baseline="34722" sz="1800" spc="-17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11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2000</a:t>
            </a:r>
            <a:r>
              <a:rPr dirty="0" baseline="34722" sz="18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00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2100</a:t>
            </a:r>
            <a:r>
              <a:rPr dirty="0" baseline="34722" sz="1800" spc="-172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Symbol"/>
                <a:cs typeface="Symbol"/>
              </a:rPr>
              <a:t></a:t>
            </a:r>
            <a:r>
              <a:rPr dirty="0" baseline="34722" sz="1800" spc="-104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2000</a:t>
            </a:r>
            <a:r>
              <a:rPr dirty="0" baseline="34722" sz="1800" spc="-217">
                <a:latin typeface="Times New Roman"/>
                <a:cs typeface="Times New Roman"/>
              </a:rPr>
              <a:t> </a:t>
            </a:r>
            <a:r>
              <a:rPr dirty="0" baseline="30092" sz="1800">
                <a:latin typeface="Symbol"/>
                <a:cs typeface="Symbol"/>
              </a:rPr>
              <a:t></a:t>
            </a:r>
            <a:r>
              <a:rPr dirty="0" baseline="30092" sz="1800" spc="10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82">
                <a:latin typeface="Times New Roman"/>
                <a:cs typeface="Times New Roman"/>
              </a:rPr>
              <a:t> </a:t>
            </a:r>
            <a:r>
              <a:rPr dirty="0" baseline="2314" sz="1800" spc="-82" i="1">
                <a:latin typeface="Times New Roman"/>
                <a:cs typeface="Times New Roman"/>
              </a:rPr>
              <a:t>P</a:t>
            </a:r>
            <a:r>
              <a:rPr dirty="0" baseline="1736" sz="2400" spc="-82">
                <a:latin typeface="Symbol"/>
                <a:cs typeface="Symbol"/>
              </a:rPr>
              <a:t></a:t>
            </a:r>
            <a:r>
              <a:rPr dirty="0" baseline="2314" sz="1800" spc="-82">
                <a:latin typeface="Symbol"/>
                <a:cs typeface="Symbol"/>
              </a:rPr>
              <a:t></a:t>
            </a:r>
            <a:r>
              <a:rPr dirty="0" baseline="2314" sz="1800" spc="-28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1.67</a:t>
            </a:r>
            <a:r>
              <a:rPr dirty="0" baseline="2314" sz="1800" spc="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11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z</a:t>
            </a:r>
            <a:r>
              <a:rPr dirty="0" baseline="2314" sz="1800" spc="60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</a:t>
            </a:r>
            <a:r>
              <a:rPr dirty="0" baseline="2314" sz="1800" spc="-17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1.67</a:t>
            </a:r>
            <a:r>
              <a:rPr dirty="0" baseline="1736" sz="2400" spc="-15">
                <a:latin typeface="Symbol"/>
                <a:cs typeface="Symbol"/>
              </a:rPr>
              <a:t></a:t>
            </a:r>
            <a:endParaRPr baseline="1736" sz="24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720344" y="3665852"/>
            <a:ext cx="6299835" cy="3029585"/>
          </a:xfrm>
          <a:prstGeom prst="rect">
            <a:avLst/>
          </a:prstGeom>
        </p:spPr>
        <p:txBody>
          <a:bodyPr wrap="square" lIns="0" tIns="125095" rIns="0" bIns="0" rtlCol="0" vert="horz">
            <a:spAutoFit/>
          </a:bodyPr>
          <a:lstStyle/>
          <a:p>
            <a:pPr marL="256540">
              <a:lnSpc>
                <a:spcPct val="100000"/>
              </a:lnSpc>
              <a:spcBef>
                <a:spcPts val="98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 spc="-40">
                <a:latin typeface="Times New Roman"/>
                <a:cs typeface="Times New Roman"/>
              </a:rPr>
              <a:t>2</a:t>
            </a:r>
            <a:r>
              <a:rPr dirty="0" sz="1200" spc="-40">
                <a:latin typeface="Symbol"/>
                <a:cs typeface="Symbol"/>
              </a:rPr>
              <a:t></a:t>
            </a:r>
            <a:r>
              <a:rPr dirty="0" sz="1200" spc="-19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(1.67)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0.905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bulbs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burn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1900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hours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2100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hours</a:t>
            </a:r>
            <a:endParaRPr sz="1200">
              <a:latin typeface="Times New Roman"/>
              <a:cs typeface="Times New Roman"/>
            </a:endParaRPr>
          </a:p>
          <a:p>
            <a:pPr marL="279400">
              <a:lnSpc>
                <a:spcPct val="100000"/>
              </a:lnSpc>
              <a:spcBef>
                <a:spcPts val="730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0.905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>
                <a:latin typeface="Times New Roman"/>
                <a:cs typeface="Times New Roman"/>
              </a:rPr>
              <a:t> 2500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2263 </a:t>
            </a:r>
            <a:r>
              <a:rPr dirty="0" sz="1200" spc="-10">
                <a:latin typeface="Times New Roman"/>
                <a:cs typeface="Times New Roman"/>
              </a:rPr>
              <a:t>bulbs.</a:t>
            </a:r>
            <a:endParaRPr sz="1200">
              <a:latin typeface="Times New Roman"/>
              <a:cs typeface="Times New Roman"/>
            </a:endParaRPr>
          </a:p>
          <a:p>
            <a:pPr marL="203200" indent="-191135">
              <a:lnSpc>
                <a:spcPct val="100000"/>
              </a:lnSpc>
              <a:spcBef>
                <a:spcPts val="660"/>
              </a:spcBef>
              <a:buAutoNum type="arabicParenBoth" startAt="3"/>
              <a:tabLst>
                <a:tab pos="203200" algn="l"/>
                <a:tab pos="226060" algn="l"/>
              </a:tabLst>
            </a:pPr>
            <a:r>
              <a:rPr dirty="0" sz="1200">
                <a:latin typeface="Times New Roman"/>
                <a:cs typeface="Times New Roman"/>
              </a:rPr>
              <a:t>	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examination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respectively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5.</a:t>
            </a:r>
            <a:endParaRPr sz="1200">
              <a:latin typeface="Times New Roman"/>
              <a:cs typeface="Times New Roman"/>
            </a:endParaRPr>
          </a:p>
          <a:p>
            <a:pPr marL="203200">
              <a:lnSpc>
                <a:spcPct val="100000"/>
              </a:lnSpc>
              <a:spcBef>
                <a:spcPts val="635"/>
              </a:spcBef>
            </a:pPr>
            <a:r>
              <a:rPr dirty="0" sz="1200">
                <a:latin typeface="Times New Roman"/>
                <a:cs typeface="Times New Roman"/>
              </a:rPr>
              <a:t>Assuming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approximate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 whose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marks</a:t>
            </a:r>
            <a:r>
              <a:rPr dirty="0" sz="1200" spc="-20">
                <a:latin typeface="Times New Roman"/>
                <a:cs typeface="Times New Roman"/>
              </a:rPr>
              <a:t> will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 spc="-25">
                <a:latin typeface="Times New Roman"/>
                <a:cs typeface="Times New Roman"/>
              </a:rPr>
              <a:t>be</a:t>
            </a:r>
            <a:endParaRPr sz="1200">
              <a:latin typeface="Times New Roman"/>
              <a:cs typeface="Times New Roman"/>
            </a:endParaRPr>
          </a:p>
          <a:p>
            <a:pPr marL="165100">
              <a:lnSpc>
                <a:spcPct val="100000"/>
              </a:lnSpc>
              <a:spcBef>
                <a:spcPts val="640"/>
              </a:spcBef>
              <a:tabLst>
                <a:tab pos="4766310" algn="l"/>
              </a:tabLst>
            </a:pP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75.</a:t>
            </a:r>
            <a:r>
              <a:rPr dirty="0" sz="1200">
                <a:latin typeface="Times New Roman"/>
                <a:cs typeface="Times New Roman"/>
              </a:rPr>
              <a:t>	(Answer: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159,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159,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683)</a:t>
            </a:r>
            <a:endParaRPr sz="1200">
              <a:latin typeface="Times New Roman"/>
              <a:cs typeface="Times New Roman"/>
            </a:endParaRPr>
          </a:p>
          <a:p>
            <a:pPr marL="203200" marR="186055" indent="-191135">
              <a:lnSpc>
                <a:spcPts val="2080"/>
              </a:lnSpc>
              <a:spcBef>
                <a:spcPts val="160"/>
              </a:spcBef>
              <a:buAutoNum type="arabicParenBoth" startAt="4"/>
              <a:tabLst>
                <a:tab pos="203200" algn="l"/>
                <a:tab pos="227329" algn="l"/>
              </a:tabLst>
            </a:pPr>
            <a:r>
              <a:rPr dirty="0" sz="1200">
                <a:latin typeface="Times New Roman"/>
                <a:cs typeface="Times New Roman"/>
              </a:rPr>
              <a:t>	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31%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items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items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over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64.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distribution.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3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0">
                <a:latin typeface="Times New Roman"/>
                <a:cs typeface="Times New Roman"/>
              </a:rPr>
              <a:t> distribution.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1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45)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6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0.31</a:t>
            </a:r>
            <a:r>
              <a:rPr dirty="0" baseline="2314" sz="1800" spc="2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4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</a:t>
            </a:r>
            <a:r>
              <a:rPr dirty="0" baseline="2314" sz="1800" spc="-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64)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52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0.08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11844" y="6980632"/>
            <a:ext cx="70485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10252" y="6989950"/>
            <a:ext cx="171450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160782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47700" y="6871664"/>
            <a:ext cx="348678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u="sng" baseline="36231" sz="1725" spc="-23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r>
              <a:rPr dirty="0" u="sng" baseline="36231" sz="1725" spc="-52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4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-7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45,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8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u="sng" baseline="36231" sz="1725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45</a:t>
            </a:r>
            <a:r>
              <a:rPr dirty="0" u="sng" baseline="36231" sz="1725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3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2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(say)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457153" y="7459098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45938" y="7468405"/>
            <a:ext cx="11874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647700" y="7349927"/>
            <a:ext cx="224028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64,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0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64</a:t>
            </a:r>
            <a:r>
              <a:rPr dirty="0" u="sng" baseline="36231" sz="1725" spc="-12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5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z</a:t>
            </a:r>
            <a:r>
              <a:rPr dirty="0" sz="1150" spc="40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(say)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647547" y="7739751"/>
            <a:ext cx="5385435" cy="8483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553335" algn="l"/>
              </a:tabLst>
            </a:pPr>
            <a:r>
              <a:rPr dirty="0" sz="1200" spc="-20">
                <a:latin typeface="Symbol"/>
                <a:cs typeface="Symbol"/>
              </a:rPr>
              <a:t>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z</a:t>
            </a:r>
            <a:r>
              <a:rPr dirty="0" baseline="-23809" sz="1050" spc="-15">
                <a:latin typeface="Times New Roman"/>
                <a:cs typeface="Times New Roman"/>
              </a:rPr>
              <a:t>1</a:t>
            </a:r>
            <a:r>
              <a:rPr dirty="0" baseline="-23809" sz="105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0.31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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2</a:t>
            </a:r>
            <a:r>
              <a:rPr dirty="0" baseline="-23809" sz="105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0.08.</a:t>
            </a:r>
            <a:r>
              <a:rPr dirty="0" sz="1200">
                <a:latin typeface="Times New Roman"/>
                <a:cs typeface="Times New Roman"/>
              </a:rPr>
              <a:t>	i.e.</a:t>
            </a:r>
            <a:r>
              <a:rPr dirty="0" sz="1200" spc="1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0.5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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50" spc="-35">
                <a:latin typeface="Symbol"/>
                <a:cs typeface="Symbol"/>
              </a:rPr>
              <a:t></a:t>
            </a:r>
            <a:r>
              <a:rPr dirty="0" sz="1250" spc="-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1</a:t>
            </a:r>
            <a:r>
              <a:rPr dirty="0" baseline="-23809" sz="1050" spc="-8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0.31</a:t>
            </a:r>
            <a:r>
              <a:rPr dirty="0" sz="1200" spc="-1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0.5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Symbol"/>
                <a:cs typeface="Symbol"/>
              </a:rPr>
              <a:t></a:t>
            </a:r>
            <a:r>
              <a:rPr dirty="0" sz="1200" spc="55">
                <a:latin typeface="Times New Roman"/>
                <a:cs typeface="Times New Roman"/>
              </a:rPr>
              <a:t>(</a:t>
            </a: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-23809" sz="1050" spc="82">
                <a:latin typeface="Times New Roman"/>
                <a:cs typeface="Times New Roman"/>
              </a:rPr>
              <a:t>2</a:t>
            </a:r>
            <a:r>
              <a:rPr dirty="0" baseline="-23809" sz="10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0.08</a:t>
            </a:r>
            <a:endParaRPr sz="1200">
              <a:latin typeface="Times New Roman"/>
              <a:cs typeface="Times New Roman"/>
            </a:endParaRPr>
          </a:p>
          <a:p>
            <a:pPr marL="76200" marR="30480" indent="-19050">
              <a:lnSpc>
                <a:spcPts val="2540"/>
              </a:lnSpc>
            </a:pPr>
            <a:r>
              <a:rPr dirty="0" sz="1200">
                <a:latin typeface="Symbol"/>
                <a:cs typeface="Symbol"/>
              </a:rPr>
              <a:t>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baseline="-23809" sz="1050">
                <a:latin typeface="Times New Roman"/>
                <a:cs typeface="Times New Roman"/>
              </a:rPr>
              <a:t>1</a:t>
            </a:r>
            <a:r>
              <a:rPr dirty="0" baseline="-23809" sz="1050" spc="-8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sz="1200" spc="-10">
                <a:latin typeface="Times New Roman"/>
                <a:cs typeface="Times New Roman"/>
              </a:rPr>
              <a:t>0.19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Symbol"/>
                <a:cs typeface="Symbol"/>
              </a:rPr>
              <a:t></a:t>
            </a:r>
            <a:r>
              <a:rPr dirty="0" sz="1200" spc="55">
                <a:latin typeface="Times New Roman"/>
                <a:cs typeface="Times New Roman"/>
              </a:rPr>
              <a:t>(</a:t>
            </a:r>
            <a:r>
              <a:rPr dirty="0" sz="1200" spc="55" i="1">
                <a:latin typeface="Times New Roman"/>
                <a:cs typeface="Times New Roman"/>
              </a:rPr>
              <a:t>z</a:t>
            </a:r>
            <a:r>
              <a:rPr dirty="0" baseline="-23809" sz="1050" spc="82">
                <a:latin typeface="Times New Roman"/>
                <a:cs typeface="Times New Roman"/>
              </a:rPr>
              <a:t>2</a:t>
            </a:r>
            <a:r>
              <a:rPr dirty="0" baseline="-23809" sz="1050" spc="-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0.42</a:t>
            </a:r>
            <a:r>
              <a:rPr dirty="0" sz="1200" spc="-1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 But from the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 table 0.1915 (</a:t>
            </a:r>
            <a:r>
              <a:rPr dirty="0" sz="1200">
                <a:latin typeface="Symbol"/>
                <a:cs typeface="Symbol"/>
              </a:rPr>
              <a:t></a:t>
            </a:r>
            <a:r>
              <a:rPr dirty="0" sz="1200">
                <a:latin typeface="Times New Roman"/>
                <a:cs typeface="Times New Roman"/>
              </a:rPr>
              <a:t>0.19)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</a:t>
            </a:r>
            <a:r>
              <a:rPr dirty="0" sz="1200">
                <a:latin typeface="Times New Roman"/>
                <a:cs typeface="Times New Roman"/>
              </a:rPr>
              <a:t>(0.5) </a:t>
            </a:r>
            <a:r>
              <a:rPr dirty="0" sz="1200" spc="-50">
                <a:latin typeface="Times New Roman"/>
                <a:cs typeface="Times New Roman"/>
              </a:rPr>
              <a:t>&amp; </a:t>
            </a:r>
            <a:r>
              <a:rPr dirty="0" baseline="4629" sz="1800">
                <a:latin typeface="Times New Roman"/>
                <a:cs typeface="Times New Roman"/>
              </a:rPr>
              <a:t>0.4192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(</a:t>
            </a:r>
            <a:r>
              <a:rPr dirty="0" baseline="4629" sz="1800">
                <a:latin typeface="Symbol"/>
                <a:cs typeface="Symbol"/>
              </a:rPr>
              <a:t></a:t>
            </a:r>
            <a:r>
              <a:rPr dirty="0" baseline="4629" sz="1800">
                <a:latin typeface="Times New Roman"/>
                <a:cs typeface="Times New Roman"/>
              </a:rPr>
              <a:t>0.42)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</a:t>
            </a:r>
            <a:r>
              <a:rPr dirty="0" baseline="4629" sz="1800">
                <a:latin typeface="Times New Roman"/>
                <a:cs typeface="Times New Roman"/>
              </a:rPr>
              <a:t>(1.4).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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-</a:t>
            </a:r>
            <a:r>
              <a:rPr dirty="0" baseline="4629" sz="1800">
                <a:latin typeface="Times New Roman"/>
                <a:cs typeface="Times New Roman"/>
              </a:rPr>
              <a:t>0.5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&amp;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z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=1.4.</a:t>
            </a:r>
            <a:endParaRPr baseline="4629" sz="1800">
              <a:latin typeface="Times New Roman"/>
              <a:cs typeface="Times New Roman"/>
            </a:endParaRPr>
          </a:p>
        </p:txBody>
      </p:sp>
      <p:pic>
        <p:nvPicPr>
          <p:cNvPr id="32" name="object 3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61037" y="6066223"/>
            <a:ext cx="2310687" cy="1021859"/>
          </a:xfrm>
          <a:prstGeom prst="rect">
            <a:avLst/>
          </a:prstGeom>
        </p:spPr>
      </p:pic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22300" y="984080"/>
            <a:ext cx="5962650" cy="11722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3500">
              <a:lnSpc>
                <a:spcPts val="1215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u="sng" baseline="36231" sz="1725" spc="-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45</a:t>
            </a:r>
            <a:r>
              <a:rPr dirty="0" u="sng" baseline="36231" sz="1725" spc="-14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29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64</a:t>
            </a:r>
            <a:r>
              <a:rPr dirty="0" u="sng" baseline="36231" sz="1725" spc="-11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6231" sz="172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</a:t>
            </a:r>
            <a:r>
              <a:rPr dirty="0" u="sng" baseline="36231" sz="1725" spc="-3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875">
                <a:uFill>
                  <a:solidFill>
                    <a:srgbClr val="000000"/>
                  </a:solidFill>
                </a:uFill>
                <a:latin typeface="Symbol"/>
                <a:cs typeface="Symbol"/>
              </a:rPr>
              <a:t></a:t>
            </a:r>
            <a:r>
              <a:rPr dirty="0" baseline="33333" sz="1875" spc="27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1.4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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0.5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4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45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1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1.4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2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64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solving we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660400">
              <a:lnSpc>
                <a:spcPts val="1215"/>
              </a:lnSpc>
              <a:tabLst>
                <a:tab pos="1722120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</a:t>
            </a:r>
            <a:endParaRPr sz="1250">
              <a:latin typeface="Symbol"/>
              <a:cs typeface="Symbol"/>
            </a:endParaRPr>
          </a:p>
          <a:p>
            <a:pPr marL="89535">
              <a:lnSpc>
                <a:spcPct val="100000"/>
              </a:lnSpc>
              <a:spcBef>
                <a:spcPts val="745"/>
              </a:spcBef>
            </a:pPr>
            <a:r>
              <a:rPr dirty="0" sz="1200">
                <a:latin typeface="Symbol"/>
                <a:cs typeface="Symbol"/>
              </a:rPr>
              <a:t>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50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&amp;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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10 </a:t>
            </a:r>
            <a:r>
              <a:rPr dirty="0" sz="1200">
                <a:latin typeface="Symbol"/>
                <a:cs typeface="Symbol"/>
              </a:rPr>
              <a:t></a:t>
            </a:r>
            <a:r>
              <a:rPr dirty="0" sz="1200">
                <a:latin typeface="Times New Roman"/>
                <a:cs typeface="Times New Roman"/>
              </a:rPr>
              <a:t>mean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 S. D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10.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94"/>
              </a:spcBef>
            </a:pPr>
            <a:r>
              <a:rPr dirty="0" sz="1200" b="1">
                <a:latin typeface="Times New Roman"/>
                <a:cs typeface="Times New Roman"/>
              </a:rPr>
              <a:t>Fitting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Normal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10489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data: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911656" y="2234438"/>
          <a:ext cx="4884420" cy="53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8994"/>
                <a:gridCol w="522605"/>
                <a:gridCol w="571500"/>
                <a:gridCol w="570864"/>
                <a:gridCol w="570864"/>
                <a:gridCol w="570864"/>
                <a:gridCol w="570864"/>
                <a:gridCol w="571500"/>
              </a:tblGrid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X =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Frequency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4" name="object 4" descr=""/>
          <p:cNvGrpSpPr/>
          <p:nvPr/>
        </p:nvGrpSpPr>
        <p:grpSpPr>
          <a:xfrm>
            <a:off x="4507559" y="3309547"/>
            <a:ext cx="415290" cy="190500"/>
            <a:chOff x="4507559" y="3309547"/>
            <a:chExt cx="415290" cy="190500"/>
          </a:xfrm>
        </p:grpSpPr>
        <p:sp>
          <p:nvSpPr>
            <p:cNvPr id="5" name="object 5" descr=""/>
            <p:cNvSpPr/>
            <p:nvPr/>
          </p:nvSpPr>
          <p:spPr>
            <a:xfrm>
              <a:off x="4630712" y="3437695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276"/>
                  </a:moveTo>
                  <a:lnTo>
                    <a:pt x="19510" y="0"/>
                  </a:lnTo>
                </a:path>
              </a:pathLst>
            </a:custGeom>
            <a:ln w="63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4650223" y="3441048"/>
              <a:ext cx="28575" cy="52705"/>
            </a:xfrm>
            <a:custGeom>
              <a:avLst/>
              <a:gdLst/>
              <a:ahLst/>
              <a:cxnLst/>
              <a:rect l="l" t="t" r="r" b="b"/>
              <a:pathLst>
                <a:path w="28575" h="52704">
                  <a:moveTo>
                    <a:pt x="0" y="0"/>
                  </a:moveTo>
                  <a:lnTo>
                    <a:pt x="28043" y="52115"/>
                  </a:lnTo>
                </a:path>
              </a:pathLst>
            </a:custGeom>
            <a:ln w="127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4507559" y="3312739"/>
              <a:ext cx="415290" cy="180975"/>
            </a:xfrm>
            <a:custGeom>
              <a:avLst/>
              <a:gdLst/>
              <a:ahLst/>
              <a:cxnLst/>
              <a:rect l="l" t="t" r="r" b="b"/>
              <a:pathLst>
                <a:path w="415289" h="180975">
                  <a:moveTo>
                    <a:pt x="174060" y="180424"/>
                  </a:moveTo>
                  <a:lnTo>
                    <a:pt x="211241" y="24385"/>
                  </a:lnTo>
                </a:path>
                <a:path w="415289" h="180975">
                  <a:moveTo>
                    <a:pt x="0" y="0"/>
                  </a:moveTo>
                  <a:lnTo>
                    <a:pt x="415173" y="0"/>
                  </a:lnTo>
                </a:path>
              </a:pathLst>
            </a:custGeom>
            <a:ln w="63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/>
          <p:nvPr/>
        </p:nvSpPr>
        <p:spPr>
          <a:xfrm>
            <a:off x="5074522" y="3199663"/>
            <a:ext cx="284480" cy="0"/>
          </a:xfrm>
          <a:custGeom>
            <a:avLst/>
            <a:gdLst/>
            <a:ahLst/>
            <a:cxnLst/>
            <a:rect l="l" t="t" r="r" b="b"/>
            <a:pathLst>
              <a:path w="284479" h="0">
                <a:moveTo>
                  <a:pt x="0" y="0"/>
                </a:moveTo>
                <a:lnTo>
                  <a:pt x="2843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664344" y="3088003"/>
            <a:ext cx="10287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101962" y="3194194"/>
            <a:ext cx="223520" cy="139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Times New Roman"/>
                <a:cs typeface="Times New Roman"/>
              </a:rPr>
              <a:t>2</a:t>
            </a:r>
            <a:r>
              <a:rPr dirty="0" sz="750" spc="-25">
                <a:latin typeface="Symbol"/>
                <a:cs typeface="Symbol"/>
              </a:rPr>
              <a:t></a:t>
            </a:r>
            <a:r>
              <a:rPr dirty="0" sz="750" spc="-40">
                <a:latin typeface="Times New Roman"/>
                <a:cs typeface="Times New Roman"/>
              </a:rPr>
              <a:t> </a:t>
            </a:r>
            <a:r>
              <a:rPr dirty="0" baseline="33333" sz="750" spc="-75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93335" y="3309117"/>
            <a:ext cx="40195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234315" algn="l"/>
              </a:tabLst>
            </a:pP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2</a:t>
            </a:r>
            <a:r>
              <a:rPr dirty="0" sz="1250" spc="-25">
                <a:latin typeface="Symbol"/>
                <a:cs typeface="Symbol"/>
              </a:rPr>
              <a:t>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982477" y="3056745"/>
            <a:ext cx="403225" cy="139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(</a:t>
            </a:r>
            <a:r>
              <a:rPr dirty="0" sz="700" spc="-4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</a:t>
            </a:r>
            <a:r>
              <a:rPr dirty="0" sz="750" spc="-50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)</a:t>
            </a:r>
            <a:r>
              <a:rPr dirty="0" baseline="33333" sz="750" spc="-37">
                <a:latin typeface="Times New Roman"/>
                <a:cs typeface="Times New Roman"/>
              </a:rPr>
              <a:t>2</a:t>
            </a:r>
            <a:endParaRPr baseline="33333" sz="75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20344" y="3184311"/>
            <a:ext cx="430466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3997960" algn="l"/>
                <a:tab pos="4222750" algn="l"/>
              </a:tabLst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best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40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720344" y="3586235"/>
            <a:ext cx="5547995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S.D.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 spc="-75">
                <a:latin typeface="Times New Roman"/>
                <a:cs typeface="Times New Roman"/>
              </a:rPr>
              <a:t>(</a:t>
            </a:r>
            <a:r>
              <a:rPr dirty="0" sz="1250" spc="-75">
                <a:latin typeface="Symbol"/>
                <a:cs typeface="Symbol"/>
              </a:rPr>
              <a:t></a:t>
            </a:r>
            <a:r>
              <a:rPr dirty="0" sz="125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0">
                <a:latin typeface="Times New Roman"/>
                <a:cs typeface="Times New Roman"/>
              </a:rPr>
              <a:t> distribution.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283461" y="3912743"/>
          <a:ext cx="4335145" cy="25558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9490"/>
                <a:gridCol w="1080770"/>
                <a:gridCol w="1028700"/>
                <a:gridCol w="1143000"/>
              </a:tblGrid>
              <a:tr h="322580">
                <a:tc>
                  <a:txBody>
                    <a:bodyPr/>
                    <a:lstStyle/>
                    <a:p>
                      <a:pPr algn="ctr" marL="2540">
                        <a:lnSpc>
                          <a:spcPts val="1365"/>
                        </a:lnSpc>
                      </a:pPr>
                      <a:r>
                        <a:rPr dirty="0" sz="125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dirty="0" sz="1200" spc="-50" i="1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4765">
                        <a:lnSpc>
                          <a:spcPts val="1395"/>
                        </a:lnSpc>
                      </a:pP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200" spc="-7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200" spc="-35" i="1">
                          <a:latin typeface="Times New Roman"/>
                          <a:cs typeface="Times New Roman"/>
                        </a:rPr>
                        <a:t>x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68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150" spc="-4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150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150" spc="-1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3650" sz="1050" spc="-75">
                          <a:latin typeface="Times New Roman"/>
                          <a:cs typeface="Times New Roman"/>
                        </a:rPr>
                        <a:t>2</a:t>
                      </a:r>
                      <a:endParaRPr baseline="43650"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032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294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72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875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117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1053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80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800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605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576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1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705"/>
                        </a:lnSpc>
                      </a:pPr>
                      <a:r>
                        <a:rPr dirty="0" sz="1200" i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200" spc="13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-9259" sz="2700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9259" sz="2700" spc="-8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200" spc="28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1705"/>
                        </a:lnSpc>
                      </a:pPr>
                      <a:r>
                        <a:rPr dirty="0" baseline="-9259" sz="2700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9259" sz="2700" spc="-142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fx</a:t>
                      </a:r>
                      <a:r>
                        <a:rPr dirty="0" sz="1200" spc="3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-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432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3970">
                        <a:lnSpc>
                          <a:spcPts val="1705"/>
                        </a:lnSpc>
                      </a:pPr>
                      <a:r>
                        <a:rPr dirty="0" baseline="-9259" sz="2700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9259" sz="2700" spc="-1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fx</a:t>
                      </a:r>
                      <a:r>
                        <a:rPr dirty="0" sz="1200" spc="-16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3650" sz="1050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baseline="43650" sz="1050" spc="40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4012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6" name="object 16" descr=""/>
          <p:cNvSpPr/>
          <p:nvPr/>
        </p:nvSpPr>
        <p:spPr>
          <a:xfrm>
            <a:off x="1564230" y="6981214"/>
            <a:ext cx="340995" cy="0"/>
          </a:xfrm>
          <a:custGeom>
            <a:avLst/>
            <a:gdLst/>
            <a:ahLst/>
            <a:cxnLst/>
            <a:rect l="l" t="t" r="r" b="b"/>
            <a:pathLst>
              <a:path w="340994" h="0">
                <a:moveTo>
                  <a:pt x="0" y="0"/>
                </a:moveTo>
                <a:lnTo>
                  <a:pt x="34088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2064078" y="6759729"/>
            <a:ext cx="2679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u="sng" sz="1150" spc="-2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432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53274" y="6897990"/>
            <a:ext cx="767080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573405" algn="l"/>
              </a:tabLst>
            </a:pPr>
            <a:r>
              <a:rPr dirty="0" baseline="-9523" sz="2625" spc="75">
                <a:latin typeface="Symbol"/>
                <a:cs typeface="Symbol"/>
              </a:rPr>
              <a:t></a:t>
            </a:r>
            <a:r>
              <a:rPr dirty="0" baseline="-9523" sz="2625" spc="-112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f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48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35283" y="6661633"/>
            <a:ext cx="417195" cy="2978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9523" sz="2625" spc="75">
                <a:latin typeface="Symbol"/>
                <a:cs typeface="Symbol"/>
              </a:rPr>
              <a:t></a:t>
            </a:r>
            <a:r>
              <a:rPr dirty="0" baseline="-9523" sz="2625" spc="-112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fx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34948" y="6846816"/>
            <a:ext cx="70104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baseline="2314" sz="1800">
                <a:latin typeface="Times New Roman"/>
                <a:cs typeface="Times New Roman"/>
              </a:rPr>
              <a:t>Hence</a:t>
            </a:r>
            <a:r>
              <a:rPr dirty="0" baseline="2314" sz="1800" spc="24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4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133561" y="6980918"/>
            <a:ext cx="412115" cy="0"/>
          </a:xfrm>
          <a:custGeom>
            <a:avLst/>
            <a:gdLst/>
            <a:ahLst/>
            <a:cxnLst/>
            <a:rect l="l" t="t" r="r" b="b"/>
            <a:pathLst>
              <a:path w="412114" h="0">
                <a:moveTo>
                  <a:pt x="0" y="0"/>
                </a:moveTo>
                <a:lnTo>
                  <a:pt x="41202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4008585" y="6728323"/>
            <a:ext cx="346075" cy="45212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00330" marR="5080" indent="-88265">
              <a:lnSpc>
                <a:spcPct val="121600"/>
              </a:lnSpc>
              <a:spcBef>
                <a:spcPts val="90"/>
              </a:spcBef>
            </a:pPr>
            <a:r>
              <a:rPr dirty="0" u="sng" sz="1150" spc="-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15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4012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48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53143" y="6850115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361510" y="6853763"/>
            <a:ext cx="1075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spc="195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2.5833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87878" y="6850115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899837" y="6850115"/>
            <a:ext cx="7112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37851" y="6846751"/>
            <a:ext cx="117157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27990" algn="l"/>
                <a:tab pos="1073150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9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&amp;</a:t>
            </a:r>
            <a:r>
              <a:rPr dirty="0" baseline="2314" sz="1800" spc="157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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104333" y="6663715"/>
            <a:ext cx="454659" cy="53149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ts val="1970"/>
              </a:lnSpc>
              <a:spcBef>
                <a:spcPts val="130"/>
              </a:spcBef>
            </a:pPr>
            <a:r>
              <a:rPr dirty="0" baseline="-9523" sz="2625" spc="75">
                <a:latin typeface="Symbol"/>
                <a:cs typeface="Symbol"/>
              </a:rPr>
              <a:t></a:t>
            </a:r>
            <a:r>
              <a:rPr dirty="0" baseline="-9523" sz="2625" spc="-142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fx</a:t>
            </a:r>
            <a:r>
              <a:rPr dirty="0" baseline="43650" sz="1050" spc="-37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  <a:p>
            <a:pPr marL="92710">
              <a:lnSpc>
                <a:spcPts val="1970"/>
              </a:lnSpc>
            </a:pPr>
            <a:r>
              <a:rPr dirty="0" baseline="-9523" sz="2625" spc="75">
                <a:latin typeface="Symbol"/>
                <a:cs typeface="Symbol"/>
              </a:rPr>
              <a:t></a:t>
            </a:r>
            <a:r>
              <a:rPr dirty="0" baseline="-9523" sz="2625" spc="-142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f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565337" y="6846442"/>
            <a:ext cx="43180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160">
                <a:latin typeface="Times New Roman"/>
                <a:cs typeface="Times New Roman"/>
              </a:rPr>
              <a:t> 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5750173" y="6866341"/>
            <a:ext cx="518795" cy="162560"/>
            <a:chOff x="5750173" y="6866341"/>
            <a:chExt cx="518795" cy="162560"/>
          </a:xfrm>
        </p:grpSpPr>
        <p:sp>
          <p:nvSpPr>
            <p:cNvPr id="31" name="object 31" descr=""/>
            <p:cNvSpPr/>
            <p:nvPr/>
          </p:nvSpPr>
          <p:spPr>
            <a:xfrm>
              <a:off x="5753346" y="6967498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5" h="11429">
                  <a:moveTo>
                    <a:pt x="0" y="11188"/>
                  </a:moveTo>
                  <a:lnTo>
                    <a:pt x="19458" y="0"/>
                  </a:lnTo>
                </a:path>
              </a:pathLst>
            </a:custGeom>
            <a:ln w="63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5772804" y="6970824"/>
              <a:ext cx="28575" cy="51435"/>
            </a:xfrm>
            <a:custGeom>
              <a:avLst/>
              <a:gdLst/>
              <a:ahLst/>
              <a:cxnLst/>
              <a:rect l="l" t="t" r="r" b="b"/>
              <a:pathLst>
                <a:path w="28575" h="51434">
                  <a:moveTo>
                    <a:pt x="0" y="0"/>
                  </a:moveTo>
                  <a:lnTo>
                    <a:pt x="28269" y="51102"/>
                  </a:lnTo>
                </a:path>
              </a:pathLst>
            </a:custGeom>
            <a:ln w="12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5804115" y="6869531"/>
              <a:ext cx="464820" cy="152400"/>
            </a:xfrm>
            <a:custGeom>
              <a:avLst/>
              <a:gdLst/>
              <a:ahLst/>
              <a:cxnLst/>
              <a:rect l="l" t="t" r="r" b="b"/>
              <a:pathLst>
                <a:path w="464820" h="152400">
                  <a:moveTo>
                    <a:pt x="0" y="152395"/>
                  </a:moveTo>
                  <a:lnTo>
                    <a:pt x="37081" y="0"/>
                  </a:lnTo>
                </a:path>
                <a:path w="464820" h="152400">
                  <a:moveTo>
                    <a:pt x="37081" y="0"/>
                  </a:moveTo>
                  <a:lnTo>
                    <a:pt x="464809" y="0"/>
                  </a:lnTo>
                </a:path>
              </a:pathLst>
            </a:custGeom>
            <a:ln w="63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 descr=""/>
          <p:cNvSpPr txBox="1"/>
          <p:nvPr/>
        </p:nvSpPr>
        <p:spPr>
          <a:xfrm>
            <a:off x="5461275" y="6841694"/>
            <a:ext cx="129984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9255" algn="l"/>
              </a:tabLst>
            </a:pP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13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2.5833</a:t>
            </a:r>
            <a:r>
              <a:rPr dirty="0" sz="1150" spc="1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1.607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720344" y="7282433"/>
            <a:ext cx="37439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6" name="object 36" descr=""/>
          <p:cNvGrpSpPr/>
          <p:nvPr/>
        </p:nvGrpSpPr>
        <p:grpSpPr>
          <a:xfrm>
            <a:off x="1483079" y="7873971"/>
            <a:ext cx="762635" cy="229235"/>
            <a:chOff x="1483079" y="7873971"/>
            <a:chExt cx="762635" cy="229235"/>
          </a:xfrm>
        </p:grpSpPr>
        <p:sp>
          <p:nvSpPr>
            <p:cNvPr id="37" name="object 37" descr=""/>
            <p:cNvSpPr/>
            <p:nvPr/>
          </p:nvSpPr>
          <p:spPr>
            <a:xfrm>
              <a:off x="1897120" y="8028596"/>
              <a:ext cx="23495" cy="13970"/>
            </a:xfrm>
            <a:custGeom>
              <a:avLst/>
              <a:gdLst/>
              <a:ahLst/>
              <a:cxnLst/>
              <a:rect l="l" t="t" r="r" b="b"/>
              <a:pathLst>
                <a:path w="23494" h="13970">
                  <a:moveTo>
                    <a:pt x="0" y="13606"/>
                  </a:moveTo>
                  <a:lnTo>
                    <a:pt x="23069" y="0"/>
                  </a:lnTo>
                </a:path>
              </a:pathLst>
            </a:custGeom>
            <a:ln w="76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920189" y="8032641"/>
              <a:ext cx="34290" cy="63500"/>
            </a:xfrm>
            <a:custGeom>
              <a:avLst/>
              <a:gdLst/>
              <a:ahLst/>
              <a:cxnLst/>
              <a:rect l="l" t="t" r="r" b="b"/>
              <a:pathLst>
                <a:path w="34289" h="63500">
                  <a:moveTo>
                    <a:pt x="0" y="0"/>
                  </a:moveTo>
                  <a:lnTo>
                    <a:pt x="33680" y="62886"/>
                  </a:lnTo>
                </a:path>
              </a:pathLst>
            </a:custGeom>
            <a:ln w="150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483079" y="7877822"/>
              <a:ext cx="762635" cy="217804"/>
            </a:xfrm>
            <a:custGeom>
              <a:avLst/>
              <a:gdLst/>
              <a:ahLst/>
              <a:cxnLst/>
              <a:rect l="l" t="t" r="r" b="b"/>
              <a:pathLst>
                <a:path w="762635" h="217804">
                  <a:moveTo>
                    <a:pt x="474454" y="217705"/>
                  </a:moveTo>
                  <a:lnTo>
                    <a:pt x="519109" y="29787"/>
                  </a:lnTo>
                </a:path>
                <a:path w="762635" h="217804">
                  <a:moveTo>
                    <a:pt x="519109" y="29787"/>
                  </a:moveTo>
                  <a:lnTo>
                    <a:pt x="747186" y="29787"/>
                  </a:lnTo>
                </a:path>
                <a:path w="762635" h="217804">
                  <a:moveTo>
                    <a:pt x="0" y="0"/>
                  </a:moveTo>
                  <a:lnTo>
                    <a:pt x="762566" y="0"/>
                  </a:lnTo>
                </a:path>
              </a:pathLst>
            </a:custGeom>
            <a:ln w="76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 descr=""/>
          <p:cNvSpPr/>
          <p:nvPr/>
        </p:nvSpPr>
        <p:spPr>
          <a:xfrm>
            <a:off x="2426493" y="7750935"/>
            <a:ext cx="318770" cy="0"/>
          </a:xfrm>
          <a:custGeom>
            <a:avLst/>
            <a:gdLst/>
            <a:ahLst/>
            <a:cxnLst/>
            <a:rect l="l" t="t" r="r" b="b"/>
            <a:pathLst>
              <a:path w="318769" h="0">
                <a:moveTo>
                  <a:pt x="0" y="0"/>
                </a:moveTo>
                <a:lnTo>
                  <a:pt x="318144" y="0"/>
                </a:lnTo>
              </a:path>
            </a:pathLst>
          </a:custGeom>
          <a:ln w="366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2773596" y="7642744"/>
            <a:ext cx="1457325" cy="248285"/>
          </a:xfrm>
          <a:prstGeom prst="rect">
            <a:avLst/>
          </a:prstGeom>
        </p:spPr>
        <p:txBody>
          <a:bodyPr wrap="square" lIns="0" tIns="73660" rIns="0" bIns="0" rtlCol="0" vert="horz">
            <a:spAutoFit/>
          </a:bodyPr>
          <a:lstStyle/>
          <a:p>
            <a:pPr algn="r" marR="30480">
              <a:lnSpc>
                <a:spcPts val="125"/>
              </a:lnSpc>
              <a:spcBef>
                <a:spcPts val="580"/>
              </a:spcBef>
            </a:pPr>
            <a:r>
              <a:rPr dirty="0" sz="600" spc="-50">
                <a:latin typeface="Times New Roman"/>
                <a:cs typeface="Times New Roman"/>
              </a:rPr>
              <a:t>2</a:t>
            </a:r>
            <a:endParaRPr sz="600">
              <a:latin typeface="Times New Roman"/>
              <a:cs typeface="Times New Roman"/>
            </a:endParaRPr>
          </a:p>
          <a:p>
            <a:pPr marL="38100">
              <a:lnSpc>
                <a:spcPts val="1145"/>
              </a:lnSpc>
            </a:pPr>
            <a:r>
              <a:rPr dirty="0" baseline="-24904" sz="2175">
                <a:latin typeface="Symbol"/>
                <a:cs typeface="Symbol"/>
              </a:rPr>
              <a:t></a:t>
            </a:r>
            <a:r>
              <a:rPr dirty="0" baseline="-24904" sz="2175" spc="-22">
                <a:latin typeface="Times New Roman"/>
                <a:cs typeface="Times New Roman"/>
              </a:rPr>
              <a:t> </a:t>
            </a:r>
            <a:r>
              <a:rPr dirty="0" baseline="-24904" sz="2175" spc="-15">
                <a:latin typeface="Times New Roman"/>
                <a:cs typeface="Times New Roman"/>
              </a:rPr>
              <a:t>0.2483</a:t>
            </a:r>
            <a:r>
              <a:rPr dirty="0" baseline="-24904" sz="2175" spc="-15" i="1">
                <a:latin typeface="Times New Roman"/>
                <a:cs typeface="Times New Roman"/>
              </a:rPr>
              <a:t>e</a:t>
            </a:r>
            <a:r>
              <a:rPr dirty="0" sz="850" spc="-10">
                <a:latin typeface="Symbol"/>
                <a:cs typeface="Symbol"/>
              </a:rPr>
              <a:t></a:t>
            </a:r>
            <a:r>
              <a:rPr dirty="0" sz="850" spc="-10">
                <a:latin typeface="Times New Roman"/>
                <a:cs typeface="Times New Roman"/>
              </a:rPr>
              <a:t>0.1935(</a:t>
            </a:r>
            <a:r>
              <a:rPr dirty="0" sz="850" spc="-90">
                <a:latin typeface="Times New Roman"/>
                <a:cs typeface="Times New Roman"/>
              </a:rPr>
              <a:t> </a:t>
            </a:r>
            <a:r>
              <a:rPr dirty="0" sz="850" spc="-20" i="1">
                <a:latin typeface="Times New Roman"/>
                <a:cs typeface="Times New Roman"/>
              </a:rPr>
              <a:t>x</a:t>
            </a:r>
            <a:r>
              <a:rPr dirty="0" sz="850" spc="-20">
                <a:latin typeface="Symbol"/>
                <a:cs typeface="Symbol"/>
              </a:rPr>
              <a:t></a:t>
            </a:r>
            <a:r>
              <a:rPr dirty="0" sz="850" spc="-20">
                <a:latin typeface="Times New Roman"/>
                <a:cs typeface="Times New Roman"/>
              </a:rPr>
              <a:t>9)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52953" y="7743674"/>
            <a:ext cx="2679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Times New Roman"/>
                <a:cs typeface="Times New Roman"/>
              </a:rPr>
              <a:t>5.167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806083" y="7609650"/>
            <a:ext cx="118110" cy="2482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450" spc="-50">
                <a:latin typeface="Times New Roman"/>
                <a:cs typeface="Times New Roman"/>
              </a:rPr>
              <a:t>1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323968" y="7587015"/>
            <a:ext cx="445134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947" sz="1275">
                <a:latin typeface="Symbol"/>
                <a:cs typeface="Symbol"/>
              </a:rPr>
              <a:t></a:t>
            </a:r>
            <a:r>
              <a:rPr dirty="0" sz="850">
                <a:latin typeface="Times New Roman"/>
                <a:cs typeface="Times New Roman"/>
              </a:rPr>
              <a:t>(</a:t>
            </a:r>
            <a:r>
              <a:rPr dirty="0" sz="850" spc="-45">
                <a:latin typeface="Times New Roman"/>
                <a:cs typeface="Times New Roman"/>
              </a:rPr>
              <a:t> </a:t>
            </a:r>
            <a:r>
              <a:rPr dirty="0" sz="850" spc="-10" i="1">
                <a:latin typeface="Times New Roman"/>
                <a:cs typeface="Times New Roman"/>
              </a:rPr>
              <a:t>x</a:t>
            </a:r>
            <a:r>
              <a:rPr dirty="0" sz="850" spc="-10">
                <a:latin typeface="Symbol"/>
                <a:cs typeface="Symbol"/>
              </a:rPr>
              <a:t></a:t>
            </a:r>
            <a:r>
              <a:rPr dirty="0" sz="850" spc="-10">
                <a:latin typeface="Times New Roman"/>
                <a:cs typeface="Times New Roman"/>
              </a:rPr>
              <a:t>9)</a:t>
            </a:r>
            <a:r>
              <a:rPr dirty="0" baseline="37037" sz="900" spc="-15">
                <a:latin typeface="Times New Roman"/>
                <a:cs typeface="Times New Roman"/>
              </a:rPr>
              <a:t>2</a:t>
            </a:r>
            <a:endParaRPr baseline="37037" sz="9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972855" y="7726223"/>
            <a:ext cx="1391920" cy="2482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296670" algn="l"/>
              </a:tabLst>
            </a:pPr>
            <a:r>
              <a:rPr dirty="0" sz="1450" i="1">
                <a:latin typeface="Times New Roman"/>
                <a:cs typeface="Times New Roman"/>
              </a:rPr>
              <a:t>f</a:t>
            </a:r>
            <a:r>
              <a:rPr dirty="0" sz="1450" spc="30" i="1">
                <a:latin typeface="Times New Roman"/>
                <a:cs typeface="Times New Roman"/>
              </a:rPr>
              <a:t> </a:t>
            </a:r>
            <a:r>
              <a:rPr dirty="0" sz="1450">
                <a:latin typeface="Times New Roman"/>
                <a:cs typeface="Times New Roman"/>
              </a:rPr>
              <a:t>(</a:t>
            </a:r>
            <a:r>
              <a:rPr dirty="0" sz="1450" i="1">
                <a:latin typeface="Times New Roman"/>
                <a:cs typeface="Times New Roman"/>
              </a:rPr>
              <a:t>x</a:t>
            </a:r>
            <a:r>
              <a:rPr dirty="0" sz="1450">
                <a:latin typeface="Times New Roman"/>
                <a:cs typeface="Times New Roman"/>
              </a:rPr>
              <a:t>) </a:t>
            </a:r>
            <a:r>
              <a:rPr dirty="0" sz="1450" spc="-50">
                <a:latin typeface="Symbol"/>
                <a:cs typeface="Symbol"/>
              </a:rPr>
              <a:t></a:t>
            </a:r>
            <a:r>
              <a:rPr dirty="0" sz="1450">
                <a:latin typeface="Times New Roman"/>
                <a:cs typeface="Times New Roman"/>
              </a:rPr>
              <a:t>	</a:t>
            </a:r>
            <a:r>
              <a:rPr dirty="0" sz="1450" spc="-50" i="1">
                <a:latin typeface="Times New Roman"/>
                <a:cs typeface="Times New Roman"/>
              </a:rPr>
              <a:t>e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462689" y="7876564"/>
            <a:ext cx="748030" cy="2603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450">
                <a:latin typeface="Times New Roman"/>
                <a:cs typeface="Times New Roman"/>
              </a:rPr>
              <a:t>1.607</a:t>
            </a:r>
            <a:r>
              <a:rPr dirty="0" sz="1450" spc="110">
                <a:latin typeface="Times New Roman"/>
                <a:cs typeface="Times New Roman"/>
              </a:rPr>
              <a:t>  </a:t>
            </a:r>
            <a:r>
              <a:rPr dirty="0" sz="1450" spc="-25">
                <a:latin typeface="Times New Roman"/>
                <a:cs typeface="Times New Roman"/>
              </a:rPr>
              <a:t>2</a:t>
            </a:r>
            <a:r>
              <a:rPr dirty="0" sz="1550" spc="-25">
                <a:latin typeface="Symbol"/>
                <a:cs typeface="Symbol"/>
              </a:rPr>
              <a:t></a:t>
            </a:r>
            <a:endParaRPr sz="1550">
              <a:latin typeface="Symbol"/>
              <a:cs typeface="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720344" y="8204454"/>
            <a:ext cx="31146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48" name="object 48" descr=""/>
          <p:cNvGraphicFramePr>
            <a:graphicFrameLocks noGrp="1"/>
          </p:cNvGraphicFramePr>
          <p:nvPr/>
        </p:nvGraphicFramePr>
        <p:xfrm>
          <a:off x="815898" y="8495875"/>
          <a:ext cx="6222365" cy="431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7359"/>
                <a:gridCol w="812800"/>
                <a:gridCol w="915035"/>
                <a:gridCol w="915034"/>
                <a:gridCol w="915035"/>
                <a:gridCol w="953135"/>
                <a:gridCol w="1169670"/>
              </a:tblGrid>
              <a:tr h="215900">
                <a:tc>
                  <a:txBody>
                    <a:bodyPr/>
                    <a:lstStyle/>
                    <a:p>
                      <a:pPr marL="31750">
                        <a:lnSpc>
                          <a:spcPts val="131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x: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93980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ts val="131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15900">
                <a:tc>
                  <a:txBody>
                    <a:bodyPr/>
                    <a:lstStyle/>
                    <a:p>
                      <a:pPr marL="31750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f: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 marR="93980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ts val="1360"/>
                        </a:lnSpc>
                        <a:spcBef>
                          <a:spcPts val="24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(VTU</a:t>
                      </a:r>
                      <a:r>
                        <a:rPr dirty="0" sz="1200" spc="-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2001)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0480"/>
                </a:tc>
              </a:tr>
            </a:tbl>
          </a:graphicData>
        </a:graphic>
      </p:graphicFrame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720344" y="891285"/>
            <a:ext cx="5854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1025956" y="1176781"/>
          <a:ext cx="4344035" cy="20186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1115695"/>
                <a:gridCol w="1115695"/>
                <a:gridCol w="1115694"/>
              </a:tblGrid>
              <a:tr h="322580">
                <a:tc>
                  <a:txBody>
                    <a:bodyPr/>
                    <a:lstStyle/>
                    <a:p>
                      <a:pPr algn="ctr" marL="2540">
                        <a:lnSpc>
                          <a:spcPts val="1380"/>
                        </a:lnSpc>
                      </a:pPr>
                      <a:r>
                        <a:rPr dirty="0" sz="125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2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10"/>
                        </a:lnSpc>
                      </a:pPr>
                      <a:r>
                        <a:rPr dirty="0" sz="1200" spc="-50" i="1">
                          <a:latin typeface="Times New Roman"/>
                          <a:cs typeface="Times New Roman"/>
                        </a:rPr>
                        <a:t>f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6510">
                        <a:lnSpc>
                          <a:spcPts val="1350"/>
                        </a:lnSpc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150" spc="-5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150" spc="-13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-50" i="1">
                          <a:latin typeface="Times New Roman"/>
                          <a:cs typeface="Times New Roman"/>
                        </a:rPr>
                        <a:t>x</a:t>
                      </a:r>
                      <a:endParaRPr sz="11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90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dirty="0" sz="115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150" spc="-50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dirty="0" sz="1150" spc="-1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50" spc="35" i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baseline="43650" sz="1050" spc="52">
                          <a:latin typeface="Times New Roman"/>
                          <a:cs typeface="Times New Roman"/>
                        </a:rPr>
                        <a:t>2</a:t>
                      </a:r>
                      <a:endParaRPr baseline="43650" sz="1050">
                        <a:latin typeface="Times New Roman"/>
                        <a:cs typeface="Times New Roman"/>
                      </a:endParaRPr>
                    </a:p>
                  </a:txBody>
                  <a:tcPr marL="0" marR="0" marB="0" marT="2286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75565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24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32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256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80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2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8890">
                        <a:lnSpc>
                          <a:spcPts val="1710"/>
                        </a:lnSpc>
                      </a:pPr>
                      <a:r>
                        <a:rPr dirty="0" baseline="-9259" sz="2700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9259" sz="2700" spc="-1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i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200" spc="28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-12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ts val="1710"/>
                        </a:lnSpc>
                      </a:pPr>
                      <a:r>
                        <a:rPr dirty="0" baseline="-9259" sz="2700">
                          <a:latin typeface="Symbol"/>
                          <a:cs typeface="Symbol"/>
                        </a:rPr>
                        <a:t></a:t>
                      </a:r>
                      <a:r>
                        <a:rPr dirty="0" baseline="-9259" sz="2700" spc="-12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 i="1">
                          <a:latin typeface="Times New Roman"/>
                          <a:cs typeface="Times New Roman"/>
                        </a:rPr>
                        <a:t>fx</a:t>
                      </a:r>
                      <a:r>
                        <a:rPr dirty="0" sz="1200" spc="-165" i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baseline="43650" sz="1050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baseline="43650" sz="1050" spc="419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Symbol"/>
                          <a:cs typeface="Symbol"/>
                        </a:rPr>
                        <a:t>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640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 descr=""/>
          <p:cNvSpPr/>
          <p:nvPr/>
        </p:nvSpPr>
        <p:spPr>
          <a:xfrm>
            <a:off x="1149550" y="3750038"/>
            <a:ext cx="341630" cy="0"/>
          </a:xfrm>
          <a:custGeom>
            <a:avLst/>
            <a:gdLst/>
            <a:ahLst/>
            <a:cxnLst/>
            <a:rect l="l" t="t" r="r" b="b"/>
            <a:pathLst>
              <a:path w="341630" h="0">
                <a:moveTo>
                  <a:pt x="0" y="0"/>
                </a:moveTo>
                <a:lnTo>
                  <a:pt x="341322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662152" y="3750039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654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655248" y="3528849"/>
            <a:ext cx="18034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25">
                <a:latin typeface="Times New Roman"/>
                <a:cs typeface="Times New Roman"/>
              </a:rPr>
              <a:t>96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38569" y="3667108"/>
            <a:ext cx="716280" cy="2978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522605" algn="l"/>
              </a:tabLst>
            </a:pPr>
            <a:r>
              <a:rPr dirty="0" baseline="-9523" sz="2625" spc="75">
                <a:latin typeface="Symbol"/>
                <a:cs typeface="Symbol"/>
              </a:rPr>
              <a:t></a:t>
            </a:r>
            <a:r>
              <a:rPr dirty="0" baseline="-9523" sz="2625" spc="-104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f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 spc="-25">
                <a:latin typeface="Times New Roman"/>
                <a:cs typeface="Times New Roman"/>
              </a:rPr>
              <a:t>16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20586" y="3430753"/>
            <a:ext cx="417195" cy="29781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9523" sz="2625" spc="75">
                <a:latin typeface="Symbol"/>
                <a:cs typeface="Symbol"/>
              </a:rPr>
              <a:t></a:t>
            </a:r>
            <a:r>
              <a:rPr dirty="0" baseline="-9523" sz="2625" spc="-104">
                <a:latin typeface="Times New Roman"/>
                <a:cs typeface="Times New Roman"/>
              </a:rPr>
              <a:t> </a:t>
            </a:r>
            <a:r>
              <a:rPr dirty="0" sz="1150" spc="55" i="1">
                <a:latin typeface="Times New Roman"/>
                <a:cs typeface="Times New Roman"/>
              </a:rPr>
              <a:t>fx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19937" y="3615636"/>
            <a:ext cx="40132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150" spc="55">
                <a:latin typeface="Symbol"/>
                <a:cs typeface="Symbol"/>
              </a:rPr>
              <a:t>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23286" y="3615961"/>
            <a:ext cx="145923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7345" algn="l"/>
              </a:tabLst>
            </a:pP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6.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&amp;</a:t>
            </a:r>
            <a:r>
              <a:rPr dirty="0" baseline="2314" sz="1800" spc="359">
                <a:latin typeface="Times New Roman"/>
                <a:cs typeface="Times New Roman"/>
              </a:rPr>
              <a:t> </a:t>
            </a:r>
            <a:r>
              <a:rPr dirty="0" baseline="2415" sz="1725" i="1">
                <a:latin typeface="Times New Roman"/>
                <a:cs typeface="Times New Roman"/>
              </a:rPr>
              <a:t>S</a:t>
            </a:r>
            <a:r>
              <a:rPr dirty="0" baseline="2415" sz="1725">
                <a:latin typeface="Times New Roman"/>
                <a:cs typeface="Times New Roman"/>
              </a:rPr>
              <a:t>.</a:t>
            </a:r>
            <a:r>
              <a:rPr dirty="0" baseline="2415" sz="1725" i="1">
                <a:latin typeface="Times New Roman"/>
                <a:cs typeface="Times New Roman"/>
              </a:rPr>
              <a:t>D</a:t>
            </a:r>
            <a:r>
              <a:rPr dirty="0" baseline="2415" sz="1725">
                <a:latin typeface="Times New Roman"/>
                <a:cs typeface="Times New Roman"/>
              </a:rPr>
              <a:t>.</a:t>
            </a:r>
            <a:r>
              <a:rPr dirty="0" baseline="2415" sz="1725" spc="-104">
                <a:latin typeface="Times New Roman"/>
                <a:cs typeface="Times New Roman"/>
              </a:rPr>
              <a:t> </a:t>
            </a:r>
            <a:r>
              <a:rPr dirty="0" baseline="2415" sz="1725">
                <a:latin typeface="Symbol"/>
                <a:cs typeface="Symbol"/>
              </a:rPr>
              <a:t></a:t>
            </a:r>
            <a:r>
              <a:rPr dirty="0" baseline="2415" sz="1725" spc="-127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</a:t>
            </a:r>
            <a:r>
              <a:rPr dirty="0" baseline="2222" sz="1875" spc="270">
                <a:latin typeface="Times New Roman"/>
                <a:cs typeface="Times New Roman"/>
              </a:rPr>
              <a:t> </a:t>
            </a:r>
            <a:r>
              <a:rPr dirty="0" baseline="2415" sz="1725" spc="-75">
                <a:latin typeface="Symbol"/>
                <a:cs typeface="Symbol"/>
              </a:rPr>
              <a:t></a:t>
            </a:r>
            <a:endParaRPr baseline="2415" sz="1725">
              <a:latin typeface="Symbol"/>
              <a:cs typeface="Symbol"/>
            </a:endParaRPr>
          </a:p>
        </p:txBody>
      </p:sp>
      <p:grpSp>
        <p:nvGrpSpPr>
          <p:cNvPr id="11" name="object 11" descr=""/>
          <p:cNvGrpSpPr/>
          <p:nvPr/>
        </p:nvGrpSpPr>
        <p:grpSpPr>
          <a:xfrm>
            <a:off x="3007958" y="3502148"/>
            <a:ext cx="825500" cy="473075"/>
            <a:chOff x="3007958" y="3502148"/>
            <a:chExt cx="825500" cy="473075"/>
          </a:xfrm>
        </p:grpSpPr>
        <p:sp>
          <p:nvSpPr>
            <p:cNvPr id="12" name="object 12" descr=""/>
            <p:cNvSpPr/>
            <p:nvPr/>
          </p:nvSpPr>
          <p:spPr>
            <a:xfrm>
              <a:off x="3110941" y="3745742"/>
              <a:ext cx="406400" cy="0"/>
            </a:xfrm>
            <a:custGeom>
              <a:avLst/>
              <a:gdLst/>
              <a:ahLst/>
              <a:cxnLst/>
              <a:rect l="l" t="t" r="r" b="b"/>
              <a:pathLst>
                <a:path w="406400" h="0">
                  <a:moveTo>
                    <a:pt x="0" y="0"/>
                  </a:moveTo>
                  <a:lnTo>
                    <a:pt x="406165" y="0"/>
                  </a:lnTo>
                </a:path>
              </a:pathLst>
            </a:custGeom>
            <a:ln w="6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013015" y="3509039"/>
              <a:ext cx="820419" cy="465455"/>
            </a:xfrm>
            <a:custGeom>
              <a:avLst/>
              <a:gdLst/>
              <a:ahLst/>
              <a:cxnLst/>
              <a:rect l="l" t="t" r="r" b="b"/>
              <a:pathLst>
                <a:path w="820420" h="465454">
                  <a:moveTo>
                    <a:pt x="0" y="311821"/>
                  </a:moveTo>
                  <a:lnTo>
                    <a:pt x="14702" y="288876"/>
                  </a:lnTo>
                </a:path>
                <a:path w="820420" h="465454">
                  <a:moveTo>
                    <a:pt x="14702" y="288573"/>
                  </a:moveTo>
                  <a:lnTo>
                    <a:pt x="51497" y="464527"/>
                  </a:lnTo>
                </a:path>
                <a:path w="820420" h="465454">
                  <a:moveTo>
                    <a:pt x="51497" y="464834"/>
                  </a:moveTo>
                  <a:lnTo>
                    <a:pt x="92564" y="302"/>
                  </a:lnTo>
                </a:path>
                <a:path w="820420" h="465454">
                  <a:moveTo>
                    <a:pt x="92564" y="0"/>
                  </a:moveTo>
                  <a:lnTo>
                    <a:pt x="8202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3007958" y="3502148"/>
              <a:ext cx="822960" cy="468630"/>
            </a:xfrm>
            <a:custGeom>
              <a:avLst/>
              <a:gdLst/>
              <a:ahLst/>
              <a:cxnLst/>
              <a:rect l="l" t="t" r="r" b="b"/>
              <a:pathLst>
                <a:path w="822960" h="468629">
                  <a:moveTo>
                    <a:pt x="822776" y="0"/>
                  </a:moveTo>
                  <a:lnTo>
                    <a:pt x="91030" y="0"/>
                  </a:lnTo>
                  <a:lnTo>
                    <a:pt x="53335" y="427812"/>
                  </a:lnTo>
                  <a:lnTo>
                    <a:pt x="20837" y="281531"/>
                  </a:lnTo>
                  <a:lnTo>
                    <a:pt x="0" y="314282"/>
                  </a:lnTo>
                  <a:lnTo>
                    <a:pt x="4284" y="317033"/>
                  </a:lnTo>
                  <a:lnTo>
                    <a:pt x="12256" y="302961"/>
                  </a:lnTo>
                  <a:lnTo>
                    <a:pt x="49964" y="468511"/>
                  </a:lnTo>
                  <a:lnTo>
                    <a:pt x="57315" y="468511"/>
                  </a:lnTo>
                  <a:lnTo>
                    <a:pt x="97773" y="7648"/>
                  </a:lnTo>
                  <a:lnTo>
                    <a:pt x="822776" y="7648"/>
                  </a:lnTo>
                  <a:lnTo>
                    <a:pt x="8227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 descr=""/>
          <p:cNvGrpSpPr/>
          <p:nvPr/>
        </p:nvGrpSpPr>
        <p:grpSpPr>
          <a:xfrm>
            <a:off x="3992592" y="3538875"/>
            <a:ext cx="633730" cy="382905"/>
            <a:chOff x="3992592" y="3538875"/>
            <a:chExt cx="633730" cy="382905"/>
          </a:xfrm>
        </p:grpSpPr>
        <p:sp>
          <p:nvSpPr>
            <p:cNvPr id="16" name="object 16" descr=""/>
            <p:cNvSpPr/>
            <p:nvPr/>
          </p:nvSpPr>
          <p:spPr>
            <a:xfrm>
              <a:off x="4095892" y="3745742"/>
              <a:ext cx="242570" cy="0"/>
            </a:xfrm>
            <a:custGeom>
              <a:avLst/>
              <a:gdLst/>
              <a:ahLst/>
              <a:cxnLst/>
              <a:rect l="l" t="t" r="r" b="b"/>
              <a:pathLst>
                <a:path w="242570" h="0">
                  <a:moveTo>
                    <a:pt x="0" y="0"/>
                  </a:moveTo>
                  <a:lnTo>
                    <a:pt x="242089" y="0"/>
                  </a:lnTo>
                </a:path>
              </a:pathLst>
            </a:custGeom>
            <a:ln w="64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997916" y="3545753"/>
              <a:ext cx="628015" cy="374650"/>
            </a:xfrm>
            <a:custGeom>
              <a:avLst/>
              <a:gdLst/>
              <a:ahLst/>
              <a:cxnLst/>
              <a:rect l="l" t="t" r="r" b="b"/>
              <a:pathLst>
                <a:path w="628014" h="374650">
                  <a:moveTo>
                    <a:pt x="0" y="251241"/>
                  </a:moveTo>
                  <a:lnTo>
                    <a:pt x="14069" y="232878"/>
                  </a:lnTo>
                </a:path>
                <a:path w="628014" h="374650">
                  <a:moveTo>
                    <a:pt x="14449" y="232575"/>
                  </a:moveTo>
                  <a:lnTo>
                    <a:pt x="51459" y="374261"/>
                  </a:lnTo>
                </a:path>
                <a:path w="628014" h="374650">
                  <a:moveTo>
                    <a:pt x="51459" y="374567"/>
                  </a:moveTo>
                  <a:lnTo>
                    <a:pt x="92272" y="315"/>
                  </a:lnTo>
                </a:path>
                <a:path w="628014" h="374650">
                  <a:moveTo>
                    <a:pt x="92272" y="0"/>
                  </a:moveTo>
                  <a:lnTo>
                    <a:pt x="6277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3992592" y="3538875"/>
              <a:ext cx="630555" cy="378460"/>
            </a:xfrm>
            <a:custGeom>
              <a:avLst/>
              <a:gdLst/>
              <a:ahLst/>
              <a:cxnLst/>
              <a:rect l="l" t="t" r="r" b="b"/>
              <a:pathLst>
                <a:path w="630554" h="378460">
                  <a:moveTo>
                    <a:pt x="630194" y="0"/>
                  </a:moveTo>
                  <a:lnTo>
                    <a:pt x="91259" y="0"/>
                  </a:lnTo>
                  <a:lnTo>
                    <a:pt x="53614" y="345489"/>
                  </a:lnTo>
                  <a:lnTo>
                    <a:pt x="21040" y="227060"/>
                  </a:lnTo>
                  <a:lnTo>
                    <a:pt x="0" y="253374"/>
                  </a:lnTo>
                  <a:lnTo>
                    <a:pt x="3929" y="256744"/>
                  </a:lnTo>
                  <a:lnTo>
                    <a:pt x="12548" y="245423"/>
                  </a:lnTo>
                  <a:lnTo>
                    <a:pt x="49938" y="378232"/>
                  </a:lnTo>
                  <a:lnTo>
                    <a:pt x="57543" y="378232"/>
                  </a:lnTo>
                  <a:lnTo>
                    <a:pt x="97723" y="7648"/>
                  </a:lnTo>
                  <a:lnTo>
                    <a:pt x="630194" y="7648"/>
                  </a:lnTo>
                  <a:lnTo>
                    <a:pt x="630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 descr=""/>
          <p:cNvGrpSpPr/>
          <p:nvPr/>
        </p:nvGrpSpPr>
        <p:grpSpPr>
          <a:xfrm>
            <a:off x="4784644" y="3634351"/>
            <a:ext cx="542925" cy="168910"/>
            <a:chOff x="4784644" y="3634351"/>
            <a:chExt cx="542925" cy="168910"/>
          </a:xfrm>
        </p:grpSpPr>
        <p:sp>
          <p:nvSpPr>
            <p:cNvPr id="20" name="object 20" descr=""/>
            <p:cNvSpPr/>
            <p:nvPr/>
          </p:nvSpPr>
          <p:spPr>
            <a:xfrm>
              <a:off x="4789080" y="3641230"/>
              <a:ext cx="538480" cy="161290"/>
            </a:xfrm>
            <a:custGeom>
              <a:avLst/>
              <a:gdLst/>
              <a:ahLst/>
              <a:cxnLst/>
              <a:rect l="l" t="t" r="r" b="b"/>
              <a:pathLst>
                <a:path w="538479" h="161289">
                  <a:moveTo>
                    <a:pt x="0" y="108639"/>
                  </a:moveTo>
                  <a:lnTo>
                    <a:pt x="15336" y="99767"/>
                  </a:lnTo>
                </a:path>
                <a:path w="538479" h="161289">
                  <a:moveTo>
                    <a:pt x="15590" y="99767"/>
                  </a:moveTo>
                  <a:lnTo>
                    <a:pt x="52347" y="160359"/>
                  </a:lnTo>
                </a:path>
                <a:path w="538479" h="161289">
                  <a:moveTo>
                    <a:pt x="52347" y="160662"/>
                  </a:moveTo>
                  <a:lnTo>
                    <a:pt x="92906" y="315"/>
                  </a:lnTo>
                </a:path>
                <a:path w="538479" h="161289">
                  <a:moveTo>
                    <a:pt x="92906" y="0"/>
                  </a:moveTo>
                  <a:lnTo>
                    <a:pt x="53830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4784644" y="3634351"/>
              <a:ext cx="540385" cy="164465"/>
            </a:xfrm>
            <a:custGeom>
              <a:avLst/>
              <a:gdLst/>
              <a:ahLst/>
              <a:cxnLst/>
              <a:rect l="l" t="t" r="r" b="b"/>
              <a:pathLst>
                <a:path w="540385" h="164464">
                  <a:moveTo>
                    <a:pt x="539822" y="0"/>
                  </a:moveTo>
                  <a:lnTo>
                    <a:pt x="91385" y="0"/>
                  </a:lnTo>
                  <a:lnTo>
                    <a:pt x="54248" y="148420"/>
                  </a:lnTo>
                  <a:lnTo>
                    <a:pt x="21167" y="98845"/>
                  </a:lnTo>
                  <a:lnTo>
                    <a:pt x="0" y="110166"/>
                  </a:lnTo>
                  <a:lnTo>
                    <a:pt x="2408" y="114445"/>
                  </a:lnTo>
                  <a:lnTo>
                    <a:pt x="12801" y="108639"/>
                  </a:lnTo>
                  <a:lnTo>
                    <a:pt x="50192" y="164334"/>
                  </a:lnTo>
                  <a:lnTo>
                    <a:pt x="57670" y="164334"/>
                  </a:lnTo>
                  <a:lnTo>
                    <a:pt x="96835" y="7648"/>
                  </a:lnTo>
                  <a:lnTo>
                    <a:pt x="539822" y="7648"/>
                  </a:lnTo>
                  <a:lnTo>
                    <a:pt x="539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3509395" y="3611657"/>
            <a:ext cx="48260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</a:t>
            </a:r>
            <a:r>
              <a:rPr dirty="0" sz="1250" spc="-18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94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82044" y="3431279"/>
            <a:ext cx="450850" cy="52895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ts val="1960"/>
              </a:lnSpc>
              <a:spcBef>
                <a:spcPts val="135"/>
              </a:spcBef>
            </a:pPr>
            <a:r>
              <a:rPr dirty="0" baseline="-7936" sz="2625">
                <a:latin typeface="Symbol"/>
                <a:cs typeface="Symbol"/>
              </a:rPr>
              <a:t></a:t>
            </a:r>
            <a:r>
              <a:rPr dirty="0" baseline="-7936" sz="2625" spc="-37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fx</a:t>
            </a:r>
            <a:r>
              <a:rPr dirty="0" baseline="43650" sz="1050" spc="-37">
                <a:latin typeface="Times New Roman"/>
                <a:cs typeface="Times New Roman"/>
              </a:rPr>
              <a:t>2</a:t>
            </a:r>
            <a:endParaRPr baseline="43650" sz="1050">
              <a:latin typeface="Times New Roman"/>
              <a:cs typeface="Times New Roman"/>
            </a:endParaRPr>
          </a:p>
          <a:p>
            <a:pPr marL="88265">
              <a:lnSpc>
                <a:spcPts val="1960"/>
              </a:lnSpc>
            </a:pPr>
            <a:r>
              <a:rPr dirty="0" baseline="-7936" sz="2625">
                <a:latin typeface="Symbol"/>
                <a:cs typeface="Symbol"/>
              </a:rPr>
              <a:t></a:t>
            </a:r>
            <a:r>
              <a:rPr dirty="0" baseline="-7936" sz="2625" spc="-37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f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091178" y="3491811"/>
            <a:ext cx="254635" cy="45339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1150" spc="-25">
                <a:latin typeface="Times New Roman"/>
                <a:cs typeface="Times New Roman"/>
              </a:rPr>
              <a:t>640</a:t>
            </a:r>
            <a:endParaRPr sz="1150">
              <a:latin typeface="Times New Roman"/>
              <a:cs typeface="Times New Roman"/>
            </a:endParaRPr>
          </a:p>
          <a:p>
            <a:pPr marL="43180">
              <a:lnSpc>
                <a:spcPct val="100000"/>
              </a:lnSpc>
              <a:spcBef>
                <a:spcPts val="305"/>
              </a:spcBef>
            </a:pPr>
            <a:r>
              <a:rPr dirty="0" sz="1150" spc="-25">
                <a:latin typeface="Times New Roman"/>
                <a:cs typeface="Times New Roman"/>
              </a:rPr>
              <a:t>16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329955" y="3619897"/>
            <a:ext cx="12674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554990" algn="l"/>
              </a:tabLst>
            </a:pP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6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547">
                <a:latin typeface="Times New Roman"/>
                <a:cs typeface="Times New Roman"/>
              </a:rPr>
              <a:t> </a:t>
            </a:r>
            <a:r>
              <a:rPr dirty="0" sz="1150" spc="-6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40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36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2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720344" y="4064634"/>
            <a:ext cx="25615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1245727" y="4639840"/>
            <a:ext cx="446405" cy="207645"/>
            <a:chOff x="1245727" y="4639840"/>
            <a:chExt cx="446405" cy="207645"/>
          </a:xfrm>
        </p:grpSpPr>
        <p:sp>
          <p:nvSpPr>
            <p:cNvPr id="28" name="object 28" descr=""/>
            <p:cNvSpPr/>
            <p:nvPr/>
          </p:nvSpPr>
          <p:spPr>
            <a:xfrm>
              <a:off x="1377904" y="4780326"/>
              <a:ext cx="20955" cy="12700"/>
            </a:xfrm>
            <a:custGeom>
              <a:avLst/>
              <a:gdLst/>
              <a:ahLst/>
              <a:cxnLst/>
              <a:rect l="l" t="t" r="r" b="b"/>
              <a:pathLst>
                <a:path w="20955" h="12700">
                  <a:moveTo>
                    <a:pt x="0" y="12159"/>
                  </a:moveTo>
                  <a:lnTo>
                    <a:pt x="20808" y="0"/>
                  </a:lnTo>
                </a:path>
              </a:pathLst>
            </a:custGeom>
            <a:ln w="68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1398713" y="4783613"/>
              <a:ext cx="30480" cy="57150"/>
            </a:xfrm>
            <a:custGeom>
              <a:avLst/>
              <a:gdLst/>
              <a:ahLst/>
              <a:cxnLst/>
              <a:rect l="l" t="t" r="r" b="b"/>
              <a:pathLst>
                <a:path w="30480" h="57150">
                  <a:moveTo>
                    <a:pt x="0" y="0"/>
                  </a:moveTo>
                  <a:lnTo>
                    <a:pt x="30400" y="56526"/>
                  </a:lnTo>
                </a:path>
              </a:pathLst>
            </a:custGeom>
            <a:ln w="135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1245727" y="4643281"/>
              <a:ext cx="446405" cy="197485"/>
            </a:xfrm>
            <a:custGeom>
              <a:avLst/>
              <a:gdLst/>
              <a:ahLst/>
              <a:cxnLst/>
              <a:rect l="l" t="t" r="r" b="b"/>
              <a:pathLst>
                <a:path w="446405" h="197485">
                  <a:moveTo>
                    <a:pt x="187020" y="196858"/>
                  </a:moveTo>
                  <a:lnTo>
                    <a:pt x="227012" y="28585"/>
                  </a:lnTo>
                </a:path>
                <a:path w="446405" h="197485">
                  <a:moveTo>
                    <a:pt x="0" y="0"/>
                  </a:moveTo>
                  <a:lnTo>
                    <a:pt x="446086" y="0"/>
                  </a:lnTo>
                </a:path>
              </a:pathLst>
            </a:custGeom>
            <a:ln w="69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" name="object 31" descr=""/>
          <p:cNvSpPr/>
          <p:nvPr/>
        </p:nvSpPr>
        <p:spPr>
          <a:xfrm>
            <a:off x="1860334" y="4520033"/>
            <a:ext cx="309880" cy="0"/>
          </a:xfrm>
          <a:custGeom>
            <a:avLst/>
            <a:gdLst/>
            <a:ahLst/>
            <a:cxnLst/>
            <a:rect l="l" t="t" r="r" b="b"/>
            <a:pathLst>
              <a:path w="309880" h="0">
                <a:moveTo>
                  <a:pt x="0" y="0"/>
                </a:moveTo>
                <a:lnTo>
                  <a:pt x="309619" y="0"/>
                </a:lnTo>
              </a:path>
            </a:pathLst>
          </a:custGeom>
          <a:ln w="32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" name="object 32" descr=""/>
          <p:cNvGrpSpPr/>
          <p:nvPr/>
        </p:nvGrpSpPr>
        <p:grpSpPr>
          <a:xfrm>
            <a:off x="2369572" y="4639840"/>
            <a:ext cx="416559" cy="207645"/>
            <a:chOff x="2369572" y="4639840"/>
            <a:chExt cx="416559" cy="207645"/>
          </a:xfrm>
        </p:grpSpPr>
        <p:sp>
          <p:nvSpPr>
            <p:cNvPr id="33" name="object 33" descr=""/>
            <p:cNvSpPr/>
            <p:nvPr/>
          </p:nvSpPr>
          <p:spPr>
            <a:xfrm>
              <a:off x="2471362" y="4780327"/>
              <a:ext cx="20955" cy="12700"/>
            </a:xfrm>
            <a:custGeom>
              <a:avLst/>
              <a:gdLst/>
              <a:ahLst/>
              <a:cxnLst/>
              <a:rect l="l" t="t" r="r" b="b"/>
              <a:pathLst>
                <a:path w="20955" h="12700">
                  <a:moveTo>
                    <a:pt x="0" y="12159"/>
                  </a:moveTo>
                  <a:lnTo>
                    <a:pt x="20767" y="0"/>
                  </a:lnTo>
                </a:path>
              </a:pathLst>
            </a:custGeom>
            <a:ln w="68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492130" y="4783614"/>
              <a:ext cx="30480" cy="57150"/>
            </a:xfrm>
            <a:custGeom>
              <a:avLst/>
              <a:gdLst/>
              <a:ahLst/>
              <a:cxnLst/>
              <a:rect l="l" t="t" r="r" b="b"/>
              <a:pathLst>
                <a:path w="30480" h="57150">
                  <a:moveTo>
                    <a:pt x="0" y="0"/>
                  </a:moveTo>
                  <a:lnTo>
                    <a:pt x="30332" y="56526"/>
                  </a:lnTo>
                </a:path>
              </a:pathLst>
            </a:custGeom>
            <a:ln w="135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369572" y="4643282"/>
              <a:ext cx="416559" cy="197485"/>
            </a:xfrm>
            <a:custGeom>
              <a:avLst/>
              <a:gdLst/>
              <a:ahLst/>
              <a:cxnLst/>
              <a:rect l="l" t="t" r="r" b="b"/>
              <a:pathLst>
                <a:path w="416560" h="197485">
                  <a:moveTo>
                    <a:pt x="156579" y="196858"/>
                  </a:moveTo>
                  <a:lnTo>
                    <a:pt x="196612" y="28585"/>
                  </a:lnTo>
                </a:path>
                <a:path w="416560" h="197485">
                  <a:moveTo>
                    <a:pt x="0" y="0"/>
                  </a:moveTo>
                  <a:lnTo>
                    <a:pt x="416041" y="0"/>
                  </a:lnTo>
                </a:path>
              </a:pathLst>
            </a:custGeom>
            <a:ln w="69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/>
          <p:nvPr/>
        </p:nvSpPr>
        <p:spPr>
          <a:xfrm>
            <a:off x="2953806" y="4529237"/>
            <a:ext cx="292100" cy="0"/>
          </a:xfrm>
          <a:custGeom>
            <a:avLst/>
            <a:gdLst/>
            <a:ahLst/>
            <a:cxnLst/>
            <a:rect l="l" t="t" r="r" b="b"/>
            <a:pathLst>
              <a:path w="292100" h="0">
                <a:moveTo>
                  <a:pt x="0" y="0"/>
                </a:moveTo>
                <a:lnTo>
                  <a:pt x="291707" y="0"/>
                </a:lnTo>
              </a:path>
            </a:pathLst>
          </a:custGeom>
          <a:ln w="327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4474927" y="4485174"/>
            <a:ext cx="60325" cy="108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spc="-50">
                <a:latin typeface="Times New Roman"/>
                <a:cs typeface="Times New Roman"/>
              </a:rPr>
              <a:t>2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62981" y="4521720"/>
            <a:ext cx="74930" cy="1422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750" spc="-50">
                <a:latin typeface="Times New Roman"/>
                <a:cs typeface="Times New Roman"/>
              </a:rPr>
              <a:t>8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23698" y="4401272"/>
            <a:ext cx="109220" cy="2254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415101" y="4401272"/>
            <a:ext cx="109220" cy="2254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300" spc="-50">
                <a:latin typeface="Times New Roman"/>
                <a:cs typeface="Times New Roman"/>
              </a:rPr>
              <a:t>1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273816" y="4431186"/>
            <a:ext cx="1247775" cy="2254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5641" sz="1950">
                <a:latin typeface="Symbol"/>
                <a:cs typeface="Symbol"/>
              </a:rPr>
              <a:t></a:t>
            </a:r>
            <a:r>
              <a:rPr dirty="0" baseline="-25641" sz="1950" spc="7">
                <a:latin typeface="Times New Roman"/>
                <a:cs typeface="Times New Roman"/>
              </a:rPr>
              <a:t> </a:t>
            </a:r>
            <a:r>
              <a:rPr dirty="0" baseline="-25641" sz="1950">
                <a:latin typeface="Times New Roman"/>
                <a:cs typeface="Times New Roman"/>
              </a:rPr>
              <a:t>0.1995</a:t>
            </a:r>
            <a:r>
              <a:rPr dirty="0" baseline="-25641" sz="1950" i="1">
                <a:latin typeface="Times New Roman"/>
                <a:cs typeface="Times New Roman"/>
              </a:rPr>
              <a:t>e</a:t>
            </a:r>
            <a:r>
              <a:rPr dirty="0" sz="750">
                <a:latin typeface="Symbol"/>
                <a:cs typeface="Symbol"/>
              </a:rPr>
              <a:t></a:t>
            </a:r>
            <a:r>
              <a:rPr dirty="0" sz="750">
                <a:latin typeface="Times New Roman"/>
                <a:cs typeface="Times New Roman"/>
              </a:rPr>
              <a:t>0.125(</a:t>
            </a:r>
            <a:r>
              <a:rPr dirty="0" sz="750" spc="-80">
                <a:latin typeface="Times New Roman"/>
                <a:cs typeface="Times New Roman"/>
              </a:rPr>
              <a:t> </a:t>
            </a:r>
            <a:r>
              <a:rPr dirty="0" sz="750" spc="-20" i="1">
                <a:latin typeface="Times New Roman"/>
                <a:cs typeface="Times New Roman"/>
              </a:rPr>
              <a:t>x</a:t>
            </a:r>
            <a:r>
              <a:rPr dirty="0" sz="750" spc="-20">
                <a:latin typeface="Symbol"/>
                <a:cs typeface="Symbol"/>
              </a:rPr>
              <a:t></a:t>
            </a:r>
            <a:r>
              <a:rPr dirty="0" sz="750" spc="-20">
                <a:latin typeface="Times New Roman"/>
                <a:cs typeface="Times New Roman"/>
              </a:rPr>
              <a:t>6)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23657" y="4505788"/>
            <a:ext cx="673100" cy="2254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2265" algn="l"/>
                <a:tab pos="585470" algn="l"/>
              </a:tabLst>
            </a:pP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u="sng" sz="13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776365" y="4505788"/>
            <a:ext cx="1027430" cy="22542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695960" algn="l"/>
                <a:tab pos="939800" algn="l"/>
              </a:tabLst>
            </a:pPr>
            <a:r>
              <a:rPr dirty="0" sz="1300" i="1">
                <a:latin typeface="Times New Roman"/>
                <a:cs typeface="Times New Roman"/>
              </a:rPr>
              <a:t>f</a:t>
            </a:r>
            <a:r>
              <a:rPr dirty="0" sz="1300" spc="25" i="1">
                <a:latin typeface="Times New Roman"/>
                <a:cs typeface="Times New Roman"/>
              </a:rPr>
              <a:t> </a:t>
            </a:r>
            <a:r>
              <a:rPr dirty="0" sz="1300">
                <a:latin typeface="Times New Roman"/>
                <a:cs typeface="Times New Roman"/>
              </a:rPr>
              <a:t>(</a:t>
            </a:r>
            <a:r>
              <a:rPr dirty="0" sz="1300" i="1">
                <a:latin typeface="Times New Roman"/>
                <a:cs typeface="Times New Roman"/>
              </a:rPr>
              <a:t>x</a:t>
            </a:r>
            <a:r>
              <a:rPr dirty="0" sz="1300">
                <a:latin typeface="Times New Roman"/>
                <a:cs typeface="Times New Roman"/>
              </a:rPr>
              <a:t>)</a:t>
            </a:r>
            <a:r>
              <a:rPr dirty="0" sz="1300" spc="4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Symbol"/>
                <a:cs typeface="Symbol"/>
              </a:rPr>
              <a:t></a:t>
            </a:r>
            <a:r>
              <a:rPr dirty="0" sz="1300">
                <a:latin typeface="Times New Roman"/>
                <a:cs typeface="Times New Roman"/>
              </a:rPr>
              <a:t>	</a:t>
            </a:r>
            <a:r>
              <a:rPr dirty="0" u="sng" sz="130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300" spc="-50" i="1">
                <a:latin typeface="Times New Roman"/>
                <a:cs typeface="Times New Roman"/>
              </a:rPr>
              <a:t>e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93938" y="4516390"/>
            <a:ext cx="235585" cy="14859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750" spc="-25">
                <a:latin typeface="Times New Roman"/>
                <a:cs typeface="Times New Roman"/>
              </a:rPr>
              <a:t>2</a:t>
            </a:r>
            <a:r>
              <a:rPr dirty="0" sz="800" spc="-25">
                <a:latin typeface="Symbol"/>
                <a:cs typeface="Symbol"/>
              </a:rPr>
              <a:t></a:t>
            </a:r>
            <a:r>
              <a:rPr dirty="0" sz="800" spc="-50">
                <a:latin typeface="Times New Roman"/>
                <a:cs typeface="Times New Roman"/>
              </a:rPr>
              <a:t> </a:t>
            </a:r>
            <a:r>
              <a:rPr dirty="0" baseline="35353" sz="825" spc="-75">
                <a:latin typeface="Times New Roman"/>
                <a:cs typeface="Times New Roman"/>
              </a:rPr>
              <a:t>2</a:t>
            </a:r>
            <a:endParaRPr baseline="35353" sz="825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750715" y="4375399"/>
            <a:ext cx="1532255" cy="21082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ts val="755"/>
              </a:lnSpc>
              <a:spcBef>
                <a:spcPts val="105"/>
              </a:spcBef>
              <a:tabLst>
                <a:tab pos="1207135" algn="l"/>
              </a:tabLst>
            </a:pPr>
            <a:r>
              <a:rPr dirty="0" baseline="-29629" sz="1125">
                <a:latin typeface="Symbol"/>
                <a:cs typeface="Symbol"/>
              </a:rPr>
              <a:t></a:t>
            </a:r>
            <a:r>
              <a:rPr dirty="0" baseline="3703" sz="1125">
                <a:latin typeface="Times New Roman"/>
                <a:cs typeface="Times New Roman"/>
              </a:rPr>
              <a:t>(</a:t>
            </a:r>
            <a:r>
              <a:rPr dirty="0" baseline="3703" sz="1125" spc="-37">
                <a:latin typeface="Times New Roman"/>
                <a:cs typeface="Times New Roman"/>
              </a:rPr>
              <a:t> </a:t>
            </a:r>
            <a:r>
              <a:rPr dirty="0" baseline="3703" sz="1125" i="1">
                <a:latin typeface="Times New Roman"/>
                <a:cs typeface="Times New Roman"/>
              </a:rPr>
              <a:t>x</a:t>
            </a:r>
            <a:r>
              <a:rPr dirty="0" baseline="3703" sz="1125">
                <a:latin typeface="Symbol"/>
                <a:cs typeface="Symbol"/>
              </a:rPr>
              <a:t></a:t>
            </a:r>
            <a:r>
              <a:rPr dirty="0" baseline="3472" sz="1200">
                <a:latin typeface="Symbol"/>
                <a:cs typeface="Symbol"/>
              </a:rPr>
              <a:t></a:t>
            </a:r>
            <a:r>
              <a:rPr dirty="0" baseline="3472" sz="1200" spc="-44">
                <a:latin typeface="Times New Roman"/>
                <a:cs typeface="Times New Roman"/>
              </a:rPr>
              <a:t> </a:t>
            </a:r>
            <a:r>
              <a:rPr dirty="0" baseline="3703" sz="1125" spc="-37">
                <a:latin typeface="Times New Roman"/>
                <a:cs typeface="Times New Roman"/>
              </a:rPr>
              <a:t>)</a:t>
            </a:r>
            <a:r>
              <a:rPr dirty="0" baseline="40404" sz="825" spc="-37">
                <a:latin typeface="Times New Roman"/>
                <a:cs typeface="Times New Roman"/>
              </a:rPr>
              <a:t>2</a:t>
            </a:r>
            <a:r>
              <a:rPr dirty="0" baseline="40404" sz="825">
                <a:latin typeface="Times New Roman"/>
                <a:cs typeface="Times New Roman"/>
              </a:rPr>
              <a:t>	</a:t>
            </a:r>
            <a:r>
              <a:rPr dirty="0" sz="750">
                <a:latin typeface="Times New Roman"/>
                <a:cs typeface="Times New Roman"/>
              </a:rPr>
              <a:t>(</a:t>
            </a:r>
            <a:r>
              <a:rPr dirty="0" sz="750" spc="-105">
                <a:latin typeface="Times New Roman"/>
                <a:cs typeface="Times New Roman"/>
              </a:rPr>
              <a:t> </a:t>
            </a:r>
            <a:r>
              <a:rPr dirty="0" sz="750" spc="-20" i="1">
                <a:latin typeface="Times New Roman"/>
                <a:cs typeface="Times New Roman"/>
              </a:rPr>
              <a:t>x</a:t>
            </a:r>
            <a:r>
              <a:rPr dirty="0" sz="750" spc="-20">
                <a:latin typeface="Symbol"/>
                <a:cs typeface="Symbol"/>
              </a:rPr>
              <a:t></a:t>
            </a:r>
            <a:r>
              <a:rPr dirty="0" sz="750" spc="-20">
                <a:latin typeface="Times New Roman"/>
                <a:cs typeface="Times New Roman"/>
              </a:rPr>
              <a:t>6)</a:t>
            </a:r>
            <a:r>
              <a:rPr dirty="0" baseline="35353" sz="825" spc="-30">
                <a:latin typeface="Times New Roman"/>
                <a:cs typeface="Times New Roman"/>
              </a:rPr>
              <a:t>2</a:t>
            </a:r>
            <a:endParaRPr baseline="35353" sz="825">
              <a:latin typeface="Times New Roman"/>
              <a:cs typeface="Times New Roman"/>
            </a:endParaRPr>
          </a:p>
          <a:p>
            <a:pPr algn="r" marR="326390">
              <a:lnSpc>
                <a:spcPts val="695"/>
              </a:lnSpc>
            </a:pPr>
            <a:r>
              <a:rPr dirty="0" sz="750" spc="-50">
                <a:latin typeface="Symbol"/>
                <a:cs typeface="Symbol"/>
              </a:rPr>
              <a:t></a:t>
            </a:r>
            <a:endParaRPr sz="750">
              <a:latin typeface="Symbol"/>
              <a:cs typeface="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720344" y="4570448"/>
            <a:ext cx="6326505" cy="63500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523240">
              <a:lnSpc>
                <a:spcPct val="100000"/>
              </a:lnSpc>
              <a:spcBef>
                <a:spcPts val="695"/>
              </a:spcBef>
              <a:tabLst>
                <a:tab pos="762000" algn="l"/>
                <a:tab pos="1659889" algn="l"/>
              </a:tabLst>
            </a:pPr>
            <a:r>
              <a:rPr dirty="0" sz="1350" spc="-50">
                <a:latin typeface="Symbol"/>
                <a:cs typeface="Symbol"/>
              </a:rPr>
              <a:t>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r>
              <a:rPr dirty="0" sz="1350">
                <a:latin typeface="Times New Roman"/>
                <a:cs typeface="Times New Roman"/>
              </a:rPr>
              <a:t>	</a:t>
            </a:r>
            <a:r>
              <a:rPr dirty="0" sz="1300">
                <a:latin typeface="Times New Roman"/>
                <a:cs typeface="Times New Roman"/>
              </a:rPr>
              <a:t>2</a:t>
            </a:r>
            <a:r>
              <a:rPr dirty="0" sz="1300" spc="114">
                <a:latin typeface="Times New Roman"/>
                <a:cs typeface="Times New Roman"/>
              </a:rPr>
              <a:t>  </a:t>
            </a:r>
            <a:r>
              <a:rPr dirty="0" sz="1300" spc="-25">
                <a:latin typeface="Times New Roman"/>
                <a:cs typeface="Times New Roman"/>
              </a:rPr>
              <a:t>2</a:t>
            </a:r>
            <a:r>
              <a:rPr dirty="0" sz="1350" spc="-25">
                <a:latin typeface="Symbol"/>
                <a:cs typeface="Symbol"/>
              </a:rPr>
              <a:t></a:t>
            </a:r>
            <a:endParaRPr sz="13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600" b="1">
                <a:latin typeface="Times New Roman"/>
                <a:cs typeface="Times New Roman"/>
              </a:rPr>
              <a:t>Exponential</a:t>
            </a:r>
            <a:r>
              <a:rPr dirty="0" sz="1600" spc="-50" b="1">
                <a:latin typeface="Times New Roman"/>
                <a:cs typeface="Times New Roman"/>
              </a:rPr>
              <a:t> </a:t>
            </a:r>
            <a:r>
              <a:rPr dirty="0" sz="1600" b="1">
                <a:latin typeface="Times New Roman"/>
                <a:cs typeface="Times New Roman"/>
              </a:rPr>
              <a:t>distribution</a:t>
            </a:r>
            <a:r>
              <a:rPr dirty="0" sz="1600">
                <a:latin typeface="Times New Roman"/>
                <a:cs typeface="Times New Roman"/>
              </a:rPr>
              <a:t>:</a:t>
            </a:r>
            <a:r>
              <a:rPr dirty="0" sz="1600" spc="-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continuous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p.d.f.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given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90381" y="5589279"/>
            <a:ext cx="10223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853471" y="5553076"/>
            <a:ext cx="66738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64981" y="5453145"/>
            <a:ext cx="247015" cy="2070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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baseline="-37037" sz="1800" spc="-75">
                <a:latin typeface="Times New Roman"/>
                <a:cs typeface="Times New Roman"/>
              </a:rPr>
              <a:t>0</a:t>
            </a:r>
            <a:endParaRPr baseline="-37037" sz="180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94944" y="5315693"/>
            <a:ext cx="6038215" cy="3206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983615">
              <a:lnSpc>
                <a:spcPts val="810"/>
              </a:lnSpc>
              <a:spcBef>
                <a:spcPts val="135"/>
              </a:spcBef>
            </a:pPr>
            <a:r>
              <a:rPr dirty="0" sz="700">
                <a:latin typeface="Symbol"/>
                <a:cs typeface="Symbol"/>
              </a:rPr>
              <a:t></a:t>
            </a:r>
            <a:r>
              <a:rPr dirty="0" sz="700" spc="45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ts val="1470"/>
              </a:lnSpc>
              <a:tabLst>
                <a:tab pos="129540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6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39351" sz="1800" spc="-89">
                <a:latin typeface="Symbol"/>
                <a:cs typeface="Symbol"/>
              </a:rPr>
              <a:t></a:t>
            </a:r>
            <a:r>
              <a:rPr dirty="0" baseline="35555" sz="1875" spc="-89">
                <a:latin typeface="Symbol"/>
                <a:cs typeface="Symbol"/>
              </a:rPr>
              <a:t></a:t>
            </a:r>
            <a:r>
              <a:rPr dirty="0" baseline="35555" sz="1875" spc="-52">
                <a:latin typeface="Times New Roman"/>
                <a:cs typeface="Times New Roman"/>
              </a:rPr>
              <a:t> </a:t>
            </a:r>
            <a:r>
              <a:rPr dirty="0" baseline="37037" sz="1800" spc="-75" i="1">
                <a:latin typeface="Times New Roman"/>
                <a:cs typeface="Times New Roman"/>
              </a:rPr>
              <a:t>e</a:t>
            </a:r>
            <a:r>
              <a:rPr dirty="0" baseline="37037" sz="1800" i="1">
                <a:latin typeface="Times New Roman"/>
                <a:cs typeface="Times New Roman"/>
              </a:rPr>
              <a:t>	for</a:t>
            </a:r>
            <a:r>
              <a:rPr dirty="0" baseline="37037" sz="1800" spc="44" i="1">
                <a:latin typeface="Times New Roman"/>
                <a:cs typeface="Times New Roman"/>
              </a:rPr>
              <a:t> </a:t>
            </a:r>
            <a:r>
              <a:rPr dirty="0" baseline="37037" sz="1800" i="1">
                <a:latin typeface="Times New Roman"/>
                <a:cs typeface="Times New Roman"/>
              </a:rPr>
              <a:t>x</a:t>
            </a:r>
            <a:r>
              <a:rPr dirty="0" baseline="37037" sz="1800" spc="22" i="1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</a:t>
            </a:r>
            <a:r>
              <a:rPr dirty="0" baseline="37037" sz="1800" spc="-30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0</a:t>
            </a:r>
            <a:r>
              <a:rPr dirty="0" baseline="37037" sz="1800" spc="22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where</a:t>
            </a:r>
            <a:r>
              <a:rPr dirty="0" baseline="2314" sz="1800" spc="120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</a:t>
            </a:r>
            <a:r>
              <a:rPr dirty="0" baseline="2222" sz="1875" spc="15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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</a:t>
            </a:r>
            <a:r>
              <a:rPr dirty="0" baseline="2314" sz="1800" spc="3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known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as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exponential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distribution.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Then</a:t>
            </a:r>
            <a:r>
              <a:rPr dirty="0" baseline="2314" sz="1800" spc="-15">
                <a:latin typeface="Times New Roman"/>
                <a:cs typeface="Times New Roman"/>
              </a:rPr>
              <a:t> clearly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37449" y="5918527"/>
            <a:ext cx="77089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278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512385" y="6256628"/>
            <a:ext cx="78740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8345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3233501" y="6149288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 h="0">
                <a:moveTo>
                  <a:pt x="0" y="0"/>
                </a:moveTo>
                <a:lnTo>
                  <a:pt x="273859" y="0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3689607" y="6015787"/>
            <a:ext cx="1840864" cy="2190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(0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</a:t>
            </a:r>
            <a:r>
              <a:rPr dirty="0" sz="1250" spc="-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 a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p.d.f.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031584" y="5913862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03377" y="5852471"/>
            <a:ext cx="486409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</a:t>
            </a:r>
            <a:r>
              <a:rPr dirty="0" sz="750" spc="-1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114" i="1">
                <a:latin typeface="Times New Roman"/>
                <a:cs typeface="Times New Roman"/>
              </a:rPr>
              <a:t> </a:t>
            </a:r>
            <a:r>
              <a:rPr dirty="0" baseline="-23148" sz="1800" spc="-52">
                <a:latin typeface="Symbol"/>
                <a:cs typeface="Symbol"/>
              </a:rPr>
              <a:t></a:t>
            </a:r>
            <a:r>
              <a:rPr dirty="0" baseline="27777" sz="1050" spc="-52">
                <a:latin typeface="Symbol"/>
                <a:cs typeface="Symbol"/>
              </a:rPr>
              <a:t></a:t>
            </a:r>
            <a:endParaRPr baseline="27777" sz="1050">
              <a:latin typeface="Symbol"/>
              <a:cs typeface="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747461" y="5953605"/>
            <a:ext cx="2486660" cy="2984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2314" sz="1800" i="1">
                <a:latin typeface="Times New Roman"/>
                <a:cs typeface="Times New Roman"/>
              </a:rPr>
              <a:t>f</a:t>
            </a:r>
            <a:r>
              <a:rPr dirty="0" baseline="2314" sz="1800" spc="1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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0</a:t>
            </a:r>
            <a:r>
              <a:rPr dirty="0" baseline="2314" sz="1800" spc="3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&amp;</a:t>
            </a:r>
            <a:r>
              <a:rPr dirty="0" baseline="2314" sz="1800" spc="712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-3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</a:t>
            </a:r>
            <a:r>
              <a:rPr dirty="0" baseline="43650" sz="1050" spc="60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44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-13888" sz="1800" spc="-37">
                <a:latin typeface="Symbol"/>
                <a:cs typeface="Symbol"/>
              </a:rPr>
              <a:t></a:t>
            </a:r>
            <a:r>
              <a:rPr dirty="0" baseline="2222" sz="1875" spc="-37">
                <a:latin typeface="Symbol"/>
                <a:cs typeface="Symbol"/>
              </a:rPr>
              <a:t></a:t>
            </a:r>
            <a:endParaRPr baseline="2222" sz="1875">
              <a:latin typeface="Symbol"/>
              <a:cs typeface="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507590" y="6062717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31584" y="6180260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239250" y="6133472"/>
            <a:ext cx="43116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Symbol"/>
                <a:cs typeface="Symbol"/>
              </a:rPr>
              <a:t>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40">
                <a:latin typeface="Times New Roman"/>
                <a:cs typeface="Times New Roman"/>
              </a:rPr>
              <a:t> </a:t>
            </a:r>
            <a:r>
              <a:rPr dirty="0" baseline="-13888" sz="1800" spc="-37">
                <a:latin typeface="Symbol"/>
                <a:cs typeface="Symbol"/>
              </a:rPr>
              <a:t></a:t>
            </a:r>
            <a:r>
              <a:rPr dirty="0" baseline="-35714" sz="1050" spc="-37">
                <a:latin typeface="Times New Roman"/>
                <a:cs typeface="Times New Roman"/>
              </a:rPr>
              <a:t>0</a:t>
            </a:r>
            <a:endParaRPr baseline="-35714" sz="105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56844" y="6456045"/>
            <a:ext cx="6259195" cy="762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Mean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and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S.D.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the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exponential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distribution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889635">
              <a:lnSpc>
                <a:spcPts val="555"/>
              </a:lnSpc>
              <a:spcBef>
                <a:spcPts val="860"/>
              </a:spcBef>
              <a:tabLst>
                <a:tab pos="1671320" algn="l"/>
                <a:tab pos="269811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76200">
              <a:lnSpc>
                <a:spcPts val="1875"/>
              </a:lnSpc>
            </a:pPr>
            <a:r>
              <a:rPr dirty="0" baseline="2314" sz="1800">
                <a:latin typeface="Times New Roman"/>
                <a:cs typeface="Times New Roman"/>
              </a:rPr>
              <a:t>Mean</a:t>
            </a:r>
            <a:r>
              <a:rPr dirty="0" baseline="2314" sz="1800" spc="41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31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xf</a:t>
            </a:r>
            <a:r>
              <a:rPr dirty="0" sz="1200" spc="-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43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-322">
                <a:latin typeface="Times New Roman"/>
                <a:cs typeface="Times New Roman"/>
              </a:rPr>
              <a:t> </a:t>
            </a:r>
            <a:r>
              <a:rPr dirty="0" sz="1200" spc="-70" i="1">
                <a:latin typeface="Times New Roman"/>
                <a:cs typeface="Times New Roman"/>
              </a:rPr>
              <a:t>x</a:t>
            </a:r>
            <a:r>
              <a:rPr dirty="0" sz="1200" spc="-70">
                <a:latin typeface="Times New Roman"/>
                <a:cs typeface="Times New Roman"/>
              </a:rPr>
              <a:t>.</a:t>
            </a:r>
            <a:r>
              <a:rPr dirty="0" sz="1250" spc="-70">
                <a:latin typeface="Symbol"/>
                <a:cs typeface="Symbol"/>
              </a:rPr>
              <a:t>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</a:t>
            </a:r>
            <a:r>
              <a:rPr dirty="0" baseline="43650" sz="1050" spc="44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4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50" spc="-30">
                <a:latin typeface="Symbol"/>
                <a:cs typeface="Symbol"/>
              </a:rPr>
              <a:t>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-28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xe</a:t>
            </a:r>
            <a:r>
              <a:rPr dirty="0" baseline="43650" sz="1050">
                <a:latin typeface="Symbol"/>
                <a:cs typeface="Symbol"/>
              </a:rPr>
              <a:t></a:t>
            </a:r>
            <a:r>
              <a:rPr dirty="0" baseline="43650" sz="1050" spc="75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-89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Applying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Bernoulli’s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rule</a:t>
            </a:r>
            <a:r>
              <a:rPr dirty="0" baseline="2314" sz="1800" spc="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of integration</a:t>
            </a:r>
            <a:r>
              <a:rPr dirty="0" baseline="2314" sz="1800" spc="37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by</a:t>
            </a:r>
            <a:endParaRPr baseline="2314" sz="1800">
              <a:latin typeface="Times New Roman"/>
              <a:cs typeface="Times New Roman"/>
            </a:endParaRPr>
          </a:p>
          <a:p>
            <a:pPr marL="864235">
              <a:lnSpc>
                <a:spcPct val="100000"/>
              </a:lnSpc>
              <a:spcBef>
                <a:spcPts val="235"/>
              </a:spcBef>
              <a:tabLst>
                <a:tab pos="1681480" algn="l"/>
                <a:tab pos="2708275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2098437" y="7581848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 h="0">
                <a:moveTo>
                  <a:pt x="0" y="0"/>
                </a:moveTo>
                <a:lnTo>
                  <a:pt x="273043" y="0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2623716" y="7581848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 h="0">
                <a:moveTo>
                  <a:pt x="0" y="0"/>
                </a:moveTo>
                <a:lnTo>
                  <a:pt x="273296" y="0"/>
                </a:lnTo>
              </a:path>
            </a:pathLst>
          </a:custGeom>
          <a:ln w="642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2772042" y="7569381"/>
            <a:ext cx="71120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654472" y="7566062"/>
            <a:ext cx="12382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896864" y="7346422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68286" y="7285032"/>
            <a:ext cx="1010919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63245" algn="l"/>
              </a:tabLst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</a:t>
            </a:r>
            <a:r>
              <a:rPr dirty="0" sz="750" spc="-25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</a:t>
            </a:r>
            <a:r>
              <a:rPr dirty="0" sz="750" spc="-2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105" i="1">
                <a:latin typeface="Times New Roman"/>
                <a:cs typeface="Times New Roman"/>
              </a:rPr>
              <a:t> </a:t>
            </a:r>
            <a:r>
              <a:rPr dirty="0" baseline="-23148" sz="1800" spc="-37">
                <a:latin typeface="Symbol"/>
                <a:cs typeface="Symbol"/>
              </a:rPr>
              <a:t></a:t>
            </a:r>
            <a:r>
              <a:rPr dirty="0" baseline="27777" sz="1050" spc="-37">
                <a:latin typeface="Symbol"/>
                <a:cs typeface="Symbol"/>
              </a:rPr>
              <a:t></a:t>
            </a:r>
            <a:endParaRPr baseline="27777" sz="1050">
              <a:latin typeface="Symbol"/>
              <a:cs typeface="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896902" y="7495277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694944" y="7446491"/>
            <a:ext cx="1953895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parts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get,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-30">
                <a:latin typeface="Times New Roman"/>
                <a:cs typeface="Times New Roman"/>
              </a:rPr>
              <a:t> </a:t>
            </a:r>
            <a:r>
              <a:rPr dirty="0" baseline="-13888" sz="1800">
                <a:latin typeface="Symbol"/>
                <a:cs typeface="Symbol"/>
              </a:rPr>
              <a:t>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baseline="-43981" sz="1800">
                <a:latin typeface="Symbol"/>
                <a:cs typeface="Symbol"/>
              </a:rPr>
              <a:t></a:t>
            </a:r>
            <a:r>
              <a:rPr dirty="0" baseline="-42222" sz="1875">
                <a:latin typeface="Symbol"/>
                <a:cs typeface="Symbol"/>
              </a:rPr>
              <a:t></a:t>
            </a:r>
            <a:r>
              <a:rPr dirty="0" baseline="-42222" sz="1875" spc="509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896864" y="7612819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871502" y="7612819"/>
            <a:ext cx="18796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Symbol"/>
                <a:cs typeface="Symbol"/>
              </a:rPr>
              <a:t></a:t>
            </a:r>
            <a:r>
              <a:rPr dirty="0" baseline="-11904" sz="1050" spc="-37">
                <a:latin typeface="Times New Roman"/>
                <a:cs typeface="Times New Roman"/>
              </a:rPr>
              <a:t>0</a:t>
            </a:r>
            <a:endParaRPr baseline="-11904" sz="10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3634609" y="7581996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 h="0">
                <a:moveTo>
                  <a:pt x="0" y="0"/>
                </a:moveTo>
                <a:lnTo>
                  <a:pt x="193088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4205782" y="7515935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205782" y="7593058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346556" y="7515935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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346556" y="7593058"/>
            <a:ext cx="8509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346556" y="7366906"/>
            <a:ext cx="944244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5440" algn="l"/>
                <a:tab pos="871855" algn="l"/>
              </a:tabLst>
            </a:pPr>
            <a:r>
              <a:rPr dirty="0" sz="1200" spc="-50">
                <a:latin typeface="Symbol"/>
                <a:cs typeface="Symbol"/>
              </a:rPr>
              <a:t>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744093" y="7570457"/>
            <a:ext cx="7112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620373" y="7567131"/>
            <a:ext cx="12382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119081" y="7444842"/>
            <a:ext cx="129667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2961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3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	(0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100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Symbol"/>
                <a:cs typeface="Symbol"/>
              </a:rPr>
              <a:t>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4449984" y="7586373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 h="0">
                <a:moveTo>
                  <a:pt x="0" y="0"/>
                </a:moveTo>
                <a:lnTo>
                  <a:pt x="121839" y="0"/>
                </a:lnTo>
              </a:path>
            </a:pathLst>
          </a:custGeom>
          <a:ln w="657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/>
          <p:nvPr/>
        </p:nvSpPr>
        <p:spPr>
          <a:xfrm>
            <a:off x="5165784" y="7586373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 h="0">
                <a:moveTo>
                  <a:pt x="0" y="0"/>
                </a:moveTo>
                <a:lnTo>
                  <a:pt x="119338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4410102" y="7452102"/>
            <a:ext cx="902335" cy="33528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0960">
              <a:lnSpc>
                <a:spcPts val="1215"/>
              </a:lnSpc>
              <a:spcBef>
                <a:spcPts val="105"/>
              </a:spcBef>
              <a:tabLst>
                <a:tab pos="345440" algn="l"/>
              </a:tabLst>
            </a:pPr>
            <a:r>
              <a:rPr dirty="0" baseline="34722" sz="1800" spc="-75">
                <a:latin typeface="Times New Roman"/>
                <a:cs typeface="Times New Roman"/>
              </a:rPr>
              <a:t>1</a:t>
            </a:r>
            <a:r>
              <a:rPr dirty="0" baseline="34722" sz="180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8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4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1</a:t>
            </a:r>
            <a:endParaRPr baseline="36231" sz="1725">
              <a:latin typeface="Times New Roman"/>
              <a:cs typeface="Times New Roman"/>
            </a:endParaRPr>
          </a:p>
          <a:p>
            <a:pPr marL="38100">
              <a:lnSpc>
                <a:spcPts val="1215"/>
              </a:lnSpc>
              <a:tabLst>
                <a:tab pos="753745" algn="l"/>
              </a:tabLst>
            </a:pP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6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656844" y="7888985"/>
            <a:ext cx="5771515" cy="760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Times New Roman"/>
                <a:cs typeface="Times New Roman"/>
              </a:rPr>
              <a:t>Variance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1169670">
              <a:lnSpc>
                <a:spcPts val="555"/>
              </a:lnSpc>
              <a:spcBef>
                <a:spcPts val="850"/>
              </a:spcBef>
              <a:tabLst>
                <a:tab pos="2480945" algn="l"/>
              </a:tabLst>
            </a:pP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76200">
              <a:lnSpc>
                <a:spcPts val="1875"/>
              </a:lnSpc>
            </a:pPr>
            <a:r>
              <a:rPr dirty="0" sz="1200">
                <a:latin typeface="Times New Roman"/>
                <a:cs typeface="Times New Roman"/>
              </a:rPr>
              <a:t>Variance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25">
                <a:latin typeface="Times New Roman"/>
                <a:cs typeface="Times New Roman"/>
              </a:rPr>
              <a:t> </a:t>
            </a:r>
            <a:r>
              <a:rPr dirty="0" sz="1250" spc="-20">
                <a:latin typeface="Symbol"/>
                <a:cs typeface="Symbol"/>
              </a:rPr>
              <a:t>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40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baseline="-12345" sz="2700" spc="112">
                <a:latin typeface="Symbol"/>
                <a:cs typeface="Symbol"/>
              </a:rPr>
              <a:t></a:t>
            </a:r>
            <a:r>
              <a:rPr dirty="0" sz="1200" spc="75">
                <a:latin typeface="Times New Roman"/>
                <a:cs typeface="Times New Roman"/>
              </a:rPr>
              <a:t>(</a:t>
            </a:r>
            <a:r>
              <a:rPr dirty="0" sz="1200" spc="75" i="1">
                <a:latin typeface="Times New Roman"/>
                <a:cs typeface="Times New Roman"/>
              </a:rPr>
              <a:t>x</a:t>
            </a:r>
            <a:r>
              <a:rPr dirty="0" sz="1200" spc="-6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6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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baseline="-14285" sz="2625" spc="157">
                <a:latin typeface="Symbol"/>
                <a:cs typeface="Symbol"/>
              </a:rPr>
              <a:t></a:t>
            </a:r>
            <a:r>
              <a:rPr dirty="0" sz="1150" spc="105">
                <a:latin typeface="Times New Roman"/>
                <a:cs typeface="Times New Roman"/>
              </a:rPr>
              <a:t>(</a:t>
            </a:r>
            <a:r>
              <a:rPr dirty="0" sz="1150" spc="105" i="1">
                <a:latin typeface="Times New Roman"/>
                <a:cs typeface="Times New Roman"/>
              </a:rPr>
              <a:t>x</a:t>
            </a:r>
            <a:r>
              <a:rPr dirty="0" sz="1150" spc="-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250" spc="55">
                <a:latin typeface="Symbol"/>
                <a:cs typeface="Symbol"/>
              </a:rPr>
              <a:t></a:t>
            </a:r>
            <a:r>
              <a:rPr dirty="0" sz="1150" spc="55">
                <a:latin typeface="Times New Roman"/>
                <a:cs typeface="Times New Roman"/>
              </a:rPr>
              <a:t>)</a:t>
            </a:r>
            <a:r>
              <a:rPr dirty="0" baseline="43650" sz="1050" spc="82">
                <a:latin typeface="Times New Roman"/>
                <a:cs typeface="Times New Roman"/>
              </a:rPr>
              <a:t>2</a:t>
            </a:r>
            <a:r>
              <a:rPr dirty="0" baseline="43650" sz="10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</a:t>
            </a:r>
            <a:r>
              <a:rPr dirty="0" baseline="43650" sz="1050" spc="82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-82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Applying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Bernoulli’s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rule,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marL="1144905">
              <a:lnSpc>
                <a:spcPct val="100000"/>
              </a:lnSpc>
              <a:spcBef>
                <a:spcPts val="229"/>
              </a:spcBef>
              <a:tabLst>
                <a:tab pos="249174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707123" y="1187065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 h="0">
                <a:moveTo>
                  <a:pt x="0" y="0"/>
                </a:moveTo>
                <a:lnTo>
                  <a:pt x="273487" y="0"/>
                </a:lnTo>
              </a:path>
            </a:pathLst>
          </a:custGeom>
          <a:ln w="64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3221164" y="1187065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 h="0">
                <a:moveTo>
                  <a:pt x="0" y="0"/>
                </a:moveTo>
                <a:lnTo>
                  <a:pt x="273487" y="0"/>
                </a:lnTo>
              </a:path>
            </a:pathLst>
          </a:custGeom>
          <a:ln w="64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560996" y="1302119"/>
            <a:ext cx="71120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743484" y="890602"/>
            <a:ext cx="318135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</a:t>
            </a:r>
            <a:r>
              <a:rPr dirty="0" sz="750" spc="-2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90189" y="951915"/>
            <a:ext cx="85090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676820" y="890602"/>
            <a:ext cx="1000125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51815" algn="l"/>
              </a:tabLst>
            </a:pP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</a:t>
            </a:r>
            <a:r>
              <a:rPr dirty="0" sz="750" spc="-2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r>
              <a:rPr dirty="0" sz="700" i="1">
                <a:latin typeface="Times New Roman"/>
                <a:cs typeface="Times New Roman"/>
              </a:rPr>
              <a:t>	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50">
                <a:latin typeface="Symbol"/>
                <a:cs typeface="Symbol"/>
              </a:rPr>
              <a:t></a:t>
            </a:r>
            <a:r>
              <a:rPr dirty="0" sz="750" spc="-2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114" i="1">
                <a:latin typeface="Times New Roman"/>
                <a:cs typeface="Times New Roman"/>
              </a:rPr>
              <a:t> </a:t>
            </a:r>
            <a:r>
              <a:rPr dirty="0" baseline="-23148" sz="1800" spc="-37">
                <a:latin typeface="Symbol"/>
                <a:cs typeface="Symbol"/>
              </a:rPr>
              <a:t></a:t>
            </a:r>
            <a:r>
              <a:rPr dirty="0" baseline="27777" sz="1050" spc="-37">
                <a:latin typeface="Symbol"/>
                <a:cs typeface="Symbol"/>
              </a:rPr>
              <a:t></a:t>
            </a:r>
            <a:endParaRPr baseline="27777" sz="1050">
              <a:latin typeface="Symbol"/>
              <a:cs typeface="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998645" y="1058286"/>
            <a:ext cx="215265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9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6480" y="1049869"/>
            <a:ext cx="201676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1359535" algn="l"/>
              </a:tabLst>
            </a:pPr>
            <a:r>
              <a:rPr dirty="0" sz="1250" spc="-15">
                <a:latin typeface="Symbol"/>
                <a:cs typeface="Symbol"/>
              </a:rPr>
              <a:t></a:t>
            </a:r>
            <a:r>
              <a:rPr dirty="0" sz="1250" spc="-8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8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 </a:t>
            </a:r>
            <a:r>
              <a:rPr dirty="0" baseline="-16203" sz="180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217">
                <a:latin typeface="Times New Roman"/>
                <a:cs typeface="Times New Roman"/>
              </a:rPr>
              <a:t> </a:t>
            </a:r>
            <a:r>
              <a:rPr dirty="0" u="sng" baseline="43650" sz="10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baseline="43650" sz="1050" spc="-11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0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699698" y="1101664"/>
            <a:ext cx="906144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807720" algn="l"/>
              </a:tabLst>
            </a:pPr>
            <a:r>
              <a:rPr dirty="0" baseline="-24444" sz="1875" spc="-44">
                <a:latin typeface="Symbol"/>
                <a:cs typeface="Symbol"/>
              </a:rPr>
              <a:t></a:t>
            </a:r>
            <a:r>
              <a:rPr dirty="0" baseline="-24444" sz="1875" spc="-232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2314" sz="1800" spc="-89">
                <a:latin typeface="Symbol"/>
                <a:cs typeface="Symbol"/>
              </a:rPr>
              <a:t>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90189" y="1217982"/>
            <a:ext cx="85090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79332" y="1171250"/>
            <a:ext cx="183896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1455420" algn="l"/>
              </a:tabLst>
            </a:pP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50" spc="-25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00" spc="-55">
                <a:latin typeface="Symbol"/>
                <a:cs typeface="Symbol"/>
              </a:rPr>
              <a:t></a:t>
            </a:r>
            <a:r>
              <a:rPr dirty="0" sz="1250" spc="-55">
                <a:latin typeface="Symbol"/>
                <a:cs typeface="Symbol"/>
              </a:rPr>
              <a:t></a:t>
            </a:r>
            <a:r>
              <a:rPr dirty="0" sz="1250" spc="-17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3</a:t>
            </a:r>
            <a:r>
              <a:rPr dirty="0" baseline="43650" sz="1050" spc="187">
                <a:latin typeface="Times New Roman"/>
                <a:cs typeface="Times New Roman"/>
              </a:rPr>
              <a:t> </a:t>
            </a:r>
            <a:r>
              <a:rPr dirty="0" baseline="-13888" sz="1800" spc="-75">
                <a:latin typeface="Symbol"/>
                <a:cs typeface="Symbol"/>
              </a:rPr>
              <a:t></a:t>
            </a:r>
            <a:endParaRPr baseline="-13888" sz="1800">
              <a:latin typeface="Symbol"/>
              <a:cs typeface="Symbol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349494" y="1760316"/>
            <a:ext cx="118745" cy="0"/>
          </a:xfrm>
          <a:custGeom>
            <a:avLst/>
            <a:gdLst/>
            <a:ahLst/>
            <a:cxnLst/>
            <a:rect l="l" t="t" r="r" b="b"/>
            <a:pathLst>
              <a:path w="118744" h="0">
                <a:moveTo>
                  <a:pt x="0" y="0"/>
                </a:moveTo>
                <a:lnTo>
                  <a:pt x="118156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2122343" y="176031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 h="0">
                <a:moveTo>
                  <a:pt x="0" y="0"/>
                </a:moveTo>
                <a:lnTo>
                  <a:pt x="191965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2897622" y="1760316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 h="0">
                <a:moveTo>
                  <a:pt x="0" y="0"/>
                </a:moveTo>
                <a:lnTo>
                  <a:pt x="186169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335276" y="1743962"/>
            <a:ext cx="123189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867229" y="1761563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802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4206003" y="1761563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 h="0">
                <a:moveTo>
                  <a:pt x="0" y="0"/>
                </a:moveTo>
                <a:lnTo>
                  <a:pt x="197066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551800" y="1761563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 h="0">
                <a:moveTo>
                  <a:pt x="0" y="0"/>
                </a:moveTo>
                <a:lnTo>
                  <a:pt x="186678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4735256" y="1791923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90274" y="1791922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97921" y="1685582"/>
            <a:ext cx="376047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35"/>
              </a:spcBef>
              <a:tabLst>
                <a:tab pos="1022350" algn="l"/>
                <a:tab pos="1797685" algn="l"/>
                <a:tab pos="2374900" algn="l"/>
                <a:tab pos="2704465" algn="l"/>
                <a:tab pos="3108325" algn="l"/>
                <a:tab pos="3572510" algn="l"/>
              </a:tabLst>
            </a:pPr>
            <a:r>
              <a:rPr dirty="0" sz="1200" spc="-25">
                <a:latin typeface="Symbol"/>
                <a:cs typeface="Symbol"/>
              </a:rPr>
              <a:t></a:t>
            </a:r>
            <a:r>
              <a:rPr dirty="0" baseline="-27777" sz="1800" spc="-37">
                <a:latin typeface="Symbol"/>
                <a:cs typeface="Symbol"/>
              </a:rPr>
              <a:t></a:t>
            </a:r>
            <a:r>
              <a:rPr dirty="0" baseline="-27777" sz="1800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165">
                <a:latin typeface="Times New Roman"/>
                <a:cs typeface="Times New Roman"/>
              </a:rPr>
              <a:t> </a:t>
            </a:r>
            <a:r>
              <a:rPr dirty="0" baseline="7936" sz="1050" spc="-75">
                <a:latin typeface="Times New Roman"/>
                <a:cs typeface="Times New Roman"/>
              </a:rPr>
              <a:t>2</a:t>
            </a:r>
            <a:r>
              <a:rPr dirty="0" baseline="7936" sz="1050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195">
                <a:latin typeface="Times New Roman"/>
                <a:cs typeface="Times New Roman"/>
              </a:rPr>
              <a:t> </a:t>
            </a:r>
            <a:r>
              <a:rPr dirty="0" baseline="7936" sz="1050" spc="-75">
                <a:latin typeface="Times New Roman"/>
                <a:cs typeface="Times New Roman"/>
              </a:rPr>
              <a:t>3</a:t>
            </a:r>
            <a:r>
              <a:rPr dirty="0" baseline="7936" sz="105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27777" sz="1800" spc="-37">
                <a:latin typeface="Symbol"/>
                <a:cs typeface="Symbol"/>
              </a:rPr>
              <a:t></a:t>
            </a:r>
            <a:r>
              <a:rPr dirty="0" baseline="-27777" sz="1800">
                <a:latin typeface="Times New Roman"/>
                <a:cs typeface="Times New Roman"/>
              </a:rPr>
              <a:t>	</a:t>
            </a:r>
            <a:r>
              <a:rPr dirty="0" baseline="6944" sz="1800">
                <a:latin typeface="Symbol"/>
                <a:cs typeface="Symbol"/>
              </a:rPr>
              <a:t></a:t>
            </a:r>
            <a:r>
              <a:rPr dirty="0" baseline="6944" sz="1800" spc="22">
                <a:latin typeface="Times New Roman"/>
                <a:cs typeface="Times New Roman"/>
              </a:rPr>
              <a:t> </a:t>
            </a:r>
            <a:r>
              <a:rPr dirty="0" baseline="-20000" sz="1875" spc="-75">
                <a:latin typeface="Symbol"/>
                <a:cs typeface="Symbol"/>
              </a:rPr>
              <a:t></a:t>
            </a:r>
            <a:r>
              <a:rPr dirty="0" baseline="-20000" sz="1875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165">
                <a:latin typeface="Times New Roman"/>
                <a:cs typeface="Times New Roman"/>
              </a:rPr>
              <a:t> </a:t>
            </a:r>
            <a:r>
              <a:rPr dirty="0" baseline="3968" sz="1050" spc="-75">
                <a:latin typeface="Times New Roman"/>
                <a:cs typeface="Times New Roman"/>
              </a:rPr>
              <a:t>2</a:t>
            </a:r>
            <a:r>
              <a:rPr dirty="0" baseline="3968" sz="1050">
                <a:latin typeface="Times New Roman"/>
                <a:cs typeface="Times New Roman"/>
              </a:rPr>
              <a:t>	3</a:t>
            </a:r>
            <a:r>
              <a:rPr dirty="0" baseline="3968" sz="1050" spc="112">
                <a:latin typeface="Times New Roman"/>
                <a:cs typeface="Times New Roman"/>
              </a:rPr>
              <a:t> </a:t>
            </a:r>
            <a:r>
              <a:rPr dirty="0" baseline="6944" sz="1800" spc="-75">
                <a:latin typeface="Symbol"/>
                <a:cs typeface="Symbol"/>
              </a:rPr>
              <a:t></a:t>
            </a:r>
            <a:endParaRPr baseline="6944" sz="1800">
              <a:latin typeface="Symbol"/>
              <a:cs typeface="Symbol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5533200" y="1764693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 h="0">
                <a:moveTo>
                  <a:pt x="0" y="0"/>
                </a:moveTo>
                <a:lnTo>
                  <a:pt x="117481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4537569" y="1746601"/>
            <a:ext cx="1102360" cy="220979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993140" algn="l"/>
              </a:tabLst>
            </a:pP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8907" y="1540671"/>
            <a:ext cx="4759325" cy="307340"/>
          </a:xfrm>
          <a:prstGeom prst="rect">
            <a:avLst/>
          </a:prstGeom>
        </p:spPr>
        <p:txBody>
          <a:bodyPr wrap="square" lIns="0" tIns="102870" rIns="0" bIns="0" rtlCol="0" vert="horz">
            <a:spAutoFit/>
          </a:bodyPr>
          <a:lstStyle/>
          <a:p>
            <a:pPr marL="38100">
              <a:lnSpc>
                <a:spcPts val="30"/>
              </a:lnSpc>
              <a:spcBef>
                <a:spcPts val="810"/>
              </a:spcBef>
              <a:tabLst>
                <a:tab pos="4004945" algn="l"/>
              </a:tabLst>
            </a:pP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172">
                <a:latin typeface="Times New Roman"/>
                <a:cs typeface="Times New Roman"/>
              </a:rPr>
              <a:t> </a:t>
            </a:r>
            <a:r>
              <a:rPr dirty="0" baseline="2222" sz="1875" spc="-44">
                <a:latin typeface="Symbol"/>
                <a:cs typeface="Symbol"/>
              </a:rPr>
              <a:t></a:t>
            </a:r>
            <a:r>
              <a:rPr dirty="0" baseline="2222" sz="1875" spc="-209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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142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1</a:t>
            </a:r>
            <a:r>
              <a:rPr dirty="0" baseline="37037" sz="1800" spc="5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(0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12">
                <a:latin typeface="Times New Roman"/>
                <a:cs typeface="Times New Roman"/>
              </a:rPr>
              <a:t> </a:t>
            </a:r>
            <a:r>
              <a:rPr dirty="0" baseline="2222" sz="1875" spc="-52">
                <a:latin typeface="Symbol"/>
                <a:cs typeface="Symbol"/>
              </a:rPr>
              <a:t></a:t>
            </a:r>
            <a:r>
              <a:rPr dirty="0" baseline="2222" sz="1875" spc="-22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13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622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2</a:t>
            </a:r>
            <a:r>
              <a:rPr dirty="0" baseline="37037" sz="1800" spc="47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(0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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222" sz="1875">
                <a:latin typeface="Symbol"/>
                <a:cs typeface="Symbol"/>
              </a:rPr>
              <a:t>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12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585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2</a:t>
            </a:r>
            <a:r>
              <a:rPr dirty="0" baseline="37037" sz="1800" spc="44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(0</a:t>
            </a:r>
            <a:r>
              <a:rPr dirty="0" baseline="2314" sz="1800" spc="-15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>
                <a:latin typeface="Times New Roman"/>
                <a:cs typeface="Times New Roman"/>
              </a:rPr>
              <a:t>1)</a:t>
            </a:r>
            <a:r>
              <a:rPr dirty="0" baseline="32407" sz="1800">
                <a:latin typeface="Symbol"/>
                <a:cs typeface="Symbol"/>
              </a:rPr>
              <a:t></a:t>
            </a:r>
            <a:r>
              <a:rPr dirty="0" baseline="32407" sz="18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14">
                <a:latin typeface="Times New Roman"/>
                <a:cs typeface="Times New Roman"/>
              </a:rPr>
              <a:t> </a:t>
            </a:r>
            <a:r>
              <a:rPr dirty="0" sz="1250" spc="-30">
                <a:latin typeface="Symbol"/>
                <a:cs typeface="Symbol"/>
              </a:rPr>
              <a:t></a:t>
            </a:r>
            <a:r>
              <a:rPr dirty="0" sz="1250" spc="-145">
                <a:latin typeface="Times New Roman"/>
                <a:cs typeface="Times New Roman"/>
              </a:rPr>
              <a:t> </a:t>
            </a:r>
            <a:r>
              <a:rPr dirty="0" baseline="39351" sz="1800">
                <a:latin typeface="Symbol"/>
                <a:cs typeface="Symbol"/>
              </a:rPr>
              <a:t></a:t>
            </a:r>
            <a:r>
              <a:rPr dirty="0" baseline="39351" sz="1800" spc="-240">
                <a:latin typeface="Times New Roman"/>
                <a:cs typeface="Times New Roman"/>
              </a:rPr>
              <a:t> </a:t>
            </a:r>
            <a:r>
              <a:rPr dirty="0" baseline="35555" sz="1875">
                <a:latin typeface="Symbol"/>
                <a:cs typeface="Symbol"/>
              </a:rPr>
              <a:t></a:t>
            </a:r>
            <a:r>
              <a:rPr dirty="0" baseline="35555" sz="1875" spc="277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Times New Roman"/>
                <a:cs typeface="Times New Roman"/>
              </a:rPr>
              <a:t>2</a:t>
            </a:r>
            <a:r>
              <a:rPr dirty="0" baseline="35555" sz="1875">
                <a:latin typeface="Symbol"/>
                <a:cs typeface="Symbol"/>
              </a:rPr>
              <a:t></a:t>
            </a:r>
            <a:r>
              <a:rPr dirty="0" baseline="35555" sz="1875" spc="1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</a:t>
            </a:r>
            <a:r>
              <a:rPr dirty="0" sz="1200">
                <a:latin typeface="Times New Roman"/>
                <a:cs typeface="Times New Roman"/>
              </a:rPr>
              <a:t>	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250" spc="4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endParaRPr sz="1150">
              <a:latin typeface="Symbol"/>
              <a:cs typeface="Symbol"/>
            </a:endParaRPr>
          </a:p>
          <a:p>
            <a:pPr marL="3080385">
              <a:lnSpc>
                <a:spcPts val="710"/>
              </a:lnSpc>
              <a:tabLst>
                <a:tab pos="3700145" algn="l"/>
                <a:tab pos="4644390" algn="l"/>
              </a:tabLst>
            </a:pPr>
            <a:r>
              <a:rPr dirty="0" baseline="47619" sz="1050" spc="-75">
                <a:latin typeface="Times New Roman"/>
                <a:cs typeface="Times New Roman"/>
              </a:rPr>
              <a:t>2</a:t>
            </a:r>
            <a:r>
              <a:rPr dirty="0" baseline="47619" sz="105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2</a:t>
            </a:r>
            <a:r>
              <a:rPr dirty="0" baseline="2314" sz="1800" spc="270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Symbol"/>
                <a:cs typeface="Symbol"/>
              </a:rPr>
              <a:t></a:t>
            </a:r>
            <a:r>
              <a:rPr dirty="0" baseline="4629" sz="180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274872" y="231213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977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1606217" y="231213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674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1940012" y="231213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 h="0">
                <a:moveTo>
                  <a:pt x="0" y="0"/>
                </a:moveTo>
                <a:lnTo>
                  <a:pt x="185674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2355091" y="231213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 h="0">
                <a:moveTo>
                  <a:pt x="0" y="0"/>
                </a:moveTo>
                <a:lnTo>
                  <a:pt x="191054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442426" y="2097041"/>
            <a:ext cx="1098550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</a:pPr>
            <a:r>
              <a:rPr dirty="0" baseline="-32407" sz="1800">
                <a:latin typeface="Symbol"/>
                <a:cs typeface="Symbol"/>
              </a:rPr>
              <a:t></a:t>
            </a:r>
            <a:r>
              <a:rPr dirty="0" baseline="-32407" sz="1800" spc="55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2</a:t>
            </a:r>
            <a:r>
              <a:rPr dirty="0" baseline="4629" sz="1800" spc="532">
                <a:latin typeface="Times New Roman"/>
                <a:cs typeface="Times New Roman"/>
              </a:rPr>
              <a:t> </a:t>
            </a:r>
            <a:r>
              <a:rPr dirty="0" baseline="-32407" sz="1800">
                <a:latin typeface="Symbol"/>
                <a:cs typeface="Symbol"/>
              </a:rPr>
              <a:t></a:t>
            </a:r>
            <a:r>
              <a:rPr dirty="0" baseline="-32407" sz="1800" spc="60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2</a:t>
            </a:r>
            <a:r>
              <a:rPr dirty="0" baseline="4629" sz="1800" spc="262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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-32407" sz="1800">
                <a:latin typeface="Symbol"/>
                <a:cs typeface="Symbol"/>
              </a:rPr>
              <a:t></a:t>
            </a:r>
            <a:r>
              <a:rPr dirty="0" baseline="-32407" sz="1800" spc="667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1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46955" y="2174757"/>
            <a:ext cx="498475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50" spc="-30">
                <a:latin typeface="Symbol"/>
                <a:cs typeface="Symbol"/>
              </a:rPr>
              <a:t></a:t>
            </a:r>
            <a:r>
              <a:rPr dirty="0" sz="1250" spc="-150">
                <a:latin typeface="Times New Roman"/>
                <a:cs typeface="Times New Roman"/>
              </a:rPr>
              <a:t> </a:t>
            </a:r>
            <a:r>
              <a:rPr dirty="0" baseline="32407" sz="1800">
                <a:latin typeface="Symbol"/>
                <a:cs typeface="Symbol"/>
              </a:rPr>
              <a:t></a:t>
            </a:r>
            <a:r>
              <a:rPr dirty="0" baseline="32407" sz="1800" spc="254">
                <a:latin typeface="Times New Roman"/>
                <a:cs typeface="Times New Roman"/>
              </a:rPr>
              <a:t> </a:t>
            </a:r>
            <a:r>
              <a:rPr dirty="0" baseline="34722" sz="1800" spc="-89">
                <a:latin typeface="Times New Roman"/>
                <a:cs typeface="Times New Roman"/>
              </a:rPr>
              <a:t>1</a:t>
            </a:r>
            <a:endParaRPr baseline="34722" sz="180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3149064" y="231650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 h="0">
                <a:moveTo>
                  <a:pt x="0" y="0"/>
                </a:moveTo>
                <a:lnTo>
                  <a:pt x="192093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3194297" y="2095779"/>
            <a:ext cx="102870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21836" y="2237433"/>
            <a:ext cx="224536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35"/>
              </a:spcBef>
              <a:tabLst>
                <a:tab pos="481965" algn="l"/>
                <a:tab pos="815975" algn="l"/>
                <a:tab pos="1231265" algn="l"/>
                <a:tab pos="2025014" algn="l"/>
              </a:tabLst>
            </a:pPr>
            <a:r>
              <a:rPr dirty="0" sz="1200" spc="-160">
                <a:latin typeface="Symbol"/>
                <a:cs typeface="Symbol"/>
              </a:rPr>
              <a:t></a:t>
            </a:r>
            <a:r>
              <a:rPr dirty="0" baseline="-27777" sz="1800" spc="-240">
                <a:latin typeface="Symbol"/>
                <a:cs typeface="Symbol"/>
              </a:rPr>
              <a:t></a:t>
            </a:r>
            <a:r>
              <a:rPr dirty="0" baseline="-20000" sz="1875" spc="-240">
                <a:latin typeface="Symbol"/>
                <a:cs typeface="Symbol"/>
              </a:rPr>
              <a:t></a:t>
            </a:r>
            <a:r>
              <a:rPr dirty="0" baseline="-20000" sz="1875" spc="-187">
                <a:latin typeface="Times New Roman"/>
                <a:cs typeface="Times New Roman"/>
              </a:rPr>
              <a:t> </a:t>
            </a:r>
            <a:r>
              <a:rPr dirty="0" baseline="7936" sz="1050" spc="-75">
                <a:latin typeface="Times New Roman"/>
                <a:cs typeface="Times New Roman"/>
              </a:rPr>
              <a:t>3</a:t>
            </a:r>
            <a:r>
              <a:rPr dirty="0" baseline="7936" sz="1050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202">
                <a:latin typeface="Times New Roman"/>
                <a:cs typeface="Times New Roman"/>
              </a:rPr>
              <a:t> </a:t>
            </a:r>
            <a:r>
              <a:rPr dirty="0" baseline="7936" sz="1050" spc="-75">
                <a:latin typeface="Times New Roman"/>
                <a:cs typeface="Times New Roman"/>
              </a:rPr>
              <a:t>3</a:t>
            </a:r>
            <a:r>
              <a:rPr dirty="0" baseline="7936" sz="1050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209">
                <a:latin typeface="Times New Roman"/>
                <a:cs typeface="Times New Roman"/>
              </a:rPr>
              <a:t> </a:t>
            </a:r>
            <a:r>
              <a:rPr dirty="0" baseline="7936" sz="1050">
                <a:latin typeface="Times New Roman"/>
                <a:cs typeface="Times New Roman"/>
              </a:rPr>
              <a:t>3</a:t>
            </a:r>
            <a:r>
              <a:rPr dirty="0" baseline="7936" sz="1050" spc="1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</a:t>
            </a:r>
            <a:r>
              <a:rPr dirty="0" baseline="-27777" sz="1800" spc="-37">
                <a:latin typeface="Symbol"/>
                <a:cs typeface="Symbol"/>
              </a:rPr>
              <a:t></a:t>
            </a:r>
            <a:r>
              <a:rPr dirty="0" baseline="-27777" sz="1800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165">
                <a:latin typeface="Times New Roman"/>
                <a:cs typeface="Times New Roman"/>
              </a:rPr>
              <a:t> </a:t>
            </a:r>
            <a:r>
              <a:rPr dirty="0" baseline="7936" sz="1050" spc="-75">
                <a:latin typeface="Times New Roman"/>
                <a:cs typeface="Times New Roman"/>
              </a:rPr>
              <a:t>2</a:t>
            </a:r>
            <a:r>
              <a:rPr dirty="0" baseline="7936" sz="1050">
                <a:latin typeface="Times New Roman"/>
                <a:cs typeface="Times New Roman"/>
              </a:rPr>
              <a:t>	</a:t>
            </a:r>
            <a:r>
              <a:rPr dirty="0" baseline="-20000" sz="1875" spc="-44">
                <a:latin typeface="Symbol"/>
                <a:cs typeface="Symbol"/>
              </a:rPr>
              <a:t></a:t>
            </a:r>
            <a:r>
              <a:rPr dirty="0" baseline="-20000" sz="1875" spc="-150">
                <a:latin typeface="Times New Roman"/>
                <a:cs typeface="Times New Roman"/>
              </a:rPr>
              <a:t> </a:t>
            </a:r>
            <a:r>
              <a:rPr dirty="0" baseline="3968" sz="1050" spc="-75">
                <a:latin typeface="Times New Roman"/>
                <a:cs typeface="Times New Roman"/>
              </a:rPr>
              <a:t>2</a:t>
            </a:r>
            <a:endParaRPr baseline="3968" sz="10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3859867" y="2316508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 h="0">
                <a:moveTo>
                  <a:pt x="0" y="0"/>
                </a:moveTo>
                <a:lnTo>
                  <a:pt x="117183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3845668" y="2300778"/>
            <a:ext cx="121285" cy="2165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90172" y="2182211"/>
            <a:ext cx="140462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819150" algn="l"/>
              </a:tabLst>
            </a:pP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-65">
                <a:latin typeface="Times New Roman"/>
                <a:cs typeface="Times New Roman"/>
              </a:rPr>
              <a:t> 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52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</a:t>
            </a:r>
            <a:r>
              <a:rPr dirty="0" sz="1250" spc="1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75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1</a:t>
            </a:r>
            <a:endParaRPr baseline="36231" sz="1725">
              <a:latin typeface="Times New Roman"/>
              <a:cs typeface="Times New Roman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3536987" y="2821028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 h="0">
                <a:moveTo>
                  <a:pt x="0" y="0"/>
                </a:moveTo>
                <a:lnTo>
                  <a:pt x="118090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4563121" y="2821028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 h="0">
                <a:moveTo>
                  <a:pt x="0" y="0"/>
                </a:moveTo>
                <a:lnTo>
                  <a:pt x="117910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669544" y="2686574"/>
            <a:ext cx="4927600" cy="11239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63500">
              <a:lnSpc>
                <a:spcPts val="1215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exponential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mean</a:t>
            </a:r>
            <a:r>
              <a:rPr dirty="0" sz="1150" spc="-3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250">
                <a:latin typeface="Symbol"/>
                <a:cs typeface="Symbol"/>
              </a:rPr>
              <a:t>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6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S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i="1">
                <a:latin typeface="Times New Roman"/>
                <a:cs typeface="Times New Roman"/>
              </a:rPr>
              <a:t>D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-45">
                <a:latin typeface="Times New Roman"/>
                <a:cs typeface="Times New Roman"/>
              </a:rPr>
              <a:t>(</a:t>
            </a:r>
            <a:r>
              <a:rPr dirty="0" sz="1250" spc="-45">
                <a:latin typeface="Symbol"/>
                <a:cs typeface="Symbol"/>
              </a:rPr>
              <a:t></a:t>
            </a:r>
            <a:r>
              <a:rPr dirty="0" sz="1250" spc="-114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20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1</a:t>
            </a:r>
            <a:endParaRPr baseline="36231" sz="1725">
              <a:latin typeface="Times New Roman"/>
              <a:cs typeface="Times New Roman"/>
            </a:endParaRPr>
          </a:p>
          <a:p>
            <a:pPr marL="2865755">
              <a:lnSpc>
                <a:spcPts val="1215"/>
              </a:lnSpc>
              <a:tabLst>
                <a:tab pos="3891279" algn="l"/>
              </a:tabLst>
            </a:pP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  <a:p>
            <a:pPr>
              <a:lnSpc>
                <a:spcPct val="100000"/>
              </a:lnSpc>
              <a:spcBef>
                <a:spcPts val="1130"/>
              </a:spcBef>
            </a:pPr>
            <a:endParaRPr sz="1250">
              <a:latin typeface="Symbol"/>
              <a:cs typeface="Symbol"/>
            </a:endParaRPr>
          </a:p>
          <a:p>
            <a:pPr marL="635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Problems</a:t>
            </a:r>
            <a:r>
              <a:rPr dirty="0" sz="1200" spc="-1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660"/>
              </a:spcBef>
            </a:pPr>
            <a:r>
              <a:rPr dirty="0" sz="1200">
                <a:latin typeface="Times New Roman"/>
                <a:cs typeface="Times New Roman"/>
              </a:rPr>
              <a:t>(1)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7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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4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789536" y="4157008"/>
            <a:ext cx="118110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  <a:tabLst>
                <a:tab pos="501015" algn="l"/>
              </a:tabLst>
            </a:pPr>
            <a:r>
              <a:rPr dirty="0" baseline="-14492" sz="1725">
                <a:latin typeface="Symbol"/>
                <a:cs typeface="Symbol"/>
              </a:rPr>
              <a:t></a:t>
            </a:r>
            <a:r>
              <a:rPr dirty="0" baseline="-14492" sz="1725" spc="-19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other</a:t>
            </a:r>
            <a:r>
              <a:rPr dirty="0" sz="1150" spc="175" i="1">
                <a:latin typeface="Times New Roman"/>
                <a:cs typeface="Times New Roman"/>
              </a:rPr>
              <a:t> </a:t>
            </a:r>
            <a:r>
              <a:rPr dirty="0" sz="1150" spc="-20" i="1">
                <a:latin typeface="Times New Roman"/>
                <a:cs typeface="Times New Roman"/>
              </a:rPr>
              <a:t>wise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694944" y="4029917"/>
            <a:ext cx="42481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b="1">
                <a:latin typeface="Times New Roman"/>
                <a:cs typeface="Times New Roman"/>
              </a:rPr>
              <a:t>Solution</a:t>
            </a:r>
            <a:r>
              <a:rPr dirty="0" baseline="2314" sz="1800">
                <a:latin typeface="Times New Roman"/>
                <a:cs typeface="Times New Roman"/>
              </a:rPr>
              <a:t>: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The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p.d.f. of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exponential</a:t>
            </a:r>
            <a:r>
              <a:rPr dirty="0" baseline="2314" sz="1800">
                <a:latin typeface="Times New Roman"/>
                <a:cs typeface="Times New Roman"/>
              </a:rPr>
              <a:t> distribution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is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given by</a:t>
            </a:r>
            <a:r>
              <a:rPr dirty="0" baseline="2314" sz="1800" spc="60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-1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baseline="-9661" sz="1725" spc="-75">
                <a:latin typeface="Symbol"/>
                <a:cs typeface="Symbol"/>
              </a:rPr>
              <a:t></a:t>
            </a:r>
            <a:endParaRPr baseline="-9661" sz="1725">
              <a:latin typeface="Symbol"/>
              <a:cs typeface="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4789536" y="3853438"/>
            <a:ext cx="525780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1739" sz="1725" spc="-67">
                <a:latin typeface="Symbol"/>
                <a:cs typeface="Symbol"/>
              </a:rPr>
              <a:t></a:t>
            </a:r>
            <a:r>
              <a:rPr dirty="0" baseline="-24444" sz="1875" spc="-67">
                <a:latin typeface="Symbol"/>
                <a:cs typeface="Symbol"/>
              </a:rPr>
              <a:t></a:t>
            </a:r>
            <a:r>
              <a:rPr dirty="0" baseline="-24444" sz="1875" spc="30">
                <a:latin typeface="Times New Roman"/>
                <a:cs typeface="Times New Roman"/>
              </a:rPr>
              <a:t> </a:t>
            </a:r>
            <a:r>
              <a:rPr dirty="0" baseline="-26570" sz="1725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</a:t>
            </a:r>
            <a:r>
              <a:rPr dirty="0" sz="700" spc="10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402538" y="3929919"/>
            <a:ext cx="56896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i="1">
                <a:latin typeface="Times New Roman"/>
                <a:cs typeface="Times New Roman"/>
              </a:rPr>
              <a:t>for</a:t>
            </a:r>
            <a:r>
              <a:rPr dirty="0" sz="1150" spc="13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6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720344" y="4666615"/>
            <a:ext cx="2167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2938067" y="4796183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 h="0">
                <a:moveTo>
                  <a:pt x="0" y="0"/>
                </a:moveTo>
                <a:lnTo>
                  <a:pt x="117282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2923867" y="4552709"/>
            <a:ext cx="123825" cy="44450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31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dirty="0" sz="1250" spc="-50">
                <a:latin typeface="Symbol"/>
                <a:cs typeface="Symbol"/>
              </a:rPr>
              <a:t></a:t>
            </a:r>
            <a:endParaRPr sz="1250">
              <a:latin typeface="Symbol"/>
              <a:cs typeface="Symbo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4284419" y="4796183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3145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4277457" y="4788067"/>
            <a:ext cx="10223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275044" y="4575454"/>
            <a:ext cx="102235" cy="2070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150" spc="-50">
                <a:latin typeface="Times New Roman"/>
                <a:cs typeface="Times New Roman"/>
              </a:rPr>
              <a:t>1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5160647" y="4732248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2977" y="0"/>
                </a:lnTo>
              </a:path>
            </a:pathLst>
          </a:custGeom>
          <a:ln w="63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5043877" y="4840709"/>
            <a:ext cx="23114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-85">
                <a:latin typeface="Symbol"/>
                <a:cs typeface="Symbol"/>
              </a:rPr>
              <a:t></a:t>
            </a:r>
            <a:r>
              <a:rPr dirty="0" baseline="-24154" sz="1725" spc="-127">
                <a:latin typeface="Symbol"/>
                <a:cs typeface="Symbol"/>
              </a:rPr>
              <a:t></a:t>
            </a:r>
            <a:r>
              <a:rPr dirty="0" baseline="-9661" sz="1725" spc="-127">
                <a:latin typeface="Times New Roman"/>
                <a:cs typeface="Times New Roman"/>
              </a:rPr>
              <a:t>0</a:t>
            </a:r>
            <a:endParaRPr baseline="-9661" sz="1725">
              <a:latin typeface="Times New Roman"/>
              <a:cs typeface="Times New Roman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043877" y="4696030"/>
            <a:ext cx="23749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30">
                <a:latin typeface="Symbol"/>
                <a:cs typeface="Symbol"/>
              </a:rPr>
              <a:t></a:t>
            </a:r>
            <a:r>
              <a:rPr dirty="0" baseline="-9661" sz="1725" spc="44">
                <a:latin typeface="Times New Roman"/>
                <a:cs typeface="Times New Roman"/>
              </a:rPr>
              <a:t>3</a:t>
            </a:r>
            <a:endParaRPr baseline="-9661" sz="1725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043877" y="4490204"/>
            <a:ext cx="23495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 spc="25">
                <a:latin typeface="Symbol"/>
                <a:cs typeface="Symbol"/>
              </a:rPr>
              <a:t></a:t>
            </a:r>
            <a:r>
              <a:rPr dirty="0" baseline="-7246" sz="1725" spc="37">
                <a:latin typeface="Times New Roman"/>
                <a:cs typeface="Times New Roman"/>
              </a:rPr>
              <a:t>1</a:t>
            </a:r>
            <a:endParaRPr baseline="-7246" sz="1725">
              <a:latin typeface="Times New Roman"/>
              <a:cs typeface="Times New Roman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060136" y="4649231"/>
            <a:ext cx="2136140" cy="23241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  <a:tabLst>
                <a:tab pos="1365885" algn="l"/>
              </a:tabLst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(given)</a:t>
            </a:r>
            <a:r>
              <a:rPr dirty="0" sz="1200" spc="1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</a:t>
            </a:r>
            <a:r>
              <a:rPr dirty="0" sz="1150" spc="-10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0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Symbol"/>
                <a:cs typeface="Symbol"/>
              </a:rPr>
              <a:t>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350">
                <a:latin typeface="Symbol"/>
                <a:cs typeface="Symbol"/>
              </a:rPr>
              <a:t></a:t>
            </a:r>
            <a:r>
              <a:rPr dirty="0" sz="1350" spc="3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33816" sz="1725" spc="-75">
                <a:latin typeface="Symbol"/>
                <a:cs typeface="Symbol"/>
              </a:rPr>
              <a:t></a:t>
            </a:r>
            <a:endParaRPr baseline="33816" sz="1725">
              <a:latin typeface="Symbol"/>
              <a:cs typeface="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509350" y="4528659"/>
            <a:ext cx="630555" cy="543560"/>
          </a:xfrm>
          <a:prstGeom prst="rect">
            <a:avLst/>
          </a:prstGeom>
        </p:spPr>
        <p:txBody>
          <a:bodyPr wrap="square" lIns="0" tIns="95250" rIns="0" bIns="0" rtlCol="0" vert="horz">
            <a:spAutoFit/>
          </a:bodyPr>
          <a:lstStyle/>
          <a:p>
            <a:pPr marL="83185">
              <a:lnSpc>
                <a:spcPct val="100000"/>
              </a:lnSpc>
              <a:spcBef>
                <a:spcPts val="750"/>
              </a:spcBef>
            </a:pPr>
            <a:r>
              <a:rPr dirty="0" sz="1150" i="1">
                <a:latin typeface="Times New Roman"/>
                <a:cs typeface="Times New Roman"/>
              </a:rPr>
              <a:t>for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7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150" spc="-10" i="1">
                <a:latin typeface="Times New Roman"/>
                <a:cs typeface="Times New Roman"/>
              </a:rPr>
              <a:t>otherwise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227037" y="4493978"/>
            <a:ext cx="269240" cy="2705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R="31750">
              <a:lnSpc>
                <a:spcPts val="695"/>
              </a:lnSpc>
              <a:spcBef>
                <a:spcPts val="90"/>
              </a:spcBef>
            </a:pPr>
            <a:r>
              <a:rPr dirty="0" baseline="-35714" sz="1050" spc="-15">
                <a:latin typeface="Symbol"/>
                <a:cs typeface="Symbol"/>
              </a:rPr>
              <a:t></a:t>
            </a:r>
            <a:r>
              <a:rPr dirty="0" baseline="-35714" sz="1050" spc="-97">
                <a:latin typeface="Times New Roman"/>
                <a:cs typeface="Times New Roman"/>
              </a:rPr>
              <a:t> </a:t>
            </a:r>
            <a:r>
              <a:rPr dirty="0" u="sng" sz="700" spc="-9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70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  <a:p>
            <a:pPr algn="r" marR="30480">
              <a:lnSpc>
                <a:spcPts val="1235"/>
              </a:lnSpc>
            </a:pPr>
            <a:r>
              <a:rPr dirty="0" baseline="-19323" sz="1725" i="1">
                <a:latin typeface="Times New Roman"/>
                <a:cs typeface="Times New Roman"/>
              </a:rPr>
              <a:t>e</a:t>
            </a:r>
            <a:r>
              <a:rPr dirty="0" baseline="-19323" sz="1725" spc="540" i="1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709499" y="5625329"/>
            <a:ext cx="102108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962660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3750898" y="5521378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2239" y="0"/>
                </a:lnTo>
              </a:path>
            </a:pathLst>
          </a:custGeom>
          <a:ln w="63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3993061" y="5407856"/>
            <a:ext cx="4508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44335" y="5286416"/>
            <a:ext cx="130556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927100" algn="l"/>
                <a:tab pos="1242060" algn="l"/>
              </a:tabLst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spc="-75">
                <a:latin typeface="Times New Roman"/>
                <a:cs typeface="Times New Roman"/>
              </a:rPr>
              <a:t>1</a:t>
            </a:r>
            <a:r>
              <a:rPr dirty="0" baseline="3968" sz="1050">
                <a:latin typeface="Times New Roman"/>
                <a:cs typeface="Times New Roman"/>
              </a:rPr>
              <a:t>	</a:t>
            </a:r>
            <a:r>
              <a:rPr dirty="0" u="sng" baseline="3968" sz="1050" spc="-157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968" sz="10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endParaRPr baseline="3968" sz="1050">
              <a:latin typeface="Times New Roman"/>
              <a:cs typeface="Times New Roman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932667" y="5336026"/>
            <a:ext cx="4953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</a:t>
            </a:r>
            <a:endParaRPr sz="700">
              <a:latin typeface="Symbol"/>
              <a:cs typeface="Symbol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4588452" y="5524203"/>
            <a:ext cx="83820" cy="0"/>
          </a:xfrm>
          <a:custGeom>
            <a:avLst/>
            <a:gdLst/>
            <a:ahLst/>
            <a:cxnLst/>
            <a:rect l="l" t="t" r="r" b="b"/>
            <a:pathLst>
              <a:path w="83820" h="0">
                <a:moveTo>
                  <a:pt x="0" y="0"/>
                </a:moveTo>
                <a:lnTo>
                  <a:pt x="83571" y="0"/>
                </a:lnTo>
              </a:path>
            </a:pathLst>
          </a:custGeom>
          <a:ln w="63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4927043" y="5284784"/>
            <a:ext cx="100330" cy="137160"/>
          </a:xfrm>
          <a:custGeom>
            <a:avLst/>
            <a:gdLst/>
            <a:ahLst/>
            <a:cxnLst/>
            <a:rect l="l" t="t" r="r" b="b"/>
            <a:pathLst>
              <a:path w="100329" h="137160">
                <a:moveTo>
                  <a:pt x="99858" y="0"/>
                </a:moveTo>
                <a:lnTo>
                  <a:pt x="0" y="136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5" name="object 65" descr=""/>
          <p:cNvGrpSpPr/>
          <p:nvPr/>
        </p:nvGrpSpPr>
        <p:grpSpPr>
          <a:xfrm>
            <a:off x="4769417" y="5521033"/>
            <a:ext cx="305435" cy="257175"/>
            <a:chOff x="4769417" y="5521033"/>
            <a:chExt cx="305435" cy="257175"/>
          </a:xfrm>
        </p:grpSpPr>
        <p:sp>
          <p:nvSpPr>
            <p:cNvPr id="66" name="object 66" descr=""/>
            <p:cNvSpPr/>
            <p:nvPr/>
          </p:nvSpPr>
          <p:spPr>
            <a:xfrm>
              <a:off x="4889869" y="5543277"/>
              <a:ext cx="170815" cy="233679"/>
            </a:xfrm>
            <a:custGeom>
              <a:avLst/>
              <a:gdLst/>
              <a:ahLst/>
              <a:cxnLst/>
              <a:rect l="l" t="t" r="r" b="b"/>
              <a:pathLst>
                <a:path w="170814" h="233679">
                  <a:moveTo>
                    <a:pt x="170216" y="0"/>
                  </a:moveTo>
                  <a:lnTo>
                    <a:pt x="0" y="2330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4769417" y="5524203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114" y="0"/>
                  </a:lnTo>
                </a:path>
              </a:pathLst>
            </a:custGeom>
            <a:ln w="6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 descr=""/>
          <p:cNvSpPr txBox="1"/>
          <p:nvPr/>
        </p:nvSpPr>
        <p:spPr>
          <a:xfrm>
            <a:off x="4831493" y="5251415"/>
            <a:ext cx="177165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15873" sz="1050" spc="-15">
                <a:latin typeface="Symbol"/>
                <a:cs typeface="Symbol"/>
              </a:rPr>
              <a:t></a:t>
            </a:r>
            <a:r>
              <a:rPr dirty="0" baseline="-15873" sz="1050" spc="-112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688200" y="5235545"/>
            <a:ext cx="8445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049337" y="5133532"/>
            <a:ext cx="1797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8647" sz="1725" spc="-37">
                <a:latin typeface="Symbol"/>
                <a:cs typeface="Symbol"/>
              </a:rPr>
              <a:t>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715834" y="5303942"/>
            <a:ext cx="1199515" cy="20637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80"/>
              </a:spcBef>
              <a:tabLst>
                <a:tab pos="875665" algn="l"/>
              </a:tabLst>
            </a:pPr>
            <a:r>
              <a:rPr dirty="0" baseline="2314" sz="1800" spc="-75">
                <a:latin typeface="Times New Roman"/>
                <a:cs typeface="Times New Roman"/>
              </a:rPr>
              <a:t>1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baseline="-28985" sz="1725">
                <a:latin typeface="Symbol"/>
                <a:cs typeface="Symbol"/>
              </a:rPr>
              <a:t></a:t>
            </a:r>
            <a:r>
              <a:rPr dirty="0" baseline="-28985" sz="1725" spc="30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968731" y="5319824"/>
            <a:ext cx="190500" cy="2667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68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  <a:p>
            <a:pPr marL="118110">
              <a:lnSpc>
                <a:spcPts val="1220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662801" y="5614197"/>
            <a:ext cx="57531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319405" algn="l"/>
              </a:tabLst>
            </a:pPr>
            <a:r>
              <a:rPr dirty="0" sz="1150" spc="-50">
                <a:latin typeface="Symbol"/>
                <a:cs typeface="Symbol"/>
              </a:rPr>
              <a:t></a:t>
            </a:r>
            <a:r>
              <a:rPr dirty="0" sz="1150">
                <a:latin typeface="Times New Roman"/>
                <a:cs typeface="Times New Roman"/>
              </a:rPr>
              <a:t>	3</a:t>
            </a:r>
            <a:r>
              <a:rPr dirty="0" sz="1150" spc="-4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</a:t>
            </a:r>
            <a:r>
              <a:rPr dirty="0" baseline="-11904" sz="1050" spc="-37">
                <a:latin typeface="Times New Roman"/>
                <a:cs typeface="Times New Roman"/>
              </a:rPr>
              <a:t>0</a:t>
            </a:r>
            <a:endParaRPr baseline="-11904" sz="1050">
              <a:latin typeface="Times New Roman"/>
              <a:cs typeface="Times New Roman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5750504" y="542228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5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/>
          <p:nvPr/>
        </p:nvSpPr>
        <p:spPr>
          <a:xfrm>
            <a:off x="6361353" y="5422289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5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6350179" y="5285871"/>
            <a:ext cx="7112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739330" y="5285871"/>
            <a:ext cx="7112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6005569" y="5569337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531338" y="5569337"/>
            <a:ext cx="8509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200" spc="-50">
                <a:latin typeface="Symbol"/>
                <a:cs typeface="Symbol"/>
              </a:rPr>
              <a:t>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531338" y="5282438"/>
            <a:ext cx="878205" cy="263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40"/>
              </a:lnSpc>
              <a:spcBef>
                <a:spcPts val="95"/>
              </a:spcBef>
              <a:tabLst>
                <a:tab pos="486409" algn="l"/>
                <a:tab pos="775335" algn="l"/>
              </a:tabLst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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</a:t>
            </a:r>
            <a:endParaRPr sz="700">
              <a:latin typeface="Symbol"/>
              <a:cs typeface="Symbol"/>
            </a:endParaRPr>
          </a:p>
          <a:p>
            <a:pPr marL="221615">
              <a:lnSpc>
                <a:spcPts val="640"/>
              </a:lnSpc>
              <a:tabLst>
                <a:tab pos="832485" algn="l"/>
              </a:tabLst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694944" y="5320513"/>
            <a:ext cx="6351270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361054" algn="l"/>
                <a:tab pos="5153025" algn="l"/>
                <a:tab pos="577215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(i)</a:t>
            </a:r>
            <a:r>
              <a:rPr dirty="0" baseline="2314" sz="1800" spc="337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26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77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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baseline="2314" sz="1800" spc="-52">
                <a:latin typeface="Times New Roman"/>
                <a:cs typeface="Times New Roman"/>
              </a:rPr>
              <a:t>1)</a:t>
            </a:r>
            <a:r>
              <a:rPr dirty="0" baseline="2314" sz="1800" spc="-7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</a:t>
            </a:r>
            <a:r>
              <a:rPr dirty="0" baseline="2314" sz="1800" spc="-19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5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27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54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</a:t>
            </a:r>
            <a:r>
              <a:rPr dirty="0" baseline="2314" sz="1800" spc="-209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1)</a:t>
            </a:r>
            <a:r>
              <a:rPr dirty="0" baseline="2314" sz="1800" spc="89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55">
                <a:latin typeface="Times New Roman"/>
                <a:cs typeface="Times New Roman"/>
              </a:rPr>
              <a:t>1</a:t>
            </a:r>
            <a:r>
              <a:rPr dirty="0" sz="1200" spc="55">
                <a:latin typeface="Symbol"/>
                <a:cs typeface="Symbol"/>
              </a:rPr>
              <a:t>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8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4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232">
                <a:latin typeface="Times New Roman"/>
                <a:cs typeface="Times New Roman"/>
              </a:rPr>
              <a:t> </a:t>
            </a:r>
            <a:r>
              <a:rPr dirty="0" baseline="2314" sz="1800" spc="67">
                <a:latin typeface="Times New Roman"/>
                <a:cs typeface="Times New Roman"/>
              </a:rPr>
              <a:t>1</a:t>
            </a:r>
            <a:r>
              <a:rPr dirty="0" baseline="2314" sz="1800" spc="67">
                <a:latin typeface="Symbol"/>
                <a:cs typeface="Symbol"/>
              </a:rPr>
              <a:t></a:t>
            </a:r>
            <a:r>
              <a:rPr dirty="0" baseline="2314" sz="1800" spc="-104">
                <a:latin typeface="Times New Roman"/>
                <a:cs typeface="Times New Roman"/>
              </a:rPr>
              <a:t> 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337">
                <a:latin typeface="Times New Roman"/>
                <a:cs typeface="Times New Roman"/>
              </a:rPr>
              <a:t> </a:t>
            </a:r>
            <a:r>
              <a:rPr dirty="0" baseline="-41666" sz="1800">
                <a:latin typeface="Times New Roman"/>
                <a:cs typeface="Times New Roman"/>
              </a:rPr>
              <a:t>3</a:t>
            </a:r>
            <a:r>
              <a:rPr dirty="0" baseline="-41666" sz="1800" spc="-195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e</a:t>
            </a:r>
            <a:r>
              <a:rPr dirty="0" baseline="2314" sz="1800" i="1">
                <a:latin typeface="Times New Roman"/>
                <a:cs typeface="Times New Roman"/>
              </a:rPr>
              <a:t>	dx</a:t>
            </a:r>
            <a:r>
              <a:rPr dirty="0" baseline="2314" sz="1800" spc="532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0">
                <a:latin typeface="Times New Roman"/>
                <a:cs typeface="Times New Roman"/>
              </a:rPr>
              <a:t> </a:t>
            </a:r>
            <a:r>
              <a:rPr dirty="0" sz="1150" spc="75">
                <a:latin typeface="Times New Roman"/>
                <a:cs typeface="Times New Roman"/>
              </a:rPr>
              <a:t>1</a:t>
            </a:r>
            <a:r>
              <a:rPr dirty="0" sz="1150" spc="75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 </a:t>
            </a:r>
            <a:r>
              <a:rPr dirty="0" baseline="-43478" sz="1725">
                <a:latin typeface="Times New Roman"/>
                <a:cs typeface="Times New Roman"/>
              </a:rPr>
              <a:t>3</a:t>
            </a:r>
            <a:r>
              <a:rPr dirty="0" baseline="-43478" sz="1725" spc="-67">
                <a:latin typeface="Times New Roman"/>
                <a:cs typeface="Times New Roman"/>
              </a:rPr>
              <a:t> </a:t>
            </a:r>
            <a:r>
              <a:rPr dirty="0" baseline="-45893" sz="1725">
                <a:latin typeface="Symbol"/>
                <a:cs typeface="Symbol"/>
              </a:rPr>
              <a:t></a:t>
            </a:r>
            <a:r>
              <a:rPr dirty="0" baseline="-45893" sz="1725" spc="-187">
                <a:latin typeface="Times New Roman"/>
                <a:cs typeface="Times New Roman"/>
              </a:rPr>
              <a:t> </a:t>
            </a:r>
            <a:r>
              <a:rPr dirty="0" baseline="-50724" sz="1725">
                <a:latin typeface="Symbol"/>
                <a:cs typeface="Symbol"/>
              </a:rPr>
              <a:t></a:t>
            </a:r>
            <a:r>
              <a:rPr dirty="0" baseline="-50724" sz="1725" spc="67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Times New Roman"/>
                <a:cs typeface="Times New Roman"/>
              </a:rPr>
              <a:t>1</a:t>
            </a:r>
            <a:r>
              <a:rPr dirty="0" baseline="-36231" sz="1725" spc="217">
                <a:latin typeface="Times New Roman"/>
                <a:cs typeface="Times New Roman"/>
              </a:rPr>
              <a:t>  </a:t>
            </a:r>
            <a:r>
              <a:rPr dirty="0" baseline="-45893" sz="1725">
                <a:latin typeface="Symbol"/>
                <a:cs typeface="Symbol"/>
              </a:rPr>
              <a:t></a:t>
            </a:r>
            <a:r>
              <a:rPr dirty="0" baseline="-45893" sz="1725" spc="165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1</a:t>
            </a:r>
            <a:r>
              <a:rPr dirty="0" sz="1200" spc="50">
                <a:latin typeface="Symbol"/>
                <a:cs typeface="Symbol"/>
              </a:rPr>
              <a:t>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baseline="6944" sz="1800">
                <a:latin typeface="Symbol"/>
                <a:cs typeface="Symbol"/>
              </a:rPr>
              <a:t></a:t>
            </a:r>
            <a:r>
              <a:rPr dirty="0" baseline="6944" sz="1800" spc="-27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baseline="6944" sz="1800">
                <a:latin typeface="Symbol"/>
                <a:cs typeface="Symbol"/>
              </a:rPr>
              <a:t></a:t>
            </a:r>
            <a:r>
              <a:rPr dirty="0" baseline="6944" sz="180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0.7165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910440" y="5889795"/>
            <a:ext cx="127063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200" spc="-20">
                <a:latin typeface="Symbol"/>
                <a:cs typeface="Symbol"/>
              </a:rPr>
              <a:t>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6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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1)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0.7165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691815" y="6638789"/>
            <a:ext cx="84137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82955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2553332" y="6534838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 h="0">
                <a:moveTo>
                  <a:pt x="0" y="0"/>
                </a:moveTo>
                <a:lnTo>
                  <a:pt x="82749" y="0"/>
                </a:lnTo>
              </a:path>
            </a:pathLst>
          </a:custGeom>
          <a:ln w="63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 txBox="1"/>
          <p:nvPr/>
        </p:nvSpPr>
        <p:spPr>
          <a:xfrm>
            <a:off x="2777843" y="6291050"/>
            <a:ext cx="7556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u="sng" sz="700" spc="-105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7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796981" y="6421315"/>
            <a:ext cx="4572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727949" y="6299875"/>
            <a:ext cx="80645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747395" algn="l"/>
              </a:tabLst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spc="-75">
                <a:latin typeface="Times New Roman"/>
                <a:cs typeface="Times New Roman"/>
              </a:rPr>
              <a:t>3</a:t>
            </a:r>
            <a:endParaRPr baseline="3968" sz="1050">
              <a:latin typeface="Times New Roman"/>
              <a:cs typeface="Times New Roman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543698" y="6309775"/>
            <a:ext cx="10350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735989" y="6349486"/>
            <a:ext cx="5016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</a:t>
            </a:r>
            <a:endParaRPr sz="700">
              <a:latin typeface="Symbol"/>
              <a:cs typeface="Symbol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3216803" y="6537662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 h="0">
                <a:moveTo>
                  <a:pt x="0" y="0"/>
                </a:moveTo>
                <a:lnTo>
                  <a:pt x="81980" y="0"/>
                </a:lnTo>
              </a:path>
            </a:pathLst>
          </a:custGeom>
          <a:ln w="633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/>
          <p:nvPr/>
        </p:nvSpPr>
        <p:spPr>
          <a:xfrm>
            <a:off x="3549884" y="6298244"/>
            <a:ext cx="97790" cy="137160"/>
          </a:xfrm>
          <a:custGeom>
            <a:avLst/>
            <a:gdLst/>
            <a:ahLst/>
            <a:cxnLst/>
            <a:rect l="l" t="t" r="r" b="b"/>
            <a:pathLst>
              <a:path w="97789" h="137160">
                <a:moveTo>
                  <a:pt x="97761" y="0"/>
                </a:moveTo>
                <a:lnTo>
                  <a:pt x="0" y="136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2" name="object 92" descr=""/>
          <p:cNvGrpSpPr/>
          <p:nvPr/>
        </p:nvGrpSpPr>
        <p:grpSpPr>
          <a:xfrm>
            <a:off x="3394423" y="6534493"/>
            <a:ext cx="300355" cy="257175"/>
            <a:chOff x="3394423" y="6534493"/>
            <a:chExt cx="300355" cy="257175"/>
          </a:xfrm>
        </p:grpSpPr>
        <p:sp>
          <p:nvSpPr>
            <p:cNvPr id="93" name="object 93" descr=""/>
            <p:cNvSpPr/>
            <p:nvPr/>
          </p:nvSpPr>
          <p:spPr>
            <a:xfrm>
              <a:off x="3512836" y="6556738"/>
              <a:ext cx="167640" cy="233679"/>
            </a:xfrm>
            <a:custGeom>
              <a:avLst/>
              <a:gdLst/>
              <a:ahLst/>
              <a:cxnLst/>
              <a:rect l="l" t="t" r="r" b="b"/>
              <a:pathLst>
                <a:path w="167639" h="233679">
                  <a:moveTo>
                    <a:pt x="167601" y="0"/>
                  </a:moveTo>
                  <a:lnTo>
                    <a:pt x="0" y="2330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 descr=""/>
            <p:cNvSpPr/>
            <p:nvPr/>
          </p:nvSpPr>
          <p:spPr>
            <a:xfrm>
              <a:off x="3394423" y="6537663"/>
              <a:ext cx="300355" cy="0"/>
            </a:xfrm>
            <a:custGeom>
              <a:avLst/>
              <a:gdLst/>
              <a:ahLst/>
              <a:cxnLst/>
              <a:rect l="l" t="t" r="r" b="b"/>
              <a:pathLst>
                <a:path w="300354" h="0">
                  <a:moveTo>
                    <a:pt x="0" y="0"/>
                  </a:moveTo>
                  <a:lnTo>
                    <a:pt x="300289" y="0"/>
                  </a:lnTo>
                </a:path>
              </a:pathLst>
            </a:custGeom>
            <a:ln w="63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 descr=""/>
          <p:cNvSpPr txBox="1"/>
          <p:nvPr/>
        </p:nvSpPr>
        <p:spPr>
          <a:xfrm>
            <a:off x="3455000" y="6264875"/>
            <a:ext cx="175895" cy="1314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-15873" sz="1050" spc="-15">
                <a:latin typeface="Symbol"/>
                <a:cs typeface="Symbol"/>
              </a:rPr>
              <a:t></a:t>
            </a:r>
            <a:r>
              <a:rPr dirty="0" baseline="-15873" sz="1050" spc="-127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314632" y="6249005"/>
            <a:ext cx="838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dirty="0" sz="1150" spc="-50">
                <a:latin typeface="Symbol"/>
                <a:cs typeface="Symbol"/>
              </a:rPr>
              <a:t>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669316" y="6146991"/>
            <a:ext cx="1854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38647" sz="1725" spc="-37">
                <a:latin typeface="Symbol"/>
                <a:cs typeface="Symbol"/>
              </a:rPr>
              <a:t></a:t>
            </a:r>
            <a:r>
              <a:rPr dirty="0" sz="700" spc="-25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181741" y="6317401"/>
            <a:ext cx="344805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baseline="-28985" sz="1725">
                <a:latin typeface="Symbol"/>
                <a:cs typeface="Symbol"/>
              </a:rPr>
              <a:t></a:t>
            </a:r>
            <a:r>
              <a:rPr dirty="0" baseline="-28985" sz="1725" spc="7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590314" y="6333284"/>
            <a:ext cx="187960" cy="2667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ts val="680"/>
              </a:lnSpc>
              <a:spcBef>
                <a:spcPts val="90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  <a:p>
            <a:pPr marL="116839">
              <a:lnSpc>
                <a:spcPts val="1220"/>
              </a:lnSpc>
            </a:pPr>
            <a:r>
              <a:rPr dirty="0" sz="1150" spc="-50">
                <a:latin typeface="Symbol"/>
                <a:cs typeface="Symbol"/>
              </a:rPr>
              <a:t>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289232" y="6627657"/>
            <a:ext cx="566420" cy="206375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  <a:tabLst>
                <a:tab pos="314325" algn="l"/>
              </a:tabLst>
            </a:pPr>
            <a:r>
              <a:rPr dirty="0" sz="1150" spc="-50">
                <a:latin typeface="Symbol"/>
                <a:cs typeface="Symbol"/>
              </a:rPr>
              <a:t></a:t>
            </a:r>
            <a:r>
              <a:rPr dirty="0" sz="1150">
                <a:latin typeface="Times New Roman"/>
                <a:cs typeface="Times New Roman"/>
              </a:rPr>
              <a:t>	3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Symbol"/>
                <a:cs typeface="Symbol"/>
              </a:rPr>
              <a:t></a:t>
            </a:r>
            <a:r>
              <a:rPr dirty="0" baseline="-11904" sz="1050" spc="-37">
                <a:latin typeface="Times New Roman"/>
                <a:cs typeface="Times New Roman"/>
              </a:rPr>
              <a:t>0</a:t>
            </a:r>
            <a:endParaRPr baseline="-11904" sz="1050">
              <a:latin typeface="Times New Roman"/>
              <a:cs typeface="Times New Roman"/>
            </a:endParaRPr>
          </a:p>
        </p:txBody>
      </p:sp>
      <p:sp>
        <p:nvSpPr>
          <p:cNvPr id="101" name="object 101" descr=""/>
          <p:cNvSpPr/>
          <p:nvPr/>
        </p:nvSpPr>
        <p:spPr>
          <a:xfrm>
            <a:off x="4276193" y="6435749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 h="0">
                <a:moveTo>
                  <a:pt x="0" y="0"/>
                </a:moveTo>
                <a:lnTo>
                  <a:pt x="476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 txBox="1"/>
          <p:nvPr/>
        </p:nvSpPr>
        <p:spPr>
          <a:xfrm>
            <a:off x="4266871" y="6299331"/>
            <a:ext cx="7112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057122" y="6582797"/>
            <a:ext cx="560070" cy="207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7045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5004217" y="6408275"/>
            <a:ext cx="11430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Symbol"/>
                <a:cs typeface="Symbol"/>
              </a:rPr>
              <a:t></a:t>
            </a:r>
            <a:r>
              <a:rPr dirty="0" sz="700" spc="-25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057122" y="6295897"/>
            <a:ext cx="560070" cy="263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40"/>
              </a:lnSpc>
              <a:spcBef>
                <a:spcPts val="95"/>
              </a:spcBef>
              <a:tabLst>
                <a:tab pos="487045" algn="l"/>
              </a:tabLst>
            </a:pPr>
            <a:r>
              <a:rPr dirty="0" sz="1200">
                <a:latin typeface="Symbol"/>
                <a:cs typeface="Symbol"/>
              </a:rPr>
              <a:t></a:t>
            </a:r>
            <a:r>
              <a:rPr dirty="0" sz="1200" spc="425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</a:t>
            </a:r>
            <a:endParaRPr sz="1200">
              <a:latin typeface="Symbol"/>
              <a:cs typeface="Symbol"/>
            </a:endParaRPr>
          </a:p>
          <a:p>
            <a:pPr algn="ctr" marR="61594">
              <a:lnSpc>
                <a:spcPts val="640"/>
              </a:lnSpc>
            </a:pPr>
            <a:r>
              <a:rPr dirty="0" sz="700" spc="-50">
                <a:latin typeface="Times New Roman"/>
                <a:cs typeface="Times New Roman"/>
              </a:rPr>
              <a:t>3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694944" y="6333973"/>
            <a:ext cx="5038090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164715" algn="l"/>
                <a:tab pos="3678554" algn="l"/>
                <a:tab pos="4457065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(ii)</a:t>
            </a:r>
            <a:r>
              <a:rPr dirty="0" baseline="2314" sz="1800" spc="359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7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375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-322">
                <a:latin typeface="Times New Roman"/>
                <a:cs typeface="Times New Roman"/>
              </a:rPr>
              <a:t> </a:t>
            </a:r>
            <a:r>
              <a:rPr dirty="0" baseline="-41666" sz="1800">
                <a:latin typeface="Times New Roman"/>
                <a:cs typeface="Times New Roman"/>
              </a:rPr>
              <a:t>3</a:t>
            </a:r>
            <a:r>
              <a:rPr dirty="0" baseline="-41666" sz="1800" spc="-195">
                <a:latin typeface="Times New Roman"/>
                <a:cs typeface="Times New Roman"/>
              </a:rPr>
              <a:t> </a:t>
            </a:r>
            <a:r>
              <a:rPr dirty="0" baseline="2314" sz="1800" spc="-75" i="1">
                <a:latin typeface="Times New Roman"/>
                <a:cs typeface="Times New Roman"/>
              </a:rPr>
              <a:t>e</a:t>
            </a:r>
            <a:r>
              <a:rPr dirty="0" baseline="2314" sz="1800" i="1">
                <a:latin typeface="Times New Roman"/>
                <a:cs typeface="Times New Roman"/>
              </a:rPr>
              <a:t>	dx</a:t>
            </a:r>
            <a:r>
              <a:rPr dirty="0" baseline="2314" sz="1800" spc="637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baseline="-43478" sz="1725">
                <a:latin typeface="Times New Roman"/>
                <a:cs typeface="Times New Roman"/>
              </a:rPr>
              <a:t>3</a:t>
            </a:r>
            <a:r>
              <a:rPr dirty="0" baseline="-43478" sz="1725" spc="-75">
                <a:latin typeface="Times New Roman"/>
                <a:cs typeface="Times New Roman"/>
              </a:rPr>
              <a:t> </a:t>
            </a:r>
            <a:r>
              <a:rPr dirty="0" baseline="-45893" sz="1725">
                <a:latin typeface="Symbol"/>
                <a:cs typeface="Symbol"/>
              </a:rPr>
              <a:t></a:t>
            </a:r>
            <a:r>
              <a:rPr dirty="0" baseline="-45893" sz="1725" spc="-195">
                <a:latin typeface="Times New Roman"/>
                <a:cs typeface="Times New Roman"/>
              </a:rPr>
              <a:t> </a:t>
            </a:r>
            <a:r>
              <a:rPr dirty="0" baseline="-50724" sz="1725">
                <a:latin typeface="Symbol"/>
                <a:cs typeface="Symbol"/>
              </a:rPr>
              <a:t></a:t>
            </a:r>
            <a:r>
              <a:rPr dirty="0" baseline="-50724" sz="1725" spc="44">
                <a:latin typeface="Times New Roman"/>
                <a:cs typeface="Times New Roman"/>
              </a:rPr>
              <a:t> </a:t>
            </a:r>
            <a:r>
              <a:rPr dirty="0" baseline="-36231" sz="1725">
                <a:latin typeface="Times New Roman"/>
                <a:cs typeface="Times New Roman"/>
              </a:rPr>
              <a:t>1</a:t>
            </a:r>
            <a:r>
              <a:rPr dirty="0" baseline="-36231" sz="1725" spc="209">
                <a:latin typeface="Times New Roman"/>
                <a:cs typeface="Times New Roman"/>
              </a:rPr>
              <a:t>  </a:t>
            </a:r>
            <a:r>
              <a:rPr dirty="0" baseline="-45893" sz="1725">
                <a:latin typeface="Symbol"/>
                <a:cs typeface="Symbol"/>
              </a:rPr>
              <a:t></a:t>
            </a:r>
            <a:r>
              <a:rPr dirty="0" baseline="-45893" sz="1725" spc="187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</a:t>
            </a:r>
            <a:r>
              <a:rPr dirty="0" baseline="6944" sz="1800" spc="-15">
                <a:latin typeface="Symbol"/>
                <a:cs typeface="Symbol"/>
              </a:rPr>
              <a:t></a:t>
            </a:r>
            <a:r>
              <a:rPr dirty="0" baseline="6944" sz="1800" spc="-277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baseline="6944" sz="1800">
                <a:latin typeface="Symbol"/>
                <a:cs typeface="Symbol"/>
              </a:rPr>
              <a:t></a:t>
            </a:r>
            <a:r>
              <a:rPr dirty="0" baseline="6944" sz="1800" spc="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50">
                <a:latin typeface="Times New Roman"/>
                <a:cs typeface="Times New Roman"/>
              </a:rPr>
              <a:t>1</a:t>
            </a:r>
            <a:r>
              <a:rPr dirty="0" sz="1200" spc="50">
                <a:latin typeface="Symbol"/>
                <a:cs typeface="Symbol"/>
              </a:rPr>
              <a:t></a:t>
            </a:r>
            <a:r>
              <a:rPr dirty="0" sz="1200" spc="-95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0.6321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7" name="object 107" descr=""/>
          <p:cNvSpPr/>
          <p:nvPr/>
        </p:nvSpPr>
        <p:spPr>
          <a:xfrm>
            <a:off x="3837795" y="8114823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 h="0">
                <a:moveTo>
                  <a:pt x="0" y="0"/>
                </a:moveTo>
                <a:lnTo>
                  <a:pt x="113500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/>
          <p:nvPr/>
        </p:nvSpPr>
        <p:spPr>
          <a:xfrm>
            <a:off x="4423268" y="8114823"/>
            <a:ext cx="81915" cy="0"/>
          </a:xfrm>
          <a:custGeom>
            <a:avLst/>
            <a:gdLst/>
            <a:ahLst/>
            <a:cxnLst/>
            <a:rect l="l" t="t" r="r" b="b"/>
            <a:pathLst>
              <a:path w="81914" h="0">
                <a:moveTo>
                  <a:pt x="0" y="0"/>
                </a:moveTo>
                <a:lnTo>
                  <a:pt x="81382" y="0"/>
                </a:lnTo>
              </a:path>
            </a:pathLst>
          </a:custGeom>
          <a:ln w="571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 descr=""/>
          <p:cNvSpPr txBox="1"/>
          <p:nvPr/>
        </p:nvSpPr>
        <p:spPr>
          <a:xfrm>
            <a:off x="669544" y="6903791"/>
            <a:ext cx="5731510" cy="14097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77165">
              <a:lnSpc>
                <a:spcPct val="100000"/>
              </a:lnSpc>
              <a:spcBef>
                <a:spcPts val="115"/>
              </a:spcBef>
            </a:pP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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0.6321</a:t>
            </a:r>
            <a:endParaRPr sz="115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910"/>
              </a:spcBef>
            </a:pP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exponential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evaluate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(i)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(0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1)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>
                <a:latin typeface="Symbol"/>
                <a:cs typeface="Symbol"/>
              </a:rPr>
              <a:t>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40" i="1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Symbol"/>
                <a:cs typeface="Symbol"/>
              </a:rPr>
              <a:t></a:t>
            </a:r>
            <a:r>
              <a:rPr dirty="0" sz="1200" spc="-1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10)</a:t>
            </a:r>
            <a:endParaRPr sz="1200">
              <a:latin typeface="Times New Roman"/>
              <a:cs typeface="Times New Roman"/>
            </a:endParaRPr>
          </a:p>
          <a:p>
            <a:pPr marL="177800">
              <a:lnSpc>
                <a:spcPct val="100000"/>
              </a:lnSpc>
              <a:spcBef>
                <a:spcPts val="880"/>
              </a:spcBef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or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1)</a:t>
            </a: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65"/>
              </a:spcBef>
            </a:pPr>
            <a:endParaRPr sz="1150">
              <a:latin typeface="Times New Roman"/>
              <a:cs typeface="Times New Roman"/>
            </a:endParaRPr>
          </a:p>
          <a:p>
            <a:pPr marL="63500">
              <a:lnSpc>
                <a:spcPts val="1270"/>
              </a:lnSpc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409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1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0">
                <a:latin typeface="Times New Roman"/>
                <a:cs typeface="Times New Roman"/>
              </a:rPr>
              <a:t> </a:t>
            </a:r>
            <a:r>
              <a:rPr dirty="0" sz="1250" spc="-40">
                <a:latin typeface="Symbol"/>
                <a:cs typeface="Symbol"/>
              </a:rPr>
              <a:t></a:t>
            </a:r>
            <a:r>
              <a:rPr dirty="0" sz="1250" spc="-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</a:t>
            </a:r>
            <a:r>
              <a:rPr dirty="0" baseline="43650" sz="1050" spc="37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352" i="1">
                <a:latin typeface="Times New Roman"/>
                <a:cs typeface="Times New Roman"/>
              </a:rPr>
              <a:t> 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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spc="-37">
                <a:latin typeface="Times New Roman"/>
                <a:cs typeface="Times New Roman"/>
              </a:rPr>
              <a:t>0</a:t>
            </a:r>
            <a:r>
              <a:rPr dirty="0" baseline="2314" sz="1800" spc="-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;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baseline="-4830" sz="1725">
                <a:latin typeface="Times New Roman"/>
                <a:cs typeface="Times New Roman"/>
              </a:rPr>
              <a:t>5</a:t>
            </a:r>
            <a:r>
              <a:rPr dirty="0" baseline="-4830" sz="1725" spc="-75">
                <a:latin typeface="Times New Roman"/>
                <a:cs typeface="Times New Roman"/>
              </a:rPr>
              <a:t> </a:t>
            </a:r>
            <a:r>
              <a:rPr dirty="0" baseline="-4830" sz="1725">
                <a:latin typeface="Symbol"/>
                <a:cs typeface="Symbol"/>
              </a:rPr>
              <a:t></a:t>
            </a:r>
            <a:r>
              <a:rPr dirty="0" baseline="-4830" sz="1725" spc="232">
                <a:latin typeface="Times New Roman"/>
                <a:cs typeface="Times New Roman"/>
              </a:rPr>
              <a:t> </a:t>
            </a:r>
            <a:r>
              <a:rPr dirty="0" baseline="28985" sz="1725">
                <a:latin typeface="Times New Roman"/>
                <a:cs typeface="Times New Roman"/>
              </a:rPr>
              <a:t>1</a:t>
            </a:r>
            <a:r>
              <a:rPr dirty="0" baseline="28985" sz="1725" spc="217">
                <a:latin typeface="Times New Roman"/>
                <a:cs typeface="Times New Roman"/>
              </a:rPr>
              <a:t> </a:t>
            </a:r>
            <a:r>
              <a:rPr dirty="0" baseline="-4830" sz="1725">
                <a:latin typeface="Symbol"/>
                <a:cs typeface="Symbol"/>
              </a:rPr>
              <a:t></a:t>
            </a:r>
            <a:r>
              <a:rPr dirty="0" baseline="-4830" sz="1725" spc="-179">
                <a:latin typeface="Times New Roman"/>
                <a:cs typeface="Times New Roman"/>
              </a:rPr>
              <a:t> </a:t>
            </a:r>
            <a:r>
              <a:rPr dirty="0" baseline="-4444" sz="1875">
                <a:latin typeface="Symbol"/>
                <a:cs typeface="Symbol"/>
              </a:rPr>
              <a:t></a:t>
            </a:r>
            <a:r>
              <a:rPr dirty="0" baseline="-4444" sz="1875" spc="127">
                <a:latin typeface="Times New Roman"/>
                <a:cs typeface="Times New Roman"/>
              </a:rPr>
              <a:t> </a:t>
            </a:r>
            <a:r>
              <a:rPr dirty="0" baseline="-4830" sz="1725">
                <a:latin typeface="Symbol"/>
                <a:cs typeface="Symbol"/>
              </a:rPr>
              <a:t></a:t>
            </a:r>
            <a:r>
              <a:rPr dirty="0" baseline="-4830" sz="1725" spc="37">
                <a:latin typeface="Times New Roman"/>
                <a:cs typeface="Times New Roman"/>
              </a:rPr>
              <a:t> </a:t>
            </a:r>
            <a:r>
              <a:rPr dirty="0" baseline="28985" sz="1725" spc="-75">
                <a:latin typeface="Times New Roman"/>
                <a:cs typeface="Times New Roman"/>
              </a:rPr>
              <a:t>1</a:t>
            </a:r>
            <a:endParaRPr baseline="28985" sz="1725">
              <a:latin typeface="Times New Roman"/>
              <a:cs typeface="Times New Roman"/>
            </a:endParaRPr>
          </a:p>
          <a:p>
            <a:pPr marL="3165475">
              <a:lnSpc>
                <a:spcPts val="1270"/>
              </a:lnSpc>
              <a:tabLst>
                <a:tab pos="3757929" algn="l"/>
              </a:tabLst>
            </a:pP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463230" y="8548756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447351" y="8765454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111119" y="8654676"/>
            <a:ext cx="23876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27777" sz="1050">
                <a:latin typeface="Times New Roman"/>
                <a:cs typeface="Times New Roman"/>
              </a:rPr>
              <a:t>0</a:t>
            </a:r>
            <a:r>
              <a:rPr dirty="0" baseline="-27777" sz="1050" spc="202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377623" y="8418007"/>
            <a:ext cx="180975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u="sng" sz="700" spc="-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700" spc="-6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438472" y="8512550"/>
            <a:ext cx="77914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01675" algn="l"/>
              </a:tabLst>
            </a:pPr>
            <a:r>
              <a:rPr dirty="0" sz="1800" spc="-50">
                <a:latin typeface="Symbol"/>
                <a:cs typeface="Symbol"/>
              </a:rPr>
              <a:t></a:t>
            </a:r>
            <a:r>
              <a:rPr dirty="0" sz="1800">
                <a:latin typeface="Times New Roman"/>
                <a:cs typeface="Times New Roman"/>
              </a:rPr>
              <a:t>	</a:t>
            </a: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115" name="object 115" descr=""/>
          <p:cNvSpPr/>
          <p:nvPr/>
        </p:nvSpPr>
        <p:spPr>
          <a:xfrm>
            <a:off x="3964175" y="8657934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4775" y="0"/>
                </a:lnTo>
              </a:path>
            </a:pathLst>
          </a:custGeom>
          <a:ln w="650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/>
          <p:nvPr/>
        </p:nvSpPr>
        <p:spPr>
          <a:xfrm>
            <a:off x="4328555" y="8462379"/>
            <a:ext cx="28575" cy="89535"/>
          </a:xfrm>
          <a:custGeom>
            <a:avLst/>
            <a:gdLst/>
            <a:ahLst/>
            <a:cxnLst/>
            <a:rect l="l" t="t" r="r" b="b"/>
            <a:pathLst>
              <a:path w="28575" h="89534">
                <a:moveTo>
                  <a:pt x="28355" y="0"/>
                </a:moveTo>
                <a:lnTo>
                  <a:pt x="0" y="890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7" name="object 117" descr=""/>
          <p:cNvGrpSpPr/>
          <p:nvPr/>
        </p:nvGrpSpPr>
        <p:grpSpPr>
          <a:xfrm>
            <a:off x="4144998" y="8654684"/>
            <a:ext cx="287655" cy="199390"/>
            <a:chOff x="4144998" y="8654684"/>
            <a:chExt cx="287655" cy="199390"/>
          </a:xfrm>
        </p:grpSpPr>
        <p:sp>
          <p:nvSpPr>
            <p:cNvPr id="118" name="object 118" descr=""/>
            <p:cNvSpPr/>
            <p:nvPr/>
          </p:nvSpPr>
          <p:spPr>
            <a:xfrm>
              <a:off x="4297755" y="8698607"/>
              <a:ext cx="48895" cy="153670"/>
            </a:xfrm>
            <a:custGeom>
              <a:avLst/>
              <a:gdLst/>
              <a:ahLst/>
              <a:cxnLst/>
              <a:rect l="l" t="t" r="r" b="b"/>
              <a:pathLst>
                <a:path w="48895" h="153670">
                  <a:moveTo>
                    <a:pt x="48792" y="0"/>
                  </a:moveTo>
                  <a:lnTo>
                    <a:pt x="0" y="1533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 descr=""/>
            <p:cNvSpPr/>
            <p:nvPr/>
          </p:nvSpPr>
          <p:spPr>
            <a:xfrm>
              <a:off x="4144998" y="8657935"/>
              <a:ext cx="287655" cy="0"/>
            </a:xfrm>
            <a:custGeom>
              <a:avLst/>
              <a:gdLst/>
              <a:ahLst/>
              <a:cxnLst/>
              <a:rect l="l" t="t" r="r" b="b"/>
              <a:pathLst>
                <a:path w="287654" h="0">
                  <a:moveTo>
                    <a:pt x="0" y="0"/>
                  </a:moveTo>
                  <a:lnTo>
                    <a:pt x="287232" y="0"/>
                  </a:lnTo>
                </a:path>
              </a:pathLst>
            </a:custGeom>
            <a:ln w="65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" name="object 120" descr=""/>
          <p:cNvSpPr txBox="1"/>
          <p:nvPr/>
        </p:nvSpPr>
        <p:spPr>
          <a:xfrm>
            <a:off x="2421028" y="8363839"/>
            <a:ext cx="218948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727075" algn="l"/>
                <a:tab pos="1546860" algn="l"/>
              </a:tabLst>
            </a:pPr>
            <a:r>
              <a:rPr dirty="0" baseline="3968" sz="1050" spc="-75">
                <a:latin typeface="Times New Roman"/>
                <a:cs typeface="Times New Roman"/>
              </a:rPr>
              <a:t>1</a:t>
            </a:r>
            <a:r>
              <a:rPr dirty="0" baseline="3968" sz="1050">
                <a:latin typeface="Times New Roman"/>
                <a:cs typeface="Times New Roman"/>
              </a:rPr>
              <a:t>	1</a:t>
            </a:r>
            <a:r>
              <a:rPr dirty="0" baseline="3968" sz="1050" spc="195">
                <a:latin typeface="Times New Roman"/>
                <a:cs typeface="Times New Roman"/>
              </a:rPr>
              <a:t> </a:t>
            </a:r>
            <a:r>
              <a:rPr dirty="0" u="sng" baseline="-27777" sz="1800" spc="-8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-27777" sz="1800">
                <a:latin typeface="Times New Roman"/>
                <a:cs typeface="Times New Roman"/>
              </a:rPr>
              <a:t>	</a:t>
            </a:r>
            <a:r>
              <a:rPr dirty="0" baseline="-25462" sz="1800">
                <a:latin typeface="Times New Roman"/>
                <a:cs typeface="Times New Roman"/>
              </a:rPr>
              <a:t>1</a:t>
            </a:r>
            <a:r>
              <a:rPr dirty="0" baseline="-25462" sz="1800" spc="-52">
                <a:latin typeface="Times New Roman"/>
                <a:cs typeface="Times New Roman"/>
              </a:rPr>
              <a:t> </a:t>
            </a:r>
            <a:r>
              <a:rPr dirty="0" baseline="-20833" sz="1800" spc="-15">
                <a:latin typeface="Symbol"/>
                <a:cs typeface="Symbol"/>
              </a:rPr>
              <a:t></a:t>
            </a:r>
            <a:r>
              <a:rPr dirty="0" baseline="-20833" sz="1800" spc="-179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10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85" i="1">
                <a:latin typeface="Times New Roman"/>
                <a:cs typeface="Times New Roman"/>
              </a:rPr>
              <a:t> </a:t>
            </a:r>
            <a:r>
              <a:rPr dirty="0" sz="700">
                <a:latin typeface="Times New Roman"/>
                <a:cs typeface="Times New Roman"/>
              </a:rPr>
              <a:t>5</a:t>
            </a:r>
            <a:r>
              <a:rPr dirty="0" sz="700" spc="140">
                <a:latin typeface="Times New Roman"/>
                <a:cs typeface="Times New Roman"/>
              </a:rPr>
              <a:t> </a:t>
            </a:r>
            <a:r>
              <a:rPr dirty="0" baseline="-20833" sz="1800" spc="-37">
                <a:latin typeface="Symbol"/>
                <a:cs typeface="Symbol"/>
              </a:rPr>
              <a:t></a:t>
            </a:r>
            <a:r>
              <a:rPr dirty="0" baseline="27777" sz="1050" spc="-37">
                <a:latin typeface="Times New Roman"/>
                <a:cs typeface="Times New Roman"/>
              </a:rPr>
              <a:t>1</a:t>
            </a:r>
            <a:endParaRPr baseline="27777" sz="1050">
              <a:latin typeface="Times New Roman"/>
              <a:cs typeface="Times New Roman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873048" y="8534958"/>
            <a:ext cx="306514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  <a:tabLst>
                <a:tab pos="1692275" algn="l"/>
                <a:tab pos="2463165" algn="l"/>
                <a:tab pos="2667635" algn="l"/>
                <a:tab pos="2969260" algn="l"/>
              </a:tabLst>
            </a:pPr>
            <a:r>
              <a:rPr dirty="0" sz="1200">
                <a:latin typeface="Times New Roman"/>
                <a:cs typeface="Times New Roman"/>
              </a:rPr>
              <a:t>Hence (i)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(0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sz="1200" spc="-35">
                <a:latin typeface="Times New Roman"/>
                <a:cs typeface="Times New Roman"/>
              </a:rPr>
              <a:t>1)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314" sz="1800" spc="-75">
                <a:latin typeface="Symbol"/>
                <a:cs typeface="Symbol"/>
              </a:rPr>
              <a:t>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4064908" y="8572069"/>
            <a:ext cx="450850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79730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931572" y="8650292"/>
            <a:ext cx="662305" cy="2095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-13888" sz="1800" spc="-15">
                <a:latin typeface="Symbol"/>
                <a:cs typeface="Symbol"/>
              </a:rPr>
              <a:t></a:t>
            </a:r>
            <a:r>
              <a:rPr dirty="0" baseline="-13888" sz="1800" spc="-217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baseline="-13888" sz="1800" spc="-37">
                <a:latin typeface="Symbol"/>
                <a:cs typeface="Symbol"/>
              </a:rPr>
              <a:t></a:t>
            </a:r>
            <a:r>
              <a:rPr dirty="0" baseline="-35714" sz="1050" spc="-37">
                <a:latin typeface="Times New Roman"/>
                <a:cs typeface="Times New Roman"/>
              </a:rPr>
              <a:t>0</a:t>
            </a:r>
            <a:endParaRPr baseline="-35714" sz="1050">
              <a:latin typeface="Times New Roman"/>
              <a:cs typeface="Times New Roman"/>
            </a:endParaRPr>
          </a:p>
        </p:txBody>
      </p:sp>
      <p:sp>
        <p:nvSpPr>
          <p:cNvPr id="124" name="object 124" descr=""/>
          <p:cNvSpPr/>
          <p:nvPr/>
        </p:nvSpPr>
        <p:spPr>
          <a:xfrm>
            <a:off x="5028934" y="8510570"/>
            <a:ext cx="97155" cy="140335"/>
          </a:xfrm>
          <a:custGeom>
            <a:avLst/>
            <a:gdLst/>
            <a:ahLst/>
            <a:cxnLst/>
            <a:rect l="l" t="t" r="r" b="b"/>
            <a:pathLst>
              <a:path w="97154" h="140334">
                <a:moveTo>
                  <a:pt x="96919" y="0"/>
                </a:moveTo>
                <a:lnTo>
                  <a:pt x="0" y="1397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 descr=""/>
          <p:cNvSpPr txBox="1"/>
          <p:nvPr/>
        </p:nvSpPr>
        <p:spPr>
          <a:xfrm>
            <a:off x="5069246" y="8545836"/>
            <a:ext cx="69850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5023510" y="8476726"/>
            <a:ext cx="69850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4961117" y="8499351"/>
            <a:ext cx="74295" cy="1346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700" spc="-50">
                <a:latin typeface="Symbol"/>
                <a:cs typeface="Symbol"/>
              </a:rPr>
              <a:t>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4630070" y="8531122"/>
            <a:ext cx="763905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4419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(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</a:t>
            </a:r>
            <a:r>
              <a:rPr dirty="0" sz="1200" spc="-25">
                <a:latin typeface="Times New Roman"/>
                <a:cs typeface="Times New Roman"/>
              </a:rPr>
              <a:t>1)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2090053" y="901001"/>
            <a:ext cx="2889250" cy="22161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 spc="70">
                <a:latin typeface="Times New Roman"/>
                <a:cs typeface="Times New Roman"/>
              </a:rPr>
              <a:t>1</a:t>
            </a:r>
            <a:r>
              <a:rPr dirty="0" sz="1150" spc="70">
                <a:latin typeface="Symbol"/>
                <a:cs typeface="Symbol"/>
              </a:rPr>
              <a:t></a:t>
            </a:r>
            <a:r>
              <a:rPr dirty="0" sz="1150" spc="-8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2735" sz="975">
                <a:latin typeface="Symbol"/>
                <a:cs typeface="Symbol"/>
              </a:rPr>
              <a:t></a:t>
            </a:r>
            <a:r>
              <a:rPr dirty="0" baseline="42735" sz="975">
                <a:latin typeface="Times New Roman"/>
                <a:cs typeface="Times New Roman"/>
              </a:rPr>
              <a:t>0.2</a:t>
            </a:r>
            <a:r>
              <a:rPr dirty="0" baseline="42735" sz="975" spc="43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0.1813</a:t>
            </a:r>
            <a:r>
              <a:rPr dirty="0" sz="1150" spc="215">
                <a:latin typeface="Times New Roman"/>
                <a:cs typeface="Times New Roman"/>
              </a:rPr>
              <a:t>  </a:t>
            </a:r>
            <a:r>
              <a:rPr dirty="0" sz="1250">
                <a:latin typeface="Symbol"/>
                <a:cs typeface="Symbol"/>
              </a:rPr>
              <a:t></a:t>
            </a:r>
            <a:r>
              <a:rPr dirty="0" sz="1250" spc="-135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P</a:t>
            </a:r>
            <a:r>
              <a:rPr dirty="0" sz="1250">
                <a:latin typeface="Times New Roman"/>
                <a:cs typeface="Times New Roman"/>
              </a:rPr>
              <a:t>(0</a:t>
            </a:r>
            <a:r>
              <a:rPr dirty="0" sz="1250" spc="-1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</a:t>
            </a:r>
            <a:r>
              <a:rPr dirty="0" sz="1250" spc="140">
                <a:latin typeface="Times New Roman"/>
                <a:cs typeface="Times New Roman"/>
              </a:rPr>
              <a:t> </a:t>
            </a:r>
            <a:r>
              <a:rPr dirty="0" sz="1250" i="1">
                <a:latin typeface="Times New Roman"/>
                <a:cs typeface="Times New Roman"/>
              </a:rPr>
              <a:t>X</a:t>
            </a:r>
            <a:r>
              <a:rPr dirty="0" sz="1250" spc="229" i="1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</a:t>
            </a:r>
            <a:r>
              <a:rPr dirty="0" sz="1250" spc="-130">
                <a:latin typeface="Times New Roman"/>
                <a:cs typeface="Times New Roman"/>
              </a:rPr>
              <a:t> </a:t>
            </a:r>
            <a:r>
              <a:rPr dirty="0" sz="1250">
                <a:latin typeface="Times New Roman"/>
                <a:cs typeface="Times New Roman"/>
              </a:rPr>
              <a:t>1)</a:t>
            </a:r>
            <a:r>
              <a:rPr dirty="0" sz="1250" spc="3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 spc="-10">
                <a:latin typeface="Times New Roman"/>
                <a:cs typeface="Times New Roman"/>
              </a:rPr>
              <a:t>0.1813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110949" y="1342323"/>
            <a:ext cx="154686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96925" algn="l"/>
                <a:tab pos="1442720" algn="l"/>
              </a:tabLst>
            </a:pPr>
            <a:r>
              <a:rPr dirty="0" sz="700" spc="-25">
                <a:latin typeface="Times New Roman"/>
                <a:cs typeface="Times New Roman"/>
              </a:rPr>
              <a:t>10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4356488" y="1578634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693" y="0"/>
                </a:lnTo>
              </a:path>
            </a:pathLst>
          </a:custGeom>
          <a:ln w="62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4613238" y="1431922"/>
            <a:ext cx="99060" cy="137160"/>
          </a:xfrm>
          <a:custGeom>
            <a:avLst/>
            <a:gdLst/>
            <a:ahLst/>
            <a:cxnLst/>
            <a:rect l="l" t="t" r="r" b="b"/>
            <a:pathLst>
              <a:path w="99060" h="137159">
                <a:moveTo>
                  <a:pt x="98900" y="0"/>
                </a:moveTo>
                <a:lnTo>
                  <a:pt x="0" y="1371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4241000" y="1570803"/>
            <a:ext cx="2374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baseline="-27777" sz="1050">
                <a:latin typeface="Times New Roman"/>
                <a:cs typeface="Times New Roman"/>
              </a:rPr>
              <a:t>0</a:t>
            </a:r>
            <a:r>
              <a:rPr dirty="0" baseline="-27777" sz="1050" spc="187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214586" y="1279165"/>
            <a:ext cx="26289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40"/>
              </a:spcBef>
            </a:pPr>
            <a:r>
              <a:rPr dirty="0" sz="700">
                <a:latin typeface="Times New Roman"/>
                <a:cs typeface="Times New Roman"/>
              </a:rPr>
              <a:t>10</a:t>
            </a:r>
            <a:r>
              <a:rPr dirty="0" sz="700" spc="-30">
                <a:latin typeface="Times New Roman"/>
                <a:cs typeface="Times New Roman"/>
              </a:rPr>
              <a:t> </a:t>
            </a:r>
            <a:r>
              <a:rPr dirty="0" baseline="-28985" sz="1725" spc="-75">
                <a:latin typeface="Times New Roman"/>
                <a:cs typeface="Times New Roman"/>
              </a:rPr>
              <a:t>1</a:t>
            </a:r>
            <a:endParaRPr baseline="-28985" sz="1725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518945" y="1398228"/>
            <a:ext cx="17653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5873" sz="1050">
                <a:latin typeface="Symbol"/>
                <a:cs typeface="Symbol"/>
              </a:rPr>
              <a:t></a:t>
            </a:r>
            <a:r>
              <a:rPr dirty="0" baseline="-15873" sz="1050" spc="-15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082298" y="1572763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4638" y="0"/>
                </a:lnTo>
              </a:path>
            </a:pathLst>
          </a:custGeom>
          <a:ln w="6429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5418103" y="1329960"/>
            <a:ext cx="98425" cy="139065"/>
          </a:xfrm>
          <a:custGeom>
            <a:avLst/>
            <a:gdLst/>
            <a:ahLst/>
            <a:cxnLst/>
            <a:rect l="l" t="t" r="r" b="b"/>
            <a:pathLst>
              <a:path w="98425" h="139065">
                <a:moveTo>
                  <a:pt x="97970" y="0"/>
                </a:moveTo>
                <a:lnTo>
                  <a:pt x="0" y="13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" name="object 11" descr=""/>
          <p:cNvGrpSpPr/>
          <p:nvPr/>
        </p:nvGrpSpPr>
        <p:grpSpPr>
          <a:xfrm>
            <a:off x="5262787" y="1569548"/>
            <a:ext cx="300355" cy="260985"/>
            <a:chOff x="5262787" y="1569548"/>
            <a:chExt cx="300355" cy="260985"/>
          </a:xfrm>
        </p:grpSpPr>
        <p:sp>
          <p:nvSpPr>
            <p:cNvPr id="12" name="object 12" descr=""/>
            <p:cNvSpPr/>
            <p:nvPr/>
          </p:nvSpPr>
          <p:spPr>
            <a:xfrm>
              <a:off x="5381391" y="1592108"/>
              <a:ext cx="167640" cy="236854"/>
            </a:xfrm>
            <a:custGeom>
              <a:avLst/>
              <a:gdLst/>
              <a:ahLst/>
              <a:cxnLst/>
              <a:rect l="l" t="t" r="r" b="b"/>
              <a:pathLst>
                <a:path w="167639" h="236855">
                  <a:moveTo>
                    <a:pt x="167444" y="0"/>
                  </a:moveTo>
                  <a:lnTo>
                    <a:pt x="0" y="23635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5262787" y="1572763"/>
              <a:ext cx="300355" cy="0"/>
            </a:xfrm>
            <a:custGeom>
              <a:avLst/>
              <a:gdLst/>
              <a:ahLst/>
              <a:cxnLst/>
              <a:rect l="l" t="t" r="r" b="b"/>
              <a:pathLst>
                <a:path w="300354" h="0">
                  <a:moveTo>
                    <a:pt x="0" y="0"/>
                  </a:moveTo>
                  <a:lnTo>
                    <a:pt x="300309" y="0"/>
                  </a:lnTo>
                </a:path>
              </a:pathLst>
            </a:custGeom>
            <a:ln w="64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 descr=""/>
          <p:cNvSpPr txBox="1"/>
          <p:nvPr/>
        </p:nvSpPr>
        <p:spPr>
          <a:xfrm>
            <a:off x="5620774" y="1240127"/>
            <a:ext cx="1143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28964" y="1746621"/>
            <a:ext cx="6985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382651" y="1543884"/>
            <a:ext cx="1009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323273" y="1296299"/>
            <a:ext cx="17589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5873" sz="1050" spc="-15">
                <a:latin typeface="Symbol"/>
                <a:cs typeface="Symbol"/>
              </a:rPr>
              <a:t></a:t>
            </a:r>
            <a:r>
              <a:rPr dirty="0" baseline="-15873" sz="1050" spc="-127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048751" y="1349567"/>
            <a:ext cx="3460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baseline="25462" sz="1800">
                <a:latin typeface="Symbol"/>
                <a:cs typeface="Symbol"/>
              </a:rPr>
              <a:t></a:t>
            </a:r>
            <a:r>
              <a:rPr dirty="0" baseline="25462" sz="1800" spc="-44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458785" y="1280205"/>
            <a:ext cx="1879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-11904" sz="1050">
                <a:latin typeface="Times New Roman"/>
                <a:cs typeface="Times New Roman"/>
              </a:rPr>
              <a:t>5</a:t>
            </a:r>
            <a:r>
              <a:rPr dirty="0" baseline="-11904" sz="1050" spc="434">
                <a:latin typeface="Times New Roman"/>
                <a:cs typeface="Times New Roman"/>
              </a:rPr>
              <a:t> </a:t>
            </a:r>
            <a:r>
              <a:rPr dirty="0" sz="1200" spc="-60">
                <a:latin typeface="Symbol"/>
                <a:cs typeface="Symbol"/>
              </a:rPr>
              <a:t>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182746" y="1426932"/>
            <a:ext cx="46418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2430" algn="l"/>
              </a:tabLst>
            </a:pPr>
            <a:r>
              <a:rPr dirty="0" sz="1200" spc="-50">
                <a:latin typeface="Symbol"/>
                <a:cs typeface="Symbol"/>
              </a:rPr>
              <a:t>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94944" y="1376540"/>
            <a:ext cx="4387850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3783965" algn="l"/>
              </a:tabLst>
            </a:pPr>
            <a:r>
              <a:rPr dirty="0" baseline="2314" sz="1800" spc="15">
                <a:latin typeface="Times New Roman"/>
                <a:cs typeface="Times New Roman"/>
              </a:rPr>
              <a:t>(ii)</a:t>
            </a:r>
            <a:r>
              <a:rPr dirty="0" baseline="2314" sz="1800" spc="382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P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>
                <a:latin typeface="Symbol"/>
                <a:cs typeface="Symbol"/>
              </a:rPr>
              <a:t>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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8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50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10)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Symbol"/>
                <a:cs typeface="Symbol"/>
              </a:rPr>
              <a:t>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baseline="-12345" sz="2700" spc="15">
                <a:latin typeface="Symbol"/>
                <a:cs typeface="Symbol"/>
              </a:rPr>
              <a:t></a:t>
            </a:r>
            <a:r>
              <a:rPr dirty="0" baseline="-12345" sz="2700" spc="-52">
                <a:latin typeface="Times New Roman"/>
                <a:cs typeface="Times New Roman"/>
              </a:rPr>
              <a:t> </a:t>
            </a:r>
            <a:r>
              <a:rPr dirty="0" sz="1200" spc="10" i="1">
                <a:latin typeface="Times New Roman"/>
                <a:cs typeface="Times New Roman"/>
              </a:rPr>
              <a:t>f</a:t>
            </a:r>
            <a:r>
              <a:rPr dirty="0" sz="1200" i="1">
                <a:latin typeface="Times New Roman"/>
                <a:cs typeface="Times New Roman"/>
              </a:rPr>
              <a:t> </a:t>
            </a:r>
            <a:r>
              <a:rPr dirty="0" sz="1200" spc="10">
                <a:latin typeface="Times New Roman"/>
                <a:cs typeface="Times New Roman"/>
              </a:rPr>
              <a:t>(</a:t>
            </a:r>
            <a:r>
              <a:rPr dirty="0" sz="1200" spc="10" i="1">
                <a:latin typeface="Times New Roman"/>
                <a:cs typeface="Times New Roman"/>
              </a:rPr>
              <a:t>x</a:t>
            </a:r>
            <a:r>
              <a:rPr dirty="0" sz="1200" spc="10">
                <a:latin typeface="Times New Roman"/>
                <a:cs typeface="Times New Roman"/>
              </a:rPr>
              <a:t>)</a:t>
            </a:r>
            <a:r>
              <a:rPr dirty="0" sz="1200" spc="10" i="1">
                <a:latin typeface="Times New Roman"/>
                <a:cs typeface="Times New Roman"/>
              </a:rPr>
              <a:t>dx</a:t>
            </a:r>
            <a:r>
              <a:rPr dirty="0" sz="1200" spc="409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229">
                <a:latin typeface="Times New Roman"/>
                <a:cs typeface="Times New Roman"/>
              </a:rPr>
              <a:t> </a:t>
            </a:r>
            <a:r>
              <a:rPr dirty="0" baseline="-14285" sz="2625" spc="15">
                <a:latin typeface="Symbol"/>
                <a:cs typeface="Symbol"/>
              </a:rPr>
              <a:t></a:t>
            </a:r>
            <a:r>
              <a:rPr dirty="0" baseline="-14285" sz="2625" spc="-44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0" i="1">
                <a:latin typeface="Times New Roman"/>
                <a:cs typeface="Times New Roman"/>
              </a:rPr>
              <a:t>dx</a:t>
            </a:r>
            <a:r>
              <a:rPr dirty="0" sz="1150" spc="-5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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baseline="-14285" sz="2625" spc="15">
                <a:latin typeface="Symbol"/>
                <a:cs typeface="Symbol"/>
              </a:rPr>
              <a:t></a:t>
            </a:r>
            <a:r>
              <a:rPr dirty="0" baseline="-14285" sz="2625" spc="-44">
                <a:latin typeface="Times New Roman"/>
                <a:cs typeface="Times New Roman"/>
              </a:rPr>
              <a:t> </a:t>
            </a:r>
            <a:r>
              <a:rPr dirty="0" sz="1150" spc="10" i="1">
                <a:latin typeface="Times New Roman"/>
                <a:cs typeface="Times New Roman"/>
              </a:rPr>
              <a:t>f</a:t>
            </a:r>
            <a:r>
              <a:rPr dirty="0" sz="1150" spc="15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Times New Roman"/>
                <a:cs typeface="Times New Roman"/>
              </a:rPr>
              <a:t>(</a:t>
            </a:r>
            <a:r>
              <a:rPr dirty="0" sz="1150" spc="10" i="1">
                <a:latin typeface="Times New Roman"/>
                <a:cs typeface="Times New Roman"/>
              </a:rPr>
              <a:t>x</a:t>
            </a:r>
            <a:r>
              <a:rPr dirty="0" sz="1150" spc="10">
                <a:latin typeface="Times New Roman"/>
                <a:cs typeface="Times New Roman"/>
              </a:rPr>
              <a:t>)</a:t>
            </a:r>
            <a:r>
              <a:rPr dirty="0" sz="1150" spc="10" i="1">
                <a:latin typeface="Times New Roman"/>
                <a:cs typeface="Times New Roman"/>
              </a:rPr>
              <a:t>dx</a:t>
            </a:r>
            <a:r>
              <a:rPr dirty="0" sz="1150" spc="114" i="1">
                <a:latin typeface="Times New Roman"/>
                <a:cs typeface="Times New Roman"/>
              </a:rPr>
              <a:t> </a:t>
            </a:r>
            <a:r>
              <a:rPr dirty="0" sz="1150" spc="1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baseline="-14285" sz="2625" spc="-75">
                <a:latin typeface="Symbol"/>
                <a:cs typeface="Symbol"/>
              </a:rPr>
              <a:t></a:t>
            </a:r>
            <a:r>
              <a:rPr dirty="0" baseline="-14285" sz="2625">
                <a:latin typeface="Times New Roman"/>
                <a:cs typeface="Times New Roman"/>
              </a:rPr>
              <a:t>	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sz="1150" spc="204" i="1">
                <a:latin typeface="Times New Roman"/>
                <a:cs typeface="Times New Roman"/>
              </a:rPr>
              <a:t>  </a:t>
            </a:r>
            <a:r>
              <a:rPr dirty="0" baseline="31746" sz="1050">
                <a:latin typeface="Times New Roman"/>
                <a:cs typeface="Times New Roman"/>
              </a:rPr>
              <a:t>5</a:t>
            </a:r>
            <a:r>
              <a:rPr dirty="0" baseline="31746" sz="1050" spc="-67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425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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049968" y="1582256"/>
            <a:ext cx="3441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800">
                <a:latin typeface="Times New Roman"/>
                <a:cs typeface="Times New Roman"/>
              </a:rPr>
              <a:t>5</a:t>
            </a:r>
            <a:r>
              <a:rPr dirty="0" baseline="6944" sz="1800" spc="-67">
                <a:latin typeface="Times New Roman"/>
                <a:cs typeface="Times New Roman"/>
              </a:rPr>
              <a:t> </a:t>
            </a:r>
            <a:r>
              <a:rPr dirty="0" baseline="2314" sz="1800" spc="-367">
                <a:latin typeface="Symbol"/>
                <a:cs typeface="Symbol"/>
              </a:rPr>
              <a:t></a:t>
            </a:r>
            <a:r>
              <a:rPr dirty="0" baseline="-30092" sz="1800" spc="-367">
                <a:latin typeface="Symbol"/>
                <a:cs typeface="Symbol"/>
              </a:rPr>
              <a:t></a:t>
            </a:r>
            <a:r>
              <a:rPr dirty="0" baseline="-30092" sz="1800" spc="-21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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434000" y="1664209"/>
            <a:ext cx="2381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5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baseline="32407" sz="1800" spc="-172">
                <a:latin typeface="Symbol"/>
                <a:cs typeface="Symbol"/>
              </a:rPr>
              <a:t></a:t>
            </a:r>
            <a:r>
              <a:rPr dirty="0" sz="1200" spc="-114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68384" y="1662870"/>
            <a:ext cx="2061845" cy="581660"/>
          </a:xfrm>
          <a:prstGeom prst="rect">
            <a:avLst/>
          </a:prstGeom>
        </p:spPr>
        <p:txBody>
          <a:bodyPr wrap="square" lIns="0" tIns="28575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225"/>
              </a:spcBef>
              <a:tabLst>
                <a:tab pos="804545" algn="l"/>
                <a:tab pos="1511935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470"/>
              </a:spcBef>
            </a:pP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5">
                <a:latin typeface="Times New Roman"/>
                <a:cs typeface="Times New Roman"/>
              </a:rPr>
              <a:t> </a:t>
            </a:r>
            <a:r>
              <a:rPr dirty="0" sz="1250" spc="-105">
                <a:latin typeface="Symbol"/>
                <a:cs typeface="Symbol"/>
              </a:rPr>
              <a:t></a:t>
            </a:r>
            <a:r>
              <a:rPr dirty="0" sz="2450" spc="-105">
                <a:latin typeface="Symbol"/>
                <a:cs typeface="Symbol"/>
              </a:rPr>
              <a:t></a:t>
            </a:r>
            <a:r>
              <a:rPr dirty="0" sz="1250" spc="-105" i="1">
                <a:latin typeface="Times New Roman"/>
                <a:cs typeface="Times New Roman"/>
              </a:rPr>
              <a:t>e</a:t>
            </a:r>
            <a:r>
              <a:rPr dirty="0" baseline="33333" sz="1500" spc="-157">
                <a:latin typeface="Symbol"/>
                <a:cs typeface="Symbol"/>
              </a:rPr>
              <a:t></a:t>
            </a:r>
            <a:r>
              <a:rPr dirty="0" baseline="33333" sz="1500" spc="-217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225">
                <a:latin typeface="Times New Roman"/>
                <a:cs typeface="Times New Roman"/>
              </a:rPr>
              <a:t> </a:t>
            </a:r>
            <a:r>
              <a:rPr dirty="0" sz="1250" spc="-50">
                <a:latin typeface="Symbol"/>
                <a:cs typeface="Symbol"/>
              </a:rPr>
              <a:t></a:t>
            </a:r>
            <a:r>
              <a:rPr dirty="0" sz="1250" spc="-50">
                <a:latin typeface="Times New Roman"/>
                <a:cs typeface="Times New Roman"/>
              </a:rPr>
              <a:t>1</a:t>
            </a:r>
            <a:r>
              <a:rPr dirty="0" sz="2450" spc="-50">
                <a:latin typeface="Symbol"/>
                <a:cs typeface="Symbol"/>
              </a:rPr>
              <a:t></a:t>
            </a:r>
            <a:r>
              <a:rPr dirty="0" sz="1250" spc="-50">
                <a:latin typeface="Symbol"/>
                <a:cs typeface="Symbol"/>
              </a:rPr>
              <a:t></a:t>
            </a:r>
            <a:r>
              <a:rPr dirty="0" sz="1250" spc="-145">
                <a:latin typeface="Times New Roman"/>
                <a:cs typeface="Times New Roman"/>
              </a:rPr>
              <a:t> </a:t>
            </a:r>
            <a:r>
              <a:rPr dirty="0" sz="1250" spc="80">
                <a:latin typeface="Times New Roman"/>
                <a:cs typeface="Times New Roman"/>
              </a:rPr>
              <a:t>1</a:t>
            </a:r>
            <a:r>
              <a:rPr dirty="0" sz="1250" spc="80">
                <a:latin typeface="Symbol"/>
                <a:cs typeface="Symbol"/>
              </a:rPr>
              <a:t></a:t>
            </a:r>
            <a:r>
              <a:rPr dirty="0" sz="1250" spc="-90">
                <a:latin typeface="Times New Roman"/>
                <a:cs typeface="Times New Roman"/>
              </a:rPr>
              <a:t> </a:t>
            </a:r>
            <a:r>
              <a:rPr dirty="0" sz="1250" spc="50" i="1">
                <a:latin typeface="Times New Roman"/>
                <a:cs typeface="Times New Roman"/>
              </a:rPr>
              <a:t>e</a:t>
            </a:r>
            <a:r>
              <a:rPr dirty="0" baseline="33333" sz="1500" spc="75">
                <a:latin typeface="Symbol"/>
                <a:cs typeface="Symbol"/>
              </a:rPr>
              <a:t></a:t>
            </a:r>
            <a:r>
              <a:rPr dirty="0" baseline="33333" sz="1500" spc="-225">
                <a:latin typeface="Times New Roman"/>
                <a:cs typeface="Times New Roman"/>
              </a:rPr>
              <a:t> </a:t>
            </a:r>
            <a:r>
              <a:rPr dirty="0" baseline="33333" sz="1500">
                <a:latin typeface="Times New Roman"/>
                <a:cs typeface="Times New Roman"/>
              </a:rPr>
              <a:t>2</a:t>
            </a:r>
            <a:r>
              <a:rPr dirty="0" baseline="33333" sz="1500" spc="34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</a:t>
            </a:r>
            <a:r>
              <a:rPr dirty="0" sz="1250" spc="-10">
                <a:latin typeface="Times New Roman"/>
                <a:cs typeface="Times New Roman"/>
              </a:rPr>
              <a:t> 0.8647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263260" y="1994365"/>
            <a:ext cx="1726564" cy="22225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50">
                <a:latin typeface="Symbol"/>
                <a:cs typeface="Symbol"/>
              </a:rPr>
              <a:t></a:t>
            </a:r>
            <a:r>
              <a:rPr dirty="0" sz="1250" spc="-5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>
                <a:latin typeface="Symbol"/>
                <a:cs typeface="Symbol"/>
              </a:rPr>
              <a:t>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</a:t>
            </a:r>
            <a:r>
              <a:rPr dirty="0" baseline="2314" sz="1800" spc="13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262" i="1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</a:t>
            </a:r>
            <a:r>
              <a:rPr dirty="0" baseline="2314" sz="1800" spc="-20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10) </a:t>
            </a:r>
            <a:r>
              <a:rPr dirty="0" baseline="2314" sz="1800">
                <a:latin typeface="Symbol"/>
                <a:cs typeface="Symbol"/>
              </a:rPr>
              <a:t>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0.8647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69544" y="2325744"/>
            <a:ext cx="4338320" cy="4705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18159">
              <a:lnSpc>
                <a:spcPts val="555"/>
              </a:lnSpc>
              <a:spcBef>
                <a:spcPts val="95"/>
              </a:spcBef>
              <a:tabLst>
                <a:tab pos="656590" algn="l"/>
              </a:tabLst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  <a:p>
            <a:pPr marL="63500">
              <a:lnSpc>
                <a:spcPts val="1875"/>
              </a:lnSpc>
            </a:pPr>
            <a:r>
              <a:rPr dirty="0" baseline="2314" sz="1800">
                <a:latin typeface="Times New Roman"/>
                <a:cs typeface="Times New Roman"/>
              </a:rPr>
              <a:t>(iii)</a:t>
            </a:r>
            <a:r>
              <a:rPr dirty="0" baseline="2314" sz="1800" spc="382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or</a:t>
            </a:r>
            <a:r>
              <a:rPr dirty="0" sz="1150" spc="19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0)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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2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-70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52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 </a:t>
            </a:r>
            <a:r>
              <a:rPr dirty="0" sz="1200" spc="-10">
                <a:latin typeface="Times New Roman"/>
                <a:cs typeface="Times New Roman"/>
              </a:rPr>
              <a:t>(</a:t>
            </a:r>
            <a:r>
              <a:rPr dirty="0" sz="1200" spc="-10" i="1">
                <a:latin typeface="Times New Roman"/>
                <a:cs typeface="Times New Roman"/>
              </a:rPr>
              <a:t>x</a:t>
            </a:r>
            <a:r>
              <a:rPr dirty="0" sz="1200" spc="-10">
                <a:latin typeface="Times New Roman"/>
                <a:cs typeface="Times New Roman"/>
              </a:rPr>
              <a:t>)</a:t>
            </a:r>
            <a:r>
              <a:rPr dirty="0" sz="1200" spc="-10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  <a:p>
            <a:pPr algn="r" marR="528320">
              <a:lnSpc>
                <a:spcPct val="100000"/>
              </a:lnSpc>
              <a:spcBef>
                <a:spcPts val="240"/>
              </a:spcBef>
              <a:tabLst>
                <a:tab pos="701675" algn="l"/>
              </a:tabLst>
            </a:pPr>
            <a:r>
              <a:rPr dirty="0" sz="700" spc="-25">
                <a:latin typeface="Symbol"/>
                <a:cs typeface="Symbol"/>
              </a:rPr>
              <a:t>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2962561" y="3064579"/>
            <a:ext cx="98425" cy="137795"/>
          </a:xfrm>
          <a:custGeom>
            <a:avLst/>
            <a:gdLst/>
            <a:ahLst/>
            <a:cxnLst/>
            <a:rect l="l" t="t" r="r" b="b"/>
            <a:pathLst>
              <a:path w="98425" h="137794">
                <a:moveTo>
                  <a:pt x="98235" y="0"/>
                </a:moveTo>
                <a:lnTo>
                  <a:pt x="0" y="1376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2624842" y="2974725"/>
            <a:ext cx="89535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71703" y="3009575"/>
            <a:ext cx="989330" cy="29845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110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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45">
                <a:latin typeface="Times New Roman"/>
                <a:cs typeface="Times New Roman"/>
              </a:rPr>
              <a:t> </a:t>
            </a:r>
            <a:r>
              <a:rPr dirty="0" u="sng" baseline="34722" sz="18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baseline="34722" sz="1800" spc="-157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59523" sz="1050">
                <a:latin typeface="Symbol"/>
                <a:cs typeface="Symbol"/>
              </a:rPr>
              <a:t></a:t>
            </a:r>
            <a:r>
              <a:rPr dirty="0" baseline="59523" sz="1050" spc="-142">
                <a:latin typeface="Times New Roman"/>
                <a:cs typeface="Times New Roman"/>
              </a:rPr>
              <a:t> </a:t>
            </a:r>
            <a:r>
              <a:rPr dirty="0" baseline="71428" sz="1050" i="1">
                <a:latin typeface="Times New Roman"/>
                <a:cs typeface="Times New Roman"/>
              </a:rPr>
              <a:t>x</a:t>
            </a:r>
            <a:r>
              <a:rPr dirty="0" baseline="71428" sz="1050" spc="-142" i="1">
                <a:latin typeface="Times New Roman"/>
                <a:cs typeface="Times New Roman"/>
              </a:rPr>
              <a:t> </a:t>
            </a:r>
            <a:r>
              <a:rPr dirty="0" baseline="31746" sz="1050">
                <a:latin typeface="Times New Roman"/>
                <a:cs typeface="Times New Roman"/>
              </a:rPr>
              <a:t>5</a:t>
            </a:r>
            <a:r>
              <a:rPr dirty="0" baseline="31746" sz="1050" spc="-60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46960" y="3204034"/>
            <a:ext cx="1998345" cy="5810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0"/>
              </a:spcBef>
            </a:pPr>
            <a:r>
              <a:rPr dirty="0" baseline="-27777" sz="1050">
                <a:latin typeface="Times New Roman"/>
                <a:cs typeface="Times New Roman"/>
              </a:rPr>
              <a:t>1</a:t>
            </a:r>
            <a:r>
              <a:rPr dirty="0" baseline="-27777" sz="1050" spc="187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75"/>
              </a:spcBef>
            </a:pPr>
            <a:endParaRPr sz="700">
              <a:latin typeface="Times New Roman"/>
              <a:cs typeface="Times New Roman"/>
            </a:endParaRPr>
          </a:p>
          <a:p>
            <a:pPr algn="r" marR="64769">
              <a:lnSpc>
                <a:spcPct val="100000"/>
              </a:lnSpc>
            </a:pPr>
            <a:r>
              <a:rPr dirty="0" sz="1300">
                <a:latin typeface="Symbol"/>
                <a:cs typeface="Symbol"/>
              </a:rPr>
              <a:t></a:t>
            </a:r>
            <a:r>
              <a:rPr dirty="0" sz="1300" spc="27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6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04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</a:t>
            </a:r>
            <a:r>
              <a:rPr dirty="0" sz="11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or</a:t>
            </a:r>
            <a:r>
              <a:rPr dirty="0" sz="1150" spc="17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0.8187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3811647" y="2963272"/>
            <a:ext cx="99695" cy="139065"/>
          </a:xfrm>
          <a:custGeom>
            <a:avLst/>
            <a:gdLst/>
            <a:ahLst/>
            <a:cxnLst/>
            <a:rect l="l" t="t" r="r" b="b"/>
            <a:pathLst>
              <a:path w="99695" h="139064">
                <a:moveTo>
                  <a:pt x="99624" y="0"/>
                </a:moveTo>
                <a:lnTo>
                  <a:pt x="0" y="1388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" name="object 32" descr=""/>
          <p:cNvGrpSpPr/>
          <p:nvPr/>
        </p:nvGrpSpPr>
        <p:grpSpPr>
          <a:xfrm>
            <a:off x="3653742" y="3203097"/>
            <a:ext cx="305435" cy="260985"/>
            <a:chOff x="3653742" y="3203097"/>
            <a:chExt cx="305435" cy="260985"/>
          </a:xfrm>
        </p:grpSpPr>
        <p:sp>
          <p:nvSpPr>
            <p:cNvPr id="33" name="object 33" descr=""/>
            <p:cNvSpPr/>
            <p:nvPr/>
          </p:nvSpPr>
          <p:spPr>
            <a:xfrm>
              <a:off x="3774333" y="3225678"/>
              <a:ext cx="170815" cy="236854"/>
            </a:xfrm>
            <a:custGeom>
              <a:avLst/>
              <a:gdLst/>
              <a:ahLst/>
              <a:cxnLst/>
              <a:rect l="l" t="t" r="r" b="b"/>
              <a:pathLst>
                <a:path w="170814" h="236854">
                  <a:moveTo>
                    <a:pt x="170249" y="0"/>
                  </a:moveTo>
                  <a:lnTo>
                    <a:pt x="0" y="2365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653742" y="3206315"/>
              <a:ext cx="305435" cy="0"/>
            </a:xfrm>
            <a:custGeom>
              <a:avLst/>
              <a:gdLst/>
              <a:ahLst/>
              <a:cxnLst/>
              <a:rect l="l" t="t" r="r" b="b"/>
              <a:pathLst>
                <a:path w="305435" h="0">
                  <a:moveTo>
                    <a:pt x="0" y="0"/>
                  </a:moveTo>
                  <a:lnTo>
                    <a:pt x="305339" y="0"/>
                  </a:lnTo>
                </a:path>
              </a:pathLst>
            </a:custGeom>
            <a:ln w="64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4017925" y="3380356"/>
            <a:ext cx="704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1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16185" y="2929590"/>
            <a:ext cx="17716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5873" sz="1050">
                <a:latin typeface="Symbol"/>
                <a:cs typeface="Symbol"/>
              </a:rPr>
              <a:t></a:t>
            </a:r>
            <a:r>
              <a:rPr dirty="0" baseline="-15873" sz="1050" spc="-127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572879" y="2913479"/>
            <a:ext cx="84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33950" y="2809921"/>
            <a:ext cx="2076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7037" sz="1800" spc="-37">
                <a:latin typeface="Symbol"/>
                <a:cs typeface="Symbol"/>
              </a:rPr>
              <a:t></a:t>
            </a:r>
            <a:r>
              <a:rPr dirty="0" sz="700" spc="-25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853236" y="2999034"/>
            <a:ext cx="1905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660"/>
              </a:lnSpc>
              <a:spcBef>
                <a:spcPts val="100"/>
              </a:spcBef>
            </a:pPr>
            <a:r>
              <a:rPr dirty="0" sz="700" spc="-50">
                <a:latin typeface="Times New Roman"/>
                <a:cs typeface="Times New Roman"/>
              </a:rPr>
              <a:t>5</a:t>
            </a:r>
            <a:endParaRPr sz="700">
              <a:latin typeface="Times New Roman"/>
              <a:cs typeface="Times New Roman"/>
            </a:endParaRPr>
          </a:p>
          <a:p>
            <a:pPr marL="118745">
              <a:lnSpc>
                <a:spcPts val="1260"/>
              </a:lnSpc>
            </a:pPr>
            <a:r>
              <a:rPr dirty="0" sz="1200" spc="-50">
                <a:latin typeface="Symbol"/>
                <a:cs typeface="Symbol"/>
              </a:rPr>
              <a:t>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309691" y="2982911"/>
            <a:ext cx="4775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4722" sz="1800">
                <a:latin typeface="Symbol"/>
                <a:cs typeface="Symbol"/>
              </a:rPr>
              <a:t></a:t>
            </a:r>
            <a:r>
              <a:rPr dirty="0" baseline="-34722" sz="1800" spc="52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1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baseline="-27777" sz="1800">
                <a:latin typeface="Symbol"/>
                <a:cs typeface="Symbol"/>
              </a:rPr>
              <a:t></a:t>
            </a:r>
            <a:r>
              <a:rPr dirty="0" baseline="-27777" sz="1800" spc="-30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37997" y="3297864"/>
            <a:ext cx="6311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7037" sz="1800">
                <a:latin typeface="Times New Roman"/>
                <a:cs typeface="Times New Roman"/>
              </a:rPr>
              <a:t>5</a:t>
            </a:r>
            <a:r>
              <a:rPr dirty="0" baseline="37037" sz="1800" spc="-60">
                <a:latin typeface="Times New Roman"/>
                <a:cs typeface="Times New Roman"/>
              </a:rPr>
              <a:t> </a:t>
            </a:r>
            <a:r>
              <a:rPr dirty="0" baseline="32407" sz="1800" spc="-359">
                <a:latin typeface="Symbol"/>
                <a:cs typeface="Symbol"/>
              </a:rPr>
              <a:t></a:t>
            </a:r>
            <a:r>
              <a:rPr dirty="0" sz="1200" spc="-240">
                <a:latin typeface="Symbol"/>
                <a:cs typeface="Symbol"/>
              </a:rPr>
              <a:t></a:t>
            </a:r>
            <a:r>
              <a:rPr dirty="0" sz="1200" spc="-145">
                <a:latin typeface="Times New Roman"/>
                <a:cs typeface="Times New Roman"/>
              </a:rPr>
              <a:t> </a:t>
            </a:r>
            <a:r>
              <a:rPr dirty="0" baseline="30092" sz="1800">
                <a:latin typeface="Symbol"/>
                <a:cs typeface="Symbol"/>
              </a:rPr>
              <a:t></a:t>
            </a:r>
            <a:r>
              <a:rPr dirty="0" baseline="30092" sz="1800" spc="37">
                <a:latin typeface="Times New Roman"/>
                <a:cs typeface="Times New Roman"/>
              </a:rPr>
              <a:t> </a:t>
            </a:r>
            <a:r>
              <a:rPr dirty="0" baseline="43981" sz="1800">
                <a:latin typeface="Times New Roman"/>
                <a:cs typeface="Times New Roman"/>
              </a:rPr>
              <a:t>1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baseline="32407" sz="1800" spc="-150">
                <a:latin typeface="Symbol"/>
                <a:cs typeface="Symbol"/>
              </a:rPr>
              <a:t></a:t>
            </a:r>
            <a:r>
              <a:rPr dirty="0" sz="1200" spc="-100">
                <a:latin typeface="Symbol"/>
                <a:cs typeface="Symbol"/>
              </a:rPr>
              <a:t>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4703974" y="3062428"/>
            <a:ext cx="98425" cy="137795"/>
          </a:xfrm>
          <a:custGeom>
            <a:avLst/>
            <a:gdLst/>
            <a:ahLst/>
            <a:cxnLst/>
            <a:rect l="l" t="t" r="r" b="b"/>
            <a:pathLst>
              <a:path w="98425" h="137794">
                <a:moveTo>
                  <a:pt x="97800" y="0"/>
                </a:moveTo>
                <a:lnTo>
                  <a:pt x="0" y="1372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/>
          <p:nvPr/>
        </p:nvSpPr>
        <p:spPr>
          <a:xfrm>
            <a:off x="5197565" y="3062429"/>
            <a:ext cx="98425" cy="137795"/>
          </a:xfrm>
          <a:custGeom>
            <a:avLst/>
            <a:gdLst/>
            <a:ahLst/>
            <a:cxnLst/>
            <a:rect l="l" t="t" r="r" b="b"/>
            <a:pathLst>
              <a:path w="98425" h="137794">
                <a:moveTo>
                  <a:pt x="97800" y="0"/>
                </a:moveTo>
                <a:lnTo>
                  <a:pt x="0" y="1372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4106098" y="3093663"/>
            <a:ext cx="1851660" cy="306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ts val="1105"/>
              </a:lnSpc>
              <a:spcBef>
                <a:spcPts val="100"/>
              </a:spcBef>
            </a:pP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25462" sz="1800" spc="-359">
                <a:latin typeface="Symbol"/>
                <a:cs typeface="Symbol"/>
              </a:rPr>
              <a:t></a:t>
            </a:r>
            <a:r>
              <a:rPr dirty="0" sz="1200" spc="-240">
                <a:latin typeface="Symbol"/>
                <a:cs typeface="Symbol"/>
              </a:rPr>
              <a:t>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0</a:t>
            </a:r>
            <a:r>
              <a:rPr dirty="0" baseline="4629" sz="1800" spc="-89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</a:t>
            </a:r>
            <a:r>
              <a:rPr dirty="0" baseline="4629" sz="1800" spc="-104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e</a:t>
            </a:r>
            <a:r>
              <a:rPr dirty="0" baseline="67460" sz="1050">
                <a:latin typeface="Symbol"/>
                <a:cs typeface="Symbol"/>
              </a:rPr>
              <a:t></a:t>
            </a:r>
            <a:r>
              <a:rPr dirty="0" baseline="67460" sz="1050" spc="-75">
                <a:latin typeface="Times New Roman"/>
                <a:cs typeface="Times New Roman"/>
              </a:rPr>
              <a:t> </a:t>
            </a:r>
            <a:r>
              <a:rPr dirty="0" baseline="79365" sz="1050">
                <a:latin typeface="Times New Roman"/>
                <a:cs typeface="Times New Roman"/>
              </a:rPr>
              <a:t>1</a:t>
            </a:r>
            <a:r>
              <a:rPr dirty="0" baseline="35714" sz="1050">
                <a:latin typeface="Times New Roman"/>
                <a:cs typeface="Times New Roman"/>
              </a:rPr>
              <a:t>5</a:t>
            </a:r>
            <a:r>
              <a:rPr dirty="0" baseline="35714" sz="1050" spc="240">
                <a:latin typeface="Times New Roman"/>
                <a:cs typeface="Times New Roman"/>
              </a:rPr>
              <a:t> </a:t>
            </a:r>
            <a:r>
              <a:rPr dirty="0" baseline="25462" sz="1800" spc="-359">
                <a:latin typeface="Symbol"/>
                <a:cs typeface="Symbol"/>
              </a:rPr>
              <a:t></a:t>
            </a:r>
            <a:r>
              <a:rPr dirty="0" sz="1200" spc="-240">
                <a:latin typeface="Symbol"/>
                <a:cs typeface="Symbol"/>
              </a:rPr>
              <a:t></a:t>
            </a:r>
            <a:r>
              <a:rPr dirty="0" sz="1200" spc="2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22">
                <a:latin typeface="Times New Roman"/>
                <a:cs typeface="Times New Roman"/>
              </a:rPr>
              <a:t> </a:t>
            </a:r>
            <a:r>
              <a:rPr dirty="0" baseline="4629" sz="1800" i="1">
                <a:latin typeface="Times New Roman"/>
                <a:cs typeface="Times New Roman"/>
              </a:rPr>
              <a:t>e</a:t>
            </a:r>
            <a:r>
              <a:rPr dirty="0" baseline="67460" sz="1050">
                <a:latin typeface="Symbol"/>
                <a:cs typeface="Symbol"/>
              </a:rPr>
              <a:t></a:t>
            </a:r>
            <a:r>
              <a:rPr dirty="0" baseline="67460" sz="1050" spc="-75">
                <a:latin typeface="Times New Roman"/>
                <a:cs typeface="Times New Roman"/>
              </a:rPr>
              <a:t> </a:t>
            </a:r>
            <a:r>
              <a:rPr dirty="0" baseline="79365" sz="1050">
                <a:latin typeface="Times New Roman"/>
                <a:cs typeface="Times New Roman"/>
              </a:rPr>
              <a:t>1</a:t>
            </a:r>
            <a:r>
              <a:rPr dirty="0" baseline="35714" sz="1050">
                <a:latin typeface="Times New Roman"/>
                <a:cs typeface="Times New Roman"/>
              </a:rPr>
              <a:t>5</a:t>
            </a:r>
            <a:r>
              <a:rPr dirty="0" baseline="35714" sz="1050" spc="569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Symbol"/>
                <a:cs typeface="Symbol"/>
              </a:rPr>
              <a:t></a:t>
            </a:r>
            <a:r>
              <a:rPr dirty="0" baseline="4629" sz="1800" spc="3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0.8187</a:t>
            </a:r>
            <a:endParaRPr baseline="4629" sz="1800">
              <a:latin typeface="Times New Roman"/>
              <a:cs typeface="Times New Roman"/>
            </a:endParaRPr>
          </a:p>
          <a:p>
            <a:pPr marL="170180">
              <a:lnSpc>
                <a:spcPts val="1105"/>
              </a:lnSpc>
              <a:tabLst>
                <a:tab pos="735330" algn="l"/>
              </a:tabLst>
            </a:pPr>
            <a:r>
              <a:rPr dirty="0" sz="1200" spc="-50">
                <a:latin typeface="Symbol"/>
                <a:cs typeface="Symbol"/>
              </a:rPr>
              <a:t>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Symbol"/>
                <a:cs typeface="Symbol"/>
              </a:rPr>
              <a:t>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94944" y="5052639"/>
            <a:ext cx="1788795" cy="334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1215"/>
              </a:lnSpc>
              <a:spcBef>
                <a:spcPts val="100"/>
              </a:spcBef>
            </a:pPr>
            <a:r>
              <a:rPr dirty="0" baseline="2314" sz="1800">
                <a:latin typeface="Times New Roman"/>
                <a:cs typeface="Times New Roman"/>
              </a:rPr>
              <a:t>p.d.f. is</a:t>
            </a:r>
            <a:r>
              <a:rPr dirty="0" baseline="2314" sz="180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given</a:t>
            </a:r>
            <a:r>
              <a:rPr dirty="0" baseline="2314" sz="1800" spc="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by</a:t>
            </a:r>
            <a:r>
              <a:rPr dirty="0" baseline="2314" sz="1800" spc="644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baseline="-9259" sz="1800" spc="-75">
                <a:latin typeface="Symbol"/>
                <a:cs typeface="Symbol"/>
              </a:rPr>
              <a:t></a:t>
            </a:r>
            <a:endParaRPr baseline="-9259" sz="1800">
              <a:latin typeface="Symbol"/>
              <a:cs typeface="Symbol"/>
            </a:endParaRPr>
          </a:p>
          <a:p>
            <a:pPr algn="r" marR="30480">
              <a:lnSpc>
                <a:spcPts val="1215"/>
              </a:lnSpc>
            </a:pPr>
            <a:r>
              <a:rPr dirty="0" sz="1200" spc="-50">
                <a:latin typeface="Times New Roman"/>
                <a:cs typeface="Times New Roman"/>
              </a:rPr>
              <a:t>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707644" y="3784218"/>
            <a:ext cx="6164580" cy="13093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77800" marR="599440" indent="-153035">
              <a:lnSpc>
                <a:spcPct val="143800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average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amounting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8%.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exceeds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on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consecutive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days.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625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shop.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variate</a:t>
            </a:r>
            <a:r>
              <a:rPr dirty="0" sz="1200" spc="-25">
                <a:latin typeface="Times New Roman"/>
                <a:cs typeface="Times New Roman"/>
              </a:rPr>
              <a:t> its</a:t>
            </a:r>
            <a:endParaRPr sz="1200">
              <a:latin typeface="Times New Roman"/>
              <a:cs typeface="Times New Roman"/>
            </a:endParaRPr>
          </a:p>
          <a:p>
            <a:pPr marL="1567180">
              <a:lnSpc>
                <a:spcPct val="100000"/>
              </a:lnSpc>
              <a:spcBef>
                <a:spcPts val="320"/>
              </a:spcBef>
            </a:pPr>
            <a:r>
              <a:rPr dirty="0" baseline="-20833" sz="1800" spc="-89">
                <a:latin typeface="Symbol"/>
                <a:cs typeface="Symbol"/>
              </a:rPr>
              <a:t></a:t>
            </a:r>
            <a:r>
              <a:rPr dirty="0" baseline="-24444" sz="1875" spc="-89">
                <a:latin typeface="Symbol"/>
                <a:cs typeface="Symbol"/>
              </a:rPr>
              <a:t></a:t>
            </a:r>
            <a:r>
              <a:rPr dirty="0" baseline="-24444" sz="1875" spc="15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</a:t>
            </a:r>
            <a:r>
              <a:rPr dirty="0" sz="700" spc="85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4467042" y="5178453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 h="0">
                <a:moveTo>
                  <a:pt x="0" y="0"/>
                </a:moveTo>
                <a:lnTo>
                  <a:pt x="117970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5444747" y="5178453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7991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2699926" y="5044118"/>
            <a:ext cx="3456304" cy="344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62560">
              <a:lnSpc>
                <a:spcPts val="1250"/>
              </a:lnSpc>
              <a:spcBef>
                <a:spcPts val="105"/>
              </a:spcBef>
              <a:tabLst>
                <a:tab pos="915035" algn="l"/>
              </a:tabLst>
            </a:pPr>
            <a:r>
              <a:rPr dirty="0" baseline="37037" sz="1800" i="1">
                <a:latin typeface="Times New Roman"/>
                <a:cs typeface="Times New Roman"/>
              </a:rPr>
              <a:t>for</a:t>
            </a:r>
            <a:r>
              <a:rPr dirty="0" baseline="37037" sz="1800" spc="112" i="1">
                <a:latin typeface="Times New Roman"/>
                <a:cs typeface="Times New Roman"/>
              </a:rPr>
              <a:t> </a:t>
            </a:r>
            <a:r>
              <a:rPr dirty="0" baseline="37037" sz="1800" i="1">
                <a:latin typeface="Times New Roman"/>
                <a:cs typeface="Times New Roman"/>
              </a:rPr>
              <a:t>x</a:t>
            </a:r>
            <a:r>
              <a:rPr dirty="0" baseline="37037" sz="1800" spc="75" i="1">
                <a:latin typeface="Times New Roman"/>
                <a:cs typeface="Times New Roman"/>
              </a:rPr>
              <a:t> </a:t>
            </a:r>
            <a:r>
              <a:rPr dirty="0" baseline="37037" sz="1800">
                <a:latin typeface="Symbol"/>
                <a:cs typeface="Symbol"/>
              </a:rPr>
              <a:t></a:t>
            </a:r>
            <a:r>
              <a:rPr dirty="0" baseline="37037" sz="1800" spc="22">
                <a:latin typeface="Times New Roman"/>
                <a:cs typeface="Times New Roman"/>
              </a:rPr>
              <a:t> </a:t>
            </a:r>
            <a:r>
              <a:rPr dirty="0" baseline="37037" sz="1800" spc="-75">
                <a:latin typeface="Times New Roman"/>
                <a:cs typeface="Times New Roman"/>
              </a:rPr>
              <a:t>0</a:t>
            </a:r>
            <a:r>
              <a:rPr dirty="0" baseline="37037" sz="1800"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Now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2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3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2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100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2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85">
                <a:latin typeface="Times New Roman"/>
                <a:cs typeface="Times New Roman"/>
              </a:rPr>
              <a:t> 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300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 spc="-20">
                <a:latin typeface="Times New Roman"/>
                <a:cs typeface="Times New Roman"/>
              </a:rPr>
              <a:t>0.01</a:t>
            </a:r>
            <a:endParaRPr sz="1150">
              <a:latin typeface="Times New Roman"/>
              <a:cs typeface="Times New Roman"/>
            </a:endParaRPr>
          </a:p>
          <a:p>
            <a:pPr marL="38100">
              <a:lnSpc>
                <a:spcPts val="1250"/>
              </a:lnSpc>
              <a:tabLst>
                <a:tab pos="1765300" algn="l"/>
                <a:tab pos="2738120" algn="l"/>
              </a:tabLst>
            </a:pPr>
            <a:r>
              <a:rPr dirty="0" sz="1200" i="1">
                <a:latin typeface="Times New Roman"/>
                <a:cs typeface="Times New Roman"/>
              </a:rPr>
              <a:t>other</a:t>
            </a:r>
            <a:r>
              <a:rPr dirty="0" sz="1200" spc="65" i="1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wise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baseline="2222" sz="1875" spc="-75">
                <a:latin typeface="Symbol"/>
                <a:cs typeface="Symbol"/>
              </a:rPr>
              <a:t></a:t>
            </a:r>
            <a:r>
              <a:rPr dirty="0" baseline="2222" sz="1875">
                <a:latin typeface="Times New Roman"/>
                <a:cs typeface="Times New Roman"/>
              </a:rPr>
              <a:t>	</a:t>
            </a:r>
            <a:r>
              <a:rPr dirty="0" baseline="2415" sz="1725" spc="-37">
                <a:latin typeface="Times New Roman"/>
                <a:cs typeface="Times New Roman"/>
              </a:rPr>
              <a:t>100</a:t>
            </a:r>
            <a:endParaRPr baseline="2415" sz="1725">
              <a:latin typeface="Times New Roman"/>
              <a:cs typeface="Times New Roman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94944" y="5110585"/>
            <a:ext cx="1849755" cy="601345"/>
          </a:xfrm>
          <a:prstGeom prst="rect">
            <a:avLst/>
          </a:prstGeom>
        </p:spPr>
        <p:txBody>
          <a:bodyPr wrap="square" lIns="0" tIns="116839" rIns="0" bIns="0" rtlCol="0" vert="horz">
            <a:spAutoFit/>
          </a:bodyPr>
          <a:lstStyle/>
          <a:p>
            <a:pPr algn="r" marR="184150">
              <a:lnSpc>
                <a:spcPct val="100000"/>
              </a:lnSpc>
              <a:spcBef>
                <a:spcPts val="919"/>
              </a:spcBef>
            </a:pPr>
            <a:r>
              <a:rPr dirty="0" sz="1200" spc="-50">
                <a:latin typeface="Symbol"/>
                <a:cs typeface="Symbol"/>
              </a:rPr>
              <a:t></a:t>
            </a:r>
            <a:endParaRPr sz="1200">
              <a:latin typeface="Symbol"/>
              <a:cs typeface="Symbol"/>
            </a:endParaRPr>
          </a:p>
          <a:p>
            <a:pPr marL="38100">
              <a:lnSpc>
                <a:spcPct val="100000"/>
              </a:lnSpc>
              <a:spcBef>
                <a:spcPts val="835"/>
              </a:spcBef>
            </a:pPr>
            <a:r>
              <a:rPr dirty="0" sz="1200">
                <a:latin typeface="Times New Roman"/>
                <a:cs typeface="Times New Roman"/>
              </a:rPr>
              <a:t>Thus</a:t>
            </a:r>
            <a:r>
              <a:rPr dirty="0" sz="1200" spc="4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1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0.01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0.01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-22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,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1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-25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3762989" y="6024273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 h="0">
                <a:moveTo>
                  <a:pt x="0" y="0"/>
                </a:moveTo>
                <a:lnTo>
                  <a:pt x="228366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/>
          <p:nvPr/>
        </p:nvSpPr>
        <p:spPr>
          <a:xfrm>
            <a:off x="4804371" y="6024273"/>
            <a:ext cx="497205" cy="0"/>
          </a:xfrm>
          <a:custGeom>
            <a:avLst/>
            <a:gdLst/>
            <a:ahLst/>
            <a:cxnLst/>
            <a:rect l="l" t="t" r="r" b="b"/>
            <a:pathLst>
              <a:path w="497204" h="0">
                <a:moveTo>
                  <a:pt x="0" y="0"/>
                </a:moveTo>
                <a:lnTo>
                  <a:pt x="496700" y="0"/>
                </a:lnTo>
              </a:path>
            </a:pathLst>
          </a:custGeom>
          <a:ln w="62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656844" y="5896903"/>
            <a:ext cx="6167120" cy="1170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ts val="121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Let A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 the amount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profit is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8%</a:t>
            </a:r>
            <a:r>
              <a:rPr dirty="0" sz="1200" spc="170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10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>
                <a:latin typeface="Times New Roman"/>
                <a:cs typeface="Times New Roman"/>
              </a:rPr>
              <a:t>.</a:t>
            </a:r>
            <a:r>
              <a:rPr dirty="0" sz="1150" spc="415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8</a:t>
            </a:r>
            <a:r>
              <a:rPr dirty="0" baseline="36231" sz="1725" spc="277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30</a:t>
            </a:r>
            <a:r>
              <a:rPr dirty="0" sz="1150" spc="-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 </a:t>
            </a:r>
            <a:r>
              <a:rPr dirty="0" sz="1150">
                <a:latin typeface="Symbol"/>
                <a:cs typeface="Symbol"/>
              </a:rPr>
              <a:t></a:t>
            </a:r>
            <a:r>
              <a:rPr dirty="0" sz="1150" spc="-9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A</a:t>
            </a:r>
            <a:r>
              <a:rPr dirty="0" sz="1150" spc="-5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baseline="36231" sz="1725" spc="75">
                <a:latin typeface="Times New Roman"/>
                <a:cs typeface="Times New Roman"/>
              </a:rPr>
              <a:t>30</a:t>
            </a:r>
            <a:r>
              <a:rPr dirty="0" baseline="36231" sz="1725" spc="75">
                <a:latin typeface="Symbol"/>
                <a:cs typeface="Symbol"/>
              </a:rPr>
              <a:t></a:t>
            </a:r>
            <a:r>
              <a:rPr dirty="0" baseline="36231" sz="1725" spc="75">
                <a:latin typeface="Times New Roman"/>
                <a:cs typeface="Times New Roman"/>
              </a:rPr>
              <a:t>100</a:t>
            </a:r>
            <a:r>
              <a:rPr dirty="0" baseline="36231" sz="1725" spc="8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spc="-25">
                <a:latin typeface="Times New Roman"/>
                <a:cs typeface="Times New Roman"/>
              </a:rPr>
              <a:t>375</a:t>
            </a:r>
            <a:endParaRPr sz="1150">
              <a:latin typeface="Times New Roman"/>
              <a:cs typeface="Times New Roman"/>
            </a:endParaRPr>
          </a:p>
          <a:p>
            <a:pPr marL="3099435">
              <a:lnSpc>
                <a:spcPts val="1150"/>
              </a:lnSpc>
              <a:tabLst>
                <a:tab pos="4358005" algn="l"/>
              </a:tabLst>
            </a:pPr>
            <a:r>
              <a:rPr dirty="0" sz="1150" spc="-25">
                <a:latin typeface="Times New Roman"/>
                <a:cs typeface="Times New Roman"/>
              </a:rPr>
              <a:t>100</a:t>
            </a:r>
            <a:r>
              <a:rPr dirty="0" sz="11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8</a:t>
            </a:r>
            <a:endParaRPr sz="115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650"/>
              </a:spcBef>
            </a:pP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exceeding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Rs.30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179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profit</a:t>
            </a:r>
            <a:r>
              <a:rPr dirty="0" baseline="2314" sz="1800" spc="15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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30)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</a:t>
            </a:r>
            <a:r>
              <a:rPr dirty="0" baseline="2314" sz="1800" spc="-20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7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179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profit</a:t>
            </a:r>
            <a:r>
              <a:rPr dirty="0" baseline="2314" sz="1800" spc="12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30)</a:t>
            </a:r>
            <a:r>
              <a:rPr dirty="0" baseline="2314" sz="1800" spc="11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Symbol"/>
                <a:cs typeface="Symbol"/>
              </a:rPr>
              <a:t></a:t>
            </a:r>
            <a:r>
              <a:rPr dirty="0" baseline="2314" sz="1800" spc="-202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1</a:t>
            </a:r>
            <a:r>
              <a:rPr dirty="0" baseline="2314" sz="1800" spc="-277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82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i="1">
                <a:latin typeface="Times New Roman"/>
                <a:cs typeface="Times New Roman"/>
              </a:rPr>
              <a:t>Sales</a:t>
            </a:r>
            <a:r>
              <a:rPr dirty="0" baseline="2314" sz="1800" spc="-60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30">
                <a:latin typeface="Times New Roman"/>
                <a:cs typeface="Times New Roman"/>
              </a:rPr>
              <a:t> </a:t>
            </a:r>
            <a:r>
              <a:rPr dirty="0" baseline="2314" sz="1800" spc="-15" i="1">
                <a:latin typeface="Times New Roman"/>
                <a:cs typeface="Times New Roman"/>
              </a:rPr>
              <a:t>Rs</a:t>
            </a:r>
            <a:r>
              <a:rPr dirty="0" baseline="2314" sz="1800" spc="-15">
                <a:latin typeface="Times New Roman"/>
                <a:cs typeface="Times New Roman"/>
              </a:rPr>
              <a:t>.375)</a:t>
            </a:r>
            <a:endParaRPr baseline="2314" sz="1800">
              <a:latin typeface="Times New Roman"/>
              <a:cs typeface="Times New Roman"/>
            </a:endParaRPr>
          </a:p>
          <a:p>
            <a:pPr marL="2032000">
              <a:lnSpc>
                <a:spcPts val="580"/>
              </a:lnSpc>
              <a:spcBef>
                <a:spcPts val="1065"/>
              </a:spcBef>
              <a:tabLst>
                <a:tab pos="2959100" algn="l"/>
              </a:tabLst>
            </a:pPr>
            <a:r>
              <a:rPr dirty="0" sz="700" spc="-25">
                <a:latin typeface="Times New Roman"/>
                <a:cs typeface="Times New Roman"/>
              </a:rPr>
              <a:t>375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25">
                <a:latin typeface="Times New Roman"/>
                <a:cs typeface="Times New Roman"/>
              </a:rPr>
              <a:t>375</a:t>
            </a:r>
            <a:endParaRPr sz="700">
              <a:latin typeface="Times New Roman"/>
              <a:cs typeface="Times New Roman"/>
            </a:endParaRPr>
          </a:p>
          <a:p>
            <a:pPr marL="623570">
              <a:lnSpc>
                <a:spcPts val="1839"/>
              </a:lnSpc>
            </a:pPr>
            <a:r>
              <a:rPr dirty="0" baseline="2314" sz="1800" spc="-15">
                <a:latin typeface="Symbol"/>
                <a:cs typeface="Symbol"/>
              </a:rPr>
              <a:t></a:t>
            </a:r>
            <a:r>
              <a:rPr dirty="0" baseline="2314" sz="1800" spc="-202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1</a:t>
            </a:r>
            <a:r>
              <a:rPr dirty="0" baseline="2314" sz="1800">
                <a:latin typeface="Symbol"/>
                <a:cs typeface="Symbol"/>
              </a:rPr>
              <a:t>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P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baseline="2314" sz="1800" spc="-24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X</a:t>
            </a:r>
            <a:r>
              <a:rPr dirty="0" baseline="2314" sz="1800" spc="337" i="1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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375)</a:t>
            </a:r>
            <a:r>
              <a:rPr dirty="0" baseline="2314" sz="1800" spc="179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14">
                <a:latin typeface="Times New Roman"/>
                <a:cs typeface="Times New Roman"/>
              </a:rPr>
              <a:t> </a:t>
            </a:r>
            <a:r>
              <a:rPr dirty="0" sz="1150" spc="80">
                <a:latin typeface="Times New Roman"/>
                <a:cs typeface="Times New Roman"/>
              </a:rPr>
              <a:t>1</a:t>
            </a:r>
            <a:r>
              <a:rPr dirty="0" sz="1150" spc="80">
                <a:latin typeface="Symbol"/>
                <a:cs typeface="Symbol"/>
              </a:rPr>
              <a:t></a:t>
            </a:r>
            <a:r>
              <a:rPr dirty="0" sz="1150" spc="265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3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45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160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8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3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305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-322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0.01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0.01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 spc="-127" i="1">
                <a:latin typeface="Times New Roman"/>
                <a:cs typeface="Times New Roman"/>
              </a:rPr>
              <a:t> </a:t>
            </a:r>
            <a:r>
              <a:rPr dirty="0" sz="1150" spc="-25" i="1">
                <a:latin typeface="Times New Roman"/>
                <a:cs typeface="Times New Roman"/>
              </a:rPr>
              <a:t>dx</a:t>
            </a:r>
            <a:endParaRPr sz="1150">
              <a:latin typeface="Times New Roman"/>
              <a:cs typeface="Times New Roman"/>
            </a:endParaRPr>
          </a:p>
          <a:p>
            <a:pPr marL="2076450">
              <a:lnSpc>
                <a:spcPct val="100000"/>
              </a:lnSpc>
              <a:spcBef>
                <a:spcPts val="240"/>
              </a:spcBef>
              <a:tabLst>
                <a:tab pos="3004185" algn="l"/>
              </a:tabLst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931638" y="7431020"/>
            <a:ext cx="354965" cy="0"/>
          </a:xfrm>
          <a:custGeom>
            <a:avLst/>
            <a:gdLst/>
            <a:ahLst/>
            <a:cxnLst/>
            <a:rect l="l" t="t" r="r" b="b"/>
            <a:pathLst>
              <a:path w="354964" h="0">
                <a:moveTo>
                  <a:pt x="0" y="0"/>
                </a:moveTo>
                <a:lnTo>
                  <a:pt x="354339" y="0"/>
                </a:lnTo>
              </a:path>
            </a:pathLst>
          </a:custGeom>
          <a:ln w="64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1826040" y="7134556"/>
            <a:ext cx="709930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3148" sz="1800">
                <a:latin typeface="Symbol"/>
                <a:cs typeface="Symbol"/>
              </a:rPr>
              <a:t></a:t>
            </a:r>
            <a:r>
              <a:rPr dirty="0" baseline="-23148" sz="1800" spc="-254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>
                <a:latin typeface="Times New Roman"/>
                <a:cs typeface="Times New Roman"/>
              </a:rPr>
              <a:t>0.01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 spc="145" i="1">
                <a:latin typeface="Times New Roman"/>
                <a:cs typeface="Times New Roman"/>
              </a:rPr>
              <a:t> </a:t>
            </a:r>
            <a:r>
              <a:rPr dirty="0" baseline="-23148" sz="1800" spc="-30">
                <a:latin typeface="Symbol"/>
                <a:cs typeface="Symbol"/>
              </a:rPr>
              <a:t></a:t>
            </a:r>
            <a:r>
              <a:rPr dirty="0" baseline="27777" sz="1050" spc="-30">
                <a:latin typeface="Times New Roman"/>
                <a:cs typeface="Times New Roman"/>
              </a:rPr>
              <a:t>375</a:t>
            </a:r>
            <a:endParaRPr baseline="27777" sz="1050">
              <a:latin typeface="Times New Roman"/>
              <a:cs typeface="Times New Roman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656935" y="7302467"/>
            <a:ext cx="23241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10">
                <a:latin typeface="Symbol"/>
                <a:cs typeface="Symbol"/>
              </a:rPr>
              <a:t></a:t>
            </a:r>
            <a:r>
              <a:rPr dirty="0" sz="700" spc="-10">
                <a:latin typeface="Times New Roman"/>
                <a:cs typeface="Times New Roman"/>
              </a:rPr>
              <a:t>3.75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988685" y="7302467"/>
            <a:ext cx="232410" cy="13081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700" spc="-10">
                <a:latin typeface="Symbol"/>
                <a:cs typeface="Symbol"/>
              </a:rPr>
              <a:t></a:t>
            </a:r>
            <a:r>
              <a:rPr dirty="0" sz="700" spc="-10">
                <a:latin typeface="Times New Roman"/>
                <a:cs typeface="Times New Roman"/>
              </a:rPr>
              <a:t>3.75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235737" y="7307463"/>
            <a:ext cx="12179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688340" algn="l"/>
              </a:tabLst>
            </a:pPr>
            <a:r>
              <a:rPr dirty="0" sz="1150" spc="65">
                <a:latin typeface="Symbol"/>
                <a:cs typeface="Symbol"/>
              </a:rPr>
              <a:t></a:t>
            </a:r>
            <a:r>
              <a:rPr dirty="0" sz="1150" spc="65">
                <a:latin typeface="Times New Roman"/>
                <a:cs typeface="Times New Roman"/>
              </a:rPr>
              <a:t>1</a:t>
            </a:r>
            <a:r>
              <a:rPr dirty="0" sz="1150" spc="19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5">
                <a:latin typeface="Times New Roman"/>
                <a:cs typeface="Times New Roman"/>
              </a:rPr>
              <a:t> </a:t>
            </a:r>
            <a:r>
              <a:rPr dirty="0" sz="1150" spc="-50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">
                <a:latin typeface="Times New Roman"/>
                <a:cs typeface="Times New Roman"/>
              </a:rPr>
              <a:t> 0.0235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239061" y="7216988"/>
            <a:ext cx="2259965" cy="3149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346200" algn="l"/>
                <a:tab pos="2171065" algn="l"/>
              </a:tabLst>
            </a:pP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0.01</a:t>
            </a:r>
            <a:r>
              <a:rPr dirty="0" baseline="-16203" sz="1800" spc="-15">
                <a:latin typeface="Symbol"/>
                <a:cs typeface="Symbol"/>
              </a:rPr>
              <a:t></a:t>
            </a:r>
            <a:r>
              <a:rPr dirty="0" baseline="-43981" sz="1800" spc="-15">
                <a:latin typeface="Symbol"/>
                <a:cs typeface="Symbol"/>
              </a:rPr>
              <a:t></a:t>
            </a:r>
            <a:r>
              <a:rPr dirty="0" baseline="-43981" sz="1800" spc="-15">
                <a:latin typeface="Times New Roman"/>
                <a:cs typeface="Times New Roman"/>
              </a:rPr>
              <a:t>0.01</a:t>
            </a:r>
            <a:r>
              <a:rPr dirty="0" baseline="-16203" sz="1800" spc="-15">
                <a:latin typeface="Symbol"/>
                <a:cs typeface="Symbol"/>
              </a:rPr>
              <a:t></a:t>
            </a:r>
            <a:r>
              <a:rPr dirty="0" baseline="-16203" sz="1800">
                <a:latin typeface="Times New Roman"/>
                <a:cs typeface="Times New Roman"/>
              </a:rPr>
              <a:t>	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40">
                <a:latin typeface="Times New Roman"/>
                <a:cs typeface="Times New Roman"/>
              </a:rPr>
              <a:t> </a:t>
            </a:r>
            <a:r>
              <a:rPr dirty="0" sz="1150" spc="75">
                <a:latin typeface="Times New Roman"/>
                <a:cs typeface="Times New Roman"/>
              </a:rPr>
              <a:t>1</a:t>
            </a:r>
            <a:r>
              <a:rPr dirty="0" sz="1150" spc="75">
                <a:latin typeface="Symbol"/>
                <a:cs typeface="Symbol"/>
              </a:rPr>
              <a:t>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900" spc="-25">
                <a:latin typeface="Symbol"/>
                <a:cs typeface="Symbol"/>
              </a:rPr>
              <a:t></a:t>
            </a:r>
            <a:r>
              <a:rPr dirty="0" sz="1150" spc="-25" i="1">
                <a:latin typeface="Times New Roman"/>
                <a:cs typeface="Times New Roman"/>
              </a:rPr>
              <a:t>e</a:t>
            </a:r>
            <a:r>
              <a:rPr dirty="0" sz="1150" i="1">
                <a:latin typeface="Times New Roman"/>
                <a:cs typeface="Times New Roman"/>
              </a:rPr>
              <a:t>	</a:t>
            </a:r>
            <a:r>
              <a:rPr dirty="0" sz="1900" spc="-50">
                <a:latin typeface="Symbol"/>
                <a:cs typeface="Symbol"/>
              </a:rPr>
              <a:t></a:t>
            </a:r>
            <a:endParaRPr sz="1900">
              <a:latin typeface="Symbol"/>
              <a:cs typeface="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707644" y="7370238"/>
            <a:ext cx="6352540" cy="1382395"/>
          </a:xfrm>
          <a:prstGeom prst="rect">
            <a:avLst/>
          </a:prstGeom>
        </p:spPr>
        <p:txBody>
          <a:bodyPr wrap="square" lIns="0" tIns="106680" rIns="0" bIns="0" rtlCol="0" vert="horz">
            <a:spAutoFit/>
          </a:bodyPr>
          <a:lstStyle/>
          <a:p>
            <a:pPr marL="1156335">
              <a:lnSpc>
                <a:spcPct val="100000"/>
              </a:lnSpc>
              <a:spcBef>
                <a:spcPts val="840"/>
              </a:spcBef>
              <a:tabLst>
                <a:tab pos="159067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</a:t>
            </a:r>
            <a:r>
              <a:rPr dirty="0" baseline="-11904" sz="1050" spc="-37">
                <a:latin typeface="Times New Roman"/>
                <a:cs typeface="Times New Roman"/>
              </a:rPr>
              <a:t>0</a:t>
            </a:r>
            <a:endParaRPr baseline="-11904" sz="105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715"/>
              </a:spcBef>
            </a:pP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exceeds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0.0235.</a:t>
            </a:r>
            <a:endParaRPr sz="1200">
              <a:latin typeface="Times New Roman"/>
              <a:cs typeface="Times New Roman"/>
            </a:endParaRPr>
          </a:p>
          <a:p>
            <a:pPr marL="139700">
              <a:lnSpc>
                <a:spcPct val="100000"/>
              </a:lnSpc>
              <a:spcBef>
                <a:spcPts val="730"/>
              </a:spcBef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profit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exceeds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Rs.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30 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consecutive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days 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0.0235</a:t>
            </a:r>
            <a:r>
              <a:rPr dirty="0" sz="1200">
                <a:latin typeface="Symbol"/>
                <a:cs typeface="Symbol"/>
              </a:rPr>
              <a:t></a:t>
            </a:r>
            <a:r>
              <a:rPr dirty="0" sz="1200">
                <a:latin typeface="Times New Roman"/>
                <a:cs typeface="Times New Roman"/>
              </a:rPr>
              <a:t>0.0235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0.00055</a:t>
            </a:r>
            <a:endParaRPr sz="1200">
              <a:latin typeface="Times New Roman"/>
              <a:cs typeface="Times New Roman"/>
            </a:endParaRPr>
          </a:p>
          <a:p>
            <a:pPr marL="177800" marR="1010285" indent="-153035">
              <a:lnSpc>
                <a:spcPct val="143300"/>
              </a:lnSpc>
              <a:spcBef>
                <a:spcPts val="50"/>
              </a:spcBef>
            </a:pPr>
            <a:r>
              <a:rPr dirty="0" sz="1200">
                <a:latin typeface="Times New Roman"/>
                <a:cs typeface="Times New Roman"/>
              </a:rPr>
              <a:t>(4)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duration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(short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slight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rain)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exponentially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minutes.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shower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73048" y="8807907"/>
            <a:ext cx="59143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9955" algn="l"/>
              </a:tabLst>
            </a:pP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last</a:t>
            </a:r>
            <a:r>
              <a:rPr dirty="0" sz="1200" spc="-20">
                <a:latin typeface="Times New Roman"/>
                <a:cs typeface="Times New Roman"/>
              </a:rPr>
              <a:t> for:</a:t>
            </a:r>
            <a:r>
              <a:rPr dirty="0" sz="1200">
                <a:latin typeface="Times New Roman"/>
                <a:cs typeface="Times New Roman"/>
              </a:rPr>
              <a:t>	(i)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minutes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125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minutes</a:t>
            </a:r>
            <a:r>
              <a:rPr dirty="0" sz="1200" spc="20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minutes.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720344" y="891285"/>
            <a:ext cx="2136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Solution</a:t>
            </a:r>
            <a:r>
              <a:rPr dirty="0" sz="1200">
                <a:latin typeface="Times New Roman"/>
                <a:cs typeface="Times New Roman"/>
              </a:rPr>
              <a:t>: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exponential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variate,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525483" y="1453438"/>
            <a:ext cx="102870" cy="20701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1150" spc="-50">
                <a:latin typeface="Symbol"/>
                <a:cs typeface="Symbol"/>
              </a:rPr>
              <a:t></a:t>
            </a:r>
            <a:endParaRPr sz="1150">
              <a:latin typeface="Symbol"/>
              <a:cs typeface="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996104" y="1143841"/>
            <a:ext cx="657860" cy="480695"/>
          </a:xfrm>
          <a:prstGeom prst="rect">
            <a:avLst/>
          </a:prstGeom>
        </p:spPr>
        <p:txBody>
          <a:bodyPr wrap="square" lIns="0" tIns="635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500"/>
              </a:spcBef>
            </a:pPr>
            <a:r>
              <a:rPr dirty="0" sz="1150" i="1">
                <a:latin typeface="Times New Roman"/>
                <a:cs typeface="Times New Roman"/>
              </a:rPr>
              <a:t>for</a:t>
            </a:r>
            <a:r>
              <a:rPr dirty="0" sz="1150" spc="100" i="1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75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</a:t>
            </a:r>
            <a:r>
              <a:rPr dirty="0" sz="1150" spc="20">
                <a:latin typeface="Times New Roman"/>
                <a:cs typeface="Times New Roman"/>
              </a:rPr>
              <a:t> </a:t>
            </a: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  <a:p>
            <a:pPr algn="r" marR="31750">
              <a:lnSpc>
                <a:spcPct val="100000"/>
              </a:lnSpc>
              <a:spcBef>
                <a:spcPts val="409"/>
              </a:spcBef>
            </a:pPr>
            <a:r>
              <a:rPr dirty="0" sz="1150" spc="-10" i="1">
                <a:latin typeface="Times New Roman"/>
                <a:cs typeface="Times New Roman"/>
              </a:rPr>
              <a:t>otherwise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44880" y="1270425"/>
            <a:ext cx="918844" cy="35369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ts val="1405"/>
              </a:lnSpc>
              <a:spcBef>
                <a:spcPts val="105"/>
              </a:spcBef>
            </a:pPr>
            <a:r>
              <a:rPr dirty="0" sz="1350">
                <a:latin typeface="Symbol"/>
                <a:cs typeface="Symbol"/>
              </a:rPr>
              <a:t></a:t>
            </a:r>
            <a:r>
              <a:rPr dirty="0" sz="1350" spc="3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5" i="1">
                <a:latin typeface="Times New Roman"/>
                <a:cs typeface="Times New Roman"/>
              </a:rPr>
              <a:t> </a:t>
            </a:r>
            <a:r>
              <a:rPr dirty="0" sz="1150" spc="50">
                <a:latin typeface="Times New Roman"/>
                <a:cs typeface="Times New Roman"/>
              </a:rPr>
              <a:t>(</a:t>
            </a:r>
            <a:r>
              <a:rPr dirty="0" sz="1150" spc="50" i="1">
                <a:latin typeface="Times New Roman"/>
                <a:cs typeface="Times New Roman"/>
              </a:rPr>
              <a:t>x</a:t>
            </a:r>
            <a:r>
              <a:rPr dirty="0" sz="1150" spc="50">
                <a:latin typeface="Times New Roman"/>
                <a:cs typeface="Times New Roman"/>
              </a:rPr>
              <a:t>)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5">
                <a:latin typeface="Times New Roman"/>
                <a:cs typeface="Times New Roman"/>
              </a:rPr>
              <a:t> </a:t>
            </a:r>
            <a:r>
              <a:rPr dirty="0" baseline="-9661" sz="1725" spc="-75">
                <a:latin typeface="Symbol"/>
                <a:cs typeface="Symbol"/>
              </a:rPr>
              <a:t></a:t>
            </a:r>
            <a:endParaRPr baseline="-9661" sz="1725">
              <a:latin typeface="Symbol"/>
              <a:cs typeface="Symbol"/>
            </a:endParaRPr>
          </a:p>
          <a:p>
            <a:pPr algn="r" marR="30480">
              <a:lnSpc>
                <a:spcPts val="1165"/>
              </a:lnSpc>
            </a:pPr>
            <a:r>
              <a:rPr dirty="0" sz="1150" spc="-50">
                <a:latin typeface="Times New Roman"/>
                <a:cs typeface="Times New Roman"/>
              </a:rPr>
              <a:t>0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00083" y="1113407"/>
            <a:ext cx="520065" cy="21717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dirty="0" baseline="-21739" sz="1725" spc="-67">
                <a:latin typeface="Symbol"/>
                <a:cs typeface="Symbol"/>
              </a:rPr>
              <a:t></a:t>
            </a:r>
            <a:r>
              <a:rPr dirty="0" baseline="-24444" sz="1875" spc="-67">
                <a:latin typeface="Symbol"/>
                <a:cs typeface="Symbol"/>
              </a:rPr>
              <a:t></a:t>
            </a:r>
            <a:r>
              <a:rPr dirty="0" baseline="-24444" sz="1875" spc="-15">
                <a:latin typeface="Times New Roman"/>
                <a:cs typeface="Times New Roman"/>
              </a:rPr>
              <a:t> </a:t>
            </a:r>
            <a:r>
              <a:rPr dirty="0" baseline="-26570" sz="1725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</a:t>
            </a:r>
            <a:r>
              <a:rPr dirty="0" sz="700" spc="80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405739" y="1415774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 h="0">
                <a:moveTo>
                  <a:pt x="0" y="0"/>
                </a:moveTo>
                <a:lnTo>
                  <a:pt x="117989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239635" y="1415774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4889" y="0"/>
                </a:lnTo>
              </a:path>
            </a:pathLst>
          </a:custGeom>
          <a:ln w="628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2683891" y="1281223"/>
            <a:ext cx="1689735" cy="33591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50800">
              <a:lnSpc>
                <a:spcPts val="1215"/>
              </a:lnSpc>
              <a:spcBef>
                <a:spcPts val="105"/>
              </a:spcBef>
            </a:pPr>
            <a:r>
              <a:rPr dirty="0" sz="1200">
                <a:latin typeface="Times New Roman"/>
                <a:cs typeface="Times New Roman"/>
              </a:rPr>
              <a:t>&amp;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20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00">
                <a:latin typeface="Times New Roman"/>
                <a:cs typeface="Times New Roman"/>
              </a:rPr>
              <a:t> </a:t>
            </a:r>
            <a:r>
              <a:rPr dirty="0" baseline="36231" sz="1725">
                <a:latin typeface="Times New Roman"/>
                <a:cs typeface="Times New Roman"/>
              </a:rPr>
              <a:t>1</a:t>
            </a:r>
            <a:r>
              <a:rPr dirty="0" baseline="36231" sz="1725" spc="337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30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5</a:t>
            </a:r>
            <a:r>
              <a:rPr dirty="0" sz="1150" spc="-65">
                <a:latin typeface="Times New Roman"/>
                <a:cs typeface="Times New Roman"/>
              </a:rPr>
              <a:t> </a:t>
            </a:r>
            <a:r>
              <a:rPr dirty="0" sz="1150" spc="55">
                <a:latin typeface="Symbol"/>
                <a:cs typeface="Symbol"/>
              </a:rPr>
              <a:t></a:t>
            </a:r>
            <a:r>
              <a:rPr dirty="0" sz="1150" spc="-9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</a:t>
            </a:r>
            <a:r>
              <a:rPr dirty="0" sz="1250" spc="114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65">
                <a:latin typeface="Times New Roman"/>
                <a:cs typeface="Times New Roman"/>
              </a:rPr>
              <a:t> </a:t>
            </a:r>
            <a:r>
              <a:rPr dirty="0" baseline="36231" sz="1725" spc="-75">
                <a:latin typeface="Times New Roman"/>
                <a:cs typeface="Times New Roman"/>
              </a:rPr>
              <a:t>1</a:t>
            </a:r>
            <a:endParaRPr baseline="36231" sz="1725">
              <a:latin typeface="Times New Roman"/>
              <a:cs typeface="Times New Roman"/>
            </a:endParaRPr>
          </a:p>
          <a:p>
            <a:pPr marL="720090">
              <a:lnSpc>
                <a:spcPts val="1215"/>
              </a:lnSpc>
              <a:tabLst>
                <a:tab pos="1560830" algn="l"/>
              </a:tabLst>
            </a:pPr>
            <a:r>
              <a:rPr dirty="0" sz="1250" spc="-50">
                <a:latin typeface="Symbol"/>
                <a:cs typeface="Symbol"/>
              </a:rPr>
              <a:t></a:t>
            </a:r>
            <a:r>
              <a:rPr dirty="0" sz="1250">
                <a:latin typeface="Times New Roman"/>
                <a:cs typeface="Times New Roman"/>
              </a:rPr>
              <a:t>	</a:t>
            </a:r>
            <a:r>
              <a:rPr dirty="0" sz="1150" spc="-50">
                <a:latin typeface="Times New Roman"/>
                <a:cs typeface="Times New Roman"/>
              </a:rPr>
              <a:t>5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745315" y="1988999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0" y="0"/>
                </a:moveTo>
                <a:lnTo>
                  <a:pt x="84372" y="0"/>
                </a:lnTo>
              </a:path>
            </a:pathLst>
          </a:custGeom>
          <a:ln w="643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983272" y="1882691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 h="0">
                <a:moveTo>
                  <a:pt x="0" y="0"/>
                </a:moveTo>
                <a:lnTo>
                  <a:pt x="543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736568" y="1762542"/>
            <a:ext cx="102235" cy="2120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890844" y="1743630"/>
            <a:ext cx="180340" cy="1339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35714" sz="1050" spc="-15">
                <a:latin typeface="Symbol"/>
                <a:cs typeface="Symbol"/>
              </a:rPr>
              <a:t></a:t>
            </a:r>
            <a:r>
              <a:rPr dirty="0" baseline="-35714" sz="1050" spc="-82">
                <a:latin typeface="Times New Roman"/>
                <a:cs typeface="Times New Roman"/>
              </a:rPr>
              <a:t> </a:t>
            </a:r>
            <a:r>
              <a:rPr dirty="0" sz="700" spc="-50" i="1"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09548" y="1851142"/>
            <a:ext cx="1743075" cy="342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1305"/>
              </a:lnSpc>
              <a:spcBef>
                <a:spcPts val="95"/>
              </a:spcBef>
              <a:tabLst>
                <a:tab pos="1002665" algn="l"/>
              </a:tabLst>
            </a:pP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44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sz="1200" spc="240" i="1">
                <a:latin typeface="Times New Roman"/>
                <a:cs typeface="Times New Roman"/>
              </a:rPr>
              <a:t> </a:t>
            </a:r>
            <a:r>
              <a:rPr dirty="0" baseline="31746" sz="1050">
                <a:latin typeface="Times New Roman"/>
                <a:cs typeface="Times New Roman"/>
              </a:rPr>
              <a:t>5</a:t>
            </a:r>
            <a:r>
              <a:rPr dirty="0" baseline="31746" sz="1050" spc="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420">
                <a:latin typeface="Times New Roman"/>
                <a:cs typeface="Times New Roman"/>
              </a:rPr>
              <a:t> </a:t>
            </a:r>
            <a:r>
              <a:rPr dirty="0" sz="1300" i="1">
                <a:latin typeface="Times New Roman"/>
                <a:cs typeface="Times New Roman"/>
              </a:rPr>
              <a:t>x </a:t>
            </a:r>
            <a:r>
              <a:rPr dirty="0" sz="1300">
                <a:latin typeface="Symbol"/>
                <a:cs typeface="Symbol"/>
              </a:rPr>
              <a:t></a:t>
            </a:r>
            <a:r>
              <a:rPr dirty="0" sz="1300" spc="-30">
                <a:latin typeface="Times New Roman"/>
                <a:cs typeface="Times New Roman"/>
              </a:rPr>
              <a:t> </a:t>
            </a:r>
            <a:r>
              <a:rPr dirty="0" sz="1300" spc="-50">
                <a:latin typeface="Times New Roman"/>
                <a:cs typeface="Times New Roman"/>
              </a:rPr>
              <a:t>0</a:t>
            </a:r>
            <a:endParaRPr sz="1300">
              <a:latin typeface="Times New Roman"/>
              <a:cs typeface="Times New Roman"/>
            </a:endParaRPr>
          </a:p>
          <a:p>
            <a:pPr algn="ctr" marL="215900">
              <a:lnSpc>
                <a:spcPts val="1185"/>
              </a:lnSpc>
            </a:pPr>
            <a:r>
              <a:rPr dirty="0" sz="1200" spc="-5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92329" y="2310093"/>
            <a:ext cx="90170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Symbol"/>
                <a:cs typeface="Symbol"/>
              </a:rPr>
              <a:t></a:t>
            </a:r>
            <a:endParaRPr sz="700">
              <a:latin typeface="Symbol"/>
              <a:cs typeface="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76430" y="2647452"/>
            <a:ext cx="116839" cy="131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2532973" y="2541958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0" y="0"/>
                </a:moveTo>
                <a:lnTo>
                  <a:pt x="84403" y="0"/>
                </a:lnTo>
              </a:path>
            </a:pathLst>
          </a:custGeom>
          <a:ln w="63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2500334" y="2581092"/>
            <a:ext cx="259079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16203" sz="1800" spc="-37">
                <a:latin typeface="Times New Roman"/>
                <a:cs typeface="Times New Roman"/>
              </a:rPr>
              <a:t>5</a:t>
            </a: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486416" y="2237144"/>
            <a:ext cx="53276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0"/>
              </a:spcBef>
              <a:tabLst>
                <a:tab pos="377190" algn="l"/>
              </a:tabLst>
            </a:pPr>
            <a:r>
              <a:rPr dirty="0" baseline="-30092" sz="1800">
                <a:latin typeface="Times New Roman"/>
                <a:cs typeface="Times New Roman"/>
              </a:rPr>
              <a:t>1</a:t>
            </a:r>
            <a:r>
              <a:rPr dirty="0" baseline="-30092" sz="1800" spc="-60">
                <a:latin typeface="Times New Roman"/>
                <a:cs typeface="Times New Roman"/>
              </a:rPr>
              <a:t> </a:t>
            </a:r>
            <a:r>
              <a:rPr dirty="0" sz="700" spc="-50">
                <a:latin typeface="Symbol"/>
                <a:cs typeface="Symbol"/>
              </a:rPr>
              <a:t>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-35714" sz="1050">
                <a:latin typeface="Symbol"/>
                <a:cs typeface="Symbol"/>
              </a:rPr>
              <a:t></a:t>
            </a:r>
            <a:r>
              <a:rPr dirty="0" u="sng" sz="700" spc="-7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700" spc="-50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x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343956" y="2540250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4610" y="0"/>
                </a:lnTo>
              </a:path>
            </a:pathLst>
          </a:custGeom>
          <a:ln w="64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3524100" y="2540250"/>
            <a:ext cx="332105" cy="0"/>
          </a:xfrm>
          <a:custGeom>
            <a:avLst/>
            <a:gdLst/>
            <a:ahLst/>
            <a:cxnLst/>
            <a:rect l="l" t="t" r="r" b="b"/>
            <a:pathLst>
              <a:path w="332104" h="0">
                <a:moveTo>
                  <a:pt x="0" y="0"/>
                </a:moveTo>
                <a:lnTo>
                  <a:pt x="331494" y="0"/>
                </a:lnTo>
              </a:path>
            </a:pathLst>
          </a:custGeom>
          <a:ln w="64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3310095" y="2243786"/>
            <a:ext cx="726440" cy="21145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462" sz="1800">
                <a:latin typeface="Times New Roman"/>
                <a:cs typeface="Times New Roman"/>
              </a:rPr>
              <a:t>1</a:t>
            </a:r>
            <a:r>
              <a:rPr dirty="0" baseline="-25462" sz="1800" spc="-44">
                <a:latin typeface="Times New Roman"/>
                <a:cs typeface="Times New Roman"/>
              </a:rPr>
              <a:t> </a:t>
            </a:r>
            <a:r>
              <a:rPr dirty="0" baseline="-23148" sz="1800">
                <a:latin typeface="Symbol"/>
                <a:cs typeface="Symbol"/>
              </a:rPr>
              <a:t></a:t>
            </a:r>
            <a:r>
              <a:rPr dirty="0" baseline="-23148" sz="1800" spc="75">
                <a:latin typeface="Times New Roman"/>
                <a:cs typeface="Times New Roman"/>
              </a:rPr>
              <a:t> </a:t>
            </a:r>
            <a:r>
              <a:rPr dirty="0" baseline="-25462" sz="1800" i="1">
                <a:latin typeface="Times New Roman"/>
                <a:cs typeface="Times New Roman"/>
              </a:rPr>
              <a:t>e</a:t>
            </a: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85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Times New Roman"/>
                <a:cs typeface="Times New Roman"/>
              </a:rPr>
              <a:t>/5</a:t>
            </a:r>
            <a:r>
              <a:rPr dirty="0" sz="700" spc="325">
                <a:latin typeface="Times New Roman"/>
                <a:cs typeface="Times New Roman"/>
              </a:rPr>
              <a:t> </a:t>
            </a:r>
            <a:r>
              <a:rPr dirty="0" baseline="-23148" sz="1800" spc="-37">
                <a:latin typeface="Symbol"/>
                <a:cs typeface="Symbol"/>
              </a:rPr>
              <a:t></a:t>
            </a:r>
            <a:r>
              <a:rPr dirty="0" baseline="27777" sz="1050" spc="-37">
                <a:latin typeface="Symbol"/>
                <a:cs typeface="Symbol"/>
              </a:rPr>
              <a:t></a:t>
            </a:r>
            <a:endParaRPr baseline="27777" sz="1050">
              <a:latin typeface="Symbol"/>
              <a:cs typeface="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771448" y="2340601"/>
            <a:ext cx="2574290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877060" algn="l"/>
              </a:tabLst>
            </a:pPr>
            <a:r>
              <a:rPr dirty="0" baseline="2314" sz="1800">
                <a:latin typeface="Times New Roman"/>
                <a:cs typeface="Times New Roman"/>
              </a:rPr>
              <a:t>(i)</a:t>
            </a:r>
            <a:r>
              <a:rPr dirty="0" baseline="2314" sz="1800" spc="4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P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spc="-1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 spc="229" i="1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</a:t>
            </a:r>
            <a:r>
              <a:rPr dirty="0" sz="1150" spc="-12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10)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114">
                <a:latin typeface="Times New Roman"/>
                <a:cs typeface="Times New Roman"/>
              </a:rPr>
              <a:t> </a:t>
            </a:r>
            <a:r>
              <a:rPr dirty="0" baseline="-14285" sz="2625">
                <a:latin typeface="Symbol"/>
                <a:cs typeface="Symbol"/>
              </a:rPr>
              <a:t></a:t>
            </a:r>
            <a:r>
              <a:rPr dirty="0" baseline="-14285" sz="2625" spc="1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f</a:t>
            </a:r>
            <a:r>
              <a:rPr dirty="0" sz="1150" spc="40" i="1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x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i="1">
                <a:latin typeface="Times New Roman"/>
                <a:cs typeface="Times New Roman"/>
              </a:rPr>
              <a:t>dx</a:t>
            </a:r>
            <a:r>
              <a:rPr dirty="0" sz="1150" spc="440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</a:t>
            </a:r>
            <a:r>
              <a:rPr dirty="0" baseline="2314" sz="1800">
                <a:latin typeface="Times New Roman"/>
                <a:cs typeface="Times New Roman"/>
              </a:rPr>
              <a:t>	</a:t>
            </a:r>
            <a:r>
              <a:rPr dirty="0" baseline="-12345" sz="2700">
                <a:latin typeface="Symbol"/>
                <a:cs typeface="Symbol"/>
              </a:rPr>
              <a:t></a:t>
            </a:r>
            <a:r>
              <a:rPr dirty="0" baseline="-12345" sz="2700" spc="209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e</a:t>
            </a:r>
            <a:r>
              <a:rPr dirty="0" baseline="2314" sz="1800" spc="359" i="1">
                <a:latin typeface="Times New Roman"/>
                <a:cs typeface="Times New Roman"/>
              </a:rPr>
              <a:t> </a:t>
            </a:r>
            <a:r>
              <a:rPr dirty="0" baseline="31746" sz="1050">
                <a:latin typeface="Times New Roman"/>
                <a:cs typeface="Times New Roman"/>
              </a:rPr>
              <a:t>5</a:t>
            </a:r>
            <a:r>
              <a:rPr dirty="0" baseline="31746" sz="1050" spc="-60">
                <a:latin typeface="Times New Roman"/>
                <a:cs typeface="Times New Roman"/>
              </a:rPr>
              <a:t> </a:t>
            </a:r>
            <a:r>
              <a:rPr dirty="0" baseline="2314" sz="1800" i="1">
                <a:latin typeface="Times New Roman"/>
                <a:cs typeface="Times New Roman"/>
              </a:rPr>
              <a:t>dx</a:t>
            </a:r>
            <a:r>
              <a:rPr dirty="0" baseline="2314" sz="1800" spc="630" i="1">
                <a:latin typeface="Times New Roman"/>
                <a:cs typeface="Times New Roman"/>
              </a:rPr>
              <a:t> </a:t>
            </a:r>
            <a:r>
              <a:rPr dirty="0" baseline="2314" sz="1800" spc="-75">
                <a:latin typeface="Symbol"/>
                <a:cs typeface="Symbol"/>
              </a:rPr>
              <a:t></a:t>
            </a:r>
            <a:endParaRPr baseline="2314" sz="1800">
              <a:latin typeface="Symbol"/>
              <a:cs typeface="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98611" y="2532851"/>
            <a:ext cx="767080" cy="2501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ts val="869"/>
              </a:lnSpc>
              <a:spcBef>
                <a:spcPts val="120"/>
              </a:spcBef>
            </a:pP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60">
                <a:latin typeface="Times New Roman"/>
                <a:cs typeface="Times New Roman"/>
              </a:rPr>
              <a:t> </a:t>
            </a:r>
            <a:r>
              <a:rPr dirty="0" baseline="27777" sz="1800" spc="82">
                <a:latin typeface="Symbol"/>
                <a:cs typeface="Symbol"/>
              </a:rPr>
              <a:t></a:t>
            </a:r>
            <a:r>
              <a:rPr dirty="0" sz="1200" spc="55">
                <a:latin typeface="Symbol"/>
                <a:cs typeface="Symbol"/>
              </a:rPr>
              <a:t></a:t>
            </a:r>
            <a:r>
              <a:rPr dirty="0" sz="1200" spc="55">
                <a:latin typeface="Times New Roman"/>
                <a:cs typeface="Times New Roman"/>
              </a:rPr>
              <a:t>1/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80">
                <a:latin typeface="Times New Roman"/>
                <a:cs typeface="Times New Roman"/>
              </a:rPr>
              <a:t> </a:t>
            </a:r>
            <a:r>
              <a:rPr dirty="0" baseline="27777" sz="1800" spc="-75">
                <a:latin typeface="Symbol"/>
                <a:cs typeface="Symbol"/>
              </a:rPr>
              <a:t></a:t>
            </a:r>
            <a:endParaRPr baseline="27777" sz="1800">
              <a:latin typeface="Symbol"/>
              <a:cs typeface="Symbol"/>
            </a:endParaRPr>
          </a:p>
          <a:p>
            <a:pPr marL="158115">
              <a:lnSpc>
                <a:spcPts val="869"/>
              </a:lnSpc>
              <a:tabLst>
                <a:tab pos="569595" algn="l"/>
              </a:tabLst>
            </a:pPr>
            <a:r>
              <a:rPr dirty="0" sz="1200" spc="-50">
                <a:latin typeface="Symbol"/>
                <a:cs typeface="Symbol"/>
              </a:rPr>
              <a:t>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Symbol"/>
                <a:cs typeface="Symbol"/>
              </a:rPr>
              <a:t></a:t>
            </a:r>
            <a:r>
              <a:rPr dirty="0" baseline="-11904" sz="1050" spc="-37">
                <a:latin typeface="Times New Roman"/>
                <a:cs typeface="Times New Roman"/>
              </a:rPr>
              <a:t>10</a:t>
            </a:r>
            <a:endParaRPr baseline="-11904" sz="105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69974" y="2416693"/>
            <a:ext cx="1687830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(0</a:t>
            </a:r>
            <a:r>
              <a:rPr dirty="0" sz="1150" spc="-6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1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4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2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50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0.1353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836190" y="3114748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 h="0">
                <a:moveTo>
                  <a:pt x="0" y="0"/>
                </a:moveTo>
                <a:lnTo>
                  <a:pt x="84781" y="0"/>
                </a:lnTo>
              </a:path>
            </a:pathLst>
          </a:custGeom>
          <a:ln w="638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951873" y="3218094"/>
            <a:ext cx="71120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02667" y="2809555"/>
            <a:ext cx="262255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-30092" sz="1800">
                <a:latin typeface="Times New Roman"/>
                <a:cs typeface="Times New Roman"/>
              </a:rPr>
              <a:t>1</a:t>
            </a:r>
            <a:r>
              <a:rPr dirty="0" baseline="-30092" sz="1800" spc="-209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06482" y="2981587"/>
            <a:ext cx="208279" cy="13398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95">
                <a:latin typeface="Times New Roman"/>
                <a:cs typeface="Times New Roman"/>
              </a:rPr>
              <a:t> </a:t>
            </a:r>
            <a:r>
              <a:rPr dirty="0" sz="700" spc="-25" i="1">
                <a:latin typeface="Times New Roman"/>
                <a:cs typeface="Times New Roman"/>
              </a:rPr>
              <a:t>x</a:t>
            </a:r>
            <a:r>
              <a:rPr dirty="0" sz="700" spc="-25">
                <a:latin typeface="Times New Roman"/>
                <a:cs typeface="Times New Roman"/>
              </a:rPr>
              <a:t>/5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00821" y="2978088"/>
            <a:ext cx="8509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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10500" y="2917439"/>
            <a:ext cx="426084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700">
                <a:latin typeface="Symbol"/>
                <a:cs typeface="Symbol"/>
              </a:rPr>
              <a:t></a:t>
            </a:r>
            <a:r>
              <a:rPr dirty="0" sz="700" spc="-70">
                <a:latin typeface="Times New Roman"/>
                <a:cs typeface="Times New Roman"/>
              </a:rPr>
              <a:t> </a:t>
            </a:r>
            <a:r>
              <a:rPr dirty="0" sz="700" i="1">
                <a:latin typeface="Times New Roman"/>
                <a:cs typeface="Times New Roman"/>
              </a:rPr>
              <a:t>x</a:t>
            </a:r>
            <a:r>
              <a:rPr dirty="0" sz="700">
                <a:latin typeface="Times New Roman"/>
                <a:cs typeface="Times New Roman"/>
              </a:rPr>
              <a:t>/5</a:t>
            </a:r>
            <a:r>
              <a:rPr dirty="0" sz="700" spc="50">
                <a:latin typeface="Times New Roman"/>
                <a:cs typeface="Times New Roman"/>
              </a:rPr>
              <a:t> </a:t>
            </a:r>
            <a:r>
              <a:rPr dirty="0" baseline="-23148" sz="1800" spc="-37">
                <a:latin typeface="Symbol"/>
                <a:cs typeface="Symbol"/>
              </a:rPr>
              <a:t></a:t>
            </a:r>
            <a:r>
              <a:rPr dirty="0" baseline="27777" sz="1050" spc="-37">
                <a:latin typeface="Times New Roman"/>
                <a:cs typeface="Times New Roman"/>
              </a:rPr>
              <a:t>10</a:t>
            </a:r>
            <a:endParaRPr baseline="27777" sz="1050">
              <a:latin typeface="Times New Roman"/>
              <a:cs typeface="Times New Roman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13571" y="3048188"/>
            <a:ext cx="187960" cy="21082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 spc="-25">
                <a:latin typeface="Symbol"/>
                <a:cs typeface="Symbol"/>
              </a:rPr>
              <a:t></a:t>
            </a:r>
            <a:r>
              <a:rPr dirty="0" baseline="-11904" sz="1050" spc="-37">
                <a:latin typeface="Times New Roman"/>
                <a:cs typeface="Times New Roman"/>
              </a:rPr>
              <a:t>0</a:t>
            </a:r>
            <a:endParaRPr baseline="-11904" sz="1050">
              <a:latin typeface="Times New Roman"/>
              <a:cs typeface="Times New Roman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771448" y="2910063"/>
            <a:ext cx="2110740" cy="4076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1855"/>
              </a:lnSpc>
              <a:spcBef>
                <a:spcPts val="120"/>
              </a:spcBef>
              <a:tabLst>
                <a:tab pos="1183640" algn="l"/>
                <a:tab pos="1534795" algn="l"/>
              </a:tabLst>
            </a:pPr>
            <a:r>
              <a:rPr dirty="0" sz="1200">
                <a:latin typeface="Times New Roman"/>
                <a:cs typeface="Times New Roman"/>
              </a:rPr>
              <a:t>(ii)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-1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-13888" sz="2700">
                <a:latin typeface="Symbol"/>
                <a:cs typeface="Symbol"/>
              </a:rPr>
              <a:t></a:t>
            </a:r>
            <a:r>
              <a:rPr dirty="0" baseline="-13888" sz="2700" spc="-352">
                <a:latin typeface="Times New Roman"/>
                <a:cs typeface="Times New Roman"/>
              </a:rPr>
              <a:t> 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dx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</a:t>
            </a:r>
            <a:r>
              <a:rPr dirty="0" sz="1200" spc="-125">
                <a:latin typeface="Times New Roman"/>
                <a:cs typeface="Times New Roman"/>
              </a:rPr>
              <a:t> </a:t>
            </a:r>
            <a:r>
              <a:rPr dirty="0" baseline="-23148" sz="1800" spc="-37">
                <a:latin typeface="Symbol"/>
                <a:cs typeface="Symbol"/>
              </a:rPr>
              <a:t></a:t>
            </a:r>
            <a:r>
              <a:rPr dirty="0" sz="1200" spc="-25" i="1">
                <a:latin typeface="Times New Roman"/>
                <a:cs typeface="Times New Roman"/>
              </a:rPr>
              <a:t>e</a:t>
            </a:r>
            <a:endParaRPr sz="1200">
              <a:latin typeface="Times New Roman"/>
              <a:cs typeface="Times New Roman"/>
            </a:endParaRPr>
          </a:p>
          <a:p>
            <a:pPr algn="ctr" marL="106680">
              <a:lnSpc>
                <a:spcPts val="1135"/>
              </a:lnSpc>
            </a:pPr>
            <a:r>
              <a:rPr dirty="0" sz="1200" spc="-5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246938" y="2989463"/>
            <a:ext cx="1844675" cy="2063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382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1)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-105">
                <a:latin typeface="Times New Roman"/>
                <a:cs typeface="Times New Roman"/>
              </a:rPr>
              <a:t> </a:t>
            </a:r>
            <a:r>
              <a:rPr dirty="0" sz="1150">
                <a:latin typeface="Times New Roman"/>
                <a:cs typeface="Times New Roman"/>
              </a:rPr>
              <a:t>1</a:t>
            </a:r>
            <a:r>
              <a:rPr dirty="0" sz="1150" spc="-16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5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</a:t>
            </a:r>
            <a:r>
              <a:rPr dirty="0" baseline="43650" sz="1050" spc="509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 spc="-10">
                <a:latin typeface="Times New Roman"/>
                <a:cs typeface="Times New Roman"/>
              </a:rPr>
              <a:t>0.8647</a:t>
            </a:r>
            <a:endParaRPr sz="115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2910036" y="3688133"/>
            <a:ext cx="84455" cy="0"/>
          </a:xfrm>
          <a:custGeom>
            <a:avLst/>
            <a:gdLst/>
            <a:ahLst/>
            <a:cxnLst/>
            <a:rect l="l" t="t" r="r" b="b"/>
            <a:pathLst>
              <a:path w="84455" h="0">
                <a:moveTo>
                  <a:pt x="0" y="0"/>
                </a:moveTo>
                <a:lnTo>
                  <a:pt x="84286" y="0"/>
                </a:lnTo>
              </a:path>
            </a:pathLst>
          </a:custGeom>
          <a:ln w="63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/>
          <p:nvPr/>
        </p:nvSpPr>
        <p:spPr>
          <a:xfrm>
            <a:off x="3241085" y="3582824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 h="0">
                <a:moveTo>
                  <a:pt x="0" y="0"/>
                </a:moveTo>
                <a:lnTo>
                  <a:pt x="542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3014120" y="3538453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15301" y="3538452"/>
            <a:ext cx="89535" cy="3028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1800" spc="-50">
                <a:latin typeface="Symbol"/>
                <a:cs typeface="Symbol"/>
              </a:rPr>
              <a:t></a:t>
            </a:r>
            <a:endParaRPr sz="1800">
              <a:latin typeface="Symbol"/>
              <a:cs typeface="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74125" y="3502781"/>
            <a:ext cx="75565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Symbol"/>
                <a:cs typeface="Symbol"/>
              </a:rPr>
              <a:t></a:t>
            </a:r>
            <a:endParaRPr sz="700">
              <a:latin typeface="Symbol"/>
              <a:cs typeface="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34203" y="3574611"/>
            <a:ext cx="7112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50">
                <a:latin typeface="Times New Roman"/>
                <a:cs typeface="Times New Roman"/>
              </a:rPr>
              <a:t>5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197835" y="3447684"/>
            <a:ext cx="11557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Times New Roman"/>
                <a:cs typeface="Times New Roman"/>
              </a:rPr>
              <a:t>12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97835" y="3791331"/>
            <a:ext cx="11557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877450" y="3727267"/>
            <a:ext cx="26035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16203" sz="1800">
                <a:latin typeface="Times New Roman"/>
                <a:cs typeface="Times New Roman"/>
              </a:rPr>
              <a:t>5</a:t>
            </a:r>
            <a:r>
              <a:rPr dirty="0" baseline="16203" sz="1800" spc="-254">
                <a:latin typeface="Times New Roman"/>
                <a:cs typeface="Times New Roman"/>
              </a:rPr>
              <a:t> </a:t>
            </a: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01012" y="3463070"/>
            <a:ext cx="10350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796848" y="3559693"/>
            <a:ext cx="2672715" cy="21082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1543685" algn="l"/>
                <a:tab pos="2311400" algn="l"/>
                <a:tab pos="2513330" algn="l"/>
              </a:tabLst>
            </a:pPr>
            <a:r>
              <a:rPr dirty="0" sz="1200">
                <a:latin typeface="Times New Roman"/>
                <a:cs typeface="Times New Roman"/>
              </a:rPr>
              <a:t>(iii)</a:t>
            </a:r>
            <a:r>
              <a:rPr dirty="0" sz="1200" spc="190">
                <a:latin typeface="Times New Roman"/>
                <a:cs typeface="Times New Roman"/>
              </a:rPr>
              <a:t> </a:t>
            </a:r>
            <a:r>
              <a:rPr dirty="0" sz="1200" spc="-20" i="1">
                <a:latin typeface="Times New Roman"/>
                <a:cs typeface="Times New Roman"/>
              </a:rPr>
              <a:t>P</a:t>
            </a:r>
            <a:r>
              <a:rPr dirty="0" sz="1200" spc="-20">
                <a:latin typeface="Times New Roman"/>
                <a:cs typeface="Times New Roman"/>
              </a:rPr>
              <a:t>(10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Symbol"/>
                <a:cs typeface="Symbol"/>
              </a:rPr>
              <a:t>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 spc="150" i="1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Symbol"/>
                <a:cs typeface="Symbol"/>
              </a:rPr>
              <a:t>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12)</a:t>
            </a:r>
            <a:r>
              <a:rPr dirty="0" sz="1200" spc="30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i="1">
                <a:latin typeface="Times New Roman"/>
                <a:cs typeface="Times New Roman"/>
              </a:rPr>
              <a:t>f</a:t>
            </a:r>
            <a:r>
              <a:rPr dirty="0" sz="1200" spc="35" i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i="1">
                <a:latin typeface="Times New Roman"/>
                <a:cs typeface="Times New Roman"/>
              </a:rPr>
              <a:t>x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i="1">
                <a:latin typeface="Times New Roman"/>
                <a:cs typeface="Times New Roman"/>
              </a:rPr>
              <a:t>dx</a:t>
            </a:r>
            <a:r>
              <a:rPr dirty="0" sz="1200" spc="40" i="1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Symbol"/>
                <a:cs typeface="Symbol"/>
              </a:rPr>
              <a:t>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 i="1">
                <a:latin typeface="Times New Roman"/>
                <a:cs typeface="Times New Roman"/>
              </a:rPr>
              <a:t>e</a:t>
            </a:r>
            <a:r>
              <a:rPr dirty="0" sz="1200" i="1">
                <a:latin typeface="Times New Roman"/>
                <a:cs typeface="Times New Roman"/>
              </a:rPr>
              <a:t>	</a:t>
            </a:r>
            <a:r>
              <a:rPr dirty="0" sz="1200" spc="-25" i="1">
                <a:latin typeface="Times New Roman"/>
                <a:cs typeface="Times New Roman"/>
              </a:rPr>
              <a:t>dx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96642" y="3447685"/>
            <a:ext cx="307340" cy="1333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254000" algn="l"/>
              </a:tabLst>
            </a:pPr>
            <a:r>
              <a:rPr dirty="0" sz="700" spc="-25">
                <a:latin typeface="Times New Roman"/>
                <a:cs typeface="Times New Roman"/>
              </a:rPr>
              <a:t>12</a:t>
            </a:r>
            <a:r>
              <a:rPr dirty="0" sz="700">
                <a:latin typeface="Times New Roman"/>
                <a:cs typeface="Times New Roman"/>
              </a:rPr>
              <a:t>	</a:t>
            </a:r>
            <a:r>
              <a:rPr dirty="0" baseline="3968" sz="1050" spc="-75" i="1">
                <a:latin typeface="Times New Roman"/>
                <a:cs typeface="Times New Roman"/>
              </a:rPr>
              <a:t>x</a:t>
            </a:r>
            <a:endParaRPr baseline="3968" sz="1050">
              <a:latin typeface="Times New Roman"/>
              <a:cs typeface="Times New Roman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444075" y="4131178"/>
            <a:ext cx="8382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200" spc="-50">
                <a:latin typeface="Symbol"/>
                <a:cs typeface="Symbol"/>
              </a:rPr>
              <a:t></a:t>
            </a:r>
            <a:endParaRPr sz="1200">
              <a:latin typeface="Symbol"/>
              <a:cs typeface="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753504" y="4150448"/>
            <a:ext cx="221615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baseline="6944" sz="1800" spc="-37">
                <a:latin typeface="Symbol"/>
                <a:cs typeface="Symbol"/>
              </a:rPr>
              <a:t></a:t>
            </a:r>
            <a:r>
              <a:rPr dirty="0" sz="700" spc="-25">
                <a:latin typeface="Times New Roman"/>
                <a:cs typeface="Times New Roman"/>
              </a:rPr>
              <a:t>10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195063" y="4070141"/>
            <a:ext cx="3077210" cy="21018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dirty="0" sz="1200" spc="125">
                <a:latin typeface="Symbol"/>
                <a:cs typeface="Symbol"/>
              </a:rPr>
              <a:t>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</a:t>
            </a:r>
            <a:r>
              <a:rPr dirty="0" sz="120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 spc="-120">
                <a:latin typeface="Times New Roman"/>
                <a:cs typeface="Times New Roman"/>
              </a:rPr>
              <a:t> </a:t>
            </a:r>
            <a:r>
              <a:rPr dirty="0" baseline="43650" sz="1050" i="1">
                <a:latin typeface="Times New Roman"/>
                <a:cs typeface="Times New Roman"/>
              </a:rPr>
              <a:t>x</a:t>
            </a:r>
            <a:r>
              <a:rPr dirty="0" baseline="43650" sz="1050">
                <a:latin typeface="Times New Roman"/>
                <a:cs typeface="Times New Roman"/>
              </a:rPr>
              <a:t>/5</a:t>
            </a:r>
            <a:r>
              <a:rPr dirty="0" baseline="43650" sz="1050" spc="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Symbol"/>
                <a:cs typeface="Symbol"/>
              </a:rPr>
              <a:t></a:t>
            </a:r>
            <a:r>
              <a:rPr dirty="0" baseline="71428" sz="1050">
                <a:latin typeface="Times New Roman"/>
                <a:cs typeface="Times New Roman"/>
              </a:rPr>
              <a:t>12</a:t>
            </a:r>
            <a:r>
              <a:rPr dirty="0" baseline="71428" sz="1050" spc="330">
                <a:latin typeface="Times New Roman"/>
                <a:cs typeface="Times New Roman"/>
              </a:rPr>
              <a:t> 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>
                <a:latin typeface="Times New Roman"/>
                <a:cs typeface="Times New Roman"/>
              </a:rPr>
              <a:t>(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2.4</a:t>
            </a:r>
            <a:r>
              <a:rPr dirty="0" baseline="43650" sz="1050" spc="330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7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3650" sz="1050">
                <a:latin typeface="Symbol"/>
                <a:cs typeface="Symbol"/>
              </a:rPr>
              <a:t></a:t>
            </a:r>
            <a:r>
              <a:rPr dirty="0" baseline="43650" sz="1050">
                <a:latin typeface="Times New Roman"/>
                <a:cs typeface="Times New Roman"/>
              </a:rPr>
              <a:t>2 </a:t>
            </a:r>
            <a:r>
              <a:rPr dirty="0" sz="1150">
                <a:latin typeface="Times New Roman"/>
                <a:cs typeface="Times New Roman"/>
              </a:rPr>
              <a:t>)</a:t>
            </a:r>
            <a:r>
              <a:rPr dirty="0" sz="1150" spc="8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</a:t>
            </a:r>
            <a:r>
              <a:rPr dirty="0" sz="1150" spc="55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2735" sz="975">
                <a:latin typeface="Symbol"/>
                <a:cs typeface="Symbol"/>
              </a:rPr>
              <a:t></a:t>
            </a:r>
            <a:r>
              <a:rPr dirty="0" baseline="42735" sz="975">
                <a:latin typeface="Times New Roman"/>
                <a:cs typeface="Times New Roman"/>
              </a:rPr>
              <a:t>2</a:t>
            </a:r>
            <a:r>
              <a:rPr dirty="0" baseline="42735" sz="975" spc="405">
                <a:latin typeface="Times New Roman"/>
                <a:cs typeface="Times New Roman"/>
              </a:rPr>
              <a:t> </a:t>
            </a:r>
            <a:r>
              <a:rPr dirty="0" sz="1150">
                <a:latin typeface="Symbol"/>
                <a:cs typeface="Symbol"/>
              </a:rPr>
              <a:t></a:t>
            </a:r>
            <a:r>
              <a:rPr dirty="0" sz="1150" spc="-20">
                <a:latin typeface="Times New Roman"/>
                <a:cs typeface="Times New Roman"/>
              </a:rPr>
              <a:t> </a:t>
            </a:r>
            <a:r>
              <a:rPr dirty="0" sz="1150" i="1">
                <a:latin typeface="Times New Roman"/>
                <a:cs typeface="Times New Roman"/>
              </a:rPr>
              <a:t>e</a:t>
            </a:r>
            <a:r>
              <a:rPr dirty="0" baseline="42735" sz="975">
                <a:latin typeface="Symbol"/>
                <a:cs typeface="Symbol"/>
              </a:rPr>
              <a:t></a:t>
            </a:r>
            <a:r>
              <a:rPr dirty="0" baseline="42735" sz="975">
                <a:latin typeface="Times New Roman"/>
                <a:cs typeface="Times New Roman"/>
              </a:rPr>
              <a:t>2.4</a:t>
            </a:r>
            <a:r>
              <a:rPr dirty="0" baseline="42735" sz="975" spc="337">
                <a:latin typeface="Times New Roman"/>
                <a:cs typeface="Times New Roman"/>
              </a:rPr>
              <a:t>  </a:t>
            </a:r>
            <a:r>
              <a:rPr dirty="0" sz="1200">
                <a:latin typeface="Symbol"/>
                <a:cs typeface="Symbol"/>
              </a:rPr>
              <a:t>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0.0446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42030" y="891285"/>
            <a:ext cx="1688464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>
                <a:solidFill>
                  <a:srgbClr val="FF0000"/>
                </a:solidFill>
                <a:latin typeface="Cambria"/>
                <a:cs typeface="Cambria"/>
              </a:rPr>
              <a:t>Sampling</a:t>
            </a:r>
            <a:r>
              <a:rPr dirty="0" sz="1800" spc="-35">
                <a:solidFill>
                  <a:srgbClr val="FF0000"/>
                </a:solidFill>
                <a:latin typeface="Cambria"/>
                <a:cs typeface="Cambria"/>
              </a:rPr>
              <a:t> </a:t>
            </a:r>
            <a:r>
              <a:rPr dirty="0" sz="1800" spc="-10">
                <a:solidFill>
                  <a:srgbClr val="FF0000"/>
                </a:solidFill>
                <a:latin typeface="Cambria"/>
                <a:cs typeface="Cambria"/>
              </a:rPr>
              <a:t>Theory</a:t>
            </a:r>
            <a:endParaRPr sz="1800">
              <a:latin typeface="Cambria"/>
              <a:cs typeface="Cambria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673100" y="1525269"/>
            <a:ext cx="6307455" cy="7386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Calibri"/>
                <a:cs typeface="Calibri"/>
              </a:rPr>
              <a:t>Introduction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Calibri"/>
              <a:cs typeface="Calibri"/>
            </a:endParaRPr>
          </a:p>
          <a:p>
            <a:pPr marL="94615" marR="167640">
              <a:lnSpc>
                <a:spcPts val="1380"/>
              </a:lnSpc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entire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objects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sort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another,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(usually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subset)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study </a:t>
            </a:r>
            <a:r>
              <a:rPr dirty="0" sz="1200">
                <a:latin typeface="Times New Roman"/>
                <a:cs typeface="Times New Roman"/>
              </a:rPr>
              <a:t>(usually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because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impractical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population).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numerical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characteristics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parameters.</a:t>
            </a:r>
            <a:endParaRPr sz="1200">
              <a:latin typeface="Times New Roman"/>
              <a:cs typeface="Times New Roman"/>
            </a:endParaRPr>
          </a:p>
          <a:p>
            <a:pPr marL="94615" marR="32384">
              <a:lnSpc>
                <a:spcPct val="95900"/>
              </a:lnSpc>
              <a:spcBef>
                <a:spcPts val="560"/>
              </a:spcBef>
            </a:pPr>
            <a:r>
              <a:rPr dirty="0" sz="1200">
                <a:latin typeface="Times New Roman"/>
                <a:cs typeface="Times New Roman"/>
              </a:rPr>
              <a:t>Generally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remain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unknown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researcher;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“corresponding”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numerical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characteristics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(known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statistics)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to </a:t>
            </a:r>
            <a:r>
              <a:rPr dirty="0" sz="1200">
                <a:latin typeface="Times New Roman"/>
                <a:cs typeface="Times New Roman"/>
              </a:rPr>
              <a:t>estimate,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unknown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values.</a:t>
            </a:r>
            <a:endParaRPr sz="1200">
              <a:latin typeface="Times New Roman"/>
              <a:cs typeface="Times New Roman"/>
            </a:endParaRPr>
          </a:p>
          <a:p>
            <a:pPr marL="94615" marR="33655">
              <a:lnSpc>
                <a:spcPts val="138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often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keep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straight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distinction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symbols.</a:t>
            </a:r>
            <a:endParaRPr sz="1200">
              <a:latin typeface="Times New Roman"/>
              <a:cs typeface="Times New Roman"/>
            </a:endParaRPr>
          </a:p>
          <a:p>
            <a:pPr marL="94615" marR="310515">
              <a:lnSpc>
                <a:spcPts val="1380"/>
              </a:lnSpc>
              <a:spcBef>
                <a:spcPts val="600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it’s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Greek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Roman </a:t>
            </a:r>
            <a:r>
              <a:rPr dirty="0" sz="1200">
                <a:latin typeface="Times New Roman"/>
                <a:cs typeface="Times New Roman"/>
              </a:rPr>
              <a:t>letter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statistic.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1200">
              <a:latin typeface="Times New Roman"/>
              <a:cs typeface="Times New Roman"/>
            </a:endParaRPr>
          </a:p>
          <a:p>
            <a:pPr marL="114935" marR="5080">
              <a:lnSpc>
                <a:spcPct val="143800"/>
              </a:lnSpc>
            </a:pPr>
            <a:r>
              <a:rPr dirty="0" sz="1200">
                <a:latin typeface="Times New Roman"/>
                <a:cs typeface="Times New Roman"/>
              </a:rPr>
              <a:t>Statistical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Inference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branch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concepts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uncertainty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situations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across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involving </a:t>
            </a:r>
            <a:r>
              <a:rPr dirty="0" sz="1200">
                <a:latin typeface="Times New Roman"/>
                <a:cs typeface="Times New Roman"/>
              </a:rPr>
              <a:t>decision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example,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kilogram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visit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shop,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check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grains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gunny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bag;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rather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hand</a:t>
            </a:r>
            <a:r>
              <a:rPr dirty="0" sz="1200" spc="5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inside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collect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grains.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place.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decide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Thus,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problem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stored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rice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grains.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20"/>
              </a:spcBef>
            </a:pPr>
            <a:endParaRPr sz="1200">
              <a:latin typeface="Times New Roman"/>
              <a:cs typeface="Times New Roman"/>
            </a:endParaRPr>
          </a:p>
          <a:p>
            <a:pPr marL="114935">
              <a:lnSpc>
                <a:spcPct val="100000"/>
              </a:lnSpc>
            </a:pPr>
            <a:r>
              <a:rPr dirty="0" u="sng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5.2 </a:t>
            </a:r>
            <a:r>
              <a:rPr dirty="0" u="sng" sz="12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Hypothesis:</a:t>
            </a:r>
            <a:endParaRPr sz="1200">
              <a:latin typeface="Times New Roman"/>
              <a:cs typeface="Times New Roman"/>
            </a:endParaRPr>
          </a:p>
          <a:p>
            <a:pPr marL="114935">
              <a:lnSpc>
                <a:spcPct val="100000"/>
              </a:lnSpc>
              <a:spcBef>
                <a:spcPts val="66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topic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classes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problems</a:t>
            </a:r>
            <a:endParaRPr sz="1200">
              <a:latin typeface="Times New Roman"/>
              <a:cs typeface="Times New Roman"/>
            </a:endParaRPr>
          </a:p>
          <a:p>
            <a:pPr marL="457834" marR="296545" indent="-342900">
              <a:lnSpc>
                <a:spcPts val="2200"/>
              </a:lnSpc>
              <a:spcBef>
                <a:spcPts val="90"/>
              </a:spcBef>
              <a:buFont typeface="Arial MT"/>
              <a:buAutoNum type="arabicPeriod"/>
              <a:tabLst>
                <a:tab pos="572135" algn="l"/>
              </a:tabLst>
            </a:pPr>
            <a:r>
              <a:rPr dirty="0" sz="1200">
                <a:latin typeface="Calibri"/>
                <a:cs typeface="Calibri"/>
              </a:rPr>
              <a:t>Hypothesis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testing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–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test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statement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about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parameter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from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which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the </a:t>
            </a:r>
            <a:r>
              <a:rPr dirty="0" sz="1200" spc="-25">
                <a:latin typeface="Calibri"/>
                <a:cs typeface="Calibri"/>
              </a:rPr>
              <a:t>	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is</a:t>
            </a:r>
            <a:r>
              <a:rPr dirty="0" sz="1200" spc="-6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drawn.</a:t>
            </a:r>
            <a:endParaRPr sz="1200">
              <a:latin typeface="Calibri"/>
              <a:cs typeface="Calibri"/>
            </a:endParaRPr>
          </a:p>
          <a:p>
            <a:pPr marL="457834" marR="33655" indent="-342900">
              <a:lnSpc>
                <a:spcPts val="2200"/>
              </a:lnSpc>
              <a:spcBef>
                <a:spcPts val="5"/>
              </a:spcBef>
              <a:buFont typeface="Arial MT"/>
              <a:buAutoNum type="arabicPeriod"/>
              <a:tabLst>
                <a:tab pos="457834" algn="l"/>
              </a:tabLst>
            </a:pPr>
            <a:r>
              <a:rPr dirty="0" sz="1200">
                <a:latin typeface="Calibri"/>
                <a:cs typeface="Calibri"/>
              </a:rPr>
              <a:t>Estimation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–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statistic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obtained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from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collected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used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estimate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population parameter.</a:t>
            </a:r>
            <a:endParaRPr sz="1200">
              <a:latin typeface="Calibri"/>
              <a:cs typeface="Calibri"/>
            </a:endParaRPr>
          </a:p>
          <a:p>
            <a:pPr marL="114935">
              <a:lnSpc>
                <a:spcPct val="100000"/>
              </a:lnSpc>
              <a:spcBef>
                <a:spcPts val="56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First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what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is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meant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by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hypothesis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testing?</a:t>
            </a:r>
            <a:endParaRPr sz="1200">
              <a:latin typeface="Calibri"/>
              <a:cs typeface="Calibri"/>
            </a:endParaRPr>
          </a:p>
          <a:p>
            <a:pPr marL="114935">
              <a:lnSpc>
                <a:spcPct val="100000"/>
              </a:lnSpc>
              <a:spcBef>
                <a:spcPts val="1225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hypothetical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statement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population.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775512" y="894333"/>
            <a:ext cx="5246370" cy="808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Conventional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approach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to</a:t>
            </a:r>
            <a:r>
              <a:rPr dirty="0" u="heavy" sz="1200" spc="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testing: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2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procedure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involves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following: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First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definite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statement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</a:t>
            </a:r>
            <a:r>
              <a:rPr dirty="0" sz="1200" spc="-25">
                <a:latin typeface="Times New Roman"/>
                <a:cs typeface="Times New Roman"/>
              </a:rPr>
              <a:t> it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775512" y="1670050"/>
            <a:ext cx="18662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73019" y="1775206"/>
            <a:ext cx="26092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Times New Roman"/>
                <a:cs typeface="Times New Roman"/>
              </a:rPr>
              <a:t>H</a:t>
            </a:r>
            <a:r>
              <a:rPr dirty="0" baseline="-19841" sz="1050" b="1">
                <a:latin typeface="Times New Roman"/>
                <a:cs typeface="Times New Roman"/>
              </a:rPr>
              <a:t>0</a:t>
            </a:r>
            <a:r>
              <a:rPr dirty="0" baseline="-19841" sz="1050" spc="-7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Professor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Fisher,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775512" y="1874266"/>
            <a:ext cx="6194425" cy="583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25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Null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Hypothesis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is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the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statement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which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tested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for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possible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rejection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under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the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assumption</a:t>
            </a:r>
            <a:r>
              <a:rPr dirty="0" u="heavy" sz="1200" spc="2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that</a:t>
            </a:r>
            <a:r>
              <a:rPr dirty="0" sz="1200" spc="-20" b="1"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it</a:t>
            </a:r>
            <a:r>
              <a:rPr dirty="0" u="heavy" sz="1200" spc="2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is</a:t>
            </a:r>
            <a:r>
              <a:rPr dirty="0" u="heavy" sz="1200" spc="30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true</a:t>
            </a:r>
            <a:r>
              <a:rPr dirty="0" sz="1200" spc="-1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775512" y="2654554"/>
            <a:ext cx="339915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Next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set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up</a:t>
            </a:r>
            <a:r>
              <a:rPr dirty="0" sz="1200" spc="254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another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hypothesis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called</a:t>
            </a:r>
            <a:r>
              <a:rPr dirty="0" sz="1200" spc="5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alternate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75512" y="3057270"/>
            <a:ext cx="4580890" cy="6489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statement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just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opposite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statement;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4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2836545" algn="l"/>
              </a:tabLst>
            </a:pPr>
            <a:r>
              <a:rPr dirty="0" sz="1200">
                <a:latin typeface="Times New Roman"/>
                <a:cs typeface="Times New Roman"/>
              </a:rPr>
              <a:t>complimentary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1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hypothesis.</a:t>
            </a:r>
            <a:r>
              <a:rPr dirty="0" sz="1200">
                <a:latin typeface="Times New Roman"/>
                <a:cs typeface="Times New Roman"/>
              </a:rPr>
              <a:t>	Therefore,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start</a:t>
            </a:r>
            <a:r>
              <a:rPr dirty="0" sz="1200" spc="16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with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45784" y="3078606"/>
            <a:ext cx="11264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b="1" i="1">
                <a:latin typeface="Calibri"/>
                <a:cs typeface="Calibri"/>
              </a:rPr>
              <a:t>H</a:t>
            </a:r>
            <a:r>
              <a:rPr dirty="0" baseline="-19841" sz="1050" b="1">
                <a:latin typeface="Calibri"/>
                <a:cs typeface="Calibri"/>
              </a:rPr>
              <a:t>1</a:t>
            </a:r>
            <a:r>
              <a:rPr dirty="0" baseline="-19841" sz="1050" spc="682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which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just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749797" y="3546475"/>
            <a:ext cx="277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0</a:t>
            </a:r>
            <a:r>
              <a:rPr dirty="0" baseline="-19841" sz="1050" spc="-3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550914" y="3497707"/>
            <a:ext cx="2882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then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75512" y="4002151"/>
            <a:ext cx="53524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alternate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considered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statements;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768400" y="4281042"/>
            <a:ext cx="2171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 b="1" i="1">
                <a:latin typeface="Calibri"/>
                <a:cs typeface="Calibri"/>
              </a:rPr>
              <a:t>H</a:t>
            </a:r>
            <a:r>
              <a:rPr dirty="0" baseline="-19841" sz="1050" spc="-37">
                <a:latin typeface="Calibri"/>
                <a:cs typeface="Calibri"/>
              </a:rPr>
              <a:t>1</a:t>
            </a:r>
            <a:endParaRPr baseline="-19841" sz="1050">
              <a:latin typeface="Calibri"/>
              <a:cs typeface="Calibri"/>
            </a:endParaRPr>
          </a:p>
        </p:txBody>
      </p:sp>
      <p:grpSp>
        <p:nvGrpSpPr>
          <p:cNvPr id="13" name="object 13" descr=""/>
          <p:cNvGrpSpPr/>
          <p:nvPr/>
        </p:nvGrpSpPr>
        <p:grpSpPr>
          <a:xfrm>
            <a:off x="6051550" y="3705859"/>
            <a:ext cx="429259" cy="189230"/>
            <a:chOff x="6051550" y="3705859"/>
            <a:chExt cx="429259" cy="189230"/>
          </a:xfrm>
        </p:grpSpPr>
        <p:pic>
          <p:nvPicPr>
            <p:cNvPr id="14" name="object 1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51550" y="3793551"/>
              <a:ext cx="355408" cy="101538"/>
            </a:xfrm>
            <a:prstGeom prst="rect">
              <a:avLst/>
            </a:prstGeom>
          </p:spPr>
        </p:pic>
        <p:pic>
          <p:nvPicPr>
            <p:cNvPr id="15" name="object 15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84900" y="3705859"/>
              <a:ext cx="295910" cy="189229"/>
            </a:xfrm>
            <a:prstGeom prst="rect">
              <a:avLst/>
            </a:prstGeom>
          </p:spPr>
        </p:pic>
      </p:grpSp>
      <p:sp>
        <p:nvSpPr>
          <p:cNvPr id="16" name="object 16" descr=""/>
          <p:cNvSpPr txBox="1"/>
          <p:nvPr/>
        </p:nvSpPr>
        <p:spPr>
          <a:xfrm>
            <a:off x="6389370" y="3797935"/>
            <a:ext cx="7048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Calibri"/>
                <a:cs typeface="Calibri"/>
              </a:rPr>
              <a:t>0</a:t>
            </a:r>
            <a:endParaRPr sz="700">
              <a:latin typeface="Calibri"/>
              <a:cs typeface="Calibri"/>
            </a:endParaRPr>
          </a:p>
        </p:txBody>
      </p:sp>
      <p:grpSp>
        <p:nvGrpSpPr>
          <p:cNvPr id="17" name="object 17" descr=""/>
          <p:cNvGrpSpPr/>
          <p:nvPr/>
        </p:nvGrpSpPr>
        <p:grpSpPr>
          <a:xfrm>
            <a:off x="1184275" y="4288790"/>
            <a:ext cx="2356485" cy="189230"/>
            <a:chOff x="1184275" y="4288790"/>
            <a:chExt cx="2356485" cy="189230"/>
          </a:xfrm>
        </p:grpSpPr>
        <p:pic>
          <p:nvPicPr>
            <p:cNvPr id="18" name="object 18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4275" y="4371866"/>
              <a:ext cx="2260395" cy="106153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17625" y="4288790"/>
              <a:ext cx="2223135" cy="189229"/>
            </a:xfrm>
            <a:prstGeom prst="rect">
              <a:avLst/>
            </a:prstGeom>
          </p:spPr>
        </p:pic>
      </p:grpSp>
      <p:sp>
        <p:nvSpPr>
          <p:cNvPr id="20" name="object 20" descr=""/>
          <p:cNvSpPr txBox="1"/>
          <p:nvPr/>
        </p:nvSpPr>
        <p:spPr>
          <a:xfrm>
            <a:off x="2517775" y="4381627"/>
            <a:ext cx="7048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Calibri"/>
                <a:cs typeface="Calibri"/>
              </a:rPr>
              <a:t>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84122" y="4299330"/>
            <a:ext cx="16090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1187450" algn="l"/>
              </a:tabLst>
            </a:pPr>
            <a:r>
              <a:rPr dirty="0" baseline="-19841" sz="1050">
                <a:latin typeface="Calibri"/>
                <a:cs typeface="Calibri"/>
              </a:rPr>
              <a:t>0</a:t>
            </a:r>
            <a:r>
              <a:rPr dirty="0" baseline="-19841" sz="1050" spc="-2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1</a:t>
            </a:r>
            <a:r>
              <a:rPr dirty="0" baseline="-19841" sz="1050" spc="97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r>
              <a:rPr dirty="0" sz="1200">
                <a:latin typeface="Calibri"/>
                <a:cs typeface="Calibri"/>
              </a:rPr>
              <a:t>	or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1</a:t>
            </a:r>
            <a:r>
              <a:rPr dirty="0" baseline="-19841" sz="1050" spc="-22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97630" y="4299330"/>
            <a:ext cx="1651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9841" sz="1050" spc="-37">
                <a:latin typeface="Calibri"/>
                <a:cs typeface="Calibri"/>
              </a:rPr>
              <a:t>0</a:t>
            </a:r>
            <a:r>
              <a:rPr dirty="0" sz="1200" spc="-25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3552675" y="5412456"/>
            <a:ext cx="223520" cy="78740"/>
            <a:chOff x="3552675" y="5412456"/>
            <a:chExt cx="223520" cy="78740"/>
          </a:xfrm>
        </p:grpSpPr>
        <p:pic>
          <p:nvPicPr>
            <p:cNvPr id="3" name="object 3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52675" y="5412456"/>
              <a:ext cx="101348" cy="78121"/>
            </a:xfrm>
            <a:prstGeom prst="rect">
              <a:avLst/>
            </a:prstGeom>
          </p:spPr>
        </p:pic>
        <p:pic>
          <p:nvPicPr>
            <p:cNvPr id="4" name="object 4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93288" y="5426242"/>
              <a:ext cx="82326" cy="41358"/>
            </a:xfrm>
            <a:prstGeom prst="rect">
              <a:avLst/>
            </a:prstGeom>
          </p:spPr>
        </p:pic>
      </p:grpSp>
      <p:grpSp>
        <p:nvGrpSpPr>
          <p:cNvPr id="5" name="object 5" descr=""/>
          <p:cNvGrpSpPr/>
          <p:nvPr/>
        </p:nvGrpSpPr>
        <p:grpSpPr>
          <a:xfrm>
            <a:off x="3552592" y="5740115"/>
            <a:ext cx="222250" cy="78740"/>
            <a:chOff x="3552592" y="5740115"/>
            <a:chExt cx="222250" cy="78740"/>
          </a:xfrm>
        </p:grpSpPr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52592" y="5740115"/>
              <a:ext cx="100737" cy="78121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91438" y="5753902"/>
              <a:ext cx="83318" cy="41358"/>
            </a:xfrm>
            <a:prstGeom prst="rect">
              <a:avLst/>
            </a:prstGeom>
          </p:spPr>
        </p:pic>
      </p:grpSp>
      <p:grpSp>
        <p:nvGrpSpPr>
          <p:cNvPr id="8" name="object 8" descr=""/>
          <p:cNvGrpSpPr/>
          <p:nvPr/>
        </p:nvGrpSpPr>
        <p:grpSpPr>
          <a:xfrm>
            <a:off x="3552592" y="6070950"/>
            <a:ext cx="222250" cy="78740"/>
            <a:chOff x="3552592" y="6070950"/>
            <a:chExt cx="222250" cy="78740"/>
          </a:xfrm>
        </p:grpSpPr>
        <p:pic>
          <p:nvPicPr>
            <p:cNvPr id="9" name="object 9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52592" y="6070950"/>
              <a:ext cx="100737" cy="78121"/>
            </a:xfrm>
            <a:prstGeom prst="rect">
              <a:avLst/>
            </a:prstGeom>
          </p:spPr>
        </p:pic>
        <p:pic>
          <p:nvPicPr>
            <p:cNvPr id="10" name="object 10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91438" y="6084736"/>
              <a:ext cx="83318" cy="41358"/>
            </a:xfrm>
            <a:prstGeom prst="rect">
              <a:avLst/>
            </a:prstGeom>
          </p:spPr>
        </p:pic>
      </p:grpSp>
      <p:grpSp>
        <p:nvGrpSpPr>
          <p:cNvPr id="11" name="object 11" descr=""/>
          <p:cNvGrpSpPr/>
          <p:nvPr/>
        </p:nvGrpSpPr>
        <p:grpSpPr>
          <a:xfrm>
            <a:off x="3462505" y="6958045"/>
            <a:ext cx="223520" cy="78740"/>
            <a:chOff x="3462505" y="6958045"/>
            <a:chExt cx="223520" cy="78740"/>
          </a:xfrm>
        </p:grpSpPr>
        <p:pic>
          <p:nvPicPr>
            <p:cNvPr id="12" name="object 12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2505" y="6958045"/>
              <a:ext cx="101348" cy="78121"/>
            </a:xfrm>
            <a:prstGeom prst="rect">
              <a:avLst/>
            </a:prstGeom>
          </p:spPr>
        </p:pic>
        <p:pic>
          <p:nvPicPr>
            <p:cNvPr id="13" name="object 13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03118" y="6971832"/>
              <a:ext cx="82326" cy="41358"/>
            </a:xfrm>
            <a:prstGeom prst="rect">
              <a:avLst/>
            </a:prstGeom>
          </p:spPr>
        </p:pic>
      </p:grpSp>
      <p:grpSp>
        <p:nvGrpSpPr>
          <p:cNvPr id="14" name="object 14" descr=""/>
          <p:cNvGrpSpPr/>
          <p:nvPr/>
        </p:nvGrpSpPr>
        <p:grpSpPr>
          <a:xfrm>
            <a:off x="4562876" y="6958045"/>
            <a:ext cx="222250" cy="78740"/>
            <a:chOff x="4562876" y="6958045"/>
            <a:chExt cx="222250" cy="78740"/>
          </a:xfrm>
        </p:grpSpPr>
        <p:pic>
          <p:nvPicPr>
            <p:cNvPr id="15" name="object 15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62876" y="6958045"/>
              <a:ext cx="100737" cy="78121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01723" y="6971832"/>
              <a:ext cx="83318" cy="41358"/>
            </a:xfrm>
            <a:prstGeom prst="rect">
              <a:avLst/>
            </a:prstGeom>
          </p:spPr>
        </p:pic>
      </p:grpSp>
      <p:grpSp>
        <p:nvGrpSpPr>
          <p:cNvPr id="17" name="object 17" descr=""/>
          <p:cNvGrpSpPr/>
          <p:nvPr/>
        </p:nvGrpSpPr>
        <p:grpSpPr>
          <a:xfrm>
            <a:off x="5507773" y="6958045"/>
            <a:ext cx="222885" cy="78740"/>
            <a:chOff x="5507773" y="6958045"/>
            <a:chExt cx="222885" cy="78740"/>
          </a:xfrm>
        </p:grpSpPr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773" y="6958045"/>
              <a:ext cx="100856" cy="78121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47845" y="6971832"/>
              <a:ext cx="82804" cy="41358"/>
            </a:xfrm>
            <a:prstGeom prst="rect">
              <a:avLst/>
            </a:prstGeom>
          </p:spPr>
        </p:pic>
      </p:grpSp>
      <p:sp>
        <p:nvSpPr>
          <p:cNvPr id="20" name="object 20" descr=""/>
          <p:cNvSpPr txBox="1"/>
          <p:nvPr/>
        </p:nvSpPr>
        <p:spPr>
          <a:xfrm>
            <a:off x="673100" y="812037"/>
            <a:ext cx="6231890" cy="1339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437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parameter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study,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job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with </a:t>
            </a:r>
            <a:r>
              <a:rPr dirty="0" sz="1200">
                <a:latin typeface="Times New Roman"/>
                <a:cs typeface="Times New Roman"/>
              </a:rPr>
              <a:t>100%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accuracy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</a:t>
            </a:r>
            <a:r>
              <a:rPr dirty="0" sz="1200" spc="-25">
                <a:latin typeface="Times New Roman"/>
                <a:cs typeface="Times New Roman"/>
              </a:rPr>
              <a:t> the </a:t>
            </a:r>
            <a:r>
              <a:rPr dirty="0" sz="1200">
                <a:latin typeface="Times New Roman"/>
                <a:cs typeface="Times New Roman"/>
              </a:rPr>
              <a:t>whole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229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conduct</a:t>
            </a:r>
            <a:r>
              <a:rPr dirty="0" sz="1200" spc="2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certain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(lower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than </a:t>
            </a:r>
            <a:r>
              <a:rPr dirty="0" sz="1200">
                <a:latin typeface="Times New Roman"/>
                <a:cs typeface="Times New Roman"/>
              </a:rPr>
              <a:t>100%.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choices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99%,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98%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90%.</a:t>
            </a:r>
            <a:r>
              <a:rPr dirty="0" sz="1200" spc="105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Usually</a:t>
            </a:r>
            <a:r>
              <a:rPr dirty="0" sz="1200" spc="6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we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conduct</a:t>
            </a:r>
            <a:r>
              <a:rPr dirty="0" sz="1200" spc="7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analysis</a:t>
            </a:r>
            <a:r>
              <a:rPr dirty="0" sz="1200" spc="8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at </a:t>
            </a:r>
            <a:r>
              <a:rPr dirty="0" sz="1200" b="1">
                <a:latin typeface="Times New Roman"/>
                <a:cs typeface="Times New Roman"/>
              </a:rPr>
              <a:t>99%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8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95%</a:t>
            </a:r>
            <a:r>
              <a:rPr dirty="0" sz="1200" spc="9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level</a:t>
            </a:r>
            <a:r>
              <a:rPr dirty="0" sz="1200" spc="100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737412" y="2208021"/>
            <a:ext cx="4549140" cy="6457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557780" algn="l"/>
                <a:tab pos="3021330" algn="l"/>
                <a:tab pos="4054475" algn="l"/>
              </a:tabLst>
            </a:pPr>
            <a:r>
              <a:rPr dirty="0" sz="1200" b="1">
                <a:latin typeface="Calibri"/>
                <a:cs typeface="Calibri"/>
              </a:rPr>
              <a:t>significance,</a:t>
            </a:r>
            <a:r>
              <a:rPr dirty="0" sz="1200" spc="-25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denoted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by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symbol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.</a:t>
            </a:r>
            <a:r>
              <a:rPr dirty="0" sz="1200">
                <a:latin typeface="Calibri"/>
                <a:cs typeface="Calibri"/>
              </a:rPr>
              <a:t>	We</a:t>
            </a:r>
            <a:r>
              <a:rPr dirty="0" sz="1200" spc="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test</a:t>
            </a:r>
            <a:r>
              <a:rPr dirty="0" sz="1200" spc="430">
                <a:latin typeface="Calibri"/>
                <a:cs typeface="Calibri"/>
              </a:rPr>
              <a:t> </a:t>
            </a:r>
            <a:r>
              <a:rPr dirty="0" sz="1200" spc="-25" b="1" i="1">
                <a:latin typeface="Calibri"/>
                <a:cs typeface="Calibri"/>
              </a:rPr>
              <a:t>H</a:t>
            </a:r>
            <a:r>
              <a:rPr dirty="0" baseline="-19841" sz="1050" spc="-37">
                <a:latin typeface="Calibri"/>
                <a:cs typeface="Calibri"/>
              </a:rPr>
              <a:t>0</a:t>
            </a:r>
            <a:r>
              <a:rPr dirty="0" baseline="-19841" sz="1050">
                <a:latin typeface="Calibri"/>
                <a:cs typeface="Calibri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against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significance.</a:t>
            </a:r>
            <a:r>
              <a:rPr dirty="0" sz="1200" spc="2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person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accepts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00421" y="2226309"/>
            <a:ext cx="13944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1</a:t>
            </a:r>
            <a:r>
              <a:rPr dirty="0" baseline="-19841" sz="1050" spc="337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at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certain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level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of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627496" y="2697226"/>
            <a:ext cx="11645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0</a:t>
            </a:r>
            <a:r>
              <a:rPr dirty="0" baseline="-19841" sz="1050" spc="44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depends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upon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775512" y="2970402"/>
            <a:ext cx="6178550" cy="17081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43700"/>
              </a:lnSpc>
              <a:spcBef>
                <a:spcPts val="95"/>
              </a:spcBef>
              <a:tabLst>
                <a:tab pos="124079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adopted.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expressed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percentage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forms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etc.</a:t>
            </a:r>
            <a:r>
              <a:rPr dirty="0" sz="1200" spc="50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when</a:t>
            </a:r>
            <a:r>
              <a:rPr dirty="0" sz="1200">
                <a:latin typeface="Times New Roman"/>
                <a:cs typeface="Times New Roman"/>
              </a:rPr>
              <a:t>	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only </a:t>
            </a:r>
            <a:r>
              <a:rPr dirty="0" sz="1200">
                <a:latin typeface="Times New Roman"/>
                <a:cs typeface="Times New Roman"/>
              </a:rPr>
              <a:t>5%.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question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then </a:t>
            </a:r>
            <a:r>
              <a:rPr dirty="0" sz="1200">
                <a:latin typeface="Times New Roman"/>
                <a:cs typeface="Times New Roman"/>
              </a:rPr>
              <a:t>statistician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risk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decisions,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II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testing.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Critical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values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or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Fiducial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limit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values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for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a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two</a:t>
            </a:r>
            <a:r>
              <a:rPr dirty="0" sz="1200" spc="-2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tailed</a:t>
            </a:r>
            <a:r>
              <a:rPr dirty="0" sz="1200" spc="-65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test: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5" name="object 25" descr=""/>
          <p:cNvGraphicFramePr>
            <a:graphicFrameLocks noGrp="1"/>
          </p:cNvGraphicFramePr>
          <p:nvPr/>
        </p:nvGraphicFramePr>
        <p:xfrm>
          <a:off x="2062226" y="4764659"/>
          <a:ext cx="3416300" cy="1541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5965"/>
                <a:gridCol w="1336040"/>
                <a:gridCol w="1242059"/>
              </a:tblGrid>
              <a:tr h="549910">
                <a:tc>
                  <a:txBody>
                    <a:bodyPr/>
                    <a:lstStyle/>
                    <a:p>
                      <a:pPr algn="ctr" marR="37147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Sl.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25">
                          <a:latin typeface="Calibri"/>
                          <a:cs typeface="Calibri"/>
                        </a:rPr>
                        <a:t>No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Level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of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significance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Theoretical</a:t>
                      </a:r>
                      <a:r>
                        <a:rPr dirty="0" sz="11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Value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30200">
                <a:tc>
                  <a:txBody>
                    <a:bodyPr/>
                    <a:lstStyle/>
                    <a:p>
                      <a:pPr algn="ctr" marR="31559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7048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sz="1100" spc="-20">
                          <a:latin typeface="Calibri"/>
                          <a:cs typeface="Calibri"/>
                        </a:rPr>
                        <a:t>2.58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3810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3850">
                <a:tc>
                  <a:txBody>
                    <a:bodyPr/>
                    <a:lstStyle/>
                    <a:p>
                      <a:pPr algn="ctr" marR="31559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dirty="0" sz="1100" spc="-20">
                          <a:latin typeface="Calibri"/>
                          <a:cs typeface="Calibri"/>
                        </a:rPr>
                        <a:t>2.33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37185">
                <a:tc>
                  <a:txBody>
                    <a:bodyPr/>
                    <a:lstStyle/>
                    <a:p>
                      <a:pPr algn="ctr" marR="315595">
                        <a:lnSpc>
                          <a:spcPts val="131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28575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ts val="131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5%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>
                        <a:lnSpc>
                          <a:spcPts val="1310"/>
                        </a:lnSpc>
                      </a:pPr>
                      <a:r>
                        <a:rPr dirty="0" sz="1100" spc="-20">
                          <a:latin typeface="Calibri"/>
                          <a:cs typeface="Calibri"/>
                        </a:rPr>
                        <a:t>1.96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6" name="object 26" descr=""/>
          <p:cNvSpPr txBox="1"/>
          <p:nvPr/>
        </p:nvSpPr>
        <p:spPr>
          <a:xfrm>
            <a:off x="1026972" y="6574916"/>
            <a:ext cx="4731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Critical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values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or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Fiducial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limit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values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for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single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tailed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(right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and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test)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27" name="object 27" descr=""/>
          <p:cNvGraphicFramePr>
            <a:graphicFrameLocks noGrp="1"/>
          </p:cNvGraphicFramePr>
          <p:nvPr/>
        </p:nvGraphicFramePr>
        <p:xfrm>
          <a:off x="1376425" y="7025005"/>
          <a:ext cx="4789805" cy="10814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99870"/>
                <a:gridCol w="1143000"/>
                <a:gridCol w="1028700"/>
                <a:gridCol w="1015364"/>
              </a:tblGrid>
              <a:tr h="386080">
                <a:tc>
                  <a:txBody>
                    <a:bodyPr/>
                    <a:lstStyle/>
                    <a:p>
                      <a:pPr algn="ctr" marR="100330">
                        <a:lnSpc>
                          <a:spcPts val="1435"/>
                        </a:lnSpc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Tabulated</a:t>
                      </a:r>
                      <a:r>
                        <a:rPr dirty="0" sz="1200" spc="-6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value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285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1670">
                        <a:lnSpc>
                          <a:spcPts val="143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1%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0">
                        <a:lnSpc>
                          <a:spcPts val="143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5%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4035">
                        <a:lnSpc>
                          <a:spcPts val="1435"/>
                        </a:lnSpc>
                      </a:pPr>
                      <a:r>
                        <a:rPr dirty="0" sz="1200" spc="-25">
                          <a:latin typeface="Times New Roman"/>
                          <a:cs typeface="Times New Roman"/>
                        </a:rPr>
                        <a:t>10%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algn="ctr" marR="876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Right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–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tailed</a:t>
                      </a:r>
                      <a:r>
                        <a:rPr dirty="0" sz="1200" spc="-15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test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0">
                    <a:lnL w="285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2.33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258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1.645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8100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2425">
                <a:tc>
                  <a:txBody>
                    <a:bodyPr/>
                    <a:lstStyle/>
                    <a:p>
                      <a:pPr algn="ctr" marR="6032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dirty="0" sz="1200">
                          <a:latin typeface="Times New Roman"/>
                          <a:cs typeface="Times New Roman"/>
                        </a:rPr>
                        <a:t>Left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>
                          <a:latin typeface="Times New Roman"/>
                          <a:cs typeface="Times New Roman"/>
                        </a:rPr>
                        <a:t>tailed</a:t>
                      </a:r>
                      <a:r>
                        <a:rPr dirty="0" sz="1200" spc="-4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test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9370">
                    <a:lnL w="285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497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2.33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937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654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-1.645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937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83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dirty="0" sz="1200" spc="-1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200" spc="-20">
                          <a:latin typeface="Times New Roman"/>
                          <a:cs typeface="Times New Roman"/>
                        </a:rPr>
                        <a:t>1.28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39370">
                    <a:lnL w="952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285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8" name="object 28" descr=""/>
          <p:cNvSpPr txBox="1"/>
          <p:nvPr/>
        </p:nvSpPr>
        <p:spPr>
          <a:xfrm>
            <a:off x="775512" y="8289849"/>
            <a:ext cx="6201410" cy="81534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 marR="5080">
              <a:lnSpc>
                <a:spcPct val="143700"/>
              </a:lnSpc>
              <a:spcBef>
                <a:spcPts val="10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Setting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a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test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criterion</a:t>
            </a:r>
            <a:r>
              <a:rPr dirty="0" sz="1200" b="1">
                <a:latin typeface="Times New Roman"/>
                <a:cs typeface="Times New Roman"/>
              </a:rPr>
              <a:t>: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procedure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construct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criterion.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involves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appropriate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proper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chosen.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F,</a:t>
            </a:r>
            <a:r>
              <a:rPr dirty="0" sz="1200" spc="110">
                <a:latin typeface="Times New Roman"/>
                <a:cs typeface="Times New Roman"/>
              </a:rPr>
              <a:t>  </a:t>
            </a:r>
            <a:r>
              <a:rPr dirty="0" sz="1200" spc="-20">
                <a:latin typeface="Times New Roman"/>
                <a:cs typeface="Times New Roman"/>
              </a:rPr>
              <a:t>when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9" name="object 2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133828" y="2301581"/>
            <a:ext cx="96554" cy="75674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851194" y="3405278"/>
            <a:ext cx="96900" cy="75625"/>
          </a:xfrm>
          <a:prstGeom prst="rect">
            <a:avLst/>
          </a:prstGeom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775512" y="891285"/>
            <a:ext cx="27882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(size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30).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790926" y="4723217"/>
            <a:ext cx="96554" cy="7567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15229" y="5928125"/>
            <a:ext cx="97216" cy="135235"/>
          </a:xfrm>
          <a:prstGeom prst="rect">
            <a:avLst/>
          </a:prstGeom>
        </p:spPr>
      </p:pic>
      <p:grpSp>
        <p:nvGrpSpPr>
          <p:cNvPr id="4" name="object 4" descr=""/>
          <p:cNvGrpSpPr/>
          <p:nvPr/>
        </p:nvGrpSpPr>
        <p:grpSpPr>
          <a:xfrm>
            <a:off x="1724660" y="8733155"/>
            <a:ext cx="2405380" cy="186055"/>
            <a:chOff x="1724660" y="8733155"/>
            <a:chExt cx="2405380" cy="186055"/>
          </a:xfrm>
        </p:grpSpPr>
        <p:sp>
          <p:nvSpPr>
            <p:cNvPr id="5" name="object 5" descr=""/>
            <p:cNvSpPr/>
            <p:nvPr/>
          </p:nvSpPr>
          <p:spPr>
            <a:xfrm>
              <a:off x="1851025" y="8844915"/>
              <a:ext cx="2279015" cy="0"/>
            </a:xfrm>
            <a:custGeom>
              <a:avLst/>
              <a:gdLst/>
              <a:ahLst/>
              <a:cxnLst/>
              <a:rect l="l" t="t" r="r" b="b"/>
              <a:pathLst>
                <a:path w="2279015" h="0">
                  <a:moveTo>
                    <a:pt x="0" y="0"/>
                  </a:moveTo>
                  <a:lnTo>
                    <a:pt x="2279015" y="0"/>
                  </a:lnTo>
                </a:path>
              </a:pathLst>
            </a:custGeom>
            <a:ln w="72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24660" y="8733155"/>
              <a:ext cx="610235" cy="186055"/>
            </a:xfrm>
            <a:prstGeom prst="rect">
              <a:avLst/>
            </a:prstGeom>
          </p:spPr>
        </p:pic>
      </p:grpSp>
      <p:sp>
        <p:nvSpPr>
          <p:cNvPr id="7" name="object 7" descr=""/>
          <p:cNvSpPr txBox="1"/>
          <p:nvPr/>
        </p:nvSpPr>
        <p:spPr>
          <a:xfrm>
            <a:off x="775512" y="1113789"/>
            <a:ext cx="6111240" cy="3718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45085">
              <a:lnSpc>
                <a:spcPct val="143600"/>
              </a:lnSpc>
              <a:spcBef>
                <a:spcPts val="95"/>
              </a:spcBef>
            </a:pPr>
            <a:r>
              <a:rPr dirty="0" sz="1200">
                <a:latin typeface="Times New Roman"/>
                <a:cs typeface="Times New Roman"/>
              </a:rPr>
              <a:t>However,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preferred.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Next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step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computation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items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procedure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25">
                <a:latin typeface="Times New Roman"/>
                <a:cs typeface="Times New Roman"/>
              </a:rPr>
              <a:t> the </a:t>
            </a:r>
            <a:r>
              <a:rPr dirty="0" sz="1200">
                <a:latin typeface="Times New Roman"/>
                <a:cs typeface="Times New Roman"/>
              </a:rPr>
              <a:t>same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included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criterion</a:t>
            </a:r>
            <a:r>
              <a:rPr dirty="0" sz="1200" spc="-25">
                <a:latin typeface="Times New Roman"/>
                <a:cs typeface="Times New Roman"/>
              </a:rPr>
              <a:t> is </a:t>
            </a:r>
            <a:r>
              <a:rPr dirty="0" sz="1200">
                <a:latin typeface="Times New Roman"/>
                <a:cs typeface="Times New Roman"/>
              </a:rPr>
              <a:t>compared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tabular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lower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tabulated </a:t>
            </a:r>
            <a:r>
              <a:rPr dirty="0" sz="1200">
                <a:latin typeface="Times New Roman"/>
                <a:cs typeface="Times New Roman"/>
              </a:rPr>
              <a:t>value,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otherwise,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alternate </a:t>
            </a:r>
            <a:r>
              <a:rPr dirty="0" sz="1200">
                <a:latin typeface="Times New Roman"/>
                <a:cs typeface="Times New Roman"/>
              </a:rPr>
              <a:t>hypothesis.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Decisions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valid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adopted.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dirty="0" sz="1200">
                <a:latin typeface="Times New Roman"/>
                <a:cs typeface="Times New Roman"/>
              </a:rPr>
              <a:t>During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course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analysis,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two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bound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occur.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These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sz="1200" spc="-25">
                <a:latin typeface="Times New Roman"/>
                <a:cs typeface="Times New Roman"/>
              </a:rPr>
              <a:t>are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200" b="1">
                <a:latin typeface="Arial"/>
                <a:cs typeface="Arial"/>
              </a:rPr>
              <a:t>(i)</a:t>
            </a:r>
            <a:r>
              <a:rPr dirty="0" sz="1200" spc="-20" b="1">
                <a:latin typeface="Arial"/>
                <a:cs typeface="Arial"/>
              </a:rPr>
              <a:t> </a:t>
            </a:r>
            <a:r>
              <a:rPr dirty="0" sz="1200" b="1">
                <a:latin typeface="Calibri"/>
                <a:cs typeface="Calibri"/>
              </a:rPr>
              <a:t>Type</a:t>
            </a:r>
            <a:r>
              <a:rPr dirty="0" sz="1200" spc="-2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–</a:t>
            </a:r>
            <a:r>
              <a:rPr dirty="0" sz="1200" spc="-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I</a:t>
            </a:r>
            <a:r>
              <a:rPr dirty="0" sz="1200" spc="-2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error</a:t>
            </a:r>
            <a:r>
              <a:rPr dirty="0" sz="1200" spc="-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and</a:t>
            </a:r>
            <a:r>
              <a:rPr dirty="0" sz="1200" spc="-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(ii)</a:t>
            </a:r>
            <a:r>
              <a:rPr dirty="0" sz="1200" spc="-3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Type</a:t>
            </a:r>
            <a:r>
              <a:rPr dirty="0" sz="1200" spc="-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–</a:t>
            </a:r>
            <a:r>
              <a:rPr dirty="0" sz="1200" spc="-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II</a:t>
            </a:r>
            <a:r>
              <a:rPr dirty="0" sz="1200" spc="-35" b="1">
                <a:latin typeface="Calibri"/>
                <a:cs typeface="Calibri"/>
              </a:rPr>
              <a:t> </a:t>
            </a:r>
            <a:r>
              <a:rPr dirty="0" sz="1200" spc="-10" b="1">
                <a:latin typeface="Calibri"/>
                <a:cs typeface="Calibri"/>
              </a:rPr>
              <a:t>error.</a:t>
            </a:r>
            <a:endParaRPr sz="1200">
              <a:latin typeface="Calibri"/>
              <a:cs typeface="Calibri"/>
            </a:endParaRPr>
          </a:p>
          <a:p>
            <a:pPr marL="12700" marR="115570" indent="42545">
              <a:lnSpc>
                <a:spcPct val="142500"/>
              </a:lnSpc>
              <a:spcBef>
                <a:spcPts val="95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Type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</a:t>
            </a:r>
            <a:r>
              <a:rPr dirty="0" u="heavy" sz="12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error:</a:t>
            </a:r>
            <a:r>
              <a:rPr dirty="0" u="heavy" sz="1200" spc="254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usually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occurs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situation,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true,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we </a:t>
            </a:r>
            <a:r>
              <a:rPr dirty="0" sz="1200">
                <a:latin typeface="Times New Roman"/>
                <a:cs typeface="Times New Roman"/>
              </a:rPr>
              <a:t>reject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correct/true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constitute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error.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43700"/>
              </a:lnSpc>
              <a:spcBef>
                <a:spcPts val="20"/>
              </a:spcBef>
              <a:tabLst>
                <a:tab pos="1129030" algn="l"/>
              </a:tabLst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Type</a:t>
            </a:r>
            <a:r>
              <a:rPr dirty="0" u="heavy" sz="1200" spc="-3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–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II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error: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actually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Equivalently,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wrong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committing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error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0">
                <a:latin typeface="Times New Roman"/>
                <a:cs typeface="Times New Roman"/>
              </a:rPr>
              <a:t>where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83284" y="4887595"/>
            <a:ext cx="40487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[Rejecting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sz="1200" spc="-25" b="1" i="1">
                <a:latin typeface="Times New Roman"/>
                <a:cs typeface="Times New Roman"/>
              </a:rPr>
              <a:t>H</a:t>
            </a:r>
            <a:r>
              <a:rPr dirty="0" baseline="-11574" sz="1800" spc="-37">
                <a:latin typeface="Times New Roman"/>
                <a:cs typeface="Times New Roman"/>
              </a:rPr>
              <a:t>0</a:t>
            </a:r>
            <a:endParaRPr baseline="-11574" sz="1800">
              <a:latin typeface="Times New Roman"/>
              <a:cs typeface="Times New Roman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55284" y="4881244"/>
            <a:ext cx="249554" cy="45275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40"/>
              </a:spcBef>
            </a:pPr>
            <a:r>
              <a:rPr dirty="0" sz="1200" spc="-50">
                <a:latin typeface="Calibri"/>
                <a:cs typeface="Calibri"/>
              </a:rPr>
              <a:t>|</a:t>
            </a:r>
            <a:endParaRPr sz="12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44"/>
              </a:spcBef>
            </a:pPr>
            <a:r>
              <a:rPr dirty="0" sz="1200" spc="-25" b="1" i="1">
                <a:latin typeface="Calibri"/>
                <a:cs typeface="Calibri"/>
              </a:rPr>
              <a:t>H</a:t>
            </a:r>
            <a:r>
              <a:rPr dirty="0" baseline="-11574" sz="1800" spc="-37">
                <a:latin typeface="Calibri"/>
                <a:cs typeface="Calibri"/>
              </a:rPr>
              <a:t>0</a:t>
            </a:r>
            <a:endParaRPr baseline="-11574" sz="18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892546" y="4886071"/>
            <a:ext cx="4527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true]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75512" y="5494401"/>
            <a:ext cx="59734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hand,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committed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false.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737412" y="5672709"/>
            <a:ext cx="4486910" cy="874394"/>
          </a:xfrm>
          <a:prstGeom prst="rect">
            <a:avLst/>
          </a:prstGeom>
        </p:spPr>
        <p:txBody>
          <a:bodyPr wrap="square" lIns="0" tIns="97790" rIns="0" bIns="0" rtlCol="0" vert="horz">
            <a:spAutoFit/>
          </a:bodyPr>
          <a:lstStyle/>
          <a:p>
            <a:pPr algn="r" marR="59690">
              <a:lnSpc>
                <a:spcPct val="100000"/>
              </a:lnSpc>
              <a:spcBef>
                <a:spcPts val="770"/>
              </a:spcBef>
              <a:tabLst>
                <a:tab pos="4330065" algn="l"/>
              </a:tabLst>
            </a:pP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committing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25">
                <a:latin typeface="Times New Roman"/>
                <a:cs typeface="Times New Roman"/>
              </a:rPr>
              <a:t> by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algn="r" marR="43180">
              <a:lnSpc>
                <a:spcPct val="100000"/>
              </a:lnSpc>
              <a:spcBef>
                <a:spcPts val="670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making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[Accepting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25" b="1" i="1">
                <a:latin typeface="Times New Roman"/>
                <a:cs typeface="Times New Roman"/>
              </a:rPr>
              <a:t>H</a:t>
            </a:r>
            <a:r>
              <a:rPr dirty="0" baseline="-11574" sz="1800" spc="-37">
                <a:latin typeface="Times New Roman"/>
                <a:cs typeface="Times New Roman"/>
              </a:rPr>
              <a:t>1</a:t>
            </a:r>
            <a:endParaRPr baseline="-11574" sz="18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019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Critical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region: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51069" y="5675757"/>
            <a:ext cx="1290320" cy="556260"/>
          </a:xfrm>
          <a:prstGeom prst="rect">
            <a:avLst/>
          </a:prstGeom>
        </p:spPr>
        <p:txBody>
          <a:bodyPr wrap="square" lIns="0" tIns="9461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45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marL="374650">
              <a:lnSpc>
                <a:spcPct val="100000"/>
              </a:lnSpc>
              <a:spcBef>
                <a:spcPts val="650"/>
              </a:spcBef>
            </a:pPr>
            <a:r>
              <a:rPr dirty="0" sz="1200">
                <a:latin typeface="Calibri"/>
                <a:cs typeface="Calibri"/>
              </a:rPr>
              <a:t>|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1</a:t>
            </a:r>
            <a:r>
              <a:rPr dirty="0" baseline="-19841" sz="1050" spc="465">
                <a:latin typeface="Calibri"/>
                <a:cs typeface="Calibri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false]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775512" y="6587108"/>
            <a:ext cx="4451985" cy="1132205"/>
          </a:xfrm>
          <a:prstGeom prst="rect">
            <a:avLst/>
          </a:prstGeom>
        </p:spPr>
        <p:txBody>
          <a:bodyPr wrap="square" lIns="0" tIns="102235" rIns="0" bIns="0" rtlCol="0" vert="horz">
            <a:spAutoFit/>
          </a:bodyPr>
          <a:lstStyle/>
          <a:p>
            <a:pPr marL="55244">
              <a:lnSpc>
                <a:spcPct val="100000"/>
              </a:lnSpc>
              <a:spcBef>
                <a:spcPts val="805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region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space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amounts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region.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One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tailed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and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two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tailed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test: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depends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setting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null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alternative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hypothesis.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5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note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on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computed</a:t>
            </a:r>
            <a:r>
              <a:rPr dirty="0" u="heavy" sz="1200" spc="-2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test</a:t>
            </a:r>
            <a:r>
              <a:rPr dirty="0" u="heavy" sz="1200" spc="-2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criterion</a:t>
            </a:r>
            <a:r>
              <a:rPr dirty="0" u="heavy" sz="1200" spc="-3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value: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54116" y="6680072"/>
            <a:ext cx="14770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b="1" i="1">
                <a:latin typeface="Calibri"/>
                <a:cs typeface="Calibri"/>
              </a:rPr>
              <a:t>H</a:t>
            </a:r>
            <a:r>
              <a:rPr dirty="0" baseline="-19841" sz="1050">
                <a:latin typeface="Calibri"/>
                <a:cs typeface="Calibri"/>
              </a:rPr>
              <a:t>0</a:t>
            </a:r>
            <a:r>
              <a:rPr dirty="0" baseline="-19841" sz="1050" spc="419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termed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critical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4442840" y="8042909"/>
            <a:ext cx="2515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2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proportions/Means,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then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47700" y="8716467"/>
            <a:ext cx="37338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1904" sz="2100" spc="-30" b="1" i="1">
                <a:latin typeface="Calibri"/>
                <a:cs typeface="Calibri"/>
              </a:rPr>
              <a:t>Z</a:t>
            </a:r>
            <a:r>
              <a:rPr dirty="0" sz="1400" spc="-20" b="1" i="1">
                <a:latin typeface="Calibri"/>
                <a:cs typeface="Calibri"/>
              </a:rPr>
              <a:t>cal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04112" y="7948421"/>
            <a:ext cx="3357245" cy="1029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285750" indent="-228600">
              <a:lnSpc>
                <a:spcPct val="151700"/>
              </a:lnSpc>
              <a:spcBef>
                <a:spcPts val="100"/>
              </a:spcBef>
              <a:tabLst>
                <a:tab pos="2470785" algn="l"/>
              </a:tabLst>
            </a:pPr>
            <a:r>
              <a:rPr dirty="0" sz="1200">
                <a:latin typeface="Arial MT"/>
                <a:cs typeface="Arial MT"/>
              </a:rPr>
              <a:t>1.</a:t>
            </a:r>
            <a:r>
              <a:rPr dirty="0" sz="1200" spc="484">
                <a:latin typeface="Arial MT"/>
                <a:cs typeface="Arial MT"/>
              </a:rPr>
              <a:t> </a:t>
            </a:r>
            <a:r>
              <a:rPr dirty="0" sz="1200">
                <a:latin typeface="Calibri"/>
                <a:cs typeface="Calibri"/>
              </a:rPr>
              <a:t>When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distribution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is</a:t>
            </a:r>
            <a:r>
              <a:rPr dirty="0" sz="1200">
                <a:latin typeface="Calibri"/>
                <a:cs typeface="Calibri"/>
              </a:rPr>
              <a:t>	based</a:t>
            </a:r>
            <a:r>
              <a:rPr dirty="0" sz="1200" spc="18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on </a:t>
            </a:r>
            <a:r>
              <a:rPr dirty="0" sz="1200">
                <a:latin typeface="Calibri"/>
                <a:cs typeface="Calibri"/>
              </a:rPr>
              <a:t>test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criterion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may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-5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as</a:t>
            </a:r>
            <a:endParaRPr sz="1200">
              <a:latin typeface="Calibri"/>
              <a:cs typeface="Calibri"/>
            </a:endParaRPr>
          </a:p>
          <a:p>
            <a:pPr marL="791210">
              <a:lnSpc>
                <a:spcPts val="1595"/>
              </a:lnSpc>
              <a:spcBef>
                <a:spcPts val="340"/>
              </a:spcBef>
            </a:pPr>
            <a:r>
              <a:rPr dirty="0" sz="1400">
                <a:latin typeface="Times New Roman"/>
                <a:cs typeface="Times New Roman"/>
              </a:rPr>
              <a:t>Expected</a:t>
            </a:r>
            <a:r>
              <a:rPr dirty="0" sz="1400" spc="-25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results</a:t>
            </a:r>
            <a:r>
              <a:rPr dirty="0" sz="1400" spc="-1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-</a:t>
            </a:r>
            <a:r>
              <a:rPr dirty="0" sz="1400" spc="-40">
                <a:latin typeface="Times New Roman"/>
                <a:cs typeface="Times New Roman"/>
              </a:rPr>
              <a:t> </a:t>
            </a:r>
            <a:r>
              <a:rPr dirty="0" sz="1400">
                <a:latin typeface="Times New Roman"/>
                <a:cs typeface="Times New Roman"/>
              </a:rPr>
              <a:t>Observed</a:t>
            </a:r>
            <a:r>
              <a:rPr dirty="0" sz="1400" spc="295">
                <a:latin typeface="Times New Roman"/>
                <a:cs typeface="Times New Roman"/>
              </a:rPr>
              <a:t> </a:t>
            </a:r>
            <a:r>
              <a:rPr dirty="0" sz="1400" spc="-10">
                <a:latin typeface="Times New Roman"/>
                <a:cs typeface="Times New Roman"/>
              </a:rPr>
              <a:t>results</a:t>
            </a:r>
            <a:endParaRPr sz="1400">
              <a:latin typeface="Times New Roman"/>
              <a:cs typeface="Times New Roman"/>
            </a:endParaRPr>
          </a:p>
          <a:p>
            <a:pPr marL="846455">
              <a:lnSpc>
                <a:spcPts val="1595"/>
              </a:lnSpc>
            </a:pPr>
            <a:r>
              <a:rPr dirty="0" sz="1400" spc="140" strike="sngStrike">
                <a:latin typeface="Times New Roman"/>
                <a:cs typeface="Times New Roman"/>
              </a:rPr>
              <a:t>  </a:t>
            </a:r>
            <a:r>
              <a:rPr dirty="0" sz="1400" strike="sngStrike">
                <a:latin typeface="Times New Roman"/>
                <a:cs typeface="Times New Roman"/>
              </a:rPr>
              <a:t>Standard</a:t>
            </a:r>
            <a:r>
              <a:rPr dirty="0" sz="1400" spc="-50" strike="sngStrike">
                <a:latin typeface="Times New Roman"/>
                <a:cs typeface="Times New Roman"/>
              </a:rPr>
              <a:t> </a:t>
            </a:r>
            <a:r>
              <a:rPr dirty="0" sz="1200" strike="noStrike">
                <a:latin typeface="Times New Roman"/>
                <a:cs typeface="Times New Roman"/>
              </a:rPr>
              <a:t>error</a:t>
            </a:r>
            <a:r>
              <a:rPr dirty="0" sz="1200" spc="-10" strike="noStrike">
                <a:latin typeface="Times New Roman"/>
                <a:cs typeface="Times New Roman"/>
              </a:rPr>
              <a:t> </a:t>
            </a:r>
            <a:r>
              <a:rPr dirty="0" sz="1200" strike="noStrike">
                <a:latin typeface="Times New Roman"/>
                <a:cs typeface="Times New Roman"/>
              </a:rPr>
              <a:t>of</a:t>
            </a:r>
            <a:r>
              <a:rPr dirty="0" sz="1200" spc="-25" strike="noStrike">
                <a:latin typeface="Times New Roman"/>
                <a:cs typeface="Times New Roman"/>
              </a:rPr>
              <a:t> </a:t>
            </a:r>
            <a:r>
              <a:rPr dirty="0" sz="1200" strike="noStrike">
                <a:latin typeface="Times New Roman"/>
                <a:cs typeface="Times New Roman"/>
              </a:rPr>
              <a:t>the</a:t>
            </a:r>
            <a:r>
              <a:rPr dirty="0" sz="1200" spc="-15" strike="noStrike">
                <a:latin typeface="Times New Roman"/>
                <a:cs typeface="Times New Roman"/>
              </a:rPr>
              <a:t> </a:t>
            </a:r>
            <a:r>
              <a:rPr dirty="0" sz="1200" spc="-10" strike="noStrike">
                <a:latin typeface="Times New Roman"/>
                <a:cs typeface="Times New Roman"/>
              </a:rPr>
              <a:t>distribution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7221" y="4979122"/>
            <a:ext cx="96554" cy="75674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4705" y="6080308"/>
            <a:ext cx="97216" cy="134817"/>
          </a:xfrm>
          <a:prstGeom prst="rect">
            <a:avLst/>
          </a:prstGeom>
        </p:spPr>
      </p:pic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4027804" y="2143125"/>
            <a:ext cx="611505" cy="203835"/>
            <a:chOff x="4027804" y="2143125"/>
            <a:chExt cx="611505" cy="203835"/>
          </a:xfrm>
        </p:grpSpPr>
        <p:sp>
          <p:nvSpPr>
            <p:cNvPr id="3" name="object 3" descr=""/>
            <p:cNvSpPr/>
            <p:nvPr/>
          </p:nvSpPr>
          <p:spPr>
            <a:xfrm>
              <a:off x="4221479" y="2273300"/>
              <a:ext cx="52705" cy="72390"/>
            </a:xfrm>
            <a:custGeom>
              <a:avLst/>
              <a:gdLst/>
              <a:ahLst/>
              <a:cxnLst/>
              <a:rect l="l" t="t" r="r" b="b"/>
              <a:pathLst>
                <a:path w="52704" h="72389">
                  <a:moveTo>
                    <a:pt x="0" y="10159"/>
                  </a:moveTo>
                  <a:lnTo>
                    <a:pt x="15240" y="0"/>
                  </a:lnTo>
                </a:path>
                <a:path w="52704" h="72389">
                  <a:moveTo>
                    <a:pt x="15875" y="0"/>
                  </a:moveTo>
                  <a:lnTo>
                    <a:pt x="52705" y="723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27804" y="2143125"/>
              <a:ext cx="611504" cy="203200"/>
            </a:xfrm>
            <a:prstGeom prst="rect">
              <a:avLst/>
            </a:prstGeom>
          </p:spPr>
        </p:pic>
      </p:grpSp>
      <p:sp>
        <p:nvSpPr>
          <p:cNvPr id="5" name="object 5" descr=""/>
          <p:cNvSpPr txBox="1"/>
          <p:nvPr/>
        </p:nvSpPr>
        <p:spPr>
          <a:xfrm>
            <a:off x="775512" y="1194561"/>
            <a:ext cx="6184265" cy="5354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Application</a:t>
            </a:r>
            <a:r>
              <a:rPr dirty="0" u="heavy" sz="1200" spc="-45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of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standard</a:t>
            </a:r>
            <a:r>
              <a:rPr dirty="0" u="heavy" sz="1200" spc="-4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heavy" sz="1200" spc="-10" b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error</a:t>
            </a:r>
            <a:r>
              <a:rPr dirty="0" sz="1200" spc="-10" b="1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469265" marR="5080" indent="-228600">
              <a:lnSpc>
                <a:spcPct val="152500"/>
              </a:lnSpc>
              <a:spcBef>
                <a:spcPts val="490"/>
              </a:spcBef>
              <a:tabLst>
                <a:tab pos="3274060" algn="l"/>
                <a:tab pos="5557520" algn="l"/>
              </a:tabLst>
            </a:pPr>
            <a:r>
              <a:rPr dirty="0" sz="1200">
                <a:latin typeface="Arial MT"/>
                <a:cs typeface="Arial MT"/>
              </a:rPr>
              <a:t>1.</a:t>
            </a:r>
            <a:r>
              <a:rPr dirty="0" sz="1200" spc="459">
                <a:latin typeface="Arial MT"/>
                <a:cs typeface="Arial MT"/>
              </a:rPr>
              <a:t> </a:t>
            </a:r>
            <a:r>
              <a:rPr dirty="0" sz="1200">
                <a:latin typeface="Calibri"/>
                <a:cs typeface="Calibri"/>
              </a:rPr>
              <a:t>S.E.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enables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determine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probable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limit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within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which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parameter</a:t>
            </a:r>
            <a:r>
              <a:rPr dirty="0" sz="1200" spc="225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may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25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expected</a:t>
            </a:r>
            <a:r>
              <a:rPr dirty="0" sz="1200" spc="200">
                <a:latin typeface="Calibri"/>
                <a:cs typeface="Calibri"/>
              </a:rPr>
              <a:t> 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38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lie.</a:t>
            </a:r>
            <a:r>
              <a:rPr dirty="0" sz="1200">
                <a:latin typeface="Calibri"/>
                <a:cs typeface="Calibri"/>
              </a:rPr>
              <a:t>	For</a:t>
            </a:r>
            <a:r>
              <a:rPr dirty="0" sz="1200" spc="2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example,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probable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limits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for</a:t>
            </a:r>
            <a:endParaRPr sz="12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1070"/>
              </a:spcBef>
              <a:tabLst>
                <a:tab pos="3364229" algn="l"/>
                <a:tab pos="3954145" algn="l"/>
              </a:tabLst>
            </a:pP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0">
                <a:latin typeface="Times New Roman"/>
                <a:cs typeface="Times New Roman"/>
              </a:rPr>
              <a:t> </a:t>
            </a:r>
            <a:r>
              <a:rPr dirty="0" sz="1200" spc="-50" b="1" i="1">
                <a:latin typeface="Times New Roman"/>
                <a:cs typeface="Times New Roman"/>
              </a:rPr>
              <a:t>p</a:t>
            </a:r>
            <a:r>
              <a:rPr dirty="0" sz="1200" b="1" i="1">
                <a:latin typeface="Times New Roman"/>
                <a:cs typeface="Times New Roman"/>
              </a:rPr>
              <a:t>	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25" b="1" i="1">
                <a:latin typeface="Calibri"/>
                <a:cs typeface="Calibri"/>
              </a:rPr>
              <a:t>pqn</a:t>
            </a:r>
            <a:r>
              <a:rPr dirty="0" sz="1200" b="1" i="1">
                <a:latin typeface="Calibri"/>
                <a:cs typeface="Calibri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Here,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21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chance</a:t>
            </a:r>
            <a:endParaRPr sz="1200">
              <a:latin typeface="Times New Roman"/>
              <a:cs typeface="Times New Roman"/>
            </a:endParaRPr>
          </a:p>
          <a:p>
            <a:pPr marL="469265" marR="257810">
              <a:lnSpc>
                <a:spcPct val="143300"/>
              </a:lnSpc>
              <a:spcBef>
                <a:spcPts val="1080"/>
              </a:spcBef>
            </a:pP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achieving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single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trial,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chance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failure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trial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refers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sample.</a:t>
            </a:r>
            <a:endParaRPr sz="1200">
              <a:latin typeface="Times New Roman"/>
              <a:cs typeface="Times New Roman"/>
            </a:endParaRPr>
          </a:p>
          <a:p>
            <a:pPr marL="629285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magnitude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index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precision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parameter.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1200">
              <a:latin typeface="Times New Roman"/>
              <a:cs typeface="Times New Roman"/>
            </a:endParaRPr>
          </a:p>
          <a:p>
            <a:pPr marL="629285">
              <a:lnSpc>
                <a:spcPct val="100000"/>
              </a:lnSpc>
            </a:pPr>
            <a:r>
              <a:rPr dirty="0" u="sng" sz="140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5.</a:t>
            </a:r>
            <a:r>
              <a:rPr dirty="0" u="sng" sz="1400" spc="-25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3</a:t>
            </a:r>
            <a:r>
              <a:rPr dirty="0" u="sng" sz="1400" spc="-25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Significance</a:t>
            </a:r>
            <a:r>
              <a:rPr dirty="0" u="sng" sz="1400" spc="-4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 spc="-1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level:</a:t>
            </a:r>
            <a:endParaRPr sz="1400">
              <a:latin typeface="Cambria"/>
              <a:cs typeface="Cambria"/>
            </a:endParaRPr>
          </a:p>
          <a:p>
            <a:pPr marL="629285" marR="397510" indent="457200">
              <a:lnSpc>
                <a:spcPct val="143700"/>
              </a:lnSpc>
              <a:spcBef>
                <a:spcPts val="45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below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leads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5">
                <a:latin typeface="Times New Roman"/>
                <a:cs typeface="Times New Roman"/>
              </a:rPr>
              <a:t> the </a:t>
            </a:r>
            <a:r>
              <a:rPr dirty="0" sz="1200" spc="-10">
                <a:latin typeface="Times New Roman"/>
                <a:cs typeface="Times New Roman"/>
              </a:rPr>
              <a:t>significance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conventionally </a:t>
            </a:r>
            <a:r>
              <a:rPr dirty="0" sz="1200">
                <a:latin typeface="Times New Roman"/>
                <a:cs typeface="Times New Roman"/>
              </a:rPr>
              <a:t>fixed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0.05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or 1%</a:t>
            </a:r>
            <a:endParaRPr sz="1200">
              <a:latin typeface="Times New Roman"/>
              <a:cs typeface="Times New Roman"/>
            </a:endParaRPr>
          </a:p>
          <a:p>
            <a:pPr marL="629285" marR="384810" indent="457200">
              <a:lnSpc>
                <a:spcPct val="144200"/>
              </a:lnSpc>
              <a:spcBef>
                <a:spcPts val="2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1%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implies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5%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either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types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(Type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II)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0.05.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15"/>
              </a:spcBef>
            </a:pPr>
            <a:endParaRPr sz="1200">
              <a:latin typeface="Times New Roman"/>
              <a:cs typeface="Times New Roman"/>
            </a:endParaRPr>
          </a:p>
          <a:p>
            <a:pPr marL="629285">
              <a:lnSpc>
                <a:spcPct val="100000"/>
              </a:lnSpc>
            </a:pP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TESTS</a:t>
            </a:r>
            <a:r>
              <a:rPr dirty="0" sz="1200" spc="-5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OF</a:t>
            </a:r>
            <a:r>
              <a:rPr dirty="0" sz="1200" spc="-4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SIGNIFICANCE</a:t>
            </a:r>
            <a:r>
              <a:rPr dirty="0" sz="1200" spc="-4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AND</a:t>
            </a:r>
            <a:r>
              <a:rPr dirty="0" sz="1200" spc="-4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CONFIDENCE</a:t>
            </a:r>
            <a:r>
              <a:rPr dirty="0" sz="1200" spc="-4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INTERVALS</a:t>
            </a:r>
            <a:endParaRPr sz="1200">
              <a:latin typeface="Cambria"/>
              <a:cs typeface="Cambria"/>
            </a:endParaRPr>
          </a:p>
          <a:p>
            <a:pPr marL="629285" marR="388620" indent="457200">
              <a:lnSpc>
                <a:spcPct val="14330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about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acceptance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  <a:p>
            <a:pPr marL="1086485">
              <a:lnSpc>
                <a:spcPct val="100000"/>
              </a:lnSpc>
              <a:spcBef>
                <a:spcPts val="695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μ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345">
                <a:latin typeface="Times New Roman"/>
                <a:cs typeface="Times New Roman"/>
              </a:rPr>
              <a:t>x</a:t>
            </a:r>
            <a:r>
              <a:rPr dirty="0" sz="1200" spc="250">
                <a:latin typeface="Times New Roman"/>
                <a:cs typeface="Times New Roman"/>
              </a:rPr>
              <a:t>¯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67282" y="6641972"/>
            <a:ext cx="50717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(n),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quantity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“t”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30">
                <a:latin typeface="Cambria Math"/>
                <a:cs typeface="Cambria Math"/>
              </a:rPr>
              <a:t> </a:t>
            </a:r>
            <a:r>
              <a:rPr dirty="0" baseline="45751" sz="1275" spc="-30">
                <a:latin typeface="Cambria Math"/>
                <a:cs typeface="Cambria Math"/>
              </a:rPr>
              <a:t>𝑥̅−𝜇</a:t>
            </a:r>
            <a:endParaRPr baseline="45751" sz="1275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249161" y="6721220"/>
            <a:ext cx="8763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20">
                <a:latin typeface="Cambria Math"/>
                <a:cs typeface="Cambria Math"/>
              </a:rPr>
              <a:t>𝜎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220205" y="6852284"/>
            <a:ext cx="146050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25">
                <a:latin typeface="Cambria Math"/>
                <a:cs typeface="Cambria Math"/>
              </a:rPr>
              <a:t>√</a:t>
            </a:r>
            <a:r>
              <a:rPr dirty="0" baseline="3968" sz="1050" spc="-37">
                <a:latin typeface="Cambria Math"/>
                <a:cs typeface="Cambria Math"/>
              </a:rPr>
              <a:t>𝑛</a:t>
            </a:r>
            <a:endParaRPr baseline="3968" sz="10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6232906" y="6851268"/>
            <a:ext cx="121920" cy="27940"/>
          </a:xfrm>
          <a:custGeom>
            <a:avLst/>
            <a:gdLst/>
            <a:ahLst/>
            <a:cxnLst/>
            <a:rect l="l" t="t" r="r" b="b"/>
            <a:pathLst>
              <a:path w="121920" h="27940">
                <a:moveTo>
                  <a:pt x="120396" y="21336"/>
                </a:moveTo>
                <a:lnTo>
                  <a:pt x="57912" y="21336"/>
                </a:lnTo>
                <a:lnTo>
                  <a:pt x="57912" y="27432"/>
                </a:lnTo>
                <a:lnTo>
                  <a:pt x="120396" y="27432"/>
                </a:lnTo>
                <a:lnTo>
                  <a:pt x="120396" y="21336"/>
                </a:lnTo>
                <a:close/>
              </a:path>
              <a:path w="121920" h="27940">
                <a:moveTo>
                  <a:pt x="121920" y="0"/>
                </a:moveTo>
                <a:lnTo>
                  <a:pt x="0" y="0"/>
                </a:lnTo>
                <a:lnTo>
                  <a:pt x="0" y="7620"/>
                </a:lnTo>
                <a:lnTo>
                  <a:pt x="121920" y="7620"/>
                </a:lnTo>
                <a:lnTo>
                  <a:pt x="121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/>
          <p:nvPr/>
        </p:nvSpPr>
        <p:spPr>
          <a:xfrm>
            <a:off x="6168897" y="6758304"/>
            <a:ext cx="248920" cy="10795"/>
          </a:xfrm>
          <a:custGeom>
            <a:avLst/>
            <a:gdLst/>
            <a:ahLst/>
            <a:cxnLst/>
            <a:rect l="l" t="t" r="r" b="b"/>
            <a:pathLst>
              <a:path w="248920" h="10795">
                <a:moveTo>
                  <a:pt x="248412" y="0"/>
                </a:moveTo>
                <a:lnTo>
                  <a:pt x="0" y="0"/>
                </a:lnTo>
                <a:lnTo>
                  <a:pt x="0" y="10668"/>
                </a:lnTo>
                <a:lnTo>
                  <a:pt x="248412" y="10668"/>
                </a:lnTo>
                <a:lnTo>
                  <a:pt x="2484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392682" y="7181468"/>
            <a:ext cx="5179060" cy="661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(SNV)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whose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459">
                <a:latin typeface="Times New Roman"/>
                <a:cs typeface="Times New Roman"/>
              </a:rPr>
              <a:t>x</a:t>
            </a:r>
            <a:r>
              <a:rPr dirty="0" sz="1200" spc="145">
                <a:latin typeface="Times New Roman"/>
                <a:cs typeface="Times New Roman"/>
              </a:rPr>
              <a:t>¯</a:t>
            </a:r>
            <a:r>
              <a:rPr dirty="0" sz="1200" spc="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σ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ct val="100000"/>
              </a:lnSpc>
              <a:spcBef>
                <a:spcPts val="25"/>
              </a:spcBef>
            </a:pP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between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-</a:t>
            </a:r>
            <a:r>
              <a:rPr dirty="0" sz="1200">
                <a:latin typeface="Times New Roman"/>
                <a:cs typeface="Times New Roman"/>
              </a:rPr>
              <a:t>1.96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1.96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287392" y="7992617"/>
            <a:ext cx="2940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imes New Roman"/>
                <a:cs typeface="Times New Roman"/>
              </a:rPr>
              <a:t>0.05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880353" y="8020964"/>
            <a:ext cx="147320" cy="28765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u="sng" sz="700" spc="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r>
              <a:rPr dirty="0" u="sng" sz="700" spc="1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𝜎</a:t>
            </a:r>
            <a:r>
              <a:rPr dirty="0" u="sng" sz="700" spc="5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endParaRPr sz="70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dirty="0" sz="700" spc="-25">
                <a:latin typeface="Cambria Math"/>
                <a:cs typeface="Cambria Math"/>
              </a:rPr>
              <a:t>√</a:t>
            </a:r>
            <a:r>
              <a:rPr dirty="0" baseline="3968" sz="1050" spc="-37">
                <a:latin typeface="Cambria Math"/>
                <a:cs typeface="Cambria Math"/>
              </a:rPr>
              <a:t>𝑛</a:t>
            </a:r>
            <a:endParaRPr baseline="3968" sz="10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950965" y="8197341"/>
            <a:ext cx="62865" cy="6350"/>
          </a:xfrm>
          <a:custGeom>
            <a:avLst/>
            <a:gdLst/>
            <a:ahLst/>
            <a:cxnLst/>
            <a:rect l="l" t="t" r="r" b="b"/>
            <a:pathLst>
              <a:path w="62864" h="6350">
                <a:moveTo>
                  <a:pt x="62484" y="0"/>
                </a:moveTo>
                <a:lnTo>
                  <a:pt x="0" y="0"/>
                </a:lnTo>
                <a:lnTo>
                  <a:pt x="0" y="6096"/>
                </a:lnTo>
                <a:lnTo>
                  <a:pt x="62484" y="6096"/>
                </a:lnTo>
                <a:lnTo>
                  <a:pt x="624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5830570" y="8083041"/>
            <a:ext cx="248920" cy="10795"/>
          </a:xfrm>
          <a:custGeom>
            <a:avLst/>
            <a:gdLst/>
            <a:ahLst/>
            <a:cxnLst/>
            <a:rect l="l" t="t" r="r" b="b"/>
            <a:pathLst>
              <a:path w="248920" h="10795">
                <a:moveTo>
                  <a:pt x="248412" y="0"/>
                </a:moveTo>
                <a:lnTo>
                  <a:pt x="0" y="0"/>
                </a:lnTo>
                <a:lnTo>
                  <a:pt x="0" y="10668"/>
                </a:lnTo>
                <a:lnTo>
                  <a:pt x="248412" y="10668"/>
                </a:lnTo>
                <a:lnTo>
                  <a:pt x="2484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367282" y="7966709"/>
            <a:ext cx="52317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200400" algn="l"/>
              </a:tabLst>
            </a:pPr>
            <a:r>
              <a:rPr dirty="0" sz="1200">
                <a:latin typeface="Times New Roman"/>
                <a:cs typeface="Times New Roman"/>
              </a:rPr>
              <a:t>Further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t</a:t>
            </a:r>
            <a:r>
              <a:rPr dirty="0" sz="1200">
                <a:latin typeface="Times New Roman"/>
                <a:cs typeface="Times New Roman"/>
              </a:rPr>
              <a:t>	,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therefore,</a:t>
            </a:r>
            <a:r>
              <a:rPr dirty="0" sz="1200">
                <a:latin typeface="Cambria Math"/>
                <a:cs typeface="Cambria Math"/>
              </a:rPr>
              <a:t>−1.96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20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𝑥̅−𝜇</a:t>
            </a:r>
            <a:r>
              <a:rPr dirty="0" baseline="45751" sz="1275" spc="41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1.96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34410" y="8321852"/>
            <a:ext cx="229235" cy="519430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200" spc="-25">
                <a:latin typeface="Cambria Math"/>
                <a:cs typeface="Cambria Math"/>
              </a:rPr>
              <a:t>−𝜎</a:t>
            </a:r>
            <a:endParaRPr sz="1200">
              <a:latin typeface="Cambria Math"/>
              <a:cs typeface="Cambria Math"/>
            </a:endParaRPr>
          </a:p>
          <a:p>
            <a:pPr marL="21590">
              <a:lnSpc>
                <a:spcPct val="100000"/>
              </a:lnSpc>
              <a:spcBef>
                <a:spcPts val="505"/>
              </a:spcBef>
            </a:pP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4629" sz="1800" spc="-37">
                <a:latin typeface="Cambria Math"/>
                <a:cs typeface="Cambria Math"/>
              </a:rPr>
              <a:t>𝑛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047111" y="8617966"/>
            <a:ext cx="207645" cy="50800"/>
          </a:xfrm>
          <a:custGeom>
            <a:avLst/>
            <a:gdLst/>
            <a:ahLst/>
            <a:cxnLst/>
            <a:rect l="l" t="t" r="r" b="b"/>
            <a:pathLst>
              <a:path w="207645" h="50800">
                <a:moveTo>
                  <a:pt x="199644" y="39624"/>
                </a:moveTo>
                <a:lnTo>
                  <a:pt x="109728" y="39624"/>
                </a:lnTo>
                <a:lnTo>
                  <a:pt x="109728" y="50292"/>
                </a:lnTo>
                <a:lnTo>
                  <a:pt x="199644" y="50292"/>
                </a:lnTo>
                <a:lnTo>
                  <a:pt x="199644" y="39624"/>
                </a:lnTo>
                <a:close/>
              </a:path>
              <a:path w="207645" h="50800">
                <a:moveTo>
                  <a:pt x="207264" y="0"/>
                </a:moveTo>
                <a:lnTo>
                  <a:pt x="0" y="0"/>
                </a:lnTo>
                <a:lnTo>
                  <a:pt x="0" y="10668"/>
                </a:lnTo>
                <a:lnTo>
                  <a:pt x="207264" y="10668"/>
                </a:lnTo>
                <a:lnTo>
                  <a:pt x="2072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443349" y="8617966"/>
            <a:ext cx="207645" cy="50800"/>
          </a:xfrm>
          <a:custGeom>
            <a:avLst/>
            <a:gdLst/>
            <a:ahLst/>
            <a:cxnLst/>
            <a:rect l="l" t="t" r="r" b="b"/>
            <a:pathLst>
              <a:path w="207645" h="50800">
                <a:moveTo>
                  <a:pt x="198107" y="39624"/>
                </a:moveTo>
                <a:lnTo>
                  <a:pt x="108204" y="39624"/>
                </a:lnTo>
                <a:lnTo>
                  <a:pt x="108204" y="50292"/>
                </a:lnTo>
                <a:lnTo>
                  <a:pt x="198107" y="50292"/>
                </a:lnTo>
                <a:lnTo>
                  <a:pt x="198107" y="39624"/>
                </a:lnTo>
                <a:close/>
              </a:path>
              <a:path w="207645" h="50800">
                <a:moveTo>
                  <a:pt x="207264" y="0"/>
                </a:moveTo>
                <a:lnTo>
                  <a:pt x="0" y="0"/>
                </a:lnTo>
                <a:lnTo>
                  <a:pt x="0" y="10668"/>
                </a:lnTo>
                <a:lnTo>
                  <a:pt x="207264" y="10668"/>
                </a:lnTo>
                <a:lnTo>
                  <a:pt x="2072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267583" y="8385809"/>
            <a:ext cx="1831339" cy="455295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12700" marR="5080" indent="1162685">
              <a:lnSpc>
                <a:spcPct val="63300"/>
              </a:lnSpc>
              <a:spcBef>
                <a:spcPts val="625"/>
              </a:spcBef>
              <a:tabLst>
                <a:tab pos="1407160" algn="l"/>
              </a:tabLst>
            </a:pPr>
            <a:r>
              <a:rPr dirty="0" sz="1200" spc="-25">
                <a:latin typeface="Cambria Math"/>
                <a:cs typeface="Cambria Math"/>
              </a:rPr>
              <a:t>−𝜎</a:t>
            </a:r>
            <a:r>
              <a:rPr dirty="0" sz="1200" spc="500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1.96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≤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baseline="2314" sz="1800" spc="-15">
                <a:latin typeface="Cambria Math"/>
                <a:cs typeface="Cambria Math"/>
              </a:rPr>
              <a:t>(</a:t>
            </a:r>
            <a:r>
              <a:rPr dirty="0" sz="1200" spc="-10">
                <a:latin typeface="Cambria Math"/>
                <a:cs typeface="Cambria Math"/>
              </a:rPr>
              <a:t>1.96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endParaRPr baseline="2314" sz="1800">
              <a:latin typeface="Cambria Math"/>
              <a:cs typeface="Cambria Math"/>
            </a:endParaRPr>
          </a:p>
          <a:p>
            <a:pPr marL="1183005">
              <a:lnSpc>
                <a:spcPts val="1030"/>
              </a:lnSpc>
            </a:pP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4629" sz="1800" spc="-37">
                <a:latin typeface="Cambria Math"/>
                <a:cs typeface="Cambria Math"/>
              </a:rPr>
              <a:t>𝑛</a:t>
            </a:r>
            <a:endParaRPr baseline="4629" sz="18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235579" y="1089406"/>
            <a:ext cx="2139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4629" sz="1800" spc="-37">
                <a:latin typeface="Cambria Math"/>
                <a:cs typeface="Cambria Math"/>
              </a:rPr>
              <a:t>𝑛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240659" y="1074673"/>
            <a:ext cx="207645" cy="50800"/>
          </a:xfrm>
          <a:custGeom>
            <a:avLst/>
            <a:gdLst/>
            <a:ahLst/>
            <a:cxnLst/>
            <a:rect l="l" t="t" r="r" b="b"/>
            <a:pathLst>
              <a:path w="207645" h="50800">
                <a:moveTo>
                  <a:pt x="198120" y="39624"/>
                </a:moveTo>
                <a:lnTo>
                  <a:pt x="108204" y="39624"/>
                </a:lnTo>
                <a:lnTo>
                  <a:pt x="108204" y="50292"/>
                </a:lnTo>
                <a:lnTo>
                  <a:pt x="198120" y="50292"/>
                </a:lnTo>
                <a:lnTo>
                  <a:pt x="198120" y="39624"/>
                </a:lnTo>
                <a:close/>
              </a:path>
              <a:path w="207645" h="50800">
                <a:moveTo>
                  <a:pt x="207264" y="0"/>
                </a:moveTo>
                <a:lnTo>
                  <a:pt x="0" y="0"/>
                </a:lnTo>
                <a:lnTo>
                  <a:pt x="0" y="10668"/>
                </a:lnTo>
                <a:lnTo>
                  <a:pt x="207264" y="10668"/>
                </a:lnTo>
                <a:lnTo>
                  <a:pt x="2072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227958" y="842518"/>
            <a:ext cx="15062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89685" algn="l"/>
              </a:tabLst>
            </a:pPr>
            <a:r>
              <a:rPr dirty="0" sz="1200" spc="-25">
                <a:latin typeface="Cambria Math"/>
                <a:cs typeface="Cambria Math"/>
              </a:rPr>
              <a:t>−𝜎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−𝜎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512945" y="1089406"/>
            <a:ext cx="2139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4629" sz="1800" spc="-37">
                <a:latin typeface="Cambria Math"/>
                <a:cs typeface="Cambria Math"/>
              </a:rPr>
              <a:t>𝑛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4518025" y="1074673"/>
            <a:ext cx="207645" cy="50800"/>
          </a:xfrm>
          <a:custGeom>
            <a:avLst/>
            <a:gdLst/>
            <a:ahLst/>
            <a:cxnLst/>
            <a:rect l="l" t="t" r="r" b="b"/>
            <a:pathLst>
              <a:path w="207645" h="50800">
                <a:moveTo>
                  <a:pt x="198107" y="39624"/>
                </a:moveTo>
                <a:lnTo>
                  <a:pt x="108204" y="39624"/>
                </a:lnTo>
                <a:lnTo>
                  <a:pt x="108204" y="50292"/>
                </a:lnTo>
                <a:lnTo>
                  <a:pt x="198107" y="50292"/>
                </a:lnTo>
                <a:lnTo>
                  <a:pt x="198107" y="39624"/>
                </a:lnTo>
                <a:close/>
              </a:path>
              <a:path w="207645" h="50800">
                <a:moveTo>
                  <a:pt x="207264" y="0"/>
                </a:moveTo>
                <a:lnTo>
                  <a:pt x="0" y="0"/>
                </a:lnTo>
                <a:lnTo>
                  <a:pt x="0" y="10668"/>
                </a:lnTo>
                <a:lnTo>
                  <a:pt x="207264" y="10668"/>
                </a:lnTo>
                <a:lnTo>
                  <a:pt x="2072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2674747" y="958342"/>
            <a:ext cx="2781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96925" algn="l"/>
                <a:tab pos="2074545" algn="l"/>
              </a:tabLst>
            </a:pP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+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1.96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3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−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1.96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𝜇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673605" y="1530349"/>
            <a:ext cx="152400" cy="41275"/>
          </a:xfrm>
          <a:custGeom>
            <a:avLst/>
            <a:gdLst/>
            <a:ahLst/>
            <a:cxnLst/>
            <a:rect l="l" t="t" r="r" b="b"/>
            <a:pathLst>
              <a:path w="152400" h="41275">
                <a:moveTo>
                  <a:pt x="147828" y="33528"/>
                </a:moveTo>
                <a:lnTo>
                  <a:pt x="76200" y="33528"/>
                </a:lnTo>
                <a:lnTo>
                  <a:pt x="76200" y="41148"/>
                </a:lnTo>
                <a:lnTo>
                  <a:pt x="147828" y="41148"/>
                </a:lnTo>
                <a:lnTo>
                  <a:pt x="147828" y="33528"/>
                </a:lnTo>
                <a:close/>
              </a:path>
              <a:path w="152400" h="41275">
                <a:moveTo>
                  <a:pt x="152400" y="0"/>
                </a:moveTo>
                <a:lnTo>
                  <a:pt x="0" y="0"/>
                </a:lnTo>
                <a:lnTo>
                  <a:pt x="0" y="10668"/>
                </a:lnTo>
                <a:lnTo>
                  <a:pt x="152400" y="10668"/>
                </a:lnTo>
                <a:lnTo>
                  <a:pt x="152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048635" y="1530349"/>
            <a:ext cx="152400" cy="41275"/>
          </a:xfrm>
          <a:custGeom>
            <a:avLst/>
            <a:gdLst/>
            <a:ahLst/>
            <a:cxnLst/>
            <a:rect l="l" t="t" r="r" b="b"/>
            <a:pathLst>
              <a:path w="152400" h="41275">
                <a:moveTo>
                  <a:pt x="147828" y="33528"/>
                </a:moveTo>
                <a:lnTo>
                  <a:pt x="76200" y="33528"/>
                </a:lnTo>
                <a:lnTo>
                  <a:pt x="76200" y="41148"/>
                </a:lnTo>
                <a:lnTo>
                  <a:pt x="147828" y="41148"/>
                </a:lnTo>
                <a:lnTo>
                  <a:pt x="147828" y="33528"/>
                </a:lnTo>
                <a:close/>
              </a:path>
              <a:path w="152400" h="41275">
                <a:moveTo>
                  <a:pt x="152400" y="0"/>
                </a:moveTo>
                <a:lnTo>
                  <a:pt x="0" y="0"/>
                </a:lnTo>
                <a:lnTo>
                  <a:pt x="0" y="10668"/>
                </a:lnTo>
                <a:lnTo>
                  <a:pt x="152400" y="10668"/>
                </a:lnTo>
                <a:lnTo>
                  <a:pt x="1524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341882" y="1414018"/>
            <a:ext cx="5366385" cy="10941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1225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−𝜎</a:t>
            </a:r>
            <a:r>
              <a:rPr dirty="0" baseline="45751" sz="1275" spc="30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1.96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0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3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≤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−𝜎</a:t>
            </a:r>
            <a:r>
              <a:rPr dirty="0" baseline="45751" sz="1275" spc="5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1.96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382">
                <a:latin typeface="Cambria Math"/>
                <a:cs typeface="Cambria Math"/>
              </a:rPr>
              <a:t> 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25">
                <a:latin typeface="Calibri"/>
                <a:cs typeface="Calibri"/>
              </a:rPr>
              <a:t>(2)</a:t>
            </a:r>
            <a:endParaRPr sz="1200">
              <a:latin typeface="Calibri"/>
              <a:cs typeface="Calibri"/>
            </a:endParaRPr>
          </a:p>
          <a:p>
            <a:pPr marL="335915">
              <a:lnSpc>
                <a:spcPts val="805"/>
              </a:lnSpc>
              <a:tabLst>
                <a:tab pos="1710689" algn="l"/>
              </a:tabLst>
            </a:pPr>
            <a:r>
              <a:rPr dirty="0" sz="850" spc="-25">
                <a:latin typeface="Cambria Math"/>
                <a:cs typeface="Cambria Math"/>
              </a:rPr>
              <a:t>√</a:t>
            </a:r>
            <a:r>
              <a:rPr dirty="0" baseline="3267" sz="1275" spc="-37">
                <a:latin typeface="Cambria Math"/>
                <a:cs typeface="Cambria Math"/>
              </a:rPr>
              <a:t>𝑛</a:t>
            </a:r>
            <a:r>
              <a:rPr dirty="0" baseline="3267" sz="1275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√</a:t>
            </a:r>
            <a:r>
              <a:rPr dirty="0" baseline="3267" sz="1275" spc="-37">
                <a:latin typeface="Cambria Math"/>
                <a:cs typeface="Cambria Math"/>
              </a:rPr>
              <a:t>𝑛</a:t>
            </a:r>
            <a:endParaRPr baseline="3267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</a:pPr>
            <a:endParaRPr sz="85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260"/>
              </a:spcBef>
            </a:pPr>
            <a:endParaRPr sz="850">
              <a:latin typeface="Cambria Math"/>
              <a:cs typeface="Cambria Math"/>
            </a:endParaRPr>
          </a:p>
          <a:p>
            <a:pPr marL="63500" marR="17780" indent="457200">
              <a:lnSpc>
                <a:spcPct val="143300"/>
              </a:lnSpc>
            </a:pPr>
            <a:r>
              <a:rPr dirty="0" sz="1200">
                <a:latin typeface="Times New Roman"/>
                <a:cs typeface="Times New Roman"/>
              </a:rPr>
              <a:t>Similarly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99%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2.58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2.58.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equivalent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92682" y="3028314"/>
            <a:ext cx="5346065" cy="111696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469900">
              <a:lnSpc>
                <a:spcPct val="100000"/>
              </a:lnSpc>
              <a:spcBef>
                <a:spcPts val="725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representation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(2)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Representation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99%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Graph:</a:t>
            </a:r>
            <a:endParaRPr sz="1200">
              <a:latin typeface="Cambria"/>
              <a:cs typeface="Cambria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019421" y="8700262"/>
            <a:ext cx="259079" cy="10795"/>
          </a:xfrm>
          <a:custGeom>
            <a:avLst/>
            <a:gdLst/>
            <a:ahLst/>
            <a:cxnLst/>
            <a:rect l="l" t="t" r="r" b="b"/>
            <a:pathLst>
              <a:path w="259079" h="10795">
                <a:moveTo>
                  <a:pt x="259079" y="0"/>
                </a:moveTo>
                <a:lnTo>
                  <a:pt x="0" y="0"/>
                </a:lnTo>
                <a:lnTo>
                  <a:pt x="0" y="10667"/>
                </a:lnTo>
                <a:lnTo>
                  <a:pt x="259079" y="10667"/>
                </a:lnTo>
                <a:lnTo>
                  <a:pt x="2590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341882" y="7061072"/>
            <a:ext cx="5273040" cy="1828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Calibri"/>
                <a:cs typeface="Calibri"/>
              </a:rPr>
              <a:t>Tests</a:t>
            </a:r>
            <a:r>
              <a:rPr dirty="0" sz="1200" spc="-10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of</a:t>
            </a:r>
            <a:r>
              <a:rPr dirty="0" sz="1200" spc="-5" b="1">
                <a:latin typeface="Calibri"/>
                <a:cs typeface="Calibri"/>
              </a:rPr>
              <a:t> </a:t>
            </a:r>
            <a:r>
              <a:rPr dirty="0" sz="1200" spc="-10" b="1">
                <a:latin typeface="Calibri"/>
                <a:cs typeface="Calibri"/>
              </a:rPr>
              <a:t>significance </a:t>
            </a:r>
            <a:r>
              <a:rPr dirty="0" sz="1200" b="1">
                <a:latin typeface="Calibri"/>
                <a:cs typeface="Calibri"/>
              </a:rPr>
              <a:t>for</a:t>
            </a:r>
            <a:r>
              <a:rPr dirty="0" sz="1200" spc="-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large</a:t>
            </a:r>
            <a:r>
              <a:rPr dirty="0" sz="1200" spc="-15" b="1">
                <a:latin typeface="Calibri"/>
                <a:cs typeface="Calibri"/>
              </a:rPr>
              <a:t> </a:t>
            </a:r>
            <a:r>
              <a:rPr dirty="0" sz="1200" spc="-10" b="1">
                <a:latin typeface="Calibri"/>
                <a:cs typeface="Calibri"/>
              </a:rPr>
              <a:t>samples:</a:t>
            </a:r>
            <a:endParaRPr sz="1200">
              <a:latin typeface="Calibri"/>
              <a:cs typeface="Calibri"/>
            </a:endParaRPr>
          </a:p>
          <a:p>
            <a:pPr marL="63500" marR="55880" indent="457200">
              <a:lnSpc>
                <a:spcPts val="2720"/>
              </a:lnSpc>
              <a:spcBef>
                <a:spcPts val="25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members.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failure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respectively,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p+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q)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34722" sz="1800" spc="-75">
                <a:latin typeface="Times New Roman"/>
                <a:cs typeface="Times New Roman"/>
              </a:rPr>
              <a:t>n</a:t>
            </a:r>
            <a:endParaRPr baseline="34722" sz="1800">
              <a:latin typeface="Times New Roman"/>
              <a:cs typeface="Times New Roman"/>
            </a:endParaRPr>
          </a:p>
          <a:p>
            <a:pPr marL="63500" marR="358775">
              <a:lnSpc>
                <a:spcPct val="136700"/>
              </a:lnSpc>
              <a:spcBef>
                <a:spcPts val="455"/>
              </a:spcBef>
            </a:pPr>
            <a:r>
              <a:rPr dirty="0" sz="1200">
                <a:latin typeface="Times New Roman"/>
                <a:cs typeface="Times New Roman"/>
              </a:rPr>
              <a:t>denotes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(p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34722" sz="1800">
                <a:latin typeface="Times New Roman"/>
                <a:cs typeface="Times New Roman"/>
              </a:rPr>
              <a:t>n</a:t>
            </a:r>
            <a:r>
              <a:rPr dirty="0" baseline="34722" sz="18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sampling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sample.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235"/>
              </a:spcBef>
            </a:pPr>
            <a:r>
              <a:rPr dirty="0" baseline="4629" sz="1800">
                <a:latin typeface="Times New Roman"/>
                <a:cs typeface="Times New Roman"/>
              </a:rPr>
              <a:t>We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know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that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by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binomial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distribution</a:t>
            </a:r>
            <a:r>
              <a:rPr dirty="0" baseline="4629" sz="1800" spc="34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𝑥̅</a:t>
            </a:r>
            <a:r>
              <a:rPr dirty="0" baseline="4629" sz="1800" spc="165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6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𝑛𝑝 𝑎𝑛𝑑</a:t>
            </a:r>
            <a:r>
              <a:rPr dirty="0" baseline="4629" sz="1800" spc="3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𝜎</a:t>
            </a:r>
            <a:r>
              <a:rPr dirty="0" baseline="4629" sz="1800" spc="89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4629" sz="1800">
                <a:latin typeface="Cambria Math"/>
                <a:cs typeface="Cambria Math"/>
              </a:rPr>
              <a:t>𝑛𝑝𝑞</a:t>
            </a:r>
            <a:r>
              <a:rPr dirty="0" baseline="4629" sz="1800" spc="15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then,</a:t>
            </a:r>
            <a:endParaRPr baseline="4629" sz="1800">
              <a:latin typeface="Times New Roman"/>
              <a:cs typeface="Times New Roman"/>
            </a:endParaRPr>
          </a:p>
        </p:txBody>
      </p:sp>
      <p:pic>
        <p:nvPicPr>
          <p:cNvPr id="14" name="object 1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86545" y="5053888"/>
            <a:ext cx="1915077" cy="1370504"/>
          </a:xfrm>
          <a:prstGeom prst="rect">
            <a:avLst/>
          </a:prstGeom>
        </p:spPr>
      </p:pic>
      <p:pic>
        <p:nvPicPr>
          <p:cNvPr id="15" name="object 15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676722" y="5091791"/>
            <a:ext cx="1915010" cy="1332588"/>
          </a:xfrm>
          <a:prstGeom prst="rect">
            <a:avLst/>
          </a:prstGeom>
        </p:spPr>
      </p:pic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404742" y="1034541"/>
            <a:ext cx="9588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0">
                <a:latin typeface="Cambria Math"/>
                <a:cs typeface="Cambria Math"/>
              </a:rPr>
              <a:t>𝑛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383915" y="1030477"/>
            <a:ext cx="139065" cy="10795"/>
          </a:xfrm>
          <a:custGeom>
            <a:avLst/>
            <a:gdLst/>
            <a:ahLst/>
            <a:cxnLst/>
            <a:rect l="l" t="t" r="r" b="b"/>
            <a:pathLst>
              <a:path w="139064" h="10794">
                <a:moveTo>
                  <a:pt x="138684" y="0"/>
                </a:moveTo>
                <a:lnTo>
                  <a:pt x="0" y="0"/>
                </a:lnTo>
                <a:lnTo>
                  <a:pt x="0" y="10668"/>
                </a:lnTo>
                <a:lnTo>
                  <a:pt x="138684" y="10668"/>
                </a:lnTo>
                <a:lnTo>
                  <a:pt x="1386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367282" y="914145"/>
            <a:ext cx="24784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45751" sz="1275" spc="82">
                <a:latin typeface="Cambria Math"/>
                <a:cs typeface="Cambria Math"/>
              </a:rPr>
              <a:t>𝑛𝑝</a:t>
            </a:r>
            <a:r>
              <a:rPr dirty="0" baseline="45751" sz="1275" spc="20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𝑝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67282" y="1246378"/>
            <a:ext cx="41592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deviation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successes=</a:t>
            </a:r>
            <a:r>
              <a:rPr dirty="0" u="sng" baseline="39215" sz="1275" spc="-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√</a:t>
            </a:r>
            <a:r>
              <a:rPr dirty="0" u="sng" baseline="45751" sz="1275" spc="-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𝑛</a:t>
            </a:r>
            <a:r>
              <a:rPr dirty="0" baseline="45751" sz="1275" spc="-15">
                <a:latin typeface="Cambria Math"/>
                <a:cs typeface="Cambria Math"/>
              </a:rPr>
              <a:t>𝑝</a:t>
            </a:r>
            <a:r>
              <a:rPr dirty="0" u="sng" baseline="45751" sz="1275" spc="-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𝑞</a:t>
            </a:r>
            <a:endParaRPr baseline="45751" sz="1275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284596" y="1239266"/>
            <a:ext cx="205740" cy="7620"/>
          </a:xfrm>
          <a:custGeom>
            <a:avLst/>
            <a:gdLst/>
            <a:ahLst/>
            <a:cxnLst/>
            <a:rect l="l" t="t" r="r" b="b"/>
            <a:pathLst>
              <a:path w="205739" h="7619">
                <a:moveTo>
                  <a:pt x="205739" y="0"/>
                </a:moveTo>
                <a:lnTo>
                  <a:pt x="0" y="0"/>
                </a:lnTo>
                <a:lnTo>
                  <a:pt x="0" y="7620"/>
                </a:lnTo>
                <a:lnTo>
                  <a:pt x="205739" y="7620"/>
                </a:lnTo>
                <a:lnTo>
                  <a:pt x="2057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302377" y="1366774"/>
            <a:ext cx="9588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0">
                <a:latin typeface="Cambria Math"/>
                <a:cs typeface="Cambria Math"/>
              </a:rPr>
              <a:t>𝑛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681226" y="2799842"/>
            <a:ext cx="218440" cy="10795"/>
          </a:xfrm>
          <a:custGeom>
            <a:avLst/>
            <a:gdLst/>
            <a:ahLst/>
            <a:cxnLst/>
            <a:rect l="l" t="t" r="r" b="b"/>
            <a:pathLst>
              <a:path w="218439" h="10794">
                <a:moveTo>
                  <a:pt x="217931" y="0"/>
                </a:moveTo>
                <a:lnTo>
                  <a:pt x="0" y="0"/>
                </a:lnTo>
                <a:lnTo>
                  <a:pt x="0" y="10668"/>
                </a:lnTo>
                <a:lnTo>
                  <a:pt x="217931" y="10668"/>
                </a:lnTo>
                <a:lnTo>
                  <a:pt x="217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341882" y="1670050"/>
            <a:ext cx="3811904" cy="1289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‘x’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size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75"/>
              </a:spcBef>
            </a:pPr>
            <a:r>
              <a:rPr dirty="0" sz="1200">
                <a:latin typeface="Times New Roman"/>
                <a:cs typeface="Times New Roman"/>
              </a:rPr>
              <a:t>(n)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µ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np.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variate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25">
                <a:latin typeface="Times New Roman"/>
                <a:cs typeface="Times New Roman"/>
              </a:rPr>
              <a:t> as,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1210"/>
              </a:spcBef>
            </a:pPr>
            <a:r>
              <a:rPr dirty="0" baseline="-32407" sz="1800">
                <a:latin typeface="Cambria Math"/>
                <a:cs typeface="Cambria Math"/>
              </a:rPr>
              <a:t>𝑧</a:t>
            </a:r>
            <a:r>
              <a:rPr dirty="0" baseline="-32407" sz="1800" spc="187">
                <a:latin typeface="Cambria Math"/>
                <a:cs typeface="Cambria Math"/>
              </a:rPr>
              <a:t> </a:t>
            </a:r>
            <a:r>
              <a:rPr dirty="0" baseline="-32407" sz="1800">
                <a:latin typeface="Cambria Math"/>
                <a:cs typeface="Cambria Math"/>
              </a:rPr>
              <a:t>=</a:t>
            </a:r>
            <a:r>
              <a:rPr dirty="0" baseline="-32407" sz="1800" spc="157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𝑥̅−𝜇</a:t>
            </a:r>
            <a:r>
              <a:rPr dirty="0" sz="850" spc="120">
                <a:latin typeface="Cambria Math"/>
                <a:cs typeface="Cambria Math"/>
              </a:rPr>
              <a:t> </a:t>
            </a:r>
            <a:r>
              <a:rPr dirty="0" baseline="-32407" sz="1800">
                <a:latin typeface="Calibri"/>
                <a:cs typeface="Calibri"/>
              </a:rPr>
              <a:t>=</a:t>
            </a:r>
            <a:r>
              <a:rPr dirty="0" baseline="-32407" sz="1800" spc="30">
                <a:latin typeface="Calibri"/>
                <a:cs typeface="Calibri"/>
              </a:rPr>
              <a:t> </a:t>
            </a:r>
            <a:r>
              <a:rPr dirty="0" sz="850" spc="-20">
                <a:latin typeface="Cambria Math"/>
                <a:cs typeface="Cambria Math"/>
              </a:rPr>
              <a:t>𝑥̅−𝑛𝑝</a:t>
            </a:r>
            <a:endParaRPr sz="850">
              <a:latin typeface="Cambria Math"/>
              <a:cs typeface="Cambria Math"/>
            </a:endParaRPr>
          </a:p>
          <a:p>
            <a:pPr marL="410845">
              <a:lnSpc>
                <a:spcPct val="100000"/>
              </a:lnSpc>
              <a:spcBef>
                <a:spcPts val="219"/>
              </a:spcBef>
              <a:tabLst>
                <a:tab pos="702945" algn="l"/>
              </a:tabLst>
            </a:pPr>
            <a:r>
              <a:rPr dirty="0" sz="850">
                <a:latin typeface="Cambria Math"/>
                <a:cs typeface="Cambria Math"/>
              </a:rPr>
              <a:t>𝜎	</a:t>
            </a:r>
            <a:r>
              <a:rPr dirty="0" baseline="-9803" sz="1275" spc="-30">
                <a:latin typeface="Cambria Math"/>
                <a:cs typeface="Cambria Math"/>
              </a:rPr>
              <a:t>√</a:t>
            </a:r>
            <a:r>
              <a:rPr dirty="0" sz="850" spc="-20">
                <a:latin typeface="Cambria Math"/>
                <a:cs typeface="Cambria Math"/>
              </a:rPr>
              <a:t>𝑛𝑝𝑞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042414" y="2799841"/>
            <a:ext cx="285115" cy="50800"/>
          </a:xfrm>
          <a:custGeom>
            <a:avLst/>
            <a:gdLst/>
            <a:ahLst/>
            <a:cxnLst/>
            <a:rect l="l" t="t" r="r" b="b"/>
            <a:pathLst>
              <a:path w="285114" h="50800">
                <a:moveTo>
                  <a:pt x="280403" y="42684"/>
                </a:moveTo>
                <a:lnTo>
                  <a:pt x="74676" y="42684"/>
                </a:lnTo>
                <a:lnTo>
                  <a:pt x="74676" y="50292"/>
                </a:lnTo>
                <a:lnTo>
                  <a:pt x="280403" y="50292"/>
                </a:lnTo>
                <a:lnTo>
                  <a:pt x="280403" y="42684"/>
                </a:lnTo>
                <a:close/>
              </a:path>
              <a:path w="285114" h="50800">
                <a:moveTo>
                  <a:pt x="284988" y="0"/>
                </a:moveTo>
                <a:lnTo>
                  <a:pt x="0" y="0"/>
                </a:lnTo>
                <a:lnTo>
                  <a:pt x="0" y="10668"/>
                </a:lnTo>
                <a:lnTo>
                  <a:pt x="284988" y="10668"/>
                </a:lnTo>
                <a:lnTo>
                  <a:pt x="2849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4146169" y="4202303"/>
            <a:ext cx="135890" cy="10795"/>
          </a:xfrm>
          <a:custGeom>
            <a:avLst/>
            <a:gdLst/>
            <a:ahLst/>
            <a:cxnLst/>
            <a:rect l="l" t="t" r="r" b="b"/>
            <a:pathLst>
              <a:path w="135889" h="10795">
                <a:moveTo>
                  <a:pt x="135636" y="0"/>
                </a:moveTo>
                <a:lnTo>
                  <a:pt x="0" y="0"/>
                </a:lnTo>
                <a:lnTo>
                  <a:pt x="0" y="10667"/>
                </a:lnTo>
                <a:lnTo>
                  <a:pt x="135636" y="10667"/>
                </a:lnTo>
                <a:lnTo>
                  <a:pt x="1356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4146169" y="4037710"/>
            <a:ext cx="135890" cy="10795"/>
          </a:xfrm>
          <a:custGeom>
            <a:avLst/>
            <a:gdLst/>
            <a:ahLst/>
            <a:cxnLst/>
            <a:rect l="l" t="t" r="r" b="b"/>
            <a:pathLst>
              <a:path w="135889" h="10795">
                <a:moveTo>
                  <a:pt x="135636" y="0"/>
                </a:moveTo>
                <a:lnTo>
                  <a:pt x="0" y="0"/>
                </a:lnTo>
                <a:lnTo>
                  <a:pt x="0" y="10667"/>
                </a:lnTo>
                <a:lnTo>
                  <a:pt x="135636" y="10667"/>
                </a:lnTo>
                <a:lnTo>
                  <a:pt x="1356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329182" y="3630295"/>
            <a:ext cx="5234940" cy="731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2.58,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differences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highly</a:t>
            </a:r>
            <a:r>
              <a:rPr dirty="0" sz="1200" spc="-10">
                <a:latin typeface="Times New Roman"/>
                <a:cs typeface="Times New Roman"/>
              </a:rPr>
              <a:t> significant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0"/>
              </a:spcBef>
            </a:pP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ts val="1175"/>
              </a:lnSpc>
              <a:spcBef>
                <a:spcPts val="5"/>
              </a:spcBef>
              <a:tabLst>
                <a:tab pos="3435350" algn="l"/>
              </a:tabLst>
            </a:pPr>
            <a:r>
              <a:rPr dirty="0" baseline="2314" sz="1800">
                <a:latin typeface="Calibri"/>
                <a:cs typeface="Calibri"/>
              </a:rPr>
              <a:t>and</a:t>
            </a:r>
            <a:r>
              <a:rPr dirty="0" baseline="2314" sz="1800" spc="-22">
                <a:latin typeface="Calibri"/>
                <a:cs typeface="Calibri"/>
              </a:rPr>
              <a:t> </a:t>
            </a:r>
            <a:r>
              <a:rPr dirty="0" baseline="2314" sz="1800" spc="-15">
                <a:latin typeface="Calibri"/>
                <a:cs typeface="Calibri"/>
              </a:rPr>
              <a:t>reject</a:t>
            </a:r>
            <a:r>
              <a:rPr dirty="0" baseline="2314" sz="1800" spc="-30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the</a:t>
            </a:r>
            <a:r>
              <a:rPr dirty="0" baseline="2314" sz="1800" spc="-30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hypothesis.</a:t>
            </a:r>
            <a:r>
              <a:rPr dirty="0" baseline="2314" sz="1800" spc="345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Then</a:t>
            </a:r>
            <a:r>
              <a:rPr dirty="0" baseline="2314" sz="1800" spc="712">
                <a:latin typeface="Calibri"/>
                <a:cs typeface="Calibri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𝑝</a:t>
            </a:r>
            <a:r>
              <a:rPr dirty="0" baseline="2314" sz="1800" spc="-1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±</a:t>
            </a:r>
            <a:r>
              <a:rPr dirty="0" baseline="2314" sz="1800" spc="-37">
                <a:latin typeface="Cambria Math"/>
                <a:cs typeface="Cambria Math"/>
              </a:rPr>
              <a:t> </a:t>
            </a:r>
            <a:r>
              <a:rPr dirty="0" baseline="2314" sz="1800" spc="-15">
                <a:latin typeface="Cambria Math"/>
                <a:cs typeface="Cambria Math"/>
              </a:rPr>
              <a:t>2.58</a:t>
            </a:r>
            <a:r>
              <a:rPr dirty="0" sz="1200" spc="-10">
                <a:latin typeface="Cambria Math"/>
                <a:cs typeface="Cambria Math"/>
              </a:rPr>
              <a:t>√</a:t>
            </a:r>
            <a:r>
              <a:rPr dirty="0" baseline="49019" sz="1275" spc="-15">
                <a:latin typeface="Cambria Math"/>
                <a:cs typeface="Cambria Math"/>
              </a:rPr>
              <a:t>𝑝𝑞</a:t>
            </a:r>
            <a:r>
              <a:rPr dirty="0" baseline="49019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libri"/>
                <a:cs typeface="Calibri"/>
              </a:rPr>
              <a:t>be</a:t>
            </a:r>
            <a:r>
              <a:rPr dirty="0" baseline="2314" sz="1800" spc="127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the</a:t>
            </a:r>
            <a:r>
              <a:rPr dirty="0" baseline="2314" sz="1800" spc="150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probable</a:t>
            </a:r>
            <a:r>
              <a:rPr dirty="0" baseline="2314" sz="1800" spc="150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limits</a:t>
            </a:r>
            <a:r>
              <a:rPr dirty="0" baseline="2314" sz="1800" spc="135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of</a:t>
            </a:r>
            <a:r>
              <a:rPr dirty="0" baseline="2314" sz="1800" spc="142">
                <a:latin typeface="Calibri"/>
                <a:cs typeface="Calibri"/>
              </a:rPr>
              <a:t> </a:t>
            </a:r>
            <a:r>
              <a:rPr dirty="0" baseline="2314" sz="1800" spc="-37">
                <a:latin typeface="Calibri"/>
                <a:cs typeface="Calibri"/>
              </a:rPr>
              <a:t>z.</a:t>
            </a:r>
            <a:endParaRPr baseline="2314" sz="1800">
              <a:latin typeface="Calibri"/>
              <a:cs typeface="Calibri"/>
            </a:endParaRPr>
          </a:p>
          <a:p>
            <a:pPr algn="ctr" marL="533400">
              <a:lnSpc>
                <a:spcPts val="755"/>
              </a:lnSpc>
            </a:pPr>
            <a:r>
              <a:rPr dirty="0" sz="850" spc="10">
                <a:latin typeface="Cambria Math"/>
                <a:cs typeface="Cambria Math"/>
              </a:rPr>
              <a:t>𝑛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92682" y="4992496"/>
            <a:ext cx="392430" cy="55054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200" spc="-20">
                <a:latin typeface="Times New Roman"/>
                <a:cs typeface="Times New Roman"/>
              </a:rPr>
              <a:t>Fora</a:t>
            </a:r>
            <a:endParaRPr sz="1200">
              <a:latin typeface="Times New Roman"/>
              <a:cs typeface="Times New Roman"/>
            </a:endParaRPr>
          </a:p>
          <a:p>
            <a:pPr marL="225425">
              <a:lnSpc>
                <a:spcPct val="100000"/>
              </a:lnSpc>
              <a:spcBef>
                <a:spcPts val="625"/>
              </a:spcBef>
            </a:pPr>
            <a:r>
              <a:rPr dirty="0" sz="1200" spc="-25">
                <a:latin typeface="Times New Roman"/>
                <a:cs typeface="Times New Roman"/>
              </a:rPr>
              <a:t>lie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19273" y="4992496"/>
            <a:ext cx="4331970" cy="550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3500"/>
              </a:lnSpc>
              <a:spcBef>
                <a:spcPts val="100"/>
              </a:spcBef>
              <a:tabLst>
                <a:tab pos="1139190" algn="l"/>
                <a:tab pos="2042795" algn="l"/>
                <a:tab pos="3228340" algn="l"/>
                <a:tab pos="3567429" algn="l"/>
              </a:tabLst>
            </a:pPr>
            <a:r>
              <a:rPr dirty="0" sz="1200" spc="-10">
                <a:latin typeface="Times New Roman"/>
                <a:cs typeface="Times New Roman"/>
              </a:rPr>
              <a:t>normal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distribution,</a:t>
            </a:r>
            <a:r>
              <a:rPr dirty="0" sz="1200">
                <a:latin typeface="Times New Roman"/>
                <a:cs typeface="Times New Roman"/>
              </a:rPr>
              <a:t>	only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5%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25">
                <a:latin typeface="Times New Roman"/>
                <a:cs typeface="Times New Roman"/>
              </a:rPr>
              <a:t>of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members </a:t>
            </a:r>
            <a:r>
              <a:rPr dirty="0" sz="1200">
                <a:latin typeface="Times New Roman"/>
                <a:cs typeface="Times New Roman"/>
              </a:rPr>
              <a:t>outside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μ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±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1.96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σ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only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members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outside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μ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±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2.58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64132" y="5596509"/>
            <a:ext cx="5562600" cy="2545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066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σ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</a:t>
            </a:r>
            <a:r>
              <a:rPr dirty="0" sz="1200" spc="-20">
                <a:latin typeface="Times New Roman"/>
                <a:cs typeface="Times New Roman"/>
              </a:rPr>
              <a:t>sample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9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240665">
              <a:lnSpc>
                <a:spcPct val="100000"/>
              </a:lnSpc>
              <a:spcBef>
                <a:spcPts val="860"/>
              </a:spcBef>
            </a:pP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1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16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variate</a:t>
            </a:r>
            <a:endParaRPr sz="1200">
              <a:latin typeface="Times New Roman"/>
              <a:cs typeface="Times New Roman"/>
            </a:endParaRPr>
          </a:p>
          <a:p>
            <a:pPr marL="240665">
              <a:lnSpc>
                <a:spcPct val="100000"/>
              </a:lnSpc>
              <a:spcBef>
                <a:spcPts val="229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</a:t>
            </a:r>
            <a:endParaRPr sz="1200">
              <a:latin typeface="Times New Roman"/>
              <a:cs typeface="Times New Roman"/>
            </a:endParaRPr>
          </a:p>
          <a:p>
            <a:pPr marL="240665" marR="5080" indent="-228600">
              <a:lnSpc>
                <a:spcPct val="152500"/>
              </a:lnSpc>
              <a:spcBef>
                <a:spcPts val="480"/>
              </a:spcBef>
              <a:buSzPct val="133333"/>
              <a:buFont typeface="Times New Roman"/>
              <a:buChar char="•"/>
              <a:tabLst>
                <a:tab pos="240665" algn="l"/>
              </a:tabLst>
            </a:pPr>
            <a:r>
              <a:rPr dirty="0" sz="1200">
                <a:latin typeface="Calibri"/>
                <a:cs typeface="Calibri"/>
              </a:rPr>
              <a:t>If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Z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&lt;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1.96,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difference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between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observed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expected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number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successes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not </a:t>
            </a:r>
            <a:r>
              <a:rPr dirty="0" sz="1200" spc="-10">
                <a:latin typeface="Calibri"/>
                <a:cs typeface="Calibri"/>
              </a:rPr>
              <a:t>significant.</a:t>
            </a:r>
            <a:endParaRPr sz="1200">
              <a:latin typeface="Calibri"/>
              <a:cs typeface="Calibri"/>
            </a:endParaRPr>
          </a:p>
          <a:p>
            <a:pPr marL="240665" marR="288290" indent="-228600">
              <a:lnSpc>
                <a:spcPct val="152700"/>
              </a:lnSpc>
              <a:spcBef>
                <a:spcPts val="395"/>
              </a:spcBef>
              <a:buSzPct val="133333"/>
              <a:buFont typeface="Times New Roman"/>
              <a:buChar char="•"/>
              <a:tabLst>
                <a:tab pos="240665" algn="l"/>
                <a:tab pos="558165" algn="l"/>
                <a:tab pos="832485" algn="l"/>
                <a:tab pos="1099185" algn="l"/>
                <a:tab pos="1605280" algn="l"/>
                <a:tab pos="2579370" algn="l"/>
                <a:tab pos="2867025" algn="l"/>
                <a:tab pos="3876040" algn="l"/>
                <a:tab pos="4175125" algn="l"/>
                <a:tab pos="4597400" algn="l"/>
                <a:tab pos="5142865" algn="l"/>
              </a:tabLst>
            </a:pPr>
            <a:r>
              <a:rPr dirty="0" sz="1200" spc="-25">
                <a:latin typeface="Calibri"/>
                <a:cs typeface="Calibri"/>
              </a:rPr>
              <a:t>If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Z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&gt;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0">
                <a:latin typeface="Calibri"/>
                <a:cs typeface="Calibri"/>
              </a:rPr>
              <a:t>1.96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difference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is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significant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at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5%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level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40">
                <a:latin typeface="Calibri"/>
                <a:cs typeface="Calibri"/>
              </a:rPr>
              <a:t>of </a:t>
            </a:r>
            <a:r>
              <a:rPr dirty="0" sz="1200" spc="-10">
                <a:latin typeface="Calibri"/>
                <a:cs typeface="Calibri"/>
              </a:rPr>
              <a:t>significance.</a:t>
            </a:r>
            <a:endParaRPr sz="1200">
              <a:latin typeface="Calibri"/>
              <a:cs typeface="Calibri"/>
            </a:endParaRPr>
          </a:p>
          <a:p>
            <a:pPr marL="240665" marR="292100" indent="-228600">
              <a:lnSpc>
                <a:spcPct val="152500"/>
              </a:lnSpc>
              <a:spcBef>
                <a:spcPts val="370"/>
              </a:spcBef>
              <a:buSzPct val="133333"/>
              <a:buFont typeface="Times New Roman"/>
              <a:buChar char="•"/>
              <a:tabLst>
                <a:tab pos="240665" algn="l"/>
                <a:tab pos="551815" algn="l"/>
                <a:tab pos="819785" algn="l"/>
                <a:tab pos="1078865" algn="l"/>
                <a:tab pos="1632585" algn="l"/>
                <a:tab pos="2604770" algn="l"/>
                <a:tab pos="2886710" algn="l"/>
                <a:tab pos="3891279" algn="l"/>
                <a:tab pos="4182745" algn="l"/>
                <a:tab pos="4600575" algn="l"/>
                <a:tab pos="5133975" algn="l"/>
              </a:tabLst>
            </a:pPr>
            <a:r>
              <a:rPr dirty="0" sz="1200" spc="-25">
                <a:latin typeface="Calibri"/>
                <a:cs typeface="Calibri"/>
              </a:rPr>
              <a:t>If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Z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50">
                <a:latin typeface="Calibri"/>
                <a:cs typeface="Calibri"/>
              </a:rPr>
              <a:t>&gt;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2.58,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difference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is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significant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at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1%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10">
                <a:latin typeface="Calibri"/>
                <a:cs typeface="Calibri"/>
              </a:rPr>
              <a:t>level</a:t>
            </a:r>
            <a:r>
              <a:rPr dirty="0" sz="1200">
                <a:latin typeface="Calibri"/>
                <a:cs typeface="Calibri"/>
              </a:rPr>
              <a:t>	</a:t>
            </a:r>
            <a:r>
              <a:rPr dirty="0" sz="1200" spc="-25">
                <a:latin typeface="Calibri"/>
                <a:cs typeface="Calibri"/>
              </a:rPr>
              <a:t>of </a:t>
            </a:r>
            <a:r>
              <a:rPr dirty="0" sz="1200" spc="-10">
                <a:latin typeface="Calibri"/>
                <a:cs typeface="Calibri"/>
              </a:rPr>
              <a:t>significance.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92682" y="8615933"/>
            <a:ext cx="25984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Times New Roman"/>
                <a:cs typeface="Times New Roman"/>
              </a:rPr>
              <a:t>Examples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on</a:t>
            </a:r>
            <a:r>
              <a:rPr dirty="0" sz="1200" spc="-2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Significance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of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 spc="-10" b="1">
                <a:latin typeface="Times New Roman"/>
                <a:cs typeface="Times New Roman"/>
              </a:rPr>
              <a:t>proportion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1392682" y="894333"/>
            <a:ext cx="5337810" cy="3288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Example</a:t>
            </a:r>
            <a:r>
              <a:rPr dirty="0" sz="1200" spc="-25">
                <a:solidFill>
                  <a:srgbClr val="365F91"/>
                </a:solidFill>
                <a:latin typeface="Cambria"/>
                <a:cs typeface="Cambria"/>
              </a:rPr>
              <a:t> :1</a:t>
            </a:r>
            <a:endParaRPr sz="1200">
              <a:latin typeface="Cambria"/>
              <a:cs typeface="Cambria"/>
            </a:endParaRPr>
          </a:p>
          <a:p>
            <a:pPr marL="12700" marR="5080">
              <a:lnSpc>
                <a:spcPct val="143300"/>
              </a:lnSpc>
              <a:spcBef>
                <a:spcPts val="42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turns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up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540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decide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>
                <a:latin typeface="Times New Roman"/>
                <a:cs typeface="Times New Roman"/>
              </a:rPr>
              <a:t>un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biased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05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28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unbiased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1/2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1,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}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np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 ×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0.5=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500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80"/>
              </a:spcBef>
            </a:pPr>
            <a:r>
              <a:rPr dirty="0" sz="1200">
                <a:latin typeface="Times New Roman"/>
                <a:cs typeface="Times New Roman"/>
              </a:rPr>
              <a:t>Actual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 spc="70">
                <a:latin typeface="Times New Roman"/>
                <a:cs typeface="Times New Roman"/>
              </a:rPr>
              <a:t>of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ℎ</a:t>
            </a:r>
            <a:r>
              <a:rPr dirty="0" sz="1200">
                <a:latin typeface="Times New Roman"/>
                <a:cs typeface="Times New Roman"/>
              </a:rPr>
              <a:t>eads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540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>
                <a:latin typeface="Cambria Math"/>
                <a:cs typeface="Cambria Math"/>
              </a:rPr>
              <a:t>ℎ</a:t>
            </a:r>
            <a:r>
              <a:rPr dirty="0" sz="1200">
                <a:latin typeface="Times New Roman"/>
                <a:cs typeface="Times New Roman"/>
              </a:rPr>
              <a:t>en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−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sz="1200" spc="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540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−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500</a:t>
            </a:r>
            <a:r>
              <a:rPr dirty="0" sz="1200" spc="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184146" y="4519294"/>
            <a:ext cx="291465" cy="50800"/>
          </a:xfrm>
          <a:custGeom>
            <a:avLst/>
            <a:gdLst/>
            <a:ahLst/>
            <a:cxnLst/>
            <a:rect l="l" t="t" r="r" b="b"/>
            <a:pathLst>
              <a:path w="291464" h="50800">
                <a:moveTo>
                  <a:pt x="291376" y="0"/>
                </a:moveTo>
                <a:lnTo>
                  <a:pt x="0" y="0"/>
                </a:lnTo>
                <a:lnTo>
                  <a:pt x="0" y="10668"/>
                </a:lnTo>
                <a:lnTo>
                  <a:pt x="291376" y="10668"/>
                </a:lnTo>
                <a:lnTo>
                  <a:pt x="291376" y="0"/>
                </a:lnTo>
                <a:close/>
              </a:path>
              <a:path w="291464" h="50800">
                <a:moveTo>
                  <a:pt x="291388" y="42672"/>
                </a:moveTo>
                <a:lnTo>
                  <a:pt x="74676" y="42672"/>
                </a:lnTo>
                <a:lnTo>
                  <a:pt x="74676" y="50292"/>
                </a:lnTo>
                <a:lnTo>
                  <a:pt x="291388" y="50292"/>
                </a:lnTo>
                <a:lnTo>
                  <a:pt x="291388" y="42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2678303" y="4519294"/>
            <a:ext cx="299085" cy="50800"/>
          </a:xfrm>
          <a:custGeom>
            <a:avLst/>
            <a:gdLst/>
            <a:ahLst/>
            <a:cxnLst/>
            <a:rect l="l" t="t" r="r" b="b"/>
            <a:pathLst>
              <a:path w="299085" h="50800">
                <a:moveTo>
                  <a:pt x="295656" y="42672"/>
                </a:moveTo>
                <a:lnTo>
                  <a:pt x="79248" y="42672"/>
                </a:lnTo>
                <a:lnTo>
                  <a:pt x="79248" y="50292"/>
                </a:lnTo>
                <a:lnTo>
                  <a:pt x="295656" y="50292"/>
                </a:lnTo>
                <a:lnTo>
                  <a:pt x="295656" y="42672"/>
                </a:lnTo>
                <a:close/>
              </a:path>
              <a:path w="299085" h="50800">
                <a:moveTo>
                  <a:pt x="298704" y="0"/>
                </a:moveTo>
                <a:lnTo>
                  <a:pt x="0" y="0"/>
                </a:lnTo>
                <a:lnTo>
                  <a:pt x="0" y="10668"/>
                </a:lnTo>
                <a:lnTo>
                  <a:pt x="298704" y="10668"/>
                </a:lnTo>
                <a:lnTo>
                  <a:pt x="2987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367282" y="4402963"/>
            <a:ext cx="1810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Consider</a:t>
            </a:r>
            <a:r>
              <a:rPr dirty="0" sz="1200" spc="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z=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45751" sz="1275" spc="97">
                <a:latin typeface="Cambria Math"/>
                <a:cs typeface="Cambria Math"/>
              </a:rPr>
              <a:t>𝑥−𝜇</a:t>
            </a:r>
            <a:r>
              <a:rPr dirty="0" baseline="45751" sz="1275" spc="240">
                <a:latin typeface="Cambria Math"/>
                <a:cs typeface="Cambria Math"/>
              </a:rPr>
              <a:t> 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10">
                <a:latin typeface="Cambria Math"/>
                <a:cs typeface="Cambria Math"/>
              </a:rPr>
              <a:t> </a:t>
            </a:r>
            <a:r>
              <a:rPr dirty="0" baseline="45751" sz="1275" spc="97">
                <a:latin typeface="Cambria Math"/>
                <a:cs typeface="Cambria Math"/>
              </a:rPr>
              <a:t>𝑥−𝑛𝑝</a:t>
            </a:r>
            <a:r>
              <a:rPr dirty="0" baseline="45751" sz="1275" spc="32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146045" y="4523359"/>
            <a:ext cx="187515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36575" algn="l"/>
                <a:tab pos="1035050" algn="l"/>
              </a:tabLst>
            </a:pPr>
            <a:r>
              <a:rPr dirty="0" baseline="-9803" sz="1275" spc="67">
                <a:latin typeface="Cambria Math"/>
                <a:cs typeface="Cambria Math"/>
              </a:rPr>
              <a:t>√</a:t>
            </a:r>
            <a:r>
              <a:rPr dirty="0" sz="850" spc="45">
                <a:latin typeface="Cambria Math"/>
                <a:cs typeface="Cambria Math"/>
              </a:rPr>
              <a:t>𝑛𝑝𝑞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baseline="-9803" sz="1275" spc="67">
                <a:latin typeface="Cambria Math"/>
                <a:cs typeface="Cambria Math"/>
              </a:rPr>
              <a:t>√</a:t>
            </a:r>
            <a:r>
              <a:rPr dirty="0" sz="850" spc="45">
                <a:latin typeface="Cambria Math"/>
                <a:cs typeface="Cambria Math"/>
              </a:rPr>
              <a:t>𝑛𝑝𝑞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baseline="-3267" sz="1275" spc="-15">
                <a:latin typeface="Cambria Math"/>
                <a:cs typeface="Cambria Math"/>
              </a:rPr>
              <a:t>√</a:t>
            </a:r>
            <a:r>
              <a:rPr dirty="0" sz="850" spc="-10">
                <a:latin typeface="Cambria Math"/>
                <a:cs typeface="Cambria Math"/>
              </a:rPr>
              <a:t>1000𝑋0.5𝑋0.5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331590" y="4357242"/>
            <a:ext cx="50101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Cambria Math"/>
                <a:cs typeface="Cambria Math"/>
              </a:rPr>
              <a:t>540−500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181223" y="4519294"/>
            <a:ext cx="802005" cy="40005"/>
          </a:xfrm>
          <a:custGeom>
            <a:avLst/>
            <a:gdLst/>
            <a:ahLst/>
            <a:cxnLst/>
            <a:rect l="l" t="t" r="r" b="b"/>
            <a:pathLst>
              <a:path w="802004" h="40004">
                <a:moveTo>
                  <a:pt x="801624" y="32004"/>
                </a:moveTo>
                <a:lnTo>
                  <a:pt x="74676" y="32004"/>
                </a:lnTo>
                <a:lnTo>
                  <a:pt x="74676" y="39624"/>
                </a:lnTo>
                <a:lnTo>
                  <a:pt x="801624" y="39624"/>
                </a:lnTo>
                <a:lnTo>
                  <a:pt x="801624" y="32004"/>
                </a:lnTo>
                <a:close/>
              </a:path>
              <a:path w="802004" h="40004">
                <a:moveTo>
                  <a:pt x="801624" y="0"/>
                </a:moveTo>
                <a:lnTo>
                  <a:pt x="0" y="0"/>
                </a:lnTo>
                <a:lnTo>
                  <a:pt x="0" y="10668"/>
                </a:lnTo>
                <a:lnTo>
                  <a:pt x="801624" y="10668"/>
                </a:lnTo>
                <a:lnTo>
                  <a:pt x="801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392682" y="4857115"/>
            <a:ext cx="5267325" cy="2124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imes New Roman"/>
                <a:cs typeface="Times New Roman"/>
              </a:rPr>
              <a:t>2.53&lt;2.58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2.53 &lt;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2.58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⇉</a:t>
            </a:r>
            <a:r>
              <a:rPr dirty="0" sz="1200" spc="185">
                <a:latin typeface="Cambria Math"/>
                <a:cs typeface="Cambria Math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99%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2314" sz="1800" spc="-15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Under</a:t>
            </a:r>
            <a:r>
              <a:rPr dirty="0" baseline="2314" sz="1800" spc="-15">
                <a:latin typeface="Times New Roman"/>
                <a:cs typeface="Times New Roman"/>
              </a:rPr>
              <a:t>)</a:t>
            </a:r>
            <a:endParaRPr baseline="2314"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50">
                <a:latin typeface="Cambria Math"/>
                <a:cs typeface="Cambria Math"/>
              </a:rPr>
              <a:t>⇉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>
                <a:latin typeface="Cambria Math"/>
                <a:cs typeface="Cambria Math"/>
              </a:rPr>
              <a:t>ℎ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5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8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unbiased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Example</a:t>
            </a:r>
            <a:r>
              <a:rPr dirty="0" sz="1200" spc="-25">
                <a:solidFill>
                  <a:srgbClr val="365F91"/>
                </a:solidFill>
                <a:latin typeface="Cambria"/>
                <a:cs typeface="Cambria"/>
              </a:rPr>
              <a:t> :2</a:t>
            </a:r>
            <a:endParaRPr sz="1200">
              <a:latin typeface="Cambria"/>
              <a:cs typeface="Cambria"/>
            </a:endParaRPr>
          </a:p>
          <a:p>
            <a:pPr algn="just" marL="12700" marR="5080" indent="457200">
              <a:lnSpc>
                <a:spcPct val="143700"/>
              </a:lnSpc>
              <a:spcBef>
                <a:spcPts val="40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survey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conducted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locality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selecting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sample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800.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revealed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180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illiterates.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2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literate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2000.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92682" y="7427214"/>
            <a:ext cx="3457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Calibri"/>
                <a:cs typeface="Calibri"/>
              </a:rPr>
              <a:t>Solution:</a:t>
            </a:r>
            <a:r>
              <a:rPr dirty="0" sz="1200" spc="229" b="1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Probability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illiterate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families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180/800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997577" y="7427214"/>
            <a:ext cx="524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</a:t>
            </a:r>
            <a:r>
              <a:rPr dirty="0" u="heavy" sz="12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.22</a:t>
            </a:r>
            <a:r>
              <a:rPr dirty="0" sz="1200" spc="-10">
                <a:latin typeface="Calibri"/>
                <a:cs typeface="Calibri"/>
              </a:rPr>
              <a:t>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92682" y="8006333"/>
            <a:ext cx="22364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1 −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 = 1 −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0.225 =</a:t>
            </a:r>
            <a:r>
              <a:rPr dirty="0" sz="1200" spc="150">
                <a:latin typeface="Times New Roman"/>
                <a:cs typeface="Times New Roman"/>
              </a:rPr>
              <a:t>  </a:t>
            </a:r>
            <a:r>
              <a:rPr dirty="0" sz="1200" spc="-10">
                <a:latin typeface="Times New Roman"/>
                <a:cs typeface="Times New Roman"/>
              </a:rPr>
              <a:t>0.775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612004" y="8568690"/>
            <a:ext cx="1568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𝑝𝑞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67282" y="8632647"/>
            <a:ext cx="3394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595245" algn="l"/>
              </a:tabLst>
            </a:pPr>
            <a:r>
              <a:rPr dirty="0" sz="1200" spc="-10">
                <a:latin typeface="Times New Roman"/>
                <a:cs typeface="Times New Roman"/>
              </a:rPr>
              <a:t>Probability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illiterate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families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𝑝</a:t>
            </a:r>
            <a:r>
              <a:rPr dirty="0" baseline="2314" sz="1800" spc="3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±</a:t>
            </a:r>
            <a:r>
              <a:rPr dirty="0" baseline="4629" sz="1800" spc="1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2</a:t>
            </a:r>
            <a:r>
              <a:rPr dirty="0" baseline="4629" sz="1800">
                <a:latin typeface="Cambria Math"/>
                <a:cs typeface="Cambria Math"/>
              </a:rPr>
              <a:t>.</a:t>
            </a:r>
            <a:r>
              <a:rPr dirty="0" baseline="2314" sz="1800">
                <a:latin typeface="Cambria Math"/>
                <a:cs typeface="Cambria Math"/>
              </a:rPr>
              <a:t>58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baseline="-29411" sz="1275" spc="-89">
                <a:latin typeface="Cambria Math"/>
                <a:cs typeface="Cambria Math"/>
              </a:rPr>
              <a:t>𝑛</a:t>
            </a:r>
            <a:endParaRPr baseline="-29411" sz="1275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624704" y="8736838"/>
            <a:ext cx="134620" cy="10795"/>
          </a:xfrm>
          <a:custGeom>
            <a:avLst/>
            <a:gdLst/>
            <a:ahLst/>
            <a:cxnLst/>
            <a:rect l="l" t="t" r="r" b="b"/>
            <a:pathLst>
              <a:path w="134620" h="10795">
                <a:moveTo>
                  <a:pt x="134112" y="0"/>
                </a:moveTo>
                <a:lnTo>
                  <a:pt x="0" y="0"/>
                </a:lnTo>
                <a:lnTo>
                  <a:pt x="0" y="10667"/>
                </a:lnTo>
                <a:lnTo>
                  <a:pt x="134112" y="10667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4624704" y="8578341"/>
            <a:ext cx="134620" cy="10795"/>
          </a:xfrm>
          <a:custGeom>
            <a:avLst/>
            <a:gdLst/>
            <a:ahLst/>
            <a:cxnLst/>
            <a:rect l="l" t="t" r="r" b="b"/>
            <a:pathLst>
              <a:path w="134620" h="10795">
                <a:moveTo>
                  <a:pt x="134112" y="0"/>
                </a:moveTo>
                <a:lnTo>
                  <a:pt x="0" y="0"/>
                </a:lnTo>
                <a:lnTo>
                  <a:pt x="0" y="10668"/>
                </a:lnTo>
                <a:lnTo>
                  <a:pt x="134112" y="10668"/>
                </a:lnTo>
                <a:lnTo>
                  <a:pt x="1341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2464942" y="1100582"/>
            <a:ext cx="612775" cy="10795"/>
          </a:xfrm>
          <a:custGeom>
            <a:avLst/>
            <a:gdLst/>
            <a:ahLst/>
            <a:cxnLst/>
            <a:rect l="l" t="t" r="r" b="b"/>
            <a:pathLst>
              <a:path w="612775" h="10794">
                <a:moveTo>
                  <a:pt x="612648" y="0"/>
                </a:moveTo>
                <a:lnTo>
                  <a:pt x="0" y="0"/>
                </a:lnTo>
                <a:lnTo>
                  <a:pt x="0" y="10668"/>
                </a:lnTo>
                <a:lnTo>
                  <a:pt x="612648" y="10668"/>
                </a:lnTo>
                <a:lnTo>
                  <a:pt x="6126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1367282" y="932434"/>
            <a:ext cx="3002280" cy="272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189230">
              <a:lnSpc>
                <a:spcPts val="760"/>
              </a:lnSpc>
              <a:spcBef>
                <a:spcPts val="100"/>
              </a:spcBef>
            </a:pPr>
            <a:r>
              <a:rPr dirty="0" sz="850" spc="-10">
                <a:latin typeface="Cambria Math"/>
                <a:cs typeface="Cambria Math"/>
              </a:rPr>
              <a:t>0</a:t>
            </a:r>
            <a:r>
              <a:rPr dirty="0" baseline="3267" sz="1275" spc="-15">
                <a:latin typeface="Cambria Math"/>
                <a:cs typeface="Cambria Math"/>
              </a:rPr>
              <a:t>.</a:t>
            </a:r>
            <a:r>
              <a:rPr dirty="0" sz="850" spc="-10">
                <a:latin typeface="Cambria Math"/>
                <a:cs typeface="Cambria Math"/>
              </a:rPr>
              <a:t>225𝑋0</a:t>
            </a:r>
            <a:r>
              <a:rPr dirty="0" baseline="3267" sz="1275" spc="-15">
                <a:latin typeface="Cambria Math"/>
                <a:cs typeface="Cambria Math"/>
              </a:rPr>
              <a:t>.</a:t>
            </a:r>
            <a:r>
              <a:rPr dirty="0" sz="850" spc="-10">
                <a:latin typeface="Cambria Math"/>
                <a:cs typeface="Cambria Math"/>
              </a:rPr>
              <a:t>775</a:t>
            </a:r>
            <a:endParaRPr sz="850">
              <a:latin typeface="Cambria Math"/>
              <a:cs typeface="Cambria Math"/>
            </a:endParaRPr>
          </a:p>
          <a:p>
            <a:pPr marL="38100">
              <a:lnSpc>
                <a:spcPts val="1180"/>
              </a:lnSpc>
              <a:tabLst>
                <a:tab pos="1751330" algn="l"/>
              </a:tabLst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0</a:t>
            </a:r>
            <a:r>
              <a:rPr dirty="0" baseline="4629" sz="1800">
                <a:latin typeface="Cambria Math"/>
                <a:cs typeface="Cambria Math"/>
              </a:rPr>
              <a:t>.</a:t>
            </a:r>
            <a:r>
              <a:rPr dirty="0" baseline="2314" sz="1800">
                <a:latin typeface="Cambria Math"/>
                <a:cs typeface="Cambria Math"/>
              </a:rPr>
              <a:t>225</a:t>
            </a:r>
            <a:r>
              <a:rPr dirty="0" baseline="2314" sz="1800" spc="-3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±</a:t>
            </a:r>
            <a:r>
              <a:rPr dirty="0" baseline="4629" sz="1800" spc="-44">
                <a:latin typeface="Cambria Math"/>
                <a:cs typeface="Cambria Math"/>
              </a:rPr>
              <a:t> </a:t>
            </a:r>
            <a:r>
              <a:rPr dirty="0" baseline="2314" sz="1800" spc="-30">
                <a:latin typeface="Cambria Math"/>
                <a:cs typeface="Cambria Math"/>
              </a:rPr>
              <a:t>2</a:t>
            </a:r>
            <a:r>
              <a:rPr dirty="0" baseline="4629" sz="1800" spc="-30">
                <a:latin typeface="Cambria Math"/>
                <a:cs typeface="Cambria Math"/>
              </a:rPr>
              <a:t>.</a:t>
            </a:r>
            <a:r>
              <a:rPr dirty="0" baseline="2314" sz="1800" spc="-30">
                <a:latin typeface="Cambria Math"/>
                <a:cs typeface="Cambria Math"/>
              </a:rPr>
              <a:t>58√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baseline="6944" sz="1800">
                <a:latin typeface="Cambria Math"/>
                <a:cs typeface="Cambria Math"/>
              </a:rPr>
              <a:t>=</a:t>
            </a:r>
            <a:r>
              <a:rPr dirty="0" baseline="6944" sz="1800" spc="60">
                <a:latin typeface="Cambria Math"/>
                <a:cs typeface="Cambria Math"/>
              </a:rPr>
              <a:t> </a:t>
            </a:r>
            <a:r>
              <a:rPr dirty="0" baseline="4629" sz="1800" spc="-15">
                <a:latin typeface="Cambria Math"/>
                <a:cs typeface="Cambria Math"/>
              </a:rPr>
              <a:t>0</a:t>
            </a:r>
            <a:r>
              <a:rPr dirty="0" baseline="6944" sz="1800" spc="-15">
                <a:latin typeface="Cambria Math"/>
                <a:cs typeface="Cambria Math"/>
              </a:rPr>
              <a:t>.</a:t>
            </a:r>
            <a:r>
              <a:rPr dirty="0" baseline="4629" sz="1800" spc="-15">
                <a:latin typeface="Cambria Math"/>
                <a:cs typeface="Cambria Math"/>
              </a:rPr>
              <a:t>187</a:t>
            </a:r>
            <a:r>
              <a:rPr dirty="0" baseline="4629" sz="1800" spc="-22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𝑎𝑛𝑑</a:t>
            </a:r>
            <a:r>
              <a:rPr dirty="0" baseline="4629" sz="1800" spc="37">
                <a:latin typeface="Cambria Math"/>
                <a:cs typeface="Cambria Math"/>
              </a:rPr>
              <a:t> </a:t>
            </a:r>
            <a:r>
              <a:rPr dirty="0" baseline="4629" sz="1800" spc="-30">
                <a:latin typeface="Cambria Math"/>
                <a:cs typeface="Cambria Math"/>
              </a:rPr>
              <a:t>0</a:t>
            </a:r>
            <a:r>
              <a:rPr dirty="0" baseline="6944" sz="1800" spc="-30">
                <a:latin typeface="Cambria Math"/>
                <a:cs typeface="Cambria Math"/>
              </a:rPr>
              <a:t>.</a:t>
            </a:r>
            <a:r>
              <a:rPr dirty="0" baseline="4629" sz="1800" spc="-30">
                <a:latin typeface="Cambria Math"/>
                <a:cs typeface="Cambria Math"/>
              </a:rPr>
              <a:t>263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2464942" y="934211"/>
            <a:ext cx="1868805" cy="10795"/>
          </a:xfrm>
          <a:custGeom>
            <a:avLst/>
            <a:gdLst/>
            <a:ahLst/>
            <a:cxnLst/>
            <a:rect l="l" t="t" r="r" b="b"/>
            <a:pathLst>
              <a:path w="1868804" h="10794">
                <a:moveTo>
                  <a:pt x="1868678" y="0"/>
                </a:moveTo>
                <a:lnTo>
                  <a:pt x="0" y="0"/>
                </a:lnTo>
                <a:lnTo>
                  <a:pt x="0" y="10668"/>
                </a:lnTo>
                <a:lnTo>
                  <a:pt x="1868678" y="10668"/>
                </a:lnTo>
                <a:lnTo>
                  <a:pt x="18686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392682" y="1066305"/>
            <a:ext cx="5342255" cy="880744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1285240">
              <a:lnSpc>
                <a:spcPct val="100000"/>
              </a:lnSpc>
              <a:spcBef>
                <a:spcPts val="355"/>
              </a:spcBef>
            </a:pPr>
            <a:r>
              <a:rPr dirty="0" sz="850" spc="-25">
                <a:latin typeface="Cambria Math"/>
                <a:cs typeface="Cambria Math"/>
              </a:rPr>
              <a:t>800</a:t>
            </a:r>
            <a:endParaRPr sz="850">
              <a:latin typeface="Cambria Math"/>
              <a:cs typeface="Cambria Math"/>
            </a:endParaRPr>
          </a:p>
          <a:p>
            <a:pPr marL="12700" marR="5080">
              <a:lnSpc>
                <a:spcPts val="1390"/>
              </a:lnSpc>
              <a:spcBef>
                <a:spcPts val="445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illiterate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families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0.187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sz="1200">
                <a:latin typeface="Times New Roman"/>
                <a:cs typeface="Times New Roman"/>
              </a:rPr>
              <a:t>2000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 </a:t>
            </a:r>
            <a:r>
              <a:rPr dirty="0" sz="1200" spc="-10">
                <a:latin typeface="Times New Roman"/>
                <a:cs typeface="Times New Roman"/>
              </a:rPr>
              <a:t>0.263(2000)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90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374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526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92682" y="2270506"/>
            <a:ext cx="5177155" cy="3845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Example:3</a:t>
            </a:r>
            <a:endParaRPr sz="1200">
              <a:latin typeface="Cambria"/>
              <a:cs typeface="Cambria"/>
            </a:endParaRPr>
          </a:p>
          <a:p>
            <a:pPr marL="471170">
              <a:lnSpc>
                <a:spcPct val="100000"/>
              </a:lnSpc>
              <a:spcBef>
                <a:spcPts val="104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9000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3240</a:t>
            </a:r>
            <a:r>
              <a:rPr dirty="0" sz="1200" spc="-10">
                <a:latin typeface="Times New Roman"/>
                <a:cs typeface="Times New Roman"/>
              </a:rPr>
              <a:t> times.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assumption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throwing,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indicate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unbiased</a:t>
            </a:r>
            <a:r>
              <a:rPr dirty="0" sz="1200" spc="-20">
                <a:latin typeface="Times New Roman"/>
                <a:cs typeface="Times New Roman"/>
              </a:rPr>
              <a:t> die.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Solution:</a:t>
            </a: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1035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‘the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unbiased’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die</a:t>
            </a:r>
            <a:endParaRPr sz="1200">
              <a:latin typeface="Times New Roman"/>
              <a:cs typeface="Times New Roman"/>
            </a:endParaRPr>
          </a:p>
          <a:p>
            <a:pPr marL="62865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p(5)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p(6)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p(5)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+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p(6)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(1/6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 +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(1/6)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1/3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1-p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1- (1/3)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2/3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9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2018664">
              <a:lnSpc>
                <a:spcPct val="160000"/>
              </a:lnSpc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2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μ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(say)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3240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80"/>
              </a:spcBef>
            </a:pPr>
            <a:r>
              <a:rPr dirty="0" sz="1200">
                <a:latin typeface="Times New Roman"/>
                <a:cs typeface="Times New Roman"/>
              </a:rPr>
              <a:t>0.33 ×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9000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3000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Excess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−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 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3240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−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3000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240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92682" y="6259448"/>
            <a:ext cx="93980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Here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 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9000, </a:t>
            </a:r>
            <a:r>
              <a:rPr dirty="0" sz="1200">
                <a:latin typeface="Times New Roman"/>
                <a:cs typeface="Times New Roman"/>
              </a:rPr>
              <a:t>p </a:t>
            </a:r>
            <a:r>
              <a:rPr dirty="0" sz="1200" spc="-20">
                <a:latin typeface="Times New Roman"/>
                <a:cs typeface="Times New Roman"/>
              </a:rPr>
              <a:t>=1/3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66286" y="6472809"/>
            <a:ext cx="7969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, , np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3000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1565402" y="1025906"/>
            <a:ext cx="238125" cy="9525"/>
          </a:xfrm>
          <a:custGeom>
            <a:avLst/>
            <a:gdLst/>
            <a:ahLst/>
            <a:cxnLst/>
            <a:rect l="l" t="t" r="r" b="b"/>
            <a:pathLst>
              <a:path w="238125" h="9525">
                <a:moveTo>
                  <a:pt x="237744" y="0"/>
                </a:moveTo>
                <a:lnTo>
                  <a:pt x="0" y="0"/>
                </a:lnTo>
                <a:lnTo>
                  <a:pt x="0" y="9143"/>
                </a:lnTo>
                <a:lnTo>
                  <a:pt x="237744" y="9143"/>
                </a:lnTo>
                <a:lnTo>
                  <a:pt x="2377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1217980" y="954514"/>
            <a:ext cx="1898014" cy="489584"/>
          </a:xfrm>
          <a:prstGeom prst="rect">
            <a:avLst/>
          </a:prstGeom>
        </p:spPr>
        <p:txBody>
          <a:bodyPr wrap="square" lIns="0" tIns="673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0"/>
              </a:spcBef>
            </a:pPr>
            <a:r>
              <a:rPr dirty="0" baseline="5050" sz="1650">
                <a:latin typeface="Calibri"/>
                <a:cs typeface="Calibri"/>
              </a:rPr>
              <a:t>Sd=</a:t>
            </a:r>
            <a:r>
              <a:rPr dirty="0" sz="1100">
                <a:latin typeface="Cambria Math"/>
                <a:cs typeface="Cambria Math"/>
              </a:rPr>
              <a:t>√</a:t>
            </a:r>
            <a:r>
              <a:rPr dirty="0" baseline="5050" sz="1650">
                <a:latin typeface="Cambria Math"/>
                <a:cs typeface="Cambria Math"/>
              </a:rPr>
              <a:t>𝑛𝑝𝑞</a:t>
            </a:r>
            <a:r>
              <a:rPr dirty="0" baseline="5050" sz="1650" spc="179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=</a:t>
            </a:r>
            <a:r>
              <a:rPr dirty="0" baseline="5050" sz="1650" spc="135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√9000</a:t>
            </a:r>
            <a:r>
              <a:rPr dirty="0" baseline="5050" sz="1650" spc="15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∗</a:t>
            </a:r>
            <a:r>
              <a:rPr dirty="0" baseline="5050" sz="1650" spc="37">
                <a:latin typeface="Cambria Math"/>
                <a:cs typeface="Cambria Math"/>
              </a:rPr>
              <a:t> </a:t>
            </a:r>
            <a:r>
              <a:rPr dirty="0" baseline="22727" sz="1650" spc="-104">
                <a:latin typeface="Cambria Math"/>
                <a:cs typeface="Cambria Math"/>
              </a:rPr>
              <a:t>1</a:t>
            </a:r>
            <a:r>
              <a:rPr dirty="0" baseline="5050" sz="1650" spc="-104">
                <a:latin typeface="Cambria Math"/>
                <a:cs typeface="Cambria Math"/>
              </a:rPr>
              <a:t>⁄</a:t>
            </a:r>
            <a:r>
              <a:rPr dirty="0" baseline="-17676" sz="1650" spc="-104">
                <a:latin typeface="Cambria Math"/>
                <a:cs typeface="Cambria Math"/>
              </a:rPr>
              <a:t>3</a:t>
            </a:r>
            <a:r>
              <a:rPr dirty="0" baseline="-17676" sz="1650" spc="30">
                <a:latin typeface="Cambria Math"/>
                <a:cs typeface="Cambria Math"/>
              </a:rPr>
              <a:t> </a:t>
            </a:r>
            <a:r>
              <a:rPr dirty="0" baseline="5050" sz="1650">
                <a:latin typeface="Cambria Math"/>
                <a:cs typeface="Cambria Math"/>
              </a:rPr>
              <a:t>∗</a:t>
            </a:r>
            <a:r>
              <a:rPr dirty="0" baseline="5050" sz="1650" spc="22">
                <a:latin typeface="Cambria Math"/>
                <a:cs typeface="Cambria Math"/>
              </a:rPr>
              <a:t> </a:t>
            </a:r>
            <a:r>
              <a:rPr dirty="0" baseline="22727" sz="1650" spc="-37">
                <a:latin typeface="Cambria Math"/>
                <a:cs typeface="Cambria Math"/>
              </a:rPr>
              <a:t>2</a:t>
            </a:r>
            <a:r>
              <a:rPr dirty="0" baseline="5050" sz="1650" spc="-37">
                <a:latin typeface="Cambria Math"/>
                <a:cs typeface="Cambria Math"/>
              </a:rPr>
              <a:t>⁄</a:t>
            </a:r>
            <a:r>
              <a:rPr dirty="0" baseline="-17676" sz="1650" spc="-37">
                <a:latin typeface="Cambria Math"/>
                <a:cs typeface="Cambria Math"/>
              </a:rPr>
              <a:t>3</a:t>
            </a:r>
            <a:endParaRPr baseline="-17676" sz="1650">
              <a:latin typeface="Cambria Math"/>
              <a:cs typeface="Cambria Math"/>
            </a:endParaRPr>
          </a:p>
          <a:p>
            <a:pPr marL="187325">
              <a:lnSpc>
                <a:spcPct val="100000"/>
              </a:lnSpc>
              <a:spcBef>
                <a:spcPts val="464"/>
              </a:spcBef>
            </a:pPr>
            <a:r>
              <a:rPr dirty="0" sz="1200" spc="-10">
                <a:latin typeface="Calibri"/>
                <a:cs typeface="Calibri"/>
              </a:rPr>
              <a:t>=44.72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089657" y="944880"/>
            <a:ext cx="988060" cy="9525"/>
          </a:xfrm>
          <a:custGeom>
            <a:avLst/>
            <a:gdLst/>
            <a:ahLst/>
            <a:cxnLst/>
            <a:rect l="l" t="t" r="r" b="b"/>
            <a:pathLst>
              <a:path w="988060" h="9525">
                <a:moveTo>
                  <a:pt x="987856" y="0"/>
                </a:moveTo>
                <a:lnTo>
                  <a:pt x="0" y="0"/>
                </a:lnTo>
                <a:lnTo>
                  <a:pt x="0" y="9144"/>
                </a:lnTo>
                <a:lnTo>
                  <a:pt x="987856" y="9144"/>
                </a:lnTo>
                <a:lnTo>
                  <a:pt x="9878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1548638" y="2068322"/>
            <a:ext cx="291465" cy="10795"/>
          </a:xfrm>
          <a:custGeom>
            <a:avLst/>
            <a:gdLst/>
            <a:ahLst/>
            <a:cxnLst/>
            <a:rect l="l" t="t" r="r" b="b"/>
            <a:pathLst>
              <a:path w="291464" h="10794">
                <a:moveTo>
                  <a:pt x="291084" y="0"/>
                </a:moveTo>
                <a:lnTo>
                  <a:pt x="0" y="0"/>
                </a:lnTo>
                <a:lnTo>
                  <a:pt x="0" y="10668"/>
                </a:lnTo>
                <a:lnTo>
                  <a:pt x="291084" y="10668"/>
                </a:lnTo>
                <a:lnTo>
                  <a:pt x="2910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392682" y="1951990"/>
            <a:ext cx="622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79425" algn="l"/>
              </a:tabLst>
            </a:pPr>
            <a:r>
              <a:rPr dirty="0" sz="1200">
                <a:latin typeface="Calibri"/>
                <a:cs typeface="Calibri"/>
              </a:rPr>
              <a:t>z=</a:t>
            </a:r>
            <a:r>
              <a:rPr dirty="0" sz="1200" spc="320">
                <a:latin typeface="Calibri"/>
                <a:cs typeface="Calibri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566417" y="1906269"/>
            <a:ext cx="7315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21334" algn="l"/>
              </a:tabLst>
            </a:pPr>
            <a:r>
              <a:rPr dirty="0" sz="850" spc="45">
                <a:latin typeface="Cambria Math"/>
                <a:cs typeface="Cambria Math"/>
              </a:rPr>
              <a:t>𝑥−𝜇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240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510538" y="2072386"/>
            <a:ext cx="85661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532765" algn="l"/>
              </a:tabLst>
            </a:pPr>
            <a:r>
              <a:rPr dirty="0" baseline="-9803" sz="1275" spc="67">
                <a:latin typeface="Cambria Math"/>
                <a:cs typeface="Cambria Math"/>
              </a:rPr>
              <a:t>√</a:t>
            </a:r>
            <a:r>
              <a:rPr dirty="0" sz="850" spc="45">
                <a:latin typeface="Cambria Math"/>
                <a:cs typeface="Cambria Math"/>
              </a:rPr>
              <a:t>𝑛𝑝𝑞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10">
                <a:latin typeface="Cambria Math"/>
                <a:cs typeface="Cambria Math"/>
              </a:rPr>
              <a:t>44.72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043938" y="2068322"/>
            <a:ext cx="285115" cy="10795"/>
          </a:xfrm>
          <a:custGeom>
            <a:avLst/>
            <a:gdLst/>
            <a:ahLst/>
            <a:cxnLst/>
            <a:rect l="l" t="t" r="r" b="b"/>
            <a:pathLst>
              <a:path w="285114" h="10794">
                <a:moveTo>
                  <a:pt x="284988" y="0"/>
                </a:moveTo>
                <a:lnTo>
                  <a:pt x="0" y="0"/>
                </a:lnTo>
                <a:lnTo>
                  <a:pt x="0" y="10668"/>
                </a:lnTo>
                <a:lnTo>
                  <a:pt x="284988" y="10668"/>
                </a:lnTo>
                <a:lnTo>
                  <a:pt x="2849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2358898" y="1951990"/>
            <a:ext cx="10788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3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5.366</a:t>
            </a:r>
            <a:r>
              <a:rPr dirty="0" sz="1200" spc="1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&gt;</a:t>
            </a:r>
            <a:r>
              <a:rPr dirty="0" sz="1200" spc="13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2.58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92682" y="2692654"/>
            <a:ext cx="52736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Highly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significant.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Hypothesis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rejected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1%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level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significance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.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biased.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405382" y="3371098"/>
            <a:ext cx="5272405" cy="0"/>
          </a:xfrm>
          <a:custGeom>
            <a:avLst/>
            <a:gdLst/>
            <a:ahLst/>
            <a:cxnLst/>
            <a:rect l="l" t="t" r="r" b="b"/>
            <a:pathLst>
              <a:path w="5272405" h="0">
                <a:moveTo>
                  <a:pt x="0" y="0"/>
                </a:moveTo>
                <a:lnTo>
                  <a:pt x="5272097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1405382" y="3546357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4" h="0">
                <a:moveTo>
                  <a:pt x="0" y="0"/>
                </a:moveTo>
                <a:lnTo>
                  <a:pt x="201172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392682" y="3712590"/>
            <a:ext cx="5163185" cy="14249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Example:4</a:t>
            </a:r>
            <a:endParaRPr sz="1200">
              <a:latin typeface="Cambria"/>
              <a:cs typeface="Cambria"/>
            </a:endParaRPr>
          </a:p>
          <a:p>
            <a:pPr marL="12700" marR="5080" indent="50165">
              <a:lnSpc>
                <a:spcPct val="143700"/>
              </a:lnSpc>
              <a:spcBef>
                <a:spcPts val="414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biased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particular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appears120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95%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Also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25">
                <a:latin typeface="Times New Roman"/>
                <a:cs typeface="Times New Roman"/>
              </a:rPr>
              <a:t> of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(Use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1200">
              <a:latin typeface="Times New Roman"/>
              <a:cs typeface="Times New Roman"/>
            </a:endParaRPr>
          </a:p>
          <a:p>
            <a:pPr marL="62865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958594" y="5406516"/>
            <a:ext cx="187960" cy="10795"/>
          </a:xfrm>
          <a:custGeom>
            <a:avLst/>
            <a:gdLst/>
            <a:ahLst/>
            <a:cxnLst/>
            <a:rect l="l" t="t" r="r" b="b"/>
            <a:pathLst>
              <a:path w="187960" h="10795">
                <a:moveTo>
                  <a:pt x="187451" y="0"/>
                </a:moveTo>
                <a:lnTo>
                  <a:pt x="0" y="0"/>
                </a:lnTo>
                <a:lnTo>
                  <a:pt x="0" y="10667"/>
                </a:lnTo>
                <a:lnTo>
                  <a:pt x="187451" y="10667"/>
                </a:lnTo>
                <a:lnTo>
                  <a:pt x="187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367282" y="5290184"/>
            <a:ext cx="1283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Let p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150">
                <a:latin typeface="Times New Roman"/>
                <a:cs typeface="Times New Roman"/>
              </a:rPr>
              <a:t>  </a:t>
            </a:r>
            <a:r>
              <a:rPr dirty="0" baseline="45751" sz="1275">
                <a:latin typeface="Cambria Math"/>
                <a:cs typeface="Cambria Math"/>
              </a:rPr>
              <a:t>120</a:t>
            </a:r>
            <a:r>
              <a:rPr dirty="0" baseline="45751" sz="1275" spc="622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0.24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92682" y="5372925"/>
            <a:ext cx="3406775" cy="101282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65785">
              <a:lnSpc>
                <a:spcPct val="100000"/>
              </a:lnSpc>
              <a:spcBef>
                <a:spcPts val="395"/>
              </a:spcBef>
            </a:pPr>
            <a:r>
              <a:rPr dirty="0" sz="850" spc="-25">
                <a:latin typeface="Cambria Math"/>
                <a:cs typeface="Cambria Math"/>
              </a:rPr>
              <a:t>500</a:t>
            </a:r>
            <a:endParaRPr sz="85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0.76, 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500.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error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9.55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np/n 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0.24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92682" y="6934581"/>
            <a:ext cx="16402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proportion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2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S.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</a:t>
            </a:r>
            <a:r>
              <a:rPr dirty="0" sz="1200" spc="7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=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3272663" y="6886320"/>
            <a:ext cx="205740" cy="10795"/>
          </a:xfrm>
          <a:custGeom>
            <a:avLst/>
            <a:gdLst/>
            <a:ahLst/>
            <a:cxnLst/>
            <a:rect l="l" t="t" r="r" b="b"/>
            <a:pathLst>
              <a:path w="205739" h="10795">
                <a:moveTo>
                  <a:pt x="205739" y="0"/>
                </a:moveTo>
                <a:lnTo>
                  <a:pt x="0" y="0"/>
                </a:lnTo>
                <a:lnTo>
                  <a:pt x="0" y="10668"/>
                </a:lnTo>
                <a:lnTo>
                  <a:pt x="205739" y="10668"/>
                </a:lnTo>
                <a:lnTo>
                  <a:pt x="2057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145663" y="6888860"/>
            <a:ext cx="1401445" cy="2590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0">
              <a:lnSpc>
                <a:spcPts val="705"/>
              </a:lnSpc>
              <a:spcBef>
                <a:spcPts val="100"/>
              </a:spcBef>
            </a:pPr>
            <a:r>
              <a:rPr dirty="0" u="sng" sz="850" spc="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𝑛</a:t>
            </a:r>
            <a:r>
              <a:rPr dirty="0" sz="850" spc="25">
                <a:latin typeface="Cambria Math"/>
                <a:cs typeface="Cambria Math"/>
              </a:rPr>
              <a:t>𝑝</a:t>
            </a:r>
            <a:r>
              <a:rPr dirty="0" u="sng" sz="850" spc="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𝑞</a:t>
            </a:r>
            <a:endParaRPr sz="850">
              <a:latin typeface="Cambria Math"/>
              <a:cs typeface="Cambria Math"/>
            </a:endParaRPr>
          </a:p>
          <a:p>
            <a:pPr marL="12700">
              <a:lnSpc>
                <a:spcPts val="1125"/>
              </a:lnSpc>
              <a:tabLst>
                <a:tab pos="928369" algn="l"/>
              </a:tabLst>
            </a:pPr>
            <a:r>
              <a:rPr dirty="0" sz="1200" spc="6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Times New Roman"/>
                <a:cs typeface="Times New Roman"/>
              </a:rPr>
              <a:t>=</a:t>
            </a:r>
            <a:r>
              <a:rPr dirty="0" baseline="2314" sz="1800" spc="-37">
                <a:latin typeface="Times New Roman"/>
                <a:cs typeface="Times New Roman"/>
              </a:rPr>
              <a:t> </a:t>
            </a:r>
            <a:r>
              <a:rPr dirty="0" baseline="2314" sz="1800" spc="-30">
                <a:latin typeface="Times New Roman"/>
                <a:cs typeface="Times New Roman"/>
              </a:rPr>
              <a:t>0.019</a:t>
            </a:r>
            <a:endParaRPr baseline="2314" sz="18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92682" y="7248906"/>
            <a:ext cx="4900295" cy="167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success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sz="1200">
                <a:latin typeface="Times New Roman"/>
                <a:cs typeface="Times New Roman"/>
              </a:rPr>
              <a:t>0.203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n(0.277)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dirty="0" sz="1200">
                <a:latin typeface="Cambria Math"/>
                <a:cs typeface="Cambria Math"/>
              </a:rPr>
              <a:t>⇉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500</a:t>
            </a:r>
            <a:r>
              <a:rPr dirty="0" baseline="2314" sz="1800">
                <a:latin typeface="Times New Roman"/>
                <a:cs typeface="Times New Roman"/>
              </a:rPr>
              <a:t>(</a:t>
            </a:r>
            <a:r>
              <a:rPr dirty="0" sz="1200">
                <a:latin typeface="Times New Roman"/>
                <a:cs typeface="Times New Roman"/>
              </a:rPr>
              <a:t>0.203</a:t>
            </a:r>
            <a:r>
              <a:rPr dirty="0" baseline="2314" sz="1800">
                <a:latin typeface="Times New Roman"/>
                <a:cs typeface="Times New Roman"/>
              </a:rPr>
              <a:t>)</a:t>
            </a:r>
            <a:r>
              <a:rPr dirty="0" baseline="2314" sz="18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np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</a:t>
            </a:r>
            <a:r>
              <a:rPr dirty="0" sz="1200" spc="29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500</a:t>
            </a:r>
            <a:r>
              <a:rPr dirty="0" baseline="2314" sz="1800" spc="-15">
                <a:latin typeface="Times New Roman"/>
                <a:cs typeface="Times New Roman"/>
              </a:rPr>
              <a:t>(</a:t>
            </a:r>
            <a:r>
              <a:rPr dirty="0" sz="1200" spc="-10">
                <a:latin typeface="Times New Roman"/>
                <a:cs typeface="Times New Roman"/>
              </a:rPr>
              <a:t>0.277</a:t>
            </a:r>
            <a:r>
              <a:rPr dirty="0" baseline="2314" sz="1800" spc="-15">
                <a:latin typeface="Times New Roman"/>
                <a:cs typeface="Times New Roman"/>
              </a:rPr>
              <a:t>)</a:t>
            </a:r>
            <a:endParaRPr baseline="2314"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5"/>
              </a:spcBef>
            </a:pPr>
            <a:r>
              <a:rPr dirty="0" sz="1200">
                <a:latin typeface="Times New Roman"/>
                <a:cs typeface="Times New Roman"/>
              </a:rPr>
              <a:t>101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 np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≤</a:t>
            </a:r>
            <a:r>
              <a:rPr dirty="0" sz="1200" spc="26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138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50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[101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138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].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always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particular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92682" y="891285"/>
            <a:ext cx="5321300" cy="3817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138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times.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Degrees</a:t>
            </a:r>
            <a:r>
              <a:rPr dirty="0" sz="1200" spc="-3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of</a:t>
            </a:r>
            <a:r>
              <a:rPr dirty="0" sz="1200" spc="-3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freedom</a:t>
            </a:r>
            <a:r>
              <a:rPr dirty="0" sz="1200" spc="-3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(d.f</a:t>
            </a:r>
            <a:r>
              <a:rPr dirty="0" sz="1200" spc="-3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 spc="-60">
                <a:solidFill>
                  <a:srgbClr val="365F91"/>
                </a:solidFill>
                <a:latin typeface="Cambria"/>
                <a:cs typeface="Cambria"/>
              </a:rPr>
              <a:t>)</a:t>
            </a:r>
            <a:endParaRPr sz="1200">
              <a:latin typeface="Cambria"/>
              <a:cs typeface="Cambria"/>
            </a:endParaRPr>
          </a:p>
          <a:p>
            <a:pPr marL="469900">
              <a:lnSpc>
                <a:spcPct val="100000"/>
              </a:lnSpc>
              <a:spcBef>
                <a:spcPts val="105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arbitrarily.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200">
                <a:latin typeface="Times New Roman"/>
                <a:cs typeface="Times New Roman"/>
              </a:rPr>
              <a:t>d.f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observations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d.f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 -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observations</a:t>
            </a:r>
            <a:endParaRPr sz="1200">
              <a:latin typeface="Times New Roman"/>
              <a:cs typeface="Times New Roman"/>
            </a:endParaRPr>
          </a:p>
          <a:p>
            <a:pPr marL="469900">
              <a:lnSpc>
                <a:spcPct val="100000"/>
              </a:lnSpc>
              <a:spcBef>
                <a:spcPts val="865"/>
              </a:spcBef>
            </a:pPr>
            <a:r>
              <a:rPr dirty="0" sz="1200">
                <a:latin typeface="Times New Roman"/>
                <a:cs typeface="Times New Roman"/>
              </a:rPr>
              <a:t>d.f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observations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etc.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Ex: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observations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200">
                <a:latin typeface="Times New Roman"/>
                <a:cs typeface="Times New Roman"/>
              </a:rPr>
              <a:t>24 </a:t>
            </a:r>
            <a:r>
              <a:rPr dirty="0" sz="1200" spc="-25">
                <a:latin typeface="Times New Roman"/>
                <a:cs typeface="Times New Roman"/>
              </a:rPr>
              <a:t>d.f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u="sng" sz="140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5.4</a:t>
            </a:r>
            <a:r>
              <a:rPr dirty="0" u="sng" sz="1400" spc="-2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Student’s</a:t>
            </a:r>
            <a:r>
              <a:rPr dirty="0" u="sng" sz="1400" spc="-35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t</a:t>
            </a:r>
            <a:r>
              <a:rPr dirty="0" u="sng" sz="1400" spc="-25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400" spc="-1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distribution</a:t>
            </a:r>
            <a:endParaRPr sz="1400">
              <a:latin typeface="Cambria"/>
              <a:cs typeface="Cambria"/>
            </a:endParaRPr>
          </a:p>
          <a:p>
            <a:pPr marL="12700" marR="440690">
              <a:lnSpc>
                <a:spcPct val="143300"/>
              </a:lnSpc>
              <a:spcBef>
                <a:spcPts val="465"/>
              </a:spcBef>
            </a:pP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known.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20">
                <a:latin typeface="Times New Roman"/>
                <a:cs typeface="Times New Roman"/>
              </a:rPr>
              <a:t>Where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293998" y="4774819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𝑠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38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800983" y="4658995"/>
            <a:ext cx="1098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65346" y="4876927"/>
            <a:ext cx="381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𝑛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678046" y="4891150"/>
            <a:ext cx="356870" cy="10795"/>
          </a:xfrm>
          <a:custGeom>
            <a:avLst/>
            <a:gdLst/>
            <a:ahLst/>
            <a:cxnLst/>
            <a:rect l="l" t="t" r="r" b="b"/>
            <a:pathLst>
              <a:path w="356870" h="10795">
                <a:moveTo>
                  <a:pt x="356615" y="0"/>
                </a:moveTo>
                <a:lnTo>
                  <a:pt x="0" y="0"/>
                </a:lnTo>
                <a:lnTo>
                  <a:pt x="0" y="10668"/>
                </a:lnTo>
                <a:lnTo>
                  <a:pt x="356615" y="10668"/>
                </a:lnTo>
                <a:lnTo>
                  <a:pt x="356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020946" y="4774819"/>
            <a:ext cx="812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245">
                <a:latin typeface="Cambria Math"/>
                <a:cs typeface="Cambria Math"/>
              </a:rPr>
              <a:t>∑(𝑥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−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𝑥̅)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41882" y="5095112"/>
            <a:ext cx="5365115" cy="38011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 marR="5588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whether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x¯</a:t>
            </a:r>
            <a:r>
              <a:rPr dirty="0" sz="1200" spc="-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significantly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from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µ.</a:t>
            </a:r>
            <a:endParaRPr sz="1200">
              <a:latin typeface="Times New Roman"/>
              <a:cs typeface="Times New Roman"/>
            </a:endParaRPr>
          </a:p>
          <a:p>
            <a:pPr marL="63500" marR="137795">
              <a:lnSpc>
                <a:spcPts val="2200"/>
              </a:lnSpc>
              <a:spcBef>
                <a:spcPts val="13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i.e.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|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baseline="2314" sz="1800">
                <a:latin typeface="Times New Roman"/>
                <a:cs typeface="Times New Roman"/>
              </a:rPr>
              <a:t>|</a:t>
            </a:r>
            <a:r>
              <a:rPr dirty="0" baseline="2314" sz="1800" spc="-4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greater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Times New Roman"/>
                <a:cs typeface="Times New Roman"/>
              </a:rPr>
              <a:t>0.05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say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x¯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µ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Times New Roman"/>
                <a:cs typeface="Times New Roman"/>
              </a:rPr>
              <a:t>|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baseline="2314" sz="1800">
                <a:latin typeface="Times New Roman"/>
                <a:cs typeface="Times New Roman"/>
              </a:rPr>
              <a:t>|</a:t>
            </a:r>
            <a:r>
              <a:rPr dirty="0" baseline="2314" sz="18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&gt;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Times New Roman"/>
                <a:cs typeface="Times New Roman"/>
              </a:rPr>
              <a:t>0.01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935"/>
              </a:spcBef>
            </a:pPr>
            <a:r>
              <a:rPr dirty="0" sz="1200" b="1">
                <a:latin typeface="Times New Roman"/>
                <a:cs typeface="Times New Roman"/>
              </a:rPr>
              <a:t>Note:</a:t>
            </a:r>
            <a:r>
              <a:rPr dirty="0" sz="1200" spc="-30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µ.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75"/>
              </a:spcBef>
            </a:pP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Example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: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 spc="-50">
                <a:solidFill>
                  <a:srgbClr val="365F91"/>
                </a:solidFill>
                <a:latin typeface="Cambria"/>
                <a:cs typeface="Cambria"/>
              </a:rPr>
              <a:t>5</a:t>
            </a:r>
            <a:endParaRPr sz="1200">
              <a:latin typeface="Cambria"/>
              <a:cs typeface="Cambria"/>
            </a:endParaRPr>
          </a:p>
          <a:p>
            <a:pPr marL="63500" marR="207645" indent="457200">
              <a:lnSpc>
                <a:spcPct val="144200"/>
              </a:lnSpc>
              <a:spcBef>
                <a:spcPts val="409"/>
              </a:spcBef>
            </a:pPr>
            <a:r>
              <a:rPr dirty="0" sz="1200">
                <a:latin typeface="Times New Roman"/>
                <a:cs typeface="Times New Roman"/>
              </a:rPr>
              <a:t>Ten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individuals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chosen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their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heights</a:t>
            </a:r>
            <a:r>
              <a:rPr dirty="0" sz="1200" spc="-25">
                <a:latin typeface="Times New Roman"/>
                <a:cs typeface="Times New Roman"/>
              </a:rPr>
              <a:t> in </a:t>
            </a:r>
            <a:r>
              <a:rPr dirty="0" sz="1200">
                <a:latin typeface="Times New Roman"/>
                <a:cs typeface="Times New Roman"/>
              </a:rPr>
              <a:t>inches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found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63,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63,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66,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67,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68,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69,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70,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71,71,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height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universe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inches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(value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 </a:t>
            </a:r>
            <a:r>
              <a:rPr dirty="0" baseline="-9259" sz="1800">
                <a:latin typeface="Times New Roman"/>
                <a:cs typeface="Times New Roman"/>
              </a:rPr>
              <a:t>0.05</a:t>
            </a:r>
            <a:r>
              <a:rPr dirty="0" baseline="-9259" sz="1800" spc="-22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2.262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d.f).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90"/>
              </a:spcBef>
            </a:pP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Solution:</a:t>
            </a:r>
            <a:endParaRPr sz="1200">
              <a:latin typeface="Cambria"/>
              <a:cs typeface="Cambria"/>
            </a:endParaRPr>
          </a:p>
          <a:p>
            <a:pPr marL="63500">
              <a:lnSpc>
                <a:spcPct val="100000"/>
              </a:lnSpc>
              <a:spcBef>
                <a:spcPts val="960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µ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66 ,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10,</a:t>
            </a:r>
            <a:r>
              <a:rPr dirty="0" sz="1200" spc="15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∴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d.f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3632327" y="1230122"/>
            <a:ext cx="219710" cy="10795"/>
          </a:xfrm>
          <a:custGeom>
            <a:avLst/>
            <a:gdLst/>
            <a:ahLst/>
            <a:cxnLst/>
            <a:rect l="l" t="t" r="r" b="b"/>
            <a:pathLst>
              <a:path w="219710" h="10794">
                <a:moveTo>
                  <a:pt x="219455" y="0"/>
                </a:moveTo>
                <a:lnTo>
                  <a:pt x="0" y="0"/>
                </a:lnTo>
                <a:lnTo>
                  <a:pt x="0" y="10668"/>
                </a:lnTo>
                <a:lnTo>
                  <a:pt x="219455" y="10668"/>
                </a:lnTo>
                <a:lnTo>
                  <a:pt x="2194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334639" y="1113790"/>
            <a:ext cx="6851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58165" algn="l"/>
              </a:tabLst>
            </a:pP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95">
                <a:latin typeface="Cambria Math"/>
                <a:cs typeface="Cambria Math"/>
              </a:rPr>
              <a:t> </a:t>
            </a:r>
            <a:r>
              <a:rPr dirty="0" sz="1200" spc="-6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619627" y="997966"/>
            <a:ext cx="6946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9895" algn="l"/>
              </a:tabLst>
            </a:pPr>
            <a:r>
              <a:rPr dirty="0" baseline="2314" sz="1800">
                <a:latin typeface="Cambria Math"/>
                <a:cs typeface="Cambria Math"/>
              </a:rPr>
              <a:t>∑</a:t>
            </a:r>
            <a:r>
              <a:rPr dirty="0" baseline="2314" sz="1800" spc="-11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𝑥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678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683634" y="1215897"/>
            <a:ext cx="5880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7034" algn="l"/>
              </a:tabLst>
            </a:pPr>
            <a:r>
              <a:rPr dirty="0" sz="1200" spc="-50">
                <a:latin typeface="Cambria Math"/>
                <a:cs typeface="Cambria Math"/>
              </a:rPr>
              <a:t>𝑛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10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049903" y="1230122"/>
            <a:ext cx="253365" cy="10795"/>
          </a:xfrm>
          <a:custGeom>
            <a:avLst/>
            <a:gdLst/>
            <a:ahLst/>
            <a:cxnLst/>
            <a:rect l="l" t="t" r="r" b="b"/>
            <a:pathLst>
              <a:path w="253364" h="10794">
                <a:moveTo>
                  <a:pt x="253288" y="0"/>
                </a:moveTo>
                <a:lnTo>
                  <a:pt x="0" y="0"/>
                </a:lnTo>
                <a:lnTo>
                  <a:pt x="0" y="10668"/>
                </a:lnTo>
                <a:lnTo>
                  <a:pt x="253288" y="10668"/>
                </a:lnTo>
                <a:lnTo>
                  <a:pt x="2532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333113" y="1113790"/>
            <a:ext cx="466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67.8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10535" y="1979421"/>
            <a:ext cx="379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𝑠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38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17519" y="1863597"/>
            <a:ext cx="1098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381883" y="2081530"/>
            <a:ext cx="381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𝑛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3394583" y="2095754"/>
            <a:ext cx="356870" cy="10795"/>
          </a:xfrm>
          <a:custGeom>
            <a:avLst/>
            <a:gdLst/>
            <a:ahLst/>
            <a:cxnLst/>
            <a:rect l="l" t="t" r="r" b="b"/>
            <a:pathLst>
              <a:path w="356870" h="10794">
                <a:moveTo>
                  <a:pt x="356615" y="0"/>
                </a:moveTo>
                <a:lnTo>
                  <a:pt x="0" y="0"/>
                </a:lnTo>
                <a:lnTo>
                  <a:pt x="0" y="10668"/>
                </a:lnTo>
                <a:lnTo>
                  <a:pt x="356615" y="10668"/>
                </a:lnTo>
                <a:lnTo>
                  <a:pt x="356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3737483" y="1979421"/>
            <a:ext cx="13843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240">
                <a:latin typeface="Cambria Math"/>
                <a:cs typeface="Cambria Math"/>
              </a:rPr>
              <a:t>∑(𝑥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−</a:t>
            </a:r>
            <a:r>
              <a:rPr dirty="0" sz="1200" spc="-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9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9.067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92682" y="2564638"/>
            <a:ext cx="615315" cy="563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S 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3.011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have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73451" y="3235579"/>
            <a:ext cx="2444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10179" y="3130422"/>
            <a:ext cx="7461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𝑥̅</a:t>
            </a:r>
            <a:r>
              <a:rPr dirty="0" baseline="4629" sz="1800" spc="6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−</a:t>
            </a:r>
            <a:r>
              <a:rPr dirty="0" baseline="4629" sz="1800" spc="-30">
                <a:latin typeface="Cambria Math"/>
                <a:cs typeface="Cambria Math"/>
              </a:rPr>
              <a:t> 𝜇</a:t>
            </a:r>
            <a:r>
              <a:rPr dirty="0" baseline="6944" sz="1800" spc="-30">
                <a:latin typeface="Cambria Math"/>
                <a:cs typeface="Cambria Math"/>
              </a:rPr>
              <a:t>)</a:t>
            </a:r>
            <a:r>
              <a:rPr dirty="0" sz="1200" spc="-20">
                <a:latin typeface="Cambria Math"/>
                <a:cs typeface="Cambria Math"/>
              </a:rPr>
              <a:t>√</a:t>
            </a:r>
            <a:r>
              <a:rPr dirty="0" baseline="4629" sz="1800" spc="-30">
                <a:latin typeface="Cambria Math"/>
                <a:cs typeface="Cambria Math"/>
              </a:rPr>
              <a:t>𝑛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831971" y="3155314"/>
            <a:ext cx="90170" cy="10795"/>
          </a:xfrm>
          <a:custGeom>
            <a:avLst/>
            <a:gdLst/>
            <a:ahLst/>
            <a:cxnLst/>
            <a:rect l="l" t="t" r="r" b="b"/>
            <a:pathLst>
              <a:path w="90170" h="10794">
                <a:moveTo>
                  <a:pt x="89915" y="0"/>
                </a:moveTo>
                <a:lnTo>
                  <a:pt x="0" y="0"/>
                </a:lnTo>
                <a:lnTo>
                  <a:pt x="0" y="10668"/>
                </a:lnTo>
                <a:lnTo>
                  <a:pt x="89915" y="10668"/>
                </a:lnTo>
                <a:lnTo>
                  <a:pt x="89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534283" y="3337686"/>
            <a:ext cx="958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𝑠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3248279" y="3351910"/>
            <a:ext cx="672465" cy="10795"/>
          </a:xfrm>
          <a:custGeom>
            <a:avLst/>
            <a:gdLst/>
            <a:ahLst/>
            <a:cxnLst/>
            <a:rect l="l" t="t" r="r" b="b"/>
            <a:pathLst>
              <a:path w="672464" h="10795">
                <a:moveTo>
                  <a:pt x="672083" y="0"/>
                </a:moveTo>
                <a:lnTo>
                  <a:pt x="0" y="0"/>
                </a:lnTo>
                <a:lnTo>
                  <a:pt x="0" y="10668"/>
                </a:lnTo>
                <a:lnTo>
                  <a:pt x="672083" y="10668"/>
                </a:lnTo>
                <a:lnTo>
                  <a:pt x="672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948810" y="3235579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106036" y="3125851"/>
            <a:ext cx="10541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2314" sz="1800">
                <a:latin typeface="Cambria Math"/>
                <a:cs typeface="Cambria Math"/>
              </a:rPr>
              <a:t>67.8</a:t>
            </a:r>
            <a:r>
              <a:rPr dirty="0" baseline="2314" sz="1800" spc="-2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</a:t>
            </a:r>
            <a:r>
              <a:rPr dirty="0" baseline="2314" sz="1800" spc="-15">
                <a:latin typeface="Cambria Math"/>
                <a:cs typeface="Cambria Math"/>
              </a:rPr>
              <a:t> 66</a:t>
            </a:r>
            <a:r>
              <a:rPr dirty="0" baseline="4629" sz="1800" spc="-15">
                <a:latin typeface="Cambria Math"/>
                <a:cs typeface="Cambria Math"/>
              </a:rPr>
              <a:t>)</a:t>
            </a:r>
            <a:r>
              <a:rPr dirty="0" sz="1200" spc="-10">
                <a:latin typeface="Cambria Math"/>
                <a:cs typeface="Cambria Math"/>
              </a:rPr>
              <a:t>√</a:t>
            </a:r>
            <a:r>
              <a:rPr dirty="0" baseline="2314" sz="1800" spc="-15">
                <a:latin typeface="Cambria Math"/>
                <a:cs typeface="Cambria Math"/>
              </a:rPr>
              <a:t>10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4979796" y="3150742"/>
            <a:ext cx="169545" cy="10795"/>
          </a:xfrm>
          <a:custGeom>
            <a:avLst/>
            <a:gdLst/>
            <a:ahLst/>
            <a:cxnLst/>
            <a:rect l="l" t="t" r="r" b="b"/>
            <a:pathLst>
              <a:path w="169545" h="10794">
                <a:moveTo>
                  <a:pt x="169163" y="0"/>
                </a:moveTo>
                <a:lnTo>
                  <a:pt x="0" y="0"/>
                </a:lnTo>
                <a:lnTo>
                  <a:pt x="0" y="10668"/>
                </a:lnTo>
                <a:lnTo>
                  <a:pt x="169163" y="10668"/>
                </a:lnTo>
                <a:lnTo>
                  <a:pt x="169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4436745" y="3337686"/>
            <a:ext cx="3930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Cambria Math"/>
                <a:cs typeface="Cambria Math"/>
              </a:rPr>
              <a:t>3.011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4118736" y="3351910"/>
            <a:ext cx="1030605" cy="10795"/>
          </a:xfrm>
          <a:custGeom>
            <a:avLst/>
            <a:gdLst/>
            <a:ahLst/>
            <a:cxnLst/>
            <a:rect l="l" t="t" r="r" b="b"/>
            <a:pathLst>
              <a:path w="1030604" h="10795">
                <a:moveTo>
                  <a:pt x="1030224" y="0"/>
                </a:moveTo>
                <a:lnTo>
                  <a:pt x="0" y="0"/>
                </a:lnTo>
                <a:lnTo>
                  <a:pt x="0" y="10668"/>
                </a:lnTo>
                <a:lnTo>
                  <a:pt x="1030224" y="10668"/>
                </a:lnTo>
                <a:lnTo>
                  <a:pt x="10302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392682" y="3483990"/>
            <a:ext cx="3526790" cy="676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1.89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2.262</a:t>
            </a:r>
            <a:r>
              <a:rPr dirty="0" sz="1200" spc="31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problem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mbria Math"/>
                <a:cs typeface="Cambria Math"/>
              </a:rPr>
              <a:t>⇉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367282" y="4893436"/>
            <a:ext cx="5306695" cy="1403985"/>
          </a:xfrm>
          <a:prstGeom prst="rect">
            <a:avLst/>
          </a:prstGeom>
        </p:spPr>
        <p:txBody>
          <a:bodyPr wrap="square" lIns="0" tIns="1181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30"/>
              </a:spcBef>
            </a:pPr>
            <a:r>
              <a:rPr dirty="0" sz="1200" b="1">
                <a:latin typeface="Times New Roman"/>
                <a:cs typeface="Times New Roman"/>
              </a:rPr>
              <a:t>Example: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50" b="1">
                <a:latin typeface="Times New Roman"/>
                <a:cs typeface="Times New Roman"/>
              </a:rPr>
              <a:t>6</a:t>
            </a:r>
            <a:endParaRPr sz="1200">
              <a:latin typeface="Times New Roman"/>
              <a:cs typeface="Times New Roman"/>
            </a:endParaRPr>
          </a:p>
          <a:p>
            <a:pPr marL="38100" marR="30480" indent="457200">
              <a:lnSpc>
                <a:spcPct val="142100"/>
              </a:lnSpc>
              <a:spcBef>
                <a:spcPts val="220"/>
              </a:spcBef>
            </a:pPr>
            <a:r>
              <a:rPr dirty="0" sz="1200">
                <a:latin typeface="Times New Roman"/>
                <a:cs typeface="Times New Roman"/>
              </a:rPr>
              <a:t>Eleven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school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drawing.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month’s </a:t>
            </a:r>
            <a:r>
              <a:rPr dirty="0" sz="1200">
                <a:latin typeface="Times New Roman"/>
                <a:cs typeface="Times New Roman"/>
              </a:rPr>
              <a:t>further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tuition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second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difficulty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healed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marks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evidence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benefitted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extra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coaching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baseline="-9259" sz="1800">
                <a:latin typeface="Times New Roman"/>
                <a:cs typeface="Times New Roman"/>
              </a:rPr>
              <a:t>0.05</a:t>
            </a:r>
            <a:r>
              <a:rPr dirty="0" baseline="-9259" sz="1800" spc="-37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d.f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80"/>
              </a:spcBef>
            </a:pP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10)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2.228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7" name="object 27" descr=""/>
          <p:cNvGraphicFramePr>
            <a:graphicFrameLocks noGrp="1"/>
          </p:cNvGraphicFramePr>
          <p:nvPr/>
        </p:nvGraphicFramePr>
        <p:xfrm>
          <a:off x="1163116" y="6546468"/>
          <a:ext cx="5522595" cy="732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5925"/>
                <a:gridCol w="309245"/>
                <a:gridCol w="388620"/>
                <a:gridCol w="521334"/>
                <a:gridCol w="447675"/>
                <a:gridCol w="522605"/>
                <a:gridCol w="521334"/>
                <a:gridCol w="522604"/>
                <a:gridCol w="522604"/>
                <a:gridCol w="372110"/>
                <a:gridCol w="446404"/>
                <a:gridCol w="447675"/>
              </a:tblGrid>
              <a:tr h="190500">
                <a:tc>
                  <a:txBody>
                    <a:bodyPr/>
                    <a:lstStyle/>
                    <a:p>
                      <a:pPr marL="4445">
                        <a:lnSpc>
                          <a:spcPts val="1300"/>
                        </a:lnSpc>
                      </a:pPr>
                      <a:r>
                        <a:rPr dirty="0" sz="1100" spc="-20">
                          <a:latin typeface="Calibri"/>
                          <a:cs typeface="Calibri"/>
                        </a:rPr>
                        <a:t>Boys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>
                        <a:lnSpc>
                          <a:spcPts val="130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7970">
                <a:tc>
                  <a:txBody>
                    <a:bodyPr/>
                    <a:lstStyle/>
                    <a:p>
                      <a:pPr marL="4445">
                        <a:lnSpc>
                          <a:spcPts val="129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Marks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4445">
                        <a:lnSpc>
                          <a:spcPts val="129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Marks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8" name="object 28" descr=""/>
          <p:cNvSpPr txBox="1"/>
          <p:nvPr/>
        </p:nvSpPr>
        <p:spPr>
          <a:xfrm>
            <a:off x="1392682" y="7834121"/>
            <a:ext cx="5175250" cy="9766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Calibri"/>
                <a:cs typeface="Calibri"/>
              </a:rPr>
              <a:t>Example:6</a:t>
            </a:r>
            <a:endParaRPr sz="1200">
              <a:latin typeface="Calibri"/>
              <a:cs typeface="Calibri"/>
            </a:endParaRPr>
          </a:p>
          <a:p>
            <a:pPr algn="just" marL="12700" marR="5080" indent="34925">
              <a:lnSpc>
                <a:spcPct val="117100"/>
              </a:lnSpc>
              <a:spcBef>
                <a:spcPts val="990"/>
              </a:spcBef>
            </a:pP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four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numbers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3,7,11,15.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Consider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all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possible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size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2 </a:t>
            </a:r>
            <a:r>
              <a:rPr dirty="0" sz="1200">
                <a:latin typeface="Calibri"/>
                <a:cs typeface="Calibri"/>
              </a:rPr>
              <a:t>which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drawn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from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this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without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replacement.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Find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and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standard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distribution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means.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92682" y="1235709"/>
            <a:ext cx="27317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consists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4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numbers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3,7,11,15.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589146" y="1734057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3327527" y="1729994"/>
            <a:ext cx="611505" cy="10795"/>
          </a:xfrm>
          <a:custGeom>
            <a:avLst/>
            <a:gdLst/>
            <a:ahLst/>
            <a:cxnLst/>
            <a:rect l="l" t="t" r="r" b="b"/>
            <a:pathLst>
              <a:path w="611504" h="10794">
                <a:moveTo>
                  <a:pt x="611124" y="0"/>
                </a:moveTo>
                <a:lnTo>
                  <a:pt x="0" y="0"/>
                </a:lnTo>
                <a:lnTo>
                  <a:pt x="0" y="10668"/>
                </a:lnTo>
                <a:lnTo>
                  <a:pt x="611124" y="10668"/>
                </a:lnTo>
                <a:lnTo>
                  <a:pt x="6111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367282" y="1613661"/>
            <a:ext cx="36944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3+7+11+15</a:t>
            </a:r>
            <a:r>
              <a:rPr dirty="0" baseline="45751" sz="1275" spc="1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9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−</a:t>
            </a:r>
            <a:r>
              <a:rPr dirty="0" baseline="2314" sz="1800" spc="-30">
                <a:latin typeface="Cambria Math"/>
                <a:cs typeface="Cambria Math"/>
              </a:rPr>
              <a:t>(</a:t>
            </a:r>
            <a:r>
              <a:rPr dirty="0" sz="1200" spc="-20">
                <a:latin typeface="Cambria Math"/>
                <a:cs typeface="Cambria Math"/>
              </a:rPr>
              <a:t>1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21504" y="2169922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589654" y="2165857"/>
            <a:ext cx="1751330" cy="10795"/>
          </a:xfrm>
          <a:custGeom>
            <a:avLst/>
            <a:gdLst/>
            <a:ahLst/>
            <a:cxnLst/>
            <a:rect l="l" t="t" r="r" b="b"/>
            <a:pathLst>
              <a:path w="1751329" h="10794">
                <a:moveTo>
                  <a:pt x="1751329" y="0"/>
                </a:moveTo>
                <a:lnTo>
                  <a:pt x="0" y="0"/>
                </a:lnTo>
                <a:lnTo>
                  <a:pt x="0" y="10668"/>
                </a:lnTo>
                <a:lnTo>
                  <a:pt x="1751329" y="10668"/>
                </a:lnTo>
                <a:lnTo>
                  <a:pt x="17513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367282" y="2003805"/>
            <a:ext cx="4411345" cy="254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14600">
              <a:lnSpc>
                <a:spcPts val="690"/>
              </a:lnSpc>
              <a:spcBef>
                <a:spcPts val="100"/>
              </a:spcBef>
            </a:pPr>
            <a:r>
              <a:rPr dirty="0" baseline="23809" sz="1050">
                <a:latin typeface="Cambria Math"/>
                <a:cs typeface="Cambria Math"/>
              </a:rPr>
              <a:t>2</a:t>
            </a:r>
            <a:r>
              <a:rPr dirty="0" sz="850">
                <a:latin typeface="Cambria Math"/>
                <a:cs typeface="Cambria Math"/>
              </a:rPr>
              <a:t>+</a:t>
            </a:r>
            <a:r>
              <a:rPr dirty="0" sz="850" spc="190">
                <a:latin typeface="Cambria Math"/>
                <a:cs typeface="Cambria Math"/>
              </a:rPr>
              <a:t> </a:t>
            </a:r>
            <a:r>
              <a:rPr dirty="0" sz="850" spc="-10">
                <a:latin typeface="Cambria Math"/>
                <a:cs typeface="Cambria Math"/>
              </a:rPr>
              <a:t>7−9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baseline="23809" sz="1050" spc="-15">
                <a:latin typeface="Cambria Math"/>
                <a:cs typeface="Cambria Math"/>
              </a:rPr>
              <a:t>2</a:t>
            </a:r>
            <a:r>
              <a:rPr dirty="0" sz="850" spc="-10">
                <a:latin typeface="Cambria Math"/>
                <a:cs typeface="Cambria Math"/>
              </a:rPr>
              <a:t>+</a:t>
            </a:r>
            <a:r>
              <a:rPr dirty="0" baseline="3267" sz="1275" spc="-15">
                <a:latin typeface="Cambria Math"/>
                <a:cs typeface="Cambria Math"/>
              </a:rPr>
              <a:t>(</a:t>
            </a:r>
            <a:r>
              <a:rPr dirty="0" sz="850" spc="-10">
                <a:latin typeface="Cambria Math"/>
                <a:cs typeface="Cambria Math"/>
              </a:rPr>
              <a:t>11−9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baseline="23809" sz="1050" spc="-15">
                <a:latin typeface="Cambria Math"/>
                <a:cs typeface="Cambria Math"/>
              </a:rPr>
              <a:t>2</a:t>
            </a:r>
            <a:r>
              <a:rPr dirty="0" sz="850" spc="-10">
                <a:latin typeface="Cambria Math"/>
                <a:cs typeface="Cambria Math"/>
              </a:rPr>
              <a:t>+</a:t>
            </a:r>
            <a:r>
              <a:rPr dirty="0" baseline="3267" sz="1275" spc="-15">
                <a:latin typeface="Cambria Math"/>
                <a:cs typeface="Cambria Math"/>
              </a:rPr>
              <a:t>(</a:t>
            </a:r>
            <a:r>
              <a:rPr dirty="0" sz="850" spc="-10">
                <a:latin typeface="Cambria Math"/>
                <a:cs typeface="Cambria Math"/>
              </a:rPr>
              <a:t>15−9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baseline="23809" sz="1050" spc="-15">
                <a:latin typeface="Cambria Math"/>
                <a:cs typeface="Cambria Math"/>
              </a:rPr>
              <a:t>2</a:t>
            </a:r>
            <a:endParaRPr baseline="23809" sz="1050">
              <a:latin typeface="Cambria Math"/>
              <a:cs typeface="Cambria Math"/>
            </a:endParaRPr>
          </a:p>
          <a:p>
            <a:pPr marL="38100">
              <a:lnSpc>
                <a:spcPts val="1110"/>
              </a:lnSpc>
              <a:tabLst>
                <a:tab pos="2650490" algn="l"/>
                <a:tab pos="4015740" algn="l"/>
              </a:tabLst>
            </a:pPr>
            <a:r>
              <a:rPr dirty="0" sz="1200">
                <a:latin typeface="Calibri"/>
                <a:cs typeface="Calibri"/>
              </a:rPr>
              <a:t>Variance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30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baseline="49019" sz="1275" spc="-30">
                <a:latin typeface="Cambria Math"/>
                <a:cs typeface="Cambria Math"/>
              </a:rPr>
              <a:t>(</a:t>
            </a:r>
            <a:r>
              <a:rPr dirty="0" baseline="45751" sz="1275" spc="-30">
                <a:latin typeface="Cambria Math"/>
                <a:cs typeface="Cambria Math"/>
              </a:rPr>
              <a:t>3−9</a:t>
            </a:r>
            <a:r>
              <a:rPr dirty="0" baseline="49019" sz="1275" spc="-30">
                <a:latin typeface="Cambria Math"/>
                <a:cs typeface="Cambria Math"/>
              </a:rPr>
              <a:t>)</a:t>
            </a:r>
            <a:r>
              <a:rPr dirty="0" baseline="49019" sz="1275">
                <a:latin typeface="Cambria Math"/>
                <a:cs typeface="Cambria Math"/>
              </a:rPr>
              <a:t>	</a:t>
            </a:r>
            <a:r>
              <a:rPr dirty="0" baseline="49019" sz="1275" spc="-75">
                <a:latin typeface="Cambria Math"/>
                <a:cs typeface="Cambria Math"/>
              </a:rPr>
              <a:t>(</a:t>
            </a:r>
            <a:r>
              <a:rPr dirty="0" baseline="49019" sz="1275">
                <a:latin typeface="Cambria Math"/>
                <a:cs typeface="Cambria Math"/>
              </a:rPr>
              <a:t>	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20.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3687190" y="2478277"/>
            <a:ext cx="169545" cy="10795"/>
          </a:xfrm>
          <a:custGeom>
            <a:avLst/>
            <a:gdLst/>
            <a:ahLst/>
            <a:cxnLst/>
            <a:rect l="l" t="t" r="r" b="b"/>
            <a:pathLst>
              <a:path w="169545" h="10794">
                <a:moveTo>
                  <a:pt x="169163" y="0"/>
                </a:moveTo>
                <a:lnTo>
                  <a:pt x="0" y="0"/>
                </a:lnTo>
                <a:lnTo>
                  <a:pt x="0" y="10668"/>
                </a:lnTo>
                <a:lnTo>
                  <a:pt x="169163" y="10668"/>
                </a:lnTo>
                <a:lnTo>
                  <a:pt x="169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392682" y="2453385"/>
            <a:ext cx="5332730" cy="17773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587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√20 −</a:t>
            </a:r>
            <a:r>
              <a:rPr dirty="0" sz="1200" spc="-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 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2314" sz="1800" spc="-37">
                <a:latin typeface="Cambria Math"/>
                <a:cs typeface="Cambria Math"/>
              </a:rPr>
              <a:t>(</a:t>
            </a:r>
            <a:r>
              <a:rPr dirty="0" sz="1200" spc="-25">
                <a:latin typeface="Cambria Math"/>
                <a:cs typeface="Cambria Math"/>
              </a:rPr>
              <a:t>2</a:t>
            </a:r>
            <a:r>
              <a:rPr dirty="0" baseline="2314" sz="1800" spc="-37">
                <a:latin typeface="Cambria Math"/>
                <a:cs typeface="Cambria Math"/>
              </a:rPr>
              <a:t>)</a:t>
            </a:r>
            <a:endParaRPr baseline="2314" sz="1800">
              <a:latin typeface="Cambria Math"/>
              <a:cs typeface="Cambria Math"/>
            </a:endParaRPr>
          </a:p>
          <a:p>
            <a:pPr marL="12700" marR="5080">
              <a:lnSpc>
                <a:spcPct val="117700"/>
              </a:lnSpc>
              <a:spcBef>
                <a:spcPts val="910"/>
              </a:spcBef>
            </a:pPr>
            <a:r>
              <a:rPr dirty="0" sz="1200">
                <a:latin typeface="Calibri"/>
                <a:cs typeface="Calibri"/>
              </a:rPr>
              <a:t>Possible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samples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size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two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which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drqwn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without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replacement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from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given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are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45"/>
              </a:spcBef>
            </a:pPr>
            <a:r>
              <a:rPr dirty="0" sz="1200" spc="-10">
                <a:latin typeface="Calibri"/>
                <a:cs typeface="Calibri"/>
              </a:rPr>
              <a:t>(3,7),(3,11),</a:t>
            </a:r>
            <a:r>
              <a:rPr dirty="0" sz="1200" spc="4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(3,15),(7,11),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(7,15),(11,15).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35"/>
              </a:spcBef>
            </a:pP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5,7,9,9,11,13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50"/>
              </a:spcBef>
            </a:pPr>
            <a:r>
              <a:rPr dirty="0" sz="1200">
                <a:latin typeface="Calibri"/>
                <a:cs typeface="Calibri"/>
              </a:rPr>
              <a:t>These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items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distribution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without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replacement.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92682" y="4401439"/>
            <a:ext cx="993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For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this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𝜇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60422" y="4476115"/>
            <a:ext cx="8953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5">
                <a:latin typeface="Cambria Math"/>
                <a:cs typeface="Cambria Math"/>
              </a:rPr>
              <a:t>𝑥̅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51226" y="4311522"/>
            <a:ext cx="1120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2407" sz="1800">
                <a:latin typeface="Cambria Math"/>
                <a:cs typeface="Cambria Math"/>
              </a:rPr>
              <a:t>=</a:t>
            </a:r>
            <a:r>
              <a:rPr dirty="0" baseline="-32407" sz="1800" spc="75">
                <a:latin typeface="Cambria Math"/>
                <a:cs typeface="Cambria Math"/>
              </a:rPr>
              <a:t> </a:t>
            </a:r>
            <a:r>
              <a:rPr dirty="0" sz="850" spc="-10">
                <a:latin typeface="Cambria Math"/>
                <a:cs typeface="Cambria Math"/>
              </a:rPr>
              <a:t>5+7+9+9+11+13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43554" y="4521835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6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644775" y="4517771"/>
            <a:ext cx="887094" cy="10795"/>
          </a:xfrm>
          <a:custGeom>
            <a:avLst/>
            <a:gdLst/>
            <a:ahLst/>
            <a:cxnLst/>
            <a:rect l="l" t="t" r="r" b="b"/>
            <a:pathLst>
              <a:path w="887095" h="10795">
                <a:moveTo>
                  <a:pt x="886968" y="0"/>
                </a:moveTo>
                <a:lnTo>
                  <a:pt x="0" y="0"/>
                </a:lnTo>
                <a:lnTo>
                  <a:pt x="0" y="10667"/>
                </a:lnTo>
                <a:lnTo>
                  <a:pt x="886968" y="10667"/>
                </a:lnTo>
                <a:lnTo>
                  <a:pt x="8869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519042" y="4401439"/>
            <a:ext cx="7092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=9</a:t>
            </a:r>
            <a:r>
              <a:rPr dirty="0" sz="1200" spc="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--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--</a:t>
            </a:r>
            <a:r>
              <a:rPr dirty="0" sz="1200" spc="-25">
                <a:latin typeface="Calibri"/>
                <a:cs typeface="Calibri"/>
              </a:rPr>
              <a:t>(3)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92682" y="5119496"/>
            <a:ext cx="1372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Variance</a:t>
            </a:r>
            <a:r>
              <a:rPr dirty="0" sz="1200" spc="3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=20/3-</a:t>
            </a:r>
            <a:r>
              <a:rPr dirty="0" sz="1200">
                <a:latin typeface="Calibri"/>
                <a:cs typeface="Calibri"/>
              </a:rPr>
              <a:t>--</a:t>
            </a:r>
            <a:r>
              <a:rPr dirty="0" sz="1200" spc="-10">
                <a:latin typeface="Calibri"/>
                <a:cs typeface="Calibri"/>
              </a:rPr>
              <a:t>-</a:t>
            </a:r>
            <a:r>
              <a:rPr dirty="0" sz="1200">
                <a:latin typeface="Calibri"/>
                <a:cs typeface="Calibri"/>
              </a:rPr>
              <a:t>-</a:t>
            </a:r>
            <a:r>
              <a:rPr dirty="0" sz="1200" spc="-25">
                <a:latin typeface="Calibri"/>
                <a:cs typeface="Calibri"/>
              </a:rPr>
              <a:t>(4)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64132" y="5800725"/>
            <a:ext cx="7226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(1)</a:t>
            </a:r>
            <a:r>
              <a:rPr dirty="0" sz="1200" spc="16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=(3)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9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96310" y="6058280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𝜎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2948051" y="6290436"/>
            <a:ext cx="215265" cy="10795"/>
          </a:xfrm>
          <a:custGeom>
            <a:avLst/>
            <a:gdLst/>
            <a:ahLst/>
            <a:cxnLst/>
            <a:rect l="l" t="t" r="r" b="b"/>
            <a:pathLst>
              <a:path w="215264" h="10795">
                <a:moveTo>
                  <a:pt x="214884" y="0"/>
                </a:moveTo>
                <a:lnTo>
                  <a:pt x="0" y="0"/>
                </a:lnTo>
                <a:lnTo>
                  <a:pt x="0" y="10667"/>
                </a:lnTo>
                <a:lnTo>
                  <a:pt x="214884" y="10667"/>
                </a:lnTo>
                <a:lnTo>
                  <a:pt x="2148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3152267" y="6046089"/>
            <a:ext cx="6559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6944" sz="180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baseline="-16339" sz="1275">
                <a:latin typeface="Cambria Math"/>
                <a:cs typeface="Cambria Math"/>
              </a:rPr>
              <a:t>𝑝</a:t>
            </a:r>
            <a:r>
              <a:rPr dirty="0" baseline="-16339" sz="1275" spc="2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𝑁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3303142" y="6081648"/>
            <a:ext cx="471170" cy="10795"/>
          </a:xfrm>
          <a:custGeom>
            <a:avLst/>
            <a:gdLst/>
            <a:ahLst/>
            <a:cxnLst/>
            <a:rect l="l" t="t" r="r" b="b"/>
            <a:pathLst>
              <a:path w="471170" h="10795">
                <a:moveTo>
                  <a:pt x="470915" y="0"/>
                </a:moveTo>
                <a:lnTo>
                  <a:pt x="0" y="0"/>
                </a:lnTo>
                <a:lnTo>
                  <a:pt x="0" y="10667"/>
                </a:lnTo>
                <a:lnTo>
                  <a:pt x="470915" y="10667"/>
                </a:lnTo>
                <a:lnTo>
                  <a:pt x="470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2909951" y="6299072"/>
            <a:ext cx="8877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314" sz="180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baseline="-4629" sz="180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baseline="-13071" sz="1275">
                <a:latin typeface="Cambria Math"/>
                <a:cs typeface="Cambria Math"/>
              </a:rPr>
              <a:t>𝑝</a:t>
            </a:r>
            <a:r>
              <a:rPr dirty="0" baseline="-13071" sz="1275" spc="2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190367" y="6290436"/>
            <a:ext cx="585470" cy="10795"/>
          </a:xfrm>
          <a:custGeom>
            <a:avLst/>
            <a:gdLst/>
            <a:ahLst/>
            <a:cxnLst/>
            <a:rect l="l" t="t" r="r" b="b"/>
            <a:pathLst>
              <a:path w="585470" h="10795">
                <a:moveTo>
                  <a:pt x="585216" y="0"/>
                </a:moveTo>
                <a:lnTo>
                  <a:pt x="0" y="0"/>
                </a:lnTo>
                <a:lnTo>
                  <a:pt x="0" y="10667"/>
                </a:lnTo>
                <a:lnTo>
                  <a:pt x="585216" y="10667"/>
                </a:lnTo>
                <a:lnTo>
                  <a:pt x="5852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4073016" y="6089269"/>
            <a:ext cx="169545" cy="10795"/>
          </a:xfrm>
          <a:custGeom>
            <a:avLst/>
            <a:gdLst/>
            <a:ahLst/>
            <a:cxnLst/>
            <a:rect l="l" t="t" r="r" b="b"/>
            <a:pathLst>
              <a:path w="169545" h="10795">
                <a:moveTo>
                  <a:pt x="169163" y="0"/>
                </a:moveTo>
                <a:lnTo>
                  <a:pt x="0" y="0"/>
                </a:lnTo>
                <a:lnTo>
                  <a:pt x="0" y="10667"/>
                </a:lnTo>
                <a:lnTo>
                  <a:pt x="169163" y="10667"/>
                </a:lnTo>
                <a:lnTo>
                  <a:pt x="169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/>
          <p:nvPr/>
        </p:nvSpPr>
        <p:spPr>
          <a:xfrm>
            <a:off x="4368672" y="6089269"/>
            <a:ext cx="350520" cy="10795"/>
          </a:xfrm>
          <a:custGeom>
            <a:avLst/>
            <a:gdLst/>
            <a:ahLst/>
            <a:cxnLst/>
            <a:rect l="l" t="t" r="r" b="b"/>
            <a:pathLst>
              <a:path w="350520" h="10795">
                <a:moveTo>
                  <a:pt x="350520" y="0"/>
                </a:moveTo>
                <a:lnTo>
                  <a:pt x="0" y="0"/>
                </a:lnTo>
                <a:lnTo>
                  <a:pt x="0" y="10667"/>
                </a:lnTo>
                <a:lnTo>
                  <a:pt x="350520" y="10667"/>
                </a:lnTo>
                <a:lnTo>
                  <a:pt x="3505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3972179" y="6290436"/>
            <a:ext cx="747395" cy="10795"/>
          </a:xfrm>
          <a:custGeom>
            <a:avLst/>
            <a:gdLst/>
            <a:ahLst/>
            <a:cxnLst/>
            <a:rect l="l" t="t" r="r" b="b"/>
            <a:pathLst>
              <a:path w="747395" h="10795">
                <a:moveTo>
                  <a:pt x="268528" y="0"/>
                </a:moveTo>
                <a:lnTo>
                  <a:pt x="0" y="0"/>
                </a:lnTo>
                <a:lnTo>
                  <a:pt x="0" y="10668"/>
                </a:lnTo>
                <a:lnTo>
                  <a:pt x="268528" y="10668"/>
                </a:lnTo>
                <a:lnTo>
                  <a:pt x="268528" y="0"/>
                </a:lnTo>
                <a:close/>
              </a:path>
              <a:path w="747395" h="10795">
                <a:moveTo>
                  <a:pt x="747014" y="0"/>
                </a:moveTo>
                <a:lnTo>
                  <a:pt x="295910" y="0"/>
                </a:lnTo>
                <a:lnTo>
                  <a:pt x="295910" y="10668"/>
                </a:lnTo>
                <a:lnTo>
                  <a:pt x="747014" y="10668"/>
                </a:lnTo>
                <a:lnTo>
                  <a:pt x="7470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3035935" y="6174104"/>
            <a:ext cx="18510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57555" algn="l"/>
                <a:tab pos="1079500" algn="l"/>
                <a:tab pos="1332230" algn="l"/>
                <a:tab pos="1717675" algn="l"/>
              </a:tabLst>
            </a:pPr>
            <a:r>
              <a:rPr dirty="0" u="sng" sz="1200" spc="8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8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=	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959478" y="6064377"/>
            <a:ext cx="12376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55675" algn="l"/>
              </a:tabLst>
            </a:pP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20</a:t>
            </a:r>
            <a:r>
              <a:rPr dirty="0" baseline="2314" sz="1800" spc="-8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4</a:t>
            </a:r>
            <a:r>
              <a:rPr dirty="0" baseline="2314" sz="1800" spc="-1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 </a:t>
            </a:r>
            <a:r>
              <a:rPr dirty="0" baseline="2314" sz="1800" spc="-75">
                <a:latin typeface="Cambria Math"/>
                <a:cs typeface="Cambria Math"/>
              </a:rPr>
              <a:t>2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2314" sz="1800" spc="-37">
                <a:latin typeface="Cambria Math"/>
                <a:cs typeface="Cambria Math"/>
              </a:rPr>
              <a:t>20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5016372" y="6089269"/>
            <a:ext cx="169545" cy="10795"/>
          </a:xfrm>
          <a:custGeom>
            <a:avLst/>
            <a:gdLst/>
            <a:ahLst/>
            <a:cxnLst/>
            <a:rect l="l" t="t" r="r" b="b"/>
            <a:pathLst>
              <a:path w="169545" h="10795">
                <a:moveTo>
                  <a:pt x="169163" y="0"/>
                </a:moveTo>
                <a:lnTo>
                  <a:pt x="0" y="0"/>
                </a:lnTo>
                <a:lnTo>
                  <a:pt x="0" y="10667"/>
                </a:lnTo>
                <a:lnTo>
                  <a:pt x="169163" y="10667"/>
                </a:lnTo>
                <a:lnTo>
                  <a:pt x="169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4002151" y="6306692"/>
            <a:ext cx="11544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55675" algn="l"/>
              </a:tabLst>
            </a:pP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2</a:t>
            </a:r>
            <a:r>
              <a:rPr dirty="0" baseline="2314" sz="1800" spc="39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4</a:t>
            </a:r>
            <a:r>
              <a:rPr dirty="0" baseline="2314" sz="1800" spc="-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 </a:t>
            </a:r>
            <a:r>
              <a:rPr dirty="0" baseline="2314" sz="1800" spc="-75">
                <a:latin typeface="Cambria Math"/>
                <a:cs typeface="Cambria Math"/>
              </a:rPr>
              <a:t>1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√</a:t>
            </a:r>
            <a:r>
              <a:rPr dirty="0" baseline="2314" sz="1800" spc="-37">
                <a:latin typeface="Cambria Math"/>
                <a:cs typeface="Cambria Math"/>
              </a:rPr>
              <a:t>3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4915789" y="6290436"/>
            <a:ext cx="268605" cy="50800"/>
          </a:xfrm>
          <a:custGeom>
            <a:avLst/>
            <a:gdLst/>
            <a:ahLst/>
            <a:cxnLst/>
            <a:rect l="l" t="t" r="r" b="b"/>
            <a:pathLst>
              <a:path w="268604" h="50800">
                <a:moveTo>
                  <a:pt x="227076" y="39624"/>
                </a:moveTo>
                <a:lnTo>
                  <a:pt x="143256" y="39624"/>
                </a:lnTo>
                <a:lnTo>
                  <a:pt x="143256" y="50292"/>
                </a:lnTo>
                <a:lnTo>
                  <a:pt x="227076" y="50292"/>
                </a:lnTo>
                <a:lnTo>
                  <a:pt x="227076" y="39624"/>
                </a:lnTo>
                <a:close/>
              </a:path>
              <a:path w="268604" h="50800">
                <a:moveTo>
                  <a:pt x="268224" y="0"/>
                </a:moveTo>
                <a:lnTo>
                  <a:pt x="0" y="0"/>
                </a:lnTo>
                <a:lnTo>
                  <a:pt x="0" y="10668"/>
                </a:lnTo>
                <a:lnTo>
                  <a:pt x="268224" y="10668"/>
                </a:lnTo>
                <a:lnTo>
                  <a:pt x="2682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/>
          <p:nvPr/>
        </p:nvSpPr>
        <p:spPr>
          <a:xfrm>
            <a:off x="1405382" y="6780174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1392682" y="6992492"/>
            <a:ext cx="5309235" cy="1406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Calibri"/>
                <a:cs typeface="Calibri"/>
              </a:rPr>
              <a:t>Example:</a:t>
            </a:r>
            <a:r>
              <a:rPr dirty="0" sz="1200" spc="-30" b="1">
                <a:latin typeface="Calibri"/>
                <a:cs typeface="Calibri"/>
              </a:rPr>
              <a:t> </a:t>
            </a:r>
            <a:r>
              <a:rPr dirty="0" sz="1200" spc="-50" b="1">
                <a:latin typeface="Calibri"/>
                <a:cs typeface="Calibri"/>
              </a:rPr>
              <a:t>7</a:t>
            </a:r>
            <a:endParaRPr sz="1200">
              <a:latin typeface="Calibri"/>
              <a:cs typeface="Calibri"/>
            </a:endParaRPr>
          </a:p>
          <a:p>
            <a:pPr marL="12700" marR="5080" indent="34925">
              <a:lnSpc>
                <a:spcPct val="117100"/>
              </a:lnSpc>
              <a:spcBef>
                <a:spcPts val="1005"/>
              </a:spcBef>
            </a:pP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daily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wages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3000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workers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factory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normally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distributed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mean </a:t>
            </a:r>
            <a:r>
              <a:rPr dirty="0" sz="1200">
                <a:latin typeface="Calibri"/>
                <a:cs typeface="Calibri"/>
              </a:rPr>
              <a:t>equal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Rs.68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standard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equal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3.If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80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consisting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25 </a:t>
            </a:r>
            <a:r>
              <a:rPr dirty="0" sz="1200">
                <a:latin typeface="Calibri"/>
                <a:cs typeface="Calibri"/>
              </a:rPr>
              <a:t>workers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each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obtained,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what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would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standard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the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if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were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a)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replacement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b)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without </a:t>
            </a:r>
            <a:r>
              <a:rPr dirty="0" sz="1200">
                <a:latin typeface="Calibri"/>
                <a:cs typeface="Calibri"/>
              </a:rPr>
              <a:t>replacement</a:t>
            </a:r>
            <a:r>
              <a:rPr dirty="0" sz="1200" spc="-5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?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8641791"/>
            <a:ext cx="5956935" cy="94106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2155" marR="5080">
              <a:lnSpc>
                <a:spcPct val="1175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Accordingly,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80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samples,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expected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number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having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between </a:t>
            </a:r>
            <a:r>
              <a:rPr dirty="0" sz="1200">
                <a:latin typeface="Calibri"/>
                <a:cs typeface="Calibri"/>
              </a:rPr>
              <a:t>Rs.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66.8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68.3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0.6687*80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53.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35"/>
              </a:spcBef>
            </a:pP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92682" y="863853"/>
            <a:ext cx="5155565" cy="793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7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how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many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will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likely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to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i)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between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66.8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68.3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ii) </a:t>
            </a:r>
            <a:r>
              <a:rPr dirty="0" sz="1200">
                <a:latin typeface="Calibri"/>
                <a:cs typeface="Calibri"/>
              </a:rPr>
              <a:t>less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Rs.66.4?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45"/>
              </a:spcBef>
            </a:pPr>
            <a:r>
              <a:rPr dirty="0" sz="1200" spc="-10" b="1">
                <a:latin typeface="Calibri"/>
                <a:cs typeface="Calibri"/>
              </a:rPr>
              <a:t>Solution: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54582" y="2131821"/>
            <a:ext cx="4833620" cy="1240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443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𝑛𝑢𝑚𝑏𝑒𝑟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𝑜𝑓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𝑖𝑡𝑒𝑚𝑠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𝑖𝑛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𝑝𝑜𝑝𝑢𝑙𝑎𝑡𝑖𝑜𝑛 𝑁</a:t>
            </a:r>
            <a:r>
              <a:rPr dirty="0" baseline="-16339" sz="1275">
                <a:latin typeface="Cambria Math"/>
                <a:cs typeface="Cambria Math"/>
              </a:rPr>
              <a:t>𝑝</a:t>
            </a:r>
            <a:r>
              <a:rPr dirty="0" baseline="-16339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3000</a:t>
            </a:r>
            <a:endParaRPr sz="1200">
              <a:latin typeface="Cambria Math"/>
              <a:cs typeface="Cambria Math"/>
            </a:endParaRPr>
          </a:p>
          <a:p>
            <a:pPr marL="50800">
              <a:lnSpc>
                <a:spcPct val="100000"/>
              </a:lnSpc>
              <a:spcBef>
                <a:spcPts val="1305"/>
              </a:spcBef>
            </a:pP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size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N=25</a:t>
            </a:r>
            <a:r>
              <a:rPr dirty="0" sz="1200" spc="2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68.</a:t>
            </a:r>
            <a:endParaRPr sz="1200">
              <a:latin typeface="Cambria Math"/>
              <a:cs typeface="Cambria Math"/>
            </a:endParaRPr>
          </a:p>
          <a:p>
            <a:pPr marL="50800">
              <a:lnSpc>
                <a:spcPct val="100000"/>
              </a:lnSpc>
              <a:spcBef>
                <a:spcPts val="1250"/>
              </a:spcBef>
            </a:pP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standard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3.</a:t>
            </a:r>
            <a:endParaRPr sz="1200">
              <a:latin typeface="Cambria Math"/>
              <a:cs typeface="Cambria Math"/>
            </a:endParaRPr>
          </a:p>
          <a:p>
            <a:pPr marL="50800">
              <a:lnSpc>
                <a:spcPct val="100000"/>
              </a:lnSpc>
              <a:spcBef>
                <a:spcPts val="1250"/>
              </a:spcBef>
            </a:pP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case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replacement,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std.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the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392548" y="3487039"/>
            <a:ext cx="97536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97890" algn="l"/>
              </a:tabLst>
            </a:pPr>
            <a:r>
              <a:rPr dirty="0" sz="850" spc="-55">
                <a:latin typeface="Cambria Math"/>
                <a:cs typeface="Cambria Math"/>
              </a:rPr>
              <a:t>𝑥̅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5">
                <a:latin typeface="Cambria Math"/>
                <a:cs typeface="Cambria Math"/>
              </a:rPr>
              <a:t>𝑥̅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561965" y="3528694"/>
            <a:ext cx="156210" cy="40005"/>
          </a:xfrm>
          <a:custGeom>
            <a:avLst/>
            <a:gdLst/>
            <a:ahLst/>
            <a:cxnLst/>
            <a:rect l="l" t="t" r="r" b="b"/>
            <a:pathLst>
              <a:path w="156210" h="40004">
                <a:moveTo>
                  <a:pt x="155752" y="32004"/>
                </a:moveTo>
                <a:lnTo>
                  <a:pt x="71628" y="32004"/>
                </a:lnTo>
                <a:lnTo>
                  <a:pt x="71628" y="39624"/>
                </a:lnTo>
                <a:lnTo>
                  <a:pt x="155752" y="39624"/>
                </a:lnTo>
                <a:lnTo>
                  <a:pt x="155752" y="32004"/>
                </a:lnTo>
                <a:close/>
              </a:path>
              <a:path w="156210" h="40004">
                <a:moveTo>
                  <a:pt x="155752" y="0"/>
                </a:moveTo>
                <a:lnTo>
                  <a:pt x="0" y="0"/>
                </a:lnTo>
                <a:lnTo>
                  <a:pt x="0" y="10680"/>
                </a:lnTo>
                <a:lnTo>
                  <a:pt x="155752" y="10680"/>
                </a:lnTo>
                <a:lnTo>
                  <a:pt x="1557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68746" y="3366642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3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49265" y="3538855"/>
            <a:ext cx="5759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6395" algn="l"/>
              </a:tabLst>
            </a:pPr>
            <a:r>
              <a:rPr dirty="0" sz="850" spc="-25">
                <a:latin typeface="Cambria Math"/>
                <a:cs typeface="Cambria Math"/>
              </a:rPr>
              <a:t>√</a:t>
            </a:r>
            <a:r>
              <a:rPr dirty="0" baseline="3267" sz="1275" spc="-37">
                <a:latin typeface="Cambria Math"/>
                <a:cs typeface="Cambria Math"/>
              </a:rPr>
              <a:t>𝑁</a:t>
            </a:r>
            <a:r>
              <a:rPr dirty="0" baseline="3267" sz="1275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√</a:t>
            </a:r>
            <a:r>
              <a:rPr dirty="0" baseline="3267" sz="1275" spc="-37">
                <a:latin typeface="Cambria Math"/>
                <a:cs typeface="Cambria Math"/>
              </a:rPr>
              <a:t>25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915914" y="3528694"/>
            <a:ext cx="196850" cy="40005"/>
          </a:xfrm>
          <a:custGeom>
            <a:avLst/>
            <a:gdLst/>
            <a:ahLst/>
            <a:cxnLst/>
            <a:rect l="l" t="t" r="r" b="b"/>
            <a:pathLst>
              <a:path w="196850" h="40004">
                <a:moveTo>
                  <a:pt x="195072" y="0"/>
                </a:moveTo>
                <a:lnTo>
                  <a:pt x="0" y="0"/>
                </a:lnTo>
                <a:lnTo>
                  <a:pt x="0" y="10680"/>
                </a:lnTo>
                <a:lnTo>
                  <a:pt x="195072" y="10680"/>
                </a:lnTo>
                <a:lnTo>
                  <a:pt x="195072" y="0"/>
                </a:lnTo>
                <a:close/>
              </a:path>
              <a:path w="196850" h="40004">
                <a:moveTo>
                  <a:pt x="196583" y="32004"/>
                </a:moveTo>
                <a:lnTo>
                  <a:pt x="71628" y="32004"/>
                </a:lnTo>
                <a:lnTo>
                  <a:pt x="71628" y="39624"/>
                </a:lnTo>
                <a:lnTo>
                  <a:pt x="196583" y="39624"/>
                </a:lnTo>
                <a:lnTo>
                  <a:pt x="196583" y="32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367282" y="3412363"/>
            <a:ext cx="5182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785995" algn="l"/>
              </a:tabLst>
            </a:pP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are given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by</a:t>
            </a:r>
            <a:r>
              <a:rPr dirty="0" sz="1200" spc="265">
                <a:latin typeface="Calibri"/>
                <a:cs typeface="Calibri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180">
                <a:latin typeface="Cambria Math"/>
                <a:cs typeface="Cambria Math"/>
              </a:rPr>
              <a:t> 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68</a:t>
            </a:r>
            <a:r>
              <a:rPr dirty="0" sz="1200" spc="2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sz="1200" spc="140">
                <a:latin typeface="Cambria Math"/>
                <a:cs typeface="Cambria Math"/>
              </a:rPr>
              <a:t> 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65">
                <a:latin typeface="Cambria Math"/>
                <a:cs typeface="Cambria Math"/>
              </a:rPr>
              <a:t> </a:t>
            </a:r>
            <a:r>
              <a:rPr dirty="0" baseline="45751" sz="1275" spc="75">
                <a:latin typeface="Cambria Math"/>
                <a:cs typeface="Cambria Math"/>
              </a:rPr>
              <a:t>𝜎</a:t>
            </a:r>
            <a:r>
              <a:rPr dirty="0" baseline="45751" sz="1275" spc="71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0.6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67282" y="3767455"/>
            <a:ext cx="5212715" cy="45529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50"/>
              </a:spcBef>
            </a:pPr>
            <a:r>
              <a:rPr dirty="0" sz="1200">
                <a:latin typeface="Calibri"/>
                <a:cs typeface="Calibri"/>
              </a:rPr>
              <a:t>If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sampling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done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without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replacement,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same</a:t>
            </a:r>
            <a:r>
              <a:rPr dirty="0" sz="1200" spc="-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quantities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are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given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by</a:t>
            </a:r>
            <a:r>
              <a:rPr dirty="0" sz="1200" spc="280">
                <a:latin typeface="Calibri"/>
                <a:cs typeface="Calibri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baseline="-16339" sz="1275">
                <a:latin typeface="Cambria Math"/>
                <a:cs typeface="Cambria Math"/>
              </a:rPr>
              <a:t>𝑥̅</a:t>
            </a:r>
            <a:r>
              <a:rPr dirty="0" baseline="-16339" sz="1275" spc="3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68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663063" y="4607686"/>
            <a:ext cx="215265" cy="10795"/>
          </a:xfrm>
          <a:custGeom>
            <a:avLst/>
            <a:gdLst/>
            <a:ahLst/>
            <a:cxnLst/>
            <a:rect l="l" t="t" r="r" b="b"/>
            <a:pathLst>
              <a:path w="215264" h="10795">
                <a:moveTo>
                  <a:pt x="214884" y="0"/>
                </a:moveTo>
                <a:lnTo>
                  <a:pt x="0" y="0"/>
                </a:lnTo>
                <a:lnTo>
                  <a:pt x="0" y="10667"/>
                </a:lnTo>
                <a:lnTo>
                  <a:pt x="214884" y="10667"/>
                </a:lnTo>
                <a:lnTo>
                  <a:pt x="2148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685923" y="4363339"/>
            <a:ext cx="8502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4629" sz="1800">
                <a:latin typeface="Cambria Math"/>
                <a:cs typeface="Cambria Math"/>
              </a:rPr>
              <a:t>𝜎</a:t>
            </a:r>
            <a:r>
              <a:rPr dirty="0" baseline="-4629" sz="1800" spc="712">
                <a:latin typeface="Cambria Math"/>
                <a:cs typeface="Cambria Math"/>
              </a:rPr>
              <a:t> </a:t>
            </a:r>
            <a:r>
              <a:rPr dirty="0" baseline="-6944" sz="180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baseline="-16339" sz="1275">
                <a:latin typeface="Cambria Math"/>
                <a:cs typeface="Cambria Math"/>
              </a:rPr>
              <a:t>𝑝</a:t>
            </a:r>
            <a:r>
              <a:rPr dirty="0" baseline="-16339" sz="1275" spc="20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𝑁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016630" y="4398898"/>
            <a:ext cx="471170" cy="10795"/>
          </a:xfrm>
          <a:custGeom>
            <a:avLst/>
            <a:gdLst/>
            <a:ahLst/>
            <a:cxnLst/>
            <a:rect l="l" t="t" r="r" b="b"/>
            <a:pathLst>
              <a:path w="471170" h="10795">
                <a:moveTo>
                  <a:pt x="470916" y="0"/>
                </a:moveTo>
                <a:lnTo>
                  <a:pt x="0" y="0"/>
                </a:lnTo>
                <a:lnTo>
                  <a:pt x="0" y="10667"/>
                </a:lnTo>
                <a:lnTo>
                  <a:pt x="470916" y="10667"/>
                </a:lnTo>
                <a:lnTo>
                  <a:pt x="4709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624963" y="4616322"/>
            <a:ext cx="8877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314" sz="180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105">
                <a:latin typeface="Cambria Math"/>
                <a:cs typeface="Cambria Math"/>
              </a:rPr>
              <a:t> </a:t>
            </a:r>
            <a:r>
              <a:rPr dirty="0" baseline="-4629" sz="1800">
                <a:latin typeface="Cambria Math"/>
                <a:cs typeface="Cambria Math"/>
              </a:rPr>
              <a:t>√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baseline="-13071" sz="1275">
                <a:latin typeface="Cambria Math"/>
                <a:cs typeface="Cambria Math"/>
              </a:rPr>
              <a:t>𝑝</a:t>
            </a:r>
            <a:r>
              <a:rPr dirty="0" baseline="-13071" sz="1275" spc="2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903854" y="4607686"/>
            <a:ext cx="585470" cy="10795"/>
          </a:xfrm>
          <a:custGeom>
            <a:avLst/>
            <a:gdLst/>
            <a:ahLst/>
            <a:cxnLst/>
            <a:rect l="l" t="t" r="r" b="b"/>
            <a:pathLst>
              <a:path w="585470" h="10795">
                <a:moveTo>
                  <a:pt x="585216" y="0"/>
                </a:moveTo>
                <a:lnTo>
                  <a:pt x="0" y="0"/>
                </a:lnTo>
                <a:lnTo>
                  <a:pt x="0" y="10667"/>
                </a:lnTo>
                <a:lnTo>
                  <a:pt x="585216" y="10667"/>
                </a:lnTo>
                <a:lnTo>
                  <a:pt x="5852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687190" y="4607686"/>
            <a:ext cx="268605" cy="10795"/>
          </a:xfrm>
          <a:custGeom>
            <a:avLst/>
            <a:gdLst/>
            <a:ahLst/>
            <a:cxnLst/>
            <a:rect l="l" t="t" r="r" b="b"/>
            <a:pathLst>
              <a:path w="268604" h="10795">
                <a:moveTo>
                  <a:pt x="268224" y="0"/>
                </a:moveTo>
                <a:lnTo>
                  <a:pt x="0" y="0"/>
                </a:lnTo>
                <a:lnTo>
                  <a:pt x="0" y="10667"/>
                </a:lnTo>
                <a:lnTo>
                  <a:pt x="268224" y="10667"/>
                </a:lnTo>
                <a:lnTo>
                  <a:pt x="2682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765930" y="4380103"/>
            <a:ext cx="1016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3</a:t>
            </a:r>
            <a:r>
              <a:rPr dirty="0" baseline="2314" sz="1800" spc="284">
                <a:latin typeface="Cambria Math"/>
                <a:cs typeface="Cambria Math"/>
              </a:rPr>
              <a:t> 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3000</a:t>
            </a:r>
            <a:r>
              <a:rPr dirty="0" baseline="2314" sz="1800" spc="1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</a:t>
            </a:r>
            <a:r>
              <a:rPr dirty="0" baseline="2314" sz="1800" spc="-7">
                <a:latin typeface="Cambria Math"/>
                <a:cs typeface="Cambria Math"/>
              </a:rPr>
              <a:t> </a:t>
            </a:r>
            <a:r>
              <a:rPr dirty="0" baseline="2314" sz="1800" spc="-37">
                <a:latin typeface="Cambria Math"/>
                <a:cs typeface="Cambria Math"/>
              </a:rPr>
              <a:t>25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4082160" y="4404995"/>
            <a:ext cx="687705" cy="10795"/>
          </a:xfrm>
          <a:custGeom>
            <a:avLst/>
            <a:gdLst/>
            <a:ahLst/>
            <a:cxnLst/>
            <a:rect l="l" t="t" r="r" b="b"/>
            <a:pathLst>
              <a:path w="687704" h="10795">
                <a:moveTo>
                  <a:pt x="687324" y="0"/>
                </a:moveTo>
                <a:lnTo>
                  <a:pt x="0" y="0"/>
                </a:lnTo>
                <a:lnTo>
                  <a:pt x="0" y="10667"/>
                </a:lnTo>
                <a:lnTo>
                  <a:pt x="687324" y="10667"/>
                </a:lnTo>
                <a:lnTo>
                  <a:pt x="6873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674490" y="4623942"/>
            <a:ext cx="10661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25</a:t>
            </a:r>
            <a:r>
              <a:rPr dirty="0" baseline="2314" sz="1800" spc="3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3000</a:t>
            </a:r>
            <a:r>
              <a:rPr dirty="0" baseline="2314" sz="1800" spc="1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</a:t>
            </a:r>
            <a:r>
              <a:rPr dirty="0" baseline="2314" sz="1800" spc="-22">
                <a:latin typeface="Cambria Math"/>
                <a:cs typeface="Cambria Math"/>
              </a:rPr>
              <a:t> </a:t>
            </a:r>
            <a:r>
              <a:rPr dirty="0" baseline="2314" sz="1800" spc="-75">
                <a:latin typeface="Cambria Math"/>
                <a:cs typeface="Cambria Math"/>
              </a:rPr>
              <a:t>1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981322" y="4607686"/>
            <a:ext cx="788670" cy="10795"/>
          </a:xfrm>
          <a:custGeom>
            <a:avLst/>
            <a:gdLst/>
            <a:ahLst/>
            <a:cxnLst/>
            <a:rect l="l" t="t" r="r" b="b"/>
            <a:pathLst>
              <a:path w="788670" h="10795">
                <a:moveTo>
                  <a:pt x="788212" y="0"/>
                </a:moveTo>
                <a:lnTo>
                  <a:pt x="0" y="0"/>
                </a:lnTo>
                <a:lnTo>
                  <a:pt x="0" y="10667"/>
                </a:lnTo>
                <a:lnTo>
                  <a:pt x="788212" y="10667"/>
                </a:lnTo>
                <a:lnTo>
                  <a:pt x="7882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275585" y="4491354"/>
            <a:ext cx="3584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7680" algn="l"/>
                <a:tab pos="1232535" algn="l"/>
                <a:tab pos="1511935" algn="l"/>
                <a:tab pos="1715770" algn="l"/>
                <a:tab pos="1849120" algn="l"/>
                <a:tab pos="2487295" algn="l"/>
              </a:tabLst>
            </a:pP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baseline="-16339" sz="1275">
                <a:latin typeface="Cambria Math"/>
                <a:cs typeface="Cambria Math"/>
              </a:rPr>
              <a:t>𝑥̅</a:t>
            </a:r>
            <a:r>
              <a:rPr dirty="0" baseline="-16339" sz="1275" spc="254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u="sng" sz="1200" spc="8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 spc="885">
                <a:latin typeface="Times New Roman"/>
                <a:cs typeface="Times New Roman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-13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=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	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200" spc="114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0.5976</a:t>
            </a:r>
            <a:r>
              <a:rPr dirty="0" sz="1200" spc="1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0.6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67282" y="4968366"/>
            <a:ext cx="17335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baseline="-16339" sz="1275">
                <a:latin typeface="Cambria Math"/>
                <a:cs typeface="Cambria Math"/>
              </a:rPr>
              <a:t>𝑥̅</a:t>
            </a:r>
            <a:r>
              <a:rPr dirty="0" baseline="-16339" sz="1275" spc="3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baseline="-16339" sz="1275">
                <a:latin typeface="Cambria Math"/>
                <a:cs typeface="Cambria Math"/>
              </a:rPr>
              <a:t>𝑥̅</a:t>
            </a:r>
            <a:r>
              <a:rPr dirty="0" sz="1200">
                <a:latin typeface="Calibri"/>
                <a:cs typeface="Calibri"/>
              </a:rPr>
              <a:t>=0.6 in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both</a:t>
            </a:r>
            <a:r>
              <a:rPr dirty="0" sz="1200" spc="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cases.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92682" y="5620892"/>
            <a:ext cx="5160645" cy="452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7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Since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normally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distributed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samplimg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distribution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25">
                <a:latin typeface="Calibri"/>
                <a:cs typeface="Calibri"/>
              </a:rPr>
              <a:t> is </a:t>
            </a:r>
            <a:r>
              <a:rPr dirty="0" sz="1200">
                <a:latin typeface="Calibri"/>
                <a:cs typeface="Calibri"/>
              </a:rPr>
              <a:t>also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taken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normally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distributed.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48151" y="6457569"/>
            <a:ext cx="219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1574" sz="1800" spc="-37">
                <a:latin typeface="Cambria Math"/>
                <a:cs typeface="Cambria Math"/>
              </a:rPr>
              <a:t>𝜎</a:t>
            </a:r>
            <a:r>
              <a:rPr dirty="0" sz="850" spc="-25">
                <a:latin typeface="Cambria Math"/>
                <a:cs typeface="Cambria Math"/>
              </a:rPr>
              <a:t>𝑥̅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641471" y="6441313"/>
            <a:ext cx="441325" cy="10795"/>
          </a:xfrm>
          <a:custGeom>
            <a:avLst/>
            <a:gdLst/>
            <a:ahLst/>
            <a:cxnLst/>
            <a:rect l="l" t="t" r="r" b="b"/>
            <a:pathLst>
              <a:path w="441325" h="10795">
                <a:moveTo>
                  <a:pt x="440740" y="0"/>
                </a:moveTo>
                <a:lnTo>
                  <a:pt x="0" y="0"/>
                </a:lnTo>
                <a:lnTo>
                  <a:pt x="0" y="10667"/>
                </a:lnTo>
                <a:lnTo>
                  <a:pt x="440740" y="10667"/>
                </a:lnTo>
                <a:lnTo>
                  <a:pt x="4407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354451" y="6324980"/>
            <a:ext cx="897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70255" algn="l"/>
              </a:tabLst>
            </a:pP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90671" y="6209157"/>
            <a:ext cx="12268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722630" algn="l"/>
              </a:tabLst>
            </a:pP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𝜇</a:t>
            </a:r>
            <a:r>
              <a:rPr dirty="0" baseline="-16339" sz="1275" spc="-37">
                <a:latin typeface="Cambria Math"/>
                <a:cs typeface="Cambria Math"/>
              </a:rPr>
              <a:t>𝑥̅</a:t>
            </a:r>
            <a:r>
              <a:rPr dirty="0" baseline="-16339" sz="1275">
                <a:latin typeface="Cambria Math"/>
                <a:cs typeface="Cambria Math"/>
              </a:rPr>
              <a:t>	</a:t>
            </a: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68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427601" y="6427089"/>
            <a:ext cx="2273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0.6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4313809" y="6441313"/>
            <a:ext cx="452755" cy="10795"/>
          </a:xfrm>
          <a:custGeom>
            <a:avLst/>
            <a:gdLst/>
            <a:ahLst/>
            <a:cxnLst/>
            <a:rect l="l" t="t" r="r" b="b"/>
            <a:pathLst>
              <a:path w="452754" h="10795">
                <a:moveTo>
                  <a:pt x="452627" y="0"/>
                </a:moveTo>
                <a:lnTo>
                  <a:pt x="0" y="0"/>
                </a:lnTo>
                <a:lnTo>
                  <a:pt x="0" y="10667"/>
                </a:lnTo>
                <a:lnTo>
                  <a:pt x="452627" y="10667"/>
                </a:lnTo>
                <a:lnTo>
                  <a:pt x="4526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1329182" y="6730365"/>
            <a:ext cx="4844415" cy="147066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340"/>
              </a:spcBef>
            </a:pPr>
            <a:r>
              <a:rPr dirty="0" sz="1200">
                <a:latin typeface="Calibri"/>
                <a:cs typeface="Calibri"/>
              </a:rPr>
              <a:t>For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15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66.8,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𝑤𝑒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𝑔𝑒𝑡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−2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;</a:t>
            </a:r>
            <a:r>
              <a:rPr dirty="0" sz="1200" spc="-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𝑓𝑜𝑟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15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68.3,</a:t>
            </a:r>
            <a:r>
              <a:rPr dirty="0" sz="1200" spc="-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𝑤𝑒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𝑔𝑒𝑡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0.5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3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𝑓𝑜𝑟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17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  <a:p>
            <a:pPr marL="76200">
              <a:lnSpc>
                <a:spcPct val="100000"/>
              </a:lnSpc>
              <a:spcBef>
                <a:spcPts val="240"/>
              </a:spcBef>
            </a:pPr>
            <a:r>
              <a:rPr dirty="0" sz="1200">
                <a:latin typeface="Cambria Math"/>
                <a:cs typeface="Cambria Math"/>
              </a:rPr>
              <a:t>66.4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𝑔𝑒𝑡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−2.67</a:t>
            </a:r>
            <a:endParaRPr sz="1200">
              <a:latin typeface="Cambria Math"/>
              <a:cs typeface="Cambria Math"/>
            </a:endParaRPr>
          </a:p>
          <a:p>
            <a:pPr marL="76200" marR="77470">
              <a:lnSpc>
                <a:spcPts val="2710"/>
              </a:lnSpc>
              <a:spcBef>
                <a:spcPts val="210"/>
              </a:spcBef>
            </a:pP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probability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will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have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between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66.8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68.3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is </a:t>
            </a:r>
            <a:r>
              <a:rPr dirty="0" sz="1200">
                <a:latin typeface="Calibri"/>
                <a:cs typeface="Calibri"/>
              </a:rPr>
              <a:t>P(66.8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&lt;</a:t>
            </a:r>
            <a:r>
              <a:rPr dirty="0" sz="1200" spc="-550">
                <a:latin typeface="Cambria Math"/>
                <a:cs typeface="Cambria Math"/>
              </a:rPr>
              <a:t>𝑋</a:t>
            </a:r>
            <a:r>
              <a:rPr dirty="0" baseline="11574" sz="1800" spc="-7">
                <a:latin typeface="Cambria Math"/>
                <a:cs typeface="Cambria Math"/>
              </a:rPr>
              <a:t>̅</a:t>
            </a:r>
            <a:r>
              <a:rPr dirty="0" baseline="11574" sz="1800" spc="17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68.3)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−2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0.5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0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0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</a:t>
            </a:r>
            <a:r>
              <a:rPr dirty="0" baseline="2314" sz="1800">
                <a:latin typeface="Cambria Math"/>
                <a:cs typeface="Cambria Math"/>
              </a:rPr>
              <a:t>)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𝑃(0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0.5)</a:t>
            </a:r>
            <a:endParaRPr sz="1200">
              <a:latin typeface="Cambria Math"/>
              <a:cs typeface="Cambria Math"/>
            </a:endParaRPr>
          </a:p>
          <a:p>
            <a:pPr marL="76200">
              <a:lnSpc>
                <a:spcPct val="100000"/>
              </a:lnSpc>
              <a:spcBef>
                <a:spcPts val="944"/>
              </a:spcBef>
            </a:pP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A(2)</a:t>
            </a:r>
            <a:r>
              <a:rPr dirty="0" sz="1200" spc="2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A(0.5)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0.4772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+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0.1915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0.6687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29182" y="894333"/>
            <a:ext cx="5316220" cy="1449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Next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probability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that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will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have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less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66.4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25">
                <a:latin typeface="Calibri"/>
                <a:cs typeface="Calibri"/>
              </a:rPr>
              <a:t>is</a:t>
            </a:r>
            <a:endParaRPr sz="12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1270"/>
              </a:spcBef>
            </a:pPr>
            <a:r>
              <a:rPr dirty="0" sz="1200" spc="10">
                <a:latin typeface="Calibri"/>
                <a:cs typeface="Calibri"/>
              </a:rPr>
              <a:t>P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spc="-535">
                <a:latin typeface="Cambria Math"/>
                <a:cs typeface="Cambria Math"/>
              </a:rPr>
              <a:t>𝑋</a:t>
            </a:r>
            <a:r>
              <a:rPr dirty="0" baseline="11574" sz="1800" spc="15">
                <a:latin typeface="Cambria Math"/>
                <a:cs typeface="Cambria Math"/>
              </a:rPr>
              <a:t>̅</a:t>
            </a:r>
            <a:r>
              <a:rPr dirty="0" baseline="11574" sz="1800" spc="15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66.4)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−2.67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&gt;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2.67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0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i="1">
                <a:latin typeface="Calibri"/>
                <a:cs typeface="Calibri"/>
              </a:rPr>
              <a:t>∞</a:t>
            </a:r>
            <a:r>
              <a:rPr dirty="0" sz="1200" spc="-20" i="1">
                <a:latin typeface="Calibri"/>
                <a:cs typeface="Calibri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)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2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𝑃(0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2.67)</a:t>
            </a:r>
            <a:endParaRPr sz="1200">
              <a:latin typeface="Cambria Math"/>
              <a:cs typeface="Cambria Math"/>
            </a:endParaRPr>
          </a:p>
          <a:p>
            <a:pPr marL="76200">
              <a:lnSpc>
                <a:spcPct val="100000"/>
              </a:lnSpc>
              <a:spcBef>
                <a:spcPts val="1235"/>
              </a:spcBef>
            </a:pPr>
            <a:r>
              <a:rPr dirty="0" sz="1200">
                <a:latin typeface="Calibri"/>
                <a:cs typeface="Calibri"/>
              </a:rPr>
              <a:t>=0.5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–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A(2.67)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=0.5-</a:t>
            </a:r>
            <a:r>
              <a:rPr dirty="0" sz="1200">
                <a:latin typeface="Calibri"/>
                <a:cs typeface="Calibri"/>
              </a:rPr>
              <a:t>0.4962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0.0038.</a:t>
            </a:r>
            <a:endParaRPr sz="1200">
              <a:latin typeface="Calibri"/>
              <a:cs typeface="Calibri"/>
            </a:endParaRPr>
          </a:p>
          <a:p>
            <a:pPr marL="76200" marR="20320">
              <a:lnSpc>
                <a:spcPct val="117500"/>
              </a:lnSpc>
              <a:spcBef>
                <a:spcPts val="1000"/>
              </a:spcBef>
            </a:pPr>
            <a:r>
              <a:rPr dirty="0" sz="1200">
                <a:latin typeface="Calibri"/>
                <a:cs typeface="Calibri"/>
              </a:rPr>
              <a:t>Accordingly,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80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samples,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expected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number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samples</a:t>
            </a:r>
            <a:r>
              <a:rPr dirty="0" sz="1200" spc="-4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having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between </a:t>
            </a:r>
            <a:r>
              <a:rPr dirty="0" sz="1200">
                <a:latin typeface="Calibri"/>
                <a:cs typeface="Calibri"/>
              </a:rPr>
              <a:t>Rs.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66.8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and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68.3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10">
                <a:latin typeface="Calibri"/>
                <a:cs typeface="Calibri"/>
              </a:rPr>
              <a:t>0.0038*80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0.304 </a:t>
            </a:r>
            <a:r>
              <a:rPr dirty="0" sz="1200">
                <a:latin typeface="Cambria Math"/>
                <a:cs typeface="Cambria Math"/>
              </a:rPr>
              <a:t>≈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405382" y="2602255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392682" y="3157855"/>
            <a:ext cx="5201920" cy="9766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200" b="1">
                <a:latin typeface="Calibri"/>
                <a:cs typeface="Calibri"/>
              </a:rPr>
              <a:t>Example</a:t>
            </a:r>
            <a:r>
              <a:rPr dirty="0" sz="1200" spc="-40" b="1">
                <a:latin typeface="Calibri"/>
                <a:cs typeface="Calibri"/>
              </a:rPr>
              <a:t> </a:t>
            </a:r>
            <a:r>
              <a:rPr dirty="0" sz="1200" spc="-25" b="1">
                <a:latin typeface="Calibri"/>
                <a:cs typeface="Calibri"/>
              </a:rPr>
              <a:t>:8</a:t>
            </a:r>
            <a:endParaRPr sz="1200">
              <a:latin typeface="Calibri"/>
              <a:cs typeface="Calibri"/>
            </a:endParaRPr>
          </a:p>
          <a:p>
            <a:pPr algn="just" marL="12700" marR="5080">
              <a:lnSpc>
                <a:spcPct val="117100"/>
              </a:lnSpc>
              <a:spcBef>
                <a:spcPts val="990"/>
              </a:spcBef>
            </a:pPr>
            <a:r>
              <a:rPr dirty="0" sz="1200">
                <a:latin typeface="Calibri"/>
                <a:cs typeface="Calibri"/>
              </a:rPr>
              <a:t>If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infinite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575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standard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deviation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8.3.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How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large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50">
                <a:latin typeface="Calibri"/>
                <a:cs typeface="Calibri"/>
              </a:rPr>
              <a:t>a 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must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used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order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there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one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chance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100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that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mean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of</a:t>
            </a:r>
            <a:r>
              <a:rPr dirty="0" sz="1200" spc="-25">
                <a:latin typeface="Calibri"/>
                <a:cs typeface="Calibri"/>
              </a:rPr>
              <a:t> the 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is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less</a:t>
            </a:r>
            <a:r>
              <a:rPr dirty="0" sz="1200" spc="-3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572?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92682" y="4608703"/>
            <a:ext cx="5962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 b="1">
                <a:latin typeface="Calibri"/>
                <a:cs typeface="Calibri"/>
              </a:rPr>
              <a:t>Solution: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67282" y="5325236"/>
            <a:ext cx="9753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10">
                <a:latin typeface="Calibri"/>
                <a:cs typeface="Calibri"/>
              </a:rPr>
              <a:t>P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spc="-535">
                <a:latin typeface="Cambria Math"/>
                <a:cs typeface="Cambria Math"/>
              </a:rPr>
              <a:t>𝑋</a:t>
            </a:r>
            <a:r>
              <a:rPr dirty="0" baseline="11574" sz="1800" spc="15">
                <a:latin typeface="Cambria Math"/>
                <a:cs typeface="Cambria Math"/>
              </a:rPr>
              <a:t>̅</a:t>
            </a:r>
            <a:r>
              <a:rPr dirty="0" baseline="11574" sz="1800" spc="13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572)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334514" y="5243246"/>
            <a:ext cx="213360" cy="35814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85"/>
              </a:spcBef>
            </a:pPr>
            <a:r>
              <a:rPr dirty="0" sz="850" spc="-50">
                <a:latin typeface="Cambria Math"/>
                <a:cs typeface="Cambria Math"/>
              </a:rPr>
              <a:t>1</a:t>
            </a:r>
            <a:endParaRPr sz="850">
              <a:latin typeface="Cambria Math"/>
              <a:cs typeface="Cambria Math"/>
            </a:endParaRPr>
          </a:p>
          <a:p>
            <a:pPr algn="ctr">
              <a:lnSpc>
                <a:spcPct val="100000"/>
              </a:lnSpc>
              <a:spcBef>
                <a:spcPts val="290"/>
              </a:spcBef>
            </a:pPr>
            <a:r>
              <a:rPr dirty="0" sz="850" spc="-25">
                <a:latin typeface="Cambria Math"/>
                <a:cs typeface="Cambria Math"/>
              </a:rPr>
              <a:t>100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2347214" y="5441569"/>
            <a:ext cx="187960" cy="10795"/>
          </a:xfrm>
          <a:custGeom>
            <a:avLst/>
            <a:gdLst/>
            <a:ahLst/>
            <a:cxnLst/>
            <a:rect l="l" t="t" r="r" b="b"/>
            <a:pathLst>
              <a:path w="187960" h="10795">
                <a:moveTo>
                  <a:pt x="187756" y="0"/>
                </a:moveTo>
                <a:lnTo>
                  <a:pt x="0" y="0"/>
                </a:lnTo>
                <a:lnTo>
                  <a:pt x="0" y="10667"/>
                </a:lnTo>
                <a:lnTo>
                  <a:pt x="187756" y="10667"/>
                </a:lnTo>
                <a:lnTo>
                  <a:pt x="187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367282" y="5706236"/>
            <a:ext cx="4812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For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infinite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population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standard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variate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associated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with</a:t>
            </a:r>
            <a:r>
              <a:rPr dirty="0" sz="1200" spc="275">
                <a:latin typeface="Calibri"/>
                <a:cs typeface="Calibri"/>
              </a:rPr>
              <a:t> </a:t>
            </a: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67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𝑖𝑠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856102" y="6183248"/>
            <a:ext cx="2584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92323" y="6067425"/>
            <a:ext cx="1143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723900" algn="l"/>
              </a:tabLst>
            </a:pP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𝜇</a:t>
            </a:r>
            <a:r>
              <a:rPr dirty="0" baseline="-16339" sz="1275" spc="-37">
                <a:latin typeface="Cambria Math"/>
                <a:cs typeface="Cambria Math"/>
              </a:rPr>
              <a:t>𝑥̅</a:t>
            </a:r>
            <a:r>
              <a:rPr dirty="0" baseline="-16339" sz="1275">
                <a:latin typeface="Cambria Math"/>
                <a:cs typeface="Cambria Math"/>
              </a:rPr>
              <a:t>	</a:t>
            </a: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𝜇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75203" y="6285357"/>
            <a:ext cx="114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𝜎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354451" y="6360033"/>
            <a:ext cx="8953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5">
                <a:latin typeface="Cambria Math"/>
                <a:cs typeface="Cambria Math"/>
              </a:rPr>
              <a:t>𝑥̅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3143123" y="6299580"/>
            <a:ext cx="440690" cy="10795"/>
          </a:xfrm>
          <a:custGeom>
            <a:avLst/>
            <a:gdLst/>
            <a:ahLst/>
            <a:cxnLst/>
            <a:rect l="l" t="t" r="r" b="b"/>
            <a:pathLst>
              <a:path w="440689" h="10795">
                <a:moveTo>
                  <a:pt x="440436" y="0"/>
                </a:moveTo>
                <a:lnTo>
                  <a:pt x="0" y="0"/>
                </a:lnTo>
                <a:lnTo>
                  <a:pt x="0" y="10667"/>
                </a:lnTo>
                <a:lnTo>
                  <a:pt x="440436" y="10667"/>
                </a:lnTo>
                <a:lnTo>
                  <a:pt x="4404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3957954" y="6395084"/>
            <a:ext cx="1257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√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60927" y="6315836"/>
            <a:ext cx="3606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⁄</a:t>
            </a:r>
            <a:r>
              <a:rPr dirty="0" sz="1200" spc="415">
                <a:latin typeface="Cambria Math"/>
                <a:cs typeface="Cambria Math"/>
              </a:rPr>
              <a:t> </a:t>
            </a:r>
            <a:r>
              <a:rPr dirty="0" baseline="-27777" sz="1800" spc="-75">
                <a:latin typeface="Cambria Math"/>
                <a:cs typeface="Cambria Math"/>
              </a:rPr>
              <a:t>𝑁</a:t>
            </a:r>
            <a:endParaRPr baseline="-27777" sz="18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816730" y="6299580"/>
            <a:ext cx="372745" cy="10795"/>
          </a:xfrm>
          <a:custGeom>
            <a:avLst/>
            <a:gdLst/>
            <a:ahLst/>
            <a:cxnLst/>
            <a:rect l="l" t="t" r="r" b="b"/>
            <a:pathLst>
              <a:path w="372745" h="10795">
                <a:moveTo>
                  <a:pt x="372160" y="0"/>
                </a:moveTo>
                <a:lnTo>
                  <a:pt x="0" y="0"/>
                </a:lnTo>
                <a:lnTo>
                  <a:pt x="0" y="10667"/>
                </a:lnTo>
                <a:lnTo>
                  <a:pt x="372160" y="10667"/>
                </a:lnTo>
                <a:lnTo>
                  <a:pt x="3721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3588130" y="6183248"/>
            <a:ext cx="7943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83234" algn="l"/>
              </a:tabLst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335">
                <a:latin typeface="Cambria Math"/>
                <a:cs typeface="Cambria Math"/>
              </a:rPr>
              <a:t> </a:t>
            </a:r>
            <a:r>
              <a:rPr dirty="0" baseline="-18518" sz="1800" spc="-75">
                <a:latin typeface="Cambria Math"/>
                <a:cs typeface="Cambria Math"/>
              </a:rPr>
              <a:t>𝜎</a:t>
            </a:r>
            <a:r>
              <a:rPr dirty="0" baseline="-18518" sz="1800">
                <a:latin typeface="Cambria Math"/>
                <a:cs typeface="Cambria Math"/>
              </a:rPr>
              <a:t>	</a:t>
            </a:r>
            <a:r>
              <a:rPr dirty="0" u="sng" baseline="-18518" sz="1800" spc="7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347336" y="6073521"/>
            <a:ext cx="9531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 spc="-7">
                <a:latin typeface="Cambria Math"/>
                <a:cs typeface="Cambria Math"/>
              </a:rPr>
              <a:t>(</a:t>
            </a:r>
            <a:r>
              <a:rPr dirty="0" baseline="2314" sz="1800" spc="-832">
                <a:latin typeface="Cambria Math"/>
                <a:cs typeface="Cambria Math"/>
              </a:rPr>
              <a:t>𝑋</a:t>
            </a:r>
            <a:r>
              <a:rPr dirty="0" baseline="13888" sz="1800" spc="-15">
                <a:latin typeface="Cambria Math"/>
                <a:cs typeface="Cambria Math"/>
              </a:rPr>
              <a:t>̅</a:t>
            </a:r>
            <a:r>
              <a:rPr dirty="0" baseline="13888" sz="1800" spc="6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</a:t>
            </a:r>
            <a:r>
              <a:rPr dirty="0" baseline="2314" sz="1800" spc="7">
                <a:latin typeface="Cambria Math"/>
                <a:cs typeface="Cambria Math"/>
              </a:rPr>
              <a:t> </a:t>
            </a:r>
            <a:r>
              <a:rPr dirty="0" baseline="2314" sz="1800" spc="-15">
                <a:latin typeface="Cambria Math"/>
                <a:cs typeface="Cambria Math"/>
              </a:rPr>
              <a:t>575</a:t>
            </a:r>
            <a:r>
              <a:rPr dirty="0" baseline="4629" sz="1800" spc="-15">
                <a:latin typeface="Cambria Math"/>
                <a:cs typeface="Cambria Math"/>
              </a:rPr>
              <a:t>)</a:t>
            </a:r>
            <a:r>
              <a:rPr dirty="0" sz="1200" spc="-10">
                <a:latin typeface="Cambria Math"/>
                <a:cs typeface="Cambria Math"/>
              </a:rPr>
              <a:t>√</a:t>
            </a:r>
            <a:r>
              <a:rPr dirty="0" baseline="2314" sz="1800" spc="-15">
                <a:latin typeface="Cambria Math"/>
                <a:cs typeface="Cambria Math"/>
              </a:rPr>
              <a:t>𝑁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5150484" y="6098413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4" h="10795">
                <a:moveTo>
                  <a:pt x="115824" y="0"/>
                </a:moveTo>
                <a:lnTo>
                  <a:pt x="0" y="0"/>
                </a:lnTo>
                <a:lnTo>
                  <a:pt x="0" y="10667"/>
                </a:lnTo>
                <a:lnTo>
                  <a:pt x="115824" y="10667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4712589" y="6285357"/>
            <a:ext cx="2273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8.3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4385436" y="6299580"/>
            <a:ext cx="879475" cy="10795"/>
          </a:xfrm>
          <a:custGeom>
            <a:avLst/>
            <a:gdLst/>
            <a:ahLst/>
            <a:cxnLst/>
            <a:rect l="l" t="t" r="r" b="b"/>
            <a:pathLst>
              <a:path w="879475" h="10795">
                <a:moveTo>
                  <a:pt x="879348" y="0"/>
                </a:moveTo>
                <a:lnTo>
                  <a:pt x="0" y="0"/>
                </a:lnTo>
                <a:lnTo>
                  <a:pt x="0" y="10667"/>
                </a:lnTo>
                <a:lnTo>
                  <a:pt x="879348" y="10667"/>
                </a:lnTo>
                <a:lnTo>
                  <a:pt x="8793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/>
          <p:nvPr/>
        </p:nvSpPr>
        <p:spPr>
          <a:xfrm>
            <a:off x="4399153" y="6753732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4" h="10795">
                <a:moveTo>
                  <a:pt x="115824" y="0"/>
                </a:moveTo>
                <a:lnTo>
                  <a:pt x="0" y="0"/>
                </a:lnTo>
                <a:lnTo>
                  <a:pt x="0" y="10668"/>
                </a:lnTo>
                <a:lnTo>
                  <a:pt x="115824" y="10668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4194428" y="6940677"/>
            <a:ext cx="2260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8.3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4100448" y="6954901"/>
            <a:ext cx="413384" cy="10795"/>
          </a:xfrm>
          <a:custGeom>
            <a:avLst/>
            <a:gdLst/>
            <a:ahLst/>
            <a:cxnLst/>
            <a:rect l="l" t="t" r="r" b="b"/>
            <a:pathLst>
              <a:path w="413385" h="10795">
                <a:moveTo>
                  <a:pt x="413003" y="0"/>
                </a:moveTo>
                <a:lnTo>
                  <a:pt x="0" y="0"/>
                </a:lnTo>
                <a:lnTo>
                  <a:pt x="0" y="10667"/>
                </a:lnTo>
                <a:lnTo>
                  <a:pt x="413003" y="10667"/>
                </a:lnTo>
                <a:lnTo>
                  <a:pt x="41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2685923" y="6840092"/>
            <a:ext cx="27590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15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572,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𝑤𝑒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𝑔𝑒𝑡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baseline="41666" sz="1800">
                <a:latin typeface="Cambria Math"/>
                <a:cs typeface="Cambria Math"/>
              </a:rPr>
              <a:t>−3√𝑁</a:t>
            </a:r>
            <a:r>
              <a:rPr dirty="0" baseline="41666" sz="1800" spc="12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−0.361√𝑁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5295265" y="6864984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4" h="10795">
                <a:moveTo>
                  <a:pt x="115824" y="0"/>
                </a:moveTo>
                <a:lnTo>
                  <a:pt x="0" y="0"/>
                </a:lnTo>
                <a:lnTo>
                  <a:pt x="0" y="10668"/>
                </a:lnTo>
                <a:lnTo>
                  <a:pt x="115824" y="10668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3556127" y="7633462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4" h="10795">
                <a:moveTo>
                  <a:pt x="115824" y="0"/>
                </a:moveTo>
                <a:lnTo>
                  <a:pt x="0" y="0"/>
                </a:lnTo>
                <a:lnTo>
                  <a:pt x="0" y="10667"/>
                </a:lnTo>
                <a:lnTo>
                  <a:pt x="115824" y="10667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/>
          <p:nvPr/>
        </p:nvSpPr>
        <p:spPr>
          <a:xfrm>
            <a:off x="2389885" y="8340598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5" h="10795">
                <a:moveTo>
                  <a:pt x="116128" y="0"/>
                </a:moveTo>
                <a:lnTo>
                  <a:pt x="0" y="0"/>
                </a:lnTo>
                <a:lnTo>
                  <a:pt x="0" y="10667"/>
                </a:lnTo>
                <a:lnTo>
                  <a:pt x="116128" y="10667"/>
                </a:lnTo>
                <a:lnTo>
                  <a:pt x="1161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/>
          <p:nvPr/>
        </p:nvSpPr>
        <p:spPr>
          <a:xfrm>
            <a:off x="3324478" y="8701786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4" h="10795">
                <a:moveTo>
                  <a:pt x="115824" y="0"/>
                </a:moveTo>
                <a:lnTo>
                  <a:pt x="0" y="0"/>
                </a:lnTo>
                <a:lnTo>
                  <a:pt x="0" y="10667"/>
                </a:lnTo>
                <a:lnTo>
                  <a:pt x="115824" y="10667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1341882" y="7608569"/>
            <a:ext cx="2669540" cy="1276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baseline="2314" sz="1800" spc="-817">
                <a:latin typeface="Cambria Math"/>
                <a:cs typeface="Cambria Math"/>
              </a:rPr>
              <a:t>𝑋</a:t>
            </a:r>
            <a:r>
              <a:rPr dirty="0" baseline="13888" sz="1800">
                <a:latin typeface="Cambria Math"/>
                <a:cs typeface="Cambria Math"/>
              </a:rPr>
              <a:t>̅</a:t>
            </a:r>
            <a:r>
              <a:rPr dirty="0" baseline="13888" sz="1800" spc="17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&lt;</a:t>
            </a:r>
            <a:r>
              <a:rPr dirty="0" baseline="2314" sz="1800" spc="60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572</a:t>
            </a:r>
            <a:r>
              <a:rPr dirty="0" baseline="2314" sz="1800" spc="-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𝑤ℎ𝑒𝑛𝑒𝑣𝑒𝑟</a:t>
            </a:r>
            <a:r>
              <a:rPr dirty="0" baseline="2314" sz="1800" spc="30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𝑧</a:t>
            </a:r>
            <a:r>
              <a:rPr dirty="0" baseline="2314" sz="1800" spc="11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&lt;</a:t>
            </a:r>
            <a:r>
              <a:rPr dirty="0" baseline="2314" sz="1800" spc="75">
                <a:latin typeface="Cambria Math"/>
                <a:cs typeface="Cambria Math"/>
              </a:rPr>
              <a:t> </a:t>
            </a:r>
            <a:r>
              <a:rPr dirty="0" baseline="2314" sz="1800" spc="-15">
                <a:latin typeface="Cambria Math"/>
                <a:cs typeface="Cambria Math"/>
              </a:rPr>
              <a:t>−0.361</a:t>
            </a:r>
            <a:r>
              <a:rPr dirty="0" sz="1200" spc="-10">
                <a:latin typeface="Cambria Math"/>
                <a:cs typeface="Cambria Math"/>
              </a:rPr>
              <a:t>√</a:t>
            </a:r>
            <a:r>
              <a:rPr dirty="0" baseline="2314" sz="1800" spc="-15">
                <a:latin typeface="Cambria Math"/>
                <a:cs typeface="Cambria Math"/>
              </a:rPr>
              <a:t>𝑁</a:t>
            </a:r>
            <a:r>
              <a:rPr dirty="0" baseline="2314" sz="1800" spc="-15">
                <a:latin typeface="Calibri"/>
                <a:cs typeface="Calibri"/>
              </a:rPr>
              <a:t>.</a:t>
            </a:r>
            <a:endParaRPr baseline="2314" sz="18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220"/>
              </a:spcBef>
            </a:pPr>
            <a:r>
              <a:rPr dirty="0" sz="1200" spc="10">
                <a:latin typeface="Calibri"/>
                <a:cs typeface="Calibri"/>
              </a:rPr>
              <a:t>P</a:t>
            </a:r>
            <a:r>
              <a:rPr dirty="0" sz="1200">
                <a:latin typeface="Calibri"/>
                <a:cs typeface="Calibri"/>
              </a:rPr>
              <a:t>(</a:t>
            </a:r>
            <a:r>
              <a:rPr dirty="0" sz="1200" spc="-535">
                <a:latin typeface="Cambria Math"/>
                <a:cs typeface="Cambria Math"/>
              </a:rPr>
              <a:t>𝑋</a:t>
            </a:r>
            <a:r>
              <a:rPr dirty="0" baseline="11574" sz="1800" spc="15">
                <a:latin typeface="Cambria Math"/>
                <a:cs typeface="Cambria Math"/>
              </a:rPr>
              <a:t>̅</a:t>
            </a:r>
            <a:r>
              <a:rPr dirty="0" baseline="11574" sz="1800" spc="14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572)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0.01.</a:t>
            </a:r>
            <a:r>
              <a:rPr dirty="0" sz="1200" spc="-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𝑠ℎ𝑜𝑢𝑙𝑑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ℎ𝑎𝑣𝑒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Cambria Math"/>
              <a:cs typeface="Cambria Math"/>
            </a:endParaRPr>
          </a:p>
          <a:p>
            <a:pPr marL="63500">
              <a:lnSpc>
                <a:spcPct val="100000"/>
              </a:lnSpc>
            </a:pPr>
            <a:r>
              <a:rPr dirty="0" baseline="2314" sz="1800">
                <a:latin typeface="Calibri"/>
                <a:cs typeface="Calibri"/>
              </a:rPr>
              <a:t>P(</a:t>
            </a:r>
            <a:r>
              <a:rPr dirty="0" baseline="2314" sz="1800">
                <a:latin typeface="Cambria Math"/>
                <a:cs typeface="Cambria Math"/>
              </a:rPr>
              <a:t>𝑧</a:t>
            </a:r>
            <a:r>
              <a:rPr dirty="0" baseline="2314" sz="1800" spc="120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&lt;</a:t>
            </a:r>
            <a:r>
              <a:rPr dirty="0" baseline="2314" sz="1800" spc="89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−0.361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𝑁)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97">
                <a:latin typeface="Cambria Math"/>
                <a:cs typeface="Cambria Math"/>
              </a:rPr>
              <a:t> </a:t>
            </a:r>
            <a:r>
              <a:rPr dirty="0" baseline="2314" sz="1800" spc="-30">
                <a:latin typeface="Cambria Math"/>
                <a:cs typeface="Cambria Math"/>
              </a:rPr>
              <a:t>0.01</a:t>
            </a:r>
            <a:endParaRPr baseline="2314" sz="1800">
              <a:latin typeface="Cambria Math"/>
              <a:cs typeface="Cambria Math"/>
            </a:endParaRPr>
          </a:p>
          <a:p>
            <a:pPr marL="63500">
              <a:lnSpc>
                <a:spcPct val="100000"/>
              </a:lnSpc>
              <a:spcBef>
                <a:spcPts val="1405"/>
              </a:spcBef>
            </a:pPr>
            <a:r>
              <a:rPr dirty="0" baseline="2314" sz="1800">
                <a:latin typeface="Calibri"/>
                <a:cs typeface="Calibri"/>
              </a:rPr>
              <a:t>P(</a:t>
            </a:r>
            <a:r>
              <a:rPr dirty="0" baseline="2314" sz="1800">
                <a:latin typeface="Cambria Math"/>
                <a:cs typeface="Cambria Math"/>
              </a:rPr>
              <a:t>𝑧</a:t>
            </a:r>
            <a:r>
              <a:rPr dirty="0" baseline="2314" sz="1800" spc="12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&gt;</a:t>
            </a:r>
            <a:r>
              <a:rPr dirty="0" baseline="2314" sz="1800" spc="9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0) −</a:t>
            </a:r>
            <a:r>
              <a:rPr dirty="0" baseline="2314" sz="1800" spc="-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𝑃(0</a:t>
            </a:r>
            <a:r>
              <a:rPr dirty="0" baseline="2314" sz="1800" spc="9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&lt;</a:t>
            </a:r>
            <a:r>
              <a:rPr dirty="0" baseline="2314" sz="1800" spc="104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𝑧</a:t>
            </a:r>
            <a:r>
              <a:rPr dirty="0" baseline="2314" sz="1800" spc="12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&lt;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0.361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𝑁)</a:t>
            </a:r>
            <a:r>
              <a:rPr dirty="0" baseline="2314" sz="1800" spc="89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baseline="2314" sz="1800" spc="-30">
                <a:latin typeface="Cambria Math"/>
                <a:cs typeface="Cambria Math"/>
              </a:rPr>
              <a:t>0.01</a:t>
            </a:r>
            <a:endParaRPr baseline="2314" sz="18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2325877" y="946403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5" h="10794">
                <a:moveTo>
                  <a:pt x="116128" y="0"/>
                </a:moveTo>
                <a:lnTo>
                  <a:pt x="0" y="0"/>
                </a:lnTo>
                <a:lnTo>
                  <a:pt x="0" y="10668"/>
                </a:lnTo>
                <a:lnTo>
                  <a:pt x="116128" y="10668"/>
                </a:lnTo>
                <a:lnTo>
                  <a:pt x="1161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1987550" y="1309369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5" h="10794">
                <a:moveTo>
                  <a:pt x="115824" y="0"/>
                </a:moveTo>
                <a:lnTo>
                  <a:pt x="0" y="0"/>
                </a:lnTo>
                <a:lnTo>
                  <a:pt x="0" y="10668"/>
                </a:lnTo>
                <a:lnTo>
                  <a:pt x="115824" y="10668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392682" y="921766"/>
            <a:ext cx="4482465" cy="904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libri"/>
                <a:cs typeface="Calibri"/>
              </a:rPr>
              <a:t>0.5</a:t>
            </a:r>
            <a:r>
              <a:rPr dirty="0" baseline="2314" sz="1800" spc="-22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–</a:t>
            </a:r>
            <a:r>
              <a:rPr dirty="0" baseline="2314" sz="1800" spc="-15">
                <a:latin typeface="Calibri"/>
                <a:cs typeface="Calibri"/>
              </a:rPr>
              <a:t> </a:t>
            </a:r>
            <a:r>
              <a:rPr dirty="0" baseline="2314" sz="1800">
                <a:latin typeface="Calibri"/>
                <a:cs typeface="Calibri"/>
              </a:rPr>
              <a:t>A(0.361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𝑁)</a:t>
            </a:r>
            <a:r>
              <a:rPr dirty="0" baseline="2314" sz="1800" spc="6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67">
                <a:latin typeface="Cambria Math"/>
                <a:cs typeface="Cambria Math"/>
              </a:rPr>
              <a:t> </a:t>
            </a:r>
            <a:r>
              <a:rPr dirty="0" baseline="2314" sz="1800" spc="-30">
                <a:latin typeface="Cambria Math"/>
                <a:cs typeface="Cambria Math"/>
              </a:rPr>
              <a:t>0.01</a:t>
            </a:r>
            <a:endParaRPr baseline="2314" sz="18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0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baseline="2314" sz="1800">
                <a:latin typeface="Calibri"/>
                <a:cs typeface="Calibri"/>
              </a:rPr>
              <a:t>A(0.361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𝑁)</a:t>
            </a:r>
            <a:r>
              <a:rPr dirty="0" baseline="2314" sz="1800" spc="67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baseline="2314" sz="1800" spc="-30">
                <a:latin typeface="Cambria Math"/>
                <a:cs typeface="Cambria Math"/>
              </a:rPr>
              <a:t>0.49</a:t>
            </a:r>
            <a:endParaRPr baseline="2314" sz="180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1185"/>
              </a:spcBef>
            </a:pPr>
            <a:r>
              <a:rPr dirty="0" sz="1200">
                <a:latin typeface="Calibri"/>
                <a:cs typeface="Calibri"/>
              </a:rPr>
              <a:t>From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normal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probability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table,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we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find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that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A(z)=0.49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when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z</a:t>
            </a:r>
            <a:r>
              <a:rPr dirty="0" sz="1200">
                <a:latin typeface="Cambria Math"/>
                <a:cs typeface="Cambria Math"/>
              </a:rPr>
              <a:t>≈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2.35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853438" y="2370073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5" h="10794">
                <a:moveTo>
                  <a:pt x="115824" y="0"/>
                </a:moveTo>
                <a:lnTo>
                  <a:pt x="0" y="0"/>
                </a:lnTo>
                <a:lnTo>
                  <a:pt x="0" y="10668"/>
                </a:lnTo>
                <a:lnTo>
                  <a:pt x="115824" y="10668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2905379" y="2370073"/>
            <a:ext cx="116205" cy="10795"/>
          </a:xfrm>
          <a:custGeom>
            <a:avLst/>
            <a:gdLst/>
            <a:ahLst/>
            <a:cxnLst/>
            <a:rect l="l" t="t" r="r" b="b"/>
            <a:pathLst>
              <a:path w="116205" h="10794">
                <a:moveTo>
                  <a:pt x="115824" y="0"/>
                </a:moveTo>
                <a:lnTo>
                  <a:pt x="0" y="0"/>
                </a:lnTo>
                <a:lnTo>
                  <a:pt x="0" y="10668"/>
                </a:lnTo>
                <a:lnTo>
                  <a:pt x="115824" y="10668"/>
                </a:lnTo>
                <a:lnTo>
                  <a:pt x="1158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203575" y="2459481"/>
            <a:ext cx="29845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Cambria Math"/>
                <a:cs typeface="Cambria Math"/>
              </a:rPr>
              <a:t>0.361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3216275" y="2455417"/>
            <a:ext cx="271780" cy="10795"/>
          </a:xfrm>
          <a:custGeom>
            <a:avLst/>
            <a:gdLst/>
            <a:ahLst/>
            <a:cxnLst/>
            <a:rect l="l" t="t" r="r" b="b"/>
            <a:pathLst>
              <a:path w="271779" h="10794">
                <a:moveTo>
                  <a:pt x="271272" y="0"/>
                </a:moveTo>
                <a:lnTo>
                  <a:pt x="0" y="0"/>
                </a:lnTo>
                <a:lnTo>
                  <a:pt x="0" y="10668"/>
                </a:lnTo>
                <a:lnTo>
                  <a:pt x="271272" y="10668"/>
                </a:lnTo>
                <a:lnTo>
                  <a:pt x="27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367282" y="2345181"/>
            <a:ext cx="26435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libri"/>
                <a:cs typeface="Calibri"/>
              </a:rPr>
              <a:t>0.361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𝑁</a:t>
            </a:r>
            <a:r>
              <a:rPr dirty="0" baseline="2314" sz="1800" spc="14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89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2.35</a:t>
            </a:r>
            <a:r>
              <a:rPr dirty="0" baseline="2314" sz="1800" spc="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2314" sz="1800">
                <a:latin typeface="Cambria Math"/>
                <a:cs typeface="Cambria Math"/>
              </a:rPr>
              <a:t>𝑜𝑟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4629" sz="1800" spc="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√</a:t>
            </a:r>
            <a:r>
              <a:rPr dirty="0" baseline="2314" sz="1800">
                <a:latin typeface="Cambria Math"/>
                <a:cs typeface="Cambria Math"/>
              </a:rPr>
              <a:t>𝑁</a:t>
            </a:r>
            <a:r>
              <a:rPr dirty="0" baseline="2314" sz="1800" spc="13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434">
                <a:latin typeface="Cambria Math"/>
                <a:cs typeface="Cambria Math"/>
              </a:rPr>
              <a:t> </a:t>
            </a:r>
            <a:r>
              <a:rPr dirty="0" baseline="49019" sz="1275">
                <a:latin typeface="Cambria Math"/>
                <a:cs typeface="Cambria Math"/>
              </a:rPr>
              <a:t>2.35</a:t>
            </a:r>
            <a:r>
              <a:rPr dirty="0" baseline="49019" sz="1275" spc="569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=</a:t>
            </a:r>
            <a:r>
              <a:rPr dirty="0" baseline="2314" sz="1800" spc="89">
                <a:latin typeface="Cambria Math"/>
                <a:cs typeface="Cambria Math"/>
              </a:rPr>
              <a:t> </a:t>
            </a:r>
            <a:r>
              <a:rPr dirty="0" baseline="2314" sz="1800" spc="-30">
                <a:latin typeface="Cambria Math"/>
                <a:cs typeface="Cambria Math"/>
              </a:rPr>
              <a:t>6.51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92682" y="2715514"/>
            <a:ext cx="3108325" cy="550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libri"/>
                <a:cs typeface="Calibri"/>
              </a:rPr>
              <a:t>N=42.38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50"/>
              </a:spcBef>
            </a:pPr>
            <a:r>
              <a:rPr dirty="0" sz="1200">
                <a:latin typeface="Calibri"/>
                <a:cs typeface="Calibri"/>
              </a:rPr>
              <a:t>Thus</a:t>
            </a:r>
            <a:r>
              <a:rPr dirty="0" sz="1200" spc="-3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,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the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required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sample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size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must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be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about</a:t>
            </a:r>
            <a:r>
              <a:rPr dirty="0" sz="1200" spc="-25">
                <a:latin typeface="Calibri"/>
                <a:cs typeface="Calibri"/>
              </a:rPr>
              <a:t> 43.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405382" y="3524656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379982" y="3919854"/>
            <a:ext cx="5209540" cy="2078989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325"/>
              </a:spcBef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:9</a:t>
            </a:r>
            <a:endParaRPr sz="1200">
              <a:latin typeface="Times New Roman"/>
              <a:cs typeface="Times New Roman"/>
            </a:endParaRPr>
          </a:p>
          <a:p>
            <a:pPr marL="25400" marR="226060">
              <a:lnSpc>
                <a:spcPts val="1380"/>
              </a:lnSpc>
              <a:spcBef>
                <a:spcPts val="325"/>
              </a:spcBef>
            </a:pP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45%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55%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outcomes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heads.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240"/>
              </a:spcBef>
            </a:pPr>
            <a:r>
              <a:rPr dirty="0" sz="1200">
                <a:latin typeface="Times New Roman"/>
                <a:cs typeface="Times New Roman"/>
              </a:rPr>
              <a:t>N=100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coin.</a:t>
            </a:r>
            <a:endParaRPr sz="1200">
              <a:latin typeface="Times New Roman"/>
              <a:cs typeface="Times New Roman"/>
            </a:endParaRPr>
          </a:p>
          <a:p>
            <a:pPr marL="25400" marR="17780">
              <a:lnSpc>
                <a:spcPts val="1370"/>
              </a:lnSpc>
              <a:spcBef>
                <a:spcPts val="345"/>
              </a:spcBef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0.5.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standard </a:t>
            </a:r>
            <a:r>
              <a:rPr dirty="0" sz="1200">
                <a:latin typeface="Times New Roman"/>
                <a:cs typeface="Times New Roman"/>
              </a:rPr>
              <a:t>deviation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80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π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success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given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</a:t>
            </a:r>
            <a:r>
              <a:rPr dirty="0" sz="1200" spc="-25" i="1">
                <a:latin typeface="Times New Roman"/>
                <a:cs typeface="Times New Roman"/>
              </a:rPr>
              <a:t> are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 marL="166370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baseline="-16339" sz="1275">
                <a:latin typeface="Cambria Math"/>
                <a:cs typeface="Cambria Math"/>
              </a:rPr>
              <a:t>𝑝̅</a:t>
            </a:r>
            <a:r>
              <a:rPr dirty="0" baseline="-16339" sz="1275" spc="33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𝑝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0.5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75254" y="6206109"/>
            <a:ext cx="4870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baseline="-16339" sz="1275">
                <a:latin typeface="Cambria Math"/>
                <a:cs typeface="Cambria Math"/>
              </a:rPr>
              <a:t>𝑝</a:t>
            </a:r>
            <a:r>
              <a:rPr dirty="0" baseline="-16339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[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36163" y="6308216"/>
            <a:ext cx="1371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𝑁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124835" y="6322440"/>
            <a:ext cx="565785" cy="10795"/>
          </a:xfrm>
          <a:custGeom>
            <a:avLst/>
            <a:gdLst/>
            <a:ahLst/>
            <a:cxnLst/>
            <a:rect l="l" t="t" r="r" b="b"/>
            <a:pathLst>
              <a:path w="565785" h="10795">
                <a:moveTo>
                  <a:pt x="565403" y="0"/>
                </a:moveTo>
                <a:lnTo>
                  <a:pt x="0" y="0"/>
                </a:lnTo>
                <a:lnTo>
                  <a:pt x="0" y="10667"/>
                </a:lnTo>
                <a:lnTo>
                  <a:pt x="565403" y="10667"/>
                </a:lnTo>
                <a:lnTo>
                  <a:pt x="565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086735" y="6012561"/>
            <a:ext cx="869315" cy="286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3185">
              <a:lnSpc>
                <a:spcPts val="815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1</a:t>
            </a:r>
            <a:r>
              <a:rPr dirty="0" baseline="-19607" sz="1275" spc="-37">
                <a:latin typeface="Cambria Math"/>
                <a:cs typeface="Cambria Math"/>
              </a:rPr>
              <a:t>⁄</a:t>
            </a:r>
            <a:endParaRPr baseline="-19607" sz="1275">
              <a:latin typeface="Cambria Math"/>
              <a:cs typeface="Cambria Math"/>
            </a:endParaRPr>
          </a:p>
          <a:p>
            <a:pPr algn="r" marR="30480">
              <a:lnSpc>
                <a:spcPts val="1235"/>
              </a:lnSpc>
              <a:tabLst>
                <a:tab pos="729615" algn="l"/>
              </a:tabLst>
            </a:pPr>
            <a:r>
              <a:rPr dirty="0" sz="1200">
                <a:latin typeface="Cambria Math"/>
                <a:cs typeface="Cambria Math"/>
              </a:rPr>
              <a:t>𝑝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𝑝</a:t>
            </a:r>
            <a:r>
              <a:rPr dirty="0" baseline="2314" sz="1800" spc="-37">
                <a:latin typeface="Cambria Math"/>
                <a:cs typeface="Cambria Math"/>
              </a:rPr>
              <a:t>)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baseline="22875" sz="1275" spc="-75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679063" y="6206109"/>
            <a:ext cx="5143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5115" algn="l"/>
              </a:tabLst>
            </a:pPr>
            <a:r>
              <a:rPr dirty="0" sz="1200" spc="-50">
                <a:latin typeface="Cambria Math"/>
                <a:cs typeface="Cambria Math"/>
              </a:rPr>
              <a:t>]</a:t>
            </a:r>
            <a:r>
              <a:rPr dirty="0" sz="1200">
                <a:latin typeface="Cambria Math"/>
                <a:cs typeface="Cambria Math"/>
              </a:rPr>
              <a:t>	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[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304157" y="6308216"/>
            <a:ext cx="276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179696" y="6322440"/>
            <a:ext cx="527685" cy="10795"/>
          </a:xfrm>
          <a:custGeom>
            <a:avLst/>
            <a:gdLst/>
            <a:ahLst/>
            <a:cxnLst/>
            <a:rect l="l" t="t" r="r" b="b"/>
            <a:pathLst>
              <a:path w="527685" h="10795">
                <a:moveTo>
                  <a:pt x="527303" y="0"/>
                </a:moveTo>
                <a:lnTo>
                  <a:pt x="0" y="0"/>
                </a:lnTo>
                <a:lnTo>
                  <a:pt x="0" y="10667"/>
                </a:lnTo>
                <a:lnTo>
                  <a:pt x="527303" y="10667"/>
                </a:lnTo>
                <a:lnTo>
                  <a:pt x="5273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4141596" y="6012561"/>
            <a:ext cx="829310" cy="286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3185">
              <a:lnSpc>
                <a:spcPts val="815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1</a:t>
            </a:r>
            <a:r>
              <a:rPr dirty="0" baseline="-19607" sz="1275" spc="-37">
                <a:latin typeface="Cambria Math"/>
                <a:cs typeface="Cambria Math"/>
              </a:rPr>
              <a:t>⁄</a:t>
            </a:r>
            <a:endParaRPr baseline="-19607" sz="1275">
              <a:latin typeface="Cambria Math"/>
              <a:cs typeface="Cambria Math"/>
            </a:endParaRPr>
          </a:p>
          <a:p>
            <a:pPr algn="r" marR="30480">
              <a:lnSpc>
                <a:spcPts val="1235"/>
              </a:lnSpc>
              <a:tabLst>
                <a:tab pos="690245" algn="l"/>
              </a:tabLst>
            </a:pPr>
            <a:r>
              <a:rPr dirty="0" sz="1200" spc="-10">
                <a:latin typeface="Cambria Math"/>
                <a:cs typeface="Cambria Math"/>
              </a:rPr>
              <a:t>0.5</a:t>
            </a:r>
            <a:r>
              <a:rPr dirty="0" baseline="2314" sz="1800" spc="-15">
                <a:latin typeface="Cambria Math"/>
                <a:cs typeface="Cambria Math"/>
              </a:rPr>
              <a:t>(</a:t>
            </a:r>
            <a:r>
              <a:rPr dirty="0" sz="1200" spc="-10">
                <a:latin typeface="Cambria Math"/>
                <a:cs typeface="Cambria Math"/>
              </a:rPr>
              <a:t>0.5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baseline="22875" sz="1275" spc="-75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694301" y="6206109"/>
            <a:ext cx="7391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5115" algn="l"/>
              </a:tabLst>
            </a:pPr>
            <a:r>
              <a:rPr dirty="0" sz="1200" spc="-50">
                <a:latin typeface="Cambria Math"/>
                <a:cs typeface="Cambria Math"/>
              </a:rPr>
              <a:t>]</a:t>
            </a:r>
            <a:r>
              <a:rPr dirty="0" sz="1200">
                <a:latin typeface="Cambria Math"/>
                <a:cs typeface="Cambria Math"/>
              </a:rPr>
              <a:t>	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0.05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92682" y="6533768"/>
            <a:ext cx="28492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corresponding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standard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normal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variate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06419" y="6751701"/>
            <a:ext cx="508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𝜇</a:t>
            </a:r>
            <a:r>
              <a:rPr dirty="0" baseline="-16339" sz="1275" spc="-37">
                <a:latin typeface="Cambria Math"/>
                <a:cs typeface="Cambria Math"/>
              </a:rPr>
              <a:t>𝑥̅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51198" y="7000113"/>
            <a:ext cx="219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1574" sz="1800" spc="-37">
                <a:latin typeface="Cambria Math"/>
                <a:cs typeface="Cambria Math"/>
              </a:rPr>
              <a:t>𝜎</a:t>
            </a:r>
            <a:r>
              <a:rPr dirty="0" sz="850" spc="-25">
                <a:latin typeface="Cambria Math"/>
                <a:cs typeface="Cambria Math"/>
              </a:rPr>
              <a:t>𝑥̅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3644519" y="6983856"/>
            <a:ext cx="441325" cy="10795"/>
          </a:xfrm>
          <a:custGeom>
            <a:avLst/>
            <a:gdLst/>
            <a:ahLst/>
            <a:cxnLst/>
            <a:rect l="l" t="t" r="r" b="b"/>
            <a:pathLst>
              <a:path w="441325" h="10795">
                <a:moveTo>
                  <a:pt x="440740" y="0"/>
                </a:moveTo>
                <a:lnTo>
                  <a:pt x="0" y="0"/>
                </a:lnTo>
                <a:lnTo>
                  <a:pt x="0" y="10668"/>
                </a:lnTo>
                <a:lnTo>
                  <a:pt x="440740" y="10668"/>
                </a:lnTo>
                <a:lnTo>
                  <a:pt x="4407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357498" y="6867525"/>
            <a:ext cx="897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70255" algn="l"/>
              </a:tabLst>
            </a:pP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70628" y="6751701"/>
            <a:ext cx="506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0.5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368165" y="6969632"/>
            <a:ext cx="3105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Cambria Math"/>
                <a:cs typeface="Cambria Math"/>
              </a:rPr>
              <a:t>0.05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4283328" y="6983856"/>
            <a:ext cx="480059" cy="10795"/>
          </a:xfrm>
          <a:custGeom>
            <a:avLst/>
            <a:gdLst/>
            <a:ahLst/>
            <a:cxnLst/>
            <a:rect l="l" t="t" r="r" b="b"/>
            <a:pathLst>
              <a:path w="480060" h="10795">
                <a:moveTo>
                  <a:pt x="480060" y="0"/>
                </a:moveTo>
                <a:lnTo>
                  <a:pt x="0" y="0"/>
                </a:lnTo>
                <a:lnTo>
                  <a:pt x="0" y="10668"/>
                </a:lnTo>
                <a:lnTo>
                  <a:pt x="480060" y="10668"/>
                </a:lnTo>
                <a:lnTo>
                  <a:pt x="4800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3133470" y="7343394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3033395" y="7338949"/>
            <a:ext cx="436245" cy="10795"/>
          </a:xfrm>
          <a:custGeom>
            <a:avLst/>
            <a:gdLst/>
            <a:ahLst/>
            <a:cxnLst/>
            <a:rect l="l" t="t" r="r" b="b"/>
            <a:pathLst>
              <a:path w="436245" h="10795">
                <a:moveTo>
                  <a:pt x="435864" y="0"/>
                </a:moveTo>
                <a:lnTo>
                  <a:pt x="0" y="0"/>
                </a:lnTo>
                <a:lnTo>
                  <a:pt x="0" y="10667"/>
                </a:lnTo>
                <a:lnTo>
                  <a:pt x="435864" y="10667"/>
                </a:lnTo>
                <a:lnTo>
                  <a:pt x="4358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1367282" y="7222997"/>
            <a:ext cx="2535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P=45%,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0.45−0.5</a:t>
            </a:r>
            <a:r>
              <a:rPr dirty="0" baseline="45751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−1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033395" y="7636510"/>
            <a:ext cx="436245" cy="10795"/>
          </a:xfrm>
          <a:custGeom>
            <a:avLst/>
            <a:gdLst/>
            <a:ahLst/>
            <a:cxnLst/>
            <a:rect l="l" t="t" r="r" b="b"/>
            <a:pathLst>
              <a:path w="436245" h="10795">
                <a:moveTo>
                  <a:pt x="435864" y="0"/>
                </a:moveTo>
                <a:lnTo>
                  <a:pt x="0" y="0"/>
                </a:lnTo>
                <a:lnTo>
                  <a:pt x="0" y="10667"/>
                </a:lnTo>
                <a:lnTo>
                  <a:pt x="435864" y="10667"/>
                </a:lnTo>
                <a:lnTo>
                  <a:pt x="4358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1367282" y="7520178"/>
            <a:ext cx="2421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P=55%,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0.55−0.5</a:t>
            </a:r>
            <a:r>
              <a:rPr dirty="0" baseline="45751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92682" y="7640573"/>
            <a:ext cx="4977765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125222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  <a:p>
            <a:pPr marL="12700" marR="5080">
              <a:lnSpc>
                <a:spcPts val="1380"/>
              </a:lnSpc>
              <a:spcBef>
                <a:spcPts val="155"/>
              </a:spcBef>
            </a:pP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254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chosen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tosses,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probability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between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45%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55%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the </a:t>
            </a:r>
            <a:r>
              <a:rPr dirty="0" sz="1200" i="1">
                <a:latin typeface="Times New Roman"/>
                <a:cs typeface="Times New Roman"/>
              </a:rPr>
              <a:t>outcomes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are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heads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1200" spc="-10" i="1">
                <a:latin typeface="Times New Roman"/>
                <a:cs typeface="Times New Roman"/>
              </a:rPr>
              <a:t>P(0.45&lt;p&lt;0.55)=P(-1&lt;z&lt;1)=2P(0&lt;z&lt;1)=2A(1.00)=2*0.3413=0.6826.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1405382" y="8514867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79982" y="860806"/>
            <a:ext cx="5340985" cy="2293620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340"/>
              </a:spcBef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:10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ts val="1410"/>
              </a:lnSpc>
              <a:spcBef>
                <a:spcPts val="240"/>
              </a:spcBef>
            </a:pPr>
            <a:r>
              <a:rPr dirty="0" sz="1200">
                <a:latin typeface="Times New Roman"/>
                <a:cs typeface="Times New Roman"/>
              </a:rPr>
              <a:t>Out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1000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</a:t>
            </a:r>
            <a:r>
              <a:rPr dirty="0" sz="1200" spc="2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many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you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</a:t>
            </a: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a)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40%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40%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55%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more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girls.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N=200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children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infinite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possible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coin.</a:t>
            </a:r>
            <a:endParaRPr sz="1200">
              <a:latin typeface="Times New Roman"/>
              <a:cs typeface="Times New Roman"/>
            </a:endParaRPr>
          </a:p>
          <a:p>
            <a:pPr marL="25400" marR="109220">
              <a:lnSpc>
                <a:spcPts val="1380"/>
              </a:lnSpc>
              <a:spcBef>
                <a:spcPts val="325"/>
              </a:spcBef>
            </a:pPr>
            <a:r>
              <a:rPr dirty="0" sz="1200">
                <a:latin typeface="Times New Roman"/>
                <a:cs typeface="Times New Roman"/>
              </a:rPr>
              <a:t>Since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getting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boys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0.5.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for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85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π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success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given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</a:t>
            </a:r>
            <a:r>
              <a:rPr dirty="0" sz="1200" spc="-25" i="1">
                <a:latin typeface="Times New Roman"/>
                <a:cs typeface="Times New Roman"/>
              </a:rPr>
              <a:t> are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 marL="34925">
              <a:lnSpc>
                <a:spcPct val="100000"/>
              </a:lnSpc>
            </a:pP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baseline="-16339" sz="1275">
                <a:latin typeface="Cambria Math"/>
                <a:cs typeface="Cambria Math"/>
              </a:rPr>
              <a:t>𝑝̅</a:t>
            </a:r>
            <a:r>
              <a:rPr dirty="0" baseline="-16339" sz="1275" spc="33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𝑝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0.5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589910" y="3360546"/>
            <a:ext cx="4883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𝜎</a:t>
            </a:r>
            <a:r>
              <a:rPr dirty="0" baseline="-16339" sz="1275">
                <a:latin typeface="Cambria Math"/>
                <a:cs typeface="Cambria Math"/>
              </a:rPr>
              <a:t>𝑝</a:t>
            </a:r>
            <a:r>
              <a:rPr dirty="0" baseline="-16339" sz="1275" spc="27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60">
                <a:latin typeface="Cambria Math"/>
                <a:cs typeface="Cambria Math"/>
              </a:rPr>
              <a:t>[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50819" y="3462654"/>
            <a:ext cx="1371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𝑁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039491" y="3476878"/>
            <a:ext cx="565785" cy="10795"/>
          </a:xfrm>
          <a:custGeom>
            <a:avLst/>
            <a:gdLst/>
            <a:ahLst/>
            <a:cxnLst/>
            <a:rect l="l" t="t" r="r" b="b"/>
            <a:pathLst>
              <a:path w="565785" h="10795">
                <a:moveTo>
                  <a:pt x="565404" y="0"/>
                </a:moveTo>
                <a:lnTo>
                  <a:pt x="0" y="0"/>
                </a:lnTo>
                <a:lnTo>
                  <a:pt x="0" y="10668"/>
                </a:lnTo>
                <a:lnTo>
                  <a:pt x="565404" y="10668"/>
                </a:lnTo>
                <a:lnTo>
                  <a:pt x="5654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3001391" y="3166999"/>
            <a:ext cx="869315" cy="286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3185">
              <a:lnSpc>
                <a:spcPts val="815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1</a:t>
            </a:r>
            <a:r>
              <a:rPr dirty="0" baseline="-19607" sz="1275" spc="-37">
                <a:latin typeface="Cambria Math"/>
                <a:cs typeface="Cambria Math"/>
              </a:rPr>
              <a:t>⁄</a:t>
            </a:r>
            <a:endParaRPr baseline="-19607" sz="1275">
              <a:latin typeface="Cambria Math"/>
              <a:cs typeface="Cambria Math"/>
            </a:endParaRPr>
          </a:p>
          <a:p>
            <a:pPr algn="r" marR="30480">
              <a:lnSpc>
                <a:spcPts val="1235"/>
              </a:lnSpc>
              <a:tabLst>
                <a:tab pos="729615" algn="l"/>
              </a:tabLst>
            </a:pPr>
            <a:r>
              <a:rPr dirty="0" sz="1200">
                <a:latin typeface="Cambria Math"/>
                <a:cs typeface="Cambria Math"/>
              </a:rPr>
              <a:t>𝑝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𝑝</a:t>
            </a:r>
            <a:r>
              <a:rPr dirty="0" baseline="2314" sz="1800" spc="-37">
                <a:latin typeface="Cambria Math"/>
                <a:cs typeface="Cambria Math"/>
              </a:rPr>
              <a:t>)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baseline="22875" sz="1275" spc="-75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93719" y="3360546"/>
            <a:ext cx="5137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6385" algn="l"/>
              </a:tabLst>
            </a:pPr>
            <a:r>
              <a:rPr dirty="0" sz="1200" spc="-50">
                <a:latin typeface="Cambria Math"/>
                <a:cs typeface="Cambria Math"/>
              </a:rPr>
              <a:t>]</a:t>
            </a:r>
            <a:r>
              <a:rPr dirty="0" sz="1200">
                <a:latin typeface="Cambria Math"/>
                <a:cs typeface="Cambria Math"/>
              </a:rPr>
              <a:t>	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[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220336" y="3462654"/>
            <a:ext cx="276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200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4095877" y="3476878"/>
            <a:ext cx="527685" cy="10795"/>
          </a:xfrm>
          <a:custGeom>
            <a:avLst/>
            <a:gdLst/>
            <a:ahLst/>
            <a:cxnLst/>
            <a:rect l="l" t="t" r="r" b="b"/>
            <a:pathLst>
              <a:path w="527685" h="10795">
                <a:moveTo>
                  <a:pt x="527303" y="0"/>
                </a:moveTo>
                <a:lnTo>
                  <a:pt x="0" y="0"/>
                </a:lnTo>
                <a:lnTo>
                  <a:pt x="0" y="10668"/>
                </a:lnTo>
                <a:lnTo>
                  <a:pt x="527303" y="10668"/>
                </a:lnTo>
                <a:lnTo>
                  <a:pt x="5273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4057777" y="3166999"/>
            <a:ext cx="829310" cy="2863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83185">
              <a:lnSpc>
                <a:spcPts val="815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1</a:t>
            </a:r>
            <a:r>
              <a:rPr dirty="0" baseline="-19607" sz="1275" spc="-37">
                <a:latin typeface="Cambria Math"/>
                <a:cs typeface="Cambria Math"/>
              </a:rPr>
              <a:t>⁄</a:t>
            </a:r>
            <a:endParaRPr baseline="-19607" sz="1275">
              <a:latin typeface="Cambria Math"/>
              <a:cs typeface="Cambria Math"/>
            </a:endParaRPr>
          </a:p>
          <a:p>
            <a:pPr algn="r" marR="30480">
              <a:lnSpc>
                <a:spcPts val="1235"/>
              </a:lnSpc>
              <a:tabLst>
                <a:tab pos="690245" algn="l"/>
              </a:tabLst>
            </a:pPr>
            <a:r>
              <a:rPr dirty="0" sz="1200" spc="-10">
                <a:latin typeface="Cambria Math"/>
                <a:cs typeface="Cambria Math"/>
              </a:rPr>
              <a:t>0.5</a:t>
            </a:r>
            <a:r>
              <a:rPr dirty="0" baseline="2314" sz="1800" spc="-15">
                <a:latin typeface="Cambria Math"/>
                <a:cs typeface="Cambria Math"/>
              </a:rPr>
              <a:t>(</a:t>
            </a:r>
            <a:r>
              <a:rPr dirty="0" sz="1200" spc="-10">
                <a:latin typeface="Cambria Math"/>
                <a:cs typeface="Cambria Math"/>
              </a:rPr>
              <a:t>0.5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baseline="22875" sz="1275" spc="-75">
                <a:latin typeface="Cambria Math"/>
                <a:cs typeface="Cambria Math"/>
              </a:rPr>
              <a:t>2</a:t>
            </a:r>
            <a:endParaRPr baseline="22875" sz="1275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10480" y="3360546"/>
            <a:ext cx="9067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5115" algn="l"/>
              </a:tabLst>
            </a:pPr>
            <a:r>
              <a:rPr dirty="0" sz="1200" spc="-50">
                <a:latin typeface="Cambria Math"/>
                <a:cs typeface="Cambria Math"/>
              </a:rPr>
              <a:t>]</a:t>
            </a:r>
            <a:r>
              <a:rPr dirty="0" sz="1200">
                <a:latin typeface="Cambria Math"/>
                <a:cs typeface="Cambria Math"/>
              </a:rPr>
              <a:t>	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0.0354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92682" y="3689730"/>
            <a:ext cx="28492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corresponding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standard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normal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variate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606419" y="3907663"/>
            <a:ext cx="5080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45">
                <a:latin typeface="Cambria Math"/>
                <a:cs typeface="Cambria Math"/>
              </a:rPr>
              <a:t>𝑋</a:t>
            </a:r>
            <a:r>
              <a:rPr dirty="0" baseline="11574" sz="1800">
                <a:latin typeface="Cambria Math"/>
                <a:cs typeface="Cambria Math"/>
              </a:rPr>
              <a:t>̅</a:t>
            </a:r>
            <a:r>
              <a:rPr dirty="0" baseline="11574" sz="1800" spc="6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𝜇</a:t>
            </a:r>
            <a:r>
              <a:rPr dirty="0" baseline="-16339" sz="1275" spc="-37">
                <a:latin typeface="Cambria Math"/>
                <a:cs typeface="Cambria Math"/>
              </a:rPr>
              <a:t>𝑥̅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751198" y="4156075"/>
            <a:ext cx="2197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1574" sz="1800" spc="-37">
                <a:latin typeface="Cambria Math"/>
                <a:cs typeface="Cambria Math"/>
              </a:rPr>
              <a:t>𝜎</a:t>
            </a:r>
            <a:r>
              <a:rPr dirty="0" sz="850" spc="-25">
                <a:latin typeface="Cambria Math"/>
                <a:cs typeface="Cambria Math"/>
              </a:rPr>
              <a:t>𝑥̅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3644519" y="4139819"/>
            <a:ext cx="441325" cy="10795"/>
          </a:xfrm>
          <a:custGeom>
            <a:avLst/>
            <a:gdLst/>
            <a:ahLst/>
            <a:cxnLst/>
            <a:rect l="l" t="t" r="r" b="b"/>
            <a:pathLst>
              <a:path w="441325" h="10795">
                <a:moveTo>
                  <a:pt x="440740" y="0"/>
                </a:moveTo>
                <a:lnTo>
                  <a:pt x="0" y="0"/>
                </a:lnTo>
                <a:lnTo>
                  <a:pt x="0" y="10667"/>
                </a:lnTo>
                <a:lnTo>
                  <a:pt x="440740" y="10667"/>
                </a:lnTo>
                <a:lnTo>
                  <a:pt x="4407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357498" y="4023486"/>
            <a:ext cx="8972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770255" algn="l"/>
              </a:tabLst>
            </a:pP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70628" y="3907663"/>
            <a:ext cx="5060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𝑃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0.5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84345" y="4125595"/>
            <a:ext cx="478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0.0354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283328" y="4139819"/>
            <a:ext cx="480059" cy="10795"/>
          </a:xfrm>
          <a:custGeom>
            <a:avLst/>
            <a:gdLst/>
            <a:ahLst/>
            <a:cxnLst/>
            <a:rect l="l" t="t" r="r" b="b"/>
            <a:pathLst>
              <a:path w="480060" h="10795">
                <a:moveTo>
                  <a:pt x="480060" y="0"/>
                </a:moveTo>
                <a:lnTo>
                  <a:pt x="0" y="0"/>
                </a:lnTo>
                <a:lnTo>
                  <a:pt x="0" y="10667"/>
                </a:lnTo>
                <a:lnTo>
                  <a:pt x="480060" y="10667"/>
                </a:lnTo>
                <a:lnTo>
                  <a:pt x="4800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040507" y="4498975"/>
            <a:ext cx="36068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Cambria Math"/>
                <a:cs typeface="Cambria Math"/>
              </a:rPr>
              <a:t>0.0354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3033395" y="4494910"/>
            <a:ext cx="373380" cy="10795"/>
          </a:xfrm>
          <a:custGeom>
            <a:avLst/>
            <a:gdLst/>
            <a:ahLst/>
            <a:cxnLst/>
            <a:rect l="l" t="t" r="r" b="b"/>
            <a:pathLst>
              <a:path w="373379" h="10795">
                <a:moveTo>
                  <a:pt x="373380" y="0"/>
                </a:moveTo>
                <a:lnTo>
                  <a:pt x="0" y="0"/>
                </a:lnTo>
                <a:lnTo>
                  <a:pt x="0" y="10667"/>
                </a:lnTo>
                <a:lnTo>
                  <a:pt x="373380" y="10667"/>
                </a:lnTo>
                <a:lnTo>
                  <a:pt x="3733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367282" y="4378578"/>
            <a:ext cx="26720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P=40%,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0.4−0.5</a:t>
            </a:r>
            <a:r>
              <a:rPr dirty="0" baseline="45751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−2.82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40507" y="4796155"/>
            <a:ext cx="36068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Cambria Math"/>
                <a:cs typeface="Cambria Math"/>
              </a:rPr>
              <a:t>0.0354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033395" y="4792090"/>
            <a:ext cx="373380" cy="10795"/>
          </a:xfrm>
          <a:custGeom>
            <a:avLst/>
            <a:gdLst/>
            <a:ahLst/>
            <a:cxnLst/>
            <a:rect l="l" t="t" r="r" b="b"/>
            <a:pathLst>
              <a:path w="373379" h="10795">
                <a:moveTo>
                  <a:pt x="373380" y="0"/>
                </a:moveTo>
                <a:lnTo>
                  <a:pt x="0" y="0"/>
                </a:lnTo>
                <a:lnTo>
                  <a:pt x="0" y="10667"/>
                </a:lnTo>
                <a:lnTo>
                  <a:pt x="373380" y="10667"/>
                </a:lnTo>
                <a:lnTo>
                  <a:pt x="3733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367282" y="4675759"/>
            <a:ext cx="25596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P=60%,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0.6−0.5</a:t>
            </a:r>
            <a:r>
              <a:rPr dirty="0" baseline="45751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2.82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070986" y="5093335"/>
            <a:ext cx="36068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10">
                <a:latin typeface="Cambria Math"/>
                <a:cs typeface="Cambria Math"/>
              </a:rPr>
              <a:t>0.0354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3033395" y="5089271"/>
            <a:ext cx="436245" cy="10795"/>
          </a:xfrm>
          <a:custGeom>
            <a:avLst/>
            <a:gdLst/>
            <a:ahLst/>
            <a:cxnLst/>
            <a:rect l="l" t="t" r="r" b="b"/>
            <a:pathLst>
              <a:path w="436245" h="10795">
                <a:moveTo>
                  <a:pt x="435864" y="0"/>
                </a:moveTo>
                <a:lnTo>
                  <a:pt x="0" y="0"/>
                </a:lnTo>
                <a:lnTo>
                  <a:pt x="0" y="10667"/>
                </a:lnTo>
                <a:lnTo>
                  <a:pt x="435864" y="10667"/>
                </a:lnTo>
                <a:lnTo>
                  <a:pt x="4358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367282" y="4972939"/>
            <a:ext cx="27349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P=45%,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we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have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𝑧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0.45−0.5</a:t>
            </a:r>
            <a:r>
              <a:rPr dirty="0" baseline="45751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−1.41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92682" y="5415153"/>
            <a:ext cx="5288280" cy="3363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3660">
              <a:lnSpc>
                <a:spcPct val="115799"/>
              </a:lnSpc>
              <a:spcBef>
                <a:spcPts val="100"/>
              </a:spcBef>
            </a:pPr>
            <a:r>
              <a:rPr dirty="0" sz="1200" i="1">
                <a:latin typeface="Times New Roman"/>
                <a:cs typeface="Times New Roman"/>
              </a:rPr>
              <a:t>In</a:t>
            </a:r>
            <a:r>
              <a:rPr dirty="0" sz="1200" spc="26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chosen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tosses,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probability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contains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less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40%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boys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is </a:t>
            </a:r>
            <a:r>
              <a:rPr dirty="0" sz="1200" spc="-10" i="1">
                <a:latin typeface="Times New Roman"/>
                <a:cs typeface="Times New Roman"/>
              </a:rPr>
              <a:t>P(p&lt;0.4)=P(z&lt;-2.82)=P(z&gt;2.82)=P(z&gt;0)</a:t>
            </a:r>
            <a:r>
              <a:rPr dirty="0" sz="1200" spc="8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–</a:t>
            </a:r>
            <a:r>
              <a:rPr dirty="0" sz="1200" spc="8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P(0&lt;z&lt;2.82)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200" i="1">
                <a:latin typeface="Times New Roman"/>
                <a:cs typeface="Times New Roman"/>
              </a:rPr>
              <a:t>=0.5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–A(2.82)</a:t>
            </a:r>
            <a:r>
              <a:rPr dirty="0" sz="1200" spc="-10" i="1">
                <a:latin typeface="Times New Roman"/>
                <a:cs typeface="Times New Roman"/>
              </a:rPr>
              <a:t> =0.5-</a:t>
            </a:r>
            <a:r>
              <a:rPr dirty="0" sz="1200" i="1">
                <a:latin typeface="Times New Roman"/>
                <a:cs typeface="Times New Roman"/>
              </a:rPr>
              <a:t>0.4974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=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0.0026.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400"/>
              </a:lnSpc>
              <a:spcBef>
                <a:spcPts val="305"/>
              </a:spcBef>
            </a:pPr>
            <a:r>
              <a:rPr dirty="0" sz="1200" i="1">
                <a:latin typeface="Times New Roman"/>
                <a:cs typeface="Times New Roman"/>
              </a:rPr>
              <a:t>Out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1000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smples,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expected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number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samples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containing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less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htan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40%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20" i="1">
                <a:latin typeface="Times New Roman"/>
                <a:cs typeface="Times New Roman"/>
              </a:rPr>
              <a:t> boys </a:t>
            </a:r>
            <a:r>
              <a:rPr dirty="0" sz="1200" i="1">
                <a:latin typeface="Times New Roman"/>
                <a:cs typeface="Times New Roman"/>
              </a:rPr>
              <a:t>is</a:t>
            </a:r>
            <a:r>
              <a:rPr dirty="0" sz="1200" spc="-4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0.0026*1000=2.6</a:t>
            </a:r>
            <a:r>
              <a:rPr dirty="0" sz="1200">
                <a:latin typeface="Cambria Math"/>
                <a:cs typeface="Cambria Math"/>
              </a:rPr>
              <a:t>≈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3</a:t>
            </a:r>
            <a:endParaRPr sz="1200">
              <a:latin typeface="Cambria Math"/>
              <a:cs typeface="Cambria Math"/>
            </a:endParaRPr>
          </a:p>
          <a:p>
            <a:pPr marL="12700" marR="971550">
              <a:lnSpc>
                <a:spcPts val="1680"/>
              </a:lnSpc>
              <a:spcBef>
                <a:spcPts val="60"/>
              </a:spcBef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probability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contains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between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40%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and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60%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boys</a:t>
            </a:r>
            <a:r>
              <a:rPr dirty="0" sz="1200" spc="-25" i="1">
                <a:latin typeface="Times New Roman"/>
                <a:cs typeface="Times New Roman"/>
              </a:rPr>
              <a:t> is </a:t>
            </a:r>
            <a:r>
              <a:rPr dirty="0" sz="1200" i="1">
                <a:latin typeface="Times New Roman"/>
                <a:cs typeface="Times New Roman"/>
              </a:rPr>
              <a:t>P(0.4&lt;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&lt;</a:t>
            </a:r>
            <a:r>
              <a:rPr dirty="0" sz="1200" spc="-10" i="1">
                <a:latin typeface="Times New Roman"/>
                <a:cs typeface="Times New Roman"/>
              </a:rPr>
              <a:t> 0.6)=P(-</a:t>
            </a:r>
            <a:r>
              <a:rPr dirty="0" sz="1200" i="1">
                <a:latin typeface="Times New Roman"/>
                <a:cs typeface="Times New Roman"/>
              </a:rPr>
              <a:t>2.82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&lt;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&lt;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2.82)=2P(0&lt;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z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&lt;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2.82)=2A(2.82)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1200" spc="-10" i="1">
                <a:latin typeface="Times New Roman"/>
                <a:cs typeface="Times New Roman"/>
              </a:rPr>
              <a:t>=2*0.4974=0.9948.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1000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=1000X0.9948</a:t>
            </a:r>
            <a:r>
              <a:rPr dirty="0" sz="1200">
                <a:latin typeface="Cambria Math"/>
                <a:cs typeface="Cambria Math"/>
              </a:rPr>
              <a:t>≈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995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595"/>
              </a:spcBef>
            </a:pPr>
            <a:endParaRPr sz="1200">
              <a:latin typeface="Cambria Math"/>
              <a:cs typeface="Cambria Math"/>
            </a:endParaRPr>
          </a:p>
          <a:p>
            <a:pPr marL="12700" marR="387350">
              <a:lnSpc>
                <a:spcPts val="1380"/>
              </a:lnSpc>
              <a:spcBef>
                <a:spcPts val="5"/>
              </a:spcBef>
            </a:pP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that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a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contains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55%</a:t>
            </a:r>
            <a:r>
              <a:rPr dirty="0" sz="1200" spc="-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or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more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of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girls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is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</a:t>
            </a:r>
            <a:r>
              <a:rPr dirty="0" sz="1200" spc="-1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the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prob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25" i="1">
                <a:latin typeface="Times New Roman"/>
                <a:cs typeface="Times New Roman"/>
              </a:rPr>
              <a:t>of </a:t>
            </a:r>
            <a:r>
              <a:rPr dirty="0" sz="1200" i="1">
                <a:latin typeface="Times New Roman"/>
                <a:cs typeface="Times New Roman"/>
              </a:rPr>
              <a:t>having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boys</a:t>
            </a:r>
            <a:r>
              <a:rPr dirty="0" sz="1200" spc="-2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less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than</a:t>
            </a:r>
            <a:r>
              <a:rPr dirty="0" sz="1200" spc="-20" i="1">
                <a:latin typeface="Times New Roman"/>
                <a:cs typeface="Times New Roman"/>
              </a:rPr>
              <a:t> 45%.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9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i="1">
                <a:latin typeface="Times New Roman"/>
                <a:cs typeface="Times New Roman"/>
              </a:rPr>
              <a:t>P(z&lt;0.45)=</a:t>
            </a:r>
            <a:r>
              <a:rPr dirty="0" sz="1200" spc="-15" i="1">
                <a:latin typeface="Times New Roman"/>
                <a:cs typeface="Times New Roman"/>
              </a:rPr>
              <a:t> </a:t>
            </a:r>
            <a:r>
              <a:rPr dirty="0" sz="1200" spc="-10" i="1">
                <a:latin typeface="Times New Roman"/>
                <a:cs typeface="Times New Roman"/>
              </a:rPr>
              <a:t>P(z&lt;-1.41)=P(z&gt;1.41)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dirty="0" sz="1200" spc="-10" i="1">
                <a:latin typeface="Times New Roman"/>
                <a:cs typeface="Times New Roman"/>
              </a:rPr>
              <a:t>=0.5-A(1.41)=0.5-0.4192=0.0808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1200" i="1">
                <a:latin typeface="Times New Roman"/>
                <a:cs typeface="Times New Roman"/>
              </a:rPr>
              <a:t>For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1000</a:t>
            </a:r>
            <a:r>
              <a:rPr dirty="0" sz="1200" spc="-30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samples</a:t>
            </a:r>
            <a:r>
              <a:rPr dirty="0" sz="1200" spc="-25" i="1">
                <a:latin typeface="Times New Roman"/>
                <a:cs typeface="Times New Roman"/>
              </a:rPr>
              <a:t> </a:t>
            </a:r>
            <a:r>
              <a:rPr dirty="0" sz="1200" i="1">
                <a:latin typeface="Times New Roman"/>
                <a:cs typeface="Times New Roman"/>
              </a:rPr>
              <a:t>=1000X0.0808</a:t>
            </a:r>
            <a:r>
              <a:rPr dirty="0" sz="1200">
                <a:latin typeface="Cambria Math"/>
                <a:cs typeface="Cambria Math"/>
              </a:rPr>
              <a:t>≈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81.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1405382" y="8918676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60400" y="7204329"/>
            <a:ext cx="6184900" cy="2378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8643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positive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constant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25">
                <a:latin typeface="Times New Roman"/>
                <a:cs typeface="Times New Roman"/>
              </a:rPr>
              <a:t> and</a:t>
            </a:r>
            <a:endParaRPr sz="1200">
              <a:latin typeface="Times New Roman"/>
              <a:cs typeface="Times New Roman"/>
            </a:endParaRPr>
          </a:p>
          <a:p>
            <a:pPr algn="ctr" marL="487680">
              <a:lnSpc>
                <a:spcPct val="100000"/>
              </a:lnSpc>
              <a:spcBef>
                <a:spcPts val="25"/>
              </a:spcBef>
            </a:pPr>
            <a:r>
              <a:rPr dirty="0" sz="1200" spc="-10">
                <a:latin typeface="Cambria Math"/>
                <a:cs typeface="Cambria Math"/>
              </a:rPr>
              <a:t>𝑃</a:t>
            </a:r>
            <a:r>
              <a:rPr dirty="0" baseline="-16339" sz="1275" spc="-15">
                <a:latin typeface="Cambria Math"/>
                <a:cs typeface="Cambria Math"/>
              </a:rPr>
              <a:t>0</a:t>
            </a:r>
            <a:r>
              <a:rPr dirty="0" baseline="-16339" sz="1275" spc="1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𝑖𝑠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 𝑐𝑜𝑛𝑠𝑡𝑎𝑛𝑡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𝑑𝑒𝑝𝑒𝑛𝑑𝑖𝑛𝑔 𝑜𝑛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𝑣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𝑠𝑢𝑐ℎ 𝑡ℎ𝑎𝑡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 𝑡𝑜𝑡𝑎𝑙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𝑎𝑟𝑒𝑎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𝑢𝑛𝑑𝑒𝑟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𝑐𝑜𝑟𝑟𝑒𝑠𝑝𝑜𝑛𝑑𝑖𝑛𝑔</a:t>
            </a:r>
            <a:endParaRPr sz="1200">
              <a:latin typeface="Cambria Math"/>
              <a:cs typeface="Cambria Math"/>
            </a:endParaRPr>
          </a:p>
          <a:p>
            <a:pPr algn="ctr">
              <a:lnSpc>
                <a:spcPct val="100000"/>
              </a:lnSpc>
              <a:spcBef>
                <a:spcPts val="275"/>
              </a:spcBef>
            </a:pPr>
            <a:r>
              <a:rPr dirty="0" sz="1200">
                <a:latin typeface="Cambria Math"/>
                <a:cs typeface="Cambria Math"/>
              </a:rPr>
              <a:t>𝑝𝑟𝑜𝑏𝑎𝑏𝑖𝑙𝑖𝑡𝑦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𝑐𝑢𝑟𝑣𝑒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𝑖𝑠 </a:t>
            </a:r>
            <a:r>
              <a:rPr dirty="0" sz="1200" spc="-20">
                <a:latin typeface="Cambria Math"/>
                <a:cs typeface="Cambria Math"/>
              </a:rPr>
              <a:t>𝑜𝑛𝑒.</a:t>
            </a:r>
            <a:endParaRPr sz="1200">
              <a:latin typeface="Cambria Math"/>
              <a:cs typeface="Cambria Math"/>
            </a:endParaRPr>
          </a:p>
          <a:p>
            <a:pPr marL="744855">
              <a:lnSpc>
                <a:spcPts val="1435"/>
              </a:lnSpc>
              <a:spcBef>
                <a:spcPts val="254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(3)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density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function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5">
                <a:latin typeface="Times New Roman"/>
                <a:cs typeface="Times New Roman"/>
              </a:rPr>
              <a:t> the</a:t>
            </a:r>
            <a:endParaRPr sz="1200">
              <a:latin typeface="Times New Roman"/>
              <a:cs typeface="Times New Roman"/>
            </a:endParaRPr>
          </a:p>
          <a:p>
            <a:pPr marL="744855">
              <a:lnSpc>
                <a:spcPts val="1435"/>
              </a:lnSpc>
            </a:pPr>
            <a:r>
              <a:rPr dirty="0" sz="1200" spc="-10" b="1">
                <a:latin typeface="Times New Roman"/>
                <a:cs typeface="Times New Roman"/>
              </a:rPr>
              <a:t>Chi-</a:t>
            </a:r>
            <a:r>
              <a:rPr dirty="0" sz="1200" b="1">
                <a:latin typeface="Times New Roman"/>
                <a:cs typeface="Times New Roman"/>
              </a:rPr>
              <a:t>Square</a:t>
            </a:r>
            <a:r>
              <a:rPr dirty="0" sz="1200" spc="-35" b="1">
                <a:latin typeface="Times New Roman"/>
                <a:cs typeface="Times New Roman"/>
              </a:rPr>
              <a:t> </a:t>
            </a:r>
            <a:r>
              <a:rPr dirty="0" sz="1200" b="1">
                <a:latin typeface="Times New Roman"/>
                <a:cs typeface="Times New Roman"/>
              </a:rPr>
              <a:t>distribution</a:t>
            </a:r>
            <a:r>
              <a:rPr dirty="0" sz="1200" spc="-15" b="1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freedom.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>
              <a:latin typeface="Times New Roman"/>
              <a:cs typeface="Times New Roman"/>
            </a:endParaRPr>
          </a:p>
          <a:p>
            <a:pPr marL="744855">
              <a:lnSpc>
                <a:spcPct val="100000"/>
              </a:lnSpc>
              <a:spcBef>
                <a:spcPts val="5"/>
              </a:spcBef>
            </a:pPr>
            <a:r>
              <a:rPr dirty="0" sz="1200" spc="-10" b="1">
                <a:latin typeface="Times New Roman"/>
                <a:cs typeface="Times New Roman"/>
              </a:rPr>
              <a:t>Chi-</a:t>
            </a:r>
            <a:r>
              <a:rPr dirty="0" sz="1200" b="1">
                <a:latin typeface="Times New Roman"/>
                <a:cs typeface="Times New Roman"/>
              </a:rPr>
              <a:t>Square </a:t>
            </a:r>
            <a:r>
              <a:rPr dirty="0" sz="1200" spc="-20" b="1">
                <a:latin typeface="Times New Roman"/>
                <a:cs typeface="Times New Roman"/>
              </a:rPr>
              <a:t>Test</a:t>
            </a:r>
            <a:endParaRPr sz="1200">
              <a:latin typeface="Times New Roman"/>
              <a:cs typeface="Times New Roman"/>
            </a:endParaRPr>
          </a:p>
          <a:p>
            <a:pPr marL="744855" marR="187325">
              <a:lnSpc>
                <a:spcPts val="1330"/>
              </a:lnSpc>
              <a:spcBef>
                <a:spcPts val="480"/>
              </a:spcBef>
            </a:pPr>
            <a:r>
              <a:rPr dirty="0" baseline="4629" sz="1800">
                <a:latin typeface="Times New Roman"/>
                <a:cs typeface="Times New Roman"/>
              </a:rPr>
              <a:t>In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practice,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expected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are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computed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on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basis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hypothesis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baseline="4629" sz="1800">
                <a:latin typeface="Times New Roman"/>
                <a:cs typeface="Times New Roman"/>
              </a:rPr>
              <a:t>.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If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under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formula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5"/>
              </a:spcBef>
            </a:pPr>
            <a:endParaRPr sz="12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41882" y="1104646"/>
            <a:ext cx="5349240" cy="3819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u="sng" sz="1400" b="1" i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5.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5</a:t>
            </a: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Chi-</a:t>
            </a:r>
            <a:r>
              <a:rPr dirty="0" u="sng" sz="140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square</a:t>
            </a:r>
            <a:r>
              <a:rPr dirty="0" u="sng" sz="1400" spc="-1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400" spc="-1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Distribution:</a:t>
            </a:r>
            <a:endParaRPr sz="1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0"/>
              </a:spcBef>
            </a:pPr>
            <a:endParaRPr sz="1400">
              <a:latin typeface="Times New Roman"/>
              <a:cs typeface="Times New Roman"/>
            </a:endParaRPr>
          </a:p>
          <a:p>
            <a:pPr marL="63500" marR="116205">
              <a:lnSpc>
                <a:spcPct val="994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times.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theoretically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speaking,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</a:t>
            </a:r>
            <a:r>
              <a:rPr dirty="0" sz="1200" spc="-20">
                <a:latin typeface="Times New Roman"/>
                <a:cs typeface="Times New Roman"/>
              </a:rPr>
              <a:t> that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will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50%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tail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50%.But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happen</a:t>
            </a:r>
            <a:r>
              <a:rPr dirty="0" sz="1200" spc="-25">
                <a:latin typeface="Times New Roman"/>
                <a:cs typeface="Times New Roman"/>
              </a:rPr>
              <a:t> in </a:t>
            </a:r>
            <a:r>
              <a:rPr dirty="0" sz="1200">
                <a:latin typeface="Times New Roman"/>
                <a:cs typeface="Times New Roman"/>
              </a:rPr>
              <a:t>practice.In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general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observed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ids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ts val="1430"/>
              </a:lnSpc>
            </a:pPr>
            <a:r>
              <a:rPr dirty="0" sz="1200">
                <a:latin typeface="Times New Roman"/>
                <a:cs typeface="Times New Roman"/>
              </a:rPr>
              <a:t>50.45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25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tail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50.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15"/>
              </a:spcBef>
            </a:pPr>
            <a:endParaRPr sz="1200">
              <a:latin typeface="Times New Roman"/>
              <a:cs typeface="Times New Roman"/>
            </a:endParaRPr>
          </a:p>
          <a:p>
            <a:pPr marL="63500" marR="30480">
              <a:lnSpc>
                <a:spcPts val="143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trails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exists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some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discrepancy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and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frequencies.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ts val="1425"/>
              </a:lnSpc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discrepancy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analysed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through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Chi-</a:t>
            </a:r>
            <a:r>
              <a:rPr dirty="0" sz="1200">
                <a:latin typeface="Times New Roman"/>
                <a:cs typeface="Times New Roman"/>
              </a:rPr>
              <a:t>square,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denoted</a:t>
            </a:r>
            <a:r>
              <a:rPr dirty="0" sz="1200" spc="-25">
                <a:latin typeface="Times New Roman"/>
                <a:cs typeface="Times New Roman"/>
              </a:rPr>
              <a:t> by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ts val="1485"/>
              </a:lnSpc>
            </a:pP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sz="1200" spc="-25">
                <a:latin typeface="Cambria Math"/>
                <a:cs typeface="Cambria Math"/>
              </a:rPr>
              <a:t>.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935"/>
              </a:spcBef>
            </a:pPr>
            <a:endParaRPr sz="850">
              <a:latin typeface="Cambria Math"/>
              <a:cs typeface="Cambria Math"/>
            </a:endParaRPr>
          </a:p>
          <a:p>
            <a:pPr marL="635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events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25"/>
              </a:spcBef>
            </a:pPr>
            <a:r>
              <a:rPr dirty="0" sz="1200" spc="-20">
                <a:latin typeface="Cambria Math"/>
                <a:cs typeface="Cambria Math"/>
              </a:rPr>
              <a:t>𝐸</a:t>
            </a:r>
            <a:r>
              <a:rPr dirty="0" baseline="-16339" sz="1275" spc="-30">
                <a:latin typeface="Cambria Math"/>
                <a:cs typeface="Cambria Math"/>
              </a:rPr>
              <a:t>1</a:t>
            </a:r>
            <a:r>
              <a:rPr dirty="0" sz="1200" spc="-20">
                <a:latin typeface="Cambria Math"/>
                <a:cs typeface="Cambria Math"/>
              </a:rPr>
              <a:t>,</a:t>
            </a:r>
            <a:r>
              <a:rPr dirty="0" sz="1200" spc="-5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𝐸</a:t>
            </a:r>
            <a:r>
              <a:rPr dirty="0" baseline="-16339" sz="1275" spc="-15">
                <a:latin typeface="Cambria Math"/>
                <a:cs typeface="Cambria Math"/>
              </a:rPr>
              <a:t>2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𝐸</a:t>
            </a:r>
            <a:r>
              <a:rPr dirty="0" baseline="-16339" sz="1275" spc="-15">
                <a:latin typeface="Cambria Math"/>
                <a:cs typeface="Cambria Math"/>
              </a:rPr>
              <a:t>3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…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.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.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𝐸</a:t>
            </a:r>
            <a:r>
              <a:rPr dirty="0" baseline="-16339" sz="1275">
                <a:latin typeface="Cambria Math"/>
                <a:cs typeface="Cambria Math"/>
              </a:rPr>
              <a:t>𝑛</a:t>
            </a:r>
            <a:r>
              <a:rPr dirty="0" baseline="-16339" sz="1275" spc="30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𝑎𝑟𝑒 𝑜𝑏𝑠𝑒𝑟𝑣𝑒𝑑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𝑡𝑜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𝑜𝑐𝑐𝑢𝑟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𝑤𝑖𝑡ℎ 𝑡ℎ𝑒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𝑓𝑟𝑒𝑞𝑢𝑒𝑛𝑐𝑖𝑒𝑠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65">
                <a:latin typeface="Cambria Math"/>
                <a:cs typeface="Cambria Math"/>
              </a:rPr>
              <a:t>𝑓</a:t>
            </a:r>
            <a:r>
              <a:rPr dirty="0" baseline="-16339" sz="1275" spc="-97">
                <a:latin typeface="Cambria Math"/>
                <a:cs typeface="Cambria Math"/>
              </a:rPr>
              <a:t>1</a:t>
            </a:r>
            <a:r>
              <a:rPr dirty="0" sz="1200" spc="-65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𝑓</a:t>
            </a:r>
            <a:r>
              <a:rPr dirty="0" baseline="-16339" sz="1275" spc="-75">
                <a:latin typeface="Cambria Math"/>
                <a:cs typeface="Cambria Math"/>
              </a:rPr>
              <a:t>2</a:t>
            </a:r>
            <a:r>
              <a:rPr dirty="0" sz="1200" spc="-50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 spc="-55">
                <a:latin typeface="Cambria Math"/>
                <a:cs typeface="Cambria Math"/>
              </a:rPr>
              <a:t>𝑓</a:t>
            </a:r>
            <a:r>
              <a:rPr dirty="0" baseline="-16339" sz="1275" spc="-82">
                <a:latin typeface="Cambria Math"/>
                <a:cs typeface="Cambria Math"/>
              </a:rPr>
              <a:t>3</a:t>
            </a:r>
            <a:r>
              <a:rPr dirty="0" sz="1200" spc="-55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…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.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.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𝑓</a:t>
            </a:r>
            <a:r>
              <a:rPr dirty="0" baseline="-16339" sz="1275" spc="-15">
                <a:latin typeface="Cambria Math"/>
                <a:cs typeface="Cambria Math"/>
              </a:rPr>
              <a:t>𝑛</a:t>
            </a:r>
            <a:r>
              <a:rPr dirty="0" baseline="-16339" sz="1275" spc="45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.</a:t>
            </a:r>
            <a:endParaRPr sz="1200">
              <a:latin typeface="Cambria Math"/>
              <a:cs typeface="Cambria Math"/>
            </a:endParaRPr>
          </a:p>
          <a:p>
            <a:pPr marL="63500" marR="367030">
              <a:lnSpc>
                <a:spcPct val="99200"/>
              </a:lnSpc>
              <a:spcBef>
                <a:spcPts val="265"/>
              </a:spcBef>
            </a:pPr>
            <a:r>
              <a:rPr dirty="0" sz="1200">
                <a:latin typeface="Times New Roman"/>
                <a:cs typeface="Times New Roman"/>
              </a:rPr>
              <a:t>According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based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rules,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suppose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events</a:t>
            </a:r>
            <a:r>
              <a:rPr dirty="0" sz="1200" spc="-25">
                <a:latin typeface="Times New Roman"/>
                <a:cs typeface="Times New Roman"/>
              </a:rPr>
              <a:t> are </a:t>
            </a:r>
            <a:r>
              <a:rPr dirty="0" baseline="4629" sz="1800">
                <a:latin typeface="Times New Roman"/>
                <a:cs typeface="Times New Roman"/>
              </a:rPr>
              <a:t>expected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to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occur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with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,e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-1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,…..e</a:t>
            </a:r>
            <a:r>
              <a:rPr dirty="0" sz="800">
                <a:latin typeface="Times New Roman"/>
                <a:cs typeface="Times New Roman"/>
              </a:rPr>
              <a:t>n</a:t>
            </a:r>
            <a:r>
              <a:rPr dirty="0" sz="800" spc="1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are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called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expected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or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theoretical </a:t>
            </a:r>
            <a:r>
              <a:rPr dirty="0" sz="1200" spc="-10">
                <a:latin typeface="Times New Roman"/>
                <a:cs typeface="Times New Roman"/>
              </a:rPr>
              <a:t>frequencies.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76502" y="4980559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92682" y="4984508"/>
            <a:ext cx="33464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sz="1250" spc="105">
                <a:latin typeface="Times New Roman"/>
                <a:cs typeface="Times New Roman"/>
              </a:rPr>
              <a:t> 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36166" y="4988179"/>
            <a:ext cx="26733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1295" algn="l"/>
              </a:tabLst>
            </a:pPr>
            <a:r>
              <a:rPr dirty="0" sz="700" spc="-50">
                <a:latin typeface="Cambria Math"/>
                <a:cs typeface="Cambria Math"/>
              </a:rPr>
              <a:t>1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sz="700" spc="-50">
                <a:latin typeface="Cambria Math"/>
                <a:cs typeface="Cambria Math"/>
              </a:rPr>
              <a:t>1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744726" y="4947030"/>
            <a:ext cx="4076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3267" sz="1275">
                <a:latin typeface="Cambria Math"/>
                <a:cs typeface="Cambria Math"/>
              </a:rPr>
              <a:t>(</a:t>
            </a:r>
            <a:r>
              <a:rPr dirty="0" sz="850">
                <a:latin typeface="Cambria Math"/>
                <a:cs typeface="Cambria Math"/>
              </a:rPr>
              <a:t>𝑓</a:t>
            </a:r>
            <a:r>
              <a:rPr dirty="0" sz="850" spc="125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−𝑒</a:t>
            </a:r>
            <a:r>
              <a:rPr dirty="0" sz="850" spc="250">
                <a:latin typeface="Cambria Math"/>
                <a:cs typeface="Cambria Math"/>
              </a:rPr>
              <a:t> </a:t>
            </a:r>
            <a:r>
              <a:rPr dirty="0" baseline="3267" sz="1275" spc="-75">
                <a:latin typeface="Cambria Math"/>
                <a:cs typeface="Cambria Math"/>
              </a:rPr>
              <a:t>)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82394" y="5113147"/>
            <a:ext cx="18415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𝑒</a:t>
            </a:r>
            <a:r>
              <a:rPr dirty="0" baseline="-11904" sz="1050" spc="-37">
                <a:latin typeface="Cambria Math"/>
                <a:cs typeface="Cambria Math"/>
              </a:rPr>
              <a:t>1</a:t>
            </a:r>
            <a:endParaRPr baseline="-11904" sz="10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757426" y="5109083"/>
            <a:ext cx="439420" cy="10795"/>
          </a:xfrm>
          <a:custGeom>
            <a:avLst/>
            <a:gdLst/>
            <a:ahLst/>
            <a:cxnLst/>
            <a:rect l="l" t="t" r="r" b="b"/>
            <a:pathLst>
              <a:path w="439419" h="10795">
                <a:moveTo>
                  <a:pt x="438912" y="0"/>
                </a:moveTo>
                <a:lnTo>
                  <a:pt x="0" y="0"/>
                </a:lnTo>
                <a:lnTo>
                  <a:pt x="0" y="10667"/>
                </a:lnTo>
                <a:lnTo>
                  <a:pt x="438912" y="10667"/>
                </a:lnTo>
                <a:lnTo>
                  <a:pt x="438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2217166" y="4992751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456814" y="4988179"/>
            <a:ext cx="26860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2565" algn="l"/>
              </a:tabLst>
            </a:pPr>
            <a:r>
              <a:rPr dirty="0" sz="700" spc="-50">
                <a:latin typeface="Cambria Math"/>
                <a:cs typeface="Cambria Math"/>
              </a:rPr>
              <a:t>2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sz="700" spc="-50">
                <a:latin typeface="Cambria Math"/>
                <a:cs typeface="Cambria Math"/>
              </a:rPr>
              <a:t>2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27250" y="4927219"/>
            <a:ext cx="70040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4365" algn="l"/>
              </a:tabLst>
            </a:pPr>
            <a:r>
              <a:rPr dirty="0" sz="700" spc="-50">
                <a:latin typeface="Cambria Math"/>
                <a:cs typeface="Cambria Math"/>
              </a:rPr>
              <a:t>2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sz="700" spc="-50">
                <a:latin typeface="Cambria Math"/>
                <a:cs typeface="Cambria Math"/>
              </a:rPr>
              <a:t>2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377694" y="5109083"/>
            <a:ext cx="439420" cy="10795"/>
          </a:xfrm>
          <a:custGeom>
            <a:avLst/>
            <a:gdLst/>
            <a:ahLst/>
            <a:cxnLst/>
            <a:rect l="l" t="t" r="r" b="b"/>
            <a:pathLst>
              <a:path w="439419" h="10795">
                <a:moveTo>
                  <a:pt x="439216" y="0"/>
                </a:moveTo>
                <a:lnTo>
                  <a:pt x="0" y="0"/>
                </a:lnTo>
                <a:lnTo>
                  <a:pt x="0" y="10667"/>
                </a:lnTo>
                <a:lnTo>
                  <a:pt x="439216" y="10667"/>
                </a:lnTo>
                <a:lnTo>
                  <a:pt x="4392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2837814" y="4992751"/>
            <a:ext cx="7232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⋯</a:t>
            </a:r>
            <a:r>
              <a:rPr dirty="0" sz="1200" spc="-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…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…</a:t>
            </a:r>
            <a:r>
              <a:rPr dirty="0" sz="1200" spc="-7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660775" y="4988179"/>
            <a:ext cx="28765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700" spc="35">
                <a:latin typeface="Cambria Math"/>
                <a:cs typeface="Cambria Math"/>
              </a:rPr>
              <a:t>𝑛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sz="700" spc="35">
                <a:latin typeface="Cambria Math"/>
                <a:cs typeface="Cambria Math"/>
              </a:rPr>
              <a:t>𝑛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364994" y="4947030"/>
            <a:ext cx="1633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16660" algn="l"/>
              </a:tabLst>
            </a:pPr>
            <a:r>
              <a:rPr dirty="0" baseline="3267" sz="1275">
                <a:latin typeface="Cambria Math"/>
                <a:cs typeface="Cambria Math"/>
              </a:rPr>
              <a:t>(</a:t>
            </a:r>
            <a:r>
              <a:rPr dirty="0" sz="850">
                <a:latin typeface="Cambria Math"/>
                <a:cs typeface="Cambria Math"/>
              </a:rPr>
              <a:t>𝑓</a:t>
            </a:r>
            <a:r>
              <a:rPr dirty="0" sz="850" spc="125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−𝑒</a:t>
            </a:r>
            <a:r>
              <a:rPr dirty="0" sz="850" spc="260">
                <a:latin typeface="Cambria Math"/>
                <a:cs typeface="Cambria Math"/>
              </a:rPr>
              <a:t> </a:t>
            </a:r>
            <a:r>
              <a:rPr dirty="0" baseline="3267" sz="1275" spc="-75">
                <a:latin typeface="Cambria Math"/>
                <a:cs typeface="Cambria Math"/>
              </a:rPr>
              <a:t>)</a:t>
            </a:r>
            <a:r>
              <a:rPr dirty="0" baseline="3267" sz="1275">
                <a:latin typeface="Cambria Math"/>
                <a:cs typeface="Cambria Math"/>
              </a:rPr>
              <a:t>	(</a:t>
            </a:r>
            <a:r>
              <a:rPr dirty="0" sz="850">
                <a:latin typeface="Cambria Math"/>
                <a:cs typeface="Cambria Math"/>
              </a:rPr>
              <a:t>𝑓</a:t>
            </a:r>
            <a:r>
              <a:rPr dirty="0" sz="850" spc="215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−𝑒</a:t>
            </a:r>
            <a:r>
              <a:rPr dirty="0" sz="850" spc="335">
                <a:latin typeface="Cambria Math"/>
                <a:cs typeface="Cambria Math"/>
              </a:rPr>
              <a:t> </a:t>
            </a:r>
            <a:r>
              <a:rPr dirty="0" baseline="3267" sz="1275" spc="-75">
                <a:latin typeface="Cambria Math"/>
                <a:cs typeface="Cambria Math"/>
              </a:rPr>
              <a:t>)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73195" y="4927219"/>
            <a:ext cx="78105" cy="132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700" spc="-50">
                <a:latin typeface="Cambria Math"/>
                <a:cs typeface="Cambria Math"/>
              </a:rPr>
              <a:t>2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582034" y="5109083"/>
            <a:ext cx="459105" cy="10795"/>
          </a:xfrm>
          <a:custGeom>
            <a:avLst/>
            <a:gdLst/>
            <a:ahLst/>
            <a:cxnLst/>
            <a:rect l="l" t="t" r="r" b="b"/>
            <a:pathLst>
              <a:path w="459104" h="10795">
                <a:moveTo>
                  <a:pt x="458724" y="0"/>
                </a:moveTo>
                <a:lnTo>
                  <a:pt x="0" y="0"/>
                </a:lnTo>
                <a:lnTo>
                  <a:pt x="0" y="10667"/>
                </a:lnTo>
                <a:lnTo>
                  <a:pt x="458724" y="10667"/>
                </a:lnTo>
                <a:lnTo>
                  <a:pt x="4587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2479167" y="5113147"/>
            <a:ext cx="244729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1271905" algn="l"/>
                <a:tab pos="2279015" algn="l"/>
              </a:tabLst>
            </a:pPr>
            <a:r>
              <a:rPr dirty="0" sz="850" spc="-25">
                <a:latin typeface="Cambria Math"/>
                <a:cs typeface="Cambria Math"/>
              </a:rPr>
              <a:t>𝑒</a:t>
            </a:r>
            <a:r>
              <a:rPr dirty="0" baseline="-11904" sz="1050" spc="-37">
                <a:latin typeface="Cambria Math"/>
                <a:cs typeface="Cambria Math"/>
              </a:rPr>
              <a:t>2</a:t>
            </a:r>
            <a:r>
              <a:rPr dirty="0" baseline="-11904" sz="10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𝑒</a:t>
            </a:r>
            <a:r>
              <a:rPr dirty="0" baseline="-11904" sz="1050" spc="-37">
                <a:latin typeface="Cambria Math"/>
                <a:cs typeface="Cambria Math"/>
              </a:rPr>
              <a:t>𝑛</a:t>
            </a:r>
            <a:r>
              <a:rPr dirty="0" baseline="-11904" sz="10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𝑒</a:t>
            </a:r>
            <a:r>
              <a:rPr dirty="0" baseline="-15873" sz="1050" spc="-37">
                <a:latin typeface="Cambria Math"/>
                <a:cs typeface="Cambria Math"/>
              </a:rPr>
              <a:t>𝑘</a:t>
            </a:r>
            <a:endParaRPr baseline="-15873" sz="10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583557" y="5109083"/>
            <a:ext cx="472440" cy="10795"/>
          </a:xfrm>
          <a:custGeom>
            <a:avLst/>
            <a:gdLst/>
            <a:ahLst/>
            <a:cxnLst/>
            <a:rect l="l" t="t" r="r" b="b"/>
            <a:pathLst>
              <a:path w="472439" h="10795">
                <a:moveTo>
                  <a:pt x="472439" y="0"/>
                </a:moveTo>
                <a:lnTo>
                  <a:pt x="0" y="0"/>
                </a:lnTo>
                <a:lnTo>
                  <a:pt x="0" y="10667"/>
                </a:lnTo>
                <a:lnTo>
                  <a:pt x="472439" y="10667"/>
                </a:lnTo>
                <a:lnTo>
                  <a:pt x="4724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4336160" y="4975986"/>
            <a:ext cx="9588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10">
                <a:latin typeface="Cambria Math"/>
                <a:cs typeface="Cambria Math"/>
              </a:rPr>
              <a:t>𝑛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336160" y="5071999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𝑘=1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045584" y="4947030"/>
            <a:ext cx="1922780" cy="2540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37845">
              <a:lnSpc>
                <a:spcPts val="690"/>
              </a:lnSpc>
              <a:spcBef>
                <a:spcPts val="100"/>
              </a:spcBef>
            </a:pPr>
            <a:r>
              <a:rPr dirty="0" baseline="3267" sz="1275" spc="-15">
                <a:latin typeface="Cambria Math"/>
                <a:cs typeface="Cambria Math"/>
              </a:rPr>
              <a:t>(</a:t>
            </a:r>
            <a:r>
              <a:rPr dirty="0" sz="850" spc="-10">
                <a:latin typeface="Cambria Math"/>
                <a:cs typeface="Cambria Math"/>
              </a:rPr>
              <a:t>𝑓</a:t>
            </a:r>
            <a:r>
              <a:rPr dirty="0" baseline="-15873" sz="1050" spc="-15">
                <a:latin typeface="Cambria Math"/>
                <a:cs typeface="Cambria Math"/>
              </a:rPr>
              <a:t>𝑘</a:t>
            </a:r>
            <a:r>
              <a:rPr dirty="0" sz="850" spc="-10">
                <a:latin typeface="Cambria Math"/>
                <a:cs typeface="Cambria Math"/>
              </a:rPr>
              <a:t>−𝑒</a:t>
            </a:r>
            <a:r>
              <a:rPr dirty="0" baseline="-15873" sz="1050" spc="-15">
                <a:latin typeface="Cambria Math"/>
                <a:cs typeface="Cambria Math"/>
              </a:rPr>
              <a:t>𝑘</a:t>
            </a:r>
            <a:r>
              <a:rPr dirty="0" baseline="3267" sz="1275" spc="-15">
                <a:latin typeface="Cambria Math"/>
                <a:cs typeface="Cambria Math"/>
              </a:rPr>
              <a:t>)</a:t>
            </a:r>
            <a:r>
              <a:rPr dirty="0" baseline="23809" sz="1050" spc="-15">
                <a:latin typeface="Cambria Math"/>
                <a:cs typeface="Cambria Math"/>
              </a:rPr>
              <a:t>2</a:t>
            </a:r>
            <a:endParaRPr baseline="23809" sz="1050">
              <a:latin typeface="Cambria Math"/>
              <a:cs typeface="Cambria Math"/>
            </a:endParaRPr>
          </a:p>
          <a:p>
            <a:pPr marL="38100">
              <a:lnSpc>
                <a:spcPts val="1110"/>
              </a:lnSpc>
              <a:tabLst>
                <a:tab pos="1008380" algn="l"/>
              </a:tabLst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baseline="2314" sz="1800" spc="-89">
                <a:latin typeface="Cambria Math"/>
                <a:cs typeface="Cambria Math"/>
              </a:rPr>
              <a:t>∑</a:t>
            </a:r>
            <a:r>
              <a:rPr dirty="0" baseline="2314" sz="1800">
                <a:latin typeface="Cambria Math"/>
                <a:cs typeface="Cambria Math"/>
              </a:rPr>
              <a:t>	</a:t>
            </a:r>
            <a:r>
              <a:rPr dirty="0" sz="1200" spc="-10">
                <a:latin typeface="Times New Roman"/>
                <a:cs typeface="Times New Roman"/>
              </a:rPr>
              <a:t>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---</a:t>
            </a:r>
            <a:r>
              <a:rPr dirty="0" sz="1200" spc="-20">
                <a:latin typeface="Times New Roman"/>
                <a:cs typeface="Times New Roman"/>
              </a:rPr>
              <a:t>-</a:t>
            </a:r>
            <a:r>
              <a:rPr dirty="0" sz="1200">
                <a:latin typeface="Times New Roman"/>
                <a:cs typeface="Times New Roman"/>
              </a:rPr>
              <a:t>-</a:t>
            </a:r>
            <a:r>
              <a:rPr dirty="0" sz="1200" spc="-10">
                <a:latin typeface="Times New Roman"/>
                <a:cs typeface="Times New Roman"/>
              </a:rPr>
              <a:t>--</a:t>
            </a:r>
            <a:r>
              <a:rPr dirty="0" sz="1200" spc="-20">
                <a:latin typeface="Times New Roman"/>
                <a:cs typeface="Times New Roman"/>
              </a:rPr>
              <a:t>(1).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41882" y="5279516"/>
            <a:ext cx="5006975" cy="1365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43942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𝐼𝑓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𝑖𝑠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3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𝑡𝑜𝑡𝑎𝑙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𝑓𝑟𝑒𝑞𝑢𝑒𝑛𝑐𝑦,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𝑤𝑒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𝑠ℎ𝑜𝑢𝑙𝑑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ℎ𝑎𝑣𝑒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370"/>
              </a:spcBef>
            </a:pPr>
            <a:endParaRPr sz="1200">
              <a:latin typeface="Cambria Math"/>
              <a:cs typeface="Cambria Math"/>
            </a:endParaRPr>
          </a:p>
          <a:p>
            <a:pPr algn="ctr" marR="95885">
              <a:lnSpc>
                <a:spcPct val="100000"/>
              </a:lnSpc>
              <a:tabLst>
                <a:tab pos="473709" algn="l"/>
              </a:tabLst>
            </a:pPr>
            <a:r>
              <a:rPr dirty="0" sz="850" spc="10">
                <a:latin typeface="Cambria Math"/>
                <a:cs typeface="Cambria Math"/>
              </a:rPr>
              <a:t>𝑛</a:t>
            </a:r>
            <a:r>
              <a:rPr dirty="0" sz="850">
                <a:latin typeface="Cambria Math"/>
                <a:cs typeface="Cambria Math"/>
              </a:rPr>
              <a:t>	𝑛</a:t>
            </a:r>
            <a:endParaRPr sz="850">
              <a:latin typeface="Cambria Math"/>
              <a:cs typeface="Cambria Math"/>
            </a:endParaRPr>
          </a:p>
          <a:p>
            <a:pPr algn="ctr" marL="443865">
              <a:lnSpc>
                <a:spcPct val="100000"/>
              </a:lnSpc>
              <a:spcBef>
                <a:spcPts val="420"/>
              </a:spcBef>
            </a:pP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 spc="735">
                <a:latin typeface="Cambria Math"/>
                <a:cs typeface="Cambria Math"/>
              </a:rPr>
              <a:t>∑</a:t>
            </a:r>
            <a:r>
              <a:rPr dirty="0" sz="1200" spc="-45">
                <a:latin typeface="Cambria Math"/>
                <a:cs typeface="Cambria Math"/>
              </a:rPr>
              <a:t> </a:t>
            </a:r>
            <a:r>
              <a:rPr dirty="0" sz="1200" spc="-30">
                <a:latin typeface="Cambria Math"/>
                <a:cs typeface="Cambria Math"/>
              </a:rPr>
              <a:t>𝑓</a:t>
            </a:r>
            <a:r>
              <a:rPr dirty="0" baseline="-16339" sz="1275" spc="-44">
                <a:latin typeface="Cambria Math"/>
                <a:cs typeface="Cambria Math"/>
              </a:rPr>
              <a:t>𝑘=</a:t>
            </a:r>
            <a:r>
              <a:rPr dirty="0" baseline="-16339" sz="1275" spc="120">
                <a:latin typeface="Cambria Math"/>
                <a:cs typeface="Cambria Math"/>
              </a:rPr>
              <a:t> </a:t>
            </a:r>
            <a:r>
              <a:rPr dirty="0" sz="1200" spc="735">
                <a:latin typeface="Cambria Math"/>
                <a:cs typeface="Cambria Math"/>
              </a:rPr>
              <a:t>∑</a:t>
            </a:r>
            <a:r>
              <a:rPr dirty="0" sz="1200" spc="-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𝑒</a:t>
            </a:r>
            <a:r>
              <a:rPr dirty="0" baseline="-16339" sz="1275">
                <a:latin typeface="Cambria Math"/>
                <a:cs typeface="Cambria Math"/>
              </a:rPr>
              <a:t>𝑘</a:t>
            </a:r>
            <a:r>
              <a:rPr dirty="0" baseline="-16339" sz="1275" spc="19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baseline="2314" sz="1800" spc="-37">
                <a:latin typeface="Cambria Math"/>
                <a:cs typeface="Cambria Math"/>
              </a:rPr>
              <a:t>(</a:t>
            </a:r>
            <a:r>
              <a:rPr dirty="0" sz="1200" spc="-25">
                <a:latin typeface="Cambria Math"/>
                <a:cs typeface="Cambria Math"/>
              </a:rPr>
              <a:t>2</a:t>
            </a:r>
            <a:r>
              <a:rPr dirty="0" baseline="2314" sz="1800" spc="-37">
                <a:latin typeface="Cambria Math"/>
                <a:cs typeface="Cambria Math"/>
              </a:rPr>
              <a:t>)</a:t>
            </a:r>
            <a:endParaRPr baseline="2314" sz="1800">
              <a:latin typeface="Cambria Math"/>
              <a:cs typeface="Cambria Math"/>
            </a:endParaRPr>
          </a:p>
          <a:p>
            <a:pPr algn="ctr" marR="92710">
              <a:lnSpc>
                <a:spcPct val="100000"/>
              </a:lnSpc>
              <a:spcBef>
                <a:spcPts val="445"/>
              </a:spcBef>
              <a:tabLst>
                <a:tab pos="473709" algn="l"/>
              </a:tabLst>
            </a:pPr>
            <a:r>
              <a:rPr dirty="0" sz="850" spc="-25">
                <a:latin typeface="Cambria Math"/>
                <a:cs typeface="Cambria Math"/>
              </a:rPr>
              <a:t>𝑘=1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𝑘=1</a:t>
            </a:r>
            <a:endParaRPr sz="850">
              <a:latin typeface="Cambria Math"/>
              <a:cs typeface="Cambria Math"/>
            </a:endParaRPr>
          </a:p>
          <a:p>
            <a:pPr marL="63500" marR="55880">
              <a:lnSpc>
                <a:spcPts val="1480"/>
              </a:lnSpc>
              <a:spcBef>
                <a:spcPts val="7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atleast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proved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sampling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statistics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3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𝑤ℎ𝑜𝑠𝑒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𝑑𝑒𝑛𝑠𝑖𝑡𝑦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𝑓𝑢𝑛𝑐𝑡𝑖𝑜𝑛 𝑖𝑠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𝑔𝑖𝑣𝑒𝑛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𝑏𝑦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69007" y="6937629"/>
            <a:ext cx="7937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20">
                <a:latin typeface="Cambria Math"/>
                <a:cs typeface="Cambria Math"/>
              </a:rPr>
              <a:t>(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496947" y="6875388"/>
            <a:ext cx="26797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50" spc="-25">
                <a:latin typeface="Cambria Math"/>
                <a:cs typeface="Cambria Math"/>
              </a:rPr>
              <a:t>−</a:t>
            </a:r>
            <a:r>
              <a:rPr dirty="0" sz="900" spc="-25">
                <a:latin typeface="Symbol"/>
                <a:cs typeface="Symbol"/>
              </a:rPr>
              <a:t></a:t>
            </a:r>
            <a:r>
              <a:rPr dirty="0" baseline="23809" sz="1050" spc="-37">
                <a:latin typeface="Cambria Math"/>
                <a:cs typeface="Cambria Math"/>
              </a:rPr>
              <a:t>2</a:t>
            </a:r>
            <a:endParaRPr baseline="23809" sz="105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60091" y="6980301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84398" y="6923913"/>
            <a:ext cx="2425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>
                <a:latin typeface="Cambria Math"/>
                <a:cs typeface="Cambria Math"/>
              </a:rPr>
              <a:t>⁄</a:t>
            </a:r>
            <a:r>
              <a:rPr dirty="0" sz="850" spc="215">
                <a:latin typeface="Cambria Math"/>
                <a:cs typeface="Cambria Math"/>
              </a:rPr>
              <a:t> </a:t>
            </a:r>
            <a:r>
              <a:rPr dirty="0" baseline="-6535" sz="1275" spc="15">
                <a:latin typeface="Cambria Math"/>
                <a:cs typeface="Cambria Math"/>
              </a:rPr>
              <a:t>)</a:t>
            </a:r>
            <a:endParaRPr baseline="-6535" sz="1275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41882" y="6981203"/>
            <a:ext cx="2721610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15"/>
              </a:spcBef>
              <a:tabLst>
                <a:tab pos="1586230" algn="l"/>
              </a:tabLst>
            </a:pPr>
            <a:r>
              <a:rPr dirty="0" sz="1200">
                <a:latin typeface="Times New Roman"/>
                <a:cs typeface="Times New Roman"/>
              </a:rPr>
              <a:t>P(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𝑃</a:t>
            </a:r>
            <a:r>
              <a:rPr dirty="0" baseline="-16339" sz="1275" spc="-15">
                <a:latin typeface="Cambria Math"/>
                <a:cs typeface="Cambria Math"/>
              </a:rPr>
              <a:t>0</a:t>
            </a:r>
            <a:r>
              <a:rPr dirty="0" sz="1250" spc="-10">
                <a:latin typeface="Symbol"/>
                <a:cs typeface="Symbol"/>
              </a:rPr>
              <a:t></a:t>
            </a:r>
            <a:r>
              <a:rPr dirty="0" baseline="29411" sz="1275" spc="-15">
                <a:latin typeface="Cambria Math"/>
                <a:cs typeface="Cambria Math"/>
              </a:rPr>
              <a:t>𝑣−2</a:t>
            </a:r>
            <a:r>
              <a:rPr dirty="0" sz="1200" spc="-10">
                <a:latin typeface="Cambria Math"/>
                <a:cs typeface="Cambria Math"/>
              </a:rPr>
              <a:t>𝑒</a:t>
            </a:r>
            <a:r>
              <a:rPr dirty="0" sz="1200">
                <a:latin typeface="Cambria Math"/>
                <a:cs typeface="Cambria Math"/>
              </a:rPr>
              <a:t>	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−</a:t>
            </a:r>
            <a:r>
              <a:rPr dirty="0" baseline="2314" sz="1800" spc="-30">
                <a:latin typeface="Cambria Math"/>
                <a:cs typeface="Cambria Math"/>
              </a:rPr>
              <a:t>(</a:t>
            </a:r>
            <a:r>
              <a:rPr dirty="0" sz="1200" spc="-20">
                <a:latin typeface="Cambria Math"/>
                <a:cs typeface="Cambria Math"/>
              </a:rPr>
              <a:t>3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sz="1200" spc="-20">
                <a:latin typeface="Cambria Math"/>
                <a:cs typeface="Cambria Math"/>
              </a:rPr>
              <a:t>.</a:t>
            </a:r>
            <a:endParaRPr sz="12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6759702" y="996441"/>
            <a:ext cx="806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𝑐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67282" y="887615"/>
            <a:ext cx="55060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𝑐𝑜𝑚𝑝𝑢𝑡𝑒𝑑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𝑤𝑖𝑡ℎ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𝑢𝑠𝑒 𝑜𝑓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 𝑓𝑜𝑟𝑚𝑢𝑙𝑎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sz="1200">
                <a:latin typeface="Cambria Math"/>
                <a:cs typeface="Cambria Math"/>
              </a:rPr>
              <a:t>𝑖𝑠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𝑔𝑟𝑎𝑡𝑒𝑟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𝑡ℎ𝑎𝑛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𝑐𝑟𝑖𝑡𝑖𝑐𝑎𝑙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𝑣𝑎𝑙𝑢𝑒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92682" y="1068069"/>
            <a:ext cx="5258435" cy="1036319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dirty="0" sz="1200" spc="-5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99200"/>
              </a:lnSpc>
              <a:spcBef>
                <a:spcPts val="27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conclude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differ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significantly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baseline="4629" sz="1800">
                <a:latin typeface="Times New Roman"/>
                <a:cs typeface="Times New Roman"/>
              </a:rPr>
              <a:t>expected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would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reject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7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at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corresponding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level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significance</a:t>
            </a:r>
            <a:r>
              <a:rPr dirty="0" baseline="4629" sz="1800" spc="-37">
                <a:latin typeface="Times New Roman"/>
                <a:cs typeface="Times New Roman"/>
              </a:rPr>
              <a:t> c. </a:t>
            </a:r>
            <a:r>
              <a:rPr dirty="0" sz="1200">
                <a:latin typeface="Times New Roman"/>
                <a:cs typeface="Times New Roman"/>
              </a:rPr>
              <a:t>otherwise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would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atleast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reject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it.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procedure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called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Chi-</a:t>
            </a:r>
            <a:r>
              <a:rPr dirty="0" sz="1200">
                <a:latin typeface="Times New Roman"/>
                <a:cs typeface="Times New Roman"/>
              </a:rPr>
              <a:t>square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51966" y="2293365"/>
            <a:ext cx="5570855" cy="2788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3035" marR="321945">
              <a:lnSpc>
                <a:spcPct val="1175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Generally,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Chi-</a:t>
            </a:r>
            <a:r>
              <a:rPr dirty="0" sz="1200">
                <a:latin typeface="Times New Roman"/>
                <a:cs typeface="Times New Roman"/>
              </a:rPr>
              <a:t>Square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taking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critical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c=0.05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0.01. </a:t>
            </a:r>
            <a:r>
              <a:rPr dirty="0" sz="1200">
                <a:latin typeface="Times New Roman"/>
                <a:cs typeface="Times New Roman"/>
              </a:rPr>
              <a:t>Goodness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Fit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15"/>
              </a:spcBef>
            </a:pPr>
            <a:endParaRPr sz="1200">
              <a:latin typeface="Times New Roman"/>
              <a:cs typeface="Times New Roman"/>
            </a:endParaRPr>
          </a:p>
          <a:p>
            <a:pPr marL="153035" marR="166370">
              <a:lnSpc>
                <a:spcPts val="1430"/>
              </a:lnSpc>
              <a:spcBef>
                <a:spcPts val="5"/>
              </a:spcBef>
            </a:pPr>
            <a:r>
              <a:rPr dirty="0" baseline="4629" sz="1800">
                <a:latin typeface="Times New Roman"/>
                <a:cs typeface="Times New Roman"/>
              </a:rPr>
              <a:t>When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hypothesis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accepted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on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basis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chi-</a:t>
            </a:r>
            <a:r>
              <a:rPr dirty="0" baseline="4629" sz="1800">
                <a:latin typeface="Times New Roman"/>
                <a:cs typeface="Times New Roman"/>
              </a:rPr>
              <a:t>square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test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then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expected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calculated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on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basis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form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good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fit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for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given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frequencies.</a:t>
            </a:r>
            <a:endParaRPr baseline="4629"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Times New Roman"/>
              <a:cs typeface="Times New Roman"/>
            </a:endParaRPr>
          </a:p>
          <a:p>
            <a:pPr marL="153035">
              <a:lnSpc>
                <a:spcPct val="100000"/>
              </a:lnSpc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Chi-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Square</a:t>
            </a:r>
            <a:r>
              <a:rPr dirty="0" sz="1200" spc="1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distribution:</a:t>
            </a:r>
            <a:r>
              <a:rPr dirty="0" sz="1200" spc="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50" spc="-25">
                <a:solidFill>
                  <a:srgbClr val="365F91"/>
                </a:solidFill>
                <a:latin typeface="Symbol"/>
                <a:cs typeface="Symbol"/>
              </a:rPr>
              <a:t></a:t>
            </a:r>
            <a:r>
              <a:rPr dirty="0" baseline="29411" sz="1275" spc="-37">
                <a:solidFill>
                  <a:srgbClr val="365F91"/>
                </a:solidFill>
                <a:latin typeface="Cambria Math"/>
                <a:cs typeface="Cambria Math"/>
              </a:rPr>
              <a:t>𝟐</a:t>
            </a:r>
            <a:endParaRPr baseline="29411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1200">
              <a:latin typeface="Cambria Math"/>
              <a:cs typeface="Cambria Math"/>
            </a:endParaRPr>
          </a:p>
          <a:p>
            <a:pPr marL="63500" marR="43180">
              <a:lnSpc>
                <a:spcPct val="101800"/>
              </a:lnSpc>
              <a:tabLst>
                <a:tab pos="347980" algn="l"/>
              </a:tabLst>
            </a:pPr>
            <a:r>
              <a:rPr dirty="0" sz="1100" spc="-25">
                <a:latin typeface="Calibri"/>
                <a:cs typeface="Calibri"/>
              </a:rPr>
              <a:t>It</a:t>
            </a:r>
            <a:r>
              <a:rPr dirty="0" sz="1100">
                <a:latin typeface="Calibri"/>
                <a:cs typeface="Calibri"/>
              </a:rPr>
              <a:t>	provides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measure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of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correspondence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between the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Theoretical </a:t>
            </a:r>
            <a:r>
              <a:rPr dirty="0" sz="1100" spc="-10">
                <a:latin typeface="Calibri"/>
                <a:cs typeface="Calibri"/>
              </a:rPr>
              <a:t>frequencies </a:t>
            </a:r>
            <a:r>
              <a:rPr dirty="0" sz="1100">
                <a:latin typeface="Calibri"/>
                <a:cs typeface="Calibri"/>
              </a:rPr>
              <a:t>and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observed frequencies</a:t>
            </a:r>
            <a:endParaRPr sz="11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</a:t>
            </a:r>
            <a:r>
              <a:rPr dirty="0" baseline="-9259" sz="1800">
                <a:latin typeface="Times New Roman"/>
                <a:cs typeface="Times New Roman"/>
              </a:rPr>
              <a:t>i</a:t>
            </a:r>
            <a:r>
              <a:rPr dirty="0" baseline="-9259" sz="1800" spc="434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…..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29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 </a:t>
            </a:r>
            <a:r>
              <a:rPr dirty="0" sz="1200">
                <a:latin typeface="Cambria Math"/>
                <a:cs typeface="Cambria Math"/>
              </a:rPr>
              <a:t>𝒆</a:t>
            </a:r>
            <a:r>
              <a:rPr dirty="0" baseline="-16339" sz="1275">
                <a:latin typeface="Cambria Math"/>
                <a:cs typeface="Cambria Math"/>
              </a:rPr>
              <a:t>𝒊</a:t>
            </a:r>
            <a:r>
              <a:rPr dirty="0" baseline="-16339" sz="1275" spc="412">
                <a:latin typeface="Cambria Math"/>
                <a:cs typeface="Cambria Math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…..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28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)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–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estimated</a:t>
            </a:r>
            <a:endParaRPr sz="1200">
              <a:latin typeface="Times New Roman"/>
              <a:cs typeface="Times New Roman"/>
            </a:endParaRPr>
          </a:p>
          <a:p>
            <a:pPr marL="153035">
              <a:lnSpc>
                <a:spcPct val="100000"/>
              </a:lnSpc>
              <a:spcBef>
                <a:spcPts val="730"/>
              </a:spcBef>
            </a:pPr>
            <a:r>
              <a:rPr dirty="0" sz="1200" spc="-10">
                <a:latin typeface="Times New Roman"/>
                <a:cs typeface="Times New Roman"/>
              </a:rPr>
              <a:t>frequencies</a:t>
            </a:r>
            <a:endParaRPr sz="1200">
              <a:latin typeface="Times New Roman"/>
              <a:cs typeface="Times New Roman"/>
            </a:endParaRPr>
          </a:p>
          <a:p>
            <a:pPr marL="153035">
              <a:lnSpc>
                <a:spcPct val="100000"/>
              </a:lnSpc>
              <a:spcBef>
                <a:spcPts val="919"/>
              </a:spcBef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quantity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79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(chi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square)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defined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92682" y="5387721"/>
            <a:ext cx="16478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;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n-</a:t>
            </a:r>
            <a:r>
              <a:rPr dirty="0" sz="1200" spc="-5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737483" y="5511165"/>
            <a:ext cx="254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800" spc="-37">
                <a:latin typeface="Cambria Math"/>
                <a:cs typeface="Cambria Math"/>
              </a:rPr>
              <a:t>∑</a:t>
            </a:r>
            <a:r>
              <a:rPr dirty="0" sz="850" spc="-25">
                <a:latin typeface="Cambria Math"/>
                <a:cs typeface="Cambria Math"/>
              </a:rPr>
              <a:t>𝒏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028821" y="5572125"/>
            <a:ext cx="7143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(𝒐</a:t>
            </a:r>
            <a:r>
              <a:rPr dirty="0" baseline="-16339" sz="1275">
                <a:latin typeface="Cambria Math"/>
                <a:cs typeface="Cambria Math"/>
              </a:rPr>
              <a:t>𝒊</a:t>
            </a:r>
            <a:r>
              <a:rPr dirty="0" baseline="-16339" sz="1275" spc="1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𝒆</a:t>
            </a:r>
            <a:r>
              <a:rPr dirty="0" baseline="-16339" sz="1275" spc="-30">
                <a:latin typeface="Cambria Math"/>
                <a:cs typeface="Cambria Math"/>
              </a:rPr>
              <a:t>𝒊</a:t>
            </a:r>
            <a:r>
              <a:rPr dirty="0" sz="1200" spc="-2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𝟐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385439" y="5600458"/>
            <a:ext cx="1363345" cy="39814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ts val="1490"/>
              </a:lnSpc>
              <a:spcBef>
                <a:spcPts val="115"/>
              </a:spcBef>
              <a:tabLst>
                <a:tab pos="1323975" algn="l"/>
              </a:tabLst>
            </a:pPr>
            <a:r>
              <a:rPr dirty="0" baseline="-26666" sz="1875">
                <a:latin typeface="Symbol"/>
                <a:cs typeface="Symbol"/>
              </a:rPr>
              <a:t></a:t>
            </a:r>
            <a:r>
              <a:rPr dirty="0" baseline="-13071" sz="1275">
                <a:latin typeface="Cambria Math"/>
                <a:cs typeface="Cambria Math"/>
              </a:rPr>
              <a:t>2</a:t>
            </a:r>
            <a:r>
              <a:rPr dirty="0" baseline="-13071" sz="1275" spc="270">
                <a:latin typeface="Cambria Math"/>
                <a:cs typeface="Cambria Math"/>
              </a:rPr>
              <a:t> </a:t>
            </a:r>
            <a:r>
              <a:rPr dirty="0" baseline="-27777" sz="1800">
                <a:latin typeface="Cambria Math"/>
                <a:cs typeface="Cambria Math"/>
              </a:rPr>
              <a:t>=</a:t>
            </a:r>
            <a:r>
              <a:rPr dirty="0" baseline="-27777" sz="1800" spc="104">
                <a:latin typeface="Cambria Math"/>
                <a:cs typeface="Cambria Math"/>
              </a:rPr>
              <a:t> </a:t>
            </a:r>
            <a:r>
              <a:rPr dirty="0" u="sng" sz="850" spc="2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u="sng" sz="850" spc="-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𝒊=𝟏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	</a:t>
            </a:r>
            <a:endParaRPr sz="850">
              <a:latin typeface="Cambria Math"/>
              <a:cs typeface="Cambria Math"/>
            </a:endParaRPr>
          </a:p>
          <a:p>
            <a:pPr marL="792480">
              <a:lnSpc>
                <a:spcPts val="1430"/>
              </a:lnSpc>
            </a:pPr>
            <a:r>
              <a:rPr dirty="0" sz="1200" spc="-25">
                <a:latin typeface="Cambria Math"/>
                <a:cs typeface="Cambria Math"/>
              </a:rPr>
              <a:t>𝒆</a:t>
            </a:r>
            <a:r>
              <a:rPr dirty="0" baseline="-16339" sz="1275" spc="-37">
                <a:latin typeface="Cambria Math"/>
                <a:cs typeface="Cambria Math"/>
              </a:rPr>
              <a:t>𝒊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41882" y="6175628"/>
            <a:ext cx="5379085" cy="2562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Chi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–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square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test</a:t>
            </a: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as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a</a:t>
            </a: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test</a:t>
            </a:r>
            <a:r>
              <a:rPr dirty="0" sz="1200" spc="-2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of</a:t>
            </a: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goodness</a:t>
            </a:r>
            <a:r>
              <a:rPr dirty="0" sz="12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>
                <a:solidFill>
                  <a:srgbClr val="365F91"/>
                </a:solidFill>
                <a:latin typeface="Cambria"/>
                <a:cs typeface="Cambria"/>
              </a:rPr>
              <a:t>of</a:t>
            </a: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200" spc="-20">
                <a:solidFill>
                  <a:srgbClr val="365F91"/>
                </a:solidFill>
                <a:latin typeface="Cambria"/>
                <a:cs typeface="Cambria"/>
              </a:rPr>
              <a:t>fit:</a:t>
            </a:r>
            <a:endParaRPr sz="1200">
              <a:latin typeface="Cambria"/>
              <a:cs typeface="Cambria"/>
            </a:endParaRPr>
          </a:p>
          <a:p>
            <a:pPr marL="63500" marR="63500" indent="457200">
              <a:lnSpc>
                <a:spcPct val="140100"/>
              </a:lnSpc>
              <a:spcBef>
                <a:spcPts val="980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helps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goodness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Binomial,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10">
                <a:latin typeface="Times New Roman"/>
                <a:cs typeface="Times New Roman"/>
              </a:rPr>
              <a:t> distributions.</a:t>
            </a:r>
            <a:endParaRPr sz="1200">
              <a:latin typeface="Times New Roman"/>
              <a:cs typeface="Times New Roman"/>
            </a:endParaRPr>
          </a:p>
          <a:p>
            <a:pPr marL="63500" marR="55880" indent="458470">
              <a:lnSpc>
                <a:spcPts val="2090"/>
              </a:lnSpc>
              <a:spcBef>
                <a:spcPts val="175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9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specified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accepted.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Otherwise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rejected.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:11</a:t>
            </a:r>
            <a:endParaRPr sz="1200">
              <a:latin typeface="Times New Roman"/>
              <a:cs typeface="Times New Roman"/>
            </a:endParaRPr>
          </a:p>
          <a:p>
            <a:pPr marL="63500" marR="93980">
              <a:lnSpc>
                <a:spcPts val="1430"/>
              </a:lnSpc>
              <a:spcBef>
                <a:spcPts val="310"/>
              </a:spcBef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118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82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tails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that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  <a:spcBef>
                <a:spcPts val="215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92682" y="883666"/>
            <a:ext cx="4071620" cy="1075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08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Observed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head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=118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tails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8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82respectively. </a:t>
            </a:r>
            <a:r>
              <a:rPr dirty="0" sz="1200">
                <a:latin typeface="Times New Roman"/>
                <a:cs typeface="Times New Roman"/>
              </a:rPr>
              <a:t>N=200=number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trails.</a:t>
            </a:r>
            <a:endParaRPr sz="1200">
              <a:latin typeface="Times New Roman"/>
              <a:cs typeface="Times New Roman"/>
            </a:endParaRPr>
          </a:p>
          <a:p>
            <a:pPr marL="12700" marR="1109345">
              <a:lnSpc>
                <a:spcPct val="117500"/>
              </a:lnSpc>
              <a:spcBef>
                <a:spcPts val="95"/>
              </a:spcBef>
            </a:pPr>
            <a:r>
              <a:rPr dirty="0" baseline="4629" sz="1800">
                <a:latin typeface="Times New Roman"/>
                <a:cs typeface="Times New Roman"/>
              </a:rPr>
              <a:t>Expected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heads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e</a:t>
            </a:r>
            <a:r>
              <a:rPr dirty="0" sz="800" spc="-10">
                <a:latin typeface="Times New Roman"/>
                <a:cs typeface="Times New Roman"/>
              </a:rPr>
              <a:t>1</a:t>
            </a:r>
            <a:r>
              <a:rPr dirty="0" baseline="4629" sz="1800" spc="-15">
                <a:latin typeface="Times New Roman"/>
                <a:cs typeface="Times New Roman"/>
              </a:rPr>
              <a:t>=200X0.5=100 </a:t>
            </a:r>
            <a:r>
              <a:rPr dirty="0" baseline="4629" sz="1800">
                <a:latin typeface="Times New Roman"/>
                <a:cs typeface="Times New Roman"/>
              </a:rPr>
              <a:t>Expected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tails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e</a:t>
            </a:r>
            <a:r>
              <a:rPr dirty="0" sz="800" spc="-10">
                <a:latin typeface="Times New Roman"/>
                <a:cs typeface="Times New Roman"/>
              </a:rPr>
              <a:t>2</a:t>
            </a:r>
            <a:r>
              <a:rPr dirty="0" baseline="4629" sz="1800" spc="-15">
                <a:latin typeface="Times New Roman"/>
                <a:cs typeface="Times New Roman"/>
              </a:rPr>
              <a:t>=200X0.5=100</a:t>
            </a:r>
            <a:endParaRPr baseline="4629" sz="1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frequencies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830577" y="2292743"/>
            <a:ext cx="38544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47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219198" y="2417317"/>
            <a:ext cx="639445" cy="10795"/>
          </a:xfrm>
          <a:custGeom>
            <a:avLst/>
            <a:gdLst/>
            <a:ahLst/>
            <a:cxnLst/>
            <a:rect l="l" t="t" r="r" b="b"/>
            <a:pathLst>
              <a:path w="639444" h="10794">
                <a:moveTo>
                  <a:pt x="638860" y="0"/>
                </a:moveTo>
                <a:lnTo>
                  <a:pt x="0" y="0"/>
                </a:lnTo>
                <a:lnTo>
                  <a:pt x="0" y="10668"/>
                </a:lnTo>
                <a:lnTo>
                  <a:pt x="638860" y="10668"/>
                </a:lnTo>
                <a:lnTo>
                  <a:pt x="638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168398" y="2185161"/>
            <a:ext cx="15640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872490" algn="l"/>
              </a:tabLst>
            </a:pPr>
            <a:r>
              <a:rPr dirty="0" baseline="2314" sz="1800" spc="-60">
                <a:latin typeface="Cambria Math"/>
                <a:cs typeface="Cambria Math"/>
              </a:rPr>
              <a:t>(</a:t>
            </a:r>
            <a:r>
              <a:rPr dirty="0" sz="1200" spc="-40">
                <a:latin typeface="Cambria Math"/>
                <a:cs typeface="Cambria Math"/>
              </a:rPr>
              <a:t>𝑓</a:t>
            </a:r>
            <a:r>
              <a:rPr dirty="0" baseline="-16339" sz="1275" spc="-60">
                <a:latin typeface="Cambria Math"/>
                <a:cs typeface="Cambria Math"/>
              </a:rPr>
              <a:t>1</a:t>
            </a:r>
            <a:r>
              <a:rPr dirty="0" baseline="-16339" sz="1275" spc="9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𝑒</a:t>
            </a:r>
            <a:r>
              <a:rPr dirty="0" baseline="-16339" sz="1275" spc="-30">
                <a:latin typeface="Cambria Math"/>
                <a:cs typeface="Cambria Math"/>
              </a:rPr>
              <a:t>1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 spc="-52">
                <a:latin typeface="Cambria Math"/>
                <a:cs typeface="Cambria Math"/>
              </a:rPr>
              <a:t>(</a:t>
            </a:r>
            <a:r>
              <a:rPr dirty="0" sz="1200" spc="-35">
                <a:latin typeface="Cambria Math"/>
                <a:cs typeface="Cambria Math"/>
              </a:rPr>
              <a:t>𝑓</a:t>
            </a:r>
            <a:r>
              <a:rPr dirty="0" baseline="-16339" sz="1275" spc="-52">
                <a:latin typeface="Cambria Math"/>
                <a:cs typeface="Cambria Math"/>
              </a:rPr>
              <a:t>2</a:t>
            </a:r>
            <a:r>
              <a:rPr dirty="0" baseline="-16339" sz="1275" spc="10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4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𝑒</a:t>
            </a:r>
            <a:r>
              <a:rPr dirty="0" baseline="-16339" sz="1275" spc="-30">
                <a:latin typeface="Cambria Math"/>
                <a:cs typeface="Cambria Math"/>
              </a:rPr>
              <a:t>2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041014" y="2417317"/>
            <a:ext cx="646430" cy="10795"/>
          </a:xfrm>
          <a:custGeom>
            <a:avLst/>
            <a:gdLst/>
            <a:ahLst/>
            <a:cxnLst/>
            <a:rect l="l" t="t" r="r" b="b"/>
            <a:pathLst>
              <a:path w="646429" h="10794">
                <a:moveTo>
                  <a:pt x="646176" y="0"/>
                </a:moveTo>
                <a:lnTo>
                  <a:pt x="0" y="0"/>
                </a:lnTo>
                <a:lnTo>
                  <a:pt x="0" y="10668"/>
                </a:lnTo>
                <a:lnTo>
                  <a:pt x="646176" y="10668"/>
                </a:lnTo>
                <a:lnTo>
                  <a:pt x="6461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880486" y="2300985"/>
            <a:ext cx="974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47725" algn="l"/>
              </a:tabLst>
            </a:pPr>
            <a:r>
              <a:rPr dirty="0" sz="1200" spc="-50">
                <a:latin typeface="Cambria Math"/>
                <a:cs typeface="Cambria Math"/>
              </a:rPr>
              <a:t>+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07539" y="2403093"/>
            <a:ext cx="20656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885825" algn="l"/>
                <a:tab pos="1882775" algn="l"/>
              </a:tabLst>
            </a:pPr>
            <a:r>
              <a:rPr dirty="0" sz="1200" spc="-25">
                <a:latin typeface="Cambria Math"/>
                <a:cs typeface="Cambria Math"/>
              </a:rPr>
              <a:t>𝑒</a:t>
            </a:r>
            <a:r>
              <a:rPr dirty="0" baseline="-16339" sz="1275" spc="-37">
                <a:latin typeface="Cambria Math"/>
                <a:cs typeface="Cambria Math"/>
              </a:rPr>
              <a:t>1</a:t>
            </a:r>
            <a:r>
              <a:rPr dirty="0" baseline="-16339" sz="1275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𝑒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baseline="-16339" sz="1275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𝑒</a:t>
            </a:r>
            <a:r>
              <a:rPr dirty="0" baseline="-16339" sz="1275" spc="-37">
                <a:latin typeface="Cambria Math"/>
                <a:cs typeface="Cambria Math"/>
              </a:rPr>
              <a:t>1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879215" y="2185161"/>
            <a:ext cx="9544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118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100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917315" y="2417317"/>
            <a:ext cx="884555" cy="10795"/>
          </a:xfrm>
          <a:custGeom>
            <a:avLst/>
            <a:gdLst/>
            <a:ahLst/>
            <a:cxnLst/>
            <a:rect l="l" t="t" r="r" b="b"/>
            <a:pathLst>
              <a:path w="884554" h="10794">
                <a:moveTo>
                  <a:pt x="884224" y="0"/>
                </a:moveTo>
                <a:lnTo>
                  <a:pt x="0" y="0"/>
                </a:lnTo>
                <a:lnTo>
                  <a:pt x="0" y="10668"/>
                </a:lnTo>
                <a:lnTo>
                  <a:pt x="884224" y="10668"/>
                </a:lnTo>
                <a:lnTo>
                  <a:pt x="8842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4822316" y="230098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944745" y="2185161"/>
            <a:ext cx="8693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82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100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42940" y="2403093"/>
            <a:ext cx="276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4982845" y="2417317"/>
            <a:ext cx="799465" cy="10795"/>
          </a:xfrm>
          <a:custGeom>
            <a:avLst/>
            <a:gdLst/>
            <a:ahLst/>
            <a:cxnLst/>
            <a:rect l="l" t="t" r="r" b="b"/>
            <a:pathLst>
              <a:path w="799464" h="10794">
                <a:moveTo>
                  <a:pt x="798880" y="0"/>
                </a:moveTo>
                <a:lnTo>
                  <a:pt x="0" y="0"/>
                </a:lnTo>
                <a:lnTo>
                  <a:pt x="0" y="10668"/>
                </a:lnTo>
                <a:lnTo>
                  <a:pt x="798880" y="10668"/>
                </a:lnTo>
                <a:lnTo>
                  <a:pt x="798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811773" y="2300985"/>
            <a:ext cx="4660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6.48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92682" y="2842006"/>
            <a:ext cx="4874895" cy="626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N=200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only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quantity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used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under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this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computation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of</a:t>
            </a:r>
            <a:r>
              <a:rPr dirty="0" baseline="4629" sz="1800" spc="-37">
                <a:latin typeface="Times New Roman"/>
                <a:cs typeface="Times New Roman"/>
              </a:rPr>
              <a:t> e</a:t>
            </a:r>
            <a:r>
              <a:rPr dirty="0" sz="800" spc="-25">
                <a:latin typeface="Times New Roman"/>
                <a:cs typeface="Times New Roman"/>
              </a:rPr>
              <a:t>i</a:t>
            </a:r>
            <a:r>
              <a:rPr dirty="0" baseline="4629" sz="1800" spc="-37">
                <a:latin typeface="Times New Roman"/>
                <a:cs typeface="Times New Roman"/>
              </a:rPr>
              <a:t>.</a:t>
            </a:r>
            <a:endParaRPr baseline="4629" sz="1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n-</a:t>
            </a:r>
            <a:r>
              <a:rPr dirty="0" sz="1200">
                <a:latin typeface="Times New Roman"/>
                <a:cs typeface="Times New Roman"/>
              </a:rPr>
              <a:t>1=1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n=2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used)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99942" y="3580003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990723" y="3414788"/>
            <a:ext cx="2228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-20000" sz="1875" spc="-37">
                <a:latin typeface="Symbol"/>
                <a:cs typeface="Symbol"/>
              </a:rPr>
              <a:t>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65551" y="3471176"/>
            <a:ext cx="1890395" cy="26416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63500">
              <a:lnSpc>
                <a:spcPts val="1170"/>
              </a:lnSpc>
              <a:spcBef>
                <a:spcPts val="115"/>
              </a:spcBef>
              <a:tabLst>
                <a:tab pos="1146810" algn="l"/>
              </a:tabLst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5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3.84 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6.64</a:t>
            </a:r>
            <a:endParaRPr sz="1200">
              <a:latin typeface="Cambria Math"/>
              <a:cs typeface="Cambria Math"/>
            </a:endParaRPr>
          </a:p>
          <a:p>
            <a:pPr algn="ctr" marL="181610">
              <a:lnSpc>
                <a:spcPts val="690"/>
              </a:lnSpc>
            </a:pPr>
            <a:r>
              <a:rPr dirty="0" sz="850" spc="-20">
                <a:latin typeface="Cambria Math"/>
                <a:cs typeface="Cambria Math"/>
              </a:rPr>
              <a:t>0.01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83179" y="4072255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551045" y="4072255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09214" y="3963429"/>
            <a:ext cx="29152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  <a:tabLst>
                <a:tab pos="702945" algn="l"/>
                <a:tab pos="2170430" algn="l"/>
              </a:tabLst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5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&gt;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45751" sz="1275" spc="-37">
                <a:latin typeface="Cambria Math"/>
                <a:cs typeface="Cambria Math"/>
              </a:rPr>
              <a:t>2</a:t>
            </a:r>
            <a:r>
              <a:rPr dirty="0" baseline="4575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5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6.64 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305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3.84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92682" y="4427346"/>
            <a:ext cx="5182235" cy="38989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 marR="5080">
              <a:lnSpc>
                <a:spcPts val="1430"/>
              </a:lnSpc>
              <a:spcBef>
                <a:spcPts val="155"/>
              </a:spcBef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Chi-</a:t>
            </a:r>
            <a:r>
              <a:rPr dirty="0" sz="1200">
                <a:latin typeface="Times New Roman"/>
                <a:cs typeface="Times New Roman"/>
              </a:rPr>
              <a:t>square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level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significance,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0.05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900682" y="4954534"/>
            <a:ext cx="4817110" cy="0"/>
          </a:xfrm>
          <a:custGeom>
            <a:avLst/>
            <a:gdLst/>
            <a:ahLst/>
            <a:cxnLst/>
            <a:rect l="l" t="t" r="r" b="b"/>
            <a:pathLst>
              <a:path w="4817109" h="0">
                <a:moveTo>
                  <a:pt x="0" y="0"/>
                </a:moveTo>
                <a:lnTo>
                  <a:pt x="4816715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/>
          <p:nvPr/>
        </p:nvSpPr>
        <p:spPr>
          <a:xfrm>
            <a:off x="1405382" y="5135889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4" h="0">
                <a:moveTo>
                  <a:pt x="0" y="0"/>
                </a:moveTo>
                <a:lnTo>
                  <a:pt x="201172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392682" y="5402961"/>
            <a:ext cx="5169535" cy="63690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:12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ts val="1430"/>
              </a:lnSpc>
              <a:spcBef>
                <a:spcPts val="309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appearing</a:t>
            </a:r>
            <a:r>
              <a:rPr dirty="0" sz="1200" spc="-25">
                <a:latin typeface="Times New Roman"/>
                <a:cs typeface="Times New Roman"/>
              </a:rPr>
              <a:t> on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by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1758950" y="6250813"/>
          <a:ext cx="3481704" cy="622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2195"/>
                <a:gridCol w="441959"/>
                <a:gridCol w="341629"/>
                <a:gridCol w="340360"/>
                <a:gridCol w="340360"/>
                <a:gridCol w="441959"/>
                <a:gridCol w="441960"/>
              </a:tblGrid>
              <a:tr h="31178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X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051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frequency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9" name="object 29" descr=""/>
          <p:cNvSpPr txBox="1"/>
          <p:nvPr/>
        </p:nvSpPr>
        <p:spPr>
          <a:xfrm>
            <a:off x="1392682" y="6890384"/>
            <a:ext cx="5300345" cy="171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unbiased.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 marL="12700" marR="5080">
              <a:lnSpc>
                <a:spcPct val="117500"/>
              </a:lnSpc>
            </a:pPr>
            <a:r>
              <a:rPr dirty="0" sz="1200">
                <a:latin typeface="Times New Roman"/>
                <a:cs typeface="Times New Roman"/>
              </a:rPr>
              <a:t>If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unbiased,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hten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every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probability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x.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60X(1/6)=10.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20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1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e</a:t>
            </a:r>
            <a:r>
              <a:rPr dirty="0" sz="800" spc="-10">
                <a:latin typeface="Times New Roman"/>
                <a:cs typeface="Times New Roman"/>
              </a:rPr>
              <a:t>6</a:t>
            </a:r>
            <a:r>
              <a:rPr dirty="0" baseline="4629" sz="1800" spc="-15">
                <a:latin typeface="Times New Roman"/>
                <a:cs typeface="Times New Roman"/>
              </a:rPr>
              <a:t>=10</a:t>
            </a:r>
            <a:endParaRPr baseline="4629" sz="1800">
              <a:latin typeface="Times New Roman"/>
              <a:cs typeface="Times New Roman"/>
            </a:endParaRPr>
          </a:p>
          <a:p>
            <a:pPr marL="12700" marR="1069975">
              <a:lnSpc>
                <a:spcPct val="110800"/>
              </a:lnSpc>
              <a:spcBef>
                <a:spcPts val="95"/>
              </a:spcBef>
            </a:pPr>
            <a:r>
              <a:rPr dirty="0" baseline="4629" sz="1800">
                <a:latin typeface="Times New Roman"/>
                <a:cs typeface="Times New Roman"/>
              </a:rPr>
              <a:t>The</a:t>
            </a:r>
            <a:r>
              <a:rPr dirty="0" baseline="4629" sz="1800" spc="-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observed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frequencies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are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15,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baseline="4629" sz="1800">
                <a:latin typeface="Times New Roman"/>
                <a:cs typeface="Times New Roman"/>
              </a:rPr>
              <a:t>=6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=4,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=7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=11,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f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 spc="-30">
                <a:latin typeface="Times New Roman"/>
                <a:cs typeface="Times New Roman"/>
              </a:rPr>
              <a:t>=17. </a:t>
            </a:r>
            <a:r>
              <a:rPr dirty="0" sz="1200">
                <a:latin typeface="Times New Roman"/>
                <a:cs typeface="Times New Roman"/>
              </a:rPr>
              <a:t>N=60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frequencies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2168398" y="1060450"/>
            <a:ext cx="41910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0360" algn="l"/>
              </a:tabLst>
            </a:pPr>
            <a:r>
              <a:rPr dirty="0" sz="850" spc="-50">
                <a:latin typeface="Cambria Math"/>
                <a:cs typeface="Cambria Math"/>
              </a:rPr>
              <a:t>𝑘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𝑘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275585" y="1203706"/>
            <a:ext cx="2133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𝑒</a:t>
            </a:r>
            <a:r>
              <a:rPr dirty="0" baseline="-16339" sz="1275" spc="-37">
                <a:latin typeface="Cambria Math"/>
                <a:cs typeface="Cambria Math"/>
              </a:rPr>
              <a:t>𝑘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057654" y="1217930"/>
            <a:ext cx="657225" cy="10795"/>
          </a:xfrm>
          <a:custGeom>
            <a:avLst/>
            <a:gdLst/>
            <a:ahLst/>
            <a:cxnLst/>
            <a:rect l="l" t="t" r="r" b="b"/>
            <a:pathLst>
              <a:path w="657225" h="10794">
                <a:moveTo>
                  <a:pt x="657148" y="0"/>
                </a:moveTo>
                <a:lnTo>
                  <a:pt x="0" y="0"/>
                </a:lnTo>
                <a:lnTo>
                  <a:pt x="0" y="10668"/>
                </a:lnTo>
                <a:lnTo>
                  <a:pt x="657148" y="10668"/>
                </a:lnTo>
                <a:lnTo>
                  <a:pt x="657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006854" y="985773"/>
            <a:ext cx="10731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949960" algn="l"/>
              </a:tabLst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𝑓</a:t>
            </a:r>
            <a:r>
              <a:rPr dirty="0" sz="1200" spc="3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 𝑒</a:t>
            </a:r>
            <a:r>
              <a:rPr dirty="0" sz="1200" spc="275">
                <a:latin typeface="Cambria Math"/>
                <a:cs typeface="Cambria Math"/>
              </a:rPr>
              <a:t> </a:t>
            </a:r>
            <a:r>
              <a:rPr dirty="0" baseline="2314" sz="1800" spc="-37">
                <a:latin typeface="Cambria Math"/>
                <a:cs typeface="Cambria Math"/>
              </a:rPr>
              <a:t>)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1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2914523" y="1217930"/>
            <a:ext cx="169545" cy="10795"/>
          </a:xfrm>
          <a:custGeom>
            <a:avLst/>
            <a:gdLst/>
            <a:ahLst/>
            <a:cxnLst/>
            <a:rect l="l" t="t" r="r" b="b"/>
            <a:pathLst>
              <a:path w="169544" h="10794">
                <a:moveTo>
                  <a:pt x="169163" y="0"/>
                </a:moveTo>
                <a:lnTo>
                  <a:pt x="0" y="0"/>
                </a:lnTo>
                <a:lnTo>
                  <a:pt x="0" y="10668"/>
                </a:lnTo>
                <a:lnTo>
                  <a:pt x="169163" y="10668"/>
                </a:lnTo>
                <a:lnTo>
                  <a:pt x="169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719451" y="1101597"/>
            <a:ext cx="36233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87985" algn="l"/>
              </a:tabLst>
            </a:pP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[(</a:t>
            </a:r>
            <a:r>
              <a:rPr dirty="0" sz="1200">
                <a:latin typeface="Cambria Math"/>
                <a:cs typeface="Cambria Math"/>
              </a:rPr>
              <a:t>15 −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10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7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6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− 10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8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4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10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7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7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10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810257" y="881062"/>
            <a:ext cx="236220" cy="61531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95"/>
              </a:spcBef>
            </a:pPr>
            <a:r>
              <a:rPr dirty="0" sz="850" spc="-50">
                <a:latin typeface="Cambria Math"/>
                <a:cs typeface="Cambria Math"/>
              </a:rPr>
              <a:t>6</a:t>
            </a:r>
            <a:endParaRPr sz="850">
              <a:latin typeface="Cambria Math"/>
              <a:cs typeface="Cambria Math"/>
            </a:endParaRPr>
          </a:p>
          <a:p>
            <a:pPr algn="ctr">
              <a:lnSpc>
                <a:spcPct val="100000"/>
              </a:lnSpc>
              <a:spcBef>
                <a:spcPts val="420"/>
              </a:spcBef>
            </a:pPr>
            <a:r>
              <a:rPr dirty="0" sz="1200" spc="685">
                <a:latin typeface="Cambria Math"/>
                <a:cs typeface="Cambria Math"/>
              </a:rPr>
              <a:t>∑</a:t>
            </a:r>
            <a:endParaRPr sz="1200">
              <a:latin typeface="Cambria Math"/>
              <a:cs typeface="Cambria Math"/>
            </a:endParaRPr>
          </a:p>
          <a:p>
            <a:pPr algn="ctr">
              <a:lnSpc>
                <a:spcPct val="100000"/>
              </a:lnSpc>
              <a:spcBef>
                <a:spcPts val="445"/>
              </a:spcBef>
            </a:pPr>
            <a:r>
              <a:rPr dirty="0" sz="850" spc="-25">
                <a:latin typeface="Cambria Math"/>
                <a:cs typeface="Cambria Math"/>
              </a:rPr>
              <a:t>𝑘=1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699639" y="1139699"/>
            <a:ext cx="2371090" cy="519430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214629">
              <a:lnSpc>
                <a:spcPct val="100000"/>
              </a:lnSpc>
              <a:spcBef>
                <a:spcPts val="600"/>
              </a:spcBef>
            </a:pPr>
            <a:r>
              <a:rPr dirty="0" sz="1200" spc="-25">
                <a:latin typeface="Cambria Math"/>
                <a:cs typeface="Cambria Math"/>
              </a:rPr>
              <a:t>10</a:t>
            </a:r>
            <a:endParaRPr sz="120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505"/>
              </a:spcBef>
            </a:pP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11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− 10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19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+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17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10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314" sz="1800">
                <a:latin typeface="Cambria Math"/>
                <a:cs typeface="Cambria Math"/>
              </a:rPr>
              <a:t>]</a:t>
            </a:r>
            <a:r>
              <a:rPr dirty="0" baseline="2314" sz="1800" spc="104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13.6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67282" y="1908695"/>
            <a:ext cx="4188460" cy="617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0899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computation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 </a:t>
            </a:r>
            <a:r>
              <a:rPr dirty="0" sz="1200">
                <a:latin typeface="Cambria Math"/>
                <a:cs typeface="Cambria Math"/>
              </a:rPr>
              <a:t>60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𝑖𝑠 𝑡ℎ𝑒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𝑜𝑛𝑙𝑦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𝑞𝑢𝑎𝑛𝑡𝑖𝑡𝑦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𝑢𝑠𝑒𝑑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𝑖𝑛 𝑡ℎ𝑒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𝑐𝑜𝑚𝑝𝑢𝑡𝑎𝑡𝑖𝑜𝑛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𝑜𝑓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𝑒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=v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=6-</a:t>
            </a:r>
            <a:r>
              <a:rPr dirty="0" sz="1200" spc="-20">
                <a:latin typeface="Times New Roman"/>
                <a:cs typeface="Times New Roman"/>
              </a:rPr>
              <a:t>1=5.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14598" y="2637789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05379" y="2472576"/>
            <a:ext cx="2228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-20000" sz="1875" spc="-37">
                <a:latin typeface="Symbol"/>
                <a:cs typeface="Symbol"/>
              </a:rPr>
              <a:t>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80207" y="2528964"/>
            <a:ext cx="2061210" cy="26416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63500">
              <a:lnSpc>
                <a:spcPts val="1170"/>
              </a:lnSpc>
              <a:spcBef>
                <a:spcPts val="115"/>
              </a:spcBef>
              <a:tabLst>
                <a:tab pos="1232535" algn="l"/>
              </a:tabLst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11.04 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15.09</a:t>
            </a:r>
            <a:endParaRPr sz="1200">
              <a:latin typeface="Cambria Math"/>
              <a:cs typeface="Cambria Math"/>
            </a:endParaRPr>
          </a:p>
          <a:p>
            <a:pPr algn="ctr" marL="181610">
              <a:lnSpc>
                <a:spcPts val="690"/>
              </a:lnSpc>
            </a:pPr>
            <a:r>
              <a:rPr dirty="0" sz="850" spc="-20">
                <a:latin typeface="Cambria Math"/>
                <a:cs typeface="Cambria Math"/>
              </a:rPr>
              <a:t>0.01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97835" y="2915157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034153" y="2915157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41905" y="2806331"/>
            <a:ext cx="4050029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  <a:tabLst>
                <a:tab pos="1184910" algn="l"/>
                <a:tab pos="3220720" algn="l"/>
              </a:tabLst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6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13.6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&gt;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45751" sz="1275" spc="-37">
                <a:latin typeface="Cambria Math"/>
                <a:cs typeface="Cambria Math"/>
              </a:rPr>
              <a:t>2</a:t>
            </a:r>
            <a:r>
              <a:rPr dirty="0" baseline="4575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15.09 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13.6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315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11.07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405382" y="3806596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392682" y="3269106"/>
            <a:ext cx="5185410" cy="11703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3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Using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Chi-</a:t>
            </a:r>
            <a:r>
              <a:rPr dirty="0" sz="1200">
                <a:latin typeface="Times New Roman"/>
                <a:cs typeface="Times New Roman"/>
              </a:rPr>
              <a:t>square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unbiased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fair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at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35"/>
              </a:lnSpc>
            </a:pPr>
            <a:r>
              <a:rPr dirty="0" sz="1200">
                <a:latin typeface="Times New Roman"/>
                <a:cs typeface="Times New Roman"/>
              </a:rPr>
              <a:t>0.01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but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accept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0.05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:13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20" name="object 20" descr=""/>
          <p:cNvGraphicFramePr>
            <a:graphicFrameLocks noGrp="1"/>
          </p:cNvGraphicFramePr>
          <p:nvPr/>
        </p:nvGraphicFramePr>
        <p:xfrm>
          <a:off x="1272793" y="4435475"/>
          <a:ext cx="5149215" cy="622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0975"/>
                <a:gridCol w="580389"/>
                <a:gridCol w="563880"/>
                <a:gridCol w="424180"/>
                <a:gridCol w="952500"/>
                <a:gridCol w="530860"/>
                <a:gridCol w="563879"/>
              </a:tblGrid>
              <a:tr h="31178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No.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of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heads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051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Frequency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72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71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1" name="object 21" descr=""/>
          <p:cNvSpPr txBox="1"/>
          <p:nvPr/>
        </p:nvSpPr>
        <p:spPr>
          <a:xfrm>
            <a:off x="1392682" y="5290184"/>
            <a:ext cx="5233035" cy="38989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 marR="5080">
              <a:lnSpc>
                <a:spcPts val="1430"/>
              </a:lnSpc>
              <a:spcBef>
                <a:spcPts val="155"/>
              </a:spcBef>
            </a:pP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associated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fair </a:t>
            </a:r>
            <a:r>
              <a:rPr dirty="0" sz="1200" spc="-10">
                <a:latin typeface="Times New Roman"/>
                <a:cs typeface="Times New Roman"/>
              </a:rPr>
              <a:t>coin.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86457" y="6091809"/>
            <a:ext cx="8953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𝑥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21154" y="6110097"/>
            <a:ext cx="40259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6390" algn="l"/>
              </a:tabLst>
            </a:pPr>
            <a:r>
              <a:rPr dirty="0" sz="850" spc="-50">
                <a:latin typeface="Cambria Math"/>
                <a:cs typeface="Cambria Math"/>
              </a:rPr>
              <a:t>2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448179" y="6106032"/>
            <a:ext cx="62865" cy="10795"/>
          </a:xfrm>
          <a:custGeom>
            <a:avLst/>
            <a:gdLst/>
            <a:ahLst/>
            <a:cxnLst/>
            <a:rect l="l" t="t" r="r" b="b"/>
            <a:pathLst>
              <a:path w="62864" h="10795">
                <a:moveTo>
                  <a:pt x="62483" y="0"/>
                </a:moveTo>
                <a:lnTo>
                  <a:pt x="0" y="0"/>
                </a:lnTo>
                <a:lnTo>
                  <a:pt x="0" y="10668"/>
                </a:lnTo>
                <a:lnTo>
                  <a:pt x="62483" y="10668"/>
                </a:lnTo>
                <a:lnTo>
                  <a:pt x="624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2960242" y="6078092"/>
            <a:ext cx="1917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2998342" y="6106032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5" y="0"/>
                </a:moveTo>
                <a:lnTo>
                  <a:pt x="0" y="0"/>
                </a:lnTo>
                <a:lnTo>
                  <a:pt x="0" y="10668"/>
                </a:lnTo>
                <a:lnTo>
                  <a:pt x="120395" y="10668"/>
                </a:lnTo>
                <a:lnTo>
                  <a:pt x="120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3199002" y="6091809"/>
            <a:ext cx="8953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𝑥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67282" y="5898261"/>
            <a:ext cx="251460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127000">
              <a:lnSpc>
                <a:spcPts val="869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5−𝑥</a:t>
            </a:r>
            <a:endParaRPr sz="850">
              <a:latin typeface="Cambria Math"/>
              <a:cs typeface="Cambria Math"/>
            </a:endParaRPr>
          </a:p>
          <a:p>
            <a:pPr marL="766445">
              <a:lnSpc>
                <a:spcPts val="570"/>
              </a:lnSpc>
              <a:tabLst>
                <a:tab pos="1143000" algn="l"/>
                <a:tab pos="1473835" algn="l"/>
                <a:tab pos="1775460" algn="l"/>
              </a:tabLst>
            </a:pPr>
            <a:r>
              <a:rPr dirty="0" u="sng" baseline="45751" sz="1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1</a:t>
            </a:r>
            <a:r>
              <a:rPr dirty="0" baseline="45751" sz="1275" spc="644">
                <a:latin typeface="Cambria Math"/>
                <a:cs typeface="Cambria Math"/>
              </a:rPr>
              <a:t> </a:t>
            </a:r>
            <a:r>
              <a:rPr dirty="0" baseline="68627" sz="1275" spc="-75">
                <a:latin typeface="Cambria Math"/>
                <a:cs typeface="Cambria Math"/>
              </a:rPr>
              <a:t>𝑥</a:t>
            </a:r>
            <a:r>
              <a:rPr dirty="0" baseline="68627" sz="1275">
                <a:latin typeface="Cambria Math"/>
                <a:cs typeface="Cambria Math"/>
              </a:rPr>
              <a:t>	</a:t>
            </a:r>
            <a:r>
              <a:rPr dirty="0" sz="1200" spc="35">
                <a:latin typeface="Cambria Math"/>
                <a:cs typeface="Cambria Math"/>
              </a:rPr>
              <a:t>)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(</a:t>
            </a:r>
            <a:r>
              <a:rPr dirty="0" baseline="35947" sz="1275">
                <a:latin typeface="Cambria Math"/>
                <a:cs typeface="Cambria Math"/>
              </a:rPr>
              <a:t>5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 spc="1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14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𝑏</a:t>
            </a:r>
            <a:r>
              <a:rPr dirty="0" baseline="2314" sz="1800" spc="-30">
                <a:latin typeface="Cambria Math"/>
                <a:cs typeface="Cambria Math"/>
              </a:rPr>
              <a:t>(</a:t>
            </a:r>
            <a:r>
              <a:rPr dirty="0" sz="1200" spc="-20">
                <a:latin typeface="Cambria Math"/>
                <a:cs typeface="Cambria Math"/>
              </a:rPr>
              <a:t>𝑥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endParaRPr baseline="2314" sz="1800">
              <a:latin typeface="Cambria Math"/>
              <a:cs typeface="Cambria Math"/>
            </a:endParaRPr>
          </a:p>
          <a:p>
            <a:pPr marL="38100">
              <a:lnSpc>
                <a:spcPts val="720"/>
              </a:lnSpc>
              <a:tabLst>
                <a:tab pos="1659889" algn="l"/>
              </a:tabLst>
            </a:pPr>
            <a:r>
              <a:rPr dirty="0" sz="1200">
                <a:latin typeface="Times New Roman"/>
                <a:cs typeface="Times New Roman"/>
              </a:rPr>
              <a:t>P(x) =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(</a:t>
            </a:r>
            <a:r>
              <a:rPr dirty="0" baseline="35947" sz="1275">
                <a:latin typeface="Cambria Math"/>
                <a:cs typeface="Cambria Math"/>
              </a:rPr>
              <a:t>5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00" spc="85">
                <a:latin typeface="Cambria Math"/>
                <a:cs typeface="Cambria Math"/>
              </a:rPr>
              <a:t>(</a:t>
            </a:r>
            <a:r>
              <a:rPr dirty="0" sz="1200" spc="245">
                <a:latin typeface="Cambria Math"/>
                <a:cs typeface="Cambria Math"/>
              </a:rPr>
              <a:t> </a:t>
            </a:r>
            <a:r>
              <a:rPr dirty="0" sz="1200" spc="85">
                <a:latin typeface="Cambria Math"/>
                <a:cs typeface="Cambria Math"/>
              </a:rPr>
              <a:t>)</a:t>
            </a:r>
            <a:r>
              <a:rPr dirty="0" sz="1200" spc="155">
                <a:latin typeface="Cambria Math"/>
                <a:cs typeface="Cambria Math"/>
              </a:rPr>
              <a:t>  </a:t>
            </a:r>
            <a:r>
              <a:rPr dirty="0" sz="1200" spc="-25">
                <a:latin typeface="Cambria Math"/>
                <a:cs typeface="Cambria Math"/>
              </a:rPr>
              <a:t>(</a:t>
            </a:r>
            <a:r>
              <a:rPr dirty="0" baseline="45751" sz="1275" spc="-37">
                <a:latin typeface="Cambria Math"/>
                <a:cs typeface="Cambria Math"/>
              </a:rPr>
              <a:t>1</a:t>
            </a:r>
            <a:r>
              <a:rPr dirty="0" baseline="45751" sz="1275">
                <a:latin typeface="Cambria Math"/>
                <a:cs typeface="Cambria Math"/>
              </a:rPr>
              <a:t>	</a:t>
            </a:r>
            <a:r>
              <a:rPr dirty="0" baseline="45751" sz="1275" spc="-75">
                <a:latin typeface="Cambria Math"/>
                <a:cs typeface="Cambria Math"/>
              </a:rPr>
              <a:t>1</a:t>
            </a:r>
            <a:endParaRPr baseline="45751" sz="1275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92682" y="6466713"/>
            <a:ext cx="5336540" cy="38989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 marR="5080">
              <a:lnSpc>
                <a:spcPts val="1430"/>
              </a:lnSpc>
              <a:spcBef>
                <a:spcPts val="155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320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320Xb(x).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2788030" y="7017384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5" y="0"/>
                </a:moveTo>
                <a:lnTo>
                  <a:pt x="0" y="0"/>
                </a:lnTo>
                <a:lnTo>
                  <a:pt x="0" y="10668"/>
                </a:lnTo>
                <a:lnTo>
                  <a:pt x="120395" y="10668"/>
                </a:lnTo>
                <a:lnTo>
                  <a:pt x="120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2737230" y="6989444"/>
            <a:ext cx="233235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165985" algn="l"/>
              </a:tabLst>
            </a:pP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4903596" y="7017384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6" y="0"/>
                </a:moveTo>
                <a:lnTo>
                  <a:pt x="0" y="0"/>
                </a:lnTo>
                <a:lnTo>
                  <a:pt x="0" y="10668"/>
                </a:lnTo>
                <a:lnTo>
                  <a:pt x="120396" y="10668"/>
                </a:lnTo>
                <a:lnTo>
                  <a:pt x="120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988691" y="7003160"/>
            <a:ext cx="220408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127885" algn="l"/>
              </a:tabLst>
            </a:pPr>
            <a:r>
              <a:rPr dirty="0" sz="850" spc="-50">
                <a:latin typeface="Cambria Math"/>
                <a:cs typeface="Cambria Math"/>
              </a:rPr>
              <a:t>0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67282" y="6913244"/>
            <a:ext cx="53848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Ie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=320Xb(0)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320</a:t>
            </a:r>
            <a:r>
              <a:rPr dirty="0" baseline="4629" sz="1800" spc="367">
                <a:latin typeface="Times New Roman"/>
                <a:cs typeface="Times New Roman"/>
              </a:rPr>
              <a:t> </a:t>
            </a:r>
            <a:r>
              <a:rPr dirty="0" baseline="52287" sz="1275">
                <a:latin typeface="Cambria Math"/>
                <a:cs typeface="Cambria Math"/>
              </a:rPr>
              <a:t>1</a:t>
            </a:r>
            <a:r>
              <a:rPr dirty="0" baseline="52287" sz="1275" spc="345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4629" sz="1800" spc="9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12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10</a:t>
            </a:r>
            <a:r>
              <a:rPr dirty="0" baseline="4629" sz="1800" spc="284">
                <a:latin typeface="Cambria Math"/>
                <a:cs typeface="Cambria Math"/>
              </a:rPr>
              <a:t> 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320Xb(1) =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320</a:t>
            </a:r>
            <a:r>
              <a:rPr dirty="0" baseline="4629" sz="1800" spc="367">
                <a:latin typeface="Times New Roman"/>
                <a:cs typeface="Times New Roman"/>
              </a:rPr>
              <a:t> </a:t>
            </a:r>
            <a:r>
              <a:rPr dirty="0" baseline="52287" sz="1275">
                <a:latin typeface="Cambria Math"/>
                <a:cs typeface="Cambria Math"/>
              </a:rPr>
              <a:t>1</a:t>
            </a:r>
            <a:r>
              <a:rPr dirty="0" baseline="52287" sz="1275" spc="345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4629" sz="1800" spc="104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9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50</a:t>
            </a:r>
            <a:r>
              <a:rPr dirty="0" baseline="4629" sz="1800" spc="6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 e</a:t>
            </a:r>
            <a:r>
              <a:rPr dirty="0" sz="800">
                <a:latin typeface="Times New Roman"/>
                <a:cs typeface="Times New Roman"/>
              </a:rPr>
              <a:t>3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320Xb(2)</a:t>
            </a:r>
            <a:r>
              <a:rPr dirty="0" baseline="4629" sz="1800" spc="15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=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633982" y="7253096"/>
            <a:ext cx="1917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672082" y="7281037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5" y="0"/>
                </a:moveTo>
                <a:lnTo>
                  <a:pt x="0" y="0"/>
                </a:lnTo>
                <a:lnTo>
                  <a:pt x="0" y="10667"/>
                </a:lnTo>
                <a:lnTo>
                  <a:pt x="120395" y="10667"/>
                </a:lnTo>
                <a:lnTo>
                  <a:pt x="120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874266" y="7267194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67282" y="7164705"/>
            <a:ext cx="11385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320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1</a:t>
            </a:r>
            <a:r>
              <a:rPr dirty="0" baseline="45751" sz="1275" spc="39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</a:t>
            </a:r>
            <a:r>
              <a:rPr dirty="0" baseline="35947" sz="1275">
                <a:latin typeface="Cambria Math"/>
                <a:cs typeface="Cambria Math"/>
              </a:rPr>
              <a:t>5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2695067" y="7577074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5" y="0"/>
                </a:moveTo>
                <a:lnTo>
                  <a:pt x="0" y="0"/>
                </a:lnTo>
                <a:lnTo>
                  <a:pt x="0" y="10667"/>
                </a:lnTo>
                <a:lnTo>
                  <a:pt x="120395" y="10667"/>
                </a:lnTo>
                <a:lnTo>
                  <a:pt x="120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2644267" y="7549133"/>
            <a:ext cx="240855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  <a:tabLst>
                <a:tab pos="2242185" algn="l"/>
              </a:tabLst>
            </a:pP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r>
              <a:rPr dirty="0" sz="700">
                <a:latin typeface="Cambria Math"/>
                <a:cs typeface="Cambria Math"/>
              </a:rPr>
              <a:t>	</a:t>
            </a: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4886833" y="7577074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6" y="0"/>
                </a:moveTo>
                <a:lnTo>
                  <a:pt x="0" y="0"/>
                </a:lnTo>
                <a:lnTo>
                  <a:pt x="0" y="10667"/>
                </a:lnTo>
                <a:lnTo>
                  <a:pt x="120396" y="10667"/>
                </a:lnTo>
                <a:lnTo>
                  <a:pt x="120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2897251" y="7562850"/>
            <a:ext cx="227838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202815" algn="l"/>
              </a:tabLst>
            </a:pPr>
            <a:r>
              <a:rPr dirty="0" sz="850" spc="-50">
                <a:latin typeface="Cambria Math"/>
                <a:cs typeface="Cambria Math"/>
              </a:rPr>
              <a:t>3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50">
                <a:latin typeface="Cambria Math"/>
                <a:cs typeface="Cambria Math"/>
              </a:rPr>
              <a:t>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367282" y="7472933"/>
            <a:ext cx="53676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320Xb(3)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320</a:t>
            </a:r>
            <a:r>
              <a:rPr dirty="0" baseline="4629" sz="1800" spc="367">
                <a:latin typeface="Times New Roman"/>
                <a:cs typeface="Times New Roman"/>
              </a:rPr>
              <a:t> </a:t>
            </a:r>
            <a:r>
              <a:rPr dirty="0" baseline="52287" sz="1275">
                <a:latin typeface="Cambria Math"/>
                <a:cs typeface="Cambria Math"/>
              </a:rPr>
              <a:t>1</a:t>
            </a:r>
            <a:r>
              <a:rPr dirty="0" baseline="52287" sz="1275" spc="36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4629" sz="1800" spc="97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12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10</a:t>
            </a:r>
            <a:r>
              <a:rPr dirty="0" baseline="4629" sz="1800">
                <a:latin typeface="Times New Roman"/>
                <a:cs typeface="Times New Roman"/>
              </a:rPr>
              <a:t>0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 e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1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320Xb(4) =</a:t>
            </a:r>
            <a:r>
              <a:rPr dirty="0" baseline="4629" sz="1800" spc="-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320</a:t>
            </a:r>
            <a:r>
              <a:rPr dirty="0" baseline="4629" sz="1800" spc="367">
                <a:latin typeface="Times New Roman"/>
                <a:cs typeface="Times New Roman"/>
              </a:rPr>
              <a:t> </a:t>
            </a:r>
            <a:r>
              <a:rPr dirty="0" baseline="52287" sz="1275">
                <a:latin typeface="Cambria Math"/>
                <a:cs typeface="Cambria Math"/>
              </a:rPr>
              <a:t>1</a:t>
            </a:r>
            <a:r>
              <a:rPr dirty="0" baseline="52287" sz="1275" spc="345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4629" sz="1800" spc="89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2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50</a:t>
            </a:r>
            <a:r>
              <a:rPr dirty="0" baseline="4629" sz="1800" spc="6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,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6</a:t>
            </a:r>
            <a:r>
              <a:rPr dirty="0" sz="800" spc="-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320Xb(5)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=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33982" y="7811261"/>
            <a:ext cx="19177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6339" sz="1275" spc="-37">
                <a:latin typeface="Cambria Math"/>
                <a:cs typeface="Cambria Math"/>
              </a:rPr>
              <a:t>2</a:t>
            </a:r>
            <a:r>
              <a:rPr dirty="0" sz="700" spc="-25">
                <a:latin typeface="Cambria Math"/>
                <a:cs typeface="Cambria Math"/>
              </a:rPr>
              <a:t>5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1672082" y="7839201"/>
            <a:ext cx="120650" cy="10795"/>
          </a:xfrm>
          <a:custGeom>
            <a:avLst/>
            <a:gdLst/>
            <a:ahLst/>
            <a:cxnLst/>
            <a:rect l="l" t="t" r="r" b="b"/>
            <a:pathLst>
              <a:path w="120650" h="10795">
                <a:moveTo>
                  <a:pt x="120395" y="0"/>
                </a:moveTo>
                <a:lnTo>
                  <a:pt x="0" y="0"/>
                </a:lnTo>
                <a:lnTo>
                  <a:pt x="0" y="10668"/>
                </a:lnTo>
                <a:lnTo>
                  <a:pt x="120395" y="10668"/>
                </a:lnTo>
                <a:lnTo>
                  <a:pt x="1203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1874266" y="7824978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367282" y="7722869"/>
            <a:ext cx="10547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320</a:t>
            </a:r>
            <a:r>
              <a:rPr dirty="0" sz="1200" spc="250">
                <a:latin typeface="Times New Roman"/>
                <a:cs typeface="Times New Roman"/>
              </a:rPr>
              <a:t> </a:t>
            </a:r>
            <a:r>
              <a:rPr dirty="0" baseline="45751" sz="1275">
                <a:latin typeface="Cambria Math"/>
                <a:cs typeface="Cambria Math"/>
              </a:rPr>
              <a:t>1</a:t>
            </a:r>
            <a:r>
              <a:rPr dirty="0" baseline="45751" sz="1275" spc="39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(</a:t>
            </a:r>
            <a:r>
              <a:rPr dirty="0" baseline="35947" sz="1275">
                <a:latin typeface="Cambria Math"/>
                <a:cs typeface="Cambria Math"/>
              </a:rPr>
              <a:t>5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9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18742" y="8094103"/>
            <a:ext cx="38544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47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70785" y="7986521"/>
            <a:ext cx="7004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6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10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26310" y="8204454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10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2008885" y="8218677"/>
            <a:ext cx="629920" cy="10795"/>
          </a:xfrm>
          <a:custGeom>
            <a:avLst/>
            <a:gdLst/>
            <a:ahLst/>
            <a:cxnLst/>
            <a:rect l="l" t="t" r="r" b="b"/>
            <a:pathLst>
              <a:path w="629919" h="10795">
                <a:moveTo>
                  <a:pt x="629716" y="0"/>
                </a:moveTo>
                <a:lnTo>
                  <a:pt x="0" y="0"/>
                </a:lnTo>
                <a:lnTo>
                  <a:pt x="0" y="10668"/>
                </a:lnTo>
                <a:lnTo>
                  <a:pt x="629716" y="10668"/>
                </a:lnTo>
                <a:lnTo>
                  <a:pt x="6297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2659507" y="810234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781935" y="7986521"/>
            <a:ext cx="785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27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50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080130" y="8204454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50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2820035" y="8218677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10" h="10795">
                <a:moveTo>
                  <a:pt x="714756" y="0"/>
                </a:moveTo>
                <a:lnTo>
                  <a:pt x="0" y="0"/>
                </a:lnTo>
                <a:lnTo>
                  <a:pt x="0" y="10668"/>
                </a:lnTo>
                <a:lnTo>
                  <a:pt x="714756" y="10668"/>
                </a:lnTo>
                <a:lnTo>
                  <a:pt x="714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3555619" y="810234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678046" y="7986521"/>
            <a:ext cx="8693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72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 </a:t>
            </a:r>
            <a:r>
              <a:rPr dirty="0" sz="1200" spc="-20">
                <a:latin typeface="Cambria Math"/>
                <a:cs typeface="Cambria Math"/>
              </a:rPr>
              <a:t>100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976242" y="8204454"/>
            <a:ext cx="276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3716146" y="8218677"/>
            <a:ext cx="799465" cy="10795"/>
          </a:xfrm>
          <a:custGeom>
            <a:avLst/>
            <a:gdLst/>
            <a:ahLst/>
            <a:cxnLst/>
            <a:rect l="l" t="t" r="r" b="b"/>
            <a:pathLst>
              <a:path w="799464" h="10795">
                <a:moveTo>
                  <a:pt x="798880" y="0"/>
                </a:moveTo>
                <a:lnTo>
                  <a:pt x="0" y="0"/>
                </a:lnTo>
                <a:lnTo>
                  <a:pt x="0" y="10668"/>
                </a:lnTo>
                <a:lnTo>
                  <a:pt x="798880" y="10668"/>
                </a:lnTo>
                <a:lnTo>
                  <a:pt x="798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4537328" y="810234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658233" y="7986521"/>
            <a:ext cx="9544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112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100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999101" y="8204454"/>
            <a:ext cx="2768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4696333" y="8218677"/>
            <a:ext cx="883919" cy="10795"/>
          </a:xfrm>
          <a:custGeom>
            <a:avLst/>
            <a:gdLst/>
            <a:ahLst/>
            <a:cxnLst/>
            <a:rect l="l" t="t" r="r" b="b"/>
            <a:pathLst>
              <a:path w="883920" h="10795">
                <a:moveTo>
                  <a:pt x="883919" y="0"/>
                </a:moveTo>
                <a:lnTo>
                  <a:pt x="0" y="0"/>
                </a:lnTo>
                <a:lnTo>
                  <a:pt x="0" y="10668"/>
                </a:lnTo>
                <a:lnTo>
                  <a:pt x="883919" y="10668"/>
                </a:lnTo>
                <a:lnTo>
                  <a:pt x="8839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5601080" y="8102345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723890" y="7986521"/>
            <a:ext cx="785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71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50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6022085" y="8204454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50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5761990" y="8218677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10" h="10795">
                <a:moveTo>
                  <a:pt x="714756" y="0"/>
                </a:moveTo>
                <a:lnTo>
                  <a:pt x="0" y="0"/>
                </a:lnTo>
                <a:lnTo>
                  <a:pt x="0" y="10668"/>
                </a:lnTo>
                <a:lnTo>
                  <a:pt x="714756" y="10668"/>
                </a:lnTo>
                <a:lnTo>
                  <a:pt x="714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2558923" y="8472678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681351" y="8356854"/>
            <a:ext cx="785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32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10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979547" y="8574785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50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2719451" y="8589010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10" h="10795">
                <a:moveTo>
                  <a:pt x="714755" y="0"/>
                </a:moveTo>
                <a:lnTo>
                  <a:pt x="0" y="0"/>
                </a:lnTo>
                <a:lnTo>
                  <a:pt x="0" y="10667"/>
                </a:lnTo>
                <a:lnTo>
                  <a:pt x="714755" y="10667"/>
                </a:lnTo>
                <a:lnTo>
                  <a:pt x="7147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/>
          <p:nvPr/>
        </p:nvSpPr>
        <p:spPr>
          <a:xfrm>
            <a:off x="3464178" y="8472678"/>
            <a:ext cx="5499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78.68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313303" y="8791143"/>
            <a:ext cx="33185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8856674"/>
            <a:ext cx="4874260" cy="726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215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m=2</a:t>
            </a:r>
            <a:r>
              <a:rPr dirty="0" sz="1200" spc="120">
                <a:latin typeface="Times New Roman"/>
                <a:cs typeface="Times New Roman"/>
              </a:rPr>
              <a:t> 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have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used.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7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67282" y="857141"/>
            <a:ext cx="4580890" cy="463550"/>
          </a:xfrm>
          <a:prstGeom prst="rect">
            <a:avLst/>
          </a:prstGeom>
        </p:spPr>
        <p:txBody>
          <a:bodyPr wrap="square" lIns="0" tIns="463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65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320 𝑖𝑠 𝑡ℎ𝑒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𝑜𝑛𝑙𝑦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𝑞𝑢𝑎𝑛𝑡𝑖𝑡𝑦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𝑢𝑠𝑒𝑑</a:t>
            </a:r>
            <a:r>
              <a:rPr dirty="0" sz="1200" spc="4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𝑖𝑛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𝑐𝑜𝑚𝑝𝑢𝑡𝑎𝑡𝑖𝑜𝑛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𝑜𝑓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𝑒</a:t>
            </a:r>
            <a:r>
              <a:rPr dirty="0" baseline="-16339" sz="1275" spc="-37">
                <a:latin typeface="Cambria Math"/>
                <a:cs typeface="Cambria Math"/>
              </a:rPr>
              <a:t>𝑖</a:t>
            </a:r>
            <a:endParaRPr baseline="-16339" sz="1275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240"/>
              </a:spcBef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=v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=6-</a:t>
            </a:r>
            <a:r>
              <a:rPr dirty="0" sz="1200" spc="-20">
                <a:latin typeface="Times New Roman"/>
                <a:cs typeface="Times New Roman"/>
              </a:rPr>
              <a:t>1=5.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14598" y="1432305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905379" y="1267091"/>
            <a:ext cx="2228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-20000" sz="1875" spc="-37">
                <a:latin typeface="Symbol"/>
                <a:cs typeface="Symbol"/>
              </a:rPr>
              <a:t>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183760" y="1432305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92907" y="1323479"/>
            <a:ext cx="2035810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  <a:tabLst>
                <a:tab pos="1219835" algn="l"/>
              </a:tabLst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11.04 </a:t>
            </a:r>
            <a:r>
              <a:rPr dirty="0" sz="1200" spc="-10">
                <a:latin typeface="Cambria Math"/>
                <a:cs typeface="Cambria Math"/>
              </a:rPr>
              <a:t>,</a:t>
            </a:r>
            <a:r>
              <a:rPr dirty="0" sz="1200" spc="-65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15.09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74846" y="1891029"/>
            <a:ext cx="140335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79830" algn="l"/>
              </a:tabLst>
            </a:pPr>
            <a:r>
              <a:rPr dirty="0" sz="850" spc="-20">
                <a:latin typeface="Cambria Math"/>
                <a:cs typeface="Cambria Math"/>
              </a:rPr>
              <a:t>0.05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0">
                <a:latin typeface="Cambria Math"/>
                <a:cs typeface="Cambria Math"/>
              </a:rPr>
              <a:t>0.01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33954" y="1782203"/>
            <a:ext cx="3265804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  <a:tabLst>
                <a:tab pos="1269365" algn="l"/>
                <a:tab pos="2437130" algn="l"/>
              </a:tabLst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6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78.68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&gt;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11.04</a:t>
            </a:r>
            <a:r>
              <a:rPr dirty="0" sz="1200" spc="-10">
                <a:latin typeface="Cambria Math"/>
                <a:cs typeface="Cambria Math"/>
              </a:rPr>
              <a:t> 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15.09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405382" y="2596525"/>
            <a:ext cx="5272405" cy="0"/>
          </a:xfrm>
          <a:custGeom>
            <a:avLst/>
            <a:gdLst/>
            <a:ahLst/>
            <a:cxnLst/>
            <a:rect l="l" t="t" r="r" b="b"/>
            <a:pathLst>
              <a:path w="5272405" h="0">
                <a:moveTo>
                  <a:pt x="0" y="0"/>
                </a:moveTo>
                <a:lnTo>
                  <a:pt x="5272097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1405382" y="2777880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4" h="0">
                <a:moveTo>
                  <a:pt x="0" y="0"/>
                </a:moveTo>
                <a:lnTo>
                  <a:pt x="201172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673100" y="1997710"/>
            <a:ext cx="5828030" cy="128968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274955">
              <a:lnSpc>
                <a:spcPct val="100000"/>
              </a:lnSpc>
              <a:spcBef>
                <a:spcPts val="375"/>
              </a:spcBef>
            </a:pPr>
            <a:r>
              <a:rPr dirty="0" sz="1200">
                <a:latin typeface="Cambria Math"/>
                <a:cs typeface="Cambria Math"/>
              </a:rPr>
              <a:t>𝑊𝑒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𝑟𝑒𝑗𝑒𝑐𝑡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ℎ𝑦𝑝𝑜𝑡ℎ𝑒𝑠𝑖𝑠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𝑡ℎ𝑎𝑡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𝑜𝑏𝑠𝑒𝑟𝑣𝑒𝑑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𝑑𝑎𝑡𝑎 𝑓𝑜𝑙𝑙𝑜𝑤𝑠 𝑎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𝑏𝑖𝑛𝑜𝑚𝑖𝑎𝑙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𝑑𝑖𝑠𝑡𝑟𝑖𝑏𝑢𝑡𝑖𝑜𝑛</a:t>
            </a:r>
            <a:endParaRPr sz="1200">
              <a:latin typeface="Cambria Math"/>
              <a:cs typeface="Cambria Math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1200">
                <a:latin typeface="Cambria Math"/>
                <a:cs typeface="Cambria Math"/>
              </a:rPr>
              <a:t>𝑎𝑠𝑠𝑜𝑐𝑖𝑎𝑡𝑒𝑑</a:t>
            </a:r>
            <a:r>
              <a:rPr dirty="0" sz="1200" spc="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𝑤𝑖𝑡ℎ 𝑎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𝑓𝑎𝑖𝑟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𝑐𝑜𝑖𝑛.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</a:pP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endParaRPr sz="1200">
              <a:latin typeface="Cambria Math"/>
              <a:cs typeface="Cambria Math"/>
            </a:endParaRPr>
          </a:p>
          <a:p>
            <a:pPr marL="732155">
              <a:lnSpc>
                <a:spcPct val="100000"/>
              </a:lnSpc>
            </a:pPr>
            <a:r>
              <a:rPr dirty="0" sz="1200" b="1">
                <a:latin typeface="Times New Roman"/>
                <a:cs typeface="Times New Roman"/>
              </a:rPr>
              <a:t>Example</a:t>
            </a:r>
            <a:r>
              <a:rPr dirty="0" sz="1200" spc="-45" b="1">
                <a:latin typeface="Times New Roman"/>
                <a:cs typeface="Times New Roman"/>
              </a:rPr>
              <a:t> </a:t>
            </a:r>
            <a:r>
              <a:rPr dirty="0" sz="1200" spc="-25" b="1">
                <a:latin typeface="Times New Roman"/>
                <a:cs typeface="Times New Roman"/>
              </a:rPr>
              <a:t>:14</a:t>
            </a:r>
            <a:endParaRPr sz="1200">
              <a:latin typeface="Times New Roman"/>
              <a:cs typeface="Times New Roman"/>
            </a:endParaRPr>
          </a:p>
          <a:p>
            <a:pPr marL="732155">
              <a:lnSpc>
                <a:spcPct val="100000"/>
              </a:lnSpc>
              <a:spcBef>
                <a:spcPts val="254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five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identical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results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table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664461" y="3283330"/>
          <a:ext cx="2339975" cy="622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8035"/>
                <a:gridCol w="202565"/>
                <a:gridCol w="264794"/>
                <a:gridCol w="266065"/>
                <a:gridCol w="266065"/>
                <a:gridCol w="264794"/>
                <a:gridCol w="202564"/>
              </a:tblGrid>
              <a:tr h="31051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No.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of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heads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5880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7785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55880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1785"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10">
                          <a:latin typeface="Calibri"/>
                          <a:cs typeface="Calibri"/>
                        </a:rPr>
                        <a:t>Frequency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34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25">
                          <a:latin typeface="Calibri"/>
                          <a:cs typeface="Calibri"/>
                        </a:rPr>
                        <a:t>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1392682" y="4105782"/>
            <a:ext cx="3412490" cy="74041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goodness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5%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significance.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 marL="2143125">
              <a:lnSpc>
                <a:spcPct val="100000"/>
              </a:lnSpc>
              <a:spcBef>
                <a:spcPts val="800"/>
              </a:spcBef>
            </a:pPr>
            <a:r>
              <a:rPr dirty="0" sz="1200" spc="735">
                <a:latin typeface="Cambria Math"/>
                <a:cs typeface="Cambria Math"/>
              </a:rPr>
              <a:t>∑</a:t>
            </a:r>
            <a:r>
              <a:rPr dirty="0" sz="1200" spc="-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𝑥𝑓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𝑥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4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7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284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40507" y="5027803"/>
            <a:ext cx="561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𝑀𝑒𝑎𝑛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618103" y="4911978"/>
            <a:ext cx="5416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∑</a:t>
            </a:r>
            <a:r>
              <a:rPr dirty="0" baseline="2314" sz="1800" spc="-104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𝑥𝑓(𝑥)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765930" y="5130165"/>
            <a:ext cx="2419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∑</a:t>
            </a:r>
            <a:r>
              <a:rPr dirty="0" baseline="2314" sz="1800" spc="-112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𝑓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630803" y="5144134"/>
            <a:ext cx="515620" cy="10795"/>
          </a:xfrm>
          <a:custGeom>
            <a:avLst/>
            <a:gdLst/>
            <a:ahLst/>
            <a:cxnLst/>
            <a:rect l="l" t="t" r="r" b="b"/>
            <a:pathLst>
              <a:path w="515620" h="10795">
                <a:moveTo>
                  <a:pt x="515416" y="0"/>
                </a:moveTo>
                <a:lnTo>
                  <a:pt x="0" y="0"/>
                </a:lnTo>
                <a:lnTo>
                  <a:pt x="0" y="10667"/>
                </a:lnTo>
                <a:lnTo>
                  <a:pt x="515416" y="10667"/>
                </a:lnTo>
                <a:lnTo>
                  <a:pt x="5154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4345813" y="5144134"/>
            <a:ext cx="253365" cy="10795"/>
          </a:xfrm>
          <a:custGeom>
            <a:avLst/>
            <a:gdLst/>
            <a:ahLst/>
            <a:cxnLst/>
            <a:rect l="l" t="t" r="r" b="b"/>
            <a:pathLst>
              <a:path w="253364" h="10795">
                <a:moveTo>
                  <a:pt x="252984" y="0"/>
                </a:moveTo>
                <a:lnTo>
                  <a:pt x="0" y="0"/>
                </a:lnTo>
                <a:lnTo>
                  <a:pt x="0" y="10667"/>
                </a:lnTo>
                <a:lnTo>
                  <a:pt x="252984" y="10667"/>
                </a:lnTo>
                <a:lnTo>
                  <a:pt x="252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4176140" y="4911978"/>
            <a:ext cx="916940" cy="426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9545">
              <a:lnSpc>
                <a:spcPts val="1175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284</a:t>
            </a:r>
            <a:endParaRPr sz="1200">
              <a:latin typeface="Cambria Math"/>
              <a:cs typeface="Cambria Math"/>
            </a:endParaRPr>
          </a:p>
          <a:p>
            <a:pPr marL="12700">
              <a:lnSpc>
                <a:spcPts val="860"/>
              </a:lnSpc>
              <a:tabLst>
                <a:tab pos="463550" algn="l"/>
              </a:tabLst>
            </a:pPr>
            <a:r>
              <a:rPr dirty="0" sz="1200" spc="-50">
                <a:latin typeface="Cambria Math"/>
                <a:cs typeface="Cambria Math"/>
              </a:rPr>
              <a:t>=</a:t>
            </a:r>
            <a:r>
              <a:rPr dirty="0" sz="1200">
                <a:latin typeface="Cambria Math"/>
                <a:cs typeface="Cambria Math"/>
              </a:rPr>
              <a:t>	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2.84</a:t>
            </a:r>
            <a:endParaRPr sz="1200">
              <a:latin typeface="Cambria Math"/>
              <a:cs typeface="Cambria Math"/>
            </a:endParaRPr>
          </a:p>
          <a:p>
            <a:pPr marL="169545">
              <a:lnSpc>
                <a:spcPts val="1125"/>
              </a:lnSpc>
            </a:pP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92682" y="5313044"/>
            <a:ext cx="2198370" cy="67056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Binomial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np</a:t>
            </a:r>
            <a:endParaRPr sz="1200">
              <a:latin typeface="Times New Roman"/>
              <a:cs typeface="Times New Roman"/>
            </a:endParaRPr>
          </a:p>
          <a:p>
            <a:pPr marL="12700" marR="1397000">
              <a:lnSpc>
                <a:spcPct val="117500"/>
              </a:lnSpc>
            </a:pPr>
            <a:r>
              <a:rPr dirty="0" sz="1200">
                <a:latin typeface="Times New Roman"/>
                <a:cs typeface="Times New Roman"/>
              </a:rPr>
              <a:t>2.84=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np=6p P=0.568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86457" y="6113145"/>
            <a:ext cx="8953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𝑥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67282" y="6011036"/>
            <a:ext cx="24841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P(x)</a:t>
            </a:r>
            <a:r>
              <a:rPr dirty="0" sz="1200" spc="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6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(</a:t>
            </a:r>
            <a:r>
              <a:rPr dirty="0" baseline="35947" sz="1275">
                <a:latin typeface="Cambria Math"/>
                <a:cs typeface="Cambria Math"/>
              </a:rPr>
              <a:t>5</a:t>
            </a:r>
            <a:r>
              <a:rPr dirty="0" sz="1200">
                <a:latin typeface="Cambria Math"/>
                <a:cs typeface="Cambria Math"/>
              </a:rPr>
              <a:t>)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0.568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𝑥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0.432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5−𝑥</a:t>
            </a:r>
            <a:r>
              <a:rPr dirty="0" baseline="29411" sz="1275" spc="41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13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𝑏</a:t>
            </a:r>
            <a:r>
              <a:rPr dirty="0" baseline="2314" sz="1800" spc="-30">
                <a:latin typeface="Cambria Math"/>
                <a:cs typeface="Cambria Math"/>
              </a:rPr>
              <a:t>(</a:t>
            </a:r>
            <a:r>
              <a:rPr dirty="0" sz="1200" spc="-20">
                <a:latin typeface="Cambria Math"/>
                <a:cs typeface="Cambria Math"/>
              </a:rPr>
              <a:t>𝑥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endParaRPr baseline="2314" sz="18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92682" y="6466713"/>
            <a:ext cx="5335905" cy="388620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 marR="5080">
              <a:lnSpc>
                <a:spcPts val="1420"/>
              </a:lnSpc>
              <a:spcBef>
                <a:spcPts val="16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100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 expected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tosses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coins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show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head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 </a:t>
            </a:r>
            <a:r>
              <a:rPr dirty="0" sz="1200" spc="-10">
                <a:latin typeface="Times New Roman"/>
                <a:cs typeface="Times New Roman"/>
              </a:rPr>
              <a:t>100Xb(x).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43910" y="7201281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367282" y="7111365"/>
            <a:ext cx="34937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Ie e</a:t>
            </a:r>
            <a:r>
              <a:rPr dirty="0" sz="800">
                <a:latin typeface="Times New Roman"/>
                <a:cs typeface="Times New Roman"/>
              </a:rPr>
              <a:t>1</a:t>
            </a:r>
            <a:r>
              <a:rPr dirty="0" baseline="4629" sz="1800">
                <a:latin typeface="Times New Roman"/>
                <a:cs typeface="Times New Roman"/>
              </a:rPr>
              <a:t>=100Xb(0)</a:t>
            </a:r>
            <a:r>
              <a:rPr dirty="0" baseline="4629" sz="1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100</a:t>
            </a:r>
            <a:r>
              <a:rPr dirty="0" baseline="4629" sz="1800" spc="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0.568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0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0.432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5−0</a:t>
            </a:r>
            <a:r>
              <a:rPr dirty="0" baseline="35947" sz="1275" spc="292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12">
                <a:latin typeface="Cambria Math"/>
                <a:cs typeface="Cambria Math"/>
              </a:rPr>
              <a:t> </a:t>
            </a:r>
            <a:r>
              <a:rPr dirty="0" baseline="4629" sz="1800" spc="-15">
                <a:latin typeface="Cambria Math"/>
                <a:cs typeface="Cambria Math"/>
              </a:rPr>
              <a:t>1.505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44014" y="7462266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67282" y="7372350"/>
            <a:ext cx="29660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2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3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1000X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0.568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1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0.432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5−1</a:t>
            </a:r>
            <a:r>
              <a:rPr dirty="0" baseline="4629" sz="1800">
                <a:latin typeface="Times New Roman"/>
                <a:cs typeface="Times New Roman"/>
              </a:rPr>
              <a:t>)</a:t>
            </a:r>
            <a:r>
              <a:rPr dirty="0" baseline="4629" sz="1800" spc="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2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1</a:t>
            </a:r>
            <a:r>
              <a:rPr dirty="0" baseline="4629" sz="1800" spc="-15">
                <a:latin typeface="Cambria Math"/>
                <a:cs typeface="Cambria Math"/>
              </a:rPr>
              <a:t>0.4512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750947" y="7722869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67282" y="7632954"/>
            <a:ext cx="34023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2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100Xb(2)</a:t>
            </a:r>
            <a:r>
              <a:rPr dirty="0" baseline="4629" sz="1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100</a:t>
            </a:r>
            <a:r>
              <a:rPr dirty="0" baseline="4629" sz="1800" spc="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0.568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2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0.432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5−2</a:t>
            </a:r>
            <a:r>
              <a:rPr dirty="0" baseline="35947" sz="1275" spc="30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04">
                <a:latin typeface="Cambria Math"/>
                <a:cs typeface="Cambria Math"/>
              </a:rPr>
              <a:t> </a:t>
            </a:r>
            <a:r>
              <a:rPr dirty="0" baseline="4629" sz="1800" spc="-15">
                <a:latin typeface="Cambria Math"/>
                <a:cs typeface="Cambria Math"/>
              </a:rPr>
              <a:t>26.01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648839" y="7981950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3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67282" y="7892033"/>
            <a:ext cx="338264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baseline="4629" sz="1800">
                <a:latin typeface="Times New Roman"/>
                <a:cs typeface="Times New Roman"/>
              </a:rPr>
              <a:t>=100Xb(3)</a:t>
            </a:r>
            <a:r>
              <a:rPr dirty="0" baseline="4629" sz="1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=100</a:t>
            </a:r>
            <a:r>
              <a:rPr dirty="0" baseline="4629" sz="1800" spc="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0.568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3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0.432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5−3</a:t>
            </a:r>
            <a:r>
              <a:rPr dirty="0" baseline="35947" sz="1275" spc="292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35">
                <a:latin typeface="Cambria Math"/>
                <a:cs typeface="Cambria Math"/>
              </a:rPr>
              <a:t> </a:t>
            </a:r>
            <a:r>
              <a:rPr dirty="0" baseline="4629" sz="1800" spc="-15">
                <a:latin typeface="Cambria Math"/>
                <a:cs typeface="Cambria Math"/>
              </a:rPr>
              <a:t>34.199</a:t>
            </a:r>
            <a:endParaRPr baseline="4629" sz="1800">
              <a:latin typeface="Cambria Math"/>
              <a:cs typeface="Cambria Math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750947" y="8244078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4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67282" y="8154161"/>
            <a:ext cx="35623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4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100Xb(4)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100</a:t>
            </a:r>
            <a:r>
              <a:rPr dirty="0" baseline="4629" sz="1800" spc="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0.568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4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0.432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5−4</a:t>
            </a:r>
            <a:r>
              <a:rPr dirty="0" baseline="35947" sz="1275" spc="30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04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22.483</a:t>
            </a:r>
            <a:r>
              <a:rPr dirty="0" baseline="4629" sz="1800" spc="52">
                <a:latin typeface="Cambria Math"/>
                <a:cs typeface="Cambria Math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,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50947" y="8503157"/>
            <a:ext cx="8826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67282" y="8413242"/>
            <a:ext cx="340232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5</a:t>
            </a:r>
            <a:r>
              <a:rPr dirty="0" sz="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</a:t>
            </a:r>
            <a:r>
              <a:rPr dirty="0" baseline="4629" sz="1800" spc="7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100Xb(5)</a:t>
            </a:r>
            <a:r>
              <a:rPr dirty="0" baseline="4629" sz="1800" spc="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= 100</a:t>
            </a:r>
            <a:r>
              <a:rPr dirty="0" baseline="4629" sz="1800" spc="3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(</a:t>
            </a:r>
            <a:r>
              <a:rPr dirty="0" baseline="42483" sz="1275">
                <a:latin typeface="Cambria Math"/>
                <a:cs typeface="Cambria Math"/>
              </a:rPr>
              <a:t>5</a:t>
            </a:r>
            <a:r>
              <a:rPr dirty="0" baseline="4629" sz="1800">
                <a:latin typeface="Cambria Math"/>
                <a:cs typeface="Cambria Math"/>
              </a:rPr>
              <a:t>)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0.568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</a:t>
            </a:r>
            <a:r>
              <a:rPr dirty="0" baseline="6944" sz="1800">
                <a:latin typeface="Cambria Math"/>
                <a:cs typeface="Cambria Math"/>
              </a:rPr>
              <a:t>(</a:t>
            </a:r>
            <a:r>
              <a:rPr dirty="0" baseline="4629" sz="1800">
                <a:latin typeface="Cambria Math"/>
                <a:cs typeface="Cambria Math"/>
              </a:rPr>
              <a:t>0.432</a:t>
            </a:r>
            <a:r>
              <a:rPr dirty="0" baseline="6944" sz="1800">
                <a:latin typeface="Cambria Math"/>
                <a:cs typeface="Cambria Math"/>
              </a:rPr>
              <a:t>)</a:t>
            </a:r>
            <a:r>
              <a:rPr dirty="0" baseline="35947" sz="1275">
                <a:latin typeface="Cambria Math"/>
                <a:cs typeface="Cambria Math"/>
              </a:rPr>
              <a:t>5−5</a:t>
            </a:r>
            <a:r>
              <a:rPr dirty="0" baseline="35947" sz="1275" spc="300">
                <a:latin typeface="Cambria Math"/>
                <a:cs typeface="Cambria Math"/>
              </a:rPr>
              <a:t> </a:t>
            </a:r>
            <a:r>
              <a:rPr dirty="0" baseline="4629" sz="1800">
                <a:latin typeface="Cambria Math"/>
                <a:cs typeface="Cambria Math"/>
              </a:rPr>
              <a:t>=</a:t>
            </a:r>
            <a:r>
              <a:rPr dirty="0" baseline="4629" sz="1800" spc="104">
                <a:latin typeface="Cambria Math"/>
                <a:cs typeface="Cambria Math"/>
              </a:rPr>
              <a:t> </a:t>
            </a:r>
            <a:r>
              <a:rPr dirty="0" baseline="4629" sz="1800" spc="-15">
                <a:latin typeface="Cambria Math"/>
                <a:cs typeface="Cambria Math"/>
              </a:rPr>
              <a:t>5.912</a:t>
            </a:r>
            <a:endParaRPr baseline="4629" sz="1800">
              <a:latin typeface="Cambria Math"/>
              <a:cs typeface="Cambria Math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673100" y="9388856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392682" y="856233"/>
            <a:ext cx="4093210" cy="1334770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frequency=100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theoretical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=100.5602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5">
                <a:latin typeface="Times New Roman"/>
                <a:cs typeface="Times New Roman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∑</a:t>
            </a:r>
            <a:r>
              <a:rPr dirty="0" baseline="2314" sz="1800" spc="-112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𝑥𝑒</a:t>
            </a:r>
            <a:endParaRPr sz="1200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1200">
              <a:latin typeface="Cambria Math"/>
              <a:cs typeface="Cambria Math"/>
            </a:endParaRPr>
          </a:p>
          <a:p>
            <a:pPr marL="12700" marR="723265">
              <a:lnSpc>
                <a:spcPct val="1175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e1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very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add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e1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e1+e2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11.9562 </a:t>
            </a:r>
            <a:r>
              <a:rPr dirty="0" sz="1200">
                <a:latin typeface="Times New Roman"/>
                <a:cs typeface="Times New Roman"/>
              </a:rPr>
              <a:t>f1+f2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16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baseline="4629" sz="1800">
                <a:latin typeface="Times New Roman"/>
                <a:cs typeface="Times New Roman"/>
              </a:rPr>
              <a:t>e</a:t>
            </a:r>
            <a:r>
              <a:rPr dirty="0" sz="800">
                <a:latin typeface="Times New Roman"/>
                <a:cs typeface="Times New Roman"/>
              </a:rPr>
              <a:t>3</a:t>
            </a:r>
            <a:r>
              <a:rPr dirty="0" sz="800" spc="7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large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difference</a:t>
            </a:r>
            <a:r>
              <a:rPr dirty="0" baseline="4629" sz="1800" spc="-6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between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observed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and</a:t>
            </a:r>
            <a:r>
              <a:rPr dirty="0" baseline="4629" sz="1800" spc="-5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theoretical</a:t>
            </a:r>
            <a:r>
              <a:rPr dirty="0" baseline="4629" sz="1800" spc="-44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frequencies</a:t>
            </a:r>
            <a:endParaRPr baseline="4629" sz="18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98346" y="2510676"/>
            <a:ext cx="38544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47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886966" y="2635249"/>
            <a:ext cx="1083945" cy="10795"/>
          </a:xfrm>
          <a:custGeom>
            <a:avLst/>
            <a:gdLst/>
            <a:ahLst/>
            <a:cxnLst/>
            <a:rect l="l" t="t" r="r" b="b"/>
            <a:pathLst>
              <a:path w="1083945" h="10794">
                <a:moveTo>
                  <a:pt x="1083868" y="0"/>
                </a:moveTo>
                <a:lnTo>
                  <a:pt x="0" y="0"/>
                </a:lnTo>
                <a:lnTo>
                  <a:pt x="0" y="10668"/>
                </a:lnTo>
                <a:lnTo>
                  <a:pt x="1083868" y="10668"/>
                </a:lnTo>
                <a:lnTo>
                  <a:pt x="10838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991739" y="2518918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47061" y="2621026"/>
            <a:ext cx="18275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77620" algn="l"/>
              </a:tabLst>
            </a:pPr>
            <a:r>
              <a:rPr dirty="0" sz="1200" spc="-10">
                <a:latin typeface="Cambria Math"/>
                <a:cs typeface="Cambria Math"/>
              </a:rPr>
              <a:t>11.9562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10">
                <a:latin typeface="Cambria Math"/>
                <a:cs typeface="Cambria Math"/>
              </a:rPr>
              <a:t>25.4498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152267" y="2635249"/>
            <a:ext cx="1083945" cy="10795"/>
          </a:xfrm>
          <a:custGeom>
            <a:avLst/>
            <a:gdLst/>
            <a:ahLst/>
            <a:cxnLst/>
            <a:rect l="l" t="t" r="r" b="b"/>
            <a:pathLst>
              <a:path w="1083945" h="10794">
                <a:moveTo>
                  <a:pt x="1083868" y="0"/>
                </a:moveTo>
                <a:lnTo>
                  <a:pt x="0" y="0"/>
                </a:lnTo>
                <a:lnTo>
                  <a:pt x="0" y="10668"/>
                </a:lnTo>
                <a:lnTo>
                  <a:pt x="1083868" y="10668"/>
                </a:lnTo>
                <a:lnTo>
                  <a:pt x="108386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4256913" y="2518918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23466" y="2403093"/>
            <a:ext cx="3637279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1328420" algn="l"/>
                <a:tab pos="2593340" algn="l"/>
              </a:tabLst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16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11.9562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20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25.4498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34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34.199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677536" y="2621026"/>
            <a:ext cx="478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34.199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4417440" y="2635249"/>
            <a:ext cx="998219" cy="10795"/>
          </a:xfrm>
          <a:custGeom>
            <a:avLst/>
            <a:gdLst/>
            <a:ahLst/>
            <a:cxnLst/>
            <a:rect l="l" t="t" r="r" b="b"/>
            <a:pathLst>
              <a:path w="998220" h="10794">
                <a:moveTo>
                  <a:pt x="998219" y="0"/>
                </a:moveTo>
                <a:lnTo>
                  <a:pt x="0" y="0"/>
                </a:lnTo>
                <a:lnTo>
                  <a:pt x="0" y="10668"/>
                </a:lnTo>
                <a:lnTo>
                  <a:pt x="998219" y="10668"/>
                </a:lnTo>
                <a:lnTo>
                  <a:pt x="9982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438013" y="2518918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60440" y="2403093"/>
            <a:ext cx="10693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22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22.483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859017" y="2621026"/>
            <a:ext cx="4781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22.483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598540" y="2635249"/>
            <a:ext cx="998855" cy="10795"/>
          </a:xfrm>
          <a:custGeom>
            <a:avLst/>
            <a:gdLst/>
            <a:ahLst/>
            <a:cxnLst/>
            <a:rect l="l" t="t" r="r" b="b"/>
            <a:pathLst>
              <a:path w="998854" h="10794">
                <a:moveTo>
                  <a:pt x="998524" y="0"/>
                </a:moveTo>
                <a:lnTo>
                  <a:pt x="0" y="0"/>
                </a:lnTo>
                <a:lnTo>
                  <a:pt x="0" y="10668"/>
                </a:lnTo>
                <a:lnTo>
                  <a:pt x="998524" y="10668"/>
                </a:lnTo>
                <a:lnTo>
                  <a:pt x="998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2438526" y="2890773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560954" y="2774950"/>
            <a:ext cx="9010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8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5.912</a:t>
            </a:r>
            <a:r>
              <a:rPr dirty="0" baseline="2314" sz="1800" spc="-15">
                <a:latin typeface="Cambria Math"/>
                <a:cs typeface="Cambria Math"/>
              </a:rPr>
              <a:t>)</a:t>
            </a:r>
            <a:r>
              <a:rPr dirty="0" baseline="29411" sz="1275" spc="-15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816479" y="2993263"/>
            <a:ext cx="3943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Cambria Math"/>
                <a:cs typeface="Cambria Math"/>
              </a:rPr>
              <a:t>5.912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599054" y="3007105"/>
            <a:ext cx="830580" cy="10795"/>
          </a:xfrm>
          <a:custGeom>
            <a:avLst/>
            <a:gdLst/>
            <a:ahLst/>
            <a:cxnLst/>
            <a:rect l="l" t="t" r="r" b="b"/>
            <a:pathLst>
              <a:path w="830579" h="10794">
                <a:moveTo>
                  <a:pt x="830580" y="0"/>
                </a:moveTo>
                <a:lnTo>
                  <a:pt x="0" y="0"/>
                </a:lnTo>
                <a:lnTo>
                  <a:pt x="0" y="10668"/>
                </a:lnTo>
                <a:lnTo>
                  <a:pt x="830580" y="10668"/>
                </a:lnTo>
                <a:lnTo>
                  <a:pt x="8305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458083" y="2890773"/>
            <a:ext cx="4660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3.28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67282" y="3385757"/>
            <a:ext cx="4481195" cy="46672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80"/>
              </a:spcBef>
            </a:pPr>
            <a:r>
              <a:rPr dirty="0" sz="1200">
                <a:latin typeface="Times New Roman"/>
                <a:cs typeface="Times New Roman"/>
              </a:rPr>
              <a:t>Note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pairs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computation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 </a:t>
            </a: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sz="1200">
                <a:latin typeface="Cambria Math"/>
                <a:cs typeface="Cambria Math"/>
              </a:rPr>
              <a:t>,</a:t>
            </a:r>
            <a:r>
              <a:rPr dirty="0" sz="1200" spc="-7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𝑁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100</a:t>
            </a:r>
            <a:endParaRPr sz="1200">
              <a:latin typeface="Cambria Math"/>
              <a:cs typeface="Cambria Math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=v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=5-</a:t>
            </a:r>
            <a:r>
              <a:rPr dirty="0" sz="1200">
                <a:latin typeface="Times New Roman"/>
                <a:cs typeface="Times New Roman"/>
              </a:rPr>
              <a:t>2=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40963" y="3964051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31742" y="3798836"/>
            <a:ext cx="2228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-20000" sz="1875" spc="-37">
                <a:latin typeface="Symbol"/>
                <a:cs typeface="Symbol"/>
              </a:rPr>
              <a:t>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857371" y="3863466"/>
            <a:ext cx="7194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3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7.82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58792" y="4422775"/>
            <a:ext cx="23622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0.05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102991" y="4313948"/>
            <a:ext cx="1915160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  <a:tabLst>
                <a:tab pos="1184275" algn="l"/>
              </a:tabLst>
            </a:pPr>
            <a:r>
              <a:rPr dirty="0" sz="1250">
                <a:latin typeface="Symbol"/>
                <a:cs typeface="Symbol"/>
              </a:rPr>
              <a:t>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4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3.28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&lt;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3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8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7.82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42845" y="4564507"/>
            <a:ext cx="424751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𝑊𝑒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𝑎𝑐𝑐𝑒𝑝𝑡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𝑡ℎ𝑒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𝑔𝑜𝑜𝑑𝑛𝑒𝑠𝑠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𝑜𝑓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𝑓𝑖𝑡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𝑎𝑡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5%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𝑏𝑖𝑛𝑜𝑚𝑖𝑎𝑙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𝑑𝑖𝑠𝑡𝑟𝑖𝑏𝑢𝑡𝑖𝑜𝑛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.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405382" y="5134000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392682" y="5346572"/>
            <a:ext cx="5072380" cy="8807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6280">
              <a:lnSpc>
                <a:spcPct val="100000"/>
              </a:lnSpc>
              <a:spcBef>
                <a:spcPts val="100"/>
              </a:spcBef>
            </a:pPr>
            <a:r>
              <a:rPr dirty="0" u="heavy" sz="1200" spc="-1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Example:15</a:t>
            </a:r>
            <a:endParaRPr sz="1200">
              <a:latin typeface="Cambria"/>
              <a:cs typeface="Cambria"/>
            </a:endParaRPr>
          </a:p>
          <a:p>
            <a:pPr marL="12700" marR="5080" indent="202565">
              <a:lnSpc>
                <a:spcPct val="144200"/>
              </a:lnSpc>
              <a:spcBef>
                <a:spcPts val="1140"/>
              </a:spcBef>
            </a:pP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thrown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264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times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appearing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4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distribution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31" name="object 31" descr=""/>
          <p:cNvGraphicFramePr>
            <a:graphicFrameLocks noGrp="1"/>
          </p:cNvGraphicFramePr>
          <p:nvPr/>
        </p:nvGraphicFramePr>
        <p:xfrm>
          <a:off x="1751329" y="6316344"/>
          <a:ext cx="3585210" cy="712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9745"/>
                <a:gridCol w="501649"/>
                <a:gridCol w="499744"/>
                <a:gridCol w="499744"/>
                <a:gridCol w="501650"/>
                <a:gridCol w="499744"/>
                <a:gridCol w="499745"/>
              </a:tblGrid>
              <a:tr h="356235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x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235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32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58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54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60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2" name="object 32" descr=""/>
          <p:cNvSpPr txBox="1"/>
          <p:nvPr/>
        </p:nvSpPr>
        <p:spPr>
          <a:xfrm>
            <a:off x="1354582" y="7057403"/>
            <a:ext cx="5393690" cy="172720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</a:pPr>
            <a:r>
              <a:rPr dirty="0" sz="1200">
                <a:latin typeface="Times New Roman"/>
                <a:cs typeface="Times New Roman"/>
              </a:rPr>
              <a:t>Calculate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>
              <a:latin typeface="Cambria Math"/>
              <a:cs typeface="Cambria Math"/>
            </a:endParaRPr>
          </a:p>
          <a:p>
            <a:pPr marL="50800">
              <a:lnSpc>
                <a:spcPct val="100000"/>
              </a:lnSpc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Solution:</a:t>
            </a:r>
            <a:endParaRPr sz="12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1045"/>
              </a:spcBef>
            </a:pP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observed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frequencies.</a:t>
            </a:r>
            <a:endParaRPr sz="1200">
              <a:latin typeface="Times New Roman"/>
              <a:cs typeface="Times New Roman"/>
            </a:endParaRPr>
          </a:p>
          <a:p>
            <a:pPr marL="50800" marR="17780" indent="50165">
              <a:lnSpc>
                <a:spcPct val="143300"/>
              </a:lnSpc>
              <a:spcBef>
                <a:spcPts val="240"/>
              </a:spcBef>
            </a:pPr>
            <a:r>
              <a:rPr dirty="0" sz="1200">
                <a:latin typeface="Times New Roman"/>
                <a:cs typeface="Times New Roman"/>
              </a:rPr>
              <a:t>Assuming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unbiased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expected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number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numbers </a:t>
            </a:r>
            <a:r>
              <a:rPr dirty="0" sz="1200">
                <a:latin typeface="Times New Roman"/>
                <a:cs typeface="Times New Roman"/>
              </a:rPr>
              <a:t>1,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3,4,5,6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appear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face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264/6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44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each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660"/>
              </a:spcBef>
            </a:pPr>
            <a:r>
              <a:rPr dirty="0" sz="1200">
                <a:latin typeface="Times New Roman"/>
                <a:cs typeface="Times New Roman"/>
              </a:rPr>
              <a:t>Then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10">
                <a:latin typeface="Times New Roman"/>
                <a:cs typeface="Times New Roman"/>
              </a:rPr>
              <a:t> follows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 descr=""/>
          <p:cNvGrpSpPr/>
          <p:nvPr/>
        </p:nvGrpSpPr>
        <p:grpSpPr>
          <a:xfrm>
            <a:off x="2190242" y="6965568"/>
            <a:ext cx="751840" cy="64769"/>
            <a:chOff x="2190242" y="6965568"/>
            <a:chExt cx="751840" cy="64769"/>
          </a:xfrm>
        </p:grpSpPr>
        <p:sp>
          <p:nvSpPr>
            <p:cNvPr id="3" name="object 3" descr=""/>
            <p:cNvSpPr/>
            <p:nvPr/>
          </p:nvSpPr>
          <p:spPr>
            <a:xfrm>
              <a:off x="2393950" y="7023100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5" h="0">
                  <a:moveTo>
                    <a:pt x="0" y="0"/>
                  </a:moveTo>
                  <a:lnTo>
                    <a:pt x="306705" y="0"/>
                  </a:lnTo>
                </a:path>
              </a:pathLst>
            </a:custGeom>
            <a:ln w="137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 descr=""/>
            <p:cNvSpPr/>
            <p:nvPr/>
          </p:nvSpPr>
          <p:spPr>
            <a:xfrm>
              <a:off x="2190242" y="6965568"/>
              <a:ext cx="751840" cy="10795"/>
            </a:xfrm>
            <a:custGeom>
              <a:avLst/>
              <a:gdLst/>
              <a:ahLst/>
              <a:cxnLst/>
              <a:rect l="l" t="t" r="r" b="b"/>
              <a:pathLst>
                <a:path w="751839" h="10795">
                  <a:moveTo>
                    <a:pt x="751636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751636" y="10668"/>
                  </a:lnTo>
                  <a:lnTo>
                    <a:pt x="7516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1751329" y="914400"/>
          <a:ext cx="4455795" cy="10553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14855"/>
                <a:gridCol w="362585"/>
                <a:gridCol w="363855"/>
                <a:gridCol w="440055"/>
                <a:gridCol w="455294"/>
                <a:gridCol w="362585"/>
                <a:gridCol w="371475"/>
              </a:tblGrid>
              <a:tr h="351790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No.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on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the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25">
                          <a:latin typeface="Calibri"/>
                          <a:cs typeface="Calibri"/>
                        </a:rPr>
                        <a:t>die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1790"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Observed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frequency(O</a:t>
                      </a:r>
                      <a:r>
                        <a:rPr dirty="0" baseline="-10101" sz="1650" spc="-15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32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28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58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54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60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1790">
                <a:tc>
                  <a:txBody>
                    <a:bodyPr/>
                    <a:lstStyle/>
                    <a:p>
                      <a:pPr marL="2540">
                        <a:lnSpc>
                          <a:spcPts val="130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Expected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frequency(E</a:t>
                      </a:r>
                      <a:r>
                        <a:rPr dirty="0" baseline="-10101" sz="1650" spc="-15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3737483" y="2080006"/>
            <a:ext cx="254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800" spc="-37">
                <a:latin typeface="Cambria Math"/>
                <a:cs typeface="Cambria Math"/>
              </a:rPr>
              <a:t>∑</a:t>
            </a:r>
            <a:r>
              <a:rPr dirty="0" sz="850" spc="-25">
                <a:latin typeface="Cambria Math"/>
                <a:cs typeface="Cambria Math"/>
              </a:rPr>
              <a:t>𝒏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028821" y="2140966"/>
            <a:ext cx="7143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(𝒐</a:t>
            </a:r>
            <a:r>
              <a:rPr dirty="0" baseline="-16339" sz="1275">
                <a:latin typeface="Cambria Math"/>
                <a:cs typeface="Cambria Math"/>
              </a:rPr>
              <a:t>𝒊</a:t>
            </a:r>
            <a:r>
              <a:rPr dirty="0" baseline="-16339" sz="1275" spc="16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𝒆</a:t>
            </a:r>
            <a:r>
              <a:rPr dirty="0" baseline="-16339" sz="1275" spc="-30">
                <a:latin typeface="Cambria Math"/>
                <a:cs typeface="Cambria Math"/>
              </a:rPr>
              <a:t>𝒊</a:t>
            </a:r>
            <a:r>
              <a:rPr dirty="0" sz="1200" spc="-2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𝟐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385439" y="2169300"/>
            <a:ext cx="1363345" cy="398145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ts val="1490"/>
              </a:lnSpc>
              <a:spcBef>
                <a:spcPts val="115"/>
              </a:spcBef>
              <a:tabLst>
                <a:tab pos="1323975" algn="l"/>
              </a:tabLst>
            </a:pPr>
            <a:r>
              <a:rPr dirty="0" baseline="-26666" sz="1875">
                <a:latin typeface="Symbol"/>
                <a:cs typeface="Symbol"/>
              </a:rPr>
              <a:t></a:t>
            </a:r>
            <a:r>
              <a:rPr dirty="0" baseline="-13071" sz="1275">
                <a:latin typeface="Cambria Math"/>
                <a:cs typeface="Cambria Math"/>
              </a:rPr>
              <a:t>2</a:t>
            </a:r>
            <a:r>
              <a:rPr dirty="0" baseline="-13071" sz="1275" spc="270">
                <a:latin typeface="Cambria Math"/>
                <a:cs typeface="Cambria Math"/>
              </a:rPr>
              <a:t> </a:t>
            </a:r>
            <a:r>
              <a:rPr dirty="0" baseline="-27777" sz="1800">
                <a:latin typeface="Cambria Math"/>
                <a:cs typeface="Cambria Math"/>
              </a:rPr>
              <a:t>=</a:t>
            </a:r>
            <a:r>
              <a:rPr dirty="0" baseline="-27777" sz="1800" spc="104">
                <a:latin typeface="Cambria Math"/>
                <a:cs typeface="Cambria Math"/>
              </a:rPr>
              <a:t> </a:t>
            </a:r>
            <a:r>
              <a:rPr dirty="0" u="sng" sz="850" spc="2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u="sng" sz="850" spc="-2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𝒊=𝟏</a:t>
            </a:r>
            <a:r>
              <a:rPr dirty="0" u="sng" sz="8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	</a:t>
            </a:r>
            <a:endParaRPr sz="850">
              <a:latin typeface="Cambria Math"/>
              <a:cs typeface="Cambria Math"/>
            </a:endParaRPr>
          </a:p>
          <a:p>
            <a:pPr marL="792480">
              <a:lnSpc>
                <a:spcPts val="1430"/>
              </a:lnSpc>
            </a:pPr>
            <a:r>
              <a:rPr dirty="0" sz="1200" spc="-25">
                <a:latin typeface="Cambria Math"/>
                <a:cs typeface="Cambria Math"/>
              </a:rPr>
              <a:t>𝒆</a:t>
            </a:r>
            <a:r>
              <a:rPr dirty="0" baseline="-16339" sz="1275" spc="-37">
                <a:latin typeface="Cambria Math"/>
                <a:cs typeface="Cambria Math"/>
              </a:rPr>
              <a:t>𝒊</a:t>
            </a:r>
            <a:endParaRPr baseline="-16339" sz="1275">
              <a:latin typeface="Cambria Math"/>
              <a:cs typeface="Cambria Math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56689" y="2828290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86738" y="2712466"/>
            <a:ext cx="785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40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44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84933" y="2930397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44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624838" y="2944622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10" h="10794">
                <a:moveTo>
                  <a:pt x="714756" y="0"/>
                </a:moveTo>
                <a:lnTo>
                  <a:pt x="0" y="0"/>
                </a:lnTo>
                <a:lnTo>
                  <a:pt x="0" y="10668"/>
                </a:lnTo>
                <a:lnTo>
                  <a:pt x="714756" y="10668"/>
                </a:lnTo>
                <a:lnTo>
                  <a:pt x="714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360422" y="2828290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83230" y="2712466"/>
            <a:ext cx="785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32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44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81426" y="2930397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44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521330" y="2944622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10" h="10794">
                <a:moveTo>
                  <a:pt x="714756" y="0"/>
                </a:moveTo>
                <a:lnTo>
                  <a:pt x="0" y="0"/>
                </a:lnTo>
                <a:lnTo>
                  <a:pt x="0" y="10668"/>
                </a:lnTo>
                <a:lnTo>
                  <a:pt x="714756" y="10668"/>
                </a:lnTo>
                <a:lnTo>
                  <a:pt x="714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3256915" y="2828290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417442" y="2944622"/>
            <a:ext cx="715645" cy="10795"/>
          </a:xfrm>
          <a:custGeom>
            <a:avLst/>
            <a:gdLst/>
            <a:ahLst/>
            <a:cxnLst/>
            <a:rect l="l" t="t" r="r" b="b"/>
            <a:pathLst>
              <a:path w="715645" h="10794">
                <a:moveTo>
                  <a:pt x="715060" y="0"/>
                </a:moveTo>
                <a:lnTo>
                  <a:pt x="0" y="0"/>
                </a:lnTo>
                <a:lnTo>
                  <a:pt x="0" y="10668"/>
                </a:lnTo>
                <a:lnTo>
                  <a:pt x="715060" y="10668"/>
                </a:lnTo>
                <a:lnTo>
                  <a:pt x="7150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4153280" y="2828290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4313809" y="2944622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10" h="10794">
                <a:moveTo>
                  <a:pt x="714756" y="0"/>
                </a:moveTo>
                <a:lnTo>
                  <a:pt x="0" y="0"/>
                </a:lnTo>
                <a:lnTo>
                  <a:pt x="0" y="10668"/>
                </a:lnTo>
                <a:lnTo>
                  <a:pt x="714756" y="10668"/>
                </a:lnTo>
                <a:lnTo>
                  <a:pt x="714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3677539" y="2930397"/>
            <a:ext cx="18300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08685" algn="l"/>
                <a:tab pos="1649095" algn="l"/>
              </a:tabLst>
            </a:pPr>
            <a:r>
              <a:rPr dirty="0" sz="1200" spc="-25">
                <a:latin typeface="Cambria Math"/>
                <a:cs typeface="Cambria Math"/>
              </a:rPr>
              <a:t>44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44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-25">
                <a:latin typeface="Cambria Math"/>
                <a:cs typeface="Cambria Math"/>
              </a:rPr>
              <a:t>44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5054472" y="2944622"/>
            <a:ext cx="715645" cy="10795"/>
          </a:xfrm>
          <a:custGeom>
            <a:avLst/>
            <a:gdLst/>
            <a:ahLst/>
            <a:cxnLst/>
            <a:rect l="l" t="t" r="r" b="b"/>
            <a:pathLst>
              <a:path w="715645" h="10794">
                <a:moveTo>
                  <a:pt x="715060" y="0"/>
                </a:moveTo>
                <a:lnTo>
                  <a:pt x="0" y="0"/>
                </a:lnTo>
                <a:lnTo>
                  <a:pt x="0" y="10668"/>
                </a:lnTo>
                <a:lnTo>
                  <a:pt x="715060" y="10668"/>
                </a:lnTo>
                <a:lnTo>
                  <a:pt x="7150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5790438" y="2828290"/>
            <a:ext cx="13970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353942" y="2712466"/>
            <a:ext cx="33553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  <a:tabLst>
                <a:tab pos="959485" algn="l"/>
                <a:tab pos="2596515" algn="l"/>
              </a:tabLst>
            </a:pP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28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44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58 −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44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8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54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44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60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44</a:t>
            </a:r>
            <a:r>
              <a:rPr dirty="0" baseline="2314" sz="1800" spc="-30">
                <a:latin typeface="Cambria Math"/>
                <a:cs typeface="Cambria Math"/>
              </a:rPr>
              <a:t>)</a:t>
            </a:r>
            <a:r>
              <a:rPr dirty="0" baseline="29411" sz="1275" spc="-30">
                <a:latin typeface="Cambria Math"/>
                <a:cs typeface="Cambria Math"/>
              </a:rPr>
              <a:t>2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211061" y="2930397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44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5950965" y="2944622"/>
            <a:ext cx="715010" cy="10795"/>
          </a:xfrm>
          <a:custGeom>
            <a:avLst/>
            <a:gdLst/>
            <a:ahLst/>
            <a:cxnLst/>
            <a:rect l="l" t="t" r="r" b="b"/>
            <a:pathLst>
              <a:path w="715009" h="10794">
                <a:moveTo>
                  <a:pt x="714756" y="0"/>
                </a:moveTo>
                <a:lnTo>
                  <a:pt x="0" y="0"/>
                </a:lnTo>
                <a:lnTo>
                  <a:pt x="0" y="10668"/>
                </a:lnTo>
                <a:lnTo>
                  <a:pt x="714756" y="10668"/>
                </a:lnTo>
                <a:lnTo>
                  <a:pt x="7147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392682" y="3072510"/>
            <a:ext cx="2635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imes New Roman"/>
                <a:cs typeface="Times New Roman"/>
              </a:rPr>
              <a:t>=22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405382" y="3744112"/>
            <a:ext cx="4610100" cy="0"/>
          </a:xfrm>
          <a:custGeom>
            <a:avLst/>
            <a:gdLst/>
            <a:ahLst/>
            <a:cxnLst/>
            <a:rect l="l" t="t" r="r" b="b"/>
            <a:pathLst>
              <a:path w="4610100" h="0">
                <a:moveTo>
                  <a:pt x="0" y="0"/>
                </a:moveTo>
                <a:lnTo>
                  <a:pt x="4609513" y="0"/>
                </a:lnTo>
              </a:path>
            </a:pathLst>
          </a:custGeom>
          <a:ln w="1021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354582" y="4297807"/>
            <a:ext cx="5243195" cy="9188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1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Example:16</a:t>
            </a:r>
            <a:endParaRPr sz="1200">
              <a:latin typeface="Cambria"/>
              <a:cs typeface="Cambria"/>
            </a:endParaRPr>
          </a:p>
          <a:p>
            <a:pPr marL="50800" marR="43180" indent="457200">
              <a:lnSpc>
                <a:spcPts val="2020"/>
              </a:lnSpc>
              <a:spcBef>
                <a:spcPts val="1345"/>
              </a:spcBef>
              <a:tabLst>
                <a:tab pos="1094740" algn="l"/>
              </a:tabLst>
            </a:pPr>
            <a:r>
              <a:rPr dirty="0" sz="1200">
                <a:latin typeface="Times New Roman"/>
                <a:cs typeface="Times New Roman"/>
              </a:rPr>
              <a:t>Fit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Poisson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data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test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goodness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fit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1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20">
                <a:latin typeface="Times New Roman"/>
                <a:cs typeface="Times New Roman"/>
              </a:rPr>
              <a:t> </a:t>
            </a:r>
            <a:r>
              <a:rPr dirty="0" sz="1250" spc="-25">
                <a:latin typeface="Symbol"/>
                <a:cs typeface="Symbol"/>
              </a:rPr>
              <a:t></a:t>
            </a:r>
            <a:r>
              <a:rPr dirty="0" baseline="29411" sz="1275" spc="-37">
                <a:latin typeface="Cambria Math"/>
                <a:cs typeface="Cambria Math"/>
              </a:rPr>
              <a:t>2</a:t>
            </a:r>
            <a:r>
              <a:rPr dirty="0" baseline="29411" sz="1275">
                <a:latin typeface="Cambria Math"/>
                <a:cs typeface="Cambria Math"/>
              </a:rPr>
              <a:t>	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7.815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17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 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50">
                <a:latin typeface="Times New Roman"/>
                <a:cs typeface="Times New Roman"/>
              </a:rPr>
              <a:t>4</a:t>
            </a:r>
            <a:endParaRPr sz="1200">
              <a:latin typeface="Times New Roman"/>
              <a:cs typeface="Times New Roman"/>
            </a:endParaRPr>
          </a:p>
          <a:p>
            <a:pPr marL="871855">
              <a:lnSpc>
                <a:spcPts val="204"/>
              </a:lnSpc>
            </a:pPr>
            <a:r>
              <a:rPr dirty="0" sz="850" spc="-20">
                <a:latin typeface="Cambria Math"/>
                <a:cs typeface="Cambria Math"/>
              </a:rPr>
              <a:t>𝟎.𝟎𝟓</a:t>
            </a:r>
            <a:endParaRPr sz="850">
              <a:latin typeface="Cambria Math"/>
              <a:cs typeface="Cambria Math"/>
            </a:endParaRPr>
          </a:p>
        </p:txBody>
      </p:sp>
      <p:graphicFrame>
        <p:nvGraphicFramePr>
          <p:cNvPr id="30" name="object 30" descr=""/>
          <p:cNvGraphicFramePr>
            <a:graphicFrameLocks noGrp="1"/>
          </p:cNvGraphicFramePr>
          <p:nvPr/>
        </p:nvGraphicFramePr>
        <p:xfrm>
          <a:off x="2121661" y="5441569"/>
          <a:ext cx="3085465" cy="479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0380"/>
                <a:gridCol w="501650"/>
                <a:gridCol w="500380"/>
                <a:gridCol w="500380"/>
                <a:gridCol w="501650"/>
                <a:gridCol w="500380"/>
              </a:tblGrid>
              <a:tr h="240665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x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8760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122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60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1" name="object 31" descr=""/>
          <p:cNvSpPr/>
          <p:nvPr/>
        </p:nvSpPr>
        <p:spPr>
          <a:xfrm>
            <a:off x="1405382" y="6965568"/>
            <a:ext cx="300355" cy="10795"/>
          </a:xfrm>
          <a:custGeom>
            <a:avLst/>
            <a:gdLst/>
            <a:ahLst/>
            <a:cxnLst/>
            <a:rect l="l" t="t" r="r" b="b"/>
            <a:pathLst>
              <a:path w="300355" h="10795">
                <a:moveTo>
                  <a:pt x="300228" y="0"/>
                </a:moveTo>
                <a:lnTo>
                  <a:pt x="0" y="0"/>
                </a:lnTo>
                <a:lnTo>
                  <a:pt x="0" y="10668"/>
                </a:lnTo>
                <a:lnTo>
                  <a:pt x="300228" y="10668"/>
                </a:lnTo>
                <a:lnTo>
                  <a:pt x="300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1379982" y="6241160"/>
            <a:ext cx="2025650" cy="88391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Solution: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230"/>
              </a:spcBef>
            </a:pPr>
            <a:endParaRPr sz="1200">
              <a:latin typeface="Cambria"/>
              <a:cs typeface="Cambria"/>
            </a:endParaRPr>
          </a:p>
          <a:p>
            <a:pPr marL="98425">
              <a:lnSpc>
                <a:spcPct val="100000"/>
              </a:lnSpc>
            </a:pPr>
            <a:r>
              <a:rPr dirty="0" baseline="3267" sz="1275">
                <a:latin typeface="Cambria Math"/>
                <a:cs typeface="Cambria Math"/>
              </a:rPr>
              <a:t>∑</a:t>
            </a:r>
            <a:r>
              <a:rPr dirty="0" baseline="3267" sz="1275" spc="-89">
                <a:latin typeface="Cambria Math"/>
                <a:cs typeface="Cambria Math"/>
              </a:rPr>
              <a:t> </a:t>
            </a:r>
            <a:r>
              <a:rPr dirty="0" sz="850" spc="60">
                <a:latin typeface="Cambria Math"/>
                <a:cs typeface="Cambria Math"/>
              </a:rPr>
              <a:t>𝑓𝑥</a:t>
            </a:r>
            <a:r>
              <a:rPr dirty="0" sz="850" spc="145">
                <a:latin typeface="Cambria Math"/>
                <a:cs typeface="Cambria Math"/>
              </a:rPr>
              <a:t> </a:t>
            </a:r>
            <a:r>
              <a:rPr dirty="0" baseline="-32407" sz="1800">
                <a:latin typeface="Cambria Math"/>
                <a:cs typeface="Cambria Math"/>
              </a:rPr>
              <a:t>=</a:t>
            </a:r>
            <a:r>
              <a:rPr dirty="0" baseline="-32407" sz="1800" spc="104">
                <a:latin typeface="Cambria Math"/>
                <a:cs typeface="Cambria Math"/>
              </a:rPr>
              <a:t> </a:t>
            </a:r>
            <a:r>
              <a:rPr dirty="0" baseline="-32407" sz="1800">
                <a:latin typeface="Cambria Math"/>
                <a:cs typeface="Cambria Math"/>
              </a:rPr>
              <a:t>𝜇</a:t>
            </a:r>
            <a:r>
              <a:rPr dirty="0" baseline="-32407" sz="1800" spc="135">
                <a:latin typeface="Cambria Math"/>
                <a:cs typeface="Cambria Math"/>
              </a:rPr>
              <a:t> </a:t>
            </a:r>
            <a:r>
              <a:rPr dirty="0" baseline="-32407" sz="1800">
                <a:latin typeface="Cambria Math"/>
                <a:cs typeface="Cambria Math"/>
              </a:rPr>
              <a:t>=</a:t>
            </a:r>
            <a:r>
              <a:rPr dirty="0" baseline="-32407" sz="1800" spc="82">
                <a:latin typeface="Cambria Math"/>
                <a:cs typeface="Cambria Math"/>
              </a:rPr>
              <a:t> </a:t>
            </a:r>
            <a:r>
              <a:rPr dirty="0" sz="850">
                <a:latin typeface="Cambria Math"/>
                <a:cs typeface="Cambria Math"/>
              </a:rPr>
              <a:t>0+60+30+6+4</a:t>
            </a:r>
            <a:r>
              <a:rPr dirty="0" sz="850" spc="114">
                <a:latin typeface="Cambria Math"/>
                <a:cs typeface="Cambria Math"/>
              </a:rPr>
              <a:t> </a:t>
            </a:r>
            <a:r>
              <a:rPr dirty="0" baseline="-32407" sz="1800">
                <a:latin typeface="Cambria Math"/>
                <a:cs typeface="Cambria Math"/>
              </a:rPr>
              <a:t>=</a:t>
            </a:r>
            <a:r>
              <a:rPr dirty="0" baseline="-32407" sz="1800" spc="104">
                <a:latin typeface="Cambria Math"/>
                <a:cs typeface="Cambria Math"/>
              </a:rPr>
              <a:t> </a:t>
            </a:r>
            <a:r>
              <a:rPr dirty="0" baseline="-32407" sz="1800" spc="-37">
                <a:latin typeface="Cambria Math"/>
                <a:cs typeface="Cambria Math"/>
              </a:rPr>
              <a:t>0.5</a:t>
            </a:r>
            <a:endParaRPr baseline="-32407" sz="1800">
              <a:latin typeface="Cambria Math"/>
              <a:cs typeface="Cambria Math"/>
            </a:endParaRPr>
          </a:p>
          <a:p>
            <a:pPr marL="95250">
              <a:lnSpc>
                <a:spcPct val="100000"/>
              </a:lnSpc>
              <a:spcBef>
                <a:spcPts val="220"/>
              </a:spcBef>
              <a:tabLst>
                <a:tab pos="1092200" algn="l"/>
              </a:tabLst>
            </a:pPr>
            <a:r>
              <a:rPr dirty="0" baseline="3267" sz="1275">
                <a:latin typeface="Cambria Math"/>
                <a:cs typeface="Cambria Math"/>
              </a:rPr>
              <a:t>∑</a:t>
            </a:r>
            <a:r>
              <a:rPr dirty="0" baseline="3267" sz="1275" spc="-75">
                <a:latin typeface="Cambria Math"/>
                <a:cs typeface="Cambria Math"/>
              </a:rPr>
              <a:t> </a:t>
            </a:r>
            <a:r>
              <a:rPr dirty="0" sz="850" spc="-50">
                <a:latin typeface="Cambria Math"/>
                <a:cs typeface="Cambria Math"/>
              </a:rPr>
              <a:t>𝑓</a:t>
            </a:r>
            <a:r>
              <a:rPr dirty="0" sz="850">
                <a:latin typeface="Cambria Math"/>
                <a:cs typeface="Cambria Math"/>
              </a:rPr>
              <a:t>	</a:t>
            </a:r>
            <a:r>
              <a:rPr dirty="0" sz="850" spc="-25">
                <a:latin typeface="Cambria Math"/>
                <a:cs typeface="Cambria Math"/>
              </a:rPr>
              <a:t>200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528695" y="7369302"/>
            <a:ext cx="11017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062990" algn="l"/>
              </a:tabLst>
            </a:pPr>
            <a:r>
              <a:rPr dirty="0" sz="1200">
                <a:latin typeface="Cambria Math"/>
                <a:cs typeface="Cambria Math"/>
              </a:rPr>
              <a:t>𝑝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𝑥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4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9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𝑚</a:t>
            </a:r>
            <a:r>
              <a:rPr dirty="0" baseline="29411" sz="1275">
                <a:latin typeface="Cambria Math"/>
                <a:cs typeface="Cambria Math"/>
              </a:rPr>
              <a:t>𝑥</a:t>
            </a:r>
            <a:r>
              <a:rPr dirty="0" baseline="29411" sz="1275" spc="127">
                <a:latin typeface="Cambria Math"/>
                <a:cs typeface="Cambria Math"/>
              </a:rPr>
              <a:t> </a:t>
            </a:r>
            <a:r>
              <a:rPr dirty="0" u="sng" baseline="29411" sz="12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baseline="29411" sz="1275">
              <a:latin typeface="Times New Roman"/>
              <a:cs typeface="Times New Roman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58945" y="7196708"/>
            <a:ext cx="3409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800" spc="-37">
                <a:latin typeface="Cambria Math"/>
                <a:cs typeface="Cambria Math"/>
              </a:rPr>
              <a:t>𝑒</a:t>
            </a:r>
            <a:r>
              <a:rPr dirty="0" sz="850" spc="-25">
                <a:latin typeface="Cambria Math"/>
                <a:cs typeface="Cambria Math"/>
              </a:rPr>
              <a:t>−𝑚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4354448" y="7471409"/>
            <a:ext cx="1543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𝑥!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92682" y="7616190"/>
            <a:ext cx="117665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200.p(x)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305683" y="7913369"/>
            <a:ext cx="7772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𝑓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𝑥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2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9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200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057777" y="7797545"/>
            <a:ext cx="791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(0.5)</a:t>
            </a:r>
            <a:r>
              <a:rPr dirty="0" baseline="29411" sz="1275" spc="-15">
                <a:latin typeface="Cambria Math"/>
                <a:cs typeface="Cambria Math"/>
              </a:rPr>
              <a:t>𝑥</a:t>
            </a:r>
            <a:r>
              <a:rPr dirty="0" sz="1200" spc="-10">
                <a:latin typeface="Cambria Math"/>
                <a:cs typeface="Cambria Math"/>
              </a:rPr>
              <a:t>𝑒</a:t>
            </a:r>
            <a:r>
              <a:rPr dirty="0" baseline="29411" sz="1275" spc="-15">
                <a:latin typeface="Cambria Math"/>
                <a:cs typeface="Cambria Math"/>
              </a:rPr>
              <a:t>−0.5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4095877" y="8029701"/>
            <a:ext cx="719455" cy="10795"/>
          </a:xfrm>
          <a:custGeom>
            <a:avLst/>
            <a:gdLst/>
            <a:ahLst/>
            <a:cxnLst/>
            <a:rect l="l" t="t" r="r" b="b"/>
            <a:pathLst>
              <a:path w="719454" h="10795">
                <a:moveTo>
                  <a:pt x="719327" y="0"/>
                </a:moveTo>
                <a:lnTo>
                  <a:pt x="0" y="0"/>
                </a:lnTo>
                <a:lnTo>
                  <a:pt x="0" y="10668"/>
                </a:lnTo>
                <a:lnTo>
                  <a:pt x="719327" y="10668"/>
                </a:lnTo>
                <a:lnTo>
                  <a:pt x="7193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3406266" y="8263890"/>
            <a:ext cx="89344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𝑓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𝑥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27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80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121.3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274184" y="8015478"/>
            <a:ext cx="471170" cy="34099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38100" marR="30480" indent="77470">
              <a:lnSpc>
                <a:spcPct val="72500"/>
              </a:lnSpc>
              <a:spcBef>
                <a:spcPts val="495"/>
              </a:spcBef>
            </a:pPr>
            <a:r>
              <a:rPr dirty="0" sz="1200" spc="-25">
                <a:latin typeface="Cambria Math"/>
                <a:cs typeface="Cambria Math"/>
              </a:rPr>
              <a:t>𝑥! </a:t>
            </a:r>
            <a:r>
              <a:rPr dirty="0" sz="1200" spc="-10">
                <a:latin typeface="Cambria Math"/>
                <a:cs typeface="Cambria Math"/>
              </a:rPr>
              <a:t>(0.5)</a:t>
            </a:r>
            <a:r>
              <a:rPr dirty="0" baseline="29411" sz="1275" spc="-15">
                <a:latin typeface="Cambria Math"/>
                <a:cs typeface="Cambria Math"/>
              </a:rPr>
              <a:t>𝑥</a:t>
            </a:r>
            <a:endParaRPr baseline="29411" sz="1275">
              <a:latin typeface="Cambria Math"/>
              <a:cs typeface="Cambria Math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35221" y="8365997"/>
            <a:ext cx="1562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𝑥!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4312284" y="8380222"/>
            <a:ext cx="402590" cy="10795"/>
          </a:xfrm>
          <a:custGeom>
            <a:avLst/>
            <a:gdLst/>
            <a:ahLst/>
            <a:cxnLst/>
            <a:rect l="l" t="t" r="r" b="b"/>
            <a:pathLst>
              <a:path w="402589" h="10795">
                <a:moveTo>
                  <a:pt x="402336" y="0"/>
                </a:moveTo>
                <a:lnTo>
                  <a:pt x="0" y="0"/>
                </a:lnTo>
                <a:lnTo>
                  <a:pt x="0" y="10667"/>
                </a:lnTo>
                <a:lnTo>
                  <a:pt x="402336" y="10667"/>
                </a:lnTo>
                <a:lnTo>
                  <a:pt x="4023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673100" y="8510778"/>
            <a:ext cx="4911725" cy="1071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2155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X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0,1,2,3,4,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f(x).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obtain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theoretical </a:t>
            </a:r>
            <a:r>
              <a:rPr dirty="0" sz="1200">
                <a:latin typeface="Times New Roman"/>
                <a:cs typeface="Times New Roman"/>
              </a:rPr>
              <a:t>frequencies.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get</a:t>
            </a:r>
            <a:endParaRPr sz="1200">
              <a:latin typeface="Times New Roman"/>
              <a:cs typeface="Times New Roman"/>
            </a:endParaRPr>
          </a:p>
          <a:p>
            <a:pPr marL="732155">
              <a:lnSpc>
                <a:spcPct val="100000"/>
              </a:lnSpc>
              <a:spcBef>
                <a:spcPts val="132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new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table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is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9249867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876604" y="1386291"/>
            <a:ext cx="275590" cy="281940"/>
          </a:xfrm>
          <a:prstGeom prst="rect">
            <a:avLst/>
          </a:prstGeom>
        </p:spPr>
        <p:txBody>
          <a:bodyPr wrap="square" lIns="0" tIns="1651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0"/>
              </a:spcBef>
            </a:pPr>
            <a:r>
              <a:rPr dirty="0" baseline="-20202" sz="2475" spc="-37">
                <a:solidFill>
                  <a:srgbClr val="365F91"/>
                </a:solidFill>
                <a:latin typeface="Symbol"/>
                <a:cs typeface="Symbol"/>
              </a:rPr>
              <a:t></a:t>
            </a:r>
            <a:r>
              <a:rPr dirty="0" sz="1150" spc="-25">
                <a:solidFill>
                  <a:srgbClr val="365F91"/>
                </a:solidFill>
                <a:latin typeface="Cambria Math"/>
                <a:cs typeface="Cambria Math"/>
              </a:rPr>
              <a:t>𝟐</a:t>
            </a:r>
            <a:endParaRPr sz="1150">
              <a:latin typeface="Cambria Math"/>
              <a:cs typeface="Cambria Math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33753" y="1471929"/>
            <a:ext cx="2284730" cy="269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600">
                <a:solidFill>
                  <a:srgbClr val="365F91"/>
                </a:solidFill>
                <a:latin typeface="Cambria"/>
                <a:cs typeface="Cambria"/>
              </a:rPr>
              <a:t>=</a:t>
            </a:r>
            <a:r>
              <a:rPr dirty="0" sz="16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600">
                <a:solidFill>
                  <a:srgbClr val="365F91"/>
                </a:solidFill>
                <a:latin typeface="Cambria"/>
                <a:cs typeface="Cambria"/>
              </a:rPr>
              <a:t>0.025</a:t>
            </a:r>
            <a:r>
              <a:rPr dirty="0" sz="1600" spc="2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600">
                <a:solidFill>
                  <a:srgbClr val="365F91"/>
                </a:solidFill>
                <a:latin typeface="Cambria"/>
                <a:cs typeface="Cambria"/>
              </a:rPr>
              <a:t>&lt;</a:t>
            </a:r>
            <a:r>
              <a:rPr dirty="0" sz="1600" spc="-15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600">
                <a:solidFill>
                  <a:srgbClr val="365F91"/>
                </a:solidFill>
                <a:latin typeface="Cambria"/>
                <a:cs typeface="Cambria"/>
              </a:rPr>
              <a:t>3</a:t>
            </a:r>
            <a:r>
              <a:rPr dirty="0" baseline="20833" sz="2400">
                <a:solidFill>
                  <a:srgbClr val="365F91"/>
                </a:solidFill>
                <a:latin typeface="Cambria"/>
                <a:cs typeface="Cambria"/>
              </a:rPr>
              <a:t>2</a:t>
            </a:r>
            <a:r>
              <a:rPr dirty="0" baseline="-6944" sz="2400">
                <a:solidFill>
                  <a:srgbClr val="365F91"/>
                </a:solidFill>
                <a:latin typeface="Cambria"/>
                <a:cs typeface="Cambria"/>
              </a:rPr>
              <a:t>0.05</a:t>
            </a:r>
            <a:r>
              <a:rPr dirty="0" baseline="-6944" sz="2400" spc="284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600">
                <a:solidFill>
                  <a:srgbClr val="365F91"/>
                </a:solidFill>
                <a:latin typeface="Cambria"/>
                <a:cs typeface="Cambria"/>
              </a:rPr>
              <a:t>=</a:t>
            </a:r>
            <a:r>
              <a:rPr dirty="0" sz="1600" spc="-10">
                <a:solidFill>
                  <a:srgbClr val="365F91"/>
                </a:solidFill>
                <a:latin typeface="Cambria"/>
                <a:cs typeface="Cambria"/>
              </a:rPr>
              <a:t> </a:t>
            </a:r>
            <a:r>
              <a:rPr dirty="0" sz="1600" spc="-20">
                <a:solidFill>
                  <a:srgbClr val="365F91"/>
                </a:solidFill>
                <a:latin typeface="Cambria"/>
                <a:cs typeface="Cambria"/>
              </a:rPr>
              <a:t>7.815</a:t>
            </a:r>
            <a:endParaRPr sz="16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004" y="1871218"/>
            <a:ext cx="3526790" cy="661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Therefore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fitness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considered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good.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Cambria Math"/>
                <a:cs typeface="Cambria Math"/>
              </a:rPr>
              <a:t>∴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hypothesis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fitness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good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accepted.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914704" y="2972953"/>
            <a:ext cx="4513580" cy="0"/>
          </a:xfrm>
          <a:custGeom>
            <a:avLst/>
            <a:gdLst/>
            <a:ahLst/>
            <a:cxnLst/>
            <a:rect l="l" t="t" r="r" b="b"/>
            <a:pathLst>
              <a:path w="4513580" h="0">
                <a:moveTo>
                  <a:pt x="0" y="0"/>
                </a:moveTo>
                <a:lnTo>
                  <a:pt x="4513196" y="0"/>
                </a:lnTo>
              </a:path>
            </a:pathLst>
          </a:custGeom>
          <a:ln w="11246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902004" y="3351403"/>
            <a:ext cx="7969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heavy" sz="1200" spc="-10">
                <a:solidFill>
                  <a:srgbClr val="365F91"/>
                </a:solidFill>
                <a:uFill>
                  <a:solidFill>
                    <a:srgbClr val="365F91"/>
                  </a:solidFill>
                </a:uFill>
                <a:latin typeface="Cambria"/>
                <a:cs typeface="Cambria"/>
              </a:rPr>
              <a:t>Example:17</a:t>
            </a:r>
            <a:endParaRPr sz="12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2004" y="4110354"/>
            <a:ext cx="49834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experiments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pea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breeding,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following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seeds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were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obtained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1979929" y="4409566"/>
          <a:ext cx="4785360" cy="823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2815"/>
                <a:gridCol w="967740"/>
                <a:gridCol w="929640"/>
                <a:gridCol w="967739"/>
                <a:gridCol w="903605"/>
              </a:tblGrid>
              <a:tr h="548005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Round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&amp;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yellow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Wrinkled</a:t>
                      </a:r>
                      <a:r>
                        <a:rPr dirty="0" sz="1100" spc="-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0">
                          <a:latin typeface="Calibri"/>
                          <a:cs typeface="Calibri"/>
                        </a:rPr>
                        <a:t>&amp;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5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yellow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Round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&amp; 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green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Wrinkled</a:t>
                      </a:r>
                      <a:r>
                        <a:rPr dirty="0" sz="1100" spc="-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0">
                          <a:latin typeface="Calibri"/>
                          <a:cs typeface="Calibri"/>
                        </a:rPr>
                        <a:t>&amp;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54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green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total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590"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315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108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32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556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902004" y="5137785"/>
            <a:ext cx="4899025" cy="549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433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Theory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predicts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should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proportion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9:3:3:1.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Examine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correspondence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theory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experiment.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21282" y="6129909"/>
            <a:ext cx="3036570" cy="7632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365F91"/>
                </a:solidFill>
                <a:latin typeface="Cambria"/>
                <a:cs typeface="Cambria"/>
              </a:rPr>
              <a:t>Solution:</a:t>
            </a: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12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110"/>
              </a:spcBef>
            </a:pPr>
            <a:endParaRPr sz="12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Corresponding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frequencies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313,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104,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104,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35.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95882" y="6981203"/>
            <a:ext cx="222885" cy="21844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-20000" sz="1875" spc="-37">
                <a:latin typeface="Symbol"/>
                <a:cs typeface="Symbol"/>
              </a:rPr>
              <a:t></a:t>
            </a:r>
            <a:r>
              <a:rPr dirty="0" sz="850" spc="-25">
                <a:latin typeface="Cambria Math"/>
                <a:cs typeface="Cambria Math"/>
              </a:rPr>
              <a:t>2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48154" y="7045832"/>
            <a:ext cx="1547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2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0.51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&lt;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3</a:t>
            </a:r>
            <a:r>
              <a:rPr dirty="0" baseline="27777" sz="1800">
                <a:latin typeface="Calibri"/>
                <a:cs typeface="Calibri"/>
              </a:rPr>
              <a:t>2</a:t>
            </a:r>
            <a:r>
              <a:rPr dirty="0" baseline="-9259" sz="1800">
                <a:latin typeface="Calibri"/>
                <a:cs typeface="Calibri"/>
              </a:rPr>
              <a:t>0.05</a:t>
            </a:r>
            <a:r>
              <a:rPr dirty="0" baseline="-9259" sz="1800" spc="202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=</a:t>
            </a:r>
            <a:r>
              <a:rPr dirty="0" sz="1200" spc="-40">
                <a:latin typeface="Calibri"/>
                <a:cs typeface="Calibri"/>
              </a:rPr>
              <a:t> </a:t>
            </a:r>
            <a:r>
              <a:rPr dirty="0" sz="1200" spc="-20">
                <a:latin typeface="Calibri"/>
                <a:cs typeface="Calibri"/>
              </a:rPr>
              <a:t>7.815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95882" y="7486650"/>
            <a:ext cx="3698875" cy="5149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819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⟹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calculated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3</a:t>
            </a:r>
            <a:r>
              <a:rPr dirty="0" baseline="27777" sz="1800">
                <a:latin typeface="Times New Roman"/>
                <a:cs typeface="Times New Roman"/>
              </a:rPr>
              <a:t>2</a:t>
            </a:r>
            <a:r>
              <a:rPr dirty="0" baseline="27777" sz="1800" spc="40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much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less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than</a:t>
            </a:r>
            <a:r>
              <a:rPr dirty="0" sz="1200" spc="27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3</a:t>
            </a:r>
            <a:r>
              <a:rPr dirty="0" baseline="27777" sz="1800" spc="-37">
                <a:latin typeface="Times New Roman"/>
                <a:cs typeface="Times New Roman"/>
              </a:rPr>
              <a:t>2</a:t>
            </a:r>
            <a:endParaRPr baseline="27777" sz="1800">
              <a:latin typeface="Times New Roman"/>
              <a:cs typeface="Times New Roman"/>
            </a:endParaRPr>
          </a:p>
          <a:p>
            <a:pPr algn="r" marR="201295">
              <a:lnSpc>
                <a:spcPts val="819"/>
              </a:lnSpc>
            </a:pPr>
            <a:r>
              <a:rPr dirty="0" sz="1200" spc="-20">
                <a:latin typeface="Times New Roman"/>
                <a:cs typeface="Times New Roman"/>
              </a:rPr>
              <a:t>0.05</a:t>
            </a:r>
            <a:endParaRPr sz="1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765"/>
              </a:spcBef>
            </a:pPr>
            <a:r>
              <a:rPr dirty="0" sz="1200">
                <a:latin typeface="Cambria Math"/>
                <a:cs typeface="Cambria Math"/>
              </a:rPr>
              <a:t>⟹</a:t>
            </a:r>
            <a:r>
              <a:rPr dirty="0" sz="1200" spc="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There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exists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agreement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between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theory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experiment.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1693417" y="175260"/>
          <a:ext cx="3085465" cy="10712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9745"/>
                <a:gridCol w="501649"/>
                <a:gridCol w="499744"/>
                <a:gridCol w="499744"/>
                <a:gridCol w="501650"/>
                <a:gridCol w="499744"/>
              </a:tblGrid>
              <a:tr h="358140">
                <a:tc>
                  <a:txBody>
                    <a:bodyPr/>
                    <a:lstStyle/>
                    <a:p>
                      <a:pPr marL="67945">
                        <a:lnSpc>
                          <a:spcPts val="1770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x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770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770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1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770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2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770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770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4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235">
                <a:tc>
                  <a:txBody>
                    <a:bodyPr/>
                    <a:lstStyle/>
                    <a:p>
                      <a:pPr marL="67945">
                        <a:lnSpc>
                          <a:spcPts val="1870"/>
                        </a:lnSpc>
                      </a:pPr>
                      <a:r>
                        <a:rPr dirty="0" sz="1600" spc="-10">
                          <a:latin typeface="Times New Roman"/>
                          <a:cs typeface="Times New Roman"/>
                        </a:rPr>
                        <a:t>f(o</a:t>
                      </a:r>
                      <a:r>
                        <a:rPr dirty="0" baseline="-10582" sz="1575" spc="-15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600" spc="-10">
                          <a:latin typeface="Times New Roman"/>
                          <a:cs typeface="Times New Roman"/>
                        </a:rPr>
                        <a:t>)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60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25">
                          <a:latin typeface="Calibri"/>
                          <a:cs typeface="Calibri"/>
                        </a:rPr>
                        <a:t>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ts val="1290"/>
                        </a:lnSpc>
                      </a:pPr>
                      <a:r>
                        <a:rPr dirty="0" sz="1100" spc="-5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56870">
                <a:tc>
                  <a:txBody>
                    <a:bodyPr/>
                    <a:lstStyle/>
                    <a:p>
                      <a:pPr marL="67945">
                        <a:lnSpc>
                          <a:spcPts val="1880"/>
                        </a:lnSpc>
                      </a:pPr>
                      <a:r>
                        <a:rPr dirty="0" sz="1600" spc="-25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baseline="-10582" sz="1575" spc="-37">
                          <a:latin typeface="Times New Roman"/>
                          <a:cs typeface="Times New Roman"/>
                        </a:rPr>
                        <a:t>i</a:t>
                      </a:r>
                      <a:endParaRPr baseline="-10582" sz="1575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775"/>
                        </a:lnSpc>
                      </a:pPr>
                      <a:r>
                        <a:rPr dirty="0" sz="1600" spc="-25">
                          <a:latin typeface="Times New Roman"/>
                          <a:cs typeface="Times New Roman"/>
                        </a:rPr>
                        <a:t>121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775"/>
                        </a:lnSpc>
                      </a:pPr>
                      <a:r>
                        <a:rPr dirty="0" sz="1600" spc="-25">
                          <a:latin typeface="Times New Roman"/>
                          <a:cs typeface="Times New Roman"/>
                        </a:rPr>
                        <a:t>61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775"/>
                        </a:lnSpc>
                      </a:pPr>
                      <a:r>
                        <a:rPr dirty="0" sz="1600" spc="-25">
                          <a:latin typeface="Times New Roman"/>
                          <a:cs typeface="Times New Roman"/>
                        </a:rPr>
                        <a:t>15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ts val="1775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3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1775"/>
                        </a:lnSpc>
                      </a:pPr>
                      <a:r>
                        <a:rPr dirty="0" sz="1600" spc="-50">
                          <a:latin typeface="Times New Roman"/>
                          <a:cs typeface="Times New Roman"/>
                        </a:rPr>
                        <a:t>0</a:t>
                      </a:r>
                      <a:endParaRPr sz="1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6" name="object 16" descr=""/>
          <p:cNvGrpSpPr/>
          <p:nvPr/>
        </p:nvGrpSpPr>
        <p:grpSpPr>
          <a:xfrm>
            <a:off x="1124585" y="8657085"/>
            <a:ext cx="5523230" cy="82550"/>
            <a:chOff x="1124585" y="8657085"/>
            <a:chExt cx="5523230" cy="82550"/>
          </a:xfrm>
        </p:grpSpPr>
        <p:sp>
          <p:nvSpPr>
            <p:cNvPr id="17" name="object 17" descr=""/>
            <p:cNvSpPr/>
            <p:nvPr/>
          </p:nvSpPr>
          <p:spPr>
            <a:xfrm>
              <a:off x="1124585" y="8732520"/>
              <a:ext cx="5523230" cy="0"/>
            </a:xfrm>
            <a:custGeom>
              <a:avLst/>
              <a:gdLst/>
              <a:ahLst/>
              <a:cxnLst/>
              <a:rect l="l" t="t" r="r" b="b"/>
              <a:pathLst>
                <a:path w="5523230" h="0">
                  <a:moveTo>
                    <a:pt x="0" y="0"/>
                  </a:moveTo>
                  <a:lnTo>
                    <a:pt x="5523230" y="0"/>
                  </a:lnTo>
                </a:path>
              </a:pathLst>
            </a:custGeom>
            <a:ln w="137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124585" y="8698230"/>
              <a:ext cx="5523230" cy="0"/>
            </a:xfrm>
            <a:custGeom>
              <a:avLst/>
              <a:gdLst/>
              <a:ahLst/>
              <a:cxnLst/>
              <a:rect l="l" t="t" r="r" b="b"/>
              <a:pathLst>
                <a:path w="5523230" h="0">
                  <a:moveTo>
                    <a:pt x="0" y="0"/>
                  </a:moveTo>
                  <a:lnTo>
                    <a:pt x="5523230" y="0"/>
                  </a:lnTo>
                </a:path>
              </a:pathLst>
            </a:custGeom>
            <a:ln w="274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124585" y="8663940"/>
              <a:ext cx="5523230" cy="0"/>
            </a:xfrm>
            <a:custGeom>
              <a:avLst/>
              <a:gdLst/>
              <a:ahLst/>
              <a:cxnLst/>
              <a:rect l="l" t="t" r="r" b="b"/>
              <a:pathLst>
                <a:path w="5523230" h="0">
                  <a:moveTo>
                    <a:pt x="0" y="0"/>
                  </a:moveTo>
                  <a:lnTo>
                    <a:pt x="5523230" y="0"/>
                  </a:lnTo>
                </a:path>
              </a:pathLst>
            </a:custGeom>
            <a:ln w="137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02004" y="9249867"/>
            <a:ext cx="643255" cy="193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100">
                <a:latin typeface="Calibri"/>
                <a:cs typeface="Calibri"/>
              </a:rPr>
              <a:t>[Type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text]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1621282" y="1068069"/>
            <a:ext cx="4717415" cy="126746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We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considered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sampling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assumption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they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normal. </a:t>
            </a:r>
            <a:r>
              <a:rPr dirty="0" sz="1200">
                <a:latin typeface="Times New Roman"/>
                <a:cs typeface="Times New Roman"/>
              </a:rPr>
              <a:t>When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large.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,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assumption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not </a:t>
            </a:r>
            <a:r>
              <a:rPr dirty="0" sz="1200">
                <a:latin typeface="Times New Roman"/>
                <a:cs typeface="Times New Roman"/>
              </a:rPr>
              <a:t>generally</a:t>
            </a:r>
            <a:r>
              <a:rPr dirty="0" sz="1200" spc="-7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valid.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355"/>
              </a:lnSpc>
            </a:pPr>
            <a:r>
              <a:rPr dirty="0" sz="1200">
                <a:latin typeface="Times New Roman"/>
                <a:cs typeface="Times New Roman"/>
              </a:rPr>
              <a:t>T-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distrintuion</a:t>
            </a:r>
            <a:r>
              <a:rPr dirty="0" sz="1200" spc="26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which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used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small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samples.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97865">
              <a:lnSpc>
                <a:spcPts val="1390"/>
              </a:lnSpc>
            </a:pPr>
            <a:r>
              <a:rPr dirty="0" sz="1200">
                <a:latin typeface="Times New Roman"/>
                <a:cs typeface="Times New Roman"/>
              </a:rPr>
              <a:t>Let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=small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size,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6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𝑎𝑛𝑑</a:t>
            </a:r>
            <a:r>
              <a:rPr dirty="0" sz="1200" spc="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𝜇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population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mean. </a:t>
            </a:r>
            <a:r>
              <a:rPr dirty="0" sz="1200">
                <a:latin typeface="Times New Roman"/>
                <a:cs typeface="Times New Roman"/>
              </a:rPr>
              <a:t>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deviation.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984119" y="2396997"/>
            <a:ext cx="2444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sz="1200" spc="8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=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246247" y="2281173"/>
            <a:ext cx="4095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229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𝜇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403219" y="2499106"/>
            <a:ext cx="958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Cambria Math"/>
                <a:cs typeface="Cambria Math"/>
              </a:rPr>
              <a:t>𝑠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258946" y="2513329"/>
            <a:ext cx="388620" cy="10795"/>
          </a:xfrm>
          <a:custGeom>
            <a:avLst/>
            <a:gdLst/>
            <a:ahLst/>
            <a:cxnLst/>
            <a:rect l="l" t="t" r="r" b="b"/>
            <a:pathLst>
              <a:path w="388620" h="10794">
                <a:moveTo>
                  <a:pt x="388620" y="0"/>
                </a:moveTo>
                <a:lnTo>
                  <a:pt x="0" y="0"/>
                </a:lnTo>
                <a:lnTo>
                  <a:pt x="0" y="10668"/>
                </a:lnTo>
                <a:lnTo>
                  <a:pt x="388620" y="10668"/>
                </a:lnTo>
                <a:lnTo>
                  <a:pt x="3886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3772534" y="2423414"/>
            <a:ext cx="381635" cy="10795"/>
          </a:xfrm>
          <a:custGeom>
            <a:avLst/>
            <a:gdLst/>
            <a:ahLst/>
            <a:cxnLst/>
            <a:rect l="l" t="t" r="r" b="b"/>
            <a:pathLst>
              <a:path w="381635" h="10794">
                <a:moveTo>
                  <a:pt x="381304" y="0"/>
                </a:moveTo>
                <a:lnTo>
                  <a:pt x="0" y="0"/>
                </a:lnTo>
                <a:lnTo>
                  <a:pt x="0" y="10668"/>
                </a:lnTo>
                <a:lnTo>
                  <a:pt x="381304" y="10668"/>
                </a:lnTo>
                <a:lnTo>
                  <a:pt x="3813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3659251" y="2398521"/>
            <a:ext cx="14909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√𝑁</a:t>
            </a:r>
            <a:r>
              <a:rPr dirty="0" sz="1200" spc="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− 1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−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-25">
                <a:latin typeface="Cambria Math"/>
                <a:cs typeface="Cambria Math"/>
              </a:rPr>
              <a:t>(1)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35810" y="3384930"/>
            <a:ext cx="7683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0">
                <a:latin typeface="Times New Roman"/>
                <a:cs typeface="Times New Roman"/>
              </a:rPr>
              <a:t>0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21282" y="3322446"/>
            <a:ext cx="7981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Y(t)=y</a:t>
            </a:r>
            <a:r>
              <a:rPr dirty="0" sz="1200" spc="13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(1</a:t>
            </a:r>
            <a:r>
              <a:rPr dirty="0" sz="1200" spc="15">
                <a:latin typeface="Cambria Math"/>
                <a:cs typeface="Cambria Math"/>
              </a:rPr>
              <a:t> </a:t>
            </a:r>
            <a:r>
              <a:rPr dirty="0" sz="1200" spc="-50">
                <a:latin typeface="Cambria Math"/>
                <a:cs typeface="Cambria Math"/>
              </a:rPr>
              <a:t>+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27858" y="3442842"/>
            <a:ext cx="252729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𝑁−1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2440558" y="3438778"/>
            <a:ext cx="226060" cy="10795"/>
          </a:xfrm>
          <a:custGeom>
            <a:avLst/>
            <a:gdLst/>
            <a:ahLst/>
            <a:cxnLst/>
            <a:rect l="l" t="t" r="r" b="b"/>
            <a:pathLst>
              <a:path w="226060" h="10795">
                <a:moveTo>
                  <a:pt x="225551" y="0"/>
                </a:moveTo>
                <a:lnTo>
                  <a:pt x="0" y="0"/>
                </a:lnTo>
                <a:lnTo>
                  <a:pt x="0" y="10668"/>
                </a:lnTo>
                <a:lnTo>
                  <a:pt x="225551" y="10668"/>
                </a:lnTo>
                <a:lnTo>
                  <a:pt x="2255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621282" y="2820669"/>
            <a:ext cx="4746625" cy="484505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12700" marR="5080">
              <a:lnSpc>
                <a:spcPts val="1370"/>
              </a:lnSpc>
              <a:spcBef>
                <a:spcPts val="200"/>
              </a:spcBef>
            </a:pPr>
            <a:r>
              <a:rPr dirty="0" sz="1200">
                <a:latin typeface="Times New Roman"/>
                <a:cs typeface="Times New Roman"/>
              </a:rPr>
              <a:t>Students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known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frequency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computing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each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set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size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normal</a:t>
            </a:r>
            <a:endParaRPr sz="1200">
              <a:latin typeface="Times New Roman"/>
              <a:cs typeface="Times New Roman"/>
            </a:endParaRPr>
          </a:p>
          <a:p>
            <a:pPr marL="1120775">
              <a:lnSpc>
                <a:spcPts val="765"/>
              </a:lnSpc>
            </a:pPr>
            <a:r>
              <a:rPr dirty="0" sz="700" spc="-25">
                <a:latin typeface="Cambria Math"/>
                <a:cs typeface="Cambria Math"/>
              </a:rPr>
              <a:t>−𝑁</a:t>
            </a:r>
            <a:endParaRPr sz="700">
              <a:latin typeface="Cambria Math"/>
              <a:cs typeface="Cambria Math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60370" y="3232531"/>
            <a:ext cx="4171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50" spc="50">
                <a:latin typeface="Cambria Math"/>
                <a:cs typeface="Cambria Math"/>
              </a:rPr>
              <a:t>𝑡</a:t>
            </a:r>
            <a:r>
              <a:rPr dirty="0" baseline="23809" sz="1050" spc="75">
                <a:latin typeface="Cambria Math"/>
                <a:cs typeface="Cambria Math"/>
              </a:rPr>
              <a:t>2</a:t>
            </a:r>
            <a:r>
              <a:rPr dirty="0" baseline="23809" sz="1050" spc="502">
                <a:latin typeface="Cambria Math"/>
                <a:cs typeface="Cambria Math"/>
              </a:rPr>
              <a:t> </a:t>
            </a:r>
            <a:r>
              <a:rPr dirty="0" baseline="-32407" sz="1800" spc="127">
                <a:latin typeface="Cambria Math"/>
                <a:cs typeface="Cambria Math"/>
              </a:rPr>
              <a:t>)</a:t>
            </a:r>
            <a:r>
              <a:rPr dirty="0" baseline="-32407" sz="1800" spc="120">
                <a:latin typeface="Cambria Math"/>
                <a:cs typeface="Cambria Math"/>
              </a:rPr>
              <a:t> </a:t>
            </a:r>
            <a:r>
              <a:rPr dirty="0" baseline="3968" sz="1050" spc="-75">
                <a:latin typeface="Cambria Math"/>
                <a:cs typeface="Cambria Math"/>
              </a:rPr>
              <a:t>2</a:t>
            </a:r>
            <a:endParaRPr baseline="3968" sz="1050">
              <a:latin typeface="Cambria Math"/>
              <a:cs typeface="Cambria Math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2742310" y="3303143"/>
            <a:ext cx="142240" cy="7620"/>
          </a:xfrm>
          <a:custGeom>
            <a:avLst/>
            <a:gdLst/>
            <a:ahLst/>
            <a:cxnLst/>
            <a:rect l="l" t="t" r="r" b="b"/>
            <a:pathLst>
              <a:path w="142239" h="7620">
                <a:moveTo>
                  <a:pt x="141731" y="0"/>
                </a:moveTo>
                <a:lnTo>
                  <a:pt x="0" y="0"/>
                </a:lnTo>
                <a:lnTo>
                  <a:pt x="0" y="7619"/>
                </a:lnTo>
                <a:lnTo>
                  <a:pt x="141731" y="7619"/>
                </a:lnTo>
                <a:lnTo>
                  <a:pt x="1417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621282" y="3560190"/>
            <a:ext cx="4803775" cy="900430"/>
          </a:xfrm>
          <a:prstGeom prst="rect">
            <a:avLst/>
          </a:prstGeom>
        </p:spPr>
        <p:txBody>
          <a:bodyPr wrap="square" lIns="0" tIns="34925" rIns="0" bIns="0" rtlCol="0" vert="horz">
            <a:spAutoFit/>
          </a:bodyPr>
          <a:lstStyle/>
          <a:p>
            <a:pPr marL="12700" marR="5080">
              <a:lnSpc>
                <a:spcPts val="1280"/>
              </a:lnSpc>
              <a:spcBef>
                <a:spcPts val="275"/>
              </a:spcBef>
            </a:pPr>
            <a:r>
              <a:rPr dirty="0" baseline="4629" sz="1800">
                <a:latin typeface="Times New Roman"/>
                <a:cs typeface="Times New Roman"/>
              </a:rPr>
              <a:t>Y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90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an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 spc="-15">
                <a:latin typeface="Times New Roman"/>
                <a:cs typeface="Times New Roman"/>
              </a:rPr>
              <a:t>appropriate </a:t>
            </a:r>
            <a:r>
              <a:rPr dirty="0" baseline="4629" sz="1800">
                <a:latin typeface="Times New Roman"/>
                <a:cs typeface="Times New Roman"/>
              </a:rPr>
              <a:t>constant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called</a:t>
            </a:r>
            <a:r>
              <a:rPr dirty="0" baseline="4629" sz="1800" spc="-15">
                <a:latin typeface="Times New Roman"/>
                <a:cs typeface="Times New Roman"/>
              </a:rPr>
              <a:t> t-</a:t>
            </a:r>
            <a:r>
              <a:rPr dirty="0" baseline="4629" sz="1800">
                <a:latin typeface="Times New Roman"/>
                <a:cs typeface="Times New Roman"/>
              </a:rPr>
              <a:t>curve.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Y</a:t>
            </a:r>
            <a:r>
              <a:rPr dirty="0" sz="800">
                <a:latin typeface="Times New Roman"/>
                <a:cs typeface="Times New Roman"/>
              </a:rPr>
              <a:t>0</a:t>
            </a:r>
            <a:r>
              <a:rPr dirty="0" sz="800" spc="9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generally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chosen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is</a:t>
            </a:r>
            <a:r>
              <a:rPr dirty="0" baseline="4629" sz="1800" spc="-22">
                <a:latin typeface="Times New Roman"/>
                <a:cs typeface="Times New Roman"/>
              </a:rPr>
              <a:t> </a:t>
            </a:r>
            <a:r>
              <a:rPr dirty="0" baseline="4629" sz="1800">
                <a:latin typeface="Times New Roman"/>
                <a:cs typeface="Times New Roman"/>
              </a:rPr>
              <a:t>such</a:t>
            </a:r>
            <a:r>
              <a:rPr dirty="0" baseline="4629" sz="1800" spc="-15">
                <a:latin typeface="Times New Roman"/>
                <a:cs typeface="Times New Roman"/>
              </a:rPr>
              <a:t> </a:t>
            </a:r>
            <a:r>
              <a:rPr dirty="0" baseline="4629" sz="1800" spc="-75">
                <a:latin typeface="Times New Roman"/>
                <a:cs typeface="Times New Roman"/>
              </a:rPr>
              <a:t>a </a:t>
            </a:r>
            <a:r>
              <a:rPr dirty="0" sz="1200">
                <a:latin typeface="Times New Roman"/>
                <a:cs typeface="Times New Roman"/>
              </a:rPr>
              <a:t>way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that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total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area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under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curve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10">
                <a:latin typeface="Times New Roman"/>
                <a:cs typeface="Times New Roman"/>
              </a:rPr>
              <a:t> unity.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408305">
              <a:lnSpc>
                <a:spcPts val="1380"/>
              </a:lnSpc>
              <a:spcBef>
                <a:spcPts val="5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large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y(t)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reduces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standard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distribution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curve </a:t>
            </a:r>
            <a:r>
              <a:rPr dirty="0" sz="1200">
                <a:latin typeface="Times New Roman"/>
                <a:cs typeface="Times New Roman"/>
              </a:rPr>
              <a:t>become</a:t>
            </a:r>
            <a:r>
              <a:rPr dirty="0" sz="1200" spc="-5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normal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curve.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863466" y="4730623"/>
            <a:ext cx="806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𝑐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028059" y="4610227"/>
            <a:ext cx="3219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dbl" sz="850" spc="27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u="dbl" sz="850" spc="-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𝑠</a:t>
            </a:r>
            <a:r>
              <a:rPr dirty="0" u="dbl" sz="850" spc="5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028059" y="4782439"/>
            <a:ext cx="3219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√</a:t>
            </a:r>
            <a:r>
              <a:rPr dirty="0" baseline="3267" sz="1275" spc="-30">
                <a:latin typeface="Cambria Math"/>
                <a:cs typeface="Cambria Math"/>
              </a:rPr>
              <a:t>𝑁−1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21282" y="4655946"/>
            <a:ext cx="28028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715260" algn="l"/>
              </a:tabLst>
            </a:pP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given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by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±</a:t>
            </a:r>
            <a:r>
              <a:rPr dirty="0" sz="1200" spc="-1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sz="1200" spc="375">
                <a:latin typeface="Cambria Math"/>
                <a:cs typeface="Cambria Math"/>
              </a:rPr>
              <a:t> </a:t>
            </a:r>
            <a:r>
              <a:rPr dirty="0" sz="1200" spc="35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35">
                <a:latin typeface="Cambria Math"/>
                <a:cs typeface="Cambria Math"/>
              </a:rPr>
              <a:t>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57782" y="4889119"/>
            <a:ext cx="4972050" cy="250063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76200" marR="397510">
              <a:lnSpc>
                <a:spcPts val="1380"/>
              </a:lnSpc>
              <a:spcBef>
                <a:spcPts val="195"/>
              </a:spcBef>
            </a:pPr>
            <a:r>
              <a:rPr dirty="0" sz="1200">
                <a:latin typeface="Times New Roman"/>
                <a:cs typeface="Times New Roman"/>
              </a:rPr>
              <a:t>Where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±𝑡</a:t>
            </a:r>
            <a:r>
              <a:rPr dirty="0" baseline="-16339" sz="1275">
                <a:latin typeface="Cambria Math"/>
                <a:cs typeface="Cambria Math"/>
              </a:rPr>
              <a:t>𝑐</a:t>
            </a:r>
            <a:r>
              <a:rPr dirty="0" baseline="-16339" sz="1275" spc="225">
                <a:latin typeface="Cambria Math"/>
                <a:cs typeface="Cambria Math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critical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whose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values </a:t>
            </a:r>
            <a:r>
              <a:rPr dirty="0" sz="1200">
                <a:latin typeface="Times New Roman"/>
                <a:cs typeface="Times New Roman"/>
              </a:rPr>
              <a:t>depend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significance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desired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size.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ts val="1415"/>
              </a:lnSpc>
              <a:spcBef>
                <a:spcPts val="1300"/>
              </a:spcBef>
            </a:pPr>
            <a:r>
              <a:rPr dirty="0" sz="1200" spc="-10" b="1">
                <a:latin typeface="Times New Roman"/>
                <a:cs typeface="Times New Roman"/>
              </a:rPr>
              <a:t>Example:18</a:t>
            </a:r>
            <a:endParaRPr sz="1200">
              <a:latin typeface="Times New Roman"/>
              <a:cs typeface="Times New Roman"/>
            </a:endParaRPr>
          </a:p>
          <a:p>
            <a:pPr marL="76200" marR="43180" indent="38100">
              <a:lnSpc>
                <a:spcPts val="1380"/>
              </a:lnSpc>
              <a:spcBef>
                <a:spcPts val="70"/>
              </a:spcBef>
            </a:pP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random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16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values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with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41.5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sum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squares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of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deviations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equal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to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135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drawn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from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normal </a:t>
            </a:r>
            <a:r>
              <a:rPr dirty="0" sz="1200">
                <a:latin typeface="Times New Roman"/>
                <a:cs typeface="Times New Roman"/>
              </a:rPr>
              <a:t>distribution.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Find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and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4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coefficient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interval,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for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25">
                <a:latin typeface="Times New Roman"/>
                <a:cs typeface="Times New Roman"/>
              </a:rPr>
              <a:t>the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population.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ts val="1415"/>
              </a:lnSpc>
              <a:spcBef>
                <a:spcPts val="1310"/>
              </a:spcBef>
            </a:pPr>
            <a:r>
              <a:rPr dirty="0" sz="1200" spc="-10" b="1">
                <a:latin typeface="Times New Roman"/>
                <a:cs typeface="Times New Roman"/>
              </a:rPr>
              <a:t>Solution: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N=16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so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degree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of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freedom</a:t>
            </a:r>
            <a:r>
              <a:rPr dirty="0" sz="1200" spc="-10">
                <a:latin typeface="Times New Roman"/>
                <a:cs typeface="Times New Roman"/>
              </a:rPr>
              <a:t> N-</a:t>
            </a:r>
            <a:r>
              <a:rPr dirty="0" sz="1200" spc="-20">
                <a:latin typeface="Times New Roman"/>
                <a:cs typeface="Times New Roman"/>
              </a:rPr>
              <a:t>1=15</a:t>
            </a:r>
            <a:endParaRPr sz="1200">
              <a:latin typeface="Times New Roman"/>
              <a:cs typeface="Times New Roman"/>
            </a:endParaRPr>
          </a:p>
          <a:p>
            <a:pPr marL="76200">
              <a:lnSpc>
                <a:spcPts val="1410"/>
              </a:lnSpc>
              <a:spcBef>
                <a:spcPts val="1365"/>
              </a:spcBef>
            </a:pP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1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baseline="-16339" sz="1275">
                <a:latin typeface="Cambria Math"/>
                <a:cs typeface="Cambria Math"/>
              </a:rPr>
              <a:t>0.05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7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20">
                <a:latin typeface="Cambria Math"/>
                <a:cs typeface="Cambria Math"/>
              </a:rPr>
              <a:t>2.13</a:t>
            </a:r>
            <a:endParaRPr sz="1200">
              <a:latin typeface="Cambria Math"/>
              <a:cs typeface="Cambria Math"/>
            </a:endParaRPr>
          </a:p>
          <a:p>
            <a:pPr marL="76200">
              <a:lnSpc>
                <a:spcPts val="1410"/>
              </a:lnSpc>
            </a:pPr>
            <a:r>
              <a:rPr dirty="0" sz="1200">
                <a:latin typeface="Times New Roman"/>
                <a:cs typeface="Times New Roman"/>
              </a:rPr>
              <a:t>Sample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mean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 spc="-20">
                <a:latin typeface="Times New Roman"/>
                <a:cs typeface="Times New Roman"/>
              </a:rPr>
              <a:t>41.5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13530" y="7558278"/>
            <a:ext cx="1930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Cambria Math"/>
                <a:cs typeface="Cambria Math"/>
              </a:rPr>
              <a:t>16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3626230" y="7572501"/>
            <a:ext cx="169545" cy="10795"/>
          </a:xfrm>
          <a:custGeom>
            <a:avLst/>
            <a:gdLst/>
            <a:ahLst/>
            <a:cxnLst/>
            <a:rect l="l" t="t" r="r" b="b"/>
            <a:pathLst>
              <a:path w="169545" h="10795">
                <a:moveTo>
                  <a:pt x="169163" y="0"/>
                </a:moveTo>
                <a:lnTo>
                  <a:pt x="0" y="0"/>
                </a:lnTo>
                <a:lnTo>
                  <a:pt x="0" y="10668"/>
                </a:lnTo>
                <a:lnTo>
                  <a:pt x="169163" y="10668"/>
                </a:lnTo>
                <a:lnTo>
                  <a:pt x="169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3243707" y="7456169"/>
            <a:ext cx="16446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Cambria Math"/>
                <a:cs typeface="Cambria Math"/>
              </a:rPr>
              <a:t>𝑠</a:t>
            </a:r>
            <a:r>
              <a:rPr dirty="0" baseline="29411" sz="1275">
                <a:latin typeface="Cambria Math"/>
                <a:cs typeface="Cambria Math"/>
              </a:rPr>
              <a:t>2</a:t>
            </a:r>
            <a:r>
              <a:rPr dirty="0" baseline="29411" sz="1275" spc="292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400">
                <a:latin typeface="Cambria Math"/>
                <a:cs typeface="Cambria Math"/>
              </a:rPr>
              <a:t> </a:t>
            </a:r>
            <a:r>
              <a:rPr dirty="0" baseline="41666" sz="1800">
                <a:latin typeface="Cambria Math"/>
                <a:cs typeface="Cambria Math"/>
              </a:rPr>
              <a:t>1</a:t>
            </a:r>
            <a:r>
              <a:rPr dirty="0" baseline="41666" sz="1800" spc="412">
                <a:latin typeface="Cambria Math"/>
                <a:cs typeface="Cambria Math"/>
              </a:rPr>
              <a:t> </a:t>
            </a:r>
            <a:r>
              <a:rPr dirty="0" baseline="2314" sz="1800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135</a:t>
            </a:r>
            <a:r>
              <a:rPr dirty="0" baseline="2314" sz="1800">
                <a:latin typeface="Cambria Math"/>
                <a:cs typeface="Cambria Math"/>
              </a:rPr>
              <a:t>)</a:t>
            </a:r>
            <a:r>
              <a:rPr dirty="0" baseline="2314" sz="1800" spc="12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65">
                <a:latin typeface="Cambria Math"/>
                <a:cs typeface="Cambria Math"/>
              </a:rPr>
              <a:t> </a:t>
            </a:r>
            <a:r>
              <a:rPr dirty="0" sz="1200" spc="-10">
                <a:latin typeface="Cambria Math"/>
                <a:cs typeface="Cambria Math"/>
              </a:rPr>
              <a:t>8.4375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083177" y="7849361"/>
            <a:ext cx="8064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50">
                <a:latin typeface="Cambria Math"/>
                <a:cs typeface="Cambria Math"/>
              </a:rPr>
              <a:t>𝑐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4247769" y="7728966"/>
            <a:ext cx="32131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850" spc="27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 </a:t>
            </a:r>
            <a:r>
              <a:rPr dirty="0" u="sng" sz="850" spc="-5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𝑠</a:t>
            </a:r>
            <a:r>
              <a:rPr dirty="0" u="sng" sz="850" spc="50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 </a:t>
            </a:r>
            <a:endParaRPr sz="850">
              <a:latin typeface="Cambria Math"/>
              <a:cs typeface="Cambria Math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47769" y="7901178"/>
            <a:ext cx="323215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0">
                <a:latin typeface="Cambria Math"/>
                <a:cs typeface="Cambria Math"/>
              </a:rPr>
              <a:t>√</a:t>
            </a:r>
            <a:r>
              <a:rPr dirty="0" baseline="3267" sz="1275" spc="-30">
                <a:latin typeface="Cambria Math"/>
                <a:cs typeface="Cambria Math"/>
              </a:rPr>
              <a:t>𝑁−1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4332096" y="7923022"/>
            <a:ext cx="226060" cy="7620"/>
          </a:xfrm>
          <a:custGeom>
            <a:avLst/>
            <a:gdLst/>
            <a:ahLst/>
            <a:cxnLst/>
            <a:rect l="l" t="t" r="r" b="b"/>
            <a:pathLst>
              <a:path w="226060" h="7620">
                <a:moveTo>
                  <a:pt x="225551" y="0"/>
                </a:moveTo>
                <a:lnTo>
                  <a:pt x="0" y="0"/>
                </a:lnTo>
                <a:lnTo>
                  <a:pt x="0" y="7619"/>
                </a:lnTo>
                <a:lnTo>
                  <a:pt x="225551" y="7619"/>
                </a:lnTo>
                <a:lnTo>
                  <a:pt x="2255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621282" y="7774685"/>
            <a:ext cx="37617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936240" algn="l"/>
              </a:tabLst>
            </a:pPr>
            <a:r>
              <a:rPr dirty="0" sz="1200">
                <a:latin typeface="Times New Roman"/>
                <a:cs typeface="Times New Roman"/>
              </a:rPr>
              <a:t>The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required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limits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are</a:t>
            </a:r>
            <a:r>
              <a:rPr dirty="0" sz="1200" spc="-20">
                <a:latin typeface="Times New Roman"/>
                <a:cs typeface="Times New Roman"/>
              </a:rPr>
              <a:t> </a:t>
            </a:r>
            <a:r>
              <a:rPr dirty="0" sz="1200">
                <a:latin typeface="Cambria Math"/>
                <a:cs typeface="Cambria Math"/>
              </a:rPr>
              <a:t>𝑥̅</a:t>
            </a:r>
            <a:r>
              <a:rPr dirty="0" sz="1200" spc="4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±</a:t>
            </a:r>
            <a:r>
              <a:rPr dirty="0" sz="1200" spc="-2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𝑡</a:t>
            </a:r>
            <a:r>
              <a:rPr dirty="0" sz="1200" spc="365">
                <a:latin typeface="Cambria Math"/>
                <a:cs typeface="Cambria Math"/>
              </a:rPr>
              <a:t> </a:t>
            </a:r>
            <a:r>
              <a:rPr dirty="0" sz="1200" spc="35">
                <a:latin typeface="Cambria Math"/>
                <a:cs typeface="Cambria Math"/>
              </a:rPr>
              <a:t>(</a:t>
            </a:r>
            <a:r>
              <a:rPr dirty="0" sz="1200">
                <a:latin typeface="Cambria Math"/>
                <a:cs typeface="Cambria Math"/>
              </a:rPr>
              <a:t>	</a:t>
            </a:r>
            <a:r>
              <a:rPr dirty="0" sz="1200" spc="85">
                <a:latin typeface="Cambria Math"/>
                <a:cs typeface="Cambria Math"/>
              </a:rPr>
              <a:t>)</a:t>
            </a:r>
            <a:r>
              <a:rPr dirty="0" sz="1200" spc="5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=</a:t>
            </a:r>
            <a:r>
              <a:rPr dirty="0" sz="1200" spc="55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41.5</a:t>
            </a:r>
            <a:r>
              <a:rPr dirty="0" sz="1200" spc="-10">
                <a:latin typeface="Cambria Math"/>
                <a:cs typeface="Cambria Math"/>
              </a:rPr>
              <a:t> </a:t>
            </a:r>
            <a:r>
              <a:rPr dirty="0" sz="1200">
                <a:latin typeface="Cambria Math"/>
                <a:cs typeface="Cambria Math"/>
              </a:rPr>
              <a:t>±</a:t>
            </a:r>
            <a:r>
              <a:rPr dirty="0" sz="1200" spc="-5">
                <a:latin typeface="Cambria Math"/>
                <a:cs typeface="Cambria Math"/>
              </a:rPr>
              <a:t> </a:t>
            </a:r>
            <a:r>
              <a:rPr dirty="0" sz="1200" spc="35">
                <a:latin typeface="Cambria Math"/>
                <a:cs typeface="Cambria Math"/>
              </a:rPr>
              <a:t>(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57240" y="7735061"/>
            <a:ext cx="432434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850" spc="-10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√</a:t>
            </a:r>
            <a:r>
              <a:rPr dirty="0" u="sng" baseline="3267" sz="1275" spc="-15">
                <a:uFill>
                  <a:solidFill>
                    <a:srgbClr val="000000"/>
                  </a:solidFill>
                </a:uFill>
                <a:latin typeface="Cambria Math"/>
                <a:cs typeface="Cambria Math"/>
              </a:rPr>
              <a:t>8.4375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5441569" y="7756906"/>
            <a:ext cx="334645" cy="7620"/>
          </a:xfrm>
          <a:custGeom>
            <a:avLst/>
            <a:gdLst/>
            <a:ahLst/>
            <a:cxnLst/>
            <a:rect l="l" t="t" r="r" b="b"/>
            <a:pathLst>
              <a:path w="334645" h="7620">
                <a:moveTo>
                  <a:pt x="334060" y="0"/>
                </a:moveTo>
                <a:lnTo>
                  <a:pt x="0" y="0"/>
                </a:lnTo>
                <a:lnTo>
                  <a:pt x="0" y="7619"/>
                </a:lnTo>
                <a:lnTo>
                  <a:pt x="334060" y="7619"/>
                </a:lnTo>
                <a:lnTo>
                  <a:pt x="3340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5462396" y="7901178"/>
            <a:ext cx="222250" cy="1555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50" spc="-25">
                <a:latin typeface="Cambria Math"/>
                <a:cs typeface="Cambria Math"/>
              </a:rPr>
              <a:t>√</a:t>
            </a:r>
            <a:r>
              <a:rPr dirty="0" baseline="3267" sz="1275" spc="-37">
                <a:latin typeface="Cambria Math"/>
                <a:cs typeface="Cambria Math"/>
              </a:rPr>
              <a:t>15</a:t>
            </a:r>
            <a:endParaRPr baseline="3267" sz="1275">
              <a:latin typeface="Cambria Math"/>
              <a:cs typeface="Cambria Math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5546725" y="7923022"/>
            <a:ext cx="125095" cy="7620"/>
          </a:xfrm>
          <a:custGeom>
            <a:avLst/>
            <a:gdLst/>
            <a:ahLst/>
            <a:cxnLst/>
            <a:rect l="l" t="t" r="r" b="b"/>
            <a:pathLst>
              <a:path w="125095" h="7620">
                <a:moveTo>
                  <a:pt x="124967" y="0"/>
                </a:moveTo>
                <a:lnTo>
                  <a:pt x="0" y="0"/>
                </a:lnTo>
                <a:lnTo>
                  <a:pt x="0" y="7619"/>
                </a:lnTo>
                <a:lnTo>
                  <a:pt x="124967" y="7619"/>
                </a:lnTo>
                <a:lnTo>
                  <a:pt x="124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5788914" y="7774685"/>
            <a:ext cx="48323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Cambria Math"/>
                <a:cs typeface="Cambria Math"/>
              </a:rPr>
              <a:t>𝑋2.13)</a:t>
            </a:r>
            <a:endParaRPr sz="1200">
              <a:latin typeface="Cambria Math"/>
              <a:cs typeface="Cambria Math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21282" y="8007857"/>
            <a:ext cx="2233295" cy="385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5"/>
              </a:lnSpc>
              <a:spcBef>
                <a:spcPts val="100"/>
              </a:spcBef>
            </a:pPr>
            <a:r>
              <a:rPr dirty="0" sz="1200">
                <a:latin typeface="Times New Roman"/>
                <a:cs typeface="Times New Roman"/>
              </a:rPr>
              <a:t>=41.5</a:t>
            </a:r>
            <a:r>
              <a:rPr dirty="0" sz="1200">
                <a:latin typeface="Cambria Math"/>
                <a:cs typeface="Cambria Math"/>
              </a:rPr>
              <a:t>±</a:t>
            </a:r>
            <a:r>
              <a:rPr dirty="0" sz="1200">
                <a:latin typeface="Times New Roman"/>
                <a:cs typeface="Times New Roman"/>
              </a:rPr>
              <a:t>1.5975</a:t>
            </a:r>
            <a:r>
              <a:rPr dirty="0" sz="1200" spc="-10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=</a:t>
            </a:r>
            <a:r>
              <a:rPr dirty="0" sz="1200" spc="-10">
                <a:latin typeface="Times New Roman"/>
                <a:cs typeface="Times New Roman"/>
              </a:rPr>
              <a:t> 43.1,39.9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ts val="1415"/>
              </a:lnSpc>
            </a:pPr>
            <a:r>
              <a:rPr dirty="0" sz="1200">
                <a:latin typeface="Times New Roman"/>
                <a:cs typeface="Times New Roman"/>
              </a:rPr>
              <a:t>95%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confidence</a:t>
            </a:r>
            <a:r>
              <a:rPr dirty="0" sz="1200" spc="-3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level</a:t>
            </a:r>
            <a:r>
              <a:rPr dirty="0" sz="1200" spc="-25">
                <a:latin typeface="Times New Roman"/>
                <a:cs typeface="Times New Roman"/>
              </a:rPr>
              <a:t> </a:t>
            </a:r>
            <a:r>
              <a:rPr dirty="0" sz="1200">
                <a:latin typeface="Times New Roman"/>
                <a:cs typeface="Times New Roman"/>
              </a:rPr>
              <a:t>is</a:t>
            </a:r>
            <a:r>
              <a:rPr dirty="0" sz="1200" spc="-30">
                <a:latin typeface="Times New Roman"/>
                <a:cs typeface="Times New Roman"/>
              </a:rPr>
              <a:t> </a:t>
            </a:r>
            <a:r>
              <a:rPr dirty="0" sz="1200" spc="-10">
                <a:latin typeface="Times New Roman"/>
                <a:cs typeface="Times New Roman"/>
              </a:rPr>
              <a:t>(39.9,43.1).</a:t>
            </a:r>
            <a:endParaRPr sz="1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2025-09-23T09:44:08Z</dcterms:created>
  <dcterms:modified xsi:type="dcterms:W3CDTF">2025-09-23T09:44:08Z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2025-09-23T00:00:00Z</vt:filetime>
  </property>
  <property fmtid="{D5CDD505-2E9C-101B-9397-08002B2CF9AE}" pid="3" name="LastSaved">
    <vt:filetime>2025-09-23T00:00:00Z</vt:filetime>
  </property>
  <property fmtid="{D5CDD505-2E9C-101B-9397-08002B2CF9AE}" pid="4" name="Producer">
    <vt:lpwstr>4-Heights™ PDF Library 3.4.0.6904 (http://www.pdf-tools.com)</vt:lpwstr>
  </property>
</Properties>
</file>