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56" r:id="rId2"/>
    <p:sldId id="257" r:id="rId3"/>
    <p:sldId id="274" r:id="rId4"/>
    <p:sldId id="258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72" r:id="rId13"/>
    <p:sldId id="267" r:id="rId14"/>
    <p:sldId id="268" r:id="rId15"/>
    <p:sldId id="269" r:id="rId16"/>
    <p:sldId id="270" r:id="rId17"/>
    <p:sldId id="271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81" d="100"/>
          <a:sy n="81" d="100"/>
        </p:scale>
        <p:origin x="754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5" d="100"/>
          <a:sy n="65" d="100"/>
        </p:scale>
        <p:origin x="3154" y="4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BD2F459-EBAB-B477-0F8B-ED528B63A30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C99FED8-F344-5737-5AF6-3AA6260FC8A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187F46-702F-47ED-86AA-F3AAD0814558}" type="datetimeFigureOut">
              <a:rPr lang="en-IN" smtClean="0"/>
              <a:t>18-08-2025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FE5F69D-6315-A1FD-663B-75BE8B527B5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232C22-A20F-F0F8-CADD-A3F05A80BD6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BB3A60-F4D2-446A-8C0E-57B8C2EE695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3384600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28E4E9-C00A-492F-B946-59987216F493}" type="datetimeFigureOut">
              <a:rPr lang="en-IN" smtClean="0"/>
              <a:t>18-08-2025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A3AF88-828D-4CAD-A8B6-D4A2E3B53EC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131942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6AA441-3097-C169-8427-DDB51D223C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84216" y="6554991"/>
            <a:ext cx="2743200" cy="365125"/>
          </a:xfrm>
        </p:spPr>
        <p:txBody>
          <a:bodyPr/>
          <a:lstStyle/>
          <a:p>
            <a:fld id="{1C8B9A2B-9D7E-4043-BDC5-771B83976AFB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E9B5E91-B1FC-BC6E-D9BE-FFBF901DEF25}"/>
              </a:ext>
            </a:extLst>
          </p:cNvPr>
          <p:cNvSpPr/>
          <p:nvPr userDrawn="1"/>
        </p:nvSpPr>
        <p:spPr>
          <a:xfrm>
            <a:off x="0" y="0"/>
            <a:ext cx="12192000" cy="494522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4ED0100-26C9-0658-37DF-93773CCA87A5}"/>
              </a:ext>
            </a:extLst>
          </p:cNvPr>
          <p:cNvSpPr/>
          <p:nvPr userDrawn="1"/>
        </p:nvSpPr>
        <p:spPr>
          <a:xfrm>
            <a:off x="0" y="6502206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0" name="bg object 17">
            <a:extLst>
              <a:ext uri="{FF2B5EF4-FFF2-40B4-BE49-F238E27FC236}">
                <a16:creationId xmlns:a16="http://schemas.microsoft.com/office/drawing/2014/main" id="{C9FFE41F-4B43-FC73-2246-1A889DFC8586}"/>
              </a:ext>
            </a:extLst>
          </p:cNvPr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4196" y="48767"/>
            <a:ext cx="2042056" cy="581548"/>
          </a:xfrm>
          <a:prstGeom prst="rect">
            <a:avLst/>
          </a:prstGeom>
        </p:spPr>
      </p:pic>
      <p:pic>
        <p:nvPicPr>
          <p:cNvPr id="11" name="bg object 18">
            <a:extLst>
              <a:ext uri="{FF2B5EF4-FFF2-40B4-BE49-F238E27FC236}">
                <a16:creationId xmlns:a16="http://schemas.microsoft.com/office/drawing/2014/main" id="{8E430FA3-9B63-D0C7-7516-C54B1F24C922}"/>
              </a:ext>
            </a:extLst>
          </p:cNvPr>
          <p:cNvPicPr/>
          <p:nvPr userDrawn="1"/>
        </p:nvPicPr>
        <p:blipFill>
          <a:blip r:embed="rId3" cstate="print"/>
          <a:stretch>
            <a:fillRect/>
          </a:stretch>
        </p:blipFill>
        <p:spPr>
          <a:xfrm>
            <a:off x="11494282" y="48767"/>
            <a:ext cx="653522" cy="581548"/>
          </a:xfrm>
          <a:prstGeom prst="rect">
            <a:avLst/>
          </a:prstGeom>
        </p:spPr>
      </p:pic>
      <p:pic>
        <p:nvPicPr>
          <p:cNvPr id="12" name="bg object 19">
            <a:extLst>
              <a:ext uri="{FF2B5EF4-FFF2-40B4-BE49-F238E27FC236}">
                <a16:creationId xmlns:a16="http://schemas.microsoft.com/office/drawing/2014/main" id="{9A7DB139-6260-7B03-43D6-64C066E575A1}"/>
              </a:ext>
            </a:extLst>
          </p:cNvPr>
          <p:cNvPicPr/>
          <p:nvPr userDrawn="1"/>
        </p:nvPicPr>
        <p:blipFill>
          <a:blip r:embed="rId4" cstate="print"/>
          <a:stretch>
            <a:fillRect/>
          </a:stretch>
        </p:blipFill>
        <p:spPr>
          <a:xfrm>
            <a:off x="9898602" y="48767"/>
            <a:ext cx="506868" cy="581547"/>
          </a:xfrm>
          <a:prstGeom prst="rect">
            <a:avLst/>
          </a:prstGeom>
        </p:spPr>
      </p:pic>
      <p:pic>
        <p:nvPicPr>
          <p:cNvPr id="13" name="bg object 20">
            <a:extLst>
              <a:ext uri="{FF2B5EF4-FFF2-40B4-BE49-F238E27FC236}">
                <a16:creationId xmlns:a16="http://schemas.microsoft.com/office/drawing/2014/main" id="{05118F97-CD91-E33A-C7D8-78F978CDD92E}"/>
              </a:ext>
            </a:extLst>
          </p:cNvPr>
          <p:cNvPicPr/>
          <p:nvPr userDrawn="1"/>
        </p:nvPicPr>
        <p:blipFill>
          <a:blip r:embed="rId5" cstate="print"/>
          <a:stretch>
            <a:fillRect/>
          </a:stretch>
        </p:blipFill>
        <p:spPr>
          <a:xfrm>
            <a:off x="10475650" y="48768"/>
            <a:ext cx="948452" cy="58154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FA0B83A-6624-11FC-BB4F-A4FB0643AACD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1314" y="-27250"/>
            <a:ext cx="750916" cy="7509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500372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F45742F-31CE-F453-8254-E6BB825BAA1C}"/>
              </a:ext>
            </a:extLst>
          </p:cNvPr>
          <p:cNvSpPr/>
          <p:nvPr userDrawn="1"/>
        </p:nvSpPr>
        <p:spPr>
          <a:xfrm rot="10800000">
            <a:off x="2728404" y="6162583"/>
            <a:ext cx="4731798" cy="6081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5C9396D-38E6-D122-CA80-6D796BC80A5D}"/>
              </a:ext>
            </a:extLst>
          </p:cNvPr>
          <p:cNvSpPr/>
          <p:nvPr userDrawn="1"/>
        </p:nvSpPr>
        <p:spPr>
          <a:xfrm rot="10800000">
            <a:off x="7460202" y="6162583"/>
            <a:ext cx="4731798" cy="6081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1" name="bg object 18">
            <a:extLst>
              <a:ext uri="{FF2B5EF4-FFF2-40B4-BE49-F238E27FC236}">
                <a16:creationId xmlns:a16="http://schemas.microsoft.com/office/drawing/2014/main" id="{10D9A3D0-7C39-8D7E-7FAA-0F2EF7497743}"/>
              </a:ext>
            </a:extLst>
          </p:cNvPr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1542539" y="21526"/>
            <a:ext cx="579179" cy="653364"/>
          </a:xfrm>
          <a:prstGeom prst="rect">
            <a:avLst/>
          </a:prstGeom>
        </p:spPr>
      </p:pic>
      <p:pic>
        <p:nvPicPr>
          <p:cNvPr id="12" name="bg object 19">
            <a:extLst>
              <a:ext uri="{FF2B5EF4-FFF2-40B4-BE49-F238E27FC236}">
                <a16:creationId xmlns:a16="http://schemas.microsoft.com/office/drawing/2014/main" id="{A0B9C76F-0302-EED0-467D-6F63A26891C3}"/>
              </a:ext>
            </a:extLst>
          </p:cNvPr>
          <p:cNvPicPr/>
          <p:nvPr userDrawn="1"/>
        </p:nvPicPr>
        <p:blipFill>
          <a:blip r:embed="rId3" cstate="print"/>
          <a:stretch>
            <a:fillRect/>
          </a:stretch>
        </p:blipFill>
        <p:spPr>
          <a:xfrm>
            <a:off x="9912230" y="46677"/>
            <a:ext cx="525069" cy="653364"/>
          </a:xfrm>
          <a:prstGeom prst="rect">
            <a:avLst/>
          </a:prstGeom>
        </p:spPr>
      </p:pic>
      <p:pic>
        <p:nvPicPr>
          <p:cNvPr id="13" name="bg object 20">
            <a:extLst>
              <a:ext uri="{FF2B5EF4-FFF2-40B4-BE49-F238E27FC236}">
                <a16:creationId xmlns:a16="http://schemas.microsoft.com/office/drawing/2014/main" id="{A3A37F1A-3FED-2083-9781-D619B6340A2F}"/>
              </a:ext>
            </a:extLst>
          </p:cNvPr>
          <p:cNvPicPr/>
          <p:nvPr userDrawn="1"/>
        </p:nvPicPr>
        <p:blipFill>
          <a:blip r:embed="rId4" cstate="print"/>
          <a:stretch>
            <a:fillRect/>
          </a:stretch>
        </p:blipFill>
        <p:spPr>
          <a:xfrm>
            <a:off x="10578853" y="54246"/>
            <a:ext cx="822131" cy="587924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547368AE-CB04-4248-C617-0C6B034CD824}"/>
              </a:ext>
            </a:extLst>
          </p:cNvPr>
          <p:cNvSpPr/>
          <p:nvPr userDrawn="1"/>
        </p:nvSpPr>
        <p:spPr>
          <a:xfrm rot="10800000">
            <a:off x="0" y="935115"/>
            <a:ext cx="4731798" cy="6081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BD2213B-D328-44A7-2B7E-7FDEF9521964}"/>
              </a:ext>
            </a:extLst>
          </p:cNvPr>
          <p:cNvSpPr/>
          <p:nvPr userDrawn="1"/>
        </p:nvSpPr>
        <p:spPr>
          <a:xfrm rot="10800000">
            <a:off x="4731798" y="935115"/>
            <a:ext cx="4731798" cy="6081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65177F17-0FAB-1F32-0A3D-5E4725476F9B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1314" y="-27250"/>
            <a:ext cx="750916" cy="7509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01868086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BBC264D-6418-C5DB-C4DC-05302D51E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F3F3189-21CD-8BDA-6B65-48A8D14BD6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7CA197-6318-DC07-0CB0-B2A4E2690E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B9A2B-9D7E-4043-BDC5-771B83976AF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248210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185285-4997-69AB-C60A-30B5B1752D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0426B0-2FF9-4E35-514E-FC49FFB600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582EC5-6B5B-AFDA-D3F4-37EFE36239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D52E47-8877-69BC-92E9-D5DF361B5A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AF847B-3B25-5242-B476-EDC7FB045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8F466A-7E28-D726-5437-2408329FAA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B9A2B-9D7E-4043-BDC5-771B83976AF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328249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259740-6BAE-A182-67D8-C8AA77D098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065AB2C-0206-B708-C0E7-F2E0AD2220E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F86168-3C04-1FF2-2F42-3B2EDA9190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420715-ED85-9C8F-3A61-852593FECF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BC5946-8AA0-47FF-1A19-75A37FBDEC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8CAC18-B870-DA43-EEB3-3E2C3AEE6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B9A2B-9D7E-4043-BDC5-771B83976AF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784473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EAD498-E5E2-577E-3A14-D4F1A4A0C2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0FC3EB-52CD-314E-49E3-C2D869DFCC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B45166-50CC-4186-6C6E-1549885365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457386-31D9-1F62-3097-B70A748908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8FB096-580B-6E17-A0CF-D1634D3936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B9A2B-9D7E-4043-BDC5-771B83976AF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287061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DBCBA63-6822-60BC-DA31-0CD8D002DC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4C0B1CC-2714-CF6C-1FEE-8901B3C958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2EA196-C8A5-833F-D7B5-5BA0D65761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05AA93-8374-4CDE-D824-FCE344DEA9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F95AB5-7F4B-A238-7A29-C58042DDB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B9A2B-9D7E-4043-BDC5-771B83976AF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448792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EE12715-ECA8-B8D2-62DC-7F79D36CE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059B17-6A7B-5D72-BDE3-0ADA91AEFF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C70DD1-080A-9A6F-67A7-8E8610292F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5D56A7-F563-0E58-0053-7D045B16F3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346B41-82AA-3FCE-29F4-0C8FAC7D3A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8B9A2B-9D7E-4043-BDC5-771B83976AF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148948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  <p:sldLayoutId id="2147483656" r:id="rId4"/>
    <p:sldLayoutId id="2147483657" r:id="rId5"/>
    <p:sldLayoutId id="2147483658" r:id="rId6"/>
    <p:sldLayoutId id="2147483659" r:id="rId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107A1E1-699E-A5F6-9142-C5F8F372B923}"/>
              </a:ext>
            </a:extLst>
          </p:cNvPr>
          <p:cNvSpPr txBox="1"/>
          <p:nvPr/>
        </p:nvSpPr>
        <p:spPr>
          <a:xfrm>
            <a:off x="2004765" y="1714771"/>
            <a:ext cx="818246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RESEARCH METHODOLOGY AND INTELLECTUAL PROPERTY RIGHTS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0E87DB9-4813-B0C5-7F2E-A0D6AC54F617}"/>
              </a:ext>
            </a:extLst>
          </p:cNvPr>
          <p:cNvSpPr txBox="1"/>
          <p:nvPr/>
        </p:nvSpPr>
        <p:spPr>
          <a:xfrm>
            <a:off x="3860274" y="4155558"/>
            <a:ext cx="44714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Course code: BRMK557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579AF97-FF06-1F4E-12C1-EC727549F387}"/>
              </a:ext>
            </a:extLst>
          </p:cNvPr>
          <p:cNvSpPr txBox="1"/>
          <p:nvPr/>
        </p:nvSpPr>
        <p:spPr>
          <a:xfrm>
            <a:off x="3315091" y="5180574"/>
            <a:ext cx="55618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By: Dr. Pujitha Ganapathi C.</a:t>
            </a:r>
          </a:p>
          <a:p>
            <a:pPr algn="ctr"/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Assistant Professor</a:t>
            </a:r>
          </a:p>
          <a:p>
            <a:pPr algn="ctr"/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Civil Engineering</a:t>
            </a:r>
          </a:p>
        </p:txBody>
      </p:sp>
    </p:spTree>
    <p:extLst>
      <p:ext uri="{BB962C8B-B14F-4D97-AF65-F5344CB8AC3E}">
        <p14:creationId xmlns:p14="http://schemas.microsoft.com/office/powerpoint/2010/main" val="35784228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839BB002-C89A-13D0-BC68-C6F431A8759F}"/>
              </a:ext>
            </a:extLst>
          </p:cNvPr>
          <p:cNvSpPr txBox="1"/>
          <p:nvPr/>
        </p:nvSpPr>
        <p:spPr>
          <a:xfrm>
            <a:off x="2727335" y="1413754"/>
            <a:ext cx="28091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E005243-9820-BBF7-8E2B-3A935D2D0F77}"/>
              </a:ext>
            </a:extLst>
          </p:cNvPr>
          <p:cNvSpPr txBox="1"/>
          <p:nvPr/>
        </p:nvSpPr>
        <p:spPr>
          <a:xfrm>
            <a:off x="473696" y="2314651"/>
            <a:ext cx="50746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LITERATURE REVIEW AND TECHNICAL READING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4D53AA8-C5CE-A2FB-7BB4-FDE1BA91F4B0}"/>
              </a:ext>
            </a:extLst>
          </p:cNvPr>
          <p:cNvSpPr txBox="1"/>
          <p:nvPr/>
        </p:nvSpPr>
        <p:spPr>
          <a:xfrm>
            <a:off x="296605" y="3047652"/>
            <a:ext cx="52819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INTELLECTUAL PROPERTY RIGHTS, PATENTS AND PROCESS OF PATENTING</a:t>
            </a:r>
            <a:endParaRPr lang="en-IN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CBF5B88-9CC2-201E-4952-CD506B838AC4}"/>
              </a:ext>
            </a:extLst>
          </p:cNvPr>
          <p:cNvSpPr txBox="1"/>
          <p:nvPr/>
        </p:nvSpPr>
        <p:spPr>
          <a:xfrm>
            <a:off x="1176348" y="4027292"/>
            <a:ext cx="43904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COPYRIGHTS AND RELATED RIGHTS AND TRADEMARKS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D5E6D32-15D3-9D5D-4533-72487C8E999D}"/>
              </a:ext>
            </a:extLst>
          </p:cNvPr>
          <p:cNvSpPr txBox="1"/>
          <p:nvPr/>
        </p:nvSpPr>
        <p:spPr>
          <a:xfrm>
            <a:off x="113475" y="5057579"/>
            <a:ext cx="54533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INDUSTRIAL DESIGN, GEOGRAPHICAL INDICATIONS AND CASE STUDIES ON PATENTS </a:t>
            </a:r>
            <a:endParaRPr lang="en-IN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ATME College of Engineering - Admission 2025, Fees, Courses, Placement,  Ranking">
            <a:extLst>
              <a:ext uri="{FF2B5EF4-FFF2-40B4-BE49-F238E27FC236}">
                <a16:creationId xmlns:a16="http://schemas.microsoft.com/office/drawing/2014/main" id="{1463F0BA-5EB6-E073-F62E-44A20E9516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3084" y="1018094"/>
            <a:ext cx="6182474" cy="5109328"/>
          </a:xfrm>
          <a:prstGeom prst="rect">
            <a:avLst/>
          </a:prstGeom>
          <a:noFill/>
          <a:effectLst>
            <a:outerShdw dist="50800" dir="5400000" algn="ctr" rotWithShape="0">
              <a:srgbClr val="000000">
                <a:alpha val="2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346C6BA5-6D92-2DD4-3823-D12945DF3413}"/>
              </a:ext>
            </a:extLst>
          </p:cNvPr>
          <p:cNvSpPr/>
          <p:nvPr/>
        </p:nvSpPr>
        <p:spPr>
          <a:xfrm>
            <a:off x="5682637" y="1384885"/>
            <a:ext cx="537328" cy="471340"/>
          </a:xfrm>
          <a:prstGeom prst="rect">
            <a:avLst/>
          </a:prstGeom>
          <a:solidFill>
            <a:srgbClr val="00B0F0"/>
          </a:solidFill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1136AE5-FA2F-DF89-1F0A-98176FF21B9A}"/>
              </a:ext>
            </a:extLst>
          </p:cNvPr>
          <p:cNvSpPr/>
          <p:nvPr/>
        </p:nvSpPr>
        <p:spPr>
          <a:xfrm>
            <a:off x="5694420" y="2235979"/>
            <a:ext cx="537328" cy="471340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00530E1-97B9-DAD3-C014-2D5F7C79A47E}"/>
              </a:ext>
            </a:extLst>
          </p:cNvPr>
          <p:cNvSpPr/>
          <p:nvPr/>
        </p:nvSpPr>
        <p:spPr>
          <a:xfrm>
            <a:off x="5694420" y="3102685"/>
            <a:ext cx="537328" cy="471340"/>
          </a:xfrm>
          <a:prstGeom prst="rect">
            <a:avLst/>
          </a:prstGeom>
          <a:solidFill>
            <a:srgbClr val="00B0F0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B52349A-92D1-69FC-5A12-6975446CA887}"/>
              </a:ext>
            </a:extLst>
          </p:cNvPr>
          <p:cNvSpPr/>
          <p:nvPr/>
        </p:nvSpPr>
        <p:spPr>
          <a:xfrm>
            <a:off x="5682637" y="4089168"/>
            <a:ext cx="537328" cy="47134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8F4490A-EA75-52BB-A4CB-0AB62341981F}"/>
              </a:ext>
            </a:extLst>
          </p:cNvPr>
          <p:cNvSpPr/>
          <p:nvPr/>
        </p:nvSpPr>
        <p:spPr>
          <a:xfrm>
            <a:off x="5682637" y="5108295"/>
            <a:ext cx="537328" cy="471340"/>
          </a:xfrm>
          <a:prstGeom prst="rect">
            <a:avLst/>
          </a:prstGeom>
          <a:solidFill>
            <a:srgbClr val="00B0F0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6151DD7-AFA2-1E76-D713-B1D9CD677ED9}"/>
              </a:ext>
            </a:extLst>
          </p:cNvPr>
          <p:cNvSpPr txBox="1"/>
          <p:nvPr/>
        </p:nvSpPr>
        <p:spPr>
          <a:xfrm>
            <a:off x="188536" y="227845"/>
            <a:ext cx="49679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OVERVIEW</a:t>
            </a:r>
          </a:p>
        </p:txBody>
      </p:sp>
    </p:spTree>
    <p:extLst>
      <p:ext uri="{BB962C8B-B14F-4D97-AF65-F5344CB8AC3E}">
        <p14:creationId xmlns:p14="http://schemas.microsoft.com/office/powerpoint/2010/main" val="3877984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F9A275-6766-2547-81B3-D60869014A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AE45CA30-2DD8-E43E-971F-758E519709BA}"/>
              </a:ext>
            </a:extLst>
          </p:cNvPr>
          <p:cNvSpPr txBox="1"/>
          <p:nvPr/>
        </p:nvSpPr>
        <p:spPr>
          <a:xfrm>
            <a:off x="2727335" y="1413754"/>
            <a:ext cx="28091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BDD499B-C3C9-01AD-32DA-6BACDE4BB2A9}"/>
              </a:ext>
            </a:extLst>
          </p:cNvPr>
          <p:cNvSpPr txBox="1"/>
          <p:nvPr/>
        </p:nvSpPr>
        <p:spPr>
          <a:xfrm>
            <a:off x="473696" y="2314651"/>
            <a:ext cx="50746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N" sz="16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LITERATURE REVIEW AND TECHNICAL READING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9B2B024-14CD-7B33-83F9-75694AF23B56}"/>
              </a:ext>
            </a:extLst>
          </p:cNvPr>
          <p:cNvSpPr txBox="1"/>
          <p:nvPr/>
        </p:nvSpPr>
        <p:spPr>
          <a:xfrm>
            <a:off x="296605" y="3047652"/>
            <a:ext cx="52819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INTELLECTUAL PROPERTY RIGHTS, PATENTS AND PROCESS OF PATENTING</a:t>
            </a:r>
            <a:endParaRPr lang="en-IN" sz="1600" dirty="0">
              <a:solidFill>
                <a:schemeClr val="bg1">
                  <a:lumMod val="8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E273871-DB6D-A470-9D01-4F286D51A59A}"/>
              </a:ext>
            </a:extLst>
          </p:cNvPr>
          <p:cNvSpPr txBox="1"/>
          <p:nvPr/>
        </p:nvSpPr>
        <p:spPr>
          <a:xfrm>
            <a:off x="1176348" y="4027292"/>
            <a:ext cx="43904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N" sz="16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COPYRIGHTS AND RELATED RIGHTS AND TRADEMARKS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AD0593C-0ED3-F05A-EC62-9629695CEC99}"/>
              </a:ext>
            </a:extLst>
          </p:cNvPr>
          <p:cNvSpPr txBox="1"/>
          <p:nvPr/>
        </p:nvSpPr>
        <p:spPr>
          <a:xfrm>
            <a:off x="113475" y="5057579"/>
            <a:ext cx="54533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INDUSTRIAL DESIGN, GEOGRAPHICAL INDICATIONS AND CASE STUDIES ON PATENTS </a:t>
            </a:r>
            <a:endParaRPr lang="en-IN" sz="1600" dirty="0">
              <a:solidFill>
                <a:schemeClr val="bg1">
                  <a:lumMod val="8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ATME College of Engineering - Admission 2025, Fees, Courses, Placement,  Ranking">
            <a:extLst>
              <a:ext uri="{FF2B5EF4-FFF2-40B4-BE49-F238E27FC236}">
                <a16:creationId xmlns:a16="http://schemas.microsoft.com/office/drawing/2014/main" id="{8B3AF511-A08B-C26E-5BD2-9CC7B38800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3084" y="1018094"/>
            <a:ext cx="6182474" cy="5109328"/>
          </a:xfrm>
          <a:prstGeom prst="rect">
            <a:avLst/>
          </a:prstGeom>
          <a:noFill/>
          <a:effectLst>
            <a:outerShdw dist="50800" dir="5400000" algn="ctr" rotWithShape="0">
              <a:srgbClr val="000000">
                <a:alpha val="2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62EC3605-981C-51B7-8858-AB6237FF0706}"/>
              </a:ext>
            </a:extLst>
          </p:cNvPr>
          <p:cNvSpPr/>
          <p:nvPr/>
        </p:nvSpPr>
        <p:spPr>
          <a:xfrm>
            <a:off x="5682637" y="1384885"/>
            <a:ext cx="537328" cy="471340"/>
          </a:xfrm>
          <a:prstGeom prst="rect">
            <a:avLst/>
          </a:prstGeom>
          <a:solidFill>
            <a:srgbClr val="00B0F0"/>
          </a:solidFill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8DED74B-0CEB-8649-9DF8-8A84DCCFAD49}"/>
              </a:ext>
            </a:extLst>
          </p:cNvPr>
          <p:cNvSpPr/>
          <p:nvPr/>
        </p:nvSpPr>
        <p:spPr>
          <a:xfrm>
            <a:off x="5694420" y="2235979"/>
            <a:ext cx="537328" cy="471340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A23549F-7AFA-61CE-AFB3-7B94B8A84291}"/>
              </a:ext>
            </a:extLst>
          </p:cNvPr>
          <p:cNvSpPr/>
          <p:nvPr/>
        </p:nvSpPr>
        <p:spPr>
          <a:xfrm>
            <a:off x="5694420" y="3102685"/>
            <a:ext cx="537328" cy="471340"/>
          </a:xfrm>
          <a:prstGeom prst="rect">
            <a:avLst/>
          </a:prstGeom>
          <a:solidFill>
            <a:srgbClr val="00B0F0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2F5C57C-2970-4AE4-2B82-17F0D15BDDD4}"/>
              </a:ext>
            </a:extLst>
          </p:cNvPr>
          <p:cNvSpPr/>
          <p:nvPr/>
        </p:nvSpPr>
        <p:spPr>
          <a:xfrm>
            <a:off x="5682637" y="4089168"/>
            <a:ext cx="537328" cy="47134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D84C7A4-D961-A736-A8F2-778FAFB666AE}"/>
              </a:ext>
            </a:extLst>
          </p:cNvPr>
          <p:cNvSpPr/>
          <p:nvPr/>
        </p:nvSpPr>
        <p:spPr>
          <a:xfrm>
            <a:off x="5682637" y="5108295"/>
            <a:ext cx="537328" cy="471340"/>
          </a:xfrm>
          <a:prstGeom prst="rect">
            <a:avLst/>
          </a:prstGeom>
          <a:solidFill>
            <a:srgbClr val="00B0F0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5D320F8-10DF-C5A8-87F0-4738CE58460C}"/>
              </a:ext>
            </a:extLst>
          </p:cNvPr>
          <p:cNvSpPr txBox="1"/>
          <p:nvPr/>
        </p:nvSpPr>
        <p:spPr>
          <a:xfrm>
            <a:off x="188536" y="227845"/>
            <a:ext cx="49679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OVERVIEW</a:t>
            </a:r>
          </a:p>
        </p:txBody>
      </p:sp>
    </p:spTree>
    <p:extLst>
      <p:ext uri="{BB962C8B-B14F-4D97-AF65-F5344CB8AC3E}">
        <p14:creationId xmlns:p14="http://schemas.microsoft.com/office/powerpoint/2010/main" val="10974542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B45A7D2-29F6-38F7-E7C6-537A459B8485}"/>
              </a:ext>
            </a:extLst>
          </p:cNvPr>
          <p:cNvSpPr txBox="1"/>
          <p:nvPr/>
        </p:nvSpPr>
        <p:spPr>
          <a:xfrm>
            <a:off x="2410118" y="2417618"/>
            <a:ext cx="73717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MODULE 1: INTRODUCTION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4464A82-DA3F-16DE-FB8B-994E52F326B9}"/>
              </a:ext>
            </a:extLst>
          </p:cNvPr>
          <p:cNvSpPr txBox="1"/>
          <p:nvPr/>
        </p:nvSpPr>
        <p:spPr>
          <a:xfrm>
            <a:off x="1043232" y="3636390"/>
            <a:ext cx="1010553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607060" indent="-228600" algn="ctr">
              <a:spcBef>
                <a:spcPts val="1365"/>
              </a:spcBef>
              <a:spcAft>
                <a:spcPts val="3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Meaning of Research, Objectives of Engineering Research, and Motivation in Engineering Research, Types of Engineering</a:t>
            </a:r>
            <a:r>
              <a:rPr lang="en-US" sz="18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Research, Finding</a:t>
            </a:r>
            <a:r>
              <a:rPr lang="en-US" sz="18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and Solving</a:t>
            </a:r>
            <a:r>
              <a:rPr lang="en-US" sz="18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 Worthwhile Problem. Ethics in Engineering Research, Ethics in Engineering Research Practice, Types of Research Misconduct, Ethical Issues Related to Authorship.</a:t>
            </a:r>
            <a:endParaRPr lang="en-IN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34999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1266618-F1F5-6DD4-9F48-D42C8157582C}"/>
              </a:ext>
            </a:extLst>
          </p:cNvPr>
          <p:cNvSpPr txBox="1"/>
          <p:nvPr/>
        </p:nvSpPr>
        <p:spPr>
          <a:xfrm>
            <a:off x="188536" y="227845"/>
            <a:ext cx="49679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0773E81-5693-7EC6-C4B8-F57A314211FF}"/>
              </a:ext>
            </a:extLst>
          </p:cNvPr>
          <p:cNvSpPr txBox="1"/>
          <p:nvPr/>
        </p:nvSpPr>
        <p:spPr>
          <a:xfrm>
            <a:off x="486658" y="1276489"/>
            <a:ext cx="506219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2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IS RESEARCH 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24F3A73-C566-6DCD-C2C9-64ABBF4FB90B}"/>
              </a:ext>
            </a:extLst>
          </p:cNvPr>
          <p:cNvSpPr txBox="1"/>
          <p:nvPr/>
        </p:nvSpPr>
        <p:spPr>
          <a:xfrm>
            <a:off x="546754" y="1707376"/>
            <a:ext cx="9219415" cy="12890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Art of scientific investigation.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Search for knowledge, formulation or theory to discover unknown aspects of a specific subject.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Ascertaining whether the conclusions fit the hypothesis.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FEBDCAA-09CB-122D-4026-BC9CE80E6867}"/>
              </a:ext>
            </a:extLst>
          </p:cNvPr>
          <p:cNvSpPr txBox="1"/>
          <p:nvPr/>
        </p:nvSpPr>
        <p:spPr>
          <a:xfrm>
            <a:off x="486658" y="3357500"/>
            <a:ext cx="506219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2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OBJECTIVES OF RESEARCH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71E1675-CFCC-19A9-B69D-AC115B776794}"/>
              </a:ext>
            </a:extLst>
          </p:cNvPr>
          <p:cNvSpPr txBox="1"/>
          <p:nvPr/>
        </p:nvSpPr>
        <p:spPr>
          <a:xfrm>
            <a:off x="486658" y="3861554"/>
            <a:ext cx="88140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T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 discover answers to questions through the application of scientific procedures.</a:t>
            </a:r>
            <a:endParaRPr lang="en-IN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D0666A2-2427-5EFF-728E-EEAE0BEDE471}"/>
              </a:ext>
            </a:extLst>
          </p:cNvPr>
          <p:cNvSpPr txBox="1"/>
          <p:nvPr/>
        </p:nvSpPr>
        <p:spPr>
          <a:xfrm>
            <a:off x="546754" y="4312203"/>
            <a:ext cx="609442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Exploratory or Formulative research studies </a:t>
            </a:r>
          </a:p>
          <a:p>
            <a:pPr marL="342900" indent="-342900"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Descriptive research studies </a:t>
            </a:r>
          </a:p>
          <a:p>
            <a:pPr marL="342900" indent="-342900"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Diagnostic research studies</a:t>
            </a:r>
          </a:p>
          <a:p>
            <a:pPr marL="342900" indent="-342900"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Hypothesis-testing research studies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91599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9B46B4-A128-4234-4ADF-F464750AE8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1CC62C6-8C2C-A252-DC8C-B5F55F3863A1}"/>
              </a:ext>
            </a:extLst>
          </p:cNvPr>
          <p:cNvSpPr txBox="1"/>
          <p:nvPr/>
        </p:nvSpPr>
        <p:spPr>
          <a:xfrm>
            <a:off x="426564" y="1733687"/>
            <a:ext cx="1019744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Exploratory or Formulative Research Studies</a:t>
            </a: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gain insights and understanding of a problem where little prior information is available.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Studying the potential use of agricultural waste ash as a binder in geopolymer concrete (initial feasibility).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Investigating emerging trends in 3D-printed construction materials.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B95BEBD-32A5-EEEC-0920-7B2930E1B8AD}"/>
              </a:ext>
            </a:extLst>
          </p:cNvPr>
          <p:cNvSpPr txBox="1"/>
          <p:nvPr/>
        </p:nvSpPr>
        <p:spPr>
          <a:xfrm>
            <a:off x="188536" y="227845"/>
            <a:ext cx="49679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48809C1-A20E-45E6-A025-1CFA373E0749}"/>
              </a:ext>
            </a:extLst>
          </p:cNvPr>
          <p:cNvSpPr txBox="1"/>
          <p:nvPr/>
        </p:nvSpPr>
        <p:spPr>
          <a:xfrm>
            <a:off x="433633" y="3666183"/>
            <a:ext cx="1019037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Descriptive Research Studies</a:t>
            </a: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describe characteristics of a population, phenomenon, or situation.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arket research surveys to understand customer preference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study observing children's playground behavior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21745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9ADE6B-A1F4-7BCF-066C-6BE8C28D2E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17D7C776-2904-639D-01BD-5D713A154253}"/>
              </a:ext>
            </a:extLst>
          </p:cNvPr>
          <p:cNvSpPr txBox="1"/>
          <p:nvPr/>
        </p:nvSpPr>
        <p:spPr>
          <a:xfrm>
            <a:off x="188536" y="227845"/>
            <a:ext cx="49679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BC814AD-46A9-D7F8-C48B-1E9F99B61FC5}"/>
              </a:ext>
            </a:extLst>
          </p:cNvPr>
          <p:cNvSpPr txBox="1"/>
          <p:nvPr/>
        </p:nvSpPr>
        <p:spPr>
          <a:xfrm>
            <a:off x="419492" y="1750729"/>
            <a:ext cx="947393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Diagnostic Research Studies</a:t>
            </a: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determine the causes of a problem or identify factors responsible for a condition.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hy sales are declining by analyzing customer data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Why is concrete cracking at early ages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B8DDDB6-A5CA-910D-ECEC-9F2E43049ABB}"/>
              </a:ext>
            </a:extLst>
          </p:cNvPr>
          <p:cNvSpPr txBox="1"/>
          <p:nvPr/>
        </p:nvSpPr>
        <p:spPr>
          <a:xfrm>
            <a:off x="419492" y="3683850"/>
            <a:ext cx="871508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Hypothesis-Testing Research Studies</a:t>
            </a: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test specific hypotheses or relationships using experiments/statistical analysis.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Testing whether a new marketing campaign increases sales.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Testing whether the addition of a chemical or fiber can increase the strength.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92649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679A51-80A6-E219-6F7E-6618364BE5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18DB858-8316-CD27-D08E-18B9D591B3ED}"/>
              </a:ext>
            </a:extLst>
          </p:cNvPr>
          <p:cNvSpPr txBox="1"/>
          <p:nvPr/>
        </p:nvSpPr>
        <p:spPr>
          <a:xfrm>
            <a:off x="188536" y="227845"/>
            <a:ext cx="49679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253ED25-A694-40C2-691E-42A438EC0A77}"/>
              </a:ext>
            </a:extLst>
          </p:cNvPr>
          <p:cNvSpPr txBox="1"/>
          <p:nvPr/>
        </p:nvSpPr>
        <p:spPr>
          <a:xfrm>
            <a:off x="188534" y="1707376"/>
            <a:ext cx="7164371" cy="17045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lvl="1" indent="-285750">
              <a:lnSpc>
                <a:spcPct val="150000"/>
              </a:lnSpc>
              <a:buSzPts val="1200"/>
              <a:buFont typeface="Symbol" panose="05050102010706020507" pitchFamily="18" charset="2"/>
              <a:buChar char=""/>
              <a:tabLst>
                <a:tab pos="800100" algn="l"/>
              </a:tabLst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Personal motivation in solving unsolved problems, intellectual joy</a:t>
            </a:r>
          </a:p>
          <a:p>
            <a:pPr marL="742950" lvl="1" indent="-285750">
              <a:lnSpc>
                <a:spcPct val="150000"/>
              </a:lnSpc>
              <a:buSzPts val="1200"/>
              <a:buFont typeface="Symbol" panose="05050102010706020507" pitchFamily="18" charset="2"/>
              <a:buChar char=""/>
              <a:tabLst>
                <a:tab pos="800100" algn="l"/>
              </a:tabLst>
            </a:pPr>
            <a:r>
              <a:rPr lang="en-US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Wanting</a:t>
            </a:r>
            <a:r>
              <a:rPr lang="en-US" spc="-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lang="en-US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to</a:t>
            </a:r>
            <a:r>
              <a:rPr lang="en-US" spc="-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lang="en-US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do</a:t>
            </a:r>
            <a:r>
              <a:rPr lang="en-US" spc="-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lang="en-US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better</a:t>
            </a:r>
            <a:r>
              <a:rPr lang="en-US" spc="-2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lang="en-US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than</a:t>
            </a:r>
            <a:r>
              <a:rPr lang="en-US" spc="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lang="en-US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what has</a:t>
            </a:r>
            <a:r>
              <a:rPr lang="en-US" spc="-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lang="en-US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been</a:t>
            </a:r>
            <a:r>
              <a:rPr lang="en-US" spc="-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lang="en-US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achieved</a:t>
            </a:r>
            <a:r>
              <a:rPr lang="en-US" spc="2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lang="en-US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in</a:t>
            </a:r>
            <a:r>
              <a:rPr lang="en-US" spc="-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lang="en-US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the</a:t>
            </a:r>
            <a:r>
              <a:rPr lang="en-US" spc="-1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lang="en-US" spc="-1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world</a:t>
            </a:r>
            <a:endParaRPr lang="en-IN" dirty="0">
              <a:latin typeface="Times New Roman" panose="02020603050405020304" pitchFamily="18" charset="0"/>
              <a:ea typeface="Symbol" panose="05050102010706020507" pitchFamily="18" charset="2"/>
              <a:cs typeface="Times New Roman" panose="02020603050405020304" pitchFamily="18" charset="0"/>
            </a:endParaRPr>
          </a:p>
          <a:p>
            <a:pPr marL="742950" lvl="1" indent="-285750" algn="l">
              <a:lnSpc>
                <a:spcPct val="150000"/>
              </a:lnSpc>
              <a:buSzPts val="1200"/>
              <a:buFont typeface="Symbol" panose="05050102010706020507" pitchFamily="18" charset="2"/>
              <a:buChar char=""/>
              <a:tabLst>
                <a:tab pos="800100" algn="l"/>
              </a:tabLst>
            </a:pPr>
            <a:r>
              <a:rPr lang="en-US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Improve</a:t>
            </a:r>
            <a:r>
              <a:rPr lang="en-US" spc="-1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lang="en-US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the state</a:t>
            </a:r>
            <a:r>
              <a:rPr lang="en-US" spc="-1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lang="en-US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of</a:t>
            </a:r>
            <a:r>
              <a:rPr lang="en-US" spc="-1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lang="en-US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the</a:t>
            </a:r>
            <a:r>
              <a:rPr lang="en-US" spc="-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lang="en-US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art in </a:t>
            </a:r>
            <a:r>
              <a:rPr lang="en-US" spc="-1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technology</a:t>
            </a:r>
            <a:endParaRPr lang="en-IN" dirty="0">
              <a:latin typeface="Times New Roman" panose="02020603050405020304" pitchFamily="18" charset="0"/>
              <a:ea typeface="Symbol" panose="05050102010706020507" pitchFamily="18" charset="2"/>
              <a:cs typeface="Times New Roman" panose="02020603050405020304" pitchFamily="18" charset="0"/>
            </a:endParaRPr>
          </a:p>
          <a:p>
            <a:pPr marL="742950" lvl="1" indent="-285750" algn="l">
              <a:lnSpc>
                <a:spcPct val="150000"/>
              </a:lnSpc>
              <a:buSzPts val="1200"/>
              <a:buFont typeface="Symbol" panose="05050102010706020507" pitchFamily="18" charset="2"/>
              <a:buChar char=""/>
              <a:tabLst>
                <a:tab pos="800100" algn="l"/>
              </a:tabLst>
            </a:pPr>
            <a:r>
              <a:rPr lang="en-US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Contribute</a:t>
            </a:r>
            <a:r>
              <a:rPr lang="en-US" spc="-1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lang="en-US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to</a:t>
            </a:r>
            <a:r>
              <a:rPr lang="en-US" spc="-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lang="en-US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the</a:t>
            </a:r>
            <a:r>
              <a:rPr lang="en-US" spc="-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lang="en-US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improvement</a:t>
            </a:r>
            <a:r>
              <a:rPr lang="en-US" spc="-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lang="en-US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of</a:t>
            </a:r>
            <a:r>
              <a:rPr lang="en-US" spc="-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lang="en-US" spc="-1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society</a:t>
            </a:r>
            <a:endParaRPr lang="en-IN" spc="0" dirty="0">
              <a:effectLst/>
              <a:latin typeface="Times New Roman" panose="02020603050405020304" pitchFamily="18" charset="0"/>
              <a:ea typeface="Symbol" panose="05050102010706020507" pitchFamily="18" charset="2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EA0A9B7-D710-0029-0A84-67D23447BAAE}"/>
              </a:ext>
            </a:extLst>
          </p:cNvPr>
          <p:cNvSpPr txBox="1"/>
          <p:nvPr/>
        </p:nvSpPr>
        <p:spPr>
          <a:xfrm>
            <a:off x="486658" y="1276489"/>
            <a:ext cx="62158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2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MOTIVATES TO DO RESEARCH 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8447662-E556-9603-473A-F02924BA46A9}"/>
              </a:ext>
            </a:extLst>
          </p:cNvPr>
          <p:cNvSpPr txBox="1"/>
          <p:nvPr/>
        </p:nvSpPr>
        <p:spPr>
          <a:xfrm>
            <a:off x="486658" y="3631521"/>
            <a:ext cx="1061811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Extrinsic motivating factors like rewards for good work include money, fame, awards, praise,</a:t>
            </a:r>
            <a:r>
              <a:rPr lang="en-US" sz="1800" spc="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and</a:t>
            </a:r>
            <a:r>
              <a:rPr lang="en-US" sz="1800" spc="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status</a:t>
            </a:r>
            <a:r>
              <a:rPr lang="en-US" sz="1800" spc="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are</a:t>
            </a:r>
            <a:r>
              <a:rPr lang="en-US" sz="1800" spc="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very</a:t>
            </a:r>
            <a:r>
              <a:rPr lang="en-US" sz="1800" spc="16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strong</a:t>
            </a:r>
            <a:r>
              <a:rPr lang="en-US" sz="1800" spc="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motivators,</a:t>
            </a:r>
            <a:r>
              <a:rPr lang="en-US" sz="1800" spc="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but</a:t>
            </a:r>
            <a:r>
              <a:rPr lang="en-US" sz="1800" b="1" spc="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may</a:t>
            </a:r>
            <a:r>
              <a:rPr lang="en-US" sz="1800" b="1" spc="1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block</a:t>
            </a:r>
            <a:r>
              <a:rPr lang="en-US" sz="1800" b="1" spc="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creativity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r>
              <a:rPr lang="en-US" sz="1800" spc="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en-IN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0D530E9-8E9B-63DA-AC8F-61CDB180DD27}"/>
              </a:ext>
            </a:extLst>
          </p:cNvPr>
          <p:cNvSpPr txBox="1"/>
          <p:nvPr/>
        </p:nvSpPr>
        <p:spPr>
          <a:xfrm>
            <a:off x="641020" y="4411960"/>
            <a:ext cx="625939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Collaborations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Funding opportunities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Govt. directives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Terms of employment</a:t>
            </a:r>
          </a:p>
        </p:txBody>
      </p:sp>
    </p:spTree>
    <p:extLst>
      <p:ext uri="{BB962C8B-B14F-4D97-AF65-F5344CB8AC3E}">
        <p14:creationId xmlns:p14="http://schemas.microsoft.com/office/powerpoint/2010/main" val="14867023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AEA11E-736A-7C22-126F-3768475C02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5FD12B73-779C-FC78-544C-26AD06FA16D6}"/>
              </a:ext>
            </a:extLst>
          </p:cNvPr>
          <p:cNvSpPr txBox="1"/>
          <p:nvPr/>
        </p:nvSpPr>
        <p:spPr>
          <a:xfrm>
            <a:off x="188536" y="227845"/>
            <a:ext cx="49679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48BBF54-AAE4-6A8A-679C-97EE9AD71909}"/>
              </a:ext>
            </a:extLst>
          </p:cNvPr>
          <p:cNvSpPr txBox="1"/>
          <p:nvPr/>
        </p:nvSpPr>
        <p:spPr>
          <a:xfrm>
            <a:off x="486656" y="1084754"/>
            <a:ext cx="62158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2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TYPES OF ENGINEERING RESEARCH 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0EE9A65-8605-C397-C43E-ED71D906F0B8}"/>
              </a:ext>
            </a:extLst>
          </p:cNvPr>
          <p:cNvSpPr txBox="1"/>
          <p:nvPr/>
        </p:nvSpPr>
        <p:spPr>
          <a:xfrm>
            <a:off x="486656" y="1582340"/>
            <a:ext cx="11409969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Descriptive vs Analytical</a:t>
            </a:r>
          </a:p>
          <a:p>
            <a:endParaRPr lang="en-IN" sz="2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researcher holds no control over the variables; rather only reports as it is.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Descriptive research also includes attempts to determine causes even though the variables cannot be controlled.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analytical research, already available facts for analysis and critical evaluation are utilized.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Descriptive research aims to describe a situation, while analytical research seeks to explain the reasons behind it. Descriptive research focuses on "what is," while analytical research delves into "why" and "how". 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9CC03AE-3375-22C4-3ABD-A29862AAB4F0}"/>
              </a:ext>
            </a:extLst>
          </p:cNvPr>
          <p:cNvSpPr txBox="1"/>
          <p:nvPr/>
        </p:nvSpPr>
        <p:spPr>
          <a:xfrm>
            <a:off x="486655" y="3957364"/>
            <a:ext cx="1140996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Applied vs Fundamental</a:t>
            </a:r>
          </a:p>
          <a:p>
            <a:endParaRPr lang="en-IN" sz="2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Applied research seeks to solve an immediate problem facing the organization. Objective of applied research is to determine a solution for compelling problems in actual practice.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Fundamental research is concerned with generalizations and formulation of a theory. Basic research is aimed at seeking information which could have a broad base of applications in the medium to long term.</a:t>
            </a:r>
            <a:endParaRPr lang="en-IN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25449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407C21-E914-DFE0-56E0-C18FCB5D75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E15678A7-97A0-1EFB-C91E-670890532B02}"/>
              </a:ext>
            </a:extLst>
          </p:cNvPr>
          <p:cNvSpPr txBox="1"/>
          <p:nvPr/>
        </p:nvSpPr>
        <p:spPr>
          <a:xfrm>
            <a:off x="188536" y="227845"/>
            <a:ext cx="49679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80C4AEE-6C96-CDC5-7A9C-D6CF0A6BF005}"/>
              </a:ext>
            </a:extLst>
          </p:cNvPr>
          <p:cNvSpPr txBox="1"/>
          <p:nvPr/>
        </p:nvSpPr>
        <p:spPr>
          <a:xfrm>
            <a:off x="486658" y="1276489"/>
            <a:ext cx="62158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2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TYPES OF ENGINEERING RESEARCH 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D2143EE-F6D5-9F29-CFAB-7D794A4B62AB}"/>
              </a:ext>
            </a:extLst>
          </p:cNvPr>
          <p:cNvSpPr txBox="1"/>
          <p:nvPr/>
        </p:nvSpPr>
        <p:spPr>
          <a:xfrm>
            <a:off x="486658" y="1902122"/>
            <a:ext cx="11409969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Qualitative vs Quantitative</a:t>
            </a:r>
          </a:p>
          <a:p>
            <a:endParaRPr lang="en-IN" sz="2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Qualitative researchers rely on a few non-representative cases or verbal narrative in behavioral studies.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Quantitative research uses statistical observations.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B5B6215-E114-C16E-9DA9-3E5CAE8DBD82}"/>
              </a:ext>
            </a:extLst>
          </p:cNvPr>
          <p:cNvSpPr txBox="1"/>
          <p:nvPr/>
        </p:nvSpPr>
        <p:spPr>
          <a:xfrm>
            <a:off x="486657" y="3741920"/>
            <a:ext cx="11409969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Conceptual vs Empirical</a:t>
            </a:r>
          </a:p>
          <a:p>
            <a:endParaRPr lang="en-IN" sz="2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Conceptual research is that related to some abstract idea(s) or theory.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Empirical research is data-based research, coming up with conclusions which are capable of being verified by observation or experiment. We can also call it as experimental type of research.</a:t>
            </a:r>
            <a:endParaRPr lang="en-IN" sz="2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94041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BD3618-6218-E919-1007-2499580A77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2FDCAA1C-E4D1-30A4-FA70-27EB413AFB62}"/>
              </a:ext>
            </a:extLst>
          </p:cNvPr>
          <p:cNvSpPr txBox="1"/>
          <p:nvPr/>
        </p:nvSpPr>
        <p:spPr>
          <a:xfrm>
            <a:off x="188536" y="227845"/>
            <a:ext cx="49679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</a:p>
        </p:txBody>
      </p:sp>
      <p:pic>
        <p:nvPicPr>
          <p:cNvPr id="3" name="Image 13">
            <a:extLst>
              <a:ext uri="{FF2B5EF4-FFF2-40B4-BE49-F238E27FC236}">
                <a16:creationId xmlns:a16="http://schemas.microsoft.com/office/drawing/2014/main" id="{3CCFF0FB-E7CD-B24D-44E9-83B74AE3F113}"/>
              </a:ext>
            </a:extLst>
          </p:cNvPr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4789" y="1182757"/>
            <a:ext cx="10762421" cy="4711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0223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14E0D3-71DE-73D1-BA41-67402831FA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05B0795-97FD-D518-4966-7859A3E4559E}"/>
              </a:ext>
            </a:extLst>
          </p:cNvPr>
          <p:cNvSpPr txBox="1"/>
          <p:nvPr/>
        </p:nvSpPr>
        <p:spPr>
          <a:xfrm>
            <a:off x="188536" y="227845"/>
            <a:ext cx="49679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8AD9392-A715-13BE-2CC1-D27CC88E8A3F}"/>
              </a:ext>
            </a:extLst>
          </p:cNvPr>
          <p:cNvSpPr txBox="1"/>
          <p:nvPr/>
        </p:nvSpPr>
        <p:spPr>
          <a:xfrm>
            <a:off x="448950" y="1165072"/>
            <a:ext cx="787491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2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FINDING AND SOLVING A WORTHWHILE PROBLEM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E8B4992-52BE-6A97-5631-026BE1FFB262}"/>
              </a:ext>
            </a:extLst>
          </p:cNvPr>
          <p:cNvSpPr txBox="1"/>
          <p:nvPr/>
        </p:nvSpPr>
        <p:spPr>
          <a:xfrm>
            <a:off x="301659" y="2009967"/>
            <a:ext cx="10935092" cy="26314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researcher may start out with the research problems stated by the </a:t>
            </a:r>
            <a:r>
              <a:rPr lang="en-US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Supervisor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or posed by others that are</a:t>
            </a:r>
            <a:r>
              <a:rPr lang="en-US" sz="2000" spc="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yet to be solved. </a:t>
            </a:r>
          </a:p>
          <a:p>
            <a:pPr marL="285750" indent="-285750" algn="just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Sometimes, an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oral presentation by somebody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which is followed by asking questions or introspection provides this perspective which reading papers do not.</a:t>
            </a:r>
          </a:p>
          <a:p>
            <a:pPr marL="285750" indent="-285750" algn="just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Future scope stated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research articles and thesis of a previous work.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 all problems that one solves will be great, and sometimes major advancements are made through solutions to small problems dealt with effectively. 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24918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E5426B-C3D0-D9C6-9910-E6974A208B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8F9ABF4D-4BAF-7B35-D8EB-F4012DD5180C}"/>
              </a:ext>
            </a:extLst>
          </p:cNvPr>
          <p:cNvSpPr txBox="1"/>
          <p:nvPr/>
        </p:nvSpPr>
        <p:spPr>
          <a:xfrm>
            <a:off x="188536" y="227845"/>
            <a:ext cx="49679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5DA2ECE-4BA1-FB3F-27FB-0BD1421C2907}"/>
              </a:ext>
            </a:extLst>
          </p:cNvPr>
          <p:cNvSpPr txBox="1"/>
          <p:nvPr/>
        </p:nvSpPr>
        <p:spPr>
          <a:xfrm>
            <a:off x="486658" y="1276489"/>
            <a:ext cx="62158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2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ETHICS IN ENGINEERING RESEARCH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78C79F0-1B39-F586-D105-BF703F14EC0C}"/>
              </a:ext>
            </a:extLst>
          </p:cNvPr>
          <p:cNvSpPr txBox="1"/>
          <p:nvPr/>
        </p:nvSpPr>
        <p:spPr>
          <a:xfrm>
            <a:off x="486657" y="1909634"/>
            <a:ext cx="11211700" cy="36625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Ethics generally refers to a set of rules distinguishing acceptable and unacceptable conduct</a:t>
            </a:r>
          </a:p>
          <a:p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Caroline Whitbeck is a prominent figure in engineering ethics, known for her work on the practical and moral dimensions of engineering practice and research.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Whitbeck raised two simple but significant questions to address the tricky issue of authorship in research:</a:t>
            </a:r>
            <a:endParaRPr lang="en-IN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1" indent="-342900">
              <a:buFont typeface="+mj-lt"/>
              <a:buAutoNum type="arabicPeriod"/>
            </a:pPr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Who should be included as an author and</a:t>
            </a:r>
            <a:endParaRPr lang="en-IN" sz="16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1" indent="-342900">
              <a:buFont typeface="+mj-lt"/>
              <a:buAutoNum type="arabicPeriod"/>
            </a:pPr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appropriate order of listing of authors.</a:t>
            </a:r>
          </a:p>
          <a:p>
            <a:pPr lvl="1"/>
            <a:endParaRPr lang="en-IN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Government bodies and universities worldwide have adopted certain codes for research ethics. 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Research ethics examines the appropriate application of research outcomes, while responsible conduct of research deals with the way the work is undertaken.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20253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E21A0D-3961-00FD-2883-B4E30720EC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D0A3CF46-CC0C-B5CF-4A90-C232CEF0A7B4}"/>
              </a:ext>
            </a:extLst>
          </p:cNvPr>
          <p:cNvSpPr txBox="1"/>
          <p:nvPr/>
        </p:nvSpPr>
        <p:spPr>
          <a:xfrm>
            <a:off x="188536" y="227845"/>
            <a:ext cx="49679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4CCBF73-1C80-F91E-BFC2-CB03D1B5153C}"/>
              </a:ext>
            </a:extLst>
          </p:cNvPr>
          <p:cNvSpPr txBox="1"/>
          <p:nvPr/>
        </p:nvSpPr>
        <p:spPr>
          <a:xfrm>
            <a:off x="486657" y="1276489"/>
            <a:ext cx="715653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2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ETHICS IN ENGINEERING RESEARCH PRACTICE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59293AF-5C62-E77B-3C27-493E53CD1C51}"/>
              </a:ext>
            </a:extLst>
          </p:cNvPr>
          <p:cNvSpPr txBox="1"/>
          <p:nvPr/>
        </p:nvSpPr>
        <p:spPr>
          <a:xfrm>
            <a:off x="486656" y="2048134"/>
            <a:ext cx="10694865" cy="33665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rivacy issues and data related to surveillance systems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Certain practices may be acceptable to certain people in certain situations, and the reasons for unacceptability may be perfectly valid.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Unprecedented access to data today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a vital ethical responsibility of researchers to ensure that hazards/risks associated with the technologies that they develop, are minimized and alternative safer mechanisms are considered.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reason that ethics matter in data used in engineering research is usually because there is impact on humans. </a:t>
            </a:r>
            <a:endParaRPr lang="en-IN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57865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03C28D-FD95-6DF8-DE92-A353257113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CAB124F-E48D-2CEF-0BAD-AE1C9FC87014}"/>
              </a:ext>
            </a:extLst>
          </p:cNvPr>
          <p:cNvSpPr txBox="1"/>
          <p:nvPr/>
        </p:nvSpPr>
        <p:spPr>
          <a:xfrm>
            <a:off x="188536" y="227845"/>
            <a:ext cx="49679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77D1DAD-B745-7A20-75AD-37DA58512DFA}"/>
              </a:ext>
            </a:extLst>
          </p:cNvPr>
          <p:cNvSpPr txBox="1"/>
          <p:nvPr/>
        </p:nvSpPr>
        <p:spPr>
          <a:xfrm>
            <a:off x="486657" y="1276489"/>
            <a:ext cx="715653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2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TYPES OF RESEARCH MISCONDUCT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C82C2B1-23D5-D779-7127-FEBF374C60B8}"/>
              </a:ext>
            </a:extLst>
          </p:cNvPr>
          <p:cNvSpPr txBox="1"/>
          <p:nvPr/>
        </p:nvSpPr>
        <p:spPr>
          <a:xfrm>
            <a:off x="583922" y="2048134"/>
            <a:ext cx="11184007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Fabrication (Illegitimate creation of data):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conjuring data or experiments with a belief of knowledge about what the conclusion of the analysis or experiments would be</a:t>
            </a:r>
          </a:p>
          <a:p>
            <a:endParaRPr lang="en-US" sz="18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Falsification (Inappropriate alteration of data):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misrepresentation or misinterpretation, or illegitimate alteration of data or experiments. Misleading data can also crop up due to poor design of experiments or incorrect measurement practices.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Plagiarism (Taking other’s work sans attribution):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when someone uses or reuses the work (including portions) of others (text, data, tables, figures, illustrations or concepts) as if it were his/her own without explicit acknowledgement. 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49453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7E880D-0B3D-E812-1588-A8F14A6FEE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3B583C7-517A-606D-D5DF-5A52C29DD0A0}"/>
              </a:ext>
            </a:extLst>
          </p:cNvPr>
          <p:cNvSpPr txBox="1"/>
          <p:nvPr/>
        </p:nvSpPr>
        <p:spPr>
          <a:xfrm>
            <a:off x="188536" y="227845"/>
            <a:ext cx="49679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ABB722D-DD8C-289F-2197-A4943716E42C}"/>
              </a:ext>
            </a:extLst>
          </p:cNvPr>
          <p:cNvSpPr txBox="1"/>
          <p:nvPr/>
        </p:nvSpPr>
        <p:spPr>
          <a:xfrm>
            <a:off x="335446" y="1241599"/>
            <a:ext cx="72580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How are supervisors, reviewers or editors alerted to </a:t>
            </a:r>
            <a:r>
              <a:rPr lang="en-US" sz="1800" b="1" spc="-10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plagiarism?</a:t>
            </a:r>
            <a:endParaRPr lang="en-IN" b="1" dirty="0">
              <a:solidFill>
                <a:schemeClr val="accent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ED5380-B3AC-3CB7-5142-33F6C93C2339}"/>
              </a:ext>
            </a:extLst>
          </p:cNvPr>
          <p:cNvSpPr txBox="1"/>
          <p:nvPr/>
        </p:nvSpPr>
        <p:spPr>
          <a:xfrm>
            <a:off x="335446" y="1865879"/>
            <a:ext cx="8579954" cy="11028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spcBef>
                <a:spcPts val="25"/>
              </a:spcBef>
              <a:buSzPts val="1200"/>
              <a:buFont typeface="Times New Roman" panose="02020603050405020304" pitchFamily="18" charset="0"/>
              <a:buAutoNum type="romanLcPeriod"/>
              <a:tabLst>
                <a:tab pos="1255395" algn="l"/>
              </a:tabLst>
            </a:pPr>
            <a:r>
              <a:rPr lang="en-US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Original author</a:t>
            </a:r>
            <a:r>
              <a:rPr lang="en-US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comes</a:t>
            </a:r>
            <a:r>
              <a:rPr lang="en-US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 know</a:t>
            </a:r>
            <a:r>
              <a:rPr lang="en-US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informs</a:t>
            </a:r>
            <a:r>
              <a:rPr lang="en-US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everyone</a:t>
            </a:r>
            <a:r>
              <a:rPr lang="en-US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concerned.</a:t>
            </a:r>
            <a:endParaRPr lang="en-IN" spc="-1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Bef>
                <a:spcPts val="660"/>
              </a:spcBef>
              <a:buSzPts val="1200"/>
              <a:buFont typeface="Times New Roman" panose="02020603050405020304" pitchFamily="18" charset="0"/>
              <a:buAutoNum type="romanLcPeriod"/>
              <a:tabLst>
                <a:tab pos="1254760" algn="l"/>
              </a:tabLst>
            </a:pPr>
            <a:r>
              <a:rPr lang="en-US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Sometimes a reviewer finds out about</a:t>
            </a:r>
            <a:r>
              <a:rPr lang="en-US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it</a:t>
            </a:r>
            <a:r>
              <a:rPr lang="en-US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during</a:t>
            </a:r>
            <a:r>
              <a:rPr lang="en-US" spc="-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review</a:t>
            </a:r>
            <a:r>
              <a:rPr lang="en-US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process.</a:t>
            </a:r>
            <a:endParaRPr lang="en-IN" spc="-1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00050" lvl="0" indent="-400050" algn="just">
              <a:spcBef>
                <a:spcPts val="660"/>
              </a:spcBef>
              <a:buSzPts val="1200"/>
              <a:buFont typeface="+mj-lt"/>
              <a:buAutoNum type="romanLcPeriod"/>
              <a:tabLst>
                <a:tab pos="1254760" algn="l"/>
              </a:tabLst>
            </a:pP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Or,</a:t>
            </a:r>
            <a:r>
              <a:rPr lang="en-US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readers who</a:t>
            </a:r>
            <a:r>
              <a:rPr lang="en-US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come</a:t>
            </a:r>
            <a:r>
              <a:rPr lang="en-US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across the</a:t>
            </a:r>
            <a:r>
              <a:rPr lang="en-US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article</a:t>
            </a:r>
            <a:r>
              <a:rPr lang="en-US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</a:t>
            </a:r>
            <a:r>
              <a:rPr lang="en-US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book,</a:t>
            </a:r>
            <a:r>
              <a:rPr lang="en-US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while</a:t>
            </a:r>
            <a:r>
              <a:rPr lang="en-US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doing</a:t>
            </a:r>
            <a:r>
              <a:rPr lang="en-US" spc="-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research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F33FA42-27AC-7295-6152-7CDEC0C77EDD}"/>
              </a:ext>
            </a:extLst>
          </p:cNvPr>
          <p:cNvSpPr txBox="1"/>
          <p:nvPr/>
        </p:nvSpPr>
        <p:spPr>
          <a:xfrm>
            <a:off x="335445" y="3149120"/>
            <a:ext cx="839111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M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any free tools and also paid tools are available to identify plagiarism 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088833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1AF92A-2EF4-B3CD-2073-585D79D745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257B6F3-1974-FB2E-0741-1DD4F473B985}"/>
              </a:ext>
            </a:extLst>
          </p:cNvPr>
          <p:cNvSpPr txBox="1"/>
          <p:nvPr/>
        </p:nvSpPr>
        <p:spPr>
          <a:xfrm>
            <a:off x="188536" y="227845"/>
            <a:ext cx="49679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B9F87BB-B1D6-AE8F-9A51-9FA00A73B707}"/>
              </a:ext>
            </a:extLst>
          </p:cNvPr>
          <p:cNvSpPr txBox="1"/>
          <p:nvPr/>
        </p:nvSpPr>
        <p:spPr>
          <a:xfrm>
            <a:off x="486657" y="1276489"/>
            <a:ext cx="715653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2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ETHICAL ISSUES RELATED TO AUTHORSHIP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49C70FA-9203-465E-5D14-87F56F728A46}"/>
              </a:ext>
            </a:extLst>
          </p:cNvPr>
          <p:cNvSpPr txBox="1"/>
          <p:nvPr/>
        </p:nvSpPr>
        <p:spPr>
          <a:xfrm>
            <a:off x="355324" y="1797015"/>
            <a:ext cx="11323154" cy="20794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marR="608330" lvl="1" indent="-285750" algn="just">
              <a:lnSpc>
                <a:spcPct val="150000"/>
              </a:lnSpc>
              <a:spcBef>
                <a:spcPts val="40"/>
              </a:spcBef>
              <a:buSzPts val="1200"/>
              <a:buFont typeface="Symbol" panose="05050102010706020507" pitchFamily="18" charset="2"/>
              <a:buChar char=""/>
              <a:tabLst>
                <a:tab pos="800100" algn="l"/>
              </a:tabLst>
            </a:pPr>
            <a:r>
              <a:rPr lang="en-US" sz="1800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Credit for research contributions is attributed in three major ways in research publications:</a:t>
            </a:r>
          </a:p>
          <a:p>
            <a:pPr marL="1200150" marR="608330" lvl="2" indent="-285750" algn="just">
              <a:lnSpc>
                <a:spcPct val="150000"/>
              </a:lnSpc>
              <a:spcBef>
                <a:spcPts val="40"/>
              </a:spcBef>
              <a:buSzPts val="1200"/>
              <a:buFont typeface="Symbol" panose="05050102010706020507" pitchFamily="18" charset="2"/>
              <a:buChar char=""/>
              <a:tabLst>
                <a:tab pos="800100" algn="l"/>
              </a:tabLst>
            </a:pPr>
            <a:r>
              <a:rPr lang="en-US" dirty="0"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B</a:t>
            </a:r>
            <a:r>
              <a:rPr lang="en-US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y</a:t>
            </a:r>
            <a:r>
              <a:rPr lang="en-US" spc="2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lang="en-US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authorship</a:t>
            </a:r>
            <a:r>
              <a:rPr lang="en-US" spc="2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lang="en-US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(of</a:t>
            </a:r>
            <a:r>
              <a:rPr lang="en-US" spc="2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lang="en-US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the</a:t>
            </a:r>
            <a:r>
              <a:rPr lang="en-US" spc="2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lang="en-US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intended</a:t>
            </a:r>
            <a:r>
              <a:rPr lang="en-US" spc="2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lang="en-US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publication),</a:t>
            </a:r>
            <a:r>
              <a:rPr lang="en-US" spc="2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</a:p>
          <a:p>
            <a:pPr marL="1200150" marR="608330" lvl="2" indent="-285750" algn="just">
              <a:lnSpc>
                <a:spcPct val="150000"/>
              </a:lnSpc>
              <a:spcBef>
                <a:spcPts val="40"/>
              </a:spcBef>
              <a:buSzPts val="1200"/>
              <a:buFont typeface="Symbol" panose="05050102010706020507" pitchFamily="18" charset="2"/>
              <a:buChar char=""/>
              <a:tabLst>
                <a:tab pos="800100" algn="l"/>
              </a:tabLst>
            </a:pPr>
            <a:r>
              <a:rPr lang="en-US" spc="200" dirty="0"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By citation</a:t>
            </a:r>
            <a:r>
              <a:rPr lang="en-US" spc="2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lang="en-US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(of</a:t>
            </a:r>
            <a:r>
              <a:rPr lang="en-US" spc="2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lang="en-US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previously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published or formally presented work), and </a:t>
            </a:r>
          </a:p>
          <a:p>
            <a:pPr marL="1200150" marR="608330" lvl="2" indent="-285750" algn="just">
              <a:lnSpc>
                <a:spcPct val="150000"/>
              </a:lnSpc>
              <a:spcBef>
                <a:spcPts val="40"/>
              </a:spcBef>
              <a:buSzPts val="1200"/>
              <a:buFont typeface="Symbol" panose="05050102010706020507" pitchFamily="18" charset="2"/>
              <a:buChar char=""/>
              <a:tabLst>
                <a:tab pos="800100" algn="l"/>
              </a:tabLst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Through a written acknowledgment (of some inputs to the present research).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00150" marR="608330" lvl="2" indent="-285750" algn="just">
              <a:lnSpc>
                <a:spcPct val="150000"/>
              </a:lnSpc>
              <a:spcBef>
                <a:spcPts val="40"/>
              </a:spcBef>
              <a:buSzPts val="1200"/>
              <a:buFont typeface="Symbol" panose="05050102010706020507" pitchFamily="18" charset="2"/>
              <a:buChar char=""/>
              <a:tabLst>
                <a:tab pos="800100" algn="l"/>
              </a:tabLst>
            </a:pPr>
            <a:endParaRPr lang="en-IN" sz="1600" spc="0" dirty="0">
              <a:effectLst/>
              <a:latin typeface="Times New Roman" panose="02020603050405020304" pitchFamily="18" charset="0"/>
              <a:ea typeface="Symbol" panose="05050102010706020507" pitchFamily="18" charset="2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0C5DB5D-8077-82FE-F445-286A4006774C}"/>
              </a:ext>
            </a:extLst>
          </p:cNvPr>
          <p:cNvSpPr txBox="1"/>
          <p:nvPr/>
        </p:nvSpPr>
        <p:spPr>
          <a:xfrm>
            <a:off x="936581" y="3786086"/>
            <a:ext cx="9708227" cy="17045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All listed authors have the full obligation of all contents of a research article.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imperative that their consent is sought with respect to the content and that they be agreeable to the submission.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Double submission is an important ethical issue related to authorship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96703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1703</TotalTime>
  <Words>1256</Words>
  <Application>Microsoft Office PowerPoint</Application>
  <PresentationFormat>Widescreen</PresentationFormat>
  <Paragraphs>141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Arial</vt:lpstr>
      <vt:lpstr>Calibri</vt:lpstr>
      <vt:lpstr>Calibri Light</vt:lpstr>
      <vt:lpstr>Symbol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Pujitha Ganapathi</dc:creator>
  <cp:lastModifiedBy>Pujitha Ganapathi</cp:lastModifiedBy>
  <cp:revision>39</cp:revision>
  <dcterms:created xsi:type="dcterms:W3CDTF">2025-07-30T08:16:40Z</dcterms:created>
  <dcterms:modified xsi:type="dcterms:W3CDTF">2025-08-18T10:58:12Z</dcterms:modified>
</cp:coreProperties>
</file>