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4"/>
  </p:notesMasterIdLst>
  <p:handoutMasterIdLst>
    <p:handoutMasterId r:id="rId135"/>
  </p:handoutMasterIdLst>
  <p:sldIdLst>
    <p:sldId id="256" r:id="rId2"/>
    <p:sldId id="257" r:id="rId3"/>
    <p:sldId id="258" r:id="rId4"/>
    <p:sldId id="259" r:id="rId5"/>
    <p:sldId id="260" r:id="rId6"/>
    <p:sldId id="261" r:id="rId7"/>
    <p:sldId id="262" r:id="rId8"/>
    <p:sldId id="263" r:id="rId9"/>
    <p:sldId id="264" r:id="rId10"/>
    <p:sldId id="277" r:id="rId11"/>
    <p:sldId id="278" r:id="rId12"/>
    <p:sldId id="265" r:id="rId13"/>
    <p:sldId id="266" r:id="rId14"/>
    <p:sldId id="267" r:id="rId15"/>
    <p:sldId id="274" r:id="rId16"/>
    <p:sldId id="268" r:id="rId17"/>
    <p:sldId id="269" r:id="rId18"/>
    <p:sldId id="270" r:id="rId19"/>
    <p:sldId id="271" r:id="rId20"/>
    <p:sldId id="272" r:id="rId21"/>
    <p:sldId id="276" r:id="rId22"/>
    <p:sldId id="273"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316" r:id="rId36"/>
    <p:sldId id="317"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5" r:id="rId60"/>
    <p:sldId id="313" r:id="rId61"/>
    <p:sldId id="314" r:id="rId62"/>
    <p:sldId id="318" r:id="rId63"/>
    <p:sldId id="322" r:id="rId64"/>
    <p:sldId id="319" r:id="rId65"/>
    <p:sldId id="326" r:id="rId66"/>
    <p:sldId id="324" r:id="rId67"/>
    <p:sldId id="327" r:id="rId68"/>
    <p:sldId id="328" r:id="rId69"/>
    <p:sldId id="329" r:id="rId70"/>
    <p:sldId id="330" r:id="rId71"/>
    <p:sldId id="332" r:id="rId72"/>
    <p:sldId id="333" r:id="rId73"/>
    <p:sldId id="334" r:id="rId74"/>
    <p:sldId id="331"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63" r:id="rId98"/>
    <p:sldId id="364" r:id="rId99"/>
    <p:sldId id="392" r:id="rId100"/>
    <p:sldId id="365" r:id="rId101"/>
    <p:sldId id="393" r:id="rId102"/>
    <p:sldId id="369" r:id="rId103"/>
    <p:sldId id="394" r:id="rId104"/>
    <p:sldId id="370" r:id="rId105"/>
    <p:sldId id="371" r:id="rId106"/>
    <p:sldId id="372" r:id="rId107"/>
    <p:sldId id="396" r:id="rId108"/>
    <p:sldId id="397" r:id="rId109"/>
    <p:sldId id="366" r:id="rId110"/>
    <p:sldId id="367" r:id="rId111"/>
    <p:sldId id="368" r:id="rId112"/>
    <p:sldId id="373" r:id="rId113"/>
    <p:sldId id="374" r:id="rId114"/>
    <p:sldId id="395" r:id="rId115"/>
    <p:sldId id="375" r:id="rId116"/>
    <p:sldId id="376" r:id="rId117"/>
    <p:sldId id="377" r:id="rId118"/>
    <p:sldId id="378" r:id="rId119"/>
    <p:sldId id="379" r:id="rId120"/>
    <p:sldId id="380" r:id="rId121"/>
    <p:sldId id="381" r:id="rId122"/>
    <p:sldId id="382" r:id="rId123"/>
    <p:sldId id="383" r:id="rId124"/>
    <p:sldId id="384" r:id="rId125"/>
    <p:sldId id="385" r:id="rId126"/>
    <p:sldId id="386" r:id="rId127"/>
    <p:sldId id="388" r:id="rId128"/>
    <p:sldId id="389" r:id="rId129"/>
    <p:sldId id="390" r:id="rId130"/>
    <p:sldId id="391" r:id="rId131"/>
    <p:sldId id="398" r:id="rId132"/>
    <p:sldId id="399" r:id="rId1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15" autoAdjust="0"/>
    <p:restoredTop sz="94624" autoAdjust="0"/>
  </p:normalViewPr>
  <p:slideViewPr>
    <p:cSldViewPr>
      <p:cViewPr varScale="1">
        <p:scale>
          <a:sx n="69" d="100"/>
          <a:sy n="69" d="100"/>
        </p:scale>
        <p:origin x="1518" y="66"/>
      </p:cViewPr>
      <p:guideLst>
        <p:guide orient="horz" pos="2160"/>
        <p:guide pos="2880"/>
      </p:guideLst>
    </p:cSldViewPr>
  </p:slideViewPr>
  <p:outlineViewPr>
    <p:cViewPr>
      <p:scale>
        <a:sx n="33" d="100"/>
        <a:sy n="33" d="100"/>
      </p:scale>
      <p:origin x="0" y="84114"/>
    </p:cViewPr>
  </p:outlineViewPr>
  <p:notesTextViewPr>
    <p:cViewPr>
      <p:scale>
        <a:sx n="100" d="100"/>
        <a:sy n="100" d="100"/>
      </p:scale>
      <p:origin x="0" y="0"/>
    </p:cViewPr>
  </p:notesTextViewPr>
  <p:notesViewPr>
    <p:cSldViewPr>
      <p:cViewPr varScale="1">
        <p:scale>
          <a:sx n="55" d="100"/>
          <a:sy n="55" d="100"/>
        </p:scale>
        <p:origin x="-2904"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002142-7E2A-4699-B626-DC5B5EC9ACC4}" type="datetimeFigureOut">
              <a:rPr lang="en-US" smtClean="0"/>
              <a:pPr/>
              <a:t>11/19/2021</a:t>
            </a:fld>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93CD303-5046-44D5-9575-CF323AAE649D}"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A7AC59-FEA9-4565-A6C7-6C1A0697CD30}" type="datetimeFigureOut">
              <a:rPr lang="en-US" smtClean="0"/>
              <a:pPr/>
              <a:t>11/19/2021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A05ABF-A9C9-4573-9663-D005E5C22A6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5A05ABF-A9C9-4573-9663-D005E5C22A67}" type="slidenum">
              <a:rPr lang="en-US" smtClean="0"/>
              <a:pPr/>
              <a:t>69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2F6DA1-E6EA-4888-93CB-2B9878670E5C}" type="datetimeFigureOut">
              <a:rPr lang="en-US" smtClean="0"/>
              <a:pPr/>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4EBCA-60C5-4F4B-8842-8D5C1F8BA5B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2F6DA1-E6EA-4888-93CB-2B9878670E5C}" type="datetimeFigureOut">
              <a:rPr lang="en-US" smtClean="0"/>
              <a:pPr/>
              <a:t>11/19/2021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74EBCA-60C5-4F4B-8842-8D5C1F8BA5B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1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12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1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65.png"/></Relationships>
</file>

<file path=ppt/slides/_rels/slide1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65.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6.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97.pn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09800"/>
            <a:ext cx="7772400" cy="1470025"/>
          </a:xfrm>
        </p:spPr>
        <p:txBody>
          <a:bodyPr/>
          <a:lstStyle/>
          <a:p>
            <a:r>
              <a:rPr lang="en-US" b="1" dirty="0" smtClean="0">
                <a:latin typeface="Times New Roman" pitchFamily="18" charset="0"/>
                <a:cs typeface="Times New Roman" pitchFamily="18" charset="0"/>
              </a:rPr>
              <a:t>BASIC GEOTECHNICAL ENGINEERING</a:t>
            </a: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Cambria" pitchFamily="18" charset="0"/>
              </a:rPr>
              <a:t>COARSE GRAINED SKELETON STRUCTURE</a:t>
            </a:r>
            <a:endParaRPr lang="en-US" sz="3200" b="1" dirty="0">
              <a:latin typeface="Cambria" pitchFamily="18" charset="0"/>
            </a:endParaRPr>
          </a:p>
        </p:txBody>
      </p:sp>
      <p:pic>
        <p:nvPicPr>
          <p:cNvPr id="4" name="Content Placeholder 3" descr="Capture 111.PNG"/>
          <p:cNvPicPr>
            <a:picLocks noGrp="1"/>
          </p:cNvPicPr>
          <p:nvPr>
            <p:ph idx="1"/>
          </p:nvPr>
        </p:nvPicPr>
        <p:blipFill>
          <a:blip r:embed="rId2"/>
          <a:stretch>
            <a:fillRect/>
          </a:stretch>
        </p:blipFill>
        <p:spPr>
          <a:xfrm>
            <a:off x="5257800" y="1676400"/>
            <a:ext cx="3401800" cy="1953415"/>
          </a:xfrm>
          <a:prstGeom prst="rect">
            <a:avLst/>
          </a:prstGeom>
        </p:spPr>
      </p:pic>
      <p:sp>
        <p:nvSpPr>
          <p:cNvPr id="1025" name="Rectangle 1"/>
          <p:cNvSpPr>
            <a:spLocks noChangeArrowheads="1"/>
          </p:cNvSpPr>
          <p:nvPr/>
        </p:nvSpPr>
        <p:spPr bwMode="auto">
          <a:xfrm>
            <a:off x="304800" y="990600"/>
            <a:ext cx="4953000" cy="56582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 typeface="Wingdings" pitchFamily="2" charset="2"/>
              <a:buChar char="Ø"/>
              <a:tabLst/>
            </a:pPr>
            <a:r>
              <a:rPr kumimoji="0" lang="en-US"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It can be found in the case of composite soils in which the coarse grained fraction is greater in proportion compared to fine grained fraction.</a:t>
            </a:r>
            <a:endParaRPr lang="en-US" sz="2400" dirty="0" smtClean="0">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50000"/>
              </a:lnSpc>
              <a:spcBef>
                <a:spcPct val="0"/>
              </a:spcBef>
              <a:spcAft>
                <a:spcPct val="0"/>
              </a:spcAft>
              <a:buClrTx/>
              <a:buSzTx/>
              <a:buFont typeface="Wingdings" pitchFamily="2" charset="2"/>
              <a:buChar char="Ø"/>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The coarse grained particles forms the skeleton with particle to particle contact and the voids between the particles will be occupied by fine grained particles.</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b="1" dirty="0" smtClean="0">
                <a:latin typeface="Cambria" pitchFamily="18" charset="0"/>
              </a:rPr>
              <a:t>PNEUMATIC TYRED ROLLERS</a:t>
            </a:r>
            <a:endParaRPr lang="en-US" sz="3200" dirty="0">
              <a:latin typeface="Cambria" pitchFamily="18" charset="0"/>
            </a:endParaRPr>
          </a:p>
        </p:txBody>
      </p:sp>
      <p:sp>
        <p:nvSpPr>
          <p:cNvPr id="3" name="Content Placeholder 2"/>
          <p:cNvSpPr>
            <a:spLocks noGrp="1"/>
          </p:cNvSpPr>
          <p:nvPr>
            <p:ph idx="1"/>
          </p:nvPr>
        </p:nvSpPr>
        <p:spPr>
          <a:xfrm>
            <a:off x="457200" y="1371600"/>
            <a:ext cx="8229600" cy="4602163"/>
          </a:xfrm>
        </p:spPr>
        <p:txBody>
          <a:bodyPr/>
          <a:lstStyle/>
          <a:p>
            <a:pPr lvl="0">
              <a:lnSpc>
                <a:spcPct val="150000"/>
              </a:lnSpc>
            </a:pPr>
            <a:r>
              <a:rPr lang="en-US" sz="2400" dirty="0" smtClean="0">
                <a:latin typeface="Times New Roman" pitchFamily="18" charset="0"/>
                <a:cs typeface="Times New Roman" pitchFamily="18" charset="0"/>
              </a:rPr>
              <a:t>Usually two axles carrying rubber tyred wheels for full width of track</a:t>
            </a:r>
          </a:p>
          <a:p>
            <a:pPr lvl="0">
              <a:lnSpc>
                <a:spcPct val="150000"/>
              </a:lnSpc>
            </a:pPr>
            <a:r>
              <a:rPr lang="en-US" sz="2400" dirty="0" smtClean="0">
                <a:latin typeface="Times New Roman" pitchFamily="18" charset="0"/>
                <a:cs typeface="Times New Roman" pitchFamily="18" charset="0"/>
              </a:rPr>
              <a:t>Dead load (water) is added to give a weight of 100 to 400 kN</a:t>
            </a:r>
          </a:p>
          <a:p>
            <a:pPr lvl="0">
              <a:lnSpc>
                <a:spcPct val="150000"/>
              </a:lnSpc>
            </a:pPr>
            <a:r>
              <a:rPr lang="en-US" sz="2400" dirty="0" smtClean="0">
                <a:latin typeface="Times New Roman" pitchFamily="18" charset="0"/>
                <a:cs typeface="Times New Roman" pitchFamily="18" charset="0"/>
              </a:rPr>
              <a:t>Suitable for most coarse &amp; fine soils</a:t>
            </a:r>
          </a:p>
          <a:p>
            <a:pPr lvl="0">
              <a:lnSpc>
                <a:spcPct val="150000"/>
              </a:lnSpc>
            </a:pPr>
            <a:r>
              <a:rPr lang="en-US" sz="2400" dirty="0" smtClean="0">
                <a:latin typeface="Times New Roman" pitchFamily="18" charset="0"/>
                <a:cs typeface="Times New Roman" pitchFamily="18" charset="0"/>
              </a:rPr>
              <a:t>Unsuitable for very soft clay &amp; highly variable soil</a:t>
            </a:r>
          </a:p>
          <a:p>
            <a:endParaRPr lang="en-US" dirty="0"/>
          </a:p>
        </p:txBody>
      </p:sp>
      <p:pic>
        <p:nvPicPr>
          <p:cNvPr id="4" name="Picture 3"/>
          <p:cNvPicPr/>
          <p:nvPr/>
        </p:nvPicPr>
        <p:blipFill>
          <a:blip r:embed="rId2"/>
          <a:srcRect/>
          <a:stretch>
            <a:fillRect/>
          </a:stretch>
        </p:blipFill>
        <p:spPr bwMode="auto">
          <a:xfrm>
            <a:off x="3200400" y="4495800"/>
            <a:ext cx="2397606" cy="1981200"/>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88542.jpeg"/>
          <p:cNvPicPr>
            <a:picLocks noGrp="1" noChangeAspect="1"/>
          </p:cNvPicPr>
          <p:nvPr>
            <p:ph idx="1"/>
          </p:nvPr>
        </p:nvPicPr>
        <p:blipFill>
          <a:blip r:embed="rId2"/>
          <a:stretch>
            <a:fillRect/>
          </a:stretch>
        </p:blipFill>
        <p:spPr>
          <a:xfrm>
            <a:off x="304800" y="1295400"/>
            <a:ext cx="4086704" cy="3657600"/>
          </a:xfrm>
        </p:spPr>
      </p:pic>
      <p:pic>
        <p:nvPicPr>
          <p:cNvPr id="6" name="Picture 5" descr="66406692-pneumatic-tyred-roller-compactor-at-asphalt-road-repairing.jpg"/>
          <p:cNvPicPr>
            <a:picLocks noChangeAspect="1"/>
          </p:cNvPicPr>
          <p:nvPr/>
        </p:nvPicPr>
        <p:blipFill>
          <a:blip r:embed="rId3"/>
          <a:stretch>
            <a:fillRect/>
          </a:stretch>
        </p:blipFill>
        <p:spPr>
          <a:xfrm>
            <a:off x="4724400" y="1828800"/>
            <a:ext cx="3962400" cy="2639568"/>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lvl="0"/>
            <a:r>
              <a:rPr lang="en-US" sz="3200" b="1" dirty="0" smtClean="0">
                <a:latin typeface="Cambria" pitchFamily="18" charset="0"/>
              </a:rPr>
              <a:t>SHEEPSFOOT ROLLERS</a:t>
            </a:r>
            <a:endParaRPr lang="en-US" sz="3200" dirty="0">
              <a:latin typeface="Cambria" pitchFamily="18" charset="0"/>
            </a:endParaRPr>
          </a:p>
        </p:txBody>
      </p:sp>
      <p:sp>
        <p:nvSpPr>
          <p:cNvPr id="3" name="Content Placeholder 2"/>
          <p:cNvSpPr>
            <a:spLocks noGrp="1"/>
          </p:cNvSpPr>
          <p:nvPr>
            <p:ph idx="1"/>
          </p:nvPr>
        </p:nvSpPr>
        <p:spPr>
          <a:xfrm>
            <a:off x="457200" y="990600"/>
            <a:ext cx="8229600" cy="5135563"/>
          </a:xfrm>
        </p:spPr>
        <p:txBody>
          <a:bodyPr/>
          <a:lstStyle/>
          <a:p>
            <a:pPr lvl="0">
              <a:lnSpc>
                <a:spcPct val="150000"/>
              </a:lnSpc>
            </a:pPr>
            <a:r>
              <a:rPr lang="en-US" sz="2400" dirty="0" smtClean="0">
                <a:latin typeface="Times New Roman" pitchFamily="18" charset="0"/>
                <a:cs typeface="Times New Roman" pitchFamily="18" charset="0"/>
              </a:rPr>
              <a:t>Self propelled or towed</a:t>
            </a:r>
          </a:p>
          <a:p>
            <a:pPr lvl="0">
              <a:lnSpc>
                <a:spcPct val="150000"/>
              </a:lnSpc>
            </a:pPr>
            <a:r>
              <a:rPr lang="en-US" sz="2400" dirty="0" smtClean="0">
                <a:latin typeface="Times New Roman" pitchFamily="18" charset="0"/>
                <a:cs typeface="Times New Roman" pitchFamily="18" charset="0"/>
              </a:rPr>
              <a:t>Drum fitted with projecting club shaped feet to providing kneading action</a:t>
            </a:r>
          </a:p>
          <a:p>
            <a:pPr lvl="0">
              <a:lnSpc>
                <a:spcPct val="150000"/>
              </a:lnSpc>
            </a:pPr>
            <a:r>
              <a:rPr lang="en-US" sz="2400" dirty="0" smtClean="0">
                <a:latin typeface="Times New Roman" pitchFamily="18" charset="0"/>
                <a:cs typeface="Times New Roman" pitchFamily="18" charset="0"/>
              </a:rPr>
              <a:t>Weight of 50 to 80 kN</a:t>
            </a:r>
          </a:p>
          <a:p>
            <a:pPr lvl="0">
              <a:lnSpc>
                <a:spcPct val="150000"/>
              </a:lnSpc>
            </a:pPr>
            <a:r>
              <a:rPr lang="en-US" sz="2400" dirty="0" smtClean="0">
                <a:latin typeface="Times New Roman" pitchFamily="18" charset="0"/>
                <a:cs typeface="Times New Roman" pitchFamily="18" charset="0"/>
              </a:rPr>
              <a:t>Suitable for fine grained soil, sand &amp; gravel with considerable fines</a:t>
            </a:r>
          </a:p>
          <a:p>
            <a:endParaRPr lang="en-US" dirty="0"/>
          </a:p>
        </p:txBody>
      </p:sp>
      <p:pic>
        <p:nvPicPr>
          <p:cNvPr id="4" name="Picture 3"/>
          <p:cNvPicPr/>
          <p:nvPr/>
        </p:nvPicPr>
        <p:blipFill>
          <a:blip r:embed="rId2"/>
          <a:srcRect/>
          <a:stretch>
            <a:fillRect/>
          </a:stretch>
        </p:blipFill>
        <p:spPr bwMode="auto">
          <a:xfrm>
            <a:off x="2590800" y="4495800"/>
            <a:ext cx="4063852" cy="1781012"/>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download (1).jpg"/>
          <p:cNvPicPr>
            <a:picLocks noGrp="1" noChangeAspect="1"/>
          </p:cNvPicPr>
          <p:nvPr>
            <p:ph idx="1"/>
          </p:nvPr>
        </p:nvPicPr>
        <p:blipFill>
          <a:blip r:embed="rId2"/>
          <a:stretch>
            <a:fillRect/>
          </a:stretch>
        </p:blipFill>
        <p:spPr>
          <a:xfrm>
            <a:off x="5410200" y="3124200"/>
            <a:ext cx="3452283" cy="3200400"/>
          </a:xfrm>
        </p:spPr>
      </p:pic>
      <p:pic>
        <p:nvPicPr>
          <p:cNvPr id="8" name="Picture 7" descr="sheepsfoo-500x500.jpg"/>
          <p:cNvPicPr>
            <a:picLocks noChangeAspect="1"/>
          </p:cNvPicPr>
          <p:nvPr/>
        </p:nvPicPr>
        <p:blipFill>
          <a:blip r:embed="rId3"/>
          <a:stretch>
            <a:fillRect/>
          </a:stretch>
        </p:blipFill>
        <p:spPr>
          <a:xfrm>
            <a:off x="228600" y="381000"/>
            <a:ext cx="4991711" cy="373380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b="1" dirty="0" smtClean="0">
                <a:latin typeface="Cambria" pitchFamily="18" charset="0"/>
              </a:rPr>
              <a:t>IMPACT ROLLERS</a:t>
            </a:r>
            <a:endParaRPr lang="en-US" sz="3200" dirty="0">
              <a:latin typeface="Cambria" pitchFamily="18" charset="0"/>
            </a:endParaRPr>
          </a:p>
        </p:txBody>
      </p:sp>
      <p:sp>
        <p:nvSpPr>
          <p:cNvPr id="3" name="Content Placeholder 2"/>
          <p:cNvSpPr>
            <a:spLocks noGrp="1"/>
          </p:cNvSpPr>
          <p:nvPr>
            <p:ph idx="1"/>
          </p:nvPr>
        </p:nvSpPr>
        <p:spPr>
          <a:xfrm>
            <a:off x="457200" y="1371600"/>
            <a:ext cx="8229600" cy="4525963"/>
          </a:xfrm>
        </p:spPr>
        <p:txBody>
          <a:bodyPr/>
          <a:lstStyle/>
          <a:p>
            <a:pPr lvl="0" algn="just">
              <a:lnSpc>
                <a:spcPct val="150000"/>
              </a:lnSpc>
            </a:pPr>
            <a:r>
              <a:rPr lang="en-US" sz="2400" dirty="0" smtClean="0">
                <a:latin typeface="Times New Roman" pitchFamily="18" charset="0"/>
                <a:cs typeface="Times New Roman" pitchFamily="18" charset="0"/>
              </a:rPr>
              <a:t>Compaction by static pressure combined with impact of pentagonal roller</a:t>
            </a:r>
          </a:p>
          <a:p>
            <a:pPr lvl="0" algn="just">
              <a:lnSpc>
                <a:spcPct val="150000"/>
              </a:lnSpc>
            </a:pPr>
            <a:r>
              <a:rPr lang="en-US" sz="2400" dirty="0" smtClean="0">
                <a:latin typeface="Times New Roman" pitchFamily="18" charset="0"/>
                <a:cs typeface="Times New Roman" pitchFamily="18" charset="0"/>
              </a:rPr>
              <a:t>Higher impact energy breaks soil lump and provides kneading action</a:t>
            </a:r>
          </a:p>
          <a:p>
            <a:endParaRPr lang="en-US" dirty="0"/>
          </a:p>
        </p:txBody>
      </p:sp>
      <p:pic>
        <p:nvPicPr>
          <p:cNvPr id="4" name="Picture 3"/>
          <p:cNvPicPr/>
          <p:nvPr/>
        </p:nvPicPr>
        <p:blipFill>
          <a:blip r:embed="rId2"/>
          <a:srcRect/>
          <a:stretch>
            <a:fillRect/>
          </a:stretch>
        </p:blipFill>
        <p:spPr bwMode="auto">
          <a:xfrm>
            <a:off x="1524000" y="3810000"/>
            <a:ext cx="2409825" cy="2057400"/>
          </a:xfrm>
          <a:prstGeom prst="rect">
            <a:avLst/>
          </a:prstGeom>
          <a:noFill/>
          <a:ln w="9525">
            <a:noFill/>
            <a:miter lim="800000"/>
            <a:headEnd/>
            <a:tailEnd/>
          </a:ln>
        </p:spPr>
      </p:pic>
      <p:pic>
        <p:nvPicPr>
          <p:cNvPr id="5" name="Content Placeholder 3" descr="IMPACT ROLLERS.PNG"/>
          <p:cNvPicPr>
            <a:picLocks noChangeAspect="1"/>
          </p:cNvPicPr>
          <p:nvPr/>
        </p:nvPicPr>
        <p:blipFill>
          <a:blip r:embed="rId3"/>
          <a:stretch>
            <a:fillRect/>
          </a:stretch>
        </p:blipFill>
        <p:spPr>
          <a:xfrm>
            <a:off x="4724400" y="3810000"/>
            <a:ext cx="3572374" cy="2314898"/>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b="1" dirty="0" smtClean="0">
                <a:latin typeface="Cambria" pitchFamily="18" charset="0"/>
              </a:rPr>
              <a:t>VIBRATING ROLLERS</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lstStyle/>
          <a:p>
            <a:pPr lvl="0">
              <a:lnSpc>
                <a:spcPct val="150000"/>
              </a:lnSpc>
            </a:pPr>
            <a:r>
              <a:rPr lang="en-US" sz="2400" dirty="0" smtClean="0">
                <a:latin typeface="Times New Roman" pitchFamily="18" charset="0"/>
                <a:cs typeface="Times New Roman" pitchFamily="18" charset="0"/>
              </a:rPr>
              <a:t>Roller drum fitted with vibratory motion</a:t>
            </a:r>
          </a:p>
          <a:p>
            <a:pPr lvl="0">
              <a:lnSpc>
                <a:spcPct val="150000"/>
              </a:lnSpc>
            </a:pPr>
            <a:r>
              <a:rPr lang="en-US" sz="2400" dirty="0" smtClean="0">
                <a:latin typeface="Times New Roman" pitchFamily="18" charset="0"/>
                <a:cs typeface="Times New Roman" pitchFamily="18" charset="0"/>
              </a:rPr>
              <a:t>Levels and smoothens ruts</a:t>
            </a:r>
          </a:p>
          <a:p>
            <a:pPr lvl="0">
              <a:lnSpc>
                <a:spcPct val="150000"/>
              </a:lnSpc>
            </a:pPr>
            <a:r>
              <a:rPr lang="en-US" sz="2400" dirty="0" smtClean="0">
                <a:latin typeface="Times New Roman" pitchFamily="18" charset="0"/>
                <a:cs typeface="Times New Roman" pitchFamily="18" charset="0"/>
              </a:rPr>
              <a:t>Suitable for cohensionless soils</a:t>
            </a:r>
          </a:p>
          <a:p>
            <a:endParaRPr lang="en-US" dirty="0"/>
          </a:p>
        </p:txBody>
      </p:sp>
      <p:pic>
        <p:nvPicPr>
          <p:cNvPr id="4" name="Picture 3" descr="vr.jpg"/>
          <p:cNvPicPr/>
          <p:nvPr/>
        </p:nvPicPr>
        <p:blipFill>
          <a:blip r:embed="rId2"/>
          <a:stretch>
            <a:fillRect/>
          </a:stretch>
        </p:blipFill>
        <p:spPr>
          <a:xfrm>
            <a:off x="2819400" y="3276600"/>
            <a:ext cx="4114800" cy="281940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b="1" dirty="0" smtClean="0">
                <a:latin typeface="Cambria" pitchFamily="18" charset="0"/>
              </a:rPr>
              <a:t>PLATE &amp; RAMMER COMPACTORS</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normAutofit/>
          </a:bodyPr>
          <a:lstStyle/>
          <a:p>
            <a:pPr>
              <a:lnSpc>
                <a:spcPct val="150000"/>
              </a:lnSpc>
            </a:pPr>
            <a:r>
              <a:rPr lang="en-US" sz="2400" dirty="0" smtClean="0">
                <a:latin typeface="Times New Roman" pitchFamily="18" charset="0"/>
                <a:cs typeface="Times New Roman" pitchFamily="18" charset="0"/>
              </a:rPr>
              <a:t>It is used for backfilling trenches, smaller constructions and less accessible locations</a:t>
            </a:r>
            <a:endParaRPr lang="en-US" sz="2400" dirty="0">
              <a:latin typeface="Times New Roman" pitchFamily="18" charset="0"/>
              <a:cs typeface="Times New Roman" pitchFamily="18" charset="0"/>
            </a:endParaRPr>
          </a:p>
        </p:txBody>
      </p:sp>
      <p:pic>
        <p:nvPicPr>
          <p:cNvPr id="4" name="Picture 3" descr="HTB18VqxKXXXXXcHXpXXq6xXFXXXZ.jpg"/>
          <p:cNvPicPr/>
          <p:nvPr/>
        </p:nvPicPr>
        <p:blipFill>
          <a:blip r:embed="rId2"/>
          <a:stretch>
            <a:fillRect/>
          </a:stretch>
        </p:blipFill>
        <p:spPr>
          <a:xfrm>
            <a:off x="3276600" y="3048000"/>
            <a:ext cx="2587464" cy="2828261"/>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COMPACTION CONTROL IN FIELD </a:t>
            </a:r>
            <a:endParaRPr lang="en-US" sz="3200" dirty="0">
              <a:latin typeface="Cambria" pitchFamily="18" charset="0"/>
            </a:endParaRPr>
          </a:p>
        </p:txBody>
      </p:sp>
      <p:sp>
        <p:nvSpPr>
          <p:cNvPr id="3" name="Content Placeholder 2"/>
          <p:cNvSpPr>
            <a:spLocks noGrp="1"/>
          </p:cNvSpPr>
          <p:nvPr>
            <p:ph idx="1"/>
          </p:nvPr>
        </p:nvSpPr>
        <p:spPr>
          <a:xfrm>
            <a:off x="381000" y="1295400"/>
            <a:ext cx="8305800" cy="4754563"/>
          </a:xfrm>
        </p:spPr>
        <p:txBody>
          <a:bodyPr/>
          <a:lstStyle/>
          <a:p>
            <a:pPr algn="just">
              <a:lnSpc>
                <a:spcPct val="150000"/>
              </a:lnSpc>
            </a:pPr>
            <a:r>
              <a:rPr lang="en-US" sz="2400" dirty="0" smtClean="0">
                <a:latin typeface="Times New Roman" pitchFamily="18" charset="0"/>
                <a:cs typeface="Times New Roman" pitchFamily="18" charset="0"/>
              </a:rPr>
              <a:t>There are many variables which control the vibratory compaction or densification of soils :-</a:t>
            </a:r>
          </a:p>
          <a:p>
            <a:pPr algn="just">
              <a:lnSpc>
                <a:spcPct val="150000"/>
              </a:lnSpc>
              <a:buFont typeface="Wingdings" pitchFamily="2" charset="2"/>
              <a:buChar char="Ø"/>
            </a:pPr>
            <a:r>
              <a:rPr lang="en-US" sz="2400" dirty="0" smtClean="0">
                <a:latin typeface="Times New Roman" pitchFamily="18" charset="0"/>
                <a:cs typeface="Times New Roman" pitchFamily="18" charset="0"/>
              </a:rPr>
              <a:t>Characteristics of the compactor </a:t>
            </a:r>
          </a:p>
          <a:p>
            <a:pPr algn="just">
              <a:lnSpc>
                <a:spcPct val="150000"/>
              </a:lnSpc>
              <a:buFont typeface="Wingdings" pitchFamily="2" charset="2"/>
              <a:buChar char="Ø"/>
            </a:pPr>
            <a:r>
              <a:rPr lang="en-US" sz="2400" dirty="0" smtClean="0">
                <a:latin typeface="Times New Roman" pitchFamily="18" charset="0"/>
                <a:cs typeface="Times New Roman" pitchFamily="18" charset="0"/>
              </a:rPr>
              <a:t>Characteristics of the soil </a:t>
            </a:r>
          </a:p>
          <a:p>
            <a:pPr algn="just">
              <a:lnSpc>
                <a:spcPct val="150000"/>
              </a:lnSpc>
              <a:buFont typeface="Wingdings" pitchFamily="2" charset="2"/>
              <a:buChar char="Ø"/>
            </a:pPr>
            <a:r>
              <a:rPr lang="en-US" sz="2400" dirty="0" smtClean="0">
                <a:latin typeface="Times New Roman" pitchFamily="18" charset="0"/>
                <a:cs typeface="Times New Roman" pitchFamily="18" charset="0"/>
              </a:rPr>
              <a:t>Construction procedures </a:t>
            </a:r>
            <a:endParaRPr lang="en-US" sz="2400" dirty="0">
              <a:latin typeface="Times New Roman" pitchFamily="18" charset="0"/>
              <a:cs typeface="Times New Roman" pitchFamily="18"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458200" cy="6248400"/>
          </a:xfrm>
        </p:spPr>
        <p:txBody>
          <a:bodyPr>
            <a:noAutofit/>
          </a:bodyPr>
          <a:lstStyle/>
          <a:p>
            <a:pPr algn="just">
              <a:lnSpc>
                <a:spcPct val="150000"/>
              </a:lnSpc>
              <a:buFont typeface="Wingdings" pitchFamily="2" charset="2"/>
              <a:buChar char="Ø"/>
            </a:pPr>
            <a:r>
              <a:rPr lang="en-US" sz="2000" b="1" dirty="0" smtClean="0">
                <a:latin typeface="Times New Roman" pitchFamily="18" charset="0"/>
                <a:cs typeface="Times New Roman" pitchFamily="18" charset="0"/>
              </a:rPr>
              <a:t>Characteristics of the compactor: </a:t>
            </a:r>
          </a:p>
          <a:p>
            <a:pPr algn="just">
              <a:lnSpc>
                <a:spcPct val="150000"/>
              </a:lnSpc>
            </a:pPr>
            <a:r>
              <a:rPr lang="en-US" sz="2000" dirty="0" smtClean="0">
                <a:latin typeface="Times New Roman" pitchFamily="18" charset="0"/>
                <a:cs typeface="Times New Roman" pitchFamily="18" charset="0"/>
              </a:rPr>
              <a:t>Mass, size </a:t>
            </a:r>
          </a:p>
          <a:p>
            <a:pPr algn="just">
              <a:lnSpc>
                <a:spcPct val="150000"/>
              </a:lnSpc>
            </a:pPr>
            <a:r>
              <a:rPr lang="en-US" sz="2000" dirty="0" smtClean="0">
                <a:latin typeface="Times New Roman" pitchFamily="18" charset="0"/>
                <a:cs typeface="Times New Roman" pitchFamily="18" charset="0"/>
              </a:rPr>
              <a:t>Operating frequency and frequency range </a:t>
            </a:r>
          </a:p>
          <a:p>
            <a:pPr algn="just">
              <a:lnSpc>
                <a:spcPct val="150000"/>
              </a:lnSpc>
              <a:buFont typeface="Wingdings" pitchFamily="2" charset="2"/>
              <a:buChar char="Ø"/>
            </a:pPr>
            <a:r>
              <a:rPr lang="en-US" sz="2000" b="1" dirty="0" smtClean="0">
                <a:latin typeface="Times New Roman" pitchFamily="18" charset="0"/>
                <a:cs typeface="Times New Roman" pitchFamily="18" charset="0"/>
              </a:rPr>
              <a:t>Characteristics of the soil: </a:t>
            </a:r>
          </a:p>
          <a:p>
            <a:pPr algn="just">
              <a:lnSpc>
                <a:spcPct val="150000"/>
              </a:lnSpc>
            </a:pPr>
            <a:r>
              <a:rPr lang="en-US" sz="2000" dirty="0" smtClean="0">
                <a:latin typeface="Times New Roman" pitchFamily="18" charset="0"/>
                <a:cs typeface="Times New Roman" pitchFamily="18" charset="0"/>
              </a:rPr>
              <a:t>Initial density </a:t>
            </a:r>
          </a:p>
          <a:p>
            <a:pPr algn="just">
              <a:lnSpc>
                <a:spcPct val="150000"/>
              </a:lnSpc>
            </a:pPr>
            <a:r>
              <a:rPr lang="en-US" sz="2000" dirty="0" smtClean="0">
                <a:latin typeface="Times New Roman" pitchFamily="18" charset="0"/>
                <a:cs typeface="Times New Roman" pitchFamily="18" charset="0"/>
              </a:rPr>
              <a:t>Grain size and shape </a:t>
            </a:r>
          </a:p>
          <a:p>
            <a:pPr algn="just">
              <a:lnSpc>
                <a:spcPct val="150000"/>
              </a:lnSpc>
            </a:pPr>
            <a:r>
              <a:rPr lang="en-US" sz="2000" dirty="0" smtClean="0">
                <a:latin typeface="Times New Roman" pitchFamily="18" charset="0"/>
                <a:cs typeface="Times New Roman" pitchFamily="18" charset="0"/>
              </a:rPr>
              <a:t>Water content </a:t>
            </a:r>
          </a:p>
          <a:p>
            <a:pPr algn="just">
              <a:lnSpc>
                <a:spcPct val="150000"/>
              </a:lnSpc>
              <a:buFont typeface="Wingdings" pitchFamily="2" charset="2"/>
              <a:buChar char="Ø"/>
            </a:pPr>
            <a:r>
              <a:rPr lang="en-US" sz="2000" b="1" dirty="0" smtClean="0">
                <a:latin typeface="Times New Roman" pitchFamily="18" charset="0"/>
                <a:cs typeface="Times New Roman" pitchFamily="18" charset="0"/>
              </a:rPr>
              <a:t>Construction procedures: </a:t>
            </a:r>
          </a:p>
          <a:p>
            <a:pPr algn="just">
              <a:lnSpc>
                <a:spcPct val="150000"/>
              </a:lnSpc>
            </a:pPr>
            <a:r>
              <a:rPr lang="en-US" sz="2000" dirty="0" smtClean="0">
                <a:latin typeface="Times New Roman" pitchFamily="18" charset="0"/>
                <a:cs typeface="Times New Roman" pitchFamily="18" charset="0"/>
              </a:rPr>
              <a:t>Number of passes of the roller </a:t>
            </a:r>
          </a:p>
          <a:p>
            <a:pPr algn="just">
              <a:lnSpc>
                <a:spcPct val="150000"/>
              </a:lnSpc>
            </a:pPr>
            <a:r>
              <a:rPr lang="en-US" sz="2000" dirty="0" smtClean="0">
                <a:latin typeface="Times New Roman" pitchFamily="18" charset="0"/>
                <a:cs typeface="Times New Roman" pitchFamily="18" charset="0"/>
              </a:rPr>
              <a:t>Lift thickness </a:t>
            </a:r>
          </a:p>
          <a:p>
            <a:pPr algn="just">
              <a:lnSpc>
                <a:spcPct val="150000"/>
              </a:lnSpc>
            </a:pPr>
            <a:r>
              <a:rPr lang="en-US" sz="2000" dirty="0" smtClean="0">
                <a:latin typeface="Times New Roman" pitchFamily="18" charset="0"/>
                <a:cs typeface="Times New Roman" pitchFamily="18" charset="0"/>
              </a:rPr>
              <a:t>Frequency of operation vibrator </a:t>
            </a:r>
          </a:p>
          <a:p>
            <a:pPr algn="just">
              <a:lnSpc>
                <a:spcPct val="150000"/>
              </a:lnSpc>
            </a:pPr>
            <a:r>
              <a:rPr lang="en-US" sz="2000" dirty="0" smtClean="0">
                <a:latin typeface="Times New Roman" pitchFamily="18" charset="0"/>
                <a:cs typeface="Times New Roman" pitchFamily="18" charset="0"/>
              </a:rPr>
              <a:t>Towing speed </a:t>
            </a:r>
            <a:endParaRPr lang="en-US" sz="2000" dirty="0">
              <a:latin typeface="Times New Roman" pitchFamily="18" charset="0"/>
              <a:cs typeface="Times New Roman"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PROCTOR NEEDLE</a:t>
            </a:r>
            <a:endParaRPr lang="en-US" sz="3200" b="1" dirty="0">
              <a:latin typeface="Cambria" pitchFamily="18" charset="0"/>
            </a:endParaRPr>
          </a:p>
        </p:txBody>
      </p:sp>
      <p:pic>
        <p:nvPicPr>
          <p:cNvPr id="4" name="Content Placeholder 3" descr="pn.jpg"/>
          <p:cNvPicPr>
            <a:picLocks noGrp="1" noChangeAspect="1"/>
          </p:cNvPicPr>
          <p:nvPr>
            <p:ph idx="1"/>
          </p:nvPr>
        </p:nvPicPr>
        <p:blipFill>
          <a:blip r:embed="rId2"/>
          <a:stretch>
            <a:fillRect/>
          </a:stretch>
        </p:blipFill>
        <p:spPr>
          <a:xfrm>
            <a:off x="2133600" y="1371600"/>
            <a:ext cx="4625181" cy="4625181"/>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COHESIVE MATRIX STRUCTURE</a:t>
            </a:r>
            <a:endParaRPr lang="en-US" sz="3200" b="1" dirty="0">
              <a:latin typeface="Cambria" pitchFamily="18" charset="0"/>
            </a:endParaRPr>
          </a:p>
        </p:txBody>
      </p:sp>
      <p:pic>
        <p:nvPicPr>
          <p:cNvPr id="4" name="Content Placeholder 3" descr="222.PNG"/>
          <p:cNvPicPr>
            <a:picLocks noGrp="1"/>
          </p:cNvPicPr>
          <p:nvPr>
            <p:ph idx="1"/>
          </p:nvPr>
        </p:nvPicPr>
        <p:blipFill>
          <a:blip r:embed="rId2"/>
          <a:stretch>
            <a:fillRect/>
          </a:stretch>
        </p:blipFill>
        <p:spPr>
          <a:xfrm>
            <a:off x="5484921" y="2362200"/>
            <a:ext cx="3659079" cy="1829539"/>
          </a:xfrm>
          <a:prstGeom prst="rect">
            <a:avLst/>
          </a:prstGeom>
        </p:spPr>
      </p:pic>
      <p:sp>
        <p:nvSpPr>
          <p:cNvPr id="36865" name="Rectangle 1"/>
          <p:cNvSpPr>
            <a:spLocks noChangeArrowheads="1"/>
          </p:cNvSpPr>
          <p:nvPr/>
        </p:nvSpPr>
        <p:spPr bwMode="auto">
          <a:xfrm>
            <a:off x="228600" y="1371600"/>
            <a:ext cx="51816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 typeface="Wingdings" pitchFamily="2" charset="2"/>
              <a:buChar char="Ø"/>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These structures can be found in composite soils in which the fine grained fraction is more in proportion compared to coarse grained fraction. </a:t>
            </a:r>
          </a:p>
          <a:p>
            <a:pPr marL="0" marR="0" lvl="0" indent="0" algn="just" defTabSz="914400" rtl="0" eaLnBrk="1" fontAlgn="base" latinLnBrk="0" hangingPunct="1">
              <a:lnSpc>
                <a:spcPct val="150000"/>
              </a:lnSpc>
              <a:spcBef>
                <a:spcPct val="0"/>
              </a:spcBef>
              <a:spcAft>
                <a:spcPct val="0"/>
              </a:spcAft>
              <a:buClrTx/>
              <a:buSzTx/>
              <a:buFont typeface="Wingdings" pitchFamily="2" charset="2"/>
              <a:buChar char="Ø"/>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In this case the coarse grained particles will be embedded in fine grained fraction and will prevent from having particle to particle contact</a:t>
            </a:r>
            <a:r>
              <a:rPr kumimoji="0" lang="en-US"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just">
              <a:lnSpc>
                <a:spcPct val="150000"/>
              </a:lnSpc>
            </a:pPr>
            <a:r>
              <a:rPr lang="en-US" sz="2400" dirty="0" smtClean="0">
                <a:latin typeface="Times New Roman" pitchFamily="18" charset="0"/>
                <a:cs typeface="Times New Roman" pitchFamily="18" charset="0"/>
              </a:rPr>
              <a:t>Used for rapid determination of water content of soil in field. </a:t>
            </a:r>
          </a:p>
          <a:p>
            <a:pPr algn="just">
              <a:lnSpc>
                <a:spcPct val="150000"/>
              </a:lnSpc>
            </a:pPr>
            <a:r>
              <a:rPr lang="en-US" sz="2400" dirty="0" smtClean="0">
                <a:latin typeface="Times New Roman" pitchFamily="18" charset="0"/>
                <a:cs typeface="Times New Roman" pitchFamily="18" charset="0"/>
              </a:rPr>
              <a:t>Rapid moisture meter is used as an alternative. </a:t>
            </a:r>
          </a:p>
          <a:p>
            <a:pPr algn="just">
              <a:lnSpc>
                <a:spcPct val="150000"/>
              </a:lnSpc>
            </a:pPr>
            <a:r>
              <a:rPr lang="en-US" sz="2400" dirty="0" smtClean="0">
                <a:latin typeface="Times New Roman" pitchFamily="18" charset="0"/>
                <a:cs typeface="Times New Roman" pitchFamily="18" charset="0"/>
              </a:rPr>
              <a:t>Proctor’s needle consists of a point, attached to graduated needle shank and spring loaded plunger. </a:t>
            </a:r>
          </a:p>
          <a:p>
            <a:pPr algn="just">
              <a:lnSpc>
                <a:spcPct val="150000"/>
              </a:lnSpc>
            </a:pPr>
            <a:r>
              <a:rPr lang="en-US" sz="2400" dirty="0" smtClean="0">
                <a:latin typeface="Times New Roman" pitchFamily="18" charset="0"/>
                <a:cs typeface="Times New Roman" pitchFamily="18" charset="0"/>
              </a:rPr>
              <a:t>Varying cross sections of needle points are available. </a:t>
            </a:r>
          </a:p>
          <a:p>
            <a:pPr algn="just">
              <a:lnSpc>
                <a:spcPct val="150000"/>
              </a:lnSpc>
            </a:pPr>
            <a:r>
              <a:rPr lang="en-US" sz="2400" dirty="0" smtClean="0">
                <a:latin typeface="Times New Roman" pitchFamily="18" charset="0"/>
                <a:cs typeface="Times New Roman" pitchFamily="18" charset="0"/>
              </a:rPr>
              <a:t>The penetration force is read on stem at top. </a:t>
            </a:r>
          </a:p>
          <a:p>
            <a:pPr algn="just">
              <a:lnSpc>
                <a:spcPct val="150000"/>
              </a:lnSpc>
            </a:pPr>
            <a:r>
              <a:rPr lang="en-US" sz="2400" dirty="0" smtClean="0">
                <a:latin typeface="Times New Roman" pitchFamily="18" charset="0"/>
                <a:cs typeface="Times New Roman" pitchFamily="18" charset="0"/>
              </a:rPr>
              <a:t>To use the needle in field Calibration in done on the specific soil in lab and calibration curve is prepared and the curve is used in the field to determine placement water content. </a:t>
            </a:r>
            <a:endParaRPr lang="en-US" sz="2400" dirty="0">
              <a:latin typeface="Times New Roman" pitchFamily="18" charset="0"/>
              <a:cs typeface="Times New Roman" pitchFamily="18"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Proctor’s+Needle.jpg"/>
          <p:cNvPicPr>
            <a:picLocks noGrp="1" noChangeAspect="1"/>
          </p:cNvPicPr>
          <p:nvPr>
            <p:ph idx="1"/>
          </p:nvPr>
        </p:nvPicPr>
        <p:blipFill>
          <a:blip r:embed="rId2"/>
          <a:stretch>
            <a:fillRect/>
          </a:stretch>
        </p:blipFill>
        <p:spPr>
          <a:xfrm>
            <a:off x="914400" y="609600"/>
            <a:ext cx="7050617" cy="5287963"/>
          </a:xfr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DEGREE OF COMPACTION </a:t>
            </a:r>
            <a:endParaRPr lang="en-US" sz="3200" dirty="0">
              <a:latin typeface="Cambria" pitchFamily="18" charset="0"/>
            </a:endParaRPr>
          </a:p>
        </p:txBody>
      </p:sp>
      <p:sp>
        <p:nvSpPr>
          <p:cNvPr id="3" name="Content Placeholder 2"/>
          <p:cNvSpPr>
            <a:spLocks noGrp="1"/>
          </p:cNvSpPr>
          <p:nvPr>
            <p:ph idx="1"/>
          </p:nvPr>
        </p:nvSpPr>
        <p:spPr>
          <a:xfrm>
            <a:off x="457200" y="1447800"/>
            <a:ext cx="8229600" cy="4678363"/>
          </a:xfrm>
        </p:spPr>
        <p:txBody>
          <a:bodyPr>
            <a:normAutofit/>
          </a:bodyPr>
          <a:lstStyle/>
          <a:p>
            <a:r>
              <a:rPr lang="en-US" sz="2400" dirty="0" smtClean="0">
                <a:latin typeface="Times New Roman" pitchFamily="18" charset="0"/>
                <a:cs typeface="Times New Roman" pitchFamily="18" charset="0"/>
              </a:rPr>
              <a:t>Relative compaction or degree of compaction</a:t>
            </a: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pPr>
              <a:lnSpc>
                <a:spcPct val="150000"/>
              </a:lnSpc>
              <a:buNone/>
            </a:pPr>
            <a:r>
              <a:rPr lang="en-US" sz="2400" dirty="0" smtClean="0">
                <a:latin typeface="Times New Roman" pitchFamily="18" charset="0"/>
                <a:cs typeface="Times New Roman" pitchFamily="18" charset="0"/>
              </a:rPr>
              <a:t>It is a statistical result based on 47 soil samples.</a:t>
            </a:r>
          </a:p>
          <a:p>
            <a:pPr>
              <a:lnSpc>
                <a:spcPct val="150000"/>
              </a:lnSpc>
              <a:buNone/>
            </a:pPr>
            <a:r>
              <a:rPr lang="en-US" sz="2400" dirty="0" smtClean="0">
                <a:latin typeface="Times New Roman" pitchFamily="18" charset="0"/>
                <a:cs typeface="Times New Roman" pitchFamily="18" charset="0"/>
              </a:rPr>
              <a:t>Typical required RC &gt; = 95%. </a:t>
            </a:r>
            <a:endParaRPr lang="en-US" sz="2400" dirty="0">
              <a:latin typeface="Times New Roman" pitchFamily="18" charset="0"/>
              <a:cs typeface="Times New Roman" pitchFamily="18"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95600" y="2362200"/>
            <a:ext cx="3371850" cy="876300"/>
          </a:xfrm>
          <a:prstGeom prst="rect">
            <a:avLst/>
          </a:prstGeom>
          <a:noFill/>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lvl="0"/>
            <a:r>
              <a:rPr lang="en-US" sz="3200" b="1" dirty="0" smtClean="0">
                <a:latin typeface="Cambria" pitchFamily="18" charset="0"/>
              </a:rPr>
              <a:t>DYNAMIC COMPACTION</a:t>
            </a:r>
            <a:endParaRPr lang="en-US" sz="3200" dirty="0">
              <a:latin typeface="Cambria" pitchFamily="18" charset="0"/>
            </a:endParaRPr>
          </a:p>
        </p:txBody>
      </p:sp>
      <p:sp>
        <p:nvSpPr>
          <p:cNvPr id="3" name="Content Placeholder 2"/>
          <p:cNvSpPr>
            <a:spLocks noGrp="1"/>
          </p:cNvSpPr>
          <p:nvPr>
            <p:ph idx="1"/>
          </p:nvPr>
        </p:nvSpPr>
        <p:spPr>
          <a:xfrm>
            <a:off x="381000" y="1219200"/>
            <a:ext cx="8382000" cy="5257800"/>
          </a:xfrm>
        </p:spPr>
        <p:txBody>
          <a:bodyPr>
            <a:normAutofit lnSpcReduction="10000"/>
          </a:bodyPr>
          <a:lstStyle/>
          <a:p>
            <a:pPr lvl="0" algn="just">
              <a:lnSpc>
                <a:spcPct val="150000"/>
              </a:lnSpc>
            </a:pPr>
            <a:r>
              <a:rPr lang="en-US" sz="2400" dirty="0" smtClean="0">
                <a:latin typeface="Times New Roman" pitchFamily="18" charset="0"/>
                <a:cs typeface="Times New Roman" pitchFamily="18" charset="0"/>
              </a:rPr>
              <a:t>This is used to compact both cohesive and cohesion less soils.</a:t>
            </a:r>
          </a:p>
          <a:p>
            <a:pPr lvl="0" algn="just">
              <a:lnSpc>
                <a:spcPct val="150000"/>
              </a:lnSpc>
            </a:pPr>
            <a:r>
              <a:rPr lang="en-US" sz="2400" dirty="0" smtClean="0">
                <a:latin typeface="Times New Roman" pitchFamily="18" charset="0"/>
                <a:cs typeface="Times New Roman" pitchFamily="18" charset="0"/>
              </a:rPr>
              <a:t>In this compaction a crane is used to lift a concrete or steel block weighing upto 500 kN upto a height of 40 to 50 m.</a:t>
            </a:r>
          </a:p>
          <a:p>
            <a:pPr lvl="0" algn="just">
              <a:lnSpc>
                <a:spcPct val="150000"/>
              </a:lnSpc>
            </a:pPr>
            <a:r>
              <a:rPr lang="en-US" sz="2400" dirty="0" smtClean="0">
                <a:latin typeface="Times New Roman" pitchFamily="18" charset="0"/>
                <a:cs typeface="Times New Roman" pitchFamily="18" charset="0"/>
              </a:rPr>
              <a:t>From this height the block is allowed to fall freely on the ground surface.</a:t>
            </a:r>
          </a:p>
          <a:p>
            <a:pPr lvl="0" algn="just">
              <a:lnSpc>
                <a:spcPct val="150000"/>
              </a:lnSpc>
            </a:pPr>
            <a:r>
              <a:rPr lang="en-US" sz="2400" dirty="0" smtClean="0">
                <a:latin typeface="Times New Roman" pitchFamily="18" charset="0"/>
                <a:cs typeface="Times New Roman" pitchFamily="18" charset="0"/>
              </a:rPr>
              <a:t>The process is repeated over the area.</a:t>
            </a:r>
          </a:p>
          <a:p>
            <a:pPr lvl="0" algn="just">
              <a:lnSpc>
                <a:spcPct val="150000"/>
              </a:lnSpc>
            </a:pPr>
            <a:r>
              <a:rPr lang="en-US" sz="2400" dirty="0" smtClean="0">
                <a:latin typeface="Times New Roman" pitchFamily="18" charset="0"/>
                <a:cs typeface="Times New Roman" pitchFamily="18" charset="0"/>
              </a:rPr>
              <a:t>Soil at the surfaces is disturbed. It is then refilled and leveled. Depth of compaction is upto 12m.</a:t>
            </a:r>
          </a:p>
          <a:p>
            <a:pPr lvl="0" algn="just">
              <a:lnSpc>
                <a:spcPct val="150000"/>
              </a:lnSpc>
            </a:pPr>
            <a:r>
              <a:rPr lang="en-US" sz="2400" dirty="0" smtClean="0">
                <a:latin typeface="Times New Roman" pitchFamily="18" charset="0"/>
                <a:cs typeface="Times New Roman" pitchFamily="18" charset="0"/>
              </a:rPr>
              <a:t>This method is quick &amp; produces uniform settlement.</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ynamic_Compaction.jpg"/>
          <p:cNvPicPr>
            <a:picLocks noGrp="1" noChangeAspect="1"/>
          </p:cNvPicPr>
          <p:nvPr>
            <p:ph idx="1"/>
          </p:nvPr>
        </p:nvPicPr>
        <p:blipFill>
          <a:blip r:embed="rId2"/>
          <a:stretch>
            <a:fillRect/>
          </a:stretch>
        </p:blipFill>
        <p:spPr>
          <a:xfrm>
            <a:off x="1066800" y="609600"/>
            <a:ext cx="6617290" cy="5490943"/>
          </a:xfr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ormAutofit/>
          </a:bodyPr>
          <a:lstStyle/>
          <a:p>
            <a:pPr lvl="0"/>
            <a:r>
              <a:rPr lang="en-US" sz="3200" b="1" dirty="0" smtClean="0">
                <a:latin typeface="Cambria" pitchFamily="18" charset="0"/>
              </a:rPr>
              <a:t>VIBROFLOATATION</a:t>
            </a:r>
            <a:endParaRPr lang="en-US" sz="3200" dirty="0">
              <a:latin typeface="Cambria" pitchFamily="18" charset="0"/>
            </a:endParaRPr>
          </a:p>
        </p:txBody>
      </p:sp>
      <p:sp>
        <p:nvSpPr>
          <p:cNvPr id="3" name="Content Placeholder 2"/>
          <p:cNvSpPr>
            <a:spLocks noGrp="1"/>
          </p:cNvSpPr>
          <p:nvPr>
            <p:ph idx="1"/>
          </p:nvPr>
        </p:nvSpPr>
        <p:spPr>
          <a:xfrm>
            <a:off x="304800" y="1066800"/>
            <a:ext cx="8534400" cy="5562600"/>
          </a:xfrm>
        </p:spPr>
        <p:txBody>
          <a:bodyPr>
            <a:normAutofit lnSpcReduction="10000"/>
          </a:bodyPr>
          <a:lstStyle/>
          <a:p>
            <a:pPr lvl="0" algn="just">
              <a:lnSpc>
                <a:spcPct val="150000"/>
              </a:lnSpc>
            </a:pPr>
            <a:r>
              <a:rPr lang="en-US" sz="2400" dirty="0" smtClean="0">
                <a:latin typeface="Times New Roman" pitchFamily="18" charset="0"/>
                <a:cs typeface="Times New Roman" pitchFamily="18" charset="0"/>
              </a:rPr>
              <a:t>It is used for compacting thick deposit of loose sandy soil upto 30 m depth.</a:t>
            </a:r>
          </a:p>
          <a:p>
            <a:pPr lvl="0" algn="just">
              <a:lnSpc>
                <a:spcPct val="150000"/>
              </a:lnSpc>
            </a:pPr>
            <a:r>
              <a:rPr lang="en-US" sz="2400" dirty="0" smtClean="0">
                <a:latin typeface="Times New Roman" pitchFamily="18" charset="0"/>
                <a:cs typeface="Times New Roman" pitchFamily="18" charset="0"/>
              </a:rPr>
              <a:t>The vibrofloat consists of cylindrical tube about 2m in diameter and fitted with water jet at the top and bottom. It contains a eccentric weight which develops a horizontal vibratory motion.</a:t>
            </a:r>
          </a:p>
          <a:p>
            <a:pPr lvl="0" algn="just">
              <a:lnSpc>
                <a:spcPct val="150000"/>
              </a:lnSpc>
            </a:pPr>
            <a:r>
              <a:rPr lang="en-US" sz="2400" dirty="0" smtClean="0">
                <a:latin typeface="Times New Roman" pitchFamily="18" charset="0"/>
                <a:cs typeface="Times New Roman" pitchFamily="18" charset="0"/>
              </a:rPr>
              <a:t>Vibrofloat is sunk into the ground &amp; it vibrates laterally and causes compaction of soil in the horizontal direction.</a:t>
            </a:r>
          </a:p>
          <a:p>
            <a:pPr lvl="0" algn="just">
              <a:lnSpc>
                <a:spcPct val="150000"/>
              </a:lnSpc>
            </a:pPr>
            <a:r>
              <a:rPr lang="en-US" sz="2400" dirty="0" smtClean="0">
                <a:latin typeface="Times New Roman" pitchFamily="18" charset="0"/>
                <a:cs typeface="Times New Roman" pitchFamily="18" charset="0"/>
              </a:rPr>
              <a:t>The water from lower jet transfer to the top jet &amp; pressure is reduced. So that the jet is enough to carry sand poured at the top to the bottom of the hole.</a:t>
            </a:r>
          </a:p>
          <a:p>
            <a:endParaRPr 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305800" cy="5745163"/>
          </a:xfrm>
        </p:spPr>
        <p:txBody>
          <a:bodyPr/>
          <a:lstStyle/>
          <a:p>
            <a:pPr lvl="0" algn="just">
              <a:lnSpc>
                <a:spcPct val="150000"/>
              </a:lnSpc>
            </a:pPr>
            <a:r>
              <a:rPr lang="en-US" sz="2400" dirty="0" smtClean="0">
                <a:latin typeface="Times New Roman" pitchFamily="18" charset="0"/>
                <a:cs typeface="Times New Roman" pitchFamily="18" charset="0"/>
              </a:rPr>
              <a:t>As vibrofloat is slowly rise to the surface the additional sand is dropped into space around vibrofloat.</a:t>
            </a:r>
          </a:p>
          <a:p>
            <a:pPr lvl="0" algn="just">
              <a:lnSpc>
                <a:spcPct val="150000"/>
              </a:lnSpc>
            </a:pPr>
            <a:r>
              <a:rPr lang="en-US" sz="2400" dirty="0" smtClean="0">
                <a:latin typeface="Times New Roman" pitchFamily="18" charset="0"/>
                <a:cs typeface="Times New Roman" pitchFamily="18" charset="0"/>
              </a:rPr>
              <a:t>By raising the vibrofloat in stage, simultaneously backfilling the entire depth of soil is compacted.</a:t>
            </a:r>
          </a:p>
          <a:p>
            <a:endParaRPr lang="en-US" dirty="0"/>
          </a:p>
        </p:txBody>
      </p:sp>
      <p:pic>
        <p:nvPicPr>
          <p:cNvPr id="4" name="Picture 3" descr="vibrofloatation.jpg"/>
          <p:cNvPicPr/>
          <p:nvPr/>
        </p:nvPicPr>
        <p:blipFill>
          <a:blip r:embed="rId2"/>
          <a:stretch>
            <a:fillRect/>
          </a:stretch>
        </p:blipFill>
        <p:spPr>
          <a:xfrm>
            <a:off x="1219200" y="3048000"/>
            <a:ext cx="6629400" cy="304800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153400" cy="5668963"/>
          </a:xfrm>
        </p:spPr>
        <p:txBody>
          <a:bodyPr>
            <a:normAutofit/>
          </a:bodyPr>
          <a:lstStyle/>
          <a:p>
            <a:pPr algn="just">
              <a:lnSpc>
                <a:spcPct val="150000"/>
              </a:lnSpc>
            </a:pPr>
            <a:r>
              <a:rPr lang="en-US" sz="2400" dirty="0" smtClean="0">
                <a:latin typeface="Times New Roman" pitchFamily="18" charset="0"/>
                <a:cs typeface="Times New Roman" pitchFamily="18" charset="0"/>
              </a:rPr>
              <a:t>A laboratory compaction test on a soil having G = 2.68 gave a maximum dry density of 17.85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and the moisture content 17%. Find the degree of saturation, air content &amp; % air voids @ the maximum dry density. Also find the theoretical maximum dry density with respect to zero air voids at optimum moisture content.</a:t>
            </a:r>
          </a:p>
          <a:p>
            <a:pPr algn="just">
              <a:lnSpc>
                <a:spcPct val="150000"/>
              </a:lnSpc>
              <a:buFont typeface="Wingdings" pitchFamily="2" charset="2"/>
              <a:buChar char="Ø"/>
            </a:pPr>
            <a:r>
              <a:rPr lang="en-US" sz="2400" dirty="0" smtClean="0">
                <a:latin typeface="Times New Roman" pitchFamily="18" charset="0"/>
                <a:cs typeface="Times New Roman" pitchFamily="18" charset="0"/>
              </a:rPr>
              <a:t>G = 2.68</a:t>
            </a:r>
          </a:p>
          <a:p>
            <a:pPr algn="just">
              <a:lnSpc>
                <a:spcPct val="150000"/>
              </a:lnSpc>
              <a:buFont typeface="Wingdings" pitchFamily="2" charset="2"/>
              <a:buChar char="Ø"/>
            </a:pPr>
            <a:r>
              <a:rPr lang="en-US" sz="2400" dirty="0" smtClean="0">
                <a:latin typeface="Times New Roman" pitchFamily="18" charset="0"/>
                <a:cs typeface="Times New Roman" pitchFamily="18" charset="0"/>
              </a:rPr>
              <a:t>W = 17%</a:t>
            </a:r>
          </a:p>
          <a:p>
            <a:pPr algn="just">
              <a:lnSpc>
                <a:spcPct val="150000"/>
              </a:lnSpc>
              <a:buFont typeface="Wingdings" pitchFamily="2" charset="2"/>
              <a:buChar char="Ø"/>
            </a:pPr>
            <a:r>
              <a:rPr lang="en-US" sz="2400" dirty="0" smtClean="0"/>
              <a:t>γ</a:t>
            </a:r>
            <a:r>
              <a:rPr lang="en-US" sz="2400" baseline="-25000" dirty="0" smtClean="0"/>
              <a:t>d </a:t>
            </a:r>
            <a:r>
              <a:rPr lang="en-US" sz="2400" dirty="0" smtClean="0">
                <a:latin typeface="Times New Roman" pitchFamily="18" charset="0"/>
                <a:cs typeface="Times New Roman" pitchFamily="18" charset="0"/>
              </a:rPr>
              <a:t>= 17.85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828800" y="914400"/>
            <a:ext cx="1301858" cy="685800"/>
          </a:xfrm>
          <a:prstGeom prst="rect">
            <a:avLst/>
          </a:prstGeom>
          <a:noFill/>
        </p:spPr>
      </p:pic>
      <p:sp>
        <p:nvSpPr>
          <p:cNvPr id="8" name="TextBox 7"/>
          <p:cNvSpPr txBox="1"/>
          <p:nvPr/>
        </p:nvSpPr>
        <p:spPr>
          <a:xfrm>
            <a:off x="990600" y="228600"/>
            <a:ext cx="3280898" cy="461665"/>
          </a:xfrm>
          <a:prstGeom prst="rect">
            <a:avLst/>
          </a:prstGeom>
          <a:noFill/>
        </p:spPr>
        <p:txBody>
          <a:bodyPr wrap="none" rtlCol="0">
            <a:spAutoFit/>
          </a:bodyPr>
          <a:lstStyle/>
          <a:p>
            <a:r>
              <a:rPr lang="en-US" sz="2400" b="1" dirty="0" smtClean="0">
                <a:latin typeface="Times New Roman" pitchFamily="18" charset="0"/>
                <a:cs typeface="Times New Roman" pitchFamily="18" charset="0"/>
              </a:rPr>
              <a:t>(i) Degree of Saturation</a:t>
            </a:r>
            <a:endParaRPr lang="en-US" sz="2400" b="1" dirty="0">
              <a:latin typeface="Times New Roman" pitchFamily="18" charset="0"/>
              <a:cs typeface="Times New Roman" pitchFamily="18" charset="0"/>
            </a:endParaRPr>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752600" y="2057400"/>
            <a:ext cx="1219200" cy="401053"/>
          </a:xfrm>
          <a:prstGeom prst="rect">
            <a:avLst/>
          </a:prstGeom>
          <a:noFill/>
        </p:spPr>
      </p:pic>
      <p:sp>
        <p:nvSpPr>
          <p:cNvPr id="10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30"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495800" y="1828800"/>
            <a:ext cx="914400" cy="633046"/>
          </a:xfrm>
          <a:prstGeom prst="rect">
            <a:avLst/>
          </a:prstGeom>
          <a:noFill/>
        </p:spPr>
      </p:pic>
      <p:cxnSp>
        <p:nvCxnSpPr>
          <p:cNvPr id="15" name="Straight Arrow Connector 14"/>
          <p:cNvCxnSpPr/>
          <p:nvPr/>
        </p:nvCxnSpPr>
        <p:spPr>
          <a:xfrm>
            <a:off x="3276600" y="2209800"/>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3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32" name="Picture 8"/>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828800" y="2971800"/>
            <a:ext cx="1524000" cy="914400"/>
          </a:xfrm>
          <a:prstGeom prst="rect">
            <a:avLst/>
          </a:prstGeom>
          <a:noFill/>
        </p:spPr>
      </p:pic>
      <p:sp>
        <p:nvSpPr>
          <p:cNvPr id="103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34"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676400" y="4419600"/>
            <a:ext cx="2616201" cy="990600"/>
          </a:xfrm>
          <a:prstGeom prst="rect">
            <a:avLst/>
          </a:prstGeom>
          <a:noFill/>
        </p:spPr>
      </p:pic>
      <p:sp>
        <p:nvSpPr>
          <p:cNvPr id="1037"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36" name="Picture 12"/>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828800" y="5867400"/>
            <a:ext cx="3145536" cy="457200"/>
          </a:xfrm>
          <a:prstGeom prst="rect">
            <a:avLst/>
          </a:prstGeom>
          <a:noFill/>
        </p:spPr>
      </p:pic>
      <p:sp>
        <p:nvSpPr>
          <p:cNvPr id="22" name="Rounded Rectangle 21"/>
          <p:cNvSpPr/>
          <p:nvPr/>
        </p:nvSpPr>
        <p:spPr>
          <a:xfrm>
            <a:off x="1600200" y="5791200"/>
            <a:ext cx="350520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533400" y="5943600"/>
            <a:ext cx="838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1600200" y="2895600"/>
            <a:ext cx="1981200" cy="1066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533400"/>
            <a:ext cx="22098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(ii) Air Content</a:t>
            </a:r>
            <a:endParaRPr lang="en-US" sz="2400" b="1" dirty="0">
              <a:latin typeface="Times New Roman" pitchFamily="18" charset="0"/>
              <a:cs typeface="Times New Roman" pitchFamily="18" charset="0"/>
            </a:endParaRPr>
          </a:p>
        </p:txBody>
      </p:sp>
      <p:sp>
        <p:nvSpPr>
          <p:cNvPr id="133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219200" y="1143000"/>
            <a:ext cx="1600200" cy="430161"/>
          </a:xfrm>
          <a:prstGeom prst="rect">
            <a:avLst/>
          </a:prstGeom>
          <a:noFill/>
        </p:spPr>
      </p:pic>
      <p:sp>
        <p:nvSpPr>
          <p:cNvPr id="1331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143000" y="1828800"/>
            <a:ext cx="2042160" cy="381000"/>
          </a:xfrm>
          <a:prstGeom prst="rect">
            <a:avLst/>
          </a:prstGeom>
          <a:noFill/>
        </p:spPr>
      </p:pic>
      <p:sp>
        <p:nvSpPr>
          <p:cNvPr id="1331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5"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19200" y="2743200"/>
            <a:ext cx="2606040" cy="381000"/>
          </a:xfrm>
          <a:prstGeom prst="rect">
            <a:avLst/>
          </a:prstGeom>
          <a:noFill/>
        </p:spPr>
      </p:pic>
      <p:sp>
        <p:nvSpPr>
          <p:cNvPr id="11" name="Rounded Rectangle 10"/>
          <p:cNvSpPr/>
          <p:nvPr/>
        </p:nvSpPr>
        <p:spPr>
          <a:xfrm>
            <a:off x="990600" y="2667000"/>
            <a:ext cx="30480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28600" y="2895600"/>
            <a:ext cx="6096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09600" y="3810000"/>
            <a:ext cx="25146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(iii) % Air Voids</a:t>
            </a:r>
            <a:endParaRPr lang="en-US" sz="2400" b="1" dirty="0">
              <a:latin typeface="Times New Roman" pitchFamily="18" charset="0"/>
              <a:cs typeface="Times New Roman" pitchFamily="18" charset="0"/>
            </a:endParaRPr>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7"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990600" y="4572000"/>
            <a:ext cx="2438400" cy="812800"/>
          </a:xfrm>
          <a:prstGeom prst="rect">
            <a:avLst/>
          </a:prstGeom>
          <a:noFill/>
        </p:spPr>
      </p:pic>
      <p:sp>
        <p:nvSpPr>
          <p:cNvPr id="1331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9" name="Picture 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648200" y="4572000"/>
            <a:ext cx="4117474" cy="762000"/>
          </a:xfrm>
          <a:prstGeom prst="rect">
            <a:avLst/>
          </a:prstGeom>
          <a:noFill/>
        </p:spPr>
      </p:pic>
      <p:cxnSp>
        <p:nvCxnSpPr>
          <p:cNvPr id="19" name="Straight Arrow Connector 18"/>
          <p:cNvCxnSpPr/>
          <p:nvPr/>
        </p:nvCxnSpPr>
        <p:spPr>
          <a:xfrm>
            <a:off x="3733800" y="49530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31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31" name="Picture 1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14400" y="5943600"/>
            <a:ext cx="2514600" cy="439298"/>
          </a:xfrm>
          <a:prstGeom prst="rect">
            <a:avLst/>
          </a:prstGeom>
          <a:noFill/>
        </p:spPr>
      </p:pic>
      <p:cxnSp>
        <p:nvCxnSpPr>
          <p:cNvPr id="22" name="Straight Arrow Connector 21"/>
          <p:cNvCxnSpPr/>
          <p:nvPr/>
        </p:nvCxnSpPr>
        <p:spPr>
          <a:xfrm>
            <a:off x="3733800" y="60960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3134"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33"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953000" y="5867400"/>
            <a:ext cx="2995448" cy="457200"/>
          </a:xfrm>
          <a:prstGeom prst="rect">
            <a:avLst/>
          </a:prstGeom>
          <a:noFill/>
        </p:spPr>
      </p:pic>
      <p:sp>
        <p:nvSpPr>
          <p:cNvPr id="25" name="Rounded Rectangle 24"/>
          <p:cNvSpPr/>
          <p:nvPr/>
        </p:nvSpPr>
        <p:spPr>
          <a:xfrm>
            <a:off x="4648200" y="5791200"/>
            <a:ext cx="36576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BONDING FORCES</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lstStyle/>
          <a:p>
            <a:pPr algn="just">
              <a:lnSpc>
                <a:spcPct val="150000"/>
              </a:lnSpc>
            </a:pPr>
            <a:r>
              <a:rPr lang="en-US" sz="2400" dirty="0" smtClean="0">
                <a:latin typeface="Times New Roman" pitchFamily="18" charset="0"/>
                <a:cs typeface="Times New Roman" pitchFamily="18" charset="0"/>
              </a:rPr>
              <a:t>In order to understand the structure of the soil particles and soil masses, the basic knowledge about the inter-atomic and intermolecular bonding forces is very essential. The atomic bonds can be broadly grouped into two types namely:</a:t>
            </a:r>
          </a:p>
          <a:p>
            <a:pPr lvl="0" algn="just">
              <a:lnSpc>
                <a:spcPct val="150000"/>
              </a:lnSpc>
            </a:pPr>
            <a:r>
              <a:rPr lang="en-US" sz="2400" dirty="0" smtClean="0">
                <a:latin typeface="Times New Roman" pitchFamily="18" charset="0"/>
                <a:cs typeface="Times New Roman" pitchFamily="18" charset="0"/>
              </a:rPr>
              <a:t>Primary valence bonds</a:t>
            </a:r>
          </a:p>
          <a:p>
            <a:pPr lvl="0" algn="just">
              <a:lnSpc>
                <a:spcPct val="150000"/>
              </a:lnSpc>
            </a:pPr>
            <a:r>
              <a:rPr lang="en-US" sz="2400" dirty="0" smtClean="0">
                <a:latin typeface="Times New Roman" pitchFamily="18" charset="0"/>
                <a:cs typeface="Times New Roman" pitchFamily="18" charset="0"/>
              </a:rPr>
              <a:t>Secondary valence bonds</a:t>
            </a:r>
          </a:p>
          <a:p>
            <a:endParaRPr 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533400"/>
            <a:ext cx="48006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(iii) % Air Voids,       = 0 , S =100%  </a:t>
            </a:r>
            <a:endParaRPr lang="en-US" sz="2400" b="1" dirty="0">
              <a:latin typeface="Times New Roman" pitchFamily="18" charset="0"/>
              <a:cs typeface="Times New Roman" pitchFamily="18" charset="0"/>
            </a:endParaRPr>
          </a:p>
        </p:txBody>
      </p:sp>
      <p:sp>
        <p:nvSpPr>
          <p:cNvPr id="134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4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95600" y="533400"/>
            <a:ext cx="304800" cy="384313"/>
          </a:xfrm>
          <a:prstGeom prst="rect">
            <a:avLst/>
          </a:prstGeom>
          <a:noFill/>
        </p:spPr>
      </p:pic>
      <p:sp>
        <p:nvSpPr>
          <p:cNvPr id="1341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cxnSp>
        <p:nvCxnSpPr>
          <p:cNvPr id="11" name="Straight Arrow Connector 10"/>
          <p:cNvCxnSpPr/>
          <p:nvPr/>
        </p:nvCxnSpPr>
        <p:spPr>
          <a:xfrm>
            <a:off x="3352800" y="17526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41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49"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143000" y="1371600"/>
            <a:ext cx="1911458" cy="762000"/>
          </a:xfrm>
          <a:prstGeom prst="rect">
            <a:avLst/>
          </a:prstGeom>
          <a:noFill/>
        </p:spPr>
      </p:pic>
      <p:sp>
        <p:nvSpPr>
          <p:cNvPr id="1341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51"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495800" y="1371600"/>
            <a:ext cx="1828800" cy="859316"/>
          </a:xfrm>
          <a:prstGeom prst="rect">
            <a:avLst/>
          </a:prstGeom>
          <a:noFill/>
        </p:spPr>
      </p:pic>
      <p:sp>
        <p:nvSpPr>
          <p:cNvPr id="1341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53"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438400" y="3048000"/>
            <a:ext cx="3060700" cy="990600"/>
          </a:xfrm>
          <a:prstGeom prst="rect">
            <a:avLst/>
          </a:prstGeom>
          <a:noFill/>
        </p:spPr>
      </p:pic>
      <p:sp>
        <p:nvSpPr>
          <p:cNvPr id="13415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55"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438400" y="4800600"/>
            <a:ext cx="3445476" cy="533400"/>
          </a:xfrm>
          <a:prstGeom prst="rect">
            <a:avLst/>
          </a:prstGeom>
          <a:noFill/>
        </p:spPr>
      </p:pic>
      <p:cxnSp>
        <p:nvCxnSpPr>
          <p:cNvPr id="20" name="Straight Arrow Connector 19"/>
          <p:cNvCxnSpPr/>
          <p:nvPr/>
        </p:nvCxnSpPr>
        <p:spPr>
          <a:xfrm>
            <a:off x="1524000" y="35052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2133600" y="4724400"/>
            <a:ext cx="41148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1143000" y="4953000"/>
            <a:ext cx="838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pPr>
            <a:r>
              <a:rPr lang="en-US" sz="2400" dirty="0" smtClean="0">
                <a:latin typeface="Times New Roman" pitchFamily="18" charset="0"/>
                <a:cs typeface="Times New Roman" pitchFamily="18" charset="0"/>
              </a:rPr>
              <a:t>The following observations were taken during a control test to measure the density of compacted fill.</a:t>
            </a:r>
          </a:p>
          <a:p>
            <a:pPr marL="571500" indent="-571500" algn="just">
              <a:lnSpc>
                <a:spcPct val="150000"/>
              </a:lnSpc>
              <a:buAutoNum type="romanLcParenBoth"/>
            </a:pPr>
            <a:r>
              <a:rPr lang="en-US" sz="2400" dirty="0" smtClean="0">
                <a:latin typeface="Times New Roman" pitchFamily="18" charset="0"/>
                <a:cs typeface="Times New Roman" pitchFamily="18" charset="0"/>
              </a:rPr>
              <a:t>Weight of compacted soil excavated from the pit = 8.8 N</a:t>
            </a:r>
          </a:p>
          <a:p>
            <a:pPr marL="571500" indent="-571500" algn="just">
              <a:lnSpc>
                <a:spcPct val="150000"/>
              </a:lnSpc>
              <a:buAutoNum type="romanLcParenBoth"/>
            </a:pPr>
            <a:r>
              <a:rPr lang="en-US" sz="2400" dirty="0" smtClean="0">
                <a:latin typeface="Times New Roman" pitchFamily="18" charset="0"/>
                <a:cs typeface="Times New Roman" pitchFamily="18" charset="0"/>
              </a:rPr>
              <a:t>Weight of sand filling the pit = 6.8 N</a:t>
            </a:r>
          </a:p>
          <a:p>
            <a:pPr marL="571500" indent="-571500" algn="just">
              <a:lnSpc>
                <a:spcPct val="150000"/>
              </a:lnSpc>
              <a:buAutoNum type="romanLcParenBoth"/>
            </a:pPr>
            <a:r>
              <a:rPr lang="en-US" sz="2400" dirty="0" smtClean="0">
                <a:latin typeface="Times New Roman" pitchFamily="18" charset="0"/>
                <a:cs typeface="Times New Roman" pitchFamily="18" charset="0"/>
              </a:rPr>
              <a:t> Bulk density of sand = 14.5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t>
            </a:r>
          </a:p>
          <a:p>
            <a:pPr marL="571500" indent="-571500" algn="just">
              <a:lnSpc>
                <a:spcPct val="150000"/>
              </a:lnSpc>
              <a:buAutoNum type="romanLcParenBoth"/>
            </a:pPr>
            <a:r>
              <a:rPr lang="en-US" sz="2400" dirty="0" smtClean="0">
                <a:latin typeface="Times New Roman" pitchFamily="18" charset="0"/>
                <a:cs typeface="Times New Roman" pitchFamily="18" charset="0"/>
              </a:rPr>
              <a:t>Water content of natural soil = 15%</a:t>
            </a:r>
          </a:p>
          <a:p>
            <a:pPr marL="571500" indent="-571500" algn="just">
              <a:lnSpc>
                <a:spcPct val="150000"/>
              </a:lnSpc>
              <a:buFont typeface="Wingdings" pitchFamily="2" charset="2"/>
              <a:buChar char="Ø"/>
            </a:pPr>
            <a:r>
              <a:rPr lang="en-US" sz="2400" dirty="0" smtClean="0">
                <a:latin typeface="Times New Roman" pitchFamily="18" charset="0"/>
                <a:cs typeface="Times New Roman" pitchFamily="18" charset="0"/>
              </a:rPr>
              <a:t>Compute the wet &amp; dry density of compacted soil. </a:t>
            </a:r>
            <a:endParaRPr lang="en-US" sz="2400" dirty="0">
              <a:latin typeface="Times New Roman" pitchFamily="18" charset="0"/>
              <a:cs typeface="Times New Roman"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Font typeface="Wingdings" pitchFamily="2" charset="2"/>
              <a:buChar char="Ø"/>
            </a:pPr>
            <a:r>
              <a:rPr lang="en-US" dirty="0" smtClean="0"/>
              <a:t> </a:t>
            </a:r>
            <a:r>
              <a:rPr lang="en-US" sz="2400" u="sng" dirty="0" smtClean="0">
                <a:latin typeface="Times New Roman" pitchFamily="18" charset="0"/>
                <a:cs typeface="Times New Roman" pitchFamily="18" charset="0"/>
              </a:rPr>
              <a:t>Volume of compacted soil</a:t>
            </a:r>
          </a:p>
          <a:p>
            <a:pPr>
              <a:buNone/>
            </a:pPr>
            <a:r>
              <a:rPr lang="en-US" sz="2400" u="sng" dirty="0" smtClean="0">
                <a:latin typeface="Times New Roman" pitchFamily="18" charset="0"/>
                <a:cs typeface="Times New Roman" pitchFamily="18" charset="0"/>
              </a:rPr>
              <a:t> </a:t>
            </a:r>
            <a:endParaRPr lang="en-US" u="sng" dirty="0">
              <a:latin typeface="Times New Roman" pitchFamily="18" charset="0"/>
              <a:cs typeface="Times New Roman" pitchFamily="18" charset="0"/>
            </a:endParaRPr>
          </a:p>
        </p:txBody>
      </p:sp>
      <p:sp>
        <p:nvSpPr>
          <p:cNvPr id="135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16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38200" y="1524000"/>
            <a:ext cx="7470274" cy="838200"/>
          </a:xfrm>
          <a:prstGeom prst="rect">
            <a:avLst/>
          </a:prstGeom>
          <a:noFill/>
        </p:spPr>
      </p:pic>
      <p:sp>
        <p:nvSpPr>
          <p:cNvPr id="1351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171"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429000" y="4267200"/>
            <a:ext cx="2585357" cy="762000"/>
          </a:xfrm>
          <a:prstGeom prst="rect">
            <a:avLst/>
          </a:prstGeom>
          <a:noFill/>
        </p:spPr>
      </p:pic>
      <p:sp>
        <p:nvSpPr>
          <p:cNvPr id="1351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173"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895600" y="5715000"/>
            <a:ext cx="3519055" cy="457200"/>
          </a:xfrm>
          <a:prstGeom prst="rect">
            <a:avLst/>
          </a:prstGeom>
          <a:noFill/>
        </p:spPr>
      </p:pic>
      <p:sp>
        <p:nvSpPr>
          <p:cNvPr id="10" name="Rounded Rectangle 9"/>
          <p:cNvSpPr/>
          <p:nvPr/>
        </p:nvSpPr>
        <p:spPr>
          <a:xfrm>
            <a:off x="2514600" y="5638800"/>
            <a:ext cx="4267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1" name="Right Arrow 10"/>
          <p:cNvSpPr/>
          <p:nvPr/>
        </p:nvSpPr>
        <p:spPr>
          <a:xfrm>
            <a:off x="1676400" y="5867400"/>
            <a:ext cx="685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17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175"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657600" y="2971800"/>
            <a:ext cx="1959429" cy="762000"/>
          </a:xfrm>
          <a:prstGeom prst="rect">
            <a:avLst/>
          </a:prstGeom>
          <a:no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Font typeface="Wingdings" pitchFamily="2" charset="2"/>
              <a:buChar char="Ø"/>
            </a:pPr>
            <a:r>
              <a:rPr lang="en-US" dirty="0" smtClean="0"/>
              <a:t> </a:t>
            </a:r>
            <a:r>
              <a:rPr lang="en-US" sz="2400" u="sng" dirty="0" smtClean="0">
                <a:latin typeface="Times New Roman" pitchFamily="18" charset="0"/>
                <a:cs typeface="Times New Roman" pitchFamily="18" charset="0"/>
              </a:rPr>
              <a:t>Bulk Density of compacted soil</a:t>
            </a:r>
          </a:p>
          <a:p>
            <a:pPr>
              <a:buNone/>
            </a:pPr>
            <a:r>
              <a:rPr lang="en-US" sz="2400" u="sng" dirty="0" smtClean="0">
                <a:latin typeface="Times New Roman" pitchFamily="18" charset="0"/>
                <a:cs typeface="Times New Roman" pitchFamily="18" charset="0"/>
              </a:rPr>
              <a:t> </a:t>
            </a:r>
            <a:endParaRPr lang="en-US" u="sng" dirty="0">
              <a:latin typeface="Times New Roman" pitchFamily="18" charset="0"/>
              <a:cs typeface="Times New Roman" pitchFamily="18" charset="0"/>
            </a:endParaRPr>
          </a:p>
        </p:txBody>
      </p:sp>
      <p:sp>
        <p:nvSpPr>
          <p:cNvPr id="135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51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51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2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7217"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33400" y="1371600"/>
            <a:ext cx="8382000" cy="762000"/>
          </a:xfrm>
          <a:prstGeom prst="rect">
            <a:avLst/>
          </a:prstGeom>
          <a:noFill/>
        </p:spPr>
      </p:pic>
      <p:sp>
        <p:nvSpPr>
          <p:cNvPr id="1372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7219"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810000" y="2743200"/>
            <a:ext cx="1678675" cy="914400"/>
          </a:xfrm>
          <a:prstGeom prst="rect">
            <a:avLst/>
          </a:prstGeom>
          <a:noFill/>
        </p:spPr>
      </p:pic>
      <p:sp>
        <p:nvSpPr>
          <p:cNvPr id="1372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7221"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505200" y="4191000"/>
            <a:ext cx="2372032" cy="762000"/>
          </a:xfrm>
          <a:prstGeom prst="rect">
            <a:avLst/>
          </a:prstGeom>
          <a:noFill/>
        </p:spPr>
      </p:pic>
      <p:sp>
        <p:nvSpPr>
          <p:cNvPr id="1372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7223"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429000" y="5715000"/>
            <a:ext cx="2743200" cy="457200"/>
          </a:xfrm>
          <a:prstGeom prst="rect">
            <a:avLst/>
          </a:prstGeom>
          <a:noFill/>
        </p:spPr>
      </p:pic>
      <p:sp>
        <p:nvSpPr>
          <p:cNvPr id="19" name="Rounded Rectangle 18"/>
          <p:cNvSpPr/>
          <p:nvPr/>
        </p:nvSpPr>
        <p:spPr>
          <a:xfrm>
            <a:off x="2971800" y="5638800"/>
            <a:ext cx="3505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1828800" y="5867400"/>
            <a:ext cx="9144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Font typeface="Wingdings" pitchFamily="2" charset="2"/>
              <a:buChar char="Ø"/>
            </a:pPr>
            <a:r>
              <a:rPr lang="en-US" dirty="0" smtClean="0"/>
              <a:t> </a:t>
            </a:r>
            <a:r>
              <a:rPr lang="en-US" sz="2400" u="sng" dirty="0" smtClean="0">
                <a:latin typeface="Times New Roman" pitchFamily="18" charset="0"/>
                <a:cs typeface="Times New Roman" pitchFamily="18" charset="0"/>
              </a:rPr>
              <a:t>Dry Density of compacted soil</a:t>
            </a:r>
          </a:p>
          <a:p>
            <a:pPr>
              <a:buNone/>
            </a:pPr>
            <a:r>
              <a:rPr lang="en-US" sz="2400" u="sng" dirty="0" smtClean="0">
                <a:latin typeface="Times New Roman" pitchFamily="18" charset="0"/>
                <a:cs typeface="Times New Roman" pitchFamily="18" charset="0"/>
              </a:rPr>
              <a:t> </a:t>
            </a:r>
            <a:endParaRPr lang="en-US" u="sng" dirty="0">
              <a:latin typeface="Times New Roman" pitchFamily="18" charset="0"/>
              <a:cs typeface="Times New Roman" pitchFamily="18" charset="0"/>
            </a:endParaRPr>
          </a:p>
        </p:txBody>
      </p:sp>
      <p:sp>
        <p:nvSpPr>
          <p:cNvPr id="135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51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51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2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2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2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2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8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824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657600" y="1371600"/>
            <a:ext cx="1511302" cy="685801"/>
          </a:xfrm>
          <a:prstGeom prst="rect">
            <a:avLst/>
          </a:prstGeom>
          <a:noFill/>
        </p:spPr>
      </p:pic>
      <p:sp>
        <p:nvSpPr>
          <p:cNvPr id="1382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824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581400" y="2743200"/>
            <a:ext cx="1755183" cy="685800"/>
          </a:xfrm>
          <a:prstGeom prst="rect">
            <a:avLst/>
          </a:prstGeom>
          <a:noFill/>
        </p:spPr>
      </p:pic>
      <p:sp>
        <p:nvSpPr>
          <p:cNvPr id="1382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8245"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200400" y="4191000"/>
            <a:ext cx="2743200" cy="457200"/>
          </a:xfrm>
          <a:prstGeom prst="rect">
            <a:avLst/>
          </a:prstGeom>
          <a:noFill/>
        </p:spPr>
      </p:pic>
      <p:sp>
        <p:nvSpPr>
          <p:cNvPr id="22" name="Rounded Rectangle 21"/>
          <p:cNvSpPr/>
          <p:nvPr/>
        </p:nvSpPr>
        <p:spPr>
          <a:xfrm>
            <a:off x="3016154" y="4038600"/>
            <a:ext cx="3156045"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1981200" y="4267200"/>
            <a:ext cx="838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lgn="just">
              <a:lnSpc>
                <a:spcPct val="150000"/>
              </a:lnSpc>
            </a:pPr>
            <a:r>
              <a:rPr lang="en-US" sz="2400" dirty="0" smtClean="0">
                <a:latin typeface="Times New Roman" pitchFamily="18" charset="0"/>
                <a:cs typeface="Times New Roman" pitchFamily="18" charset="0"/>
              </a:rPr>
              <a:t>A saturated proctor test was performed on a soil sample of     G = 2.7 with the following results. Maximum dry density       γ</a:t>
            </a:r>
            <a:r>
              <a:rPr lang="en-US" sz="2400" baseline="-25000" dirty="0" smtClean="0">
                <a:latin typeface="Times New Roman" pitchFamily="18" charset="0"/>
                <a:cs typeface="Times New Roman" pitchFamily="18" charset="0"/>
              </a:rPr>
              <a:t>d </a:t>
            </a:r>
            <a:r>
              <a:rPr lang="en-US" sz="2400" dirty="0" smtClean="0">
                <a:latin typeface="Times New Roman" pitchFamily="18" charset="0"/>
                <a:cs typeface="Times New Roman" pitchFamily="18" charset="0"/>
              </a:rPr>
              <a:t>= 17.65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OMC = 16%. If the compaction effect was increased so that the maximum dry density increases to          γ</a:t>
            </a:r>
            <a:r>
              <a:rPr lang="en-US" sz="2400" baseline="-25000" dirty="0" smtClean="0">
                <a:latin typeface="Times New Roman" pitchFamily="18" charset="0"/>
                <a:cs typeface="Times New Roman" pitchFamily="18" charset="0"/>
              </a:rPr>
              <a:t>d </a:t>
            </a:r>
            <a:r>
              <a:rPr lang="en-US" sz="2400" dirty="0" smtClean="0">
                <a:latin typeface="Times New Roman" pitchFamily="18" charset="0"/>
                <a:cs typeface="Times New Roman" pitchFamily="18" charset="0"/>
              </a:rPr>
              <a:t>= 18.83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Assuming the same degree of saturation, what should be the corresponding OMC.  </a:t>
            </a:r>
          </a:p>
          <a:p>
            <a:pPr algn="just">
              <a:lnSpc>
                <a:spcPct val="150000"/>
              </a:lnSpc>
              <a:buFont typeface="Wingdings" pitchFamily="2" charset="2"/>
              <a:buChar char="Ø"/>
            </a:pPr>
            <a:r>
              <a:rPr lang="en-US" sz="2400" u="sng" dirty="0" smtClean="0">
                <a:latin typeface="Times New Roman" pitchFamily="18" charset="0"/>
                <a:cs typeface="Times New Roman" pitchFamily="18" charset="0"/>
              </a:rPr>
              <a:t>Case 1</a:t>
            </a:r>
            <a:r>
              <a:rPr lang="en-US" sz="2400" dirty="0" smtClean="0">
                <a:latin typeface="Times New Roman" pitchFamily="18" charset="0"/>
                <a:cs typeface="Times New Roman" pitchFamily="18" charset="0"/>
              </a:rPr>
              <a:t>: G = 2.7, γ</a:t>
            </a:r>
            <a:r>
              <a:rPr lang="en-US" sz="2400" baseline="-25000" dirty="0" smtClean="0">
                <a:latin typeface="Times New Roman" pitchFamily="18" charset="0"/>
                <a:cs typeface="Times New Roman" pitchFamily="18" charset="0"/>
              </a:rPr>
              <a:t>d </a:t>
            </a:r>
            <a:r>
              <a:rPr lang="en-US" sz="2400" dirty="0" smtClean="0">
                <a:latin typeface="Times New Roman" pitchFamily="18" charset="0"/>
                <a:cs typeface="Times New Roman" pitchFamily="18" charset="0"/>
              </a:rPr>
              <a:t>= 17.65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&amp; OMC = 16%</a:t>
            </a:r>
          </a:p>
          <a:p>
            <a:pPr algn="just">
              <a:lnSpc>
                <a:spcPct val="150000"/>
              </a:lnSpc>
              <a:buFont typeface="Wingdings" pitchFamily="2" charset="2"/>
              <a:buChar char="Ø"/>
            </a:pPr>
            <a:r>
              <a:rPr lang="en-US" sz="2400" u="sng" dirty="0" smtClean="0">
                <a:latin typeface="Times New Roman" pitchFamily="18" charset="0"/>
                <a:cs typeface="Times New Roman" pitchFamily="18" charset="0"/>
              </a:rPr>
              <a:t>Case 2</a:t>
            </a:r>
            <a:r>
              <a:rPr lang="en-US" sz="2400" dirty="0" smtClean="0">
                <a:latin typeface="Times New Roman" pitchFamily="18" charset="0"/>
                <a:cs typeface="Times New Roman" pitchFamily="18" charset="0"/>
              </a:rPr>
              <a:t>: γ</a:t>
            </a:r>
            <a:r>
              <a:rPr lang="en-US" sz="2400" baseline="-25000" dirty="0" smtClean="0">
                <a:latin typeface="Times New Roman" pitchFamily="18" charset="0"/>
                <a:cs typeface="Times New Roman" pitchFamily="18" charset="0"/>
              </a:rPr>
              <a:t>d </a:t>
            </a:r>
            <a:r>
              <a:rPr lang="en-US" sz="2400" dirty="0" smtClean="0">
                <a:latin typeface="Times New Roman" pitchFamily="18" charset="0"/>
                <a:cs typeface="Times New Roman" pitchFamily="18" charset="0"/>
              </a:rPr>
              <a:t>= 18.83 kN/m</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OMC = ?</a:t>
            </a:r>
          </a:p>
          <a:p>
            <a:pPr algn="just">
              <a:lnSpc>
                <a:spcPct val="150000"/>
              </a:lnSpc>
              <a:buFont typeface="Wingdings" pitchFamily="2" charset="2"/>
              <a:buChar char="Ø"/>
            </a:pPr>
            <a:endParaRPr lang="en-US" sz="2400" dirty="0" smtClean="0">
              <a:latin typeface="Times New Roman" pitchFamily="18" charset="0"/>
              <a:cs typeface="Times New Roman" pitchFamily="18" charset="0"/>
            </a:endParaRPr>
          </a:p>
          <a:p>
            <a:endParaRPr 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990600"/>
            <a:ext cx="1135247" cy="461665"/>
          </a:xfrm>
          <a:prstGeom prst="rect">
            <a:avLst/>
          </a:prstGeom>
        </p:spPr>
        <p:txBody>
          <a:bodyPr wrap="none">
            <a:spAutoFit/>
          </a:bodyPr>
          <a:lstStyle/>
          <a:p>
            <a:r>
              <a:rPr lang="en-US" sz="2400" u="sng" dirty="0" smtClean="0">
                <a:latin typeface="Times New Roman" pitchFamily="18" charset="0"/>
                <a:cs typeface="Times New Roman" pitchFamily="18" charset="0"/>
              </a:rPr>
              <a:t>Case 1</a:t>
            </a:r>
            <a:r>
              <a:rPr lang="en-US" dirty="0" smtClean="0">
                <a:latin typeface="Times New Roman" pitchFamily="18" charset="0"/>
                <a:cs typeface="Times New Roman" pitchFamily="18" charset="0"/>
              </a:rPr>
              <a:t>: </a:t>
            </a:r>
            <a:endParaRPr lang="en-US" dirty="0"/>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676400" y="914400"/>
            <a:ext cx="1301858" cy="685800"/>
          </a:xfrm>
          <a:prstGeom prst="rect">
            <a:avLst/>
          </a:prstGeom>
          <a:noFill/>
        </p:spPr>
      </p:pic>
      <p:sp>
        <p:nvSpPr>
          <p:cNvPr id="1392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219200" y="2590800"/>
            <a:ext cx="880533" cy="609600"/>
          </a:xfrm>
          <a:prstGeom prst="rect">
            <a:avLst/>
          </a:prstGeom>
          <a:noFill/>
        </p:spPr>
      </p:pic>
      <p:sp>
        <p:nvSpPr>
          <p:cNvPr id="1392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9"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657600" y="2438400"/>
            <a:ext cx="1524000" cy="914400"/>
          </a:xfrm>
          <a:prstGeom prst="rect">
            <a:avLst/>
          </a:prstGeom>
          <a:noFill/>
        </p:spPr>
      </p:pic>
      <p:cxnSp>
        <p:nvCxnSpPr>
          <p:cNvPr id="12" name="Straight Arrow Connector 11"/>
          <p:cNvCxnSpPr/>
          <p:nvPr/>
        </p:nvCxnSpPr>
        <p:spPr>
          <a:xfrm rot="5400000">
            <a:off x="1866900" y="1866900"/>
            <a:ext cx="609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286000" y="28956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92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71"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43000" y="3733800"/>
            <a:ext cx="2766646" cy="914400"/>
          </a:xfrm>
          <a:prstGeom prst="rect">
            <a:avLst/>
          </a:prstGeom>
          <a:noFill/>
        </p:spPr>
      </p:pic>
      <p:sp>
        <p:nvSpPr>
          <p:cNvPr id="13927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73" name="Picture 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09800" y="5562600"/>
            <a:ext cx="3143250" cy="457200"/>
          </a:xfrm>
          <a:prstGeom prst="rect">
            <a:avLst/>
          </a:prstGeom>
          <a:noFill/>
        </p:spPr>
      </p:pic>
      <p:sp>
        <p:nvSpPr>
          <p:cNvPr id="19" name="Rounded Rectangle 18"/>
          <p:cNvSpPr/>
          <p:nvPr/>
        </p:nvSpPr>
        <p:spPr>
          <a:xfrm>
            <a:off x="1981200" y="5486400"/>
            <a:ext cx="35052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990600" y="5638800"/>
            <a:ext cx="762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990600"/>
            <a:ext cx="1135247" cy="461665"/>
          </a:xfrm>
          <a:prstGeom prst="rect">
            <a:avLst/>
          </a:prstGeom>
        </p:spPr>
        <p:txBody>
          <a:bodyPr wrap="none">
            <a:spAutoFit/>
          </a:bodyPr>
          <a:lstStyle/>
          <a:p>
            <a:r>
              <a:rPr lang="en-US" sz="2400" u="sng" dirty="0" smtClean="0">
                <a:latin typeface="Times New Roman" pitchFamily="18" charset="0"/>
                <a:cs typeface="Times New Roman" pitchFamily="18" charset="0"/>
              </a:rPr>
              <a:t>Case 2</a:t>
            </a:r>
            <a:r>
              <a:rPr lang="en-US" dirty="0" smtClean="0">
                <a:latin typeface="Times New Roman" pitchFamily="18" charset="0"/>
                <a:cs typeface="Times New Roman" pitchFamily="18" charset="0"/>
              </a:rPr>
              <a:t>: </a:t>
            </a:r>
            <a:endParaRPr lang="en-US" dirty="0"/>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676400" y="914400"/>
            <a:ext cx="1301858" cy="685800"/>
          </a:xfrm>
          <a:prstGeom prst="rect">
            <a:avLst/>
          </a:prstGeom>
          <a:noFill/>
        </p:spPr>
      </p:pic>
      <p:sp>
        <p:nvSpPr>
          <p:cNvPr id="1392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219200" y="2590800"/>
            <a:ext cx="880533" cy="609600"/>
          </a:xfrm>
          <a:prstGeom prst="rect">
            <a:avLst/>
          </a:prstGeom>
          <a:noFill/>
        </p:spPr>
      </p:pic>
      <p:sp>
        <p:nvSpPr>
          <p:cNvPr id="1392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9269"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657600" y="2438400"/>
            <a:ext cx="1524000" cy="914400"/>
          </a:xfrm>
          <a:prstGeom prst="rect">
            <a:avLst/>
          </a:prstGeom>
          <a:noFill/>
        </p:spPr>
      </p:pic>
      <p:cxnSp>
        <p:nvCxnSpPr>
          <p:cNvPr id="12" name="Straight Arrow Connector 11"/>
          <p:cNvCxnSpPr/>
          <p:nvPr/>
        </p:nvCxnSpPr>
        <p:spPr>
          <a:xfrm rot="5400000">
            <a:off x="1866900" y="1866900"/>
            <a:ext cx="609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286000" y="28956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92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927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ounded Rectangle 18"/>
          <p:cNvSpPr/>
          <p:nvPr/>
        </p:nvSpPr>
        <p:spPr>
          <a:xfrm>
            <a:off x="1981200" y="5486400"/>
            <a:ext cx="25146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990600" y="5638800"/>
            <a:ext cx="762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3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42337" name="Picture 1"/>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43000" y="3962400"/>
            <a:ext cx="2514600" cy="912273"/>
          </a:xfrm>
          <a:prstGeom prst="rect">
            <a:avLst/>
          </a:prstGeom>
          <a:noFill/>
        </p:spPr>
      </p:pic>
      <p:sp>
        <p:nvSpPr>
          <p:cNvPr id="1423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42339" name="Picture 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09800" y="5562600"/>
            <a:ext cx="2238375" cy="381000"/>
          </a:xfrm>
          <a:prstGeom prst="rect">
            <a:avLst/>
          </a:prstGeom>
          <a:noFill/>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lgn="just">
              <a:lnSpc>
                <a:spcPct val="150000"/>
              </a:lnSpc>
            </a:pPr>
            <a:r>
              <a:rPr lang="en-US" sz="2400" dirty="0" smtClean="0">
                <a:latin typeface="Times New Roman" pitchFamily="18" charset="0"/>
                <a:cs typeface="Times New Roman" pitchFamily="18" charset="0"/>
              </a:rPr>
              <a:t>Following are the results of standard compaction test on a soil.</a:t>
            </a: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pPr>
            <a:r>
              <a:rPr lang="en-US" sz="2400" dirty="0" smtClean="0">
                <a:latin typeface="Times New Roman" pitchFamily="18" charset="0"/>
                <a:cs typeface="Times New Roman" pitchFamily="18" charset="0"/>
              </a:rPr>
              <a:t>Plot dry unit weight versus water content relationship &amp; get the maximum dry unit weight &amp; OMC. Show 70% &amp; 100 % saturation lines on the plot. Take, G = 2.65.  </a:t>
            </a:r>
            <a:endParaRPr lang="en-US" sz="2400" dirty="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1219200" y="1397000"/>
          <a:ext cx="6400800" cy="1828800"/>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1066800">
                  <a:extLst>
                    <a:ext uri="{9D8B030D-6E8A-4147-A177-3AD203B41FA5}">
                      <a16:colId xmlns:a16="http://schemas.microsoft.com/office/drawing/2014/main" val="20005"/>
                    </a:ext>
                  </a:extLst>
                </a:gridCol>
              </a:tblGrid>
              <a:tr h="711200">
                <a:tc>
                  <a:txBody>
                    <a:bodyPr/>
                    <a:lstStyle/>
                    <a:p>
                      <a:pPr algn="ctr"/>
                      <a:r>
                        <a:rPr lang="en-US" dirty="0" smtClean="0">
                          <a:latin typeface="Times New Roman" pitchFamily="18" charset="0"/>
                          <a:cs typeface="Times New Roman" pitchFamily="18" charset="0"/>
                        </a:rPr>
                        <a:t>Water content</a:t>
                      </a:r>
                      <a:r>
                        <a:rPr lang="en-US" baseline="0"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13.5</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20.2</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25.0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35.0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41.5</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0"/>
                  </a:ext>
                </a:extLst>
              </a:tr>
              <a:tr h="711200">
                <a:tc>
                  <a:txBody>
                    <a:bodyPr/>
                    <a:lstStyle/>
                    <a:p>
                      <a:pPr algn="ctr"/>
                      <a:r>
                        <a:rPr lang="en-US" dirty="0" smtClean="0">
                          <a:latin typeface="Times New Roman" pitchFamily="18" charset="0"/>
                          <a:cs typeface="Times New Roman" pitchFamily="18" charset="0"/>
                        </a:rPr>
                        <a:t>Bulk density in </a:t>
                      </a:r>
                      <a:r>
                        <a:rPr lang="en-US" sz="1800" dirty="0" smtClean="0">
                          <a:latin typeface="Times New Roman" pitchFamily="18" charset="0"/>
                          <a:cs typeface="Times New Roman" pitchFamily="18" charset="0"/>
                        </a:rPr>
                        <a:t>kN/m</a:t>
                      </a:r>
                      <a:r>
                        <a:rPr lang="en-US" sz="1800" baseline="30000" dirty="0" smtClean="0">
                          <a:latin typeface="Times New Roman" pitchFamily="18" charset="0"/>
                          <a:cs typeface="Times New Roman" pitchFamily="18" charset="0"/>
                        </a:rPr>
                        <a:t>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16.3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19.4</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18.80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18.0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17.20</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a:clrChange>
              <a:clrFrom>
                <a:srgbClr val="FFFFFF"/>
              </a:clrFrom>
              <a:clrTo>
                <a:srgbClr val="FFFFFF">
                  <a:alpha val="0"/>
                </a:srgbClr>
              </a:clrTo>
            </a:clrChange>
          </a:blip>
          <a:srcRect/>
          <a:stretch>
            <a:fillRect/>
          </a:stretch>
        </p:blipFill>
        <p:spPr bwMode="auto">
          <a:xfrm>
            <a:off x="2057400" y="1295400"/>
            <a:ext cx="1524000" cy="914400"/>
          </a:xfrm>
          <a:prstGeom prst="rect">
            <a:avLst/>
          </a:prstGeom>
          <a:noFill/>
        </p:spPr>
      </p:pic>
      <p:pic>
        <p:nvPicPr>
          <p:cNvPr id="5"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981200" y="381000"/>
            <a:ext cx="1511302" cy="685801"/>
          </a:xfrm>
          <a:prstGeom prst="rect">
            <a:avLst/>
          </a:prstGeom>
          <a:noFill/>
        </p:spPr>
      </p:pic>
      <p:cxnSp>
        <p:nvCxnSpPr>
          <p:cNvPr id="7" name="Straight Arrow Connector 6"/>
          <p:cNvCxnSpPr/>
          <p:nvPr/>
        </p:nvCxnSpPr>
        <p:spPr>
          <a:xfrm>
            <a:off x="990600" y="7620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066800" y="17526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762000" y="2438400"/>
          <a:ext cx="7620000" cy="3556000"/>
        </p:xfrm>
        <a:graphic>
          <a:graphicData uri="http://schemas.openxmlformats.org/drawingml/2006/table">
            <a:tbl>
              <a:tblPr firstRow="1" bandRow="1">
                <a:tableStyleId>{5940675A-B579-460E-94D1-54222C63F5DA}</a:tableStyleId>
              </a:tblPr>
              <a:tblGrid>
                <a:gridCol w="2514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711200">
                <a:tc>
                  <a:txBody>
                    <a:bodyPr/>
                    <a:lstStyle/>
                    <a:p>
                      <a:pPr algn="ctr"/>
                      <a:r>
                        <a:rPr lang="en-US" dirty="0" smtClean="0">
                          <a:latin typeface="Times New Roman" pitchFamily="18" charset="0"/>
                          <a:cs typeface="Times New Roman" pitchFamily="18" charset="0"/>
                        </a:rPr>
                        <a:t>Water content</a:t>
                      </a:r>
                      <a:r>
                        <a:rPr lang="en-US" baseline="0"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txBody>
                  <a:tcPr anchor="ctr"/>
                </a:tc>
                <a:tc>
                  <a:txBody>
                    <a:bodyPr/>
                    <a:lstStyle/>
                    <a:p>
                      <a:pPr algn="ctr"/>
                      <a:r>
                        <a:rPr lang="en-US" b="1" dirty="0" smtClean="0">
                          <a:latin typeface="Times New Roman" pitchFamily="18" charset="0"/>
                          <a:cs typeface="Times New Roman" pitchFamily="18" charset="0"/>
                        </a:rPr>
                        <a:t>13.5</a:t>
                      </a:r>
                      <a:endParaRPr lang="en-US" b="1" dirty="0">
                        <a:latin typeface="Times New Roman" pitchFamily="18" charset="0"/>
                        <a:cs typeface="Times New Roman" pitchFamily="18" charset="0"/>
                      </a:endParaRPr>
                    </a:p>
                  </a:txBody>
                  <a:tcPr anchor="ctr"/>
                </a:tc>
                <a:tc>
                  <a:txBody>
                    <a:bodyPr/>
                    <a:lstStyle/>
                    <a:p>
                      <a:pPr algn="ctr"/>
                      <a:r>
                        <a:rPr lang="en-US" b="1" dirty="0" smtClean="0">
                          <a:latin typeface="Times New Roman" pitchFamily="18" charset="0"/>
                          <a:cs typeface="Times New Roman" pitchFamily="18" charset="0"/>
                        </a:rPr>
                        <a:t>20.2</a:t>
                      </a:r>
                      <a:endParaRPr lang="en-US" b="1" dirty="0">
                        <a:latin typeface="Times New Roman" pitchFamily="18" charset="0"/>
                        <a:cs typeface="Times New Roman" pitchFamily="18" charset="0"/>
                      </a:endParaRPr>
                    </a:p>
                  </a:txBody>
                  <a:tcPr anchor="ctr"/>
                </a:tc>
                <a:tc>
                  <a:txBody>
                    <a:bodyPr/>
                    <a:lstStyle/>
                    <a:p>
                      <a:pPr algn="ctr"/>
                      <a:r>
                        <a:rPr lang="en-US" b="1" dirty="0" smtClean="0">
                          <a:latin typeface="Times New Roman" pitchFamily="18" charset="0"/>
                          <a:cs typeface="Times New Roman" pitchFamily="18" charset="0"/>
                        </a:rPr>
                        <a:t>25.0</a:t>
                      </a:r>
                      <a:endParaRPr lang="en-US" b="1" dirty="0">
                        <a:latin typeface="Times New Roman" pitchFamily="18" charset="0"/>
                        <a:cs typeface="Times New Roman" pitchFamily="18" charset="0"/>
                      </a:endParaRPr>
                    </a:p>
                  </a:txBody>
                  <a:tcPr anchor="ctr"/>
                </a:tc>
                <a:tc>
                  <a:txBody>
                    <a:bodyPr/>
                    <a:lstStyle/>
                    <a:p>
                      <a:pPr algn="ctr"/>
                      <a:r>
                        <a:rPr lang="en-US" b="1" dirty="0" smtClean="0">
                          <a:latin typeface="Times New Roman" pitchFamily="18" charset="0"/>
                          <a:cs typeface="Times New Roman" pitchFamily="18" charset="0"/>
                        </a:rPr>
                        <a:t>35.0</a:t>
                      </a:r>
                      <a:endParaRPr lang="en-US" b="1" dirty="0">
                        <a:latin typeface="Times New Roman" pitchFamily="18" charset="0"/>
                        <a:cs typeface="Times New Roman" pitchFamily="18" charset="0"/>
                      </a:endParaRPr>
                    </a:p>
                  </a:txBody>
                  <a:tcPr anchor="ctr"/>
                </a:tc>
                <a:tc>
                  <a:txBody>
                    <a:bodyPr/>
                    <a:lstStyle/>
                    <a:p>
                      <a:pPr algn="ctr"/>
                      <a:r>
                        <a:rPr lang="en-US" b="1" dirty="0" smtClean="0">
                          <a:latin typeface="Times New Roman" pitchFamily="18" charset="0"/>
                          <a:cs typeface="Times New Roman" pitchFamily="18" charset="0"/>
                        </a:rPr>
                        <a:t>41.5</a:t>
                      </a:r>
                      <a:endParaRPr lang="en-US" b="1" dirty="0">
                        <a:latin typeface="Times New Roman" pitchFamily="18" charset="0"/>
                        <a:cs typeface="Times New Roman" pitchFamily="18" charset="0"/>
                      </a:endParaRPr>
                    </a:p>
                  </a:txBody>
                  <a:tcPr anchor="ctr"/>
                </a:tc>
                <a:extLst>
                  <a:ext uri="{0D108BD9-81ED-4DB2-BD59-A6C34878D82A}">
                    <a16:rowId xmlns:a16="http://schemas.microsoft.com/office/drawing/2014/main" val="10000"/>
                  </a:ext>
                </a:extLst>
              </a:tr>
              <a:tr h="711200">
                <a:tc>
                  <a:txBody>
                    <a:bodyPr/>
                    <a:lstStyle/>
                    <a:p>
                      <a:pPr algn="ctr"/>
                      <a:r>
                        <a:rPr lang="en-US" dirty="0" smtClean="0">
                          <a:latin typeface="Times New Roman" pitchFamily="18" charset="0"/>
                          <a:cs typeface="Times New Roman" pitchFamily="18" charset="0"/>
                        </a:rPr>
                        <a:t>Bulk density in </a:t>
                      </a:r>
                      <a:r>
                        <a:rPr lang="en-US" sz="1800" dirty="0" smtClean="0">
                          <a:latin typeface="Times New Roman" pitchFamily="18" charset="0"/>
                          <a:cs typeface="Times New Roman" pitchFamily="18" charset="0"/>
                        </a:rPr>
                        <a:t>kN/m</a:t>
                      </a:r>
                      <a:r>
                        <a:rPr lang="en-US" sz="1800" baseline="30000" dirty="0" smtClean="0">
                          <a:latin typeface="Times New Roman" pitchFamily="18" charset="0"/>
                          <a:cs typeface="Times New Roman" pitchFamily="18" charset="0"/>
                        </a:rPr>
                        <a:t>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16.3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19.4</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18.80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18.0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17.20</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r h="711200">
                <a:tc>
                  <a:txBody>
                    <a:bodyPr/>
                    <a:lstStyle/>
                    <a:p>
                      <a:pPr algn="ctr"/>
                      <a:r>
                        <a:rPr lang="en-US" dirty="0" smtClean="0">
                          <a:latin typeface="Times New Roman" pitchFamily="18" charset="0"/>
                          <a:cs typeface="Times New Roman" pitchFamily="18" charset="0"/>
                        </a:rPr>
                        <a:t>Dry density, </a:t>
                      </a:r>
                      <a:r>
                        <a:rPr lang="en-US" sz="1800" dirty="0" smtClean="0">
                          <a:latin typeface="Times New Roman" pitchFamily="18" charset="0"/>
                          <a:cs typeface="Times New Roman" pitchFamily="18" charset="0"/>
                        </a:rPr>
                        <a:t>γ</a:t>
                      </a:r>
                      <a:r>
                        <a:rPr lang="en-US" sz="1800" baseline="-25000" dirty="0" smtClean="0">
                          <a:latin typeface="Times New Roman" pitchFamily="18" charset="0"/>
                          <a:cs typeface="Times New Roman" pitchFamily="18" charset="0"/>
                        </a:rPr>
                        <a:t>d </a:t>
                      </a:r>
                      <a:r>
                        <a:rPr lang="en-US" sz="1800" dirty="0" smtClean="0">
                          <a:latin typeface="Times New Roman" pitchFamily="18" charset="0"/>
                          <a:cs typeface="Times New Roman" pitchFamily="18" charset="0"/>
                        </a:rPr>
                        <a:t> in kN/m</a:t>
                      </a:r>
                      <a:r>
                        <a:rPr lang="en-US" sz="1800" baseline="30000" dirty="0" smtClean="0">
                          <a:latin typeface="Times New Roman" pitchFamily="18" charset="0"/>
                          <a:cs typeface="Times New Roman" pitchFamily="18" charset="0"/>
                        </a:rPr>
                        <a:t>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14.36</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16.14</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15.04</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13.33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12.15</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2"/>
                  </a:ext>
                </a:extLst>
              </a:tr>
              <a:tr h="711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itchFamily="18" charset="0"/>
                          <a:cs typeface="Times New Roman" pitchFamily="18" charset="0"/>
                        </a:rPr>
                        <a:t>Dry density, </a:t>
                      </a:r>
                      <a:r>
                        <a:rPr lang="en-US" sz="1800" dirty="0" smtClean="0">
                          <a:latin typeface="Times New Roman" pitchFamily="18" charset="0"/>
                          <a:cs typeface="Times New Roman" pitchFamily="18" charset="0"/>
                        </a:rPr>
                        <a:t>γ</a:t>
                      </a:r>
                      <a:r>
                        <a:rPr lang="en-US" sz="1800" baseline="-25000" dirty="0" smtClean="0">
                          <a:latin typeface="Times New Roman" pitchFamily="18" charset="0"/>
                          <a:cs typeface="Times New Roman" pitchFamily="18" charset="0"/>
                        </a:rPr>
                        <a:t>d </a:t>
                      </a:r>
                      <a:r>
                        <a:rPr lang="en-US" sz="1800" dirty="0" smtClean="0">
                          <a:latin typeface="Times New Roman" pitchFamily="18" charset="0"/>
                          <a:cs typeface="Times New Roman" pitchFamily="18" charset="0"/>
                        </a:rPr>
                        <a:t> in kN/m</a:t>
                      </a:r>
                      <a:r>
                        <a:rPr lang="en-US" sz="1800" baseline="30000" dirty="0" smtClean="0">
                          <a:latin typeface="Times New Roman" pitchFamily="18" charset="0"/>
                          <a:cs typeface="Times New Roman" pitchFamily="18" charset="0"/>
                        </a:rPr>
                        <a:t>3</a:t>
                      </a:r>
                      <a:endParaRPr lang="en-US" dirty="0" smtClean="0">
                        <a:latin typeface="Times New Roman" pitchFamily="18" charset="0"/>
                        <a:cs typeface="Times New Roman" pitchFamily="18" charset="0"/>
                      </a:endParaRPr>
                    </a:p>
                    <a:p>
                      <a:pPr algn="ctr"/>
                      <a:r>
                        <a:rPr lang="en-US" dirty="0" smtClean="0">
                          <a:latin typeface="Times New Roman" pitchFamily="18" charset="0"/>
                          <a:cs typeface="Times New Roman" pitchFamily="18" charset="0"/>
                        </a:rPr>
                        <a:t>(For,</a:t>
                      </a:r>
                      <a:r>
                        <a:rPr lang="en-US" baseline="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S = </a:t>
                      </a:r>
                      <a:r>
                        <a:rPr lang="en-US" b="1" dirty="0" smtClean="0">
                          <a:latin typeface="Times New Roman" pitchFamily="18" charset="0"/>
                          <a:cs typeface="Times New Roman" pitchFamily="18" charset="0"/>
                        </a:rPr>
                        <a:t>70%</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17.20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14.73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13.36</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11.18</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10.11</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3"/>
                  </a:ext>
                </a:extLst>
              </a:tr>
              <a:tr h="711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itchFamily="18" charset="0"/>
                          <a:cs typeface="Times New Roman" pitchFamily="18" charset="0"/>
                        </a:rPr>
                        <a:t>Dry density, </a:t>
                      </a:r>
                      <a:r>
                        <a:rPr lang="en-US" sz="1800" dirty="0" smtClean="0">
                          <a:latin typeface="Times New Roman" pitchFamily="18" charset="0"/>
                          <a:cs typeface="Times New Roman" pitchFamily="18" charset="0"/>
                        </a:rPr>
                        <a:t>γ</a:t>
                      </a:r>
                      <a:r>
                        <a:rPr lang="en-US" sz="1800" baseline="-25000" dirty="0" smtClean="0">
                          <a:latin typeface="Times New Roman" pitchFamily="18" charset="0"/>
                          <a:cs typeface="Times New Roman" pitchFamily="18" charset="0"/>
                        </a:rPr>
                        <a:t>d </a:t>
                      </a:r>
                      <a:r>
                        <a:rPr lang="en-US" sz="1800" dirty="0" smtClean="0">
                          <a:latin typeface="Times New Roman" pitchFamily="18" charset="0"/>
                          <a:cs typeface="Times New Roman" pitchFamily="18" charset="0"/>
                        </a:rPr>
                        <a:t> in kN/m</a:t>
                      </a:r>
                      <a:r>
                        <a:rPr lang="en-US" sz="1800" baseline="30000" dirty="0" smtClean="0">
                          <a:latin typeface="Times New Roman" pitchFamily="18" charset="0"/>
                          <a:cs typeface="Times New Roman" pitchFamily="18" charset="0"/>
                        </a:rPr>
                        <a:t>3</a:t>
                      </a:r>
                      <a:endParaRPr lang="en-US" dirty="0" smtClean="0">
                        <a:latin typeface="Times New Roman" pitchFamily="18" charset="0"/>
                        <a:cs typeface="Times New Roman" pitchFamily="18" charset="0"/>
                      </a:endParaRPr>
                    </a:p>
                    <a:p>
                      <a:pPr algn="ctr"/>
                      <a:r>
                        <a:rPr lang="en-US" dirty="0" smtClean="0">
                          <a:latin typeface="Times New Roman" pitchFamily="18" charset="0"/>
                          <a:cs typeface="Times New Roman" pitchFamily="18" charset="0"/>
                        </a:rPr>
                        <a:t>(For,</a:t>
                      </a:r>
                      <a:r>
                        <a:rPr lang="en-US" baseline="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S = </a:t>
                      </a:r>
                      <a:r>
                        <a:rPr lang="en-US" b="1" dirty="0" smtClean="0">
                          <a:latin typeface="Times New Roman" pitchFamily="18" charset="0"/>
                          <a:cs typeface="Times New Roman" pitchFamily="18" charset="0"/>
                        </a:rPr>
                        <a:t>100%</a:t>
                      </a:r>
                      <a:r>
                        <a:rPr lang="en-US" dirty="0" smtClean="0">
                          <a:latin typeface="Times New Roman" pitchFamily="18" charset="0"/>
                          <a:cs typeface="Times New Roman" pitchFamily="18" charset="0"/>
                        </a:rPr>
                        <a:t>)</a:t>
                      </a:r>
                    </a:p>
                  </a:txBody>
                  <a:tcPr anchor="ctr"/>
                </a:tc>
                <a:tc>
                  <a:txBody>
                    <a:bodyPr/>
                    <a:lstStyle/>
                    <a:p>
                      <a:pPr algn="ctr"/>
                      <a:r>
                        <a:rPr lang="en-US" dirty="0" smtClean="0">
                          <a:latin typeface="Times New Roman" pitchFamily="18" charset="0"/>
                          <a:cs typeface="Times New Roman" pitchFamily="18" charset="0"/>
                        </a:rPr>
                        <a:t>19.14</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16.93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15.63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13.49</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12.38</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3200" b="1" dirty="0" smtClean="0">
                <a:latin typeface="Cambria" pitchFamily="18" charset="0"/>
              </a:rPr>
              <a:t>PRIMARY VALENCE BONDS</a:t>
            </a:r>
            <a:endParaRPr lang="en-US" sz="3200" dirty="0">
              <a:latin typeface="Cambria" pitchFamily="18" charset="0"/>
            </a:endParaRPr>
          </a:p>
        </p:txBody>
      </p:sp>
      <p:sp>
        <p:nvSpPr>
          <p:cNvPr id="3" name="Content Placeholder 2"/>
          <p:cNvSpPr>
            <a:spLocks noGrp="1"/>
          </p:cNvSpPr>
          <p:nvPr>
            <p:ph idx="1"/>
          </p:nvPr>
        </p:nvSpPr>
        <p:spPr>
          <a:xfrm>
            <a:off x="457200" y="1219200"/>
            <a:ext cx="8229600" cy="4906963"/>
          </a:xfrm>
        </p:spPr>
        <p:txBody>
          <a:bodyPr>
            <a:normAutofit/>
          </a:bodyPr>
          <a:lstStyle/>
          <a:p>
            <a:pPr algn="just">
              <a:lnSpc>
                <a:spcPct val="150000"/>
              </a:lnSpc>
            </a:pPr>
            <a:r>
              <a:rPr lang="en-US" sz="2400" dirty="0" smtClean="0">
                <a:latin typeface="Times New Roman" pitchFamily="18" charset="0"/>
                <a:cs typeface="Times New Roman" pitchFamily="18" charset="0"/>
              </a:rPr>
              <a:t>These are the strong bonds that hold the atoms together. </a:t>
            </a:r>
          </a:p>
          <a:p>
            <a:pPr algn="just">
              <a:lnSpc>
                <a:spcPct val="150000"/>
              </a:lnSpc>
            </a:pPr>
            <a:r>
              <a:rPr lang="en-US" sz="2400" dirty="0" smtClean="0">
                <a:latin typeface="Times New Roman" pitchFamily="18" charset="0"/>
                <a:cs typeface="Times New Roman" pitchFamily="18" charset="0"/>
              </a:rPr>
              <a:t>Only the outer shell electrons participate in the formation of these bonds. </a:t>
            </a:r>
          </a:p>
          <a:p>
            <a:pPr algn="just">
              <a:lnSpc>
                <a:spcPct val="150000"/>
              </a:lnSpc>
            </a:pPr>
            <a:r>
              <a:rPr lang="en-US" sz="2400" dirty="0" smtClean="0">
                <a:latin typeface="Times New Roman" pitchFamily="18" charset="0"/>
                <a:cs typeface="Times New Roman" pitchFamily="18" charset="0"/>
              </a:rPr>
              <a:t>Primary valence bonds are off three types:</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 Covalent bonds</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Ionic bonds</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Metallic bonds</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602661391623.jpg"/>
          <p:cNvPicPr>
            <a:picLocks noGrp="1" noChangeAspect="1"/>
          </p:cNvPicPr>
          <p:nvPr>
            <p:ph idx="1"/>
          </p:nvPr>
        </p:nvPicPr>
        <p:blipFill>
          <a:blip r:embed="rId2" cstate="print"/>
          <a:stretch>
            <a:fillRect/>
          </a:stretch>
        </p:blipFill>
        <p:spPr>
          <a:xfrm>
            <a:off x="685800" y="143576"/>
            <a:ext cx="7696200" cy="6548910"/>
          </a:xfr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pPr>
            <a:r>
              <a:rPr lang="en-US" sz="2400" dirty="0" smtClean="0">
                <a:latin typeface="Times New Roman" pitchFamily="18" charset="0"/>
                <a:cs typeface="Times New Roman" pitchFamily="18" charset="0"/>
              </a:rPr>
              <a:t>The following data refer to I.S light compaction test in a cylindrical mould of 1000 cc volume.</a:t>
            </a: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smtClean="0">
              <a:latin typeface="Times New Roman" pitchFamily="18" charset="0"/>
              <a:cs typeface="Times New Roman" pitchFamily="18" charset="0"/>
            </a:endParaRPr>
          </a:p>
          <a:p>
            <a:pPr algn="just">
              <a:lnSpc>
                <a:spcPct val="150000"/>
              </a:lnSpc>
              <a:buNone/>
            </a:pPr>
            <a:r>
              <a:rPr lang="en-US" sz="2400" smtClean="0">
                <a:latin typeface="Times New Roman" pitchFamily="18" charset="0"/>
                <a:cs typeface="Times New Roman" pitchFamily="18" charset="0"/>
              </a:rPr>
              <a:t>    Specific </a:t>
            </a:r>
            <a:r>
              <a:rPr lang="en-US" sz="2400" dirty="0" smtClean="0">
                <a:latin typeface="Times New Roman" pitchFamily="18" charset="0"/>
                <a:cs typeface="Times New Roman" pitchFamily="18" charset="0"/>
              </a:rPr>
              <a:t>gravity of solids is 2.7. Plot the compaction curve and obtained maximum dry unit weight and optimum moisture content. Plot zero air void line and 80% saturation line.</a:t>
            </a:r>
          </a:p>
          <a:p>
            <a:pPr algn="just">
              <a:lnSpc>
                <a:spcPct val="150000"/>
              </a:lnSpc>
            </a:pPr>
            <a:endParaRPr lang="en-US" sz="2400" dirty="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1295400" y="2057400"/>
          <a:ext cx="6400800" cy="2103120"/>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1066800">
                  <a:extLst>
                    <a:ext uri="{9D8B030D-6E8A-4147-A177-3AD203B41FA5}">
                      <a16:colId xmlns:a16="http://schemas.microsoft.com/office/drawing/2014/main" val="20005"/>
                    </a:ext>
                  </a:extLst>
                </a:gridCol>
              </a:tblGrid>
              <a:tr h="711200">
                <a:tc>
                  <a:txBody>
                    <a:bodyPr/>
                    <a:lstStyle/>
                    <a:p>
                      <a:pPr algn="ctr"/>
                      <a:r>
                        <a:rPr lang="en-US" dirty="0" smtClean="0">
                          <a:latin typeface="Times New Roman" pitchFamily="18" charset="0"/>
                          <a:cs typeface="Times New Roman" pitchFamily="18" charset="0"/>
                        </a:rPr>
                        <a:t>Water content</a:t>
                      </a:r>
                      <a:r>
                        <a:rPr lang="en-US" baseline="0"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10</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12</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14.3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16</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18.3</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0"/>
                  </a:ext>
                </a:extLst>
              </a:tr>
              <a:tr h="711200">
                <a:tc>
                  <a:txBody>
                    <a:bodyPr/>
                    <a:lstStyle/>
                    <a:p>
                      <a:pPr algn="ctr"/>
                      <a:r>
                        <a:rPr lang="en-US" dirty="0" smtClean="0">
                          <a:latin typeface="Times New Roman" pitchFamily="18" charset="0"/>
                          <a:cs typeface="Times New Roman" pitchFamily="18" charset="0"/>
                        </a:rPr>
                        <a:t>Weight of wet sample (N)</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19.63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21.37</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21.93</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21.68</a:t>
                      </a:r>
                      <a:endParaRPr lang="en-US" dirty="0">
                        <a:latin typeface="Times New Roman" pitchFamily="18" charset="0"/>
                        <a:cs typeface="Times New Roman" pitchFamily="18" charset="0"/>
                      </a:endParaRPr>
                    </a:p>
                  </a:txBody>
                  <a:tcPr anchor="ctr"/>
                </a:tc>
                <a:tc>
                  <a:txBody>
                    <a:bodyPr/>
                    <a:lstStyle/>
                    <a:p>
                      <a:pPr algn="ctr"/>
                      <a:r>
                        <a:rPr lang="en-US" dirty="0" smtClean="0">
                          <a:latin typeface="Times New Roman" pitchFamily="18" charset="0"/>
                          <a:cs typeface="Times New Roman" pitchFamily="18" charset="0"/>
                        </a:rPr>
                        <a:t>21.14</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600200" y="838200"/>
            <a:ext cx="990600" cy="709319"/>
          </a:xfrm>
          <a:prstGeom prst="rect">
            <a:avLst/>
          </a:prstGeom>
          <a:noFill/>
        </p:spPr>
      </p:pic>
      <p:pic>
        <p:nvPicPr>
          <p:cNvPr id="6"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600200" y="2286000"/>
            <a:ext cx="1511302" cy="685801"/>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600200" y="3810000"/>
            <a:ext cx="2588126" cy="838200"/>
          </a:xfrm>
          <a:prstGeom prst="rect">
            <a:avLst/>
          </a:prstGeom>
          <a:noFill/>
        </p:spPr>
      </p:pic>
      <p:cxnSp>
        <p:nvCxnSpPr>
          <p:cNvPr id="10" name="Straight Arrow Connector 9"/>
          <p:cNvCxnSpPr/>
          <p:nvPr/>
        </p:nvCxnSpPr>
        <p:spPr>
          <a:xfrm>
            <a:off x="381000" y="1219200"/>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7200" y="2667000"/>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57200" y="4267200"/>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3" name="Picture 5"/>
          <p:cNvPicPr>
            <a:picLocks noGrp="1" noChangeAspect="1" noChangeArrowheads="1"/>
          </p:cNvPicPr>
          <p:nvPr>
            <p:ph idx="1"/>
          </p:nvPr>
        </p:nvPicPr>
        <p:blipFill>
          <a:blip r:embed="rId5">
            <a:clrChange>
              <a:clrFrom>
                <a:srgbClr val="FFFFFF"/>
              </a:clrFrom>
              <a:clrTo>
                <a:srgbClr val="FFFFFF">
                  <a:alpha val="0"/>
                </a:srgbClr>
              </a:clrTo>
            </a:clrChange>
          </a:blip>
          <a:srcRect/>
          <a:stretch>
            <a:fillRect/>
          </a:stretch>
        </p:blipFill>
        <p:spPr bwMode="auto">
          <a:xfrm>
            <a:off x="1676400" y="5181600"/>
            <a:ext cx="1676400" cy="1005840"/>
          </a:xfrm>
          <a:prstGeom prst="rect">
            <a:avLst/>
          </a:prstGeom>
          <a:noFill/>
        </p:spPr>
      </p:pic>
      <p:cxnSp>
        <p:nvCxnSpPr>
          <p:cNvPr id="14" name="Straight Arrow Connector 13"/>
          <p:cNvCxnSpPr/>
          <p:nvPr/>
        </p:nvCxnSpPr>
        <p:spPr>
          <a:xfrm>
            <a:off x="533400" y="5638800"/>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792162"/>
          </a:xfrm>
        </p:spPr>
        <p:txBody>
          <a:bodyPr>
            <a:normAutofit/>
          </a:bodyPr>
          <a:lstStyle/>
          <a:p>
            <a:pPr algn="l"/>
            <a:r>
              <a:rPr lang="en-US" sz="3200" b="1" dirty="0" smtClean="0">
                <a:latin typeface="Cambria" pitchFamily="18" charset="0"/>
              </a:rPr>
              <a:t>COVALENT BONDS</a:t>
            </a:r>
            <a:endParaRPr lang="en-US" sz="3200" dirty="0">
              <a:latin typeface="Cambria" pitchFamily="18" charset="0"/>
            </a:endParaRPr>
          </a:p>
        </p:txBody>
      </p:sp>
      <p:sp>
        <p:nvSpPr>
          <p:cNvPr id="3" name="Content Placeholder 2"/>
          <p:cNvSpPr>
            <a:spLocks noGrp="1"/>
          </p:cNvSpPr>
          <p:nvPr>
            <p:ph idx="1"/>
          </p:nvPr>
        </p:nvSpPr>
        <p:spPr>
          <a:xfrm>
            <a:off x="457200" y="1066800"/>
            <a:ext cx="8382000" cy="5486400"/>
          </a:xfrm>
        </p:spPr>
        <p:txBody>
          <a:bodyPr>
            <a:noAutofit/>
          </a:bodyPr>
          <a:lstStyle/>
          <a:p>
            <a:pPr lvl="0" algn="just">
              <a:lnSpc>
                <a:spcPct val="150000"/>
              </a:lnSpc>
            </a:pPr>
            <a:r>
              <a:rPr lang="en-US" sz="2400" dirty="0" smtClean="0">
                <a:latin typeface="Times New Roman" pitchFamily="18" charset="0"/>
                <a:cs typeface="Times New Roman" pitchFamily="18" charset="0"/>
              </a:rPr>
              <a:t>If one or more bonding electrons are shared by two atomic nuclei, so that they are served to complete the outer shell of both the atoms, such bonds are termed as covalent bond.</a:t>
            </a:r>
          </a:p>
          <a:p>
            <a:pPr algn="just">
              <a:lnSpc>
                <a:spcPct val="150000"/>
              </a:lnSpc>
            </a:pPr>
            <a:r>
              <a:rPr lang="en-US" sz="2400" b="1" dirty="0" smtClean="0">
                <a:latin typeface="Times New Roman" pitchFamily="18" charset="0"/>
                <a:cs typeface="Times New Roman" pitchFamily="18" charset="0"/>
              </a:rPr>
              <a:t>Example: - </a:t>
            </a:r>
            <a:r>
              <a:rPr lang="en-US" sz="2400" dirty="0" smtClean="0">
                <a:latin typeface="Times New Roman" pitchFamily="18" charset="0"/>
                <a:cs typeface="Times New Roman" pitchFamily="18" charset="0"/>
              </a:rPr>
              <a:t>In a water molecule, each hydrogen atom (H) shares an electron (yellow) with the oxygen atom (O).</a:t>
            </a:r>
          </a:p>
          <a:p>
            <a:pPr algn="just">
              <a:lnSpc>
                <a:spcPct val="150000"/>
              </a:lnSpc>
            </a:pPr>
            <a:endParaRPr lang="en-US" sz="2400" dirty="0">
              <a:latin typeface="Times New Roman" pitchFamily="18" charset="0"/>
              <a:cs typeface="Times New Roman" pitchFamily="18" charset="0"/>
            </a:endParaRPr>
          </a:p>
        </p:txBody>
      </p:sp>
      <p:pic>
        <p:nvPicPr>
          <p:cNvPr id="4" name="Picture 3"/>
          <p:cNvPicPr/>
          <p:nvPr/>
        </p:nvPicPr>
        <p:blipFill>
          <a:blip r:embed="rId2"/>
          <a:srcRect/>
          <a:stretch>
            <a:fillRect/>
          </a:stretch>
        </p:blipFill>
        <p:spPr bwMode="auto">
          <a:xfrm>
            <a:off x="3124200" y="3962400"/>
            <a:ext cx="3328035" cy="265811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143000" y="762000"/>
            <a:ext cx="6735413" cy="50292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200" b="1" dirty="0" smtClean="0">
                <a:latin typeface="Times New Roman" pitchFamily="18" charset="0"/>
                <a:cs typeface="Times New Roman" pitchFamily="18" charset="0"/>
              </a:rPr>
              <a:t>IONIC BONDS</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304800" y="1066800"/>
            <a:ext cx="8382000" cy="5059363"/>
          </a:xfrm>
        </p:spPr>
        <p:txBody>
          <a:bodyPr>
            <a:normAutofit/>
          </a:bodyPr>
          <a:lstStyle/>
          <a:p>
            <a:pPr lvl="0" algn="just">
              <a:lnSpc>
                <a:spcPct val="150000"/>
              </a:lnSpc>
            </a:pPr>
            <a:r>
              <a:rPr lang="en-US" sz="2400" dirty="0" smtClean="0">
                <a:latin typeface="Times New Roman" pitchFamily="18" charset="0"/>
                <a:cs typeface="Times New Roman" pitchFamily="18" charset="0"/>
              </a:rPr>
              <a:t>These are results from the electrostatic attraction between ‘+ve ion’ (Cations) and ‘–ve’ (Anions) formed from the free atoms through loss or gain of electrons respectively.</a:t>
            </a:r>
          </a:p>
          <a:p>
            <a:pPr lvl="0" algn="just">
              <a:lnSpc>
                <a:spcPct val="150000"/>
              </a:lnSpc>
            </a:pPr>
            <a:r>
              <a:rPr lang="en-US" sz="2400" dirty="0" smtClean="0">
                <a:latin typeface="Times New Roman" pitchFamily="18" charset="0"/>
                <a:cs typeface="Times New Roman" pitchFamily="18" charset="0"/>
              </a:rPr>
              <a:t>Cations: - Metals, alkalis (Sodium &amp; Potassium), alkaline (Calcium &amp; Magnesium)</a:t>
            </a:r>
          </a:p>
          <a:p>
            <a:pPr lvl="0" algn="just">
              <a:lnSpc>
                <a:spcPct val="150000"/>
              </a:lnSpc>
            </a:pPr>
            <a:r>
              <a:rPr lang="en-US" sz="2400" dirty="0" smtClean="0">
                <a:latin typeface="Times New Roman" pitchFamily="18" charset="0"/>
                <a:cs typeface="Times New Roman" pitchFamily="18" charset="0"/>
              </a:rPr>
              <a:t>Anions: - Chlorine, Iodine &amp; Oxygen</a:t>
            </a:r>
            <a:endParaRPr lang="en-US" sz="2400" dirty="0">
              <a:latin typeface="Times New Roman" pitchFamily="18" charset="0"/>
              <a:cs typeface="Times New Roman" pitchFamily="18" charset="0"/>
            </a:endParaRPr>
          </a:p>
        </p:txBody>
      </p:sp>
      <p:pic>
        <p:nvPicPr>
          <p:cNvPr id="4" name="Picture 3" descr="Ionic Bonds.jpg"/>
          <p:cNvPicPr/>
          <p:nvPr/>
        </p:nvPicPr>
        <p:blipFill>
          <a:blip r:embed="rId2"/>
          <a:stretch>
            <a:fillRect/>
          </a:stretch>
        </p:blipFill>
        <p:spPr>
          <a:xfrm>
            <a:off x="2971800" y="4648200"/>
            <a:ext cx="3657600" cy="20574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algn="l"/>
            <a:r>
              <a:rPr lang="en-US" sz="3200" b="1" dirty="0" smtClean="0">
                <a:latin typeface="Cambria" pitchFamily="18" charset="0"/>
              </a:rPr>
              <a:t>IMPORTANT POINTS</a:t>
            </a:r>
            <a:endParaRPr lang="en-US" sz="3200" b="1" dirty="0">
              <a:latin typeface="Cambria" pitchFamily="18" charset="0"/>
            </a:endParaRPr>
          </a:p>
        </p:txBody>
      </p:sp>
      <p:sp>
        <p:nvSpPr>
          <p:cNvPr id="3" name="Content Placeholder 2"/>
          <p:cNvSpPr>
            <a:spLocks noGrp="1"/>
          </p:cNvSpPr>
          <p:nvPr>
            <p:ph idx="1"/>
          </p:nvPr>
        </p:nvSpPr>
        <p:spPr>
          <a:xfrm>
            <a:off x="304800" y="1219200"/>
            <a:ext cx="8382000" cy="5257800"/>
          </a:xfrm>
        </p:spPr>
        <p:txBody>
          <a:bodyPr>
            <a:normAutofit/>
          </a:bodyPr>
          <a:lstStyle/>
          <a:p>
            <a:pPr lvl="0" algn="just">
              <a:lnSpc>
                <a:spcPct val="150000"/>
              </a:lnSpc>
            </a:pPr>
            <a:r>
              <a:rPr lang="en-US" sz="2000" dirty="0" smtClean="0">
                <a:latin typeface="Times New Roman" pitchFamily="18" charset="0"/>
                <a:cs typeface="Times New Roman" pitchFamily="18" charset="0"/>
              </a:rPr>
              <a:t>Primary valence bonds are very strong.</a:t>
            </a:r>
          </a:p>
          <a:p>
            <a:pPr lvl="0" algn="just">
              <a:lnSpc>
                <a:spcPct val="150000"/>
              </a:lnSpc>
            </a:pPr>
            <a:r>
              <a:rPr lang="en-US" sz="2000" dirty="0" smtClean="0">
                <a:latin typeface="Times New Roman" pitchFamily="18" charset="0"/>
                <a:cs typeface="Times New Roman" pitchFamily="18" charset="0"/>
              </a:rPr>
              <a:t>If the centre’s of positive and negative charges coincides then that system is called non polar system.</a:t>
            </a:r>
          </a:p>
          <a:p>
            <a:pPr lvl="0" algn="just">
              <a:lnSpc>
                <a:spcPct val="150000"/>
              </a:lnSpc>
            </a:pPr>
            <a:r>
              <a:rPr lang="en-US" sz="2000" dirty="0" smtClean="0">
                <a:latin typeface="Times New Roman" pitchFamily="18" charset="0"/>
                <a:cs typeface="Times New Roman" pitchFamily="18" charset="0"/>
              </a:rPr>
              <a:t>If the centers of positive and negative charges don’t coincides then that system us called polar system &amp; a molecule exhibiting such characteristics are called a dipole. If ‘e’ is the charge &amp; the ‘L’ is the distance between the center of ‘+ve’ and ‘-ve’ charges, then the moment ‘e ×L’ is known as dipole moment.</a:t>
            </a:r>
          </a:p>
          <a:p>
            <a:pPr lvl="0" algn="just">
              <a:lnSpc>
                <a:spcPct val="150000"/>
              </a:lnSpc>
            </a:pPr>
            <a:r>
              <a:rPr lang="en-US" sz="2000" dirty="0" smtClean="0">
                <a:latin typeface="Times New Roman" pitchFamily="18" charset="0"/>
                <a:cs typeface="Times New Roman" pitchFamily="18" charset="0"/>
              </a:rPr>
              <a:t>Dipole tends to orient in a electric field &amp; they behave like permanent magnets.</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METALLIC BOND</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lstStyle/>
          <a:p>
            <a:pPr lvl="0" algn="just">
              <a:lnSpc>
                <a:spcPct val="150000"/>
              </a:lnSpc>
            </a:pPr>
            <a:r>
              <a:rPr lang="en-US" sz="2400" dirty="0" smtClean="0">
                <a:latin typeface="Times New Roman" pitchFamily="18" charset="0"/>
                <a:cs typeface="Times New Roman" pitchFamily="18" charset="0"/>
              </a:rPr>
              <a:t>It is a type of chemical bonding that arises from the electrostatic attractive force between conduction electrons &amp; positively charged metal ions. </a:t>
            </a:r>
          </a:p>
          <a:p>
            <a:pPr lvl="0" algn="just">
              <a:lnSpc>
                <a:spcPct val="150000"/>
              </a:lnSpc>
            </a:pPr>
            <a:r>
              <a:rPr lang="en-US" sz="2400" dirty="0" smtClean="0">
                <a:latin typeface="Times New Roman" pitchFamily="18" charset="0"/>
                <a:cs typeface="Times New Roman" pitchFamily="18" charset="0"/>
              </a:rPr>
              <a:t>It has 1 to 3 electrons in outer shell and bond between these electrons and nucleons is very weak.  </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SECONDARY VALENCE BONDS</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lstStyle/>
          <a:p>
            <a:pPr algn="just">
              <a:lnSpc>
                <a:spcPct val="150000"/>
              </a:lnSpc>
            </a:pPr>
            <a:r>
              <a:rPr lang="en-US" sz="2400" dirty="0" smtClean="0">
                <a:latin typeface="Times New Roman" pitchFamily="18" charset="0"/>
                <a:cs typeface="Times New Roman" pitchFamily="18" charset="0"/>
              </a:rPr>
              <a:t>These are weak bonds</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that link the molecules together. </a:t>
            </a:r>
          </a:p>
          <a:p>
            <a:pPr algn="just">
              <a:lnSpc>
                <a:spcPct val="150000"/>
              </a:lnSpc>
            </a:pPr>
            <a:r>
              <a:rPr lang="en-US" sz="2400" dirty="0" smtClean="0">
                <a:latin typeface="Times New Roman" pitchFamily="18" charset="0"/>
                <a:cs typeface="Times New Roman" pitchFamily="18" charset="0"/>
              </a:rPr>
              <a:t>They are off two types namely:</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Hydrogen Bond</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Vander Waals Bond</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609600"/>
          </a:xfrm>
        </p:spPr>
        <p:txBody>
          <a:bodyPr>
            <a:normAutofit/>
          </a:bodyPr>
          <a:lstStyle/>
          <a:p>
            <a:pPr algn="l"/>
            <a:r>
              <a:rPr lang="en-US" sz="3200" b="1" dirty="0" smtClean="0">
                <a:latin typeface="Times New Roman" pitchFamily="18" charset="0"/>
                <a:cs typeface="Times New Roman" pitchFamily="18" charset="0"/>
              </a:rPr>
              <a:t>MODULE 2: Syllabus</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304800" y="1143000"/>
            <a:ext cx="8382000" cy="5334000"/>
          </a:xfrm>
        </p:spPr>
        <p:txBody>
          <a:bodyPr>
            <a:normAutofit/>
          </a:bodyPr>
          <a:lstStyle/>
          <a:p>
            <a:pPr algn="just">
              <a:lnSpc>
                <a:spcPct val="150000"/>
              </a:lnSpc>
            </a:pPr>
            <a:r>
              <a:rPr lang="en-US" sz="2400" dirty="0" smtClean="0">
                <a:latin typeface="Times New Roman" pitchFamily="18" charset="0"/>
                <a:cs typeface="Times New Roman" pitchFamily="18" charset="0"/>
              </a:rPr>
              <a:t>Soil Structure and Clay Mineralogy Single grained, honey combed, flocculent and dispersed structures, Valence bonds.</a:t>
            </a:r>
          </a:p>
          <a:p>
            <a:pPr algn="just">
              <a:lnSpc>
                <a:spcPct val="150000"/>
              </a:lnSpc>
            </a:pPr>
            <a:r>
              <a:rPr lang="en-US" sz="2400" dirty="0" smtClean="0">
                <a:latin typeface="Times New Roman" pitchFamily="18" charset="0"/>
                <a:cs typeface="Times New Roman" pitchFamily="18" charset="0"/>
              </a:rPr>
              <a:t>Soil-Water system, Electrical diffuse double layer, adsorbed water, base-exchange capacity, Isomorphous substitution.</a:t>
            </a:r>
          </a:p>
          <a:p>
            <a:pPr algn="just">
              <a:lnSpc>
                <a:spcPct val="150000"/>
              </a:lnSpc>
            </a:pPr>
            <a:r>
              <a:rPr lang="en-US" sz="2400" dirty="0" smtClean="0">
                <a:latin typeface="Times New Roman" pitchFamily="18" charset="0"/>
                <a:cs typeface="Times New Roman" pitchFamily="18" charset="0"/>
              </a:rPr>
              <a:t>Common clay minerals in soil and their structures- Kaolinite, Illite and Montmorillonite and their application in Engineering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HYDROGEN BOND</a:t>
            </a:r>
            <a:endParaRPr lang="en-US" sz="3200" dirty="0">
              <a:latin typeface="Cambria" pitchFamily="18" charset="0"/>
            </a:endParaRPr>
          </a:p>
        </p:txBody>
      </p:sp>
      <p:sp>
        <p:nvSpPr>
          <p:cNvPr id="3" name="Content Placeholder 2"/>
          <p:cNvSpPr>
            <a:spLocks noGrp="1"/>
          </p:cNvSpPr>
          <p:nvPr>
            <p:ph idx="1"/>
          </p:nvPr>
        </p:nvSpPr>
        <p:spPr>
          <a:xfrm>
            <a:off x="304800" y="1295400"/>
            <a:ext cx="8534400" cy="5181600"/>
          </a:xfrm>
        </p:spPr>
        <p:txBody>
          <a:bodyPr>
            <a:normAutofit/>
          </a:bodyPr>
          <a:lstStyle/>
          <a:p>
            <a:pPr lvl="0" algn="just">
              <a:lnSpc>
                <a:spcPct val="150000"/>
              </a:lnSpc>
            </a:pPr>
            <a:r>
              <a:rPr lang="en-US" sz="2400" dirty="0" smtClean="0">
                <a:latin typeface="Times New Roman" pitchFamily="18" charset="0"/>
                <a:cs typeface="Times New Roman" pitchFamily="18" charset="0"/>
              </a:rPr>
              <a:t>Attraction exists between oppositely charged ends of two permanent dipole and if the hydrogen is the ‘+ve’ end of the dipole, then the resulting bond is known as Hydrogen bond.</a:t>
            </a:r>
          </a:p>
          <a:p>
            <a:pPr algn="just">
              <a:lnSpc>
                <a:spcPct val="150000"/>
              </a:lnSpc>
            </a:pPr>
            <a:r>
              <a:rPr lang="en-US" sz="2400" dirty="0" smtClean="0">
                <a:latin typeface="Times New Roman" pitchFamily="18" charset="0"/>
                <a:cs typeface="Times New Roman" pitchFamily="18" charset="0"/>
              </a:rPr>
              <a:t>Permanent bonds like hydrogen bonds are directional bonds. </a:t>
            </a:r>
          </a:p>
          <a:p>
            <a:pPr algn="just">
              <a:lnSpc>
                <a:spcPct val="150000"/>
              </a:lnSpc>
            </a:pPr>
            <a:r>
              <a:rPr lang="en-US" sz="2400" dirty="0" smtClean="0">
                <a:latin typeface="Times New Roman" pitchFamily="18" charset="0"/>
                <a:cs typeface="Times New Roman" pitchFamily="18" charset="0"/>
              </a:rPr>
              <a:t>Hydrogen bond is stronger than other types of secondary valence bonds &amp; plays an important role in interaction between soil particles &amp; water.</a:t>
            </a:r>
          </a:p>
          <a:p>
            <a:pPr algn="just">
              <a:lnSpc>
                <a:spcPct val="150000"/>
              </a:lnSpc>
            </a:pPr>
            <a:r>
              <a:rPr lang="en-US" sz="2400" u="sng" dirty="0" smtClean="0">
                <a:latin typeface="Times New Roman" pitchFamily="18" charset="0"/>
                <a:cs typeface="Times New Roman" pitchFamily="18" charset="0"/>
              </a:rPr>
              <a:t>Ex</a:t>
            </a:r>
            <a:r>
              <a:rPr lang="en-US" sz="2400" dirty="0" smtClean="0">
                <a:latin typeface="Times New Roman" pitchFamily="18" charset="0"/>
                <a:cs typeface="Times New Roman" pitchFamily="18" charset="0"/>
              </a:rPr>
              <a:t>: - Water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905000" y="990600"/>
            <a:ext cx="5332820" cy="4525963"/>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VANDER WAALS BOND</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normAutofit/>
          </a:bodyPr>
          <a:lstStyle/>
          <a:p>
            <a:pPr algn="just">
              <a:lnSpc>
                <a:spcPct val="150000"/>
              </a:lnSpc>
            </a:pPr>
            <a:r>
              <a:rPr lang="en-US" sz="2400" dirty="0" smtClean="0">
                <a:latin typeface="Times New Roman" pitchFamily="18" charset="0"/>
                <a:cs typeface="Times New Roman" pitchFamily="18" charset="0"/>
              </a:rPr>
              <a:t>The fluctuating dipole bonds are known as Vander Waals bonds. </a:t>
            </a:r>
          </a:p>
          <a:p>
            <a:pPr algn="just">
              <a:lnSpc>
                <a:spcPct val="150000"/>
              </a:lnSpc>
            </a:pPr>
            <a:r>
              <a:rPr lang="en-US" sz="2400" dirty="0" smtClean="0">
                <a:latin typeface="Times New Roman" pitchFamily="18" charset="0"/>
                <a:cs typeface="Times New Roman" pitchFamily="18" charset="0"/>
              </a:rPr>
              <a:t>At any time there may be electrons at one side of the atomic nucleus than the other. </a:t>
            </a:r>
          </a:p>
          <a:p>
            <a:pPr algn="just">
              <a:lnSpc>
                <a:spcPct val="150000"/>
              </a:lnSpc>
            </a:pPr>
            <a:r>
              <a:rPr lang="en-US" sz="2400" dirty="0" smtClean="0">
                <a:latin typeface="Times New Roman" pitchFamily="18" charset="0"/>
                <a:cs typeface="Times New Roman" pitchFamily="18" charset="0"/>
              </a:rPr>
              <a:t>In such cases weak instantaneous dipole whose oppositely charge ends attract each other are formed. </a:t>
            </a:r>
          </a:p>
          <a:p>
            <a:pPr algn="just">
              <a:lnSpc>
                <a:spcPct val="150000"/>
              </a:lnSpc>
            </a:pPr>
            <a:r>
              <a:rPr lang="en-US" sz="2400" dirty="0" smtClean="0">
                <a:latin typeface="Times New Roman" pitchFamily="18" charset="0"/>
                <a:cs typeface="Times New Roman" pitchFamily="18" charset="0"/>
              </a:rPr>
              <a:t>The vander waals bonds are non directional.</a:t>
            </a:r>
            <a:endParaRPr lang="en-US" sz="24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SOIL WATER SYSTEM</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normAutofit/>
          </a:bodyPr>
          <a:lstStyle/>
          <a:p>
            <a:pPr algn="just">
              <a:lnSpc>
                <a:spcPct val="150000"/>
              </a:lnSpc>
            </a:pPr>
            <a:r>
              <a:rPr lang="en-US" sz="2400" dirty="0" smtClean="0">
                <a:latin typeface="Times New Roman" pitchFamily="18" charset="0"/>
                <a:cs typeface="Times New Roman" pitchFamily="18" charset="0"/>
              </a:rPr>
              <a:t>Water present in pore spaces of soil is termed as soil water or pore water. The quantity of water present in the pores will significantly influence its physical, chemical and engineering properties.</a:t>
            </a:r>
          </a:p>
          <a:p>
            <a:pPr algn="just">
              <a:lnSpc>
                <a:spcPct val="150000"/>
              </a:lnSpc>
            </a:pPr>
            <a:r>
              <a:rPr lang="en-US" sz="2400" b="1" dirty="0" smtClean="0">
                <a:latin typeface="Times New Roman" pitchFamily="18" charset="0"/>
                <a:cs typeface="Times New Roman" pitchFamily="18" charset="0"/>
              </a:rPr>
              <a:t>It can be classified as</a:t>
            </a:r>
            <a:r>
              <a:rPr lang="en-US" sz="2400" dirty="0" smtClean="0">
                <a:latin typeface="Times New Roman" pitchFamily="18" charset="0"/>
                <a:cs typeface="Times New Roman" pitchFamily="18" charset="0"/>
              </a:rPr>
              <a:t>: - </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Free water or Gravitational Water</a:t>
            </a:r>
          </a:p>
          <a:p>
            <a:pPr lvl="0" algn="just">
              <a:lnSpc>
                <a:spcPct val="150000"/>
              </a:lnSpc>
              <a:buFont typeface="Wingdings" pitchFamily="2" charset="2"/>
              <a:buChar char="Ø"/>
            </a:pPr>
            <a:r>
              <a:rPr lang="en-US" sz="2400" dirty="0" smtClean="0">
                <a:latin typeface="Times New Roman" pitchFamily="18" charset="0"/>
                <a:cs typeface="Times New Roman" pitchFamily="18" charset="0"/>
              </a:rPr>
              <a:t>Held water or Environmental water</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lnSpcReduction="10000"/>
          </a:bodyPr>
          <a:lstStyle/>
          <a:p>
            <a:pPr algn="just">
              <a:lnSpc>
                <a:spcPct val="150000"/>
              </a:lnSpc>
              <a:buFont typeface="Wingdings" pitchFamily="2" charset="2"/>
              <a:buChar char="Ø"/>
            </a:pPr>
            <a:r>
              <a:rPr lang="en-US" sz="2400" b="1" u="sng" dirty="0" smtClean="0">
                <a:latin typeface="Times New Roman" pitchFamily="18" charset="0"/>
                <a:cs typeface="Times New Roman" pitchFamily="18" charset="0"/>
              </a:rPr>
              <a:t>Free water or Gravitational water</a:t>
            </a:r>
            <a:r>
              <a:rPr lang="en-US" sz="2400" dirty="0" smtClean="0">
                <a:latin typeface="Times New Roman" pitchFamily="18" charset="0"/>
                <a:cs typeface="Times New Roman" pitchFamily="18" charset="0"/>
              </a:rPr>
              <a:t>: It flows freely under gravity, under some hydraulic gradient and are free from surface forces exerted by the soil particles. This water can be removed by oven drying method.</a:t>
            </a:r>
          </a:p>
          <a:p>
            <a:pPr algn="just">
              <a:lnSpc>
                <a:spcPct val="150000"/>
              </a:lnSpc>
              <a:buFont typeface="Wingdings" pitchFamily="2" charset="2"/>
              <a:buChar char="Ø"/>
            </a:pPr>
            <a:r>
              <a:rPr lang="en-US" sz="2400" b="1" u="sng" dirty="0" smtClean="0">
                <a:latin typeface="Times New Roman" pitchFamily="18" charset="0"/>
                <a:cs typeface="Times New Roman" pitchFamily="18" charset="0"/>
              </a:rPr>
              <a:t>Held Water or Environmental Water</a:t>
            </a:r>
            <a:r>
              <a:rPr lang="en-US" sz="2400" dirty="0" smtClean="0">
                <a:latin typeface="Times New Roman" pitchFamily="18" charset="0"/>
                <a:cs typeface="Times New Roman" pitchFamily="18" charset="0"/>
              </a:rPr>
              <a:t>: It is held under the influence of surface forces such as electrochemical forces or other physical forces. </a:t>
            </a:r>
          </a:p>
          <a:p>
            <a:pPr algn="just">
              <a:lnSpc>
                <a:spcPct val="150000"/>
              </a:lnSpc>
            </a:pPr>
            <a:r>
              <a:rPr lang="en-US" sz="2400" dirty="0" smtClean="0">
                <a:latin typeface="Times New Roman" pitchFamily="18" charset="0"/>
                <a:cs typeface="Times New Roman" pitchFamily="18" charset="0"/>
              </a:rPr>
              <a:t>Both type of water are important in geo-environmental engineering. The mechanism of soil held water interaction is complex and influenced by soil type, mineralogy, current and past environmental condition and stress history.</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200" b="1" dirty="0" smtClean="0">
                <a:latin typeface="Cambria" pitchFamily="18" charset="0"/>
              </a:rPr>
              <a:t>TYPES OF HELD WATER</a:t>
            </a:r>
            <a:endParaRPr lang="en-US" sz="3200" dirty="0">
              <a:latin typeface="Cambria" pitchFamily="18" charset="0"/>
            </a:endParaRPr>
          </a:p>
        </p:txBody>
      </p:sp>
      <p:sp>
        <p:nvSpPr>
          <p:cNvPr id="3" name="Content Placeholder 2"/>
          <p:cNvSpPr>
            <a:spLocks noGrp="1"/>
          </p:cNvSpPr>
          <p:nvPr>
            <p:ph idx="1"/>
          </p:nvPr>
        </p:nvSpPr>
        <p:spPr>
          <a:xfrm>
            <a:off x="457200" y="1143000"/>
            <a:ext cx="8229600" cy="5410200"/>
          </a:xfrm>
        </p:spPr>
        <p:txBody>
          <a:bodyPr>
            <a:normAutofit fontScale="70000" lnSpcReduction="20000"/>
          </a:bodyPr>
          <a:lstStyle/>
          <a:p>
            <a:pPr lvl="0" algn="just">
              <a:lnSpc>
                <a:spcPct val="160000"/>
              </a:lnSpc>
              <a:buFont typeface="Wingdings" pitchFamily="2" charset="2"/>
              <a:buChar char="Ø"/>
            </a:pPr>
            <a:r>
              <a:rPr lang="en-US" sz="2600" b="1" u="sng" dirty="0" smtClean="0">
                <a:latin typeface="Times New Roman" pitchFamily="18" charset="0"/>
                <a:cs typeface="Times New Roman" pitchFamily="18" charset="0"/>
              </a:rPr>
              <a:t>Structural water</a:t>
            </a:r>
            <a:r>
              <a:rPr lang="en-US" sz="2600" dirty="0" smtClean="0">
                <a:latin typeface="Times New Roman" pitchFamily="18" charset="0"/>
                <a:cs typeface="Times New Roman" pitchFamily="18" charset="0"/>
              </a:rPr>
              <a:t>: It is present within the crystal structure of mineral.</a:t>
            </a:r>
          </a:p>
          <a:p>
            <a:pPr lvl="0" algn="just">
              <a:lnSpc>
                <a:spcPct val="160000"/>
              </a:lnSpc>
              <a:buFont typeface="Wingdings" pitchFamily="2" charset="2"/>
              <a:buChar char="Ø"/>
            </a:pPr>
            <a:r>
              <a:rPr lang="en-US" sz="2600" b="1" u="sng" dirty="0" smtClean="0">
                <a:latin typeface="Times New Roman" pitchFamily="18" charset="0"/>
                <a:cs typeface="Times New Roman" pitchFamily="18" charset="0"/>
              </a:rPr>
              <a:t>Capillary water</a:t>
            </a:r>
            <a:r>
              <a:rPr lang="en-US" sz="2600" dirty="0" smtClean="0">
                <a:latin typeface="Times New Roman" pitchFamily="18" charset="0"/>
                <a:cs typeface="Times New Roman" pitchFamily="18" charset="0"/>
              </a:rPr>
              <a:t>: Water that remains in the soil after gravitational water is drained out that is subjected to capillary movement and that is in the form of film around the soil grains.</a:t>
            </a:r>
          </a:p>
          <a:p>
            <a:pPr lvl="0" algn="just">
              <a:lnSpc>
                <a:spcPct val="160000"/>
              </a:lnSpc>
              <a:buFont typeface="Wingdings" pitchFamily="2" charset="2"/>
              <a:buChar char="Ø"/>
            </a:pPr>
            <a:r>
              <a:rPr lang="en-US" sz="2600" b="1" u="sng" dirty="0" smtClean="0">
                <a:latin typeface="Times New Roman" pitchFamily="18" charset="0"/>
                <a:cs typeface="Times New Roman" pitchFamily="18" charset="0"/>
              </a:rPr>
              <a:t>Adsorbed water</a:t>
            </a:r>
            <a:r>
              <a:rPr lang="en-US" sz="2600" dirty="0" smtClean="0">
                <a:latin typeface="Times New Roman" pitchFamily="18" charset="0"/>
                <a:cs typeface="Times New Roman" pitchFamily="18" charset="0"/>
              </a:rPr>
              <a:t>: </a:t>
            </a:r>
          </a:p>
          <a:p>
            <a:pPr lvl="0" algn="just">
              <a:lnSpc>
                <a:spcPct val="160000"/>
              </a:lnSpc>
            </a:pPr>
            <a:r>
              <a:rPr lang="en-US" sz="2600" dirty="0" smtClean="0">
                <a:latin typeface="Times New Roman" pitchFamily="18" charset="0"/>
                <a:cs typeface="Times New Roman" pitchFamily="18" charset="0"/>
              </a:rPr>
              <a:t>It is strongly attracted to soil mineral surfaces especially clays. The clay particles are negatively charged; when dry particles are exposed to humid atmosphere they attract water molecules which are dipole in nature to stick to them. </a:t>
            </a:r>
          </a:p>
          <a:p>
            <a:pPr lvl="0" algn="just">
              <a:lnSpc>
                <a:spcPct val="160000"/>
              </a:lnSpc>
            </a:pPr>
            <a:r>
              <a:rPr lang="en-US" sz="2600" dirty="0" smtClean="0">
                <a:latin typeface="Times New Roman" pitchFamily="18" charset="0"/>
                <a:cs typeface="Times New Roman" pitchFamily="18" charset="0"/>
              </a:rPr>
              <a:t>This water which is adsorbed by the clay particles from the surrounding atmosphere is known as hydroscopic moisture content of the soil. </a:t>
            </a:r>
          </a:p>
          <a:p>
            <a:pPr lvl="0" algn="just">
              <a:lnSpc>
                <a:spcPct val="160000"/>
              </a:lnSpc>
            </a:pPr>
            <a:r>
              <a:rPr lang="en-US" sz="2600" dirty="0" smtClean="0">
                <a:latin typeface="Times New Roman" pitchFamily="18" charset="0"/>
                <a:cs typeface="Times New Roman" pitchFamily="18" charset="0"/>
              </a:rPr>
              <a:t>This can be removed by heating the soil mass to 105</a:t>
            </a:r>
            <a:r>
              <a:rPr lang="en-US" sz="2600" baseline="30000" dirty="0" smtClean="0">
                <a:latin typeface="Times New Roman" pitchFamily="18" charset="0"/>
                <a:cs typeface="Times New Roman" pitchFamily="18" charset="0"/>
              </a:rPr>
              <a:t>0</a:t>
            </a:r>
            <a:r>
              <a:rPr lang="en-US" sz="2600" dirty="0" smtClean="0">
                <a:latin typeface="Times New Roman" pitchFamily="18" charset="0"/>
                <a:cs typeface="Times New Roman" pitchFamily="18" charset="0"/>
              </a:rPr>
              <a:t>C – 110</a:t>
            </a:r>
            <a:r>
              <a:rPr lang="en-US" sz="2600" baseline="30000" dirty="0" smtClean="0">
                <a:latin typeface="Times New Roman" pitchFamily="18" charset="0"/>
                <a:cs typeface="Times New Roman" pitchFamily="18" charset="0"/>
              </a:rPr>
              <a:t>0</a:t>
            </a:r>
            <a:r>
              <a:rPr lang="en-US" sz="2600" dirty="0" smtClean="0">
                <a:latin typeface="Times New Roman" pitchFamily="18" charset="0"/>
                <a:cs typeface="Times New Roman" pitchFamily="18" charset="0"/>
              </a:rPr>
              <a:t>C in an oven for 24 hrs.   </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a:bodyPr>
          <a:lstStyle/>
          <a:p>
            <a:pPr algn="just">
              <a:lnSpc>
                <a:spcPct val="150000"/>
              </a:lnSpc>
            </a:pPr>
            <a:r>
              <a:rPr lang="en-US" sz="2400" dirty="0" smtClean="0">
                <a:latin typeface="Times New Roman" pitchFamily="18" charset="0"/>
                <a:cs typeface="Times New Roman" pitchFamily="18" charset="0"/>
              </a:rPr>
              <a:t>When dry charged clay platelets are put in water, water molecules adhere to the clay surface due to many mechanisms.</a:t>
            </a:r>
          </a:p>
          <a:p>
            <a:pPr lvl="0" algn="just">
              <a:lnSpc>
                <a:spcPct val="150000"/>
              </a:lnSpc>
              <a:buNone/>
            </a:pPr>
            <a:r>
              <a:rPr lang="en-US" sz="2400" b="1" dirty="0" smtClean="0">
                <a:latin typeface="Times New Roman" pitchFamily="18" charset="0"/>
                <a:cs typeface="Times New Roman" pitchFamily="18" charset="0"/>
              </a:rPr>
              <a:t>1. Hydrogen Bond: </a:t>
            </a:r>
            <a:r>
              <a:rPr lang="en-US" sz="2400" dirty="0" smtClean="0">
                <a:latin typeface="Times New Roman" pitchFamily="18" charset="0"/>
                <a:cs typeface="Times New Roman" pitchFamily="18" charset="0"/>
              </a:rPr>
              <a:t>Hydrogen atoms of water molecules are attracted to the oxygen or hydroxyl atom on the surface of the clay particles.</a:t>
            </a:r>
          </a:p>
          <a:p>
            <a:pPr algn="just">
              <a:lnSpc>
                <a:spcPct val="150000"/>
              </a:lnSpc>
            </a:pPr>
            <a:endParaRPr lang="en-US" sz="24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2590800" y="3733800"/>
            <a:ext cx="4064000" cy="24384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5821363"/>
          </a:xfrm>
        </p:spPr>
        <p:txBody>
          <a:bodyPr>
            <a:normAutofit/>
          </a:bodyPr>
          <a:lstStyle/>
          <a:p>
            <a:pPr lvl="0" algn="just">
              <a:lnSpc>
                <a:spcPct val="150000"/>
              </a:lnSpc>
              <a:buNone/>
            </a:pPr>
            <a:r>
              <a:rPr lang="en-US" sz="2400" b="1" dirty="0" smtClean="0">
                <a:latin typeface="Times New Roman" pitchFamily="18" charset="0"/>
                <a:cs typeface="Times New Roman" pitchFamily="18" charset="0"/>
              </a:rPr>
              <a:t>2. Clay Dipole Attraction: </a:t>
            </a:r>
            <a:r>
              <a:rPr lang="en-US" sz="2400" dirty="0" smtClean="0">
                <a:latin typeface="Times New Roman" pitchFamily="18" charset="0"/>
                <a:cs typeface="Times New Roman" pitchFamily="18" charset="0"/>
              </a:rPr>
              <a:t>Water molecules being dipole orient with their positive ends towards the negative charge of clay surfaces. </a:t>
            </a:r>
          </a:p>
          <a:p>
            <a:pPr algn="just">
              <a:lnSpc>
                <a:spcPct val="150000"/>
              </a:lnSpc>
            </a:pPr>
            <a:endParaRPr lang="en-US" sz="2400" dirty="0">
              <a:latin typeface="Times New Roman" pitchFamily="18" charset="0"/>
              <a:cs typeface="Times New Roman" pitchFamily="18" charset="0"/>
            </a:endParaRPr>
          </a:p>
        </p:txBody>
      </p:sp>
      <p:pic>
        <p:nvPicPr>
          <p:cNvPr id="4" name="Picture 3"/>
          <p:cNvPicPr/>
          <p:nvPr/>
        </p:nvPicPr>
        <p:blipFill>
          <a:blip r:embed="rId2"/>
          <a:srcRect/>
          <a:stretch>
            <a:fillRect/>
          </a:stretch>
        </p:blipFill>
        <p:spPr bwMode="auto">
          <a:xfrm>
            <a:off x="2895600" y="2057400"/>
            <a:ext cx="3207100" cy="343431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5821363"/>
          </a:xfrm>
        </p:spPr>
        <p:txBody>
          <a:bodyPr>
            <a:normAutofit/>
          </a:bodyPr>
          <a:lstStyle/>
          <a:p>
            <a:pPr lvl="0" algn="just">
              <a:lnSpc>
                <a:spcPct val="150000"/>
              </a:lnSpc>
              <a:buNone/>
            </a:pPr>
            <a:r>
              <a:rPr lang="en-US" sz="2400" b="1" dirty="0" smtClean="0">
                <a:latin typeface="Times New Roman" pitchFamily="18" charset="0"/>
                <a:cs typeface="Times New Roman" pitchFamily="18" charset="0"/>
              </a:rPr>
              <a:t>3. Attraction by Osmosis</a:t>
            </a:r>
            <a:endParaRPr lang="en-US" sz="2400" dirty="0" smtClean="0">
              <a:latin typeface="Times New Roman" pitchFamily="18" charset="0"/>
              <a:cs typeface="Times New Roman" pitchFamily="18" charset="0"/>
            </a:endParaRPr>
          </a:p>
          <a:p>
            <a:pPr algn="just">
              <a:lnSpc>
                <a:spcPct val="150000"/>
              </a:lnSpc>
            </a:pPr>
            <a:r>
              <a:rPr lang="en-US" sz="1800" dirty="0" smtClean="0">
                <a:latin typeface="Times New Roman" pitchFamily="18" charset="0"/>
                <a:cs typeface="Times New Roman" pitchFamily="18" charset="0"/>
              </a:rPr>
              <a:t>Water being an electrolyte contains many cations. These cations are strongly attracted to the negatively charged clay surfaces. Due to their specific sizes the cations are arranged near the clay surface in such a way that their concentration defuse away from the surface till the cation concentration become equal to that in free water medium. The negatively charged clay surface and the defused water layer with cations together constitute “diffused double layer”.</a:t>
            </a:r>
          </a:p>
          <a:p>
            <a:endParaRPr lang="en-US" dirty="0"/>
          </a:p>
        </p:txBody>
      </p:sp>
      <p:pic>
        <p:nvPicPr>
          <p:cNvPr id="4" name="Picture 3"/>
          <p:cNvPicPr/>
          <p:nvPr/>
        </p:nvPicPr>
        <p:blipFill>
          <a:blip r:embed="rId2"/>
          <a:srcRect/>
          <a:stretch>
            <a:fillRect/>
          </a:stretch>
        </p:blipFill>
        <p:spPr bwMode="auto">
          <a:xfrm>
            <a:off x="2286000" y="3581400"/>
            <a:ext cx="4672965" cy="28194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162800" cy="639762"/>
          </a:xfrm>
        </p:spPr>
        <p:txBody>
          <a:bodyPr>
            <a:normAutofit/>
          </a:bodyPr>
          <a:lstStyle/>
          <a:p>
            <a:pPr algn="l"/>
            <a:r>
              <a:rPr lang="en-US" sz="3200" b="1" dirty="0" smtClean="0">
                <a:latin typeface="Cambria" pitchFamily="18" charset="0"/>
              </a:rPr>
              <a:t>DIFFUSE DOUBLE LAYER (DDL)</a:t>
            </a:r>
            <a:endParaRPr lang="en-US" sz="3200" b="1" dirty="0">
              <a:latin typeface="Cambria" pitchFamily="18" charset="0"/>
            </a:endParaRPr>
          </a:p>
        </p:txBody>
      </p:sp>
      <p:pic>
        <p:nvPicPr>
          <p:cNvPr id="4" name="Content Placeholder 3" descr="DDL.gif"/>
          <p:cNvPicPr>
            <a:picLocks noGrp="1" noChangeAspect="1"/>
          </p:cNvPicPr>
          <p:nvPr>
            <p:ph idx="1"/>
          </p:nvPr>
        </p:nvPicPr>
        <p:blipFill>
          <a:blip r:embed="rId2"/>
          <a:stretch>
            <a:fillRect/>
          </a:stretch>
        </p:blipFill>
        <p:spPr>
          <a:xfrm>
            <a:off x="1295400" y="1447800"/>
            <a:ext cx="6702297" cy="425291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INTRODUCTION</a:t>
            </a:r>
            <a:endParaRPr lang="en-US" sz="3200" dirty="0">
              <a:latin typeface="Cambria" pitchFamily="18" charset="0"/>
            </a:endParaRPr>
          </a:p>
        </p:txBody>
      </p:sp>
      <p:sp>
        <p:nvSpPr>
          <p:cNvPr id="3" name="Content Placeholder 2"/>
          <p:cNvSpPr>
            <a:spLocks noGrp="1"/>
          </p:cNvSpPr>
          <p:nvPr>
            <p:ph idx="1"/>
          </p:nvPr>
        </p:nvSpPr>
        <p:spPr>
          <a:xfrm>
            <a:off x="457200" y="1295400"/>
            <a:ext cx="8229600" cy="4830763"/>
          </a:xfrm>
        </p:spPr>
        <p:txBody>
          <a:bodyPr>
            <a:normAutofit/>
          </a:bodyPr>
          <a:lstStyle/>
          <a:p>
            <a:pPr algn="just">
              <a:lnSpc>
                <a:spcPct val="150000"/>
              </a:lnSpc>
            </a:pPr>
            <a:r>
              <a:rPr lang="en-US" sz="2400" dirty="0" smtClean="0">
                <a:latin typeface="Times New Roman" pitchFamily="18" charset="0"/>
                <a:cs typeface="Times New Roman" pitchFamily="18" charset="0"/>
              </a:rPr>
              <a:t>The arrangement of soil particles with respect to one another is known as soil structure. </a:t>
            </a:r>
          </a:p>
          <a:p>
            <a:pPr algn="just">
              <a:lnSpc>
                <a:spcPct val="150000"/>
              </a:lnSpc>
            </a:pPr>
            <a:r>
              <a:rPr lang="en-US" sz="2400" dirty="0" smtClean="0">
                <a:latin typeface="Times New Roman" pitchFamily="18" charset="0"/>
                <a:cs typeface="Times New Roman" pitchFamily="18" charset="0"/>
              </a:rPr>
              <a:t>The soils in nature have different structures depending upon the particle size and mode of formation. </a:t>
            </a:r>
          </a:p>
          <a:p>
            <a:pPr algn="just">
              <a:lnSpc>
                <a:spcPct val="150000"/>
              </a:lnSpc>
            </a:pPr>
            <a:r>
              <a:rPr lang="en-US" sz="2400" dirty="0" smtClean="0">
                <a:latin typeface="Times New Roman" pitchFamily="18" charset="0"/>
                <a:cs typeface="Times New Roman" pitchFamily="18" charset="0"/>
              </a:rPr>
              <a:t>Soil structure is an important factor which influences many soil properties such as permeability, compressibility and shear strength. </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458200" cy="6172200"/>
          </a:xfrm>
        </p:spPr>
        <p:txBody>
          <a:bodyPr>
            <a:normAutofit fontScale="55000" lnSpcReduction="20000"/>
          </a:bodyPr>
          <a:lstStyle/>
          <a:p>
            <a:pPr lvl="0" algn="just">
              <a:lnSpc>
                <a:spcPct val="170000"/>
              </a:lnSpc>
            </a:pPr>
            <a:r>
              <a:rPr lang="en-US" dirty="0" smtClean="0">
                <a:latin typeface="Times New Roman" pitchFamily="18" charset="0"/>
                <a:cs typeface="Times New Roman" pitchFamily="18" charset="0"/>
              </a:rPr>
              <a:t>It is an ionic structure that describes the variation of electric potential near a charged surface, such as clay, and behaves as a capacitor. </a:t>
            </a:r>
          </a:p>
          <a:p>
            <a:pPr lvl="0" algn="just">
              <a:lnSpc>
                <a:spcPct val="170000"/>
              </a:lnSpc>
            </a:pPr>
            <a:r>
              <a:rPr lang="en-US" dirty="0" smtClean="0">
                <a:latin typeface="Times New Roman" pitchFamily="18" charset="0"/>
                <a:cs typeface="Times New Roman" pitchFamily="18" charset="0"/>
              </a:rPr>
              <a:t>Formation: Clays are aluminosilicates in which some of the aluminum and silicon ions are replaced by elements with different charge.</a:t>
            </a:r>
          </a:p>
          <a:p>
            <a:pPr algn="just">
              <a:lnSpc>
                <a:spcPct val="170000"/>
              </a:lnSpc>
            </a:pPr>
            <a:r>
              <a:rPr lang="en-US" dirty="0" smtClean="0">
                <a:latin typeface="Times New Roman" pitchFamily="18" charset="0"/>
                <a:cs typeface="Times New Roman" pitchFamily="18" charset="0"/>
              </a:rPr>
              <a:t>The diffused double layer water has more density &amp; more viscosity than free water. </a:t>
            </a:r>
          </a:p>
          <a:p>
            <a:pPr algn="just">
              <a:lnSpc>
                <a:spcPct val="170000"/>
              </a:lnSpc>
            </a:pPr>
            <a:r>
              <a:rPr lang="en-US" b="1" i="1" dirty="0" smtClean="0">
                <a:latin typeface="Times New Roman" pitchFamily="18" charset="0"/>
                <a:cs typeface="Times New Roman" pitchFamily="18" charset="0"/>
              </a:rPr>
              <a:t>The thickness of the diffused double layer is:</a:t>
            </a:r>
          </a:p>
          <a:p>
            <a:pPr lvl="0" algn="just">
              <a:lnSpc>
                <a:spcPct val="170000"/>
              </a:lnSpc>
            </a:pPr>
            <a:r>
              <a:rPr lang="en-US" dirty="0" smtClean="0">
                <a:latin typeface="Times New Roman" pitchFamily="18" charset="0"/>
                <a:cs typeface="Times New Roman" pitchFamily="18" charset="0"/>
              </a:rPr>
              <a:t>More with cations of lower valency</a:t>
            </a:r>
          </a:p>
          <a:p>
            <a:pPr lvl="0" algn="just">
              <a:lnSpc>
                <a:spcPct val="170000"/>
              </a:lnSpc>
            </a:pPr>
            <a:r>
              <a:rPr lang="en-US" dirty="0" smtClean="0">
                <a:latin typeface="Times New Roman" pitchFamily="18" charset="0"/>
                <a:cs typeface="Times New Roman" pitchFamily="18" charset="0"/>
              </a:rPr>
              <a:t>More with less cation concentration in aqueous medium</a:t>
            </a:r>
          </a:p>
          <a:p>
            <a:pPr lvl="0" algn="just">
              <a:lnSpc>
                <a:spcPct val="170000"/>
              </a:lnSpc>
            </a:pPr>
            <a:r>
              <a:rPr lang="en-US" dirty="0" smtClean="0">
                <a:latin typeface="Times New Roman" pitchFamily="18" charset="0"/>
                <a:cs typeface="Times New Roman" pitchFamily="18" charset="0"/>
              </a:rPr>
              <a:t>More with a medium of higher dielectric constant.</a:t>
            </a:r>
          </a:p>
          <a:p>
            <a:pPr algn="just">
              <a:lnSpc>
                <a:spcPct val="170000"/>
              </a:lnSpc>
            </a:pPr>
            <a:r>
              <a:rPr lang="en-US" dirty="0" smtClean="0">
                <a:latin typeface="Times New Roman" pitchFamily="18" charset="0"/>
                <a:cs typeface="Times New Roman" pitchFamily="18" charset="0"/>
              </a:rPr>
              <a:t>When two clay particles tend to approach each other their diffused double layers interact with each other &amp; a strong repulsion develops between them. Hence the particles tend to separate from one another. This is called as </a:t>
            </a:r>
            <a:r>
              <a:rPr lang="en-US" b="1" dirty="0" smtClean="0">
                <a:latin typeface="Times New Roman" pitchFamily="18" charset="0"/>
                <a:cs typeface="Times New Roman" pitchFamily="18" charset="0"/>
              </a:rPr>
              <a:t>double layer swelling of clays</a:t>
            </a:r>
            <a:r>
              <a:rPr lang="en-US" dirty="0" smtClean="0">
                <a:latin typeface="Times New Roman" pitchFamily="18" charset="0"/>
                <a:cs typeface="Times New Roman" pitchFamily="18" charset="0"/>
              </a:rPr>
              <a:t>. This is more dominant in soils containing montmorillonite clay minerals.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200" b="1" dirty="0" smtClean="0">
                <a:latin typeface="Cambria" pitchFamily="18" charset="0"/>
              </a:rPr>
              <a:t>ISOMORPHOUS SUBSTITUTION </a:t>
            </a:r>
            <a:endParaRPr lang="en-US" sz="3200" dirty="0">
              <a:latin typeface="Cambria" pitchFamily="18" charset="0"/>
            </a:endParaRPr>
          </a:p>
        </p:txBody>
      </p:sp>
      <p:sp>
        <p:nvSpPr>
          <p:cNvPr id="3" name="Content Placeholder 2"/>
          <p:cNvSpPr>
            <a:spLocks noGrp="1"/>
          </p:cNvSpPr>
          <p:nvPr>
            <p:ph idx="1"/>
          </p:nvPr>
        </p:nvSpPr>
        <p:spPr>
          <a:xfrm>
            <a:off x="457200" y="1143000"/>
            <a:ext cx="8229600" cy="4983163"/>
          </a:xfrm>
        </p:spPr>
        <p:txBody>
          <a:bodyPr>
            <a:normAutofit fontScale="77500" lnSpcReduction="20000"/>
          </a:bodyPr>
          <a:lstStyle/>
          <a:p>
            <a:pPr algn="just">
              <a:lnSpc>
                <a:spcPct val="160000"/>
              </a:lnSpc>
              <a:buFont typeface="Wingdings" pitchFamily="2" charset="2"/>
              <a:buChar char="Ø"/>
            </a:pPr>
            <a:r>
              <a:rPr lang="en-US" dirty="0" smtClean="0">
                <a:latin typeface="Times New Roman" pitchFamily="18" charset="0"/>
                <a:cs typeface="Times New Roman" pitchFamily="18" charset="0"/>
              </a:rPr>
              <a:t>The process of replacing one structural cation for another of similar size is referred to as isomorphous substitution. This replacement represents the primary source of both negative and positive charges in clay minerals.</a:t>
            </a:r>
          </a:p>
          <a:p>
            <a:pPr algn="ctr">
              <a:lnSpc>
                <a:spcPct val="160000"/>
              </a:lnSpc>
              <a:buNone/>
            </a:pPr>
            <a:r>
              <a:rPr lang="en-US" dirty="0" smtClean="0">
                <a:latin typeface="Times New Roman" pitchFamily="18" charset="0"/>
                <a:cs typeface="Times New Roman" pitchFamily="18" charset="0"/>
              </a:rPr>
              <a:t>(OR)</a:t>
            </a:r>
          </a:p>
          <a:p>
            <a:pPr algn="just">
              <a:lnSpc>
                <a:spcPct val="160000"/>
              </a:lnSpc>
              <a:buFont typeface="Wingdings" pitchFamily="2" charset="2"/>
              <a:buChar char="Ø"/>
            </a:pPr>
            <a:r>
              <a:rPr lang="en-US" dirty="0" smtClean="0">
                <a:latin typeface="Times New Roman" pitchFamily="18" charset="0"/>
                <a:cs typeface="Times New Roman" pitchFamily="18" charset="0"/>
              </a:rPr>
              <a:t>Isomorphic substitution is the replacement of one atom by another of similar size in a crystal lattice without disrupting or changing the crystal structure of the mineral. </a:t>
            </a:r>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1828800" y="533400"/>
            <a:ext cx="5039207" cy="533228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3200" b="1" dirty="0" smtClean="0">
                <a:latin typeface="Cambria" pitchFamily="18" charset="0"/>
              </a:rPr>
              <a:t>CATION EXCHANGE CAPACITY</a:t>
            </a:r>
            <a:endParaRPr lang="en-US" sz="3200" dirty="0">
              <a:latin typeface="Cambria" pitchFamily="18" charset="0"/>
            </a:endParaRPr>
          </a:p>
        </p:txBody>
      </p:sp>
      <p:sp>
        <p:nvSpPr>
          <p:cNvPr id="3" name="Content Placeholder 2"/>
          <p:cNvSpPr>
            <a:spLocks noGrp="1"/>
          </p:cNvSpPr>
          <p:nvPr>
            <p:ph idx="1"/>
          </p:nvPr>
        </p:nvSpPr>
        <p:spPr>
          <a:xfrm>
            <a:off x="381000" y="1066800"/>
            <a:ext cx="8382000" cy="5334000"/>
          </a:xfrm>
        </p:spPr>
        <p:txBody>
          <a:bodyPr>
            <a:normAutofit fontScale="92500"/>
          </a:bodyPr>
          <a:lstStyle/>
          <a:p>
            <a:pPr algn="just">
              <a:lnSpc>
                <a:spcPct val="150000"/>
              </a:lnSpc>
            </a:pPr>
            <a:r>
              <a:rPr lang="en-US" sz="2400" dirty="0" smtClean="0">
                <a:latin typeface="Times New Roman" pitchFamily="18" charset="0"/>
                <a:cs typeface="Times New Roman" pitchFamily="18" charset="0"/>
              </a:rPr>
              <a:t>It is also known as “Base Exchange Capacity”. Isomorphous substitution gives the clay particle a net negative charge. </a:t>
            </a:r>
          </a:p>
          <a:p>
            <a:pPr algn="just">
              <a:lnSpc>
                <a:spcPct val="150000"/>
              </a:lnSpc>
            </a:pPr>
            <a:r>
              <a:rPr lang="en-US" sz="2400" dirty="0" smtClean="0">
                <a:latin typeface="Times New Roman" pitchFamily="18" charset="0"/>
                <a:cs typeface="Times New Roman" pitchFamily="18" charset="0"/>
              </a:rPr>
              <a:t>To preserve the electrical neutrality cations are attracted towards the clay surface and adhere to the clay surface. </a:t>
            </a:r>
          </a:p>
          <a:p>
            <a:pPr algn="just">
              <a:lnSpc>
                <a:spcPct val="150000"/>
              </a:lnSpc>
            </a:pPr>
            <a:r>
              <a:rPr lang="en-US" sz="2400" dirty="0" smtClean="0">
                <a:latin typeface="Times New Roman" pitchFamily="18" charset="0"/>
                <a:cs typeface="Times New Roman" pitchFamily="18" charset="0"/>
              </a:rPr>
              <a:t>These cations are called exchangeable cations and cations of one type may be replaced by cations of another type. </a:t>
            </a:r>
          </a:p>
          <a:p>
            <a:pPr algn="just">
              <a:lnSpc>
                <a:spcPct val="150000"/>
              </a:lnSpc>
            </a:pPr>
            <a:r>
              <a:rPr lang="en-US" sz="2400" dirty="0" smtClean="0">
                <a:latin typeface="Times New Roman" pitchFamily="18" charset="0"/>
                <a:cs typeface="Times New Roman" pitchFamily="18" charset="0"/>
              </a:rPr>
              <a:t>The quantity of exchangeable cations required to balance the charge deficiency of clay particle is termed as ‘Cation Exchange capacity’ or ‘Base Exchange Capacity’ and it is usually expressed as m eq</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100g (milli equivalent</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100 gms).</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just">
              <a:lnSpc>
                <a:spcPct val="150000"/>
              </a:lnSpc>
            </a:pPr>
            <a:r>
              <a:rPr lang="en-US" sz="2400" dirty="0" smtClean="0">
                <a:latin typeface="Times New Roman" pitchFamily="18" charset="0"/>
                <a:cs typeface="Times New Roman" pitchFamily="18" charset="0"/>
              </a:rPr>
              <a:t>The below table gives the ‘Cation Exchange Capacity’ of typical clay minerals:</a:t>
            </a:r>
          </a:p>
          <a:p>
            <a:pPr algn="just">
              <a:lnSpc>
                <a:spcPct val="150000"/>
              </a:lnSpc>
            </a:pPr>
            <a:endParaRPr lang="en-US" sz="2400" dirty="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1524000" y="1981200"/>
          <a:ext cx="6096000" cy="1996440"/>
        </p:xfrm>
        <a:graphic>
          <a:graphicData uri="http://schemas.openxmlformats.org/drawingml/2006/table">
            <a:tbl>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499110">
                <a:tc>
                  <a:txBody>
                    <a:bodyPr/>
                    <a:lstStyle/>
                    <a:p>
                      <a:pPr marL="0" marR="0" algn="ctr">
                        <a:lnSpc>
                          <a:spcPct val="150000"/>
                        </a:lnSpc>
                        <a:spcBef>
                          <a:spcPts val="0"/>
                        </a:spcBef>
                        <a:spcAft>
                          <a:spcPts val="0"/>
                        </a:spcAft>
                        <a:tabLst>
                          <a:tab pos="1314450" algn="l"/>
                        </a:tabLst>
                      </a:pPr>
                      <a:r>
                        <a:rPr lang="en-US" sz="1800" b="1" dirty="0">
                          <a:latin typeface="Times New Roman"/>
                          <a:ea typeface="Times New Roman"/>
                          <a:cs typeface="Times New Roman"/>
                        </a:rPr>
                        <a:t>Clay Mineral</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1800" b="1" dirty="0">
                          <a:latin typeface="Times New Roman"/>
                          <a:ea typeface="Times New Roman"/>
                          <a:cs typeface="Times New Roman"/>
                        </a:rPr>
                        <a:t>CEC (m eq/100g)</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9110">
                <a:tc>
                  <a:txBody>
                    <a:bodyPr/>
                    <a:lstStyle/>
                    <a:p>
                      <a:pPr marL="0" marR="0" algn="ctr">
                        <a:lnSpc>
                          <a:spcPct val="150000"/>
                        </a:lnSpc>
                        <a:spcBef>
                          <a:spcPts val="0"/>
                        </a:spcBef>
                        <a:spcAft>
                          <a:spcPts val="0"/>
                        </a:spcAft>
                        <a:tabLst>
                          <a:tab pos="1314450" algn="l"/>
                        </a:tabLst>
                      </a:pPr>
                      <a:r>
                        <a:rPr lang="en-US" sz="1800" dirty="0">
                          <a:latin typeface="Times New Roman"/>
                          <a:ea typeface="Times New Roman"/>
                          <a:cs typeface="Times New Roman"/>
                        </a:rPr>
                        <a:t>Kaolinite</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1800">
                          <a:latin typeface="Times New Roman"/>
                          <a:ea typeface="Times New Roman"/>
                          <a:cs typeface="Times New Roman"/>
                        </a:rPr>
                        <a:t>3 – 15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9110">
                <a:tc>
                  <a:txBody>
                    <a:bodyPr/>
                    <a:lstStyle/>
                    <a:p>
                      <a:pPr marL="0" marR="0" algn="ctr">
                        <a:lnSpc>
                          <a:spcPct val="150000"/>
                        </a:lnSpc>
                        <a:spcBef>
                          <a:spcPts val="0"/>
                        </a:spcBef>
                        <a:spcAft>
                          <a:spcPts val="0"/>
                        </a:spcAft>
                        <a:tabLst>
                          <a:tab pos="1314450" algn="l"/>
                        </a:tabLst>
                      </a:pPr>
                      <a:r>
                        <a:rPr lang="en-US" sz="1800" dirty="0">
                          <a:latin typeface="Times New Roman"/>
                          <a:ea typeface="Times New Roman"/>
                          <a:cs typeface="Times New Roman"/>
                        </a:rPr>
                        <a:t>Illite</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1800" dirty="0">
                          <a:latin typeface="Times New Roman"/>
                          <a:ea typeface="Times New Roman"/>
                          <a:cs typeface="Times New Roman"/>
                        </a:rPr>
                        <a:t>10 – 40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9110">
                <a:tc>
                  <a:txBody>
                    <a:bodyPr/>
                    <a:lstStyle/>
                    <a:p>
                      <a:pPr marL="0" marR="0" algn="ctr">
                        <a:lnSpc>
                          <a:spcPct val="150000"/>
                        </a:lnSpc>
                        <a:spcBef>
                          <a:spcPts val="0"/>
                        </a:spcBef>
                        <a:spcAft>
                          <a:spcPts val="0"/>
                        </a:spcAft>
                        <a:tabLst>
                          <a:tab pos="1314450" algn="l"/>
                        </a:tabLst>
                      </a:pPr>
                      <a:r>
                        <a:rPr lang="en-US" sz="1800">
                          <a:latin typeface="Times New Roman"/>
                          <a:ea typeface="Times New Roman"/>
                          <a:cs typeface="Times New Roman"/>
                        </a:rPr>
                        <a:t>Montmorillonite</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1800" dirty="0">
                          <a:latin typeface="Times New Roman"/>
                          <a:ea typeface="Times New Roman"/>
                          <a:cs typeface="Times New Roman"/>
                        </a:rPr>
                        <a:t>80 - 150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5"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914400" y="4648200"/>
            <a:ext cx="7783033" cy="6096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200" b="1" dirty="0" smtClean="0">
                <a:latin typeface="Cambria" pitchFamily="18" charset="0"/>
              </a:rPr>
              <a:t>SPECIFIC SURFACE</a:t>
            </a:r>
            <a:endParaRPr lang="en-US" sz="3200" dirty="0">
              <a:latin typeface="Cambria" pitchFamily="18" charset="0"/>
            </a:endParaRPr>
          </a:p>
        </p:txBody>
      </p:sp>
      <p:sp>
        <p:nvSpPr>
          <p:cNvPr id="3" name="Content Placeholder 2"/>
          <p:cNvSpPr>
            <a:spLocks noGrp="1"/>
          </p:cNvSpPr>
          <p:nvPr>
            <p:ph idx="1"/>
          </p:nvPr>
        </p:nvSpPr>
        <p:spPr>
          <a:xfrm>
            <a:off x="304800" y="1143000"/>
            <a:ext cx="8458200" cy="5486400"/>
          </a:xfrm>
        </p:spPr>
        <p:txBody>
          <a:bodyPr>
            <a:noAutofit/>
          </a:bodyPr>
          <a:lstStyle/>
          <a:p>
            <a:pPr algn="just">
              <a:lnSpc>
                <a:spcPct val="150000"/>
              </a:lnSpc>
            </a:pPr>
            <a:r>
              <a:rPr lang="en-US" sz="2200" dirty="0" smtClean="0">
                <a:latin typeface="Times New Roman" pitchFamily="18" charset="0"/>
                <a:cs typeface="Times New Roman" pitchFamily="18" charset="0"/>
              </a:rPr>
              <a:t>Specific surface of soil particles is the ratio of surface area of the material to its mass. </a:t>
            </a:r>
          </a:p>
          <a:p>
            <a:pPr algn="just">
              <a:lnSpc>
                <a:spcPct val="150000"/>
              </a:lnSpc>
            </a:pPr>
            <a:r>
              <a:rPr lang="en-US" sz="2200" dirty="0" smtClean="0">
                <a:latin typeface="Times New Roman" pitchFamily="18" charset="0"/>
                <a:cs typeface="Times New Roman" pitchFamily="18" charset="0"/>
              </a:rPr>
              <a:t>It is inversely proportional to the particle size smaller the particle size. </a:t>
            </a:r>
          </a:p>
          <a:p>
            <a:pPr algn="just">
              <a:lnSpc>
                <a:spcPct val="150000"/>
              </a:lnSpc>
            </a:pPr>
            <a:r>
              <a:rPr lang="en-US" sz="2200" dirty="0" smtClean="0">
                <a:latin typeface="Times New Roman" pitchFamily="18" charset="0"/>
                <a:cs typeface="Times New Roman" pitchFamily="18" charset="0"/>
              </a:rPr>
              <a:t>Smaller the particle size more will be the specific surface.</a:t>
            </a:r>
          </a:p>
          <a:p>
            <a:pPr algn="just">
              <a:lnSpc>
                <a:spcPct val="150000"/>
              </a:lnSpc>
            </a:pPr>
            <a:r>
              <a:rPr lang="en-US" sz="2200" dirty="0" smtClean="0">
                <a:latin typeface="Times New Roman" pitchFamily="18" charset="0"/>
                <a:cs typeface="Times New Roman" pitchFamily="18" charset="0"/>
              </a:rPr>
              <a:t>It is proved in the above discussion that clay platelets have negative surface charges to, these negative charges on the clay surface control the behaviour of clays and in turn of the soil. </a:t>
            </a:r>
          </a:p>
          <a:p>
            <a:pPr algn="just">
              <a:lnSpc>
                <a:spcPct val="150000"/>
              </a:lnSpc>
            </a:pPr>
            <a:r>
              <a:rPr lang="en-US" sz="2200" dirty="0" smtClean="0">
                <a:latin typeface="Times New Roman" pitchFamily="18" charset="0"/>
                <a:cs typeface="Times New Roman" pitchFamily="18" charset="0"/>
              </a:rPr>
              <a:t>Clays having more specific surface have more surface charges and hence are more active. </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143000" y="1371600"/>
          <a:ext cx="6629400" cy="2743200"/>
        </p:xfrm>
        <a:graphic>
          <a:graphicData uri="http://schemas.openxmlformats.org/drawingml/2006/table">
            <a:tbl>
              <a:tblPr/>
              <a:tblGrid>
                <a:gridCol w="3314700">
                  <a:extLst>
                    <a:ext uri="{9D8B030D-6E8A-4147-A177-3AD203B41FA5}">
                      <a16:colId xmlns:a16="http://schemas.microsoft.com/office/drawing/2014/main" val="20000"/>
                    </a:ext>
                  </a:extLst>
                </a:gridCol>
                <a:gridCol w="3314700">
                  <a:extLst>
                    <a:ext uri="{9D8B030D-6E8A-4147-A177-3AD203B41FA5}">
                      <a16:colId xmlns:a16="http://schemas.microsoft.com/office/drawing/2014/main" val="20001"/>
                    </a:ext>
                  </a:extLst>
                </a:gridCol>
              </a:tblGrid>
              <a:tr h="685800">
                <a:tc>
                  <a:txBody>
                    <a:bodyPr/>
                    <a:lstStyle/>
                    <a:p>
                      <a:pPr marL="0" marR="0" algn="ctr">
                        <a:lnSpc>
                          <a:spcPct val="150000"/>
                        </a:lnSpc>
                        <a:spcBef>
                          <a:spcPts val="0"/>
                        </a:spcBef>
                        <a:spcAft>
                          <a:spcPts val="0"/>
                        </a:spcAft>
                        <a:tabLst>
                          <a:tab pos="1314450" algn="l"/>
                        </a:tabLst>
                      </a:pPr>
                      <a:r>
                        <a:rPr lang="en-US" sz="2400" b="1" dirty="0">
                          <a:latin typeface="Times New Roman"/>
                          <a:ea typeface="Times New Roman"/>
                          <a:cs typeface="Times New Roman"/>
                        </a:rPr>
                        <a:t>Clay Minerals</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2400" b="1">
                          <a:latin typeface="Times New Roman"/>
                          <a:ea typeface="Times New Roman"/>
                          <a:cs typeface="Times New Roman"/>
                        </a:rPr>
                        <a:t>Specific Surface (m</a:t>
                      </a:r>
                      <a:r>
                        <a:rPr lang="en-US" sz="2400" b="1" baseline="30000">
                          <a:latin typeface="Times New Roman"/>
                          <a:ea typeface="Times New Roman"/>
                          <a:cs typeface="Times New Roman"/>
                        </a:rPr>
                        <a:t>2</a:t>
                      </a:r>
                      <a:r>
                        <a:rPr lang="en-US" sz="2400" b="1">
                          <a:latin typeface="Times New Roman"/>
                          <a:ea typeface="Times New Roman"/>
                          <a:cs typeface="Times New Roman"/>
                        </a:rPr>
                        <a:t>/g)</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5800">
                <a:tc>
                  <a:txBody>
                    <a:bodyPr/>
                    <a:lstStyle/>
                    <a:p>
                      <a:pPr marL="0" marR="0" algn="ctr">
                        <a:lnSpc>
                          <a:spcPct val="150000"/>
                        </a:lnSpc>
                        <a:spcBef>
                          <a:spcPts val="0"/>
                        </a:spcBef>
                        <a:spcAft>
                          <a:spcPts val="0"/>
                        </a:spcAft>
                        <a:tabLst>
                          <a:tab pos="1314450" algn="l"/>
                        </a:tabLst>
                      </a:pPr>
                      <a:r>
                        <a:rPr lang="en-US" sz="2400" dirty="0">
                          <a:latin typeface="Times New Roman"/>
                          <a:ea typeface="Times New Roman"/>
                          <a:cs typeface="Times New Roman"/>
                        </a:rPr>
                        <a:t>Kaolinite </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2400">
                          <a:latin typeface="Times New Roman"/>
                          <a:ea typeface="Times New Roman"/>
                          <a:cs typeface="Times New Roman"/>
                        </a:rPr>
                        <a:t>10 - 20</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5800">
                <a:tc>
                  <a:txBody>
                    <a:bodyPr/>
                    <a:lstStyle/>
                    <a:p>
                      <a:pPr marL="0" marR="0" algn="ctr">
                        <a:lnSpc>
                          <a:spcPct val="150000"/>
                        </a:lnSpc>
                        <a:spcBef>
                          <a:spcPts val="0"/>
                        </a:spcBef>
                        <a:spcAft>
                          <a:spcPts val="0"/>
                        </a:spcAft>
                        <a:tabLst>
                          <a:tab pos="1314450" algn="l"/>
                        </a:tabLst>
                      </a:pPr>
                      <a:r>
                        <a:rPr lang="en-US" sz="2400" dirty="0">
                          <a:latin typeface="Times New Roman"/>
                          <a:ea typeface="Times New Roman"/>
                          <a:cs typeface="Times New Roman"/>
                        </a:rPr>
                        <a:t>Illite</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2400">
                          <a:latin typeface="Times New Roman"/>
                          <a:ea typeface="Times New Roman"/>
                          <a:cs typeface="Times New Roman"/>
                        </a:rPr>
                        <a:t>80 – 100</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85800">
                <a:tc>
                  <a:txBody>
                    <a:bodyPr/>
                    <a:lstStyle/>
                    <a:p>
                      <a:pPr marL="0" marR="0" algn="ctr">
                        <a:lnSpc>
                          <a:spcPct val="150000"/>
                        </a:lnSpc>
                        <a:spcBef>
                          <a:spcPts val="0"/>
                        </a:spcBef>
                        <a:spcAft>
                          <a:spcPts val="0"/>
                        </a:spcAft>
                        <a:tabLst>
                          <a:tab pos="1314450" algn="l"/>
                        </a:tabLst>
                      </a:pPr>
                      <a:r>
                        <a:rPr lang="en-US" sz="2400">
                          <a:latin typeface="Times New Roman"/>
                          <a:ea typeface="Times New Roman"/>
                          <a:cs typeface="Times New Roman"/>
                        </a:rPr>
                        <a:t>Montmorillonite</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tabLst>
                          <a:tab pos="1314450" algn="l"/>
                        </a:tabLst>
                      </a:pPr>
                      <a:r>
                        <a:rPr lang="en-US" sz="2400" dirty="0">
                          <a:latin typeface="Times New Roman"/>
                          <a:ea typeface="Times New Roman"/>
                          <a:cs typeface="Times New Roman"/>
                        </a:rPr>
                        <a:t>800</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25" name="Rectangle 1"/>
          <p:cNvSpPr>
            <a:spLocks noChangeArrowheads="1"/>
          </p:cNvSpPr>
          <p:nvPr/>
        </p:nvSpPr>
        <p:spPr bwMode="auto">
          <a:xfrm>
            <a:off x="304800" y="457200"/>
            <a:ext cx="8493222"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314450" algn="l"/>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Following table gives the specific surface of different clay minerals:</a:t>
            </a:r>
            <a:endParaRPr kumimoji="0" lang="en-US"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838200"/>
          </a:xfrm>
        </p:spPr>
        <p:txBody>
          <a:bodyPr>
            <a:normAutofit/>
          </a:bodyPr>
          <a:lstStyle/>
          <a:p>
            <a:pPr algn="l"/>
            <a:r>
              <a:rPr lang="en-US" sz="3200" b="1" dirty="0" smtClean="0">
                <a:latin typeface="Cambria" pitchFamily="18" charset="0"/>
              </a:rPr>
              <a:t>COMPOSITION OF SOILS</a:t>
            </a:r>
            <a:endParaRPr lang="en-US" sz="3200" dirty="0">
              <a:latin typeface="Cambria" pitchFamily="18" charset="0"/>
            </a:endParaRPr>
          </a:p>
        </p:txBody>
      </p:sp>
      <p:sp>
        <p:nvSpPr>
          <p:cNvPr id="3" name="Content Placeholder 2"/>
          <p:cNvSpPr>
            <a:spLocks noGrp="1"/>
          </p:cNvSpPr>
          <p:nvPr>
            <p:ph idx="1"/>
          </p:nvPr>
        </p:nvSpPr>
        <p:spPr>
          <a:xfrm>
            <a:off x="228600" y="1143000"/>
            <a:ext cx="8534400" cy="5410200"/>
          </a:xfrm>
        </p:spPr>
        <p:txBody>
          <a:bodyPr>
            <a:normAutofit fontScale="92500" lnSpcReduction="20000"/>
          </a:bodyPr>
          <a:lstStyle/>
          <a:p>
            <a:pPr algn="just">
              <a:lnSpc>
                <a:spcPct val="150000"/>
              </a:lnSpc>
            </a:pPr>
            <a:r>
              <a:rPr lang="en-US" sz="2400" dirty="0" smtClean="0">
                <a:latin typeface="Times New Roman" pitchFamily="18" charset="0"/>
                <a:cs typeface="Times New Roman" pitchFamily="18" charset="0"/>
              </a:rPr>
              <a:t>The solid portion of soil containing varying amount of crystalline clay and non clay minerals, non crystalline clay minerals, organic matter and precipitated salts.</a:t>
            </a:r>
          </a:p>
          <a:p>
            <a:pPr algn="just">
              <a:lnSpc>
                <a:spcPct val="150000"/>
              </a:lnSpc>
            </a:pPr>
            <a:r>
              <a:rPr lang="en-US" sz="2400" dirty="0" smtClean="0">
                <a:latin typeface="Times New Roman" pitchFamily="18" charset="0"/>
                <a:cs typeface="Times New Roman" pitchFamily="18" charset="0"/>
              </a:rPr>
              <a:t>The term clay means small crystalline particles of one or more number of small groups of minerals; they are basically hydrous alluminus silicate. </a:t>
            </a:r>
          </a:p>
          <a:p>
            <a:pPr algn="just">
              <a:lnSpc>
                <a:spcPct val="150000"/>
              </a:lnSpc>
            </a:pPr>
            <a:r>
              <a:rPr lang="en-US" sz="2400" dirty="0" smtClean="0">
                <a:latin typeface="Times New Roman" pitchFamily="18" charset="0"/>
                <a:cs typeface="Times New Roman" pitchFamily="18" charset="0"/>
              </a:rPr>
              <a:t>As the soils are the products of weathering of rocks, the soil forming minerals are those which are more resistant to physical and chemical weathering.</a:t>
            </a:r>
          </a:p>
          <a:p>
            <a:pPr algn="just">
              <a:lnSpc>
                <a:spcPct val="150000"/>
              </a:lnSpc>
            </a:pPr>
            <a:r>
              <a:rPr lang="en-US" sz="2400" b="1" dirty="0" smtClean="0">
                <a:latin typeface="Times New Roman" pitchFamily="18" charset="0"/>
                <a:cs typeface="Times New Roman" pitchFamily="18" charset="0"/>
              </a:rPr>
              <a:t>Rocks + water → Clay</a:t>
            </a:r>
            <a:r>
              <a:rPr lang="en-US" sz="2400" dirty="0" smtClean="0">
                <a:latin typeface="Times New Roman" pitchFamily="18" charset="0"/>
                <a:cs typeface="Times New Roman" pitchFamily="18" charset="0"/>
              </a:rPr>
              <a:t>, which is formed at or near the surface of the water.</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458200" cy="6172200"/>
          </a:xfrm>
        </p:spPr>
        <p:txBody>
          <a:bodyPr>
            <a:normAutofit lnSpcReduction="10000"/>
          </a:bodyPr>
          <a:lstStyle/>
          <a:p>
            <a:pPr algn="just">
              <a:lnSpc>
                <a:spcPct val="150000"/>
              </a:lnSpc>
              <a:buFont typeface="Wingdings" pitchFamily="2" charset="2"/>
              <a:buChar char="Ø"/>
            </a:pPr>
            <a:r>
              <a:rPr lang="en-US" sz="2400" b="1" u="sng" dirty="0" smtClean="0">
                <a:latin typeface="Times New Roman" pitchFamily="18" charset="0"/>
                <a:cs typeface="Times New Roman" pitchFamily="18" charset="0"/>
              </a:rPr>
              <a:t>Clay Minerals</a:t>
            </a:r>
            <a:r>
              <a:rPr lang="en-US" sz="2400" dirty="0" smtClean="0">
                <a:latin typeface="Times New Roman" pitchFamily="18" charset="0"/>
                <a:cs typeface="Times New Roman" pitchFamily="18" charset="0"/>
              </a:rPr>
              <a:t>: - </a:t>
            </a:r>
          </a:p>
          <a:p>
            <a:pPr algn="just">
              <a:lnSpc>
                <a:spcPct val="150000"/>
              </a:lnSpc>
            </a:pPr>
            <a:r>
              <a:rPr lang="en-US" sz="2400" dirty="0" smtClean="0">
                <a:latin typeface="Times New Roman" pitchFamily="18" charset="0"/>
                <a:cs typeface="Times New Roman" pitchFamily="18" charset="0"/>
              </a:rPr>
              <a:t>The clay minerals that are commonly found in soils belong to a mineral family known as “Phyllosilicates”. </a:t>
            </a:r>
          </a:p>
          <a:p>
            <a:pPr algn="just">
              <a:lnSpc>
                <a:spcPct val="150000"/>
              </a:lnSpc>
            </a:pPr>
            <a:r>
              <a:rPr lang="en-US" sz="2400" dirty="0" smtClean="0">
                <a:latin typeface="Times New Roman" pitchFamily="18" charset="0"/>
                <a:cs typeface="Times New Roman" pitchFamily="18" charset="0"/>
              </a:rPr>
              <a:t>They are sheet or layered structure having a characteristic of stacking arrangements. </a:t>
            </a:r>
          </a:p>
          <a:p>
            <a:pPr algn="just">
              <a:lnSpc>
                <a:spcPct val="150000"/>
              </a:lnSpc>
            </a:pPr>
            <a:r>
              <a:rPr lang="en-US" sz="2400" dirty="0" smtClean="0">
                <a:latin typeface="Times New Roman" pitchFamily="18" charset="0"/>
                <a:cs typeface="Times New Roman" pitchFamily="18" charset="0"/>
              </a:rPr>
              <a:t>The two building blocks/ basic units of all clay minerals are ‘silicon tetrahedron’ and ‘aluminium or magnesium octahedron’. </a:t>
            </a:r>
          </a:p>
          <a:p>
            <a:pPr algn="just">
              <a:lnSpc>
                <a:spcPct val="150000"/>
              </a:lnSpc>
              <a:buFont typeface="Wingdings" pitchFamily="2" charset="2"/>
              <a:buChar char="Ø"/>
            </a:pPr>
            <a:r>
              <a:rPr lang="en-US" sz="2400" b="1" dirty="0" smtClean="0">
                <a:latin typeface="Times New Roman" pitchFamily="18" charset="0"/>
                <a:cs typeface="Times New Roman" pitchFamily="18" charset="0"/>
              </a:rPr>
              <a:t>Clay mineralogy</a:t>
            </a:r>
            <a:r>
              <a:rPr lang="en-US" sz="2400" dirty="0" smtClean="0">
                <a:latin typeface="Times New Roman" pitchFamily="18" charset="0"/>
                <a:cs typeface="Times New Roman" pitchFamily="18" charset="0"/>
              </a:rPr>
              <a:t> is the science dealing with the structure of clay minerals in microscopic molecular and atomic scale. It also includes the study of mineralogical composition of electrical properties of the clay particles. </a:t>
            </a:r>
          </a:p>
          <a:p>
            <a:pPr algn="just"/>
            <a:endParaRPr lang="en-US" sz="2400"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BUILDING BLOCKS  </a:t>
            </a:r>
            <a:endParaRPr lang="en-US" sz="3200" dirty="0">
              <a:latin typeface="Cambria" pitchFamily="18" charset="0"/>
            </a:endParaRPr>
          </a:p>
        </p:txBody>
      </p:sp>
      <p:sp>
        <p:nvSpPr>
          <p:cNvPr id="3" name="Content Placeholder 2"/>
          <p:cNvSpPr>
            <a:spLocks noGrp="1"/>
          </p:cNvSpPr>
          <p:nvPr>
            <p:ph idx="1"/>
          </p:nvPr>
        </p:nvSpPr>
        <p:spPr>
          <a:xfrm>
            <a:off x="381000" y="1371600"/>
            <a:ext cx="8305800" cy="4754563"/>
          </a:xfrm>
        </p:spPr>
        <p:txBody>
          <a:bodyPr/>
          <a:lstStyle/>
          <a:p>
            <a:pPr algn="just">
              <a:lnSpc>
                <a:spcPct val="150000"/>
              </a:lnSpc>
            </a:pPr>
            <a:r>
              <a:rPr lang="en-US" sz="2400" b="1" u="sng" dirty="0" smtClean="0">
                <a:latin typeface="Times New Roman" pitchFamily="18" charset="0"/>
                <a:cs typeface="Times New Roman" pitchFamily="18" charset="0"/>
              </a:rPr>
              <a:t>Silicon Tetrahedron</a:t>
            </a:r>
            <a:r>
              <a:rPr lang="en-US" sz="2400" dirty="0" smtClean="0">
                <a:latin typeface="Times New Roman" pitchFamily="18" charset="0"/>
                <a:cs typeface="Times New Roman" pitchFamily="18" charset="0"/>
              </a:rPr>
              <a:t>: - This unit has a silicon ion tetrahedrally coordinated with ‘4’ oxygen ions &amp; it is symbolically represented as </a:t>
            </a:r>
          </a:p>
          <a:p>
            <a:endParaRPr lang="en-US" dirty="0"/>
          </a:p>
        </p:txBody>
      </p:sp>
      <p:pic>
        <p:nvPicPr>
          <p:cNvPr id="4" name="Picture 3"/>
          <p:cNvPicPr/>
          <p:nvPr/>
        </p:nvPicPr>
        <p:blipFill>
          <a:blip r:embed="rId2">
            <a:lum bright="-13000" contrast="25000"/>
          </a:blip>
          <a:srcRect/>
          <a:stretch>
            <a:fillRect/>
          </a:stretch>
        </p:blipFill>
        <p:spPr bwMode="auto">
          <a:xfrm>
            <a:off x="3200400" y="3200400"/>
            <a:ext cx="2427871" cy="27432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buNone/>
            </a:pPr>
            <a:r>
              <a:rPr lang="en-US" b="1" dirty="0" smtClean="0">
                <a:latin typeface="Times New Roman" pitchFamily="18" charset="0"/>
                <a:cs typeface="Times New Roman" pitchFamily="18" charset="0"/>
              </a:rPr>
              <a:t>Soil structures are generally recognized as:-</a:t>
            </a:r>
            <a:endParaRPr lang="en-US" dirty="0" smtClean="0">
              <a:latin typeface="Times New Roman" pitchFamily="18" charset="0"/>
              <a:cs typeface="Times New Roman" pitchFamily="18" charset="0"/>
            </a:endParaRPr>
          </a:p>
          <a:p>
            <a:pPr lvl="0">
              <a:lnSpc>
                <a:spcPct val="150000"/>
              </a:lnSpc>
            </a:pPr>
            <a:r>
              <a:rPr lang="en-US" sz="2400" dirty="0" smtClean="0">
                <a:latin typeface="Times New Roman" pitchFamily="18" charset="0"/>
                <a:cs typeface="Times New Roman" pitchFamily="18" charset="0"/>
              </a:rPr>
              <a:t>Single grained structures</a:t>
            </a:r>
          </a:p>
          <a:p>
            <a:pPr lvl="0">
              <a:lnSpc>
                <a:spcPct val="150000"/>
              </a:lnSpc>
            </a:pPr>
            <a:r>
              <a:rPr lang="en-US" sz="2400" dirty="0" smtClean="0">
                <a:latin typeface="Times New Roman" pitchFamily="18" charset="0"/>
                <a:cs typeface="Times New Roman" pitchFamily="18" charset="0"/>
              </a:rPr>
              <a:t>Honey combed structures</a:t>
            </a:r>
          </a:p>
          <a:p>
            <a:pPr lvl="0">
              <a:lnSpc>
                <a:spcPct val="150000"/>
              </a:lnSpc>
            </a:pPr>
            <a:r>
              <a:rPr lang="en-US" sz="2400" dirty="0" smtClean="0">
                <a:latin typeface="Times New Roman" pitchFamily="18" charset="0"/>
                <a:cs typeface="Times New Roman" pitchFamily="18" charset="0"/>
              </a:rPr>
              <a:t>Flocculent structures</a:t>
            </a:r>
          </a:p>
          <a:p>
            <a:pPr lvl="0">
              <a:lnSpc>
                <a:spcPct val="150000"/>
              </a:lnSpc>
            </a:pPr>
            <a:r>
              <a:rPr lang="en-US" sz="2400" dirty="0" smtClean="0">
                <a:latin typeface="Times New Roman" pitchFamily="18" charset="0"/>
                <a:cs typeface="Times New Roman" pitchFamily="18" charset="0"/>
              </a:rPr>
              <a:t>Dispersed structure</a:t>
            </a:r>
          </a:p>
          <a:p>
            <a:pPr lvl="0">
              <a:lnSpc>
                <a:spcPct val="150000"/>
              </a:lnSpc>
            </a:pPr>
            <a:r>
              <a:rPr lang="en-US" sz="2400" dirty="0" smtClean="0">
                <a:latin typeface="Times New Roman" pitchFamily="18" charset="0"/>
                <a:cs typeface="Times New Roman" pitchFamily="18" charset="0"/>
              </a:rPr>
              <a:t>Coarse Grained Skeleton structure</a:t>
            </a:r>
          </a:p>
          <a:p>
            <a:pPr lvl="0">
              <a:lnSpc>
                <a:spcPct val="150000"/>
              </a:lnSpc>
            </a:pPr>
            <a:r>
              <a:rPr lang="en-US" sz="2400" dirty="0" smtClean="0">
                <a:latin typeface="Times New Roman" pitchFamily="18" charset="0"/>
                <a:cs typeface="Times New Roman" pitchFamily="18" charset="0"/>
              </a:rPr>
              <a:t>Cohesive matrix structure</a:t>
            </a:r>
            <a:endParaRPr lang="en-US" sz="2800" dirty="0" smtClean="0">
              <a:latin typeface="Times New Roman" pitchFamily="18" charset="0"/>
              <a:cs typeface="Times New Roman" pitchFamily="18" charset="0"/>
            </a:endParaRPr>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lgn="just">
              <a:lnSpc>
                <a:spcPct val="150000"/>
              </a:lnSpc>
            </a:pPr>
            <a:r>
              <a:rPr lang="en-US" sz="2400" b="1" u="sng" dirty="0" smtClean="0">
                <a:latin typeface="Times New Roman" pitchFamily="18" charset="0"/>
                <a:cs typeface="Times New Roman" pitchFamily="18" charset="0"/>
              </a:rPr>
              <a:t>Aluminium/ Magnesium Octahedron</a:t>
            </a:r>
            <a:r>
              <a:rPr lang="en-US" sz="2400" dirty="0" smtClean="0">
                <a:latin typeface="Times New Roman" pitchFamily="18" charset="0"/>
                <a:cs typeface="Times New Roman" pitchFamily="18" charset="0"/>
              </a:rPr>
              <a:t>: - This unit has ‘1’ aluminium or magnesium ion octahedrally coordinated with ‘6’ oxygen or ‘6’ hydroxyls ions and it is symbolically represented as,</a:t>
            </a:r>
          </a:p>
          <a:p>
            <a:endParaRPr lang="en-US" dirty="0"/>
          </a:p>
        </p:txBody>
      </p:sp>
      <p:pic>
        <p:nvPicPr>
          <p:cNvPr id="4" name="Picture 3"/>
          <p:cNvPicPr/>
          <p:nvPr/>
        </p:nvPicPr>
        <p:blipFill>
          <a:blip r:embed="rId2"/>
          <a:srcRect/>
          <a:stretch>
            <a:fillRect/>
          </a:stretch>
        </p:blipFill>
        <p:spPr bwMode="auto">
          <a:xfrm>
            <a:off x="2743200" y="2971800"/>
            <a:ext cx="3556635" cy="25908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5821363"/>
          </a:xfrm>
        </p:spPr>
        <p:txBody>
          <a:bodyPr/>
          <a:lstStyle/>
          <a:p>
            <a:pPr algn="just">
              <a:lnSpc>
                <a:spcPct val="150000"/>
              </a:lnSpc>
              <a:buFont typeface="Wingdings" pitchFamily="2" charset="2"/>
              <a:buChar char="Ø"/>
            </a:pPr>
            <a:r>
              <a:rPr lang="en-US" sz="2400" b="1" dirty="0" smtClean="0">
                <a:latin typeface="Times New Roman" pitchFamily="18" charset="0"/>
                <a:cs typeface="Times New Roman" pitchFamily="18" charset="0"/>
              </a:rPr>
              <a:t>SILICA SHEET</a:t>
            </a:r>
            <a:r>
              <a:rPr lang="en-US" sz="2400" dirty="0" smtClean="0">
                <a:latin typeface="Times New Roman" pitchFamily="18" charset="0"/>
                <a:cs typeface="Times New Roman" pitchFamily="18" charset="0"/>
              </a:rPr>
              <a:t> </a:t>
            </a:r>
          </a:p>
          <a:p>
            <a:pPr algn="just">
              <a:lnSpc>
                <a:spcPct val="150000"/>
              </a:lnSpc>
            </a:pPr>
            <a:r>
              <a:rPr lang="en-US" sz="2400" dirty="0" smtClean="0">
                <a:latin typeface="Times New Roman" pitchFamily="18" charset="0"/>
                <a:cs typeface="Times New Roman" pitchFamily="18" charset="0"/>
              </a:rPr>
              <a:t>In most of clay mineral structures, silica tetrahedral units occur in a sheet form where 3 of the 4 oxygen’s of each tetrahedron are shared to form a hexagonal net. </a:t>
            </a:r>
          </a:p>
          <a:p>
            <a:pPr algn="just">
              <a:lnSpc>
                <a:spcPct val="150000"/>
              </a:lnSpc>
            </a:pPr>
            <a:r>
              <a:rPr lang="en-US" sz="2400" dirty="0" smtClean="0">
                <a:latin typeface="Times New Roman" pitchFamily="18" charset="0"/>
                <a:cs typeface="Times New Roman" pitchFamily="18" charset="0"/>
              </a:rPr>
              <a:t>The bases of the tetrahedral are all in the same plane &amp; the tips point in the same direction.</a:t>
            </a:r>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 silica sheets are schematically represented as, </a:t>
            </a:r>
          </a:p>
          <a:p>
            <a:endParaRPr lang="en-US" dirty="0"/>
          </a:p>
        </p:txBody>
      </p:sp>
      <p:pic>
        <p:nvPicPr>
          <p:cNvPr id="4" name="Picture 3" descr="silica.PNG"/>
          <p:cNvPicPr/>
          <p:nvPr/>
        </p:nvPicPr>
        <p:blipFill>
          <a:blip r:embed="rId2"/>
          <a:stretch>
            <a:fillRect/>
          </a:stretch>
        </p:blipFill>
        <p:spPr>
          <a:xfrm>
            <a:off x="2895600" y="4038600"/>
            <a:ext cx="3352800" cy="1752600"/>
          </a:xfrm>
          <a:prstGeom prst="rect">
            <a:avLst/>
          </a:prstGeom>
        </p:spPr>
      </p:pic>
      <p:pic>
        <p:nvPicPr>
          <p:cNvPr id="5" name="Picture 4"/>
          <p:cNvPicPr/>
          <p:nvPr/>
        </p:nvPicPr>
        <p:blipFill>
          <a:blip r:embed="rId3"/>
          <a:srcRect/>
          <a:stretch>
            <a:fillRect/>
          </a:stretch>
        </p:blipFill>
        <p:spPr bwMode="auto">
          <a:xfrm>
            <a:off x="1676400" y="914400"/>
            <a:ext cx="5715000" cy="24384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382000" cy="6172200"/>
          </a:xfrm>
        </p:spPr>
        <p:txBody>
          <a:bodyPr>
            <a:normAutofit fontScale="77500" lnSpcReduction="20000"/>
          </a:bodyPr>
          <a:lstStyle/>
          <a:p>
            <a:pPr>
              <a:buFont typeface="Wingdings" pitchFamily="2" charset="2"/>
              <a:buChar char="Ø"/>
            </a:pPr>
            <a:r>
              <a:rPr lang="en-US" sz="3100" b="1" dirty="0" smtClean="0">
                <a:latin typeface="Cambria" pitchFamily="18" charset="0"/>
              </a:rPr>
              <a:t>OCTAHEDRAL SHEET</a:t>
            </a:r>
            <a:endParaRPr lang="en-US" sz="3100" dirty="0" smtClean="0">
              <a:latin typeface="Cambria" pitchFamily="18" charset="0"/>
            </a:endParaRPr>
          </a:p>
          <a:p>
            <a:pPr algn="just">
              <a:lnSpc>
                <a:spcPct val="170000"/>
              </a:lnSpc>
              <a:buFont typeface="Wingdings" pitchFamily="2" charset="2"/>
              <a:buChar char="§"/>
            </a:pPr>
            <a:r>
              <a:rPr lang="en-US" dirty="0" smtClean="0">
                <a:latin typeface="Times New Roman" pitchFamily="18" charset="0"/>
                <a:cs typeface="Times New Roman" pitchFamily="18" charset="0"/>
              </a:rPr>
              <a:t>Like silica sheet, octahedral units can also exist in the sheet form. </a:t>
            </a:r>
          </a:p>
          <a:p>
            <a:pPr algn="just">
              <a:lnSpc>
                <a:spcPct val="170000"/>
              </a:lnSpc>
              <a:buFont typeface="Wingdings" pitchFamily="2" charset="2"/>
              <a:buChar char="§"/>
            </a:pPr>
            <a:r>
              <a:rPr lang="en-US" dirty="0" smtClean="0">
                <a:latin typeface="Times New Roman" pitchFamily="18" charset="0"/>
                <a:cs typeface="Times New Roman" pitchFamily="18" charset="0"/>
              </a:rPr>
              <a:t>Here each hydroxyl ion is common to 2 or 3 octahedral units.</a:t>
            </a:r>
          </a:p>
          <a:p>
            <a:pPr algn="just">
              <a:lnSpc>
                <a:spcPct val="170000"/>
              </a:lnSpc>
            </a:pPr>
            <a:r>
              <a:rPr lang="en-US" dirty="0" smtClean="0">
                <a:latin typeface="Times New Roman" pitchFamily="18" charset="0"/>
                <a:cs typeface="Times New Roman" pitchFamily="18" charset="0"/>
              </a:rPr>
              <a:t>If the aluminium ion is the cation present in the octahedral sheet then the sheet is called ‘Gibbsite sheet’ or ‘aluminium octahedral sheet’. </a:t>
            </a:r>
          </a:p>
          <a:p>
            <a:pPr algn="just">
              <a:lnSpc>
                <a:spcPct val="170000"/>
              </a:lnSpc>
            </a:pPr>
            <a:r>
              <a:rPr lang="en-US" dirty="0" smtClean="0">
                <a:latin typeface="Times New Roman" pitchFamily="18" charset="0"/>
                <a:cs typeface="Times New Roman" pitchFamily="18" charset="0"/>
              </a:rPr>
              <a:t>As the cation is trivalent (Al</a:t>
            </a:r>
            <a:r>
              <a:rPr lang="en-US" baseline="30000" dirty="0" smtClean="0">
                <a:latin typeface="Times New Roman" pitchFamily="18" charset="0"/>
                <a:cs typeface="Times New Roman" pitchFamily="18" charset="0"/>
              </a:rPr>
              <a:t>3+</a:t>
            </a:r>
            <a:r>
              <a:rPr lang="en-US" dirty="0" smtClean="0">
                <a:latin typeface="Times New Roman" pitchFamily="18" charset="0"/>
                <a:cs typeface="Times New Roman" pitchFamily="18" charset="0"/>
              </a:rPr>
              <a:t>) in the gibbsite sheet only 2/3</a:t>
            </a:r>
            <a:r>
              <a:rPr lang="en-US" baseline="30000" dirty="0" smtClean="0">
                <a:latin typeface="Times New Roman" pitchFamily="18" charset="0"/>
                <a:cs typeface="Times New Roman" pitchFamily="18" charset="0"/>
              </a:rPr>
              <a:t>rd</a:t>
            </a:r>
            <a:r>
              <a:rPr lang="en-US" dirty="0" smtClean="0">
                <a:latin typeface="Times New Roman" pitchFamily="18" charset="0"/>
                <a:cs typeface="Times New Roman" pitchFamily="18" charset="0"/>
              </a:rPr>
              <a:t> of the possible cation spaces are normally filled and the structure is known as “dioctahedral sheet”.</a:t>
            </a: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srcRect/>
          <a:stretch>
            <a:fillRect/>
          </a:stretch>
        </p:blipFill>
        <p:spPr bwMode="auto">
          <a:xfrm>
            <a:off x="2057400" y="533400"/>
            <a:ext cx="4829647" cy="3200400"/>
          </a:xfrm>
          <a:prstGeom prst="rect">
            <a:avLst/>
          </a:prstGeom>
          <a:noFill/>
          <a:ln w="9525">
            <a:noFill/>
            <a:miter lim="800000"/>
            <a:headEnd/>
            <a:tailEnd/>
          </a:ln>
        </p:spPr>
      </p:pic>
      <p:sp>
        <p:nvSpPr>
          <p:cNvPr id="1025" name="Rectangle 1"/>
          <p:cNvSpPr>
            <a:spLocks noChangeArrowheads="1"/>
          </p:cNvSpPr>
          <p:nvPr/>
        </p:nvSpPr>
        <p:spPr bwMode="auto">
          <a:xfrm>
            <a:off x="304800" y="3352800"/>
            <a:ext cx="593784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314450" algn="l"/>
              </a:tabLst>
            </a:pPr>
            <a:endPar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1314450" algn="l"/>
              </a:tabLst>
            </a:pPr>
            <a:endParaRPr lang="en-US" sz="2400" dirty="0" smtClean="0">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1314450" algn="l"/>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Schematically Gibbsite sheet is represented as,</a:t>
            </a:r>
            <a:endParaRPr kumimoji="0" lang="en-US"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Picture 5"/>
          <p:cNvPicPr/>
          <p:nvPr/>
        </p:nvPicPr>
        <p:blipFill>
          <a:blip r:embed="rId3"/>
          <a:srcRect/>
          <a:stretch>
            <a:fillRect/>
          </a:stretch>
        </p:blipFill>
        <p:spPr bwMode="auto">
          <a:xfrm>
            <a:off x="3733800" y="4648200"/>
            <a:ext cx="2819400" cy="16002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382000" cy="5821363"/>
          </a:xfrm>
        </p:spPr>
        <p:txBody>
          <a:bodyPr>
            <a:normAutofit/>
          </a:bodyPr>
          <a:lstStyle/>
          <a:p>
            <a:pPr algn="just">
              <a:lnSpc>
                <a:spcPct val="150000"/>
              </a:lnSpc>
            </a:pPr>
            <a:r>
              <a:rPr lang="en-US" sz="2400" dirty="0" smtClean="0">
                <a:latin typeface="Times New Roman" pitchFamily="18" charset="0"/>
                <a:cs typeface="Times New Roman" pitchFamily="18" charset="0"/>
              </a:rPr>
              <a:t>If the cation present in the octahedral sheet is magnesium then the sheet is called ‘Brucite’ or’ ‘Magnesium Octahedral sheet’. </a:t>
            </a:r>
          </a:p>
          <a:p>
            <a:pPr algn="just">
              <a:lnSpc>
                <a:spcPct val="150000"/>
              </a:lnSpc>
            </a:pPr>
            <a:r>
              <a:rPr lang="en-US" sz="2400" dirty="0" smtClean="0">
                <a:latin typeface="Times New Roman" pitchFamily="18" charset="0"/>
                <a:cs typeface="Times New Roman" pitchFamily="18" charset="0"/>
              </a:rPr>
              <a:t>In this case as the cation is divalent ‘Mg</a:t>
            </a:r>
            <a:r>
              <a:rPr lang="en-US" sz="2400" baseline="30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 all possible cation positions are normally filled and the structure is called ‘trioctahedral sheet’.</a:t>
            </a:r>
          </a:p>
          <a:p>
            <a:pPr algn="just">
              <a:lnSpc>
                <a:spcPct val="150000"/>
              </a:lnSpc>
            </a:pPr>
            <a:r>
              <a:rPr lang="en-US" sz="2400" dirty="0" smtClean="0">
                <a:latin typeface="Times New Roman" pitchFamily="18" charset="0"/>
                <a:cs typeface="Times New Roman" pitchFamily="18" charset="0"/>
              </a:rPr>
              <a:t>Schematically Brucite sheet is represented as,</a:t>
            </a:r>
          </a:p>
          <a:p>
            <a:pPr algn="just">
              <a:lnSpc>
                <a:spcPct val="150000"/>
              </a:lnSpc>
            </a:pPr>
            <a:endParaRPr lang="en-US" sz="2400" dirty="0">
              <a:latin typeface="Times New Roman" pitchFamily="18" charset="0"/>
              <a:cs typeface="Times New Roman" pitchFamily="18" charset="0"/>
            </a:endParaRPr>
          </a:p>
        </p:txBody>
      </p:sp>
      <p:pic>
        <p:nvPicPr>
          <p:cNvPr id="4" name="Picture 3"/>
          <p:cNvPicPr/>
          <p:nvPr/>
        </p:nvPicPr>
        <p:blipFill>
          <a:blip r:embed="rId2"/>
          <a:srcRect/>
          <a:stretch>
            <a:fillRect/>
          </a:stretch>
        </p:blipFill>
        <p:spPr bwMode="auto">
          <a:xfrm>
            <a:off x="2514600" y="4191000"/>
            <a:ext cx="2874778" cy="16002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pPr algn="l"/>
            <a:r>
              <a:rPr lang="en-US" sz="3200" b="1" dirty="0" smtClean="0">
                <a:latin typeface="Cambria" pitchFamily="18" charset="0"/>
              </a:rPr>
              <a:t>CLAY MINERALS</a:t>
            </a:r>
            <a:endParaRPr lang="en-US" sz="3200" dirty="0">
              <a:latin typeface="Cambria" pitchFamily="18" charset="0"/>
            </a:endParaRPr>
          </a:p>
        </p:txBody>
      </p:sp>
      <p:sp>
        <p:nvSpPr>
          <p:cNvPr id="3" name="Content Placeholder 2"/>
          <p:cNvSpPr>
            <a:spLocks noGrp="1"/>
          </p:cNvSpPr>
          <p:nvPr>
            <p:ph idx="1"/>
          </p:nvPr>
        </p:nvSpPr>
        <p:spPr>
          <a:xfrm>
            <a:off x="457200" y="990600"/>
            <a:ext cx="8229600" cy="5135563"/>
          </a:xfrm>
        </p:spPr>
        <p:txBody>
          <a:bodyPr>
            <a:noAutofit/>
          </a:bodyPr>
          <a:lstStyle/>
          <a:p>
            <a:pPr algn="just">
              <a:lnSpc>
                <a:spcPct val="150000"/>
              </a:lnSpc>
            </a:pPr>
            <a:r>
              <a:rPr lang="en-US" sz="2000" dirty="0" smtClean="0">
                <a:latin typeface="Times New Roman" pitchFamily="18" charset="0"/>
                <a:cs typeface="Times New Roman" pitchFamily="18" charset="0"/>
              </a:rPr>
              <a:t>The clay minerals have silica sheets &amp; octahedral sheets (Gibbsite or Brucite or both) arranged in some specific combination. </a:t>
            </a:r>
          </a:p>
          <a:p>
            <a:pPr algn="just">
              <a:lnSpc>
                <a:spcPct val="150000"/>
              </a:lnSpc>
            </a:pPr>
            <a:r>
              <a:rPr lang="en-US" sz="2000" dirty="0" smtClean="0">
                <a:latin typeface="Times New Roman" pitchFamily="18" charset="0"/>
                <a:cs typeface="Times New Roman" pitchFamily="18" charset="0"/>
              </a:rPr>
              <a:t>They can be classified according to their crystal structure and stacking arrangements of layers. The members of the same group have somewhat similar engineering properties.</a:t>
            </a:r>
          </a:p>
          <a:p>
            <a:pPr algn="just">
              <a:lnSpc>
                <a:spcPct val="150000"/>
              </a:lnSpc>
            </a:pPr>
            <a:r>
              <a:rPr lang="en-US" sz="2000" dirty="0" smtClean="0">
                <a:latin typeface="Times New Roman" pitchFamily="18" charset="0"/>
                <a:cs typeface="Times New Roman" pitchFamily="18" charset="0"/>
              </a:rPr>
              <a:t>There are 3 types of clay Minerals:-</a:t>
            </a:r>
          </a:p>
          <a:p>
            <a:pPr lvl="0" algn="just">
              <a:lnSpc>
                <a:spcPct val="150000"/>
              </a:lnSpc>
              <a:buFont typeface="Wingdings" pitchFamily="2" charset="2"/>
              <a:buChar char="Ø"/>
            </a:pPr>
            <a:r>
              <a:rPr lang="en-US" sz="2000" dirty="0" smtClean="0">
                <a:latin typeface="Times New Roman" pitchFamily="18" charset="0"/>
                <a:cs typeface="Times New Roman" pitchFamily="18" charset="0"/>
              </a:rPr>
              <a:t>Kaolinite Clay</a:t>
            </a:r>
          </a:p>
          <a:p>
            <a:pPr lvl="0" algn="just">
              <a:lnSpc>
                <a:spcPct val="150000"/>
              </a:lnSpc>
              <a:buFont typeface="Wingdings" pitchFamily="2" charset="2"/>
              <a:buChar char="Ø"/>
            </a:pPr>
            <a:r>
              <a:rPr lang="en-US" sz="2000" dirty="0" smtClean="0">
                <a:latin typeface="Times New Roman" pitchFamily="18" charset="0"/>
                <a:cs typeface="Times New Roman" pitchFamily="18" charset="0"/>
              </a:rPr>
              <a:t>Montmorillonite Clay</a:t>
            </a:r>
          </a:p>
          <a:p>
            <a:pPr lvl="0" algn="just">
              <a:lnSpc>
                <a:spcPct val="150000"/>
              </a:lnSpc>
              <a:buFont typeface="Wingdings" pitchFamily="2" charset="2"/>
              <a:buChar char="Ø"/>
            </a:pPr>
            <a:r>
              <a:rPr lang="en-US" sz="2000" dirty="0" smtClean="0">
                <a:latin typeface="Times New Roman" pitchFamily="18" charset="0"/>
                <a:cs typeface="Times New Roman" pitchFamily="18" charset="0"/>
              </a:rPr>
              <a:t>Illite Clay.</a:t>
            </a:r>
          </a:p>
          <a:p>
            <a:pPr algn="just">
              <a:lnSpc>
                <a:spcPct val="150000"/>
              </a:lnSpc>
            </a:pPr>
            <a:r>
              <a:rPr lang="en-US" sz="2000" dirty="0" smtClean="0">
                <a:latin typeface="Times New Roman" pitchFamily="18" charset="0"/>
                <a:cs typeface="Times New Roman" pitchFamily="18" charset="0"/>
              </a:rPr>
              <a:t>All the clay minerals have 2 basic atomic sheets i.e, Silica tetrahedron sheet and Aluminium Octahedron sheet.    </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Cambria" pitchFamily="18" charset="0"/>
              </a:rPr>
              <a:t>KAOLINITE (1:1 &amp; TWO LAYER MINERALS)</a:t>
            </a:r>
            <a:endParaRPr lang="en-US" sz="3200" dirty="0">
              <a:latin typeface="Cambria" pitchFamily="18" charset="0"/>
            </a:endParaRPr>
          </a:p>
        </p:txBody>
      </p:sp>
      <p:sp>
        <p:nvSpPr>
          <p:cNvPr id="3" name="Content Placeholder 2"/>
          <p:cNvSpPr>
            <a:spLocks noGrp="1"/>
          </p:cNvSpPr>
          <p:nvPr>
            <p:ph idx="1"/>
          </p:nvPr>
        </p:nvSpPr>
        <p:spPr>
          <a:xfrm>
            <a:off x="457200" y="1143000"/>
            <a:ext cx="8229600" cy="5410200"/>
          </a:xfrm>
        </p:spPr>
        <p:txBody>
          <a:bodyPr>
            <a:noAutofit/>
          </a:bodyPr>
          <a:lstStyle/>
          <a:p>
            <a:pPr algn="just">
              <a:lnSpc>
                <a:spcPct val="150000"/>
              </a:lnSpc>
            </a:pPr>
            <a:r>
              <a:rPr lang="en-US" sz="2000" dirty="0" smtClean="0">
                <a:latin typeface="Times New Roman" pitchFamily="18" charset="0"/>
                <a:cs typeface="Times New Roman" pitchFamily="18" charset="0"/>
              </a:rPr>
              <a:t>It is a two layer clay mineral whose unit cell made up of a ‘Silica sheet’ &amp; a ‘Gibbsite sheet’. </a:t>
            </a:r>
          </a:p>
          <a:p>
            <a:pPr algn="just">
              <a:lnSpc>
                <a:spcPct val="150000"/>
              </a:lnSpc>
            </a:pPr>
            <a:r>
              <a:rPr lang="en-US" sz="2000" dirty="0" smtClean="0">
                <a:latin typeface="Times New Roman" pitchFamily="18" charset="0"/>
                <a:cs typeface="Times New Roman" pitchFamily="18" charset="0"/>
              </a:rPr>
              <a:t>Here all the tips of the tetrahedron point in the same direction towards the centre of the unit cell. </a:t>
            </a:r>
          </a:p>
          <a:p>
            <a:pPr algn="just">
              <a:lnSpc>
                <a:spcPct val="150000"/>
              </a:lnSpc>
            </a:pPr>
            <a:r>
              <a:rPr lang="en-US" sz="2000" dirty="0" smtClean="0">
                <a:latin typeface="Times New Roman" pitchFamily="18" charset="0"/>
                <a:cs typeface="Times New Roman" pitchFamily="18" charset="0"/>
              </a:rPr>
              <a:t>These tips of the silica tetrahedron &amp; one of the planes of atoms of gibbsite together forms common plane.</a:t>
            </a:r>
          </a:p>
          <a:p>
            <a:pPr algn="just">
              <a:lnSpc>
                <a:spcPct val="150000"/>
              </a:lnSpc>
            </a:pPr>
            <a:r>
              <a:rPr lang="en-US" sz="2000" dirty="0" smtClean="0">
                <a:latin typeface="Times New Roman" pitchFamily="18" charset="0"/>
                <a:cs typeface="Times New Roman" pitchFamily="18" charset="0"/>
              </a:rPr>
              <a:t>In the common plane 2/3</a:t>
            </a:r>
            <a:r>
              <a:rPr lang="en-US" sz="2000" baseline="30000" dirty="0" smtClean="0">
                <a:latin typeface="Times New Roman" pitchFamily="18" charset="0"/>
                <a:cs typeface="Times New Roman" pitchFamily="18" charset="0"/>
              </a:rPr>
              <a:t>rd</a:t>
            </a:r>
            <a:r>
              <a:rPr lang="en-US" sz="2000" dirty="0" smtClean="0">
                <a:latin typeface="Times New Roman" pitchFamily="18" charset="0"/>
                <a:cs typeface="Times New Roman" pitchFamily="18" charset="0"/>
              </a:rPr>
              <a:t> of the atoms of oxygen are shared by both silica &amp; octahedral cations. </a:t>
            </a:r>
          </a:p>
          <a:p>
            <a:pPr algn="just">
              <a:lnSpc>
                <a:spcPct val="150000"/>
              </a:lnSpc>
            </a:pPr>
            <a:r>
              <a:rPr lang="en-US" sz="2000" dirty="0" smtClean="0">
                <a:latin typeface="Times New Roman" pitchFamily="18" charset="0"/>
                <a:cs typeface="Times New Roman" pitchFamily="18" charset="0"/>
              </a:rPr>
              <a:t>The remaining atoms in the common plane are hydroxyls and they are located in such a way that each hydroxyl is directly below the hole in the hexagonal head/unit formed by the basis of the silica sheet.</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pPr>
            <a:r>
              <a:rPr lang="en-US" sz="2400" dirty="0" smtClean="0">
                <a:latin typeface="Times New Roman" pitchFamily="18" charset="0"/>
                <a:cs typeface="Times New Roman" pitchFamily="18" charset="0"/>
              </a:rPr>
              <a:t>The theoretical structural formula of Kaolinite is :</a:t>
            </a:r>
          </a:p>
          <a:p>
            <a:pPr algn="just">
              <a:lnSpc>
                <a:spcPct val="150000"/>
              </a:lnSpc>
            </a:pPr>
            <a:endParaRPr lang="en-US" sz="2400" dirty="0" smtClean="0">
              <a:latin typeface="Times New Roman" pitchFamily="18" charset="0"/>
              <a:cs typeface="Times New Roman" pitchFamily="18" charset="0"/>
            </a:endParaRPr>
          </a:p>
          <a:p>
            <a:pPr algn="just">
              <a:lnSpc>
                <a:spcPct val="150000"/>
              </a:lnSpc>
            </a:pPr>
            <a:r>
              <a:rPr lang="en-US" sz="2400" dirty="0" smtClean="0">
                <a:latin typeface="Times New Roman" pitchFamily="18" charset="0"/>
                <a:cs typeface="Times New Roman" pitchFamily="18" charset="0"/>
              </a:rPr>
              <a:t>The schematic representation of Kaolinite clay mineral units is shown below</a:t>
            </a:r>
            <a:endParaRPr lang="en-US" sz="2400" dirty="0">
              <a:latin typeface="Times New Roman" pitchFamily="18" charset="0"/>
              <a:cs typeface="Times New Roman" pitchFamily="18" charset="0"/>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95600" y="1219200"/>
            <a:ext cx="2431473" cy="457200"/>
          </a:xfrm>
          <a:prstGeom prst="rect">
            <a:avLst/>
          </a:prstGeom>
          <a:noFill/>
        </p:spPr>
      </p:pic>
      <p:pic>
        <p:nvPicPr>
          <p:cNvPr id="6" name="Picture 5"/>
          <p:cNvPicPr/>
          <p:nvPr/>
        </p:nvPicPr>
        <p:blipFill>
          <a:blip r:embed="rId3"/>
          <a:srcRect/>
          <a:stretch>
            <a:fillRect/>
          </a:stretch>
        </p:blipFill>
        <p:spPr bwMode="auto">
          <a:xfrm>
            <a:off x="2743200" y="2819400"/>
            <a:ext cx="3248025" cy="29718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305800" cy="6096000"/>
          </a:xfrm>
        </p:spPr>
        <p:txBody>
          <a:bodyPr>
            <a:normAutofit lnSpcReduction="10000"/>
          </a:bodyPr>
          <a:lstStyle/>
          <a:p>
            <a:pPr algn="just">
              <a:lnSpc>
                <a:spcPct val="150000"/>
              </a:lnSpc>
            </a:pPr>
            <a:r>
              <a:rPr lang="en-US" sz="2400" dirty="0" smtClean="0">
                <a:latin typeface="Times New Roman" pitchFamily="18" charset="0"/>
                <a:cs typeface="Times New Roman" pitchFamily="18" charset="0"/>
              </a:rPr>
              <a:t>The linkage between 2 basic units of Kaolinite clay mineral is through hydrogen bond and the vander waals forces. </a:t>
            </a:r>
          </a:p>
          <a:p>
            <a:pPr algn="just">
              <a:lnSpc>
                <a:spcPct val="150000"/>
              </a:lnSpc>
            </a:pPr>
            <a:r>
              <a:rPr lang="en-US" sz="2400" dirty="0" smtClean="0">
                <a:latin typeface="Times New Roman" pitchFamily="18" charset="0"/>
                <a:cs typeface="Times New Roman" pitchFamily="18" charset="0"/>
              </a:rPr>
              <a:t>Since the hydrogen bond is relatively strong, it is difficult to separate one basic unit from the other. Therefore Kaolinite clay mineral is quiet stable. </a:t>
            </a:r>
          </a:p>
          <a:p>
            <a:pPr algn="just">
              <a:lnSpc>
                <a:spcPct val="150000"/>
              </a:lnSpc>
            </a:pPr>
            <a:r>
              <a:rPr lang="en-US" sz="2400" dirty="0" smtClean="0">
                <a:latin typeface="Times New Roman" pitchFamily="18" charset="0"/>
                <a:cs typeface="Times New Roman" pitchFamily="18" charset="0"/>
              </a:rPr>
              <a:t>Water cannot enter between the unit cells to cause swelling. Hence Kaolinite is also known as “Non expanding Lattice” type of clay mineral. </a:t>
            </a:r>
          </a:p>
          <a:p>
            <a:pPr algn="just">
              <a:lnSpc>
                <a:spcPct val="150000"/>
              </a:lnSpc>
            </a:pPr>
            <a:r>
              <a:rPr lang="en-US" sz="2400" dirty="0" smtClean="0">
                <a:latin typeface="Times New Roman" pitchFamily="18" charset="0"/>
                <a:cs typeface="Times New Roman" pitchFamily="18" charset="0"/>
              </a:rPr>
              <a:t>The thickness of the Kaolinite particles varies in the range 100 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 1000A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and the lateral dimension vary in the range 1000A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to 10000A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715962"/>
          </a:xfrm>
        </p:spPr>
        <p:txBody>
          <a:bodyPr>
            <a:normAutofit/>
          </a:bodyPr>
          <a:lstStyle/>
          <a:p>
            <a:pPr algn="l"/>
            <a:r>
              <a:rPr lang="en-US" sz="3200" b="1" dirty="0" smtClean="0">
                <a:latin typeface="Cambria" pitchFamily="18" charset="0"/>
              </a:rPr>
              <a:t>SINGLE GRAINED STRUCTURES</a:t>
            </a:r>
            <a:endParaRPr lang="en-US" sz="3200" dirty="0">
              <a:latin typeface="Cambria" pitchFamily="18" charset="0"/>
            </a:endParaRPr>
          </a:p>
        </p:txBody>
      </p:sp>
      <p:pic>
        <p:nvPicPr>
          <p:cNvPr id="4" name="Content Placeholder 3"/>
          <p:cNvPicPr>
            <a:picLocks noGrp="1"/>
          </p:cNvPicPr>
          <p:nvPr>
            <p:ph idx="1"/>
          </p:nvPr>
        </p:nvPicPr>
        <p:blipFill>
          <a:blip r:embed="rId2"/>
          <a:srcRect/>
          <a:stretch>
            <a:fillRect/>
          </a:stretch>
        </p:blipFill>
        <p:spPr bwMode="auto">
          <a:xfrm>
            <a:off x="6324600" y="2209800"/>
            <a:ext cx="2390533" cy="1905000"/>
          </a:xfrm>
          <a:prstGeom prst="rect">
            <a:avLst/>
          </a:prstGeom>
          <a:noFill/>
          <a:ln w="9525">
            <a:noFill/>
            <a:miter lim="800000"/>
            <a:headEnd/>
            <a:tailEnd/>
          </a:ln>
        </p:spPr>
      </p:pic>
      <p:sp>
        <p:nvSpPr>
          <p:cNvPr id="1025" name="Rectangle 1"/>
          <p:cNvSpPr>
            <a:spLocks noChangeArrowheads="1"/>
          </p:cNvSpPr>
          <p:nvPr/>
        </p:nvSpPr>
        <p:spPr bwMode="auto">
          <a:xfrm>
            <a:off x="381000" y="1066800"/>
            <a:ext cx="5943600" cy="56176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 typeface="Wingdings" pitchFamily="2" charset="2"/>
              <a:buChar char="§"/>
              <a:tabLst/>
            </a:pPr>
            <a:r>
              <a:rPr kumimoji="0" lang="en-US"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Coarse grained soils (diameter &gt; 0.02mm) settle out of suspension in water as individual grains independently of other grains. </a:t>
            </a:r>
          </a:p>
          <a:p>
            <a:pPr marL="0" marR="0" lvl="0" indent="0" algn="just" defTabSz="914400" rtl="0" eaLnBrk="1" fontAlgn="base" latinLnBrk="0" hangingPunct="1">
              <a:lnSpc>
                <a:spcPct val="150000"/>
              </a:lnSpc>
              <a:spcBef>
                <a:spcPct val="0"/>
              </a:spcBef>
              <a:spcAft>
                <a:spcPct val="0"/>
              </a:spcAft>
              <a:buClrTx/>
              <a:buSzTx/>
              <a:buFont typeface="Wingdings" pitchFamily="2" charset="2"/>
              <a:buChar char="§"/>
              <a:tabLst/>
            </a:pPr>
            <a:r>
              <a:rPr kumimoji="0" lang="en-US"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 major force causing their deposition is gravitational and surface forces which are too small to be of practical importance.</a:t>
            </a:r>
          </a:p>
          <a:p>
            <a:pPr marL="0" marR="0" lvl="0" indent="0" algn="just" defTabSz="914400" rtl="0" eaLnBrk="1" fontAlgn="base" latinLnBrk="0" hangingPunct="1">
              <a:lnSpc>
                <a:spcPct val="150000"/>
              </a:lnSpc>
              <a:spcBef>
                <a:spcPct val="0"/>
              </a:spcBef>
              <a:spcAft>
                <a:spcPct val="0"/>
              </a:spcAft>
              <a:buClrTx/>
              <a:buSzTx/>
              <a:buFont typeface="Wingdings" pitchFamily="2" charset="2"/>
              <a:buChar char="§"/>
              <a:tabLst/>
            </a:pPr>
            <a:r>
              <a:rPr kumimoji="0" lang="en-US"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 weight of the grains causes them to settle, and get particle to particle contact on deposition. </a:t>
            </a:r>
          </a:p>
          <a:p>
            <a:pPr marL="0" marR="0" lvl="0" indent="0" algn="just" defTabSz="914400" rtl="0" eaLnBrk="1" fontAlgn="base" latinLnBrk="0" hangingPunct="1">
              <a:lnSpc>
                <a:spcPct val="150000"/>
              </a:lnSpc>
              <a:spcBef>
                <a:spcPct val="0"/>
              </a:spcBef>
              <a:spcAft>
                <a:spcPct val="0"/>
              </a:spcAft>
              <a:buClrTx/>
              <a:buSzTx/>
              <a:buFont typeface="Wingdings" pitchFamily="2" charset="2"/>
              <a:buChar char="§"/>
              <a:tabLst/>
            </a:pPr>
            <a:r>
              <a:rPr kumimoji="0" lang="en-US"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They may be deposited in a loose state having a void ratio or in a dense state having a low voids ratio.</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lgn="just">
              <a:lnSpc>
                <a:spcPct val="150000"/>
              </a:lnSpc>
              <a:buFont typeface="Wingdings" pitchFamily="2" charset="2"/>
              <a:buChar char="Ø"/>
            </a:pPr>
            <a:r>
              <a:rPr lang="en-US" sz="2400" b="1" u="sng" dirty="0" smtClean="0">
                <a:latin typeface="Cambria" pitchFamily="18" charset="0"/>
                <a:cs typeface="Times New Roman" pitchFamily="18" charset="0"/>
              </a:rPr>
              <a:t>Isomorphous Substitution in Kaolinite</a:t>
            </a:r>
            <a:r>
              <a:rPr lang="en-US" sz="2400" dirty="0" smtClean="0">
                <a:latin typeface="Cambria" pitchFamily="18" charset="0"/>
                <a:cs typeface="Times New Roman" pitchFamily="18" charset="0"/>
              </a:rPr>
              <a:t>: </a:t>
            </a:r>
            <a:r>
              <a:rPr lang="en-US" sz="2400" dirty="0" smtClean="0">
                <a:latin typeface="Times New Roman" pitchFamily="18" charset="0"/>
                <a:cs typeface="Times New Roman" pitchFamily="18" charset="0"/>
              </a:rPr>
              <a:t>- </a:t>
            </a:r>
          </a:p>
          <a:p>
            <a:pPr algn="just">
              <a:lnSpc>
                <a:spcPct val="150000"/>
              </a:lnSpc>
            </a:pPr>
            <a:r>
              <a:rPr lang="en-US" sz="2400" dirty="0" smtClean="0">
                <a:latin typeface="Times New Roman" pitchFamily="18" charset="0"/>
                <a:cs typeface="Times New Roman" pitchFamily="18" charset="0"/>
              </a:rPr>
              <a:t>The Isomorphous substitution in Kaolinite clay mineral is very small. </a:t>
            </a:r>
          </a:p>
          <a:p>
            <a:pPr algn="just">
              <a:lnSpc>
                <a:spcPct val="150000"/>
              </a:lnSpc>
            </a:pPr>
            <a:r>
              <a:rPr lang="en-US" sz="2400" dirty="0" smtClean="0">
                <a:latin typeface="Times New Roman" pitchFamily="18" charset="0"/>
                <a:cs typeface="Times New Roman" pitchFamily="18" charset="0"/>
              </a:rPr>
              <a:t>In Kaolinite it takes place in silica sheets. One Silica ion in every 400 is replaced by one Aluminium ion. This results less surface charge deficiency.</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6248400"/>
          </a:xfrm>
        </p:spPr>
        <p:txBody>
          <a:bodyPr>
            <a:normAutofit fontScale="92500"/>
          </a:bodyPr>
          <a:lstStyle/>
          <a:p>
            <a:pPr>
              <a:lnSpc>
                <a:spcPct val="150000"/>
              </a:lnSpc>
              <a:buFont typeface="Wingdings" pitchFamily="2" charset="2"/>
              <a:buChar char="Ø"/>
            </a:pPr>
            <a:r>
              <a:rPr lang="en-US" sz="2400" dirty="0" smtClean="0">
                <a:latin typeface="Times New Roman" pitchFamily="18" charset="0"/>
                <a:cs typeface="Times New Roman" pitchFamily="18" charset="0"/>
              </a:rPr>
              <a:t> </a:t>
            </a:r>
            <a:r>
              <a:rPr lang="en-US" sz="2400" b="1" u="sng" dirty="0" smtClean="0">
                <a:latin typeface="Cambria" pitchFamily="18" charset="0"/>
                <a:cs typeface="Times New Roman" pitchFamily="18" charset="0"/>
              </a:rPr>
              <a:t>Origin of Kaolinite Clay Mineral</a:t>
            </a:r>
            <a:r>
              <a:rPr lang="en-US" sz="2400" dirty="0" smtClean="0">
                <a:latin typeface="Times New Roman" pitchFamily="18" charset="0"/>
                <a:cs typeface="Times New Roman" pitchFamily="18" charset="0"/>
              </a:rPr>
              <a:t>: - </a:t>
            </a:r>
          </a:p>
          <a:p>
            <a:pPr>
              <a:lnSpc>
                <a:spcPct val="150000"/>
              </a:lnSpc>
            </a:pPr>
            <a:r>
              <a:rPr lang="en-US" sz="2400" dirty="0" smtClean="0">
                <a:latin typeface="Times New Roman" pitchFamily="18" charset="0"/>
                <a:cs typeface="Times New Roman" pitchFamily="18" charset="0"/>
              </a:rPr>
              <a:t>Most Kaolinite is formed primarily from feldspars &amp; mica by acid rocks (Granitic rocks). </a:t>
            </a:r>
          </a:p>
          <a:p>
            <a:pPr>
              <a:lnSpc>
                <a:spcPct val="150000"/>
              </a:lnSpc>
            </a:pPr>
            <a:r>
              <a:rPr lang="en-US" sz="2400" dirty="0" smtClean="0">
                <a:latin typeface="Times New Roman" pitchFamily="18" charset="0"/>
                <a:cs typeface="Times New Roman" pitchFamily="18" charset="0"/>
              </a:rPr>
              <a:t>Their formation is favoured when alumina is abundant and silica is scarce. This in the case when the electrolite content is less, pH is low &amp; ions tending to flocculate silica are removed by leaching. </a:t>
            </a:r>
          </a:p>
          <a:p>
            <a:pPr>
              <a:buFont typeface="Wingdings" pitchFamily="2" charset="2"/>
              <a:buChar char="Ø"/>
            </a:pPr>
            <a:r>
              <a:rPr lang="en-US" sz="2400" b="1" dirty="0" smtClean="0">
                <a:latin typeface="Times New Roman" pitchFamily="18" charset="0"/>
                <a:cs typeface="Times New Roman" pitchFamily="18" charset="0"/>
              </a:rPr>
              <a:t>The climatic conditions favouring the formation of Kaolinite clay mineral are:</a:t>
            </a:r>
          </a:p>
          <a:p>
            <a:pPr lvl="0">
              <a:lnSpc>
                <a:spcPct val="150000"/>
              </a:lnSpc>
            </a:pPr>
            <a:r>
              <a:rPr lang="en-US" sz="2400" dirty="0" smtClean="0">
                <a:latin typeface="Times New Roman" pitchFamily="18" charset="0"/>
                <a:cs typeface="Times New Roman" pitchFamily="18" charset="0"/>
              </a:rPr>
              <a:t>Relatively high precipitation to ensure leaching of cations and oxidation of ions.</a:t>
            </a:r>
          </a:p>
          <a:p>
            <a:pPr lvl="0">
              <a:lnSpc>
                <a:spcPct val="150000"/>
              </a:lnSpc>
            </a:pPr>
            <a:r>
              <a:rPr lang="en-US" sz="2400" dirty="0" smtClean="0">
                <a:latin typeface="Times New Roman" pitchFamily="18" charset="0"/>
                <a:cs typeface="Times New Roman" pitchFamily="18" charset="0"/>
              </a:rPr>
              <a:t>Good drainage of the area for the removal of the leached out cations</a:t>
            </a:r>
            <a:r>
              <a:rPr lang="en-US" dirty="0" smtClean="0"/>
              <a:t>.</a:t>
            </a:r>
          </a:p>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lnSpc>
                <a:spcPct val="150000"/>
              </a:lnSpc>
              <a:buFont typeface="Wingdings" pitchFamily="2" charset="2"/>
              <a:buChar char="Ø"/>
            </a:pPr>
            <a:r>
              <a:rPr lang="en-US" sz="2400" b="1" u="sng" dirty="0" smtClean="0">
                <a:latin typeface="Cambria" pitchFamily="18" charset="0"/>
                <a:cs typeface="Times New Roman" pitchFamily="18" charset="0"/>
              </a:rPr>
              <a:t>2:1 Clay minerals (Three layered minerals)</a:t>
            </a:r>
            <a:endParaRPr lang="en-US" sz="2400" dirty="0" smtClean="0">
              <a:latin typeface="Cambria" pitchFamily="18" charset="0"/>
              <a:cs typeface="Times New Roman" pitchFamily="18" charset="0"/>
            </a:endParaRPr>
          </a:p>
          <a:p>
            <a:pPr algn="just">
              <a:lnSpc>
                <a:spcPct val="150000"/>
              </a:lnSpc>
            </a:pPr>
            <a:r>
              <a:rPr lang="en-US" sz="2400" dirty="0" smtClean="0">
                <a:latin typeface="Times New Roman" pitchFamily="18" charset="0"/>
                <a:cs typeface="Times New Roman" pitchFamily="18" charset="0"/>
              </a:rPr>
              <a:t>These minerals are also known as “Smectite” minerals. </a:t>
            </a:r>
          </a:p>
          <a:p>
            <a:pPr algn="just">
              <a:lnSpc>
                <a:spcPct val="150000"/>
              </a:lnSpc>
            </a:pPr>
            <a:r>
              <a:rPr lang="en-US" sz="2400" dirty="0" smtClean="0">
                <a:latin typeface="Times New Roman" pitchFamily="18" charset="0"/>
                <a:cs typeface="Times New Roman" pitchFamily="18" charset="0"/>
              </a:rPr>
              <a:t>These minerals have their basic units consisting of an “Octahedral sheet” sandwitched between two silica sheets as shown in fig. </a:t>
            </a:r>
          </a:p>
          <a:p>
            <a:endParaRPr lang="en-US" dirty="0"/>
          </a:p>
        </p:txBody>
      </p:sp>
      <p:pic>
        <p:nvPicPr>
          <p:cNvPr id="4" name="Picture 3"/>
          <p:cNvPicPr/>
          <p:nvPr/>
        </p:nvPicPr>
        <p:blipFill>
          <a:blip r:embed="rId2"/>
          <a:srcRect/>
          <a:stretch>
            <a:fillRect/>
          </a:stretch>
        </p:blipFill>
        <p:spPr bwMode="auto">
          <a:xfrm>
            <a:off x="2514600" y="3581400"/>
            <a:ext cx="3560445" cy="23622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609600"/>
          </a:xfrm>
        </p:spPr>
        <p:txBody>
          <a:bodyPr>
            <a:normAutofit/>
          </a:bodyPr>
          <a:lstStyle/>
          <a:p>
            <a:pPr lvl="3" algn="l" rtl="0">
              <a:spcBef>
                <a:spcPct val="0"/>
              </a:spcBef>
            </a:pPr>
            <a:r>
              <a:rPr lang="en-US" sz="3200" b="1" dirty="0" smtClean="0">
                <a:latin typeface="Cambria" pitchFamily="18" charset="0"/>
              </a:rPr>
              <a:t>MONTMORILLONITE</a:t>
            </a:r>
            <a:endParaRPr lang="en-US" sz="3200" dirty="0">
              <a:latin typeface="Cambria" pitchFamily="18" charset="0"/>
            </a:endParaRPr>
          </a:p>
        </p:txBody>
      </p:sp>
      <p:sp>
        <p:nvSpPr>
          <p:cNvPr id="3" name="Content Placeholder 2"/>
          <p:cNvSpPr>
            <a:spLocks noGrp="1"/>
          </p:cNvSpPr>
          <p:nvPr>
            <p:ph idx="1"/>
          </p:nvPr>
        </p:nvSpPr>
        <p:spPr>
          <a:xfrm>
            <a:off x="304800" y="990600"/>
            <a:ext cx="8382000" cy="5638800"/>
          </a:xfrm>
        </p:spPr>
        <p:txBody>
          <a:bodyPr>
            <a:noAutofit/>
          </a:bodyPr>
          <a:lstStyle/>
          <a:p>
            <a:pPr algn="just">
              <a:lnSpc>
                <a:spcPct val="150000"/>
              </a:lnSpc>
            </a:pPr>
            <a:r>
              <a:rPr lang="en-US" sz="2300" dirty="0" smtClean="0">
                <a:latin typeface="Times New Roman" pitchFamily="18" charset="0"/>
                <a:cs typeface="Times New Roman" pitchFamily="18" charset="0"/>
              </a:rPr>
              <a:t>This is an important member of Smectite group of clay minerals. </a:t>
            </a:r>
          </a:p>
          <a:p>
            <a:pPr algn="just">
              <a:lnSpc>
                <a:spcPct val="150000"/>
              </a:lnSpc>
            </a:pPr>
            <a:r>
              <a:rPr lang="en-US" sz="2300" dirty="0" smtClean="0">
                <a:latin typeface="Times New Roman" pitchFamily="18" charset="0"/>
                <a:cs typeface="Times New Roman" pitchFamily="18" charset="0"/>
              </a:rPr>
              <a:t>The basic units of this clay mineral consist of 2 silica sheet with a central gibbsite sheet. </a:t>
            </a:r>
          </a:p>
          <a:p>
            <a:pPr algn="just">
              <a:lnSpc>
                <a:spcPct val="150000"/>
              </a:lnSpc>
            </a:pPr>
            <a:r>
              <a:rPr lang="en-US" sz="2300" dirty="0" smtClean="0">
                <a:latin typeface="Times New Roman" pitchFamily="18" charset="0"/>
                <a:cs typeface="Times New Roman" pitchFamily="18" charset="0"/>
              </a:rPr>
              <a:t>The tips of all the silica tetrahedron point towards the centre of the basic units.</a:t>
            </a:r>
          </a:p>
          <a:p>
            <a:pPr algn="just">
              <a:lnSpc>
                <a:spcPct val="150000"/>
              </a:lnSpc>
            </a:pPr>
            <a:r>
              <a:rPr lang="en-US" sz="2300" dirty="0" smtClean="0">
                <a:latin typeface="Times New Roman" pitchFamily="18" charset="0"/>
                <a:cs typeface="Times New Roman" pitchFamily="18" charset="0"/>
              </a:rPr>
              <a:t>The oxygen forming the tips of the tetrahedron are common to all the octahedral sheet &amp; also the remaining anions in the octahedral sheet that fall directly above or below hexagonal holes formed by the bases of silica tetrahedra or hydroxides.</a:t>
            </a:r>
          </a:p>
          <a:p>
            <a:pPr algn="just">
              <a:lnSpc>
                <a:spcPct val="150000"/>
              </a:lnSpc>
            </a:pPr>
            <a:endParaRPr lang="en-US" sz="2300" dirty="0">
              <a:latin typeface="Times New Roman" pitchFamily="18" charset="0"/>
              <a:cs typeface="Times New Roman"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153400" cy="5745163"/>
          </a:xfrm>
        </p:spPr>
        <p:txBody>
          <a:bodyPr>
            <a:normAutofit/>
          </a:bodyPr>
          <a:lstStyle/>
          <a:p>
            <a:pPr algn="just">
              <a:lnSpc>
                <a:spcPct val="150000"/>
              </a:lnSpc>
            </a:pPr>
            <a:r>
              <a:rPr lang="en-US" sz="2400" dirty="0" smtClean="0">
                <a:latin typeface="Times New Roman" pitchFamily="18" charset="0"/>
                <a:cs typeface="Times New Roman" pitchFamily="18" charset="0"/>
              </a:rPr>
              <a:t>The theoretical structural formula of Montmorillonite is </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p>
          <a:p>
            <a:pPr algn="just">
              <a:lnSpc>
                <a:spcPct val="150000"/>
              </a:lnSpc>
            </a:pPr>
            <a:endParaRPr lang="en-US" sz="2400" dirty="0" smtClean="0">
              <a:latin typeface="Times New Roman" pitchFamily="18" charset="0"/>
              <a:cs typeface="Times New Roman" pitchFamily="18" charset="0"/>
            </a:endParaRPr>
          </a:p>
          <a:p>
            <a:pPr algn="just">
              <a:lnSpc>
                <a:spcPct val="150000"/>
              </a:lnSpc>
            </a:pPr>
            <a:r>
              <a:rPr lang="en-US" sz="2400" dirty="0" smtClean="0">
                <a:latin typeface="Times New Roman" pitchFamily="18" charset="0"/>
                <a:cs typeface="Times New Roman" pitchFamily="18" charset="0"/>
              </a:rPr>
              <a:t>The schematic representation of Montmorillonite clay mineral units is shown below.</a:t>
            </a:r>
          </a:p>
          <a:p>
            <a:pPr algn="just">
              <a:lnSpc>
                <a:spcPct val="150000"/>
              </a:lnSpc>
            </a:pPr>
            <a:endParaRPr lang="en-US" sz="2400" dirty="0">
              <a:latin typeface="Times New Roman" pitchFamily="18" charset="0"/>
              <a:cs typeface="Times New Roman" pitchFamily="18" charset="0"/>
            </a:endParaRPr>
          </a:p>
        </p:txBody>
      </p:sp>
      <p:sp>
        <p:nvSpPr>
          <p:cNvPr id="61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44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590800" y="1143000"/>
            <a:ext cx="3325091" cy="457200"/>
          </a:xfrm>
          <a:prstGeom prst="rect">
            <a:avLst/>
          </a:prstGeom>
          <a:noFill/>
        </p:spPr>
      </p:pic>
      <p:pic>
        <p:nvPicPr>
          <p:cNvPr id="6" name="Picture 5"/>
          <p:cNvPicPr/>
          <p:nvPr/>
        </p:nvPicPr>
        <p:blipFill>
          <a:blip r:embed="rId3"/>
          <a:srcRect/>
          <a:stretch>
            <a:fillRect/>
          </a:stretch>
        </p:blipFill>
        <p:spPr bwMode="auto">
          <a:xfrm>
            <a:off x="2590800" y="2743200"/>
            <a:ext cx="3552825" cy="35814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Autofit/>
          </a:bodyPr>
          <a:lstStyle/>
          <a:p>
            <a:pPr algn="just">
              <a:lnSpc>
                <a:spcPct val="150000"/>
              </a:lnSpc>
            </a:pPr>
            <a:r>
              <a:rPr lang="en-US" sz="2400" dirty="0" smtClean="0">
                <a:latin typeface="Times New Roman" pitchFamily="18" charset="0"/>
                <a:cs typeface="Times New Roman" pitchFamily="18" charset="0"/>
              </a:rPr>
              <a:t>The bonding between successive units of Montmorillonite mineral is by Vander Waals force &amp; exchangeable Cations.</a:t>
            </a:r>
          </a:p>
          <a:p>
            <a:pPr algn="just">
              <a:lnSpc>
                <a:spcPct val="150000"/>
              </a:lnSpc>
            </a:pPr>
            <a:r>
              <a:rPr lang="en-US" sz="2400" dirty="0" smtClean="0">
                <a:latin typeface="Times New Roman" pitchFamily="18" charset="0"/>
                <a:cs typeface="Times New Roman" pitchFamily="18" charset="0"/>
              </a:rPr>
              <a:t>This bond is very weak; water can easily enter between the adjacent unit cells causing them to separate. </a:t>
            </a:r>
          </a:p>
          <a:p>
            <a:pPr algn="just">
              <a:lnSpc>
                <a:spcPct val="150000"/>
              </a:lnSpc>
            </a:pPr>
            <a:r>
              <a:rPr lang="en-US" sz="2400" dirty="0" smtClean="0">
                <a:latin typeface="Times New Roman" pitchFamily="18" charset="0"/>
                <a:cs typeface="Times New Roman" pitchFamily="18" charset="0"/>
              </a:rPr>
              <a:t>This results in significant swelling of the clay mineral. Hence Montmorillonite clay mineral is known as expanding lattice type of clay mineral. </a:t>
            </a:r>
          </a:p>
          <a:p>
            <a:pPr algn="just">
              <a:lnSpc>
                <a:spcPct val="150000"/>
              </a:lnSpc>
            </a:pPr>
            <a:r>
              <a:rPr lang="en-US" sz="2400" dirty="0" smtClean="0">
                <a:latin typeface="Times New Roman" pitchFamily="18" charset="0"/>
                <a:cs typeface="Times New Roman" pitchFamily="18" charset="0"/>
              </a:rPr>
              <a:t>The thickness of the clay mineral is about 9.6 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&amp; the lateral dimensions vary in the range of 1000 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 5000A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a:t>
            </a:r>
          </a:p>
          <a:p>
            <a:pPr algn="just">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lnSpc>
                <a:spcPct val="150000"/>
              </a:lnSpc>
              <a:buFont typeface="Wingdings" pitchFamily="2" charset="2"/>
              <a:buChar char="Ø"/>
            </a:pPr>
            <a:r>
              <a:rPr lang="en-US" sz="2400" b="1" u="sng" dirty="0" smtClean="0">
                <a:latin typeface="Cambria" pitchFamily="18" charset="0"/>
                <a:cs typeface="Times New Roman" pitchFamily="18" charset="0"/>
              </a:rPr>
              <a:t>Isomorphous Substitution</a:t>
            </a:r>
            <a:r>
              <a:rPr lang="en-US" sz="2400" dirty="0" smtClean="0">
                <a:latin typeface="Times New Roman" pitchFamily="18" charset="0"/>
                <a:cs typeface="Times New Roman" pitchFamily="18" charset="0"/>
              </a:rPr>
              <a:t>: - </a:t>
            </a:r>
          </a:p>
          <a:p>
            <a:pPr algn="just">
              <a:lnSpc>
                <a:spcPct val="150000"/>
              </a:lnSpc>
            </a:pPr>
            <a:r>
              <a:rPr lang="en-US" sz="2400" dirty="0" smtClean="0">
                <a:latin typeface="Times New Roman" pitchFamily="18" charset="0"/>
                <a:cs typeface="Times New Roman" pitchFamily="18" charset="0"/>
              </a:rPr>
              <a:t>There is extensive Isomorphous Substitution in Montmorillonite clay mineral and it takes place in octahedral sheet. </a:t>
            </a:r>
          </a:p>
          <a:p>
            <a:pPr algn="just">
              <a:lnSpc>
                <a:spcPct val="150000"/>
              </a:lnSpc>
            </a:pPr>
            <a:r>
              <a:rPr lang="en-US" sz="2400" dirty="0" smtClean="0">
                <a:latin typeface="Times New Roman" pitchFamily="18" charset="0"/>
                <a:cs typeface="Times New Roman" pitchFamily="18" charset="0"/>
              </a:rPr>
              <a:t>Every 6</a:t>
            </a:r>
            <a:r>
              <a:rPr lang="en-US" sz="2400" baseline="30000" dirty="0" smtClean="0">
                <a:latin typeface="Times New Roman" pitchFamily="18" charset="0"/>
                <a:cs typeface="Times New Roman" pitchFamily="18" charset="0"/>
              </a:rPr>
              <a:t>th</a:t>
            </a:r>
            <a:r>
              <a:rPr lang="en-US" sz="2400" dirty="0" smtClean="0">
                <a:latin typeface="Times New Roman" pitchFamily="18" charset="0"/>
                <a:cs typeface="Times New Roman" pitchFamily="18" charset="0"/>
              </a:rPr>
              <a:t> aluminium ion is replaced by magnesium ion. This results in many large surface charge deficiencies. </a:t>
            </a:r>
          </a:p>
          <a:p>
            <a:pPr algn="just">
              <a:lnSpc>
                <a:spcPct val="150000"/>
              </a:lnSpc>
            </a:pPr>
            <a:r>
              <a:rPr lang="en-US" sz="2400" dirty="0" smtClean="0">
                <a:latin typeface="Times New Roman" pitchFamily="18" charset="0"/>
                <a:cs typeface="Times New Roman" pitchFamily="18" charset="0"/>
              </a:rPr>
              <a:t>Expansive clays such as Bentonite &amp; Black cotton soil have Montmorillonite clay mineral in that.</a:t>
            </a:r>
          </a:p>
          <a:p>
            <a:pPr algn="just"/>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458200" cy="6324600"/>
          </a:xfrm>
        </p:spPr>
        <p:txBody>
          <a:bodyPr>
            <a:normAutofit fontScale="92500" lnSpcReduction="20000"/>
          </a:bodyPr>
          <a:lstStyle/>
          <a:p>
            <a:pPr algn="just">
              <a:lnSpc>
                <a:spcPct val="150000"/>
              </a:lnSpc>
              <a:buFont typeface="Wingdings" pitchFamily="2" charset="2"/>
              <a:buChar char="Ø"/>
            </a:pPr>
            <a:r>
              <a:rPr lang="en-US" sz="2400" b="1" u="sng" dirty="0" smtClean="0">
                <a:latin typeface="Times New Roman" pitchFamily="18" charset="0"/>
                <a:cs typeface="Times New Roman" pitchFamily="18" charset="0"/>
              </a:rPr>
              <a:t>Formation of Montmorillonite Clay mineral</a:t>
            </a:r>
            <a:r>
              <a:rPr lang="en-US" sz="2400" dirty="0" smtClean="0">
                <a:latin typeface="Times New Roman" pitchFamily="18" charset="0"/>
                <a:cs typeface="Times New Roman" pitchFamily="18" charset="0"/>
              </a:rPr>
              <a:t>: -  </a:t>
            </a:r>
          </a:p>
          <a:p>
            <a:pPr algn="just">
              <a:lnSpc>
                <a:spcPct val="150000"/>
              </a:lnSpc>
            </a:pPr>
            <a:r>
              <a:rPr lang="en-US" sz="2400" dirty="0" smtClean="0">
                <a:latin typeface="Times New Roman" pitchFamily="18" charset="0"/>
                <a:cs typeface="Times New Roman" pitchFamily="18" charset="0"/>
              </a:rPr>
              <a:t>The parent material for the formation of Montmorillonite clay mineral are those rocks which are rich in alkaline earth’s such as basic &amp; intermediate igneous rocks, volcanic ash &amp; derivatives containing ferromagnesium minerals.  </a:t>
            </a:r>
          </a:p>
          <a:p>
            <a:pPr algn="just">
              <a:lnSpc>
                <a:spcPct val="150000"/>
              </a:lnSpc>
              <a:buFont typeface="Wingdings" pitchFamily="2" charset="2"/>
              <a:buChar char="Ø"/>
            </a:pPr>
            <a:r>
              <a:rPr lang="en-US" sz="2400" b="1" dirty="0" smtClean="0">
                <a:latin typeface="Times New Roman" pitchFamily="18" charset="0"/>
                <a:cs typeface="Times New Roman" pitchFamily="18" charset="0"/>
              </a:rPr>
              <a:t>The climatic condition which favors the formation of Montmorillonite clay is</a:t>
            </a:r>
            <a:r>
              <a:rPr lang="en-US" sz="2400" dirty="0" smtClean="0">
                <a:latin typeface="Times New Roman" pitchFamily="18" charset="0"/>
                <a:cs typeface="Times New Roman" pitchFamily="18" charset="0"/>
              </a:rPr>
              <a:t>:-</a:t>
            </a:r>
          </a:p>
          <a:p>
            <a:pPr lvl="0" algn="just">
              <a:lnSpc>
                <a:spcPct val="150000"/>
              </a:lnSpc>
            </a:pPr>
            <a:r>
              <a:rPr lang="en-US" sz="2400" dirty="0" smtClean="0">
                <a:latin typeface="Times New Roman" pitchFamily="18" charset="0"/>
                <a:cs typeface="Times New Roman" pitchFamily="18" charset="0"/>
              </a:rPr>
              <a:t>Extensive disintegration.</a:t>
            </a:r>
          </a:p>
          <a:p>
            <a:pPr lvl="0" algn="just">
              <a:lnSpc>
                <a:spcPct val="150000"/>
              </a:lnSpc>
            </a:pPr>
            <a:r>
              <a:rPr lang="en-US" sz="2400" dirty="0" smtClean="0">
                <a:latin typeface="Times New Roman" pitchFamily="18" charset="0"/>
                <a:cs typeface="Times New Roman" pitchFamily="18" charset="0"/>
              </a:rPr>
              <a:t>Evaporation exceeding the precipitation.</a:t>
            </a:r>
          </a:p>
          <a:p>
            <a:pPr lvl="0" algn="just">
              <a:lnSpc>
                <a:spcPct val="150000"/>
              </a:lnSpc>
            </a:pPr>
            <a:r>
              <a:rPr lang="en-US" sz="2400" dirty="0" smtClean="0">
                <a:latin typeface="Times New Roman" pitchFamily="18" charset="0"/>
                <a:cs typeface="Times New Roman" pitchFamily="18" charset="0"/>
              </a:rPr>
              <a:t>Poor leeching.</a:t>
            </a:r>
          </a:p>
          <a:p>
            <a:pPr lvl="0" algn="just">
              <a:lnSpc>
                <a:spcPct val="150000"/>
              </a:lnSpc>
            </a:pPr>
            <a:r>
              <a:rPr lang="en-US" sz="2400" dirty="0" smtClean="0">
                <a:latin typeface="Times New Roman" pitchFamily="18" charset="0"/>
                <a:cs typeface="Times New Roman" pitchFamily="18" charset="0"/>
              </a:rPr>
              <a:t>High pH &amp; electrolite content.</a:t>
            </a:r>
          </a:p>
          <a:p>
            <a:pPr lvl="0" algn="just">
              <a:lnSpc>
                <a:spcPct val="150000"/>
              </a:lnSpc>
            </a:pPr>
            <a:r>
              <a:rPr lang="en-US" sz="2400" dirty="0" smtClean="0">
                <a:latin typeface="Times New Roman" pitchFamily="18" charset="0"/>
                <a:cs typeface="Times New Roman" pitchFamily="18" charset="0"/>
              </a:rPr>
              <a:t>Presence of Magnesium &amp; Calcium ions more than Sodium &amp; Potassium ions. </a:t>
            </a:r>
          </a:p>
          <a:p>
            <a:pPr>
              <a:lnSpc>
                <a:spcPct val="150000"/>
              </a:lnSpc>
            </a:pPr>
            <a:endParaRPr lang="en-US" sz="2400"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lvl="3" algn="l" rtl="0">
              <a:spcBef>
                <a:spcPct val="0"/>
              </a:spcBef>
            </a:pPr>
            <a:r>
              <a:rPr lang="en-US" sz="3200" b="1" dirty="0" smtClean="0">
                <a:latin typeface="Cambria" pitchFamily="18" charset="0"/>
              </a:rPr>
              <a:t>ILLITE</a:t>
            </a:r>
            <a:endParaRPr lang="en-US" sz="3200" dirty="0">
              <a:latin typeface="Cambria" pitchFamily="18" charset="0"/>
            </a:endParaRPr>
          </a:p>
        </p:txBody>
      </p:sp>
      <p:sp>
        <p:nvSpPr>
          <p:cNvPr id="3" name="Content Placeholder 2"/>
          <p:cNvSpPr>
            <a:spLocks noGrp="1"/>
          </p:cNvSpPr>
          <p:nvPr>
            <p:ph idx="1"/>
          </p:nvPr>
        </p:nvSpPr>
        <p:spPr>
          <a:xfrm>
            <a:off x="457200" y="1066800"/>
            <a:ext cx="8229600" cy="5059363"/>
          </a:xfrm>
        </p:spPr>
        <p:txBody>
          <a:bodyPr>
            <a:normAutofit/>
          </a:bodyPr>
          <a:lstStyle/>
          <a:p>
            <a:pPr algn="just">
              <a:lnSpc>
                <a:spcPct val="150000"/>
              </a:lnSpc>
            </a:pPr>
            <a:r>
              <a:rPr lang="en-US" sz="2400" dirty="0" smtClean="0">
                <a:latin typeface="Times New Roman" pitchFamily="18" charset="0"/>
                <a:cs typeface="Times New Roman" pitchFamily="18" charset="0"/>
              </a:rPr>
              <a:t>This is also a 3 layer clay mineral which has two silica sheets with a Gibbsite sheet in between. </a:t>
            </a:r>
          </a:p>
          <a:p>
            <a:pPr algn="just">
              <a:lnSpc>
                <a:spcPct val="150000"/>
              </a:lnSpc>
            </a:pPr>
            <a:r>
              <a:rPr lang="en-US" sz="2400" dirty="0" smtClean="0">
                <a:latin typeface="Times New Roman" pitchFamily="18" charset="0"/>
                <a:cs typeface="Times New Roman" pitchFamily="18" charset="0"/>
              </a:rPr>
              <a:t>However in Illite every 7</a:t>
            </a:r>
            <a:r>
              <a:rPr lang="en-US" sz="2400" baseline="30000" dirty="0" smtClean="0">
                <a:latin typeface="Times New Roman" pitchFamily="18" charset="0"/>
                <a:cs typeface="Times New Roman" pitchFamily="18" charset="0"/>
              </a:rPr>
              <a:t>th</a:t>
            </a:r>
            <a:r>
              <a:rPr lang="en-US" sz="2400" dirty="0" smtClean="0">
                <a:latin typeface="Times New Roman" pitchFamily="18" charset="0"/>
                <a:cs typeface="Times New Roman" pitchFamily="18" charset="0"/>
              </a:rPr>
              <a:t> silicon ion is replaced by aluminium as a consequence of Isomorphous Substitution. </a:t>
            </a:r>
          </a:p>
          <a:p>
            <a:pPr algn="just">
              <a:lnSpc>
                <a:spcPct val="150000"/>
              </a:lnSpc>
            </a:pPr>
            <a:r>
              <a:rPr lang="en-US" sz="2400" dirty="0" smtClean="0">
                <a:latin typeface="Times New Roman" pitchFamily="18" charset="0"/>
                <a:cs typeface="Times New Roman" pitchFamily="18" charset="0"/>
              </a:rPr>
              <a:t>The resulting charge deficiency is balanced by non-exchangeable potassium ions in between the unit layers.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llite.PNG"/>
          <p:cNvPicPr>
            <a:picLocks noGrp="1"/>
          </p:cNvPicPr>
          <p:nvPr>
            <p:ph idx="1"/>
          </p:nvPr>
        </p:nvPicPr>
        <p:blipFill>
          <a:blip r:embed="rId2"/>
          <a:stretch>
            <a:fillRect/>
          </a:stretch>
        </p:blipFill>
        <p:spPr>
          <a:xfrm>
            <a:off x="3048000" y="2743200"/>
            <a:ext cx="3619952" cy="3581400"/>
          </a:xfrm>
          <a:prstGeom prst="rect">
            <a:avLst/>
          </a:prstGeom>
        </p:spPr>
      </p:pic>
      <p:sp>
        <p:nvSpPr>
          <p:cNvPr id="6" name="Rectangle 5"/>
          <p:cNvSpPr/>
          <p:nvPr/>
        </p:nvSpPr>
        <p:spPr>
          <a:xfrm>
            <a:off x="304800" y="381000"/>
            <a:ext cx="8458200" cy="2308324"/>
          </a:xfrm>
          <a:prstGeom prst="rect">
            <a:avLst/>
          </a:prstGeom>
        </p:spPr>
        <p:txBody>
          <a:bodyPr wrap="square">
            <a:spAutoFit/>
          </a:bodyPr>
          <a:lstStyle/>
          <a:p>
            <a:pPr algn="just">
              <a:lnSpc>
                <a:spcPct val="150000"/>
              </a:lnSpc>
              <a:buFont typeface="Arial" pitchFamily="34" charset="0"/>
              <a:buChar char="•"/>
            </a:pPr>
            <a:r>
              <a:rPr lang="en-US" sz="2400" dirty="0" smtClean="0">
                <a:latin typeface="Times New Roman" pitchFamily="18" charset="0"/>
                <a:cs typeface="Times New Roman" pitchFamily="18" charset="0"/>
              </a:rPr>
              <a:t> The bonding between two unit layers is off Vander Waals force &amp; non exchangeable potassium linkage.</a:t>
            </a:r>
          </a:p>
          <a:p>
            <a:pPr algn="just">
              <a:lnSpc>
                <a:spcPct val="150000"/>
              </a:lnSpc>
              <a:buFont typeface="Arial" pitchFamily="34" charset="0"/>
              <a:buChar char="•"/>
            </a:pPr>
            <a:r>
              <a:rPr lang="en-US" sz="2400" dirty="0" smtClean="0">
                <a:latin typeface="Times New Roman" pitchFamily="18" charset="0"/>
                <a:cs typeface="Times New Roman" pitchFamily="18" charset="0"/>
              </a:rPr>
              <a:t> The bonding even though weaker than hydrogen bonding, stronger than Vander Waals forces that exists in Montmorillonite.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algn="l"/>
            <a:r>
              <a:rPr lang="en-US" sz="3200" b="1" dirty="0" smtClean="0">
                <a:latin typeface="Cambria" pitchFamily="18" charset="0"/>
              </a:rPr>
              <a:t>HONEY COMBED STRUCTURE</a:t>
            </a:r>
            <a:endParaRPr lang="en-US" sz="3200" dirty="0">
              <a:latin typeface="Cambria" pitchFamily="18" charset="0"/>
            </a:endParaRPr>
          </a:p>
        </p:txBody>
      </p:sp>
      <p:pic>
        <p:nvPicPr>
          <p:cNvPr id="4" name="Content Placeholder 3" descr="Fig-2-Honeycomb-Structure.jpg"/>
          <p:cNvPicPr>
            <a:picLocks noGrp="1"/>
          </p:cNvPicPr>
          <p:nvPr>
            <p:ph idx="1"/>
          </p:nvPr>
        </p:nvPicPr>
        <p:blipFill>
          <a:blip r:embed="rId2"/>
          <a:stretch>
            <a:fillRect/>
          </a:stretch>
        </p:blipFill>
        <p:spPr>
          <a:xfrm>
            <a:off x="1219200" y="1447800"/>
            <a:ext cx="6096000" cy="357187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305800" cy="4495800"/>
          </a:xfrm>
        </p:spPr>
        <p:txBody>
          <a:bodyPr>
            <a:normAutofit/>
          </a:bodyPr>
          <a:lstStyle/>
          <a:p>
            <a:pPr algn="just">
              <a:lnSpc>
                <a:spcPct val="150000"/>
              </a:lnSpc>
            </a:pPr>
            <a:r>
              <a:rPr lang="en-US" sz="2400" dirty="0" smtClean="0">
                <a:latin typeface="Times New Roman" pitchFamily="18" charset="0"/>
                <a:cs typeface="Times New Roman" pitchFamily="18" charset="0"/>
              </a:rPr>
              <a:t>The thickness of Illite particle is in the range of 50A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to 500 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&amp; the lateral dimensions vary in the range of 1000A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 – 5000A</a:t>
            </a:r>
            <a:r>
              <a:rPr lang="en-US" sz="2400" baseline="30000" dirty="0" smtClean="0">
                <a:latin typeface="Times New Roman" pitchFamily="18" charset="0"/>
                <a:cs typeface="Times New Roman" pitchFamily="18" charset="0"/>
              </a:rPr>
              <a:t>0</a:t>
            </a:r>
            <a:r>
              <a:rPr lang="en-US" sz="2400" dirty="0" smtClean="0">
                <a:latin typeface="Times New Roman" pitchFamily="18" charset="0"/>
                <a:cs typeface="Times New Roman" pitchFamily="18" charset="0"/>
              </a:rPr>
              <a:t>.</a:t>
            </a:r>
          </a:p>
          <a:p>
            <a:pPr algn="just">
              <a:lnSpc>
                <a:spcPct val="150000"/>
              </a:lnSpc>
            </a:pPr>
            <a:r>
              <a:rPr lang="en-US" sz="2400" dirty="0" smtClean="0">
                <a:latin typeface="Times New Roman" pitchFamily="18" charset="0"/>
                <a:cs typeface="Times New Roman" pitchFamily="18" charset="0"/>
              </a:rPr>
              <a:t>The theoretical structural formula of Illite in the absence of Isomorphous Substitution is: </a:t>
            </a:r>
          </a:p>
          <a:p>
            <a:pPr algn="just">
              <a:lnSpc>
                <a:spcPct val="150000"/>
              </a:lnSpc>
            </a:pPr>
            <a:endParaRPr lang="en-US" sz="2400" dirty="0" smtClean="0">
              <a:latin typeface="Times New Roman" pitchFamily="18" charset="0"/>
              <a:cs typeface="Times New Roman" pitchFamily="18" charset="0"/>
            </a:endParaRPr>
          </a:p>
          <a:p>
            <a:pPr algn="just">
              <a:lnSpc>
                <a:spcPct val="150000"/>
              </a:lnSpc>
            </a:pPr>
            <a:endParaRPr lang="en-US" sz="2400" dirty="0">
              <a:latin typeface="Times New Roman" pitchFamily="18" charset="0"/>
              <a:cs typeface="Times New Roman" pitchFamily="18" charset="0"/>
            </a:endParaRPr>
          </a:p>
        </p:txBody>
      </p:sp>
      <p:sp>
        <p:nvSpPr>
          <p:cNvPr id="675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600200" y="3200400"/>
            <a:ext cx="4821382" cy="609600"/>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381000"/>
            <a:ext cx="8229600" cy="6248400"/>
          </a:xfrm>
        </p:spPr>
        <p:txBody>
          <a:bodyPr>
            <a:noAutofit/>
          </a:bodyPr>
          <a:lstStyle/>
          <a:p>
            <a:pPr algn="just">
              <a:lnSpc>
                <a:spcPct val="170000"/>
              </a:lnSpc>
              <a:buFont typeface="Wingdings" pitchFamily="2" charset="2"/>
              <a:buChar char="Ø"/>
            </a:pPr>
            <a:r>
              <a:rPr lang="en-US" sz="2200" b="1" u="sng" dirty="0" smtClean="0">
                <a:latin typeface="Cambria" pitchFamily="18" charset="0"/>
                <a:cs typeface="Times New Roman" pitchFamily="18" charset="0"/>
              </a:rPr>
              <a:t>Formation of Illite Clay mineral</a:t>
            </a:r>
            <a:r>
              <a:rPr lang="en-US" sz="2200" dirty="0" smtClean="0">
                <a:latin typeface="Times New Roman" pitchFamily="18" charset="0"/>
                <a:cs typeface="Times New Roman" pitchFamily="18" charset="0"/>
              </a:rPr>
              <a:t>: - </a:t>
            </a:r>
          </a:p>
          <a:p>
            <a:pPr algn="just">
              <a:lnSpc>
                <a:spcPct val="170000"/>
              </a:lnSpc>
            </a:pPr>
            <a:r>
              <a:rPr lang="en-US" sz="2200" dirty="0" smtClean="0">
                <a:latin typeface="Times New Roman" pitchFamily="18" charset="0"/>
                <a:cs typeface="Times New Roman" pitchFamily="18" charset="0"/>
              </a:rPr>
              <a:t>Acid Igneous &amp; Metamorphic rock &amp; their derivatives are the usual parent rocks. </a:t>
            </a:r>
          </a:p>
          <a:p>
            <a:pPr algn="just">
              <a:lnSpc>
                <a:spcPct val="170000"/>
              </a:lnSpc>
            </a:pPr>
            <a:r>
              <a:rPr lang="en-US" sz="2200" dirty="0" smtClean="0">
                <a:latin typeface="Times New Roman" pitchFamily="18" charset="0"/>
                <a:cs typeface="Times New Roman" pitchFamily="18" charset="0"/>
              </a:rPr>
              <a:t>For the formation of Illite, presence of potassium is very essential other conditions favorable for the formation of Montmorillonite clay minerals are required for the formation of Illite also.</a:t>
            </a:r>
          </a:p>
          <a:p>
            <a:pPr algn="just">
              <a:lnSpc>
                <a:spcPct val="170000"/>
              </a:lnSpc>
            </a:pPr>
            <a:r>
              <a:rPr lang="en-US" sz="2200" dirty="0" smtClean="0">
                <a:latin typeface="Times New Roman" pitchFamily="18" charset="0"/>
                <a:cs typeface="Times New Roman" pitchFamily="18" charset="0"/>
              </a:rPr>
              <a:t>In addition to crystalline clay minerals soils are composed of non – crystalline silicate clay minerals known as allophones. </a:t>
            </a:r>
          </a:p>
          <a:p>
            <a:pPr algn="just">
              <a:lnSpc>
                <a:spcPct val="170000"/>
              </a:lnSpc>
            </a:pPr>
            <a:r>
              <a:rPr lang="en-US" sz="2200" dirty="0" smtClean="0">
                <a:latin typeface="Times New Roman" pitchFamily="18" charset="0"/>
                <a:cs typeface="Times New Roman" pitchFamily="18" charset="0"/>
              </a:rPr>
              <a:t>These are amorphous in nature, do not have definite composition or shape and they exhibit wide range of physical properties. </a:t>
            </a:r>
          </a:p>
          <a:p>
            <a:endParaRPr lang="en-US" sz="22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b="1" dirty="0" smtClean="0">
                <a:latin typeface="Cambria" pitchFamily="18" charset="0"/>
              </a:rPr>
              <a:t>COMPACTION</a:t>
            </a:r>
            <a:endParaRPr lang="en-US" sz="3200" dirty="0">
              <a:latin typeface="Cambria" pitchFamily="18" charset="0"/>
            </a:endParaRPr>
          </a:p>
        </p:txBody>
      </p:sp>
      <p:pic>
        <p:nvPicPr>
          <p:cNvPr id="4" name="Content Placeholder 3"/>
          <p:cNvPicPr>
            <a:picLocks noGrp="1" noChangeAspect="1" noChangeArrowheads="1"/>
          </p:cNvPicPr>
          <p:nvPr>
            <p:ph idx="1"/>
          </p:nvPr>
        </p:nvPicPr>
        <p:blipFill>
          <a:blip r:embed="rId2"/>
          <a:srcRect/>
          <a:stretch>
            <a:fillRect/>
          </a:stretch>
        </p:blipFill>
        <p:spPr bwMode="auto">
          <a:xfrm>
            <a:off x="533400" y="1447800"/>
            <a:ext cx="8005878" cy="4471752"/>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305800" cy="5592763"/>
          </a:xfrm>
        </p:spPr>
        <p:txBody>
          <a:bodyPr>
            <a:normAutofit/>
          </a:bodyPr>
          <a:lstStyle/>
          <a:p>
            <a:pPr algn="just">
              <a:lnSpc>
                <a:spcPct val="150000"/>
              </a:lnSpc>
            </a:pPr>
            <a:r>
              <a:rPr lang="en-US" sz="2400" dirty="0" smtClean="0">
                <a:latin typeface="Times New Roman" pitchFamily="18" charset="0"/>
                <a:cs typeface="Times New Roman" pitchFamily="18" charset="0"/>
              </a:rPr>
              <a:t>Compaction is the process of increasing the bulk density of a soil or aggregate by driving out air. </a:t>
            </a:r>
          </a:p>
          <a:p>
            <a:pPr algn="just">
              <a:lnSpc>
                <a:spcPct val="150000"/>
              </a:lnSpc>
            </a:pPr>
            <a:r>
              <a:rPr lang="en-US" sz="2400" dirty="0" smtClean="0">
                <a:latin typeface="Times New Roman" pitchFamily="18" charset="0"/>
                <a:cs typeface="Times New Roman" pitchFamily="18" charset="0"/>
              </a:rPr>
              <a:t>For any soil, at a given compactive effort, the density obtained depends on the moisture content. </a:t>
            </a:r>
          </a:p>
          <a:p>
            <a:pPr algn="just">
              <a:lnSpc>
                <a:spcPct val="150000"/>
              </a:lnSpc>
            </a:pPr>
            <a:r>
              <a:rPr lang="en-US" sz="2400" dirty="0" smtClean="0">
                <a:latin typeface="Times New Roman" pitchFamily="18" charset="0"/>
                <a:cs typeface="Times New Roman" pitchFamily="18" charset="0"/>
              </a:rPr>
              <a:t>An “Optimum Moisture Content” exists at which it will achieve a maximum density. </a:t>
            </a:r>
          </a:p>
          <a:p>
            <a:pPr algn="just">
              <a:lnSpc>
                <a:spcPct val="150000"/>
              </a:lnSpc>
            </a:pPr>
            <a:r>
              <a:rPr lang="en-US" sz="2400" dirty="0" smtClean="0">
                <a:latin typeface="Times New Roman" pitchFamily="18" charset="0"/>
                <a:cs typeface="Times New Roman" pitchFamily="18" charset="0"/>
              </a:rPr>
              <a:t>Compaction is the method of mechanically increasing the density of soil. </a:t>
            </a:r>
          </a:p>
          <a:p>
            <a:endParaRPr 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153400" cy="5592763"/>
          </a:xfrm>
        </p:spPr>
        <p:txBody>
          <a:bodyPr>
            <a:normAutofit/>
          </a:bodyPr>
          <a:lstStyle/>
          <a:p>
            <a:pPr algn="just">
              <a:lnSpc>
                <a:spcPct val="150000"/>
              </a:lnSpc>
            </a:pPr>
            <a:r>
              <a:rPr lang="en-US" sz="2400" dirty="0" smtClean="0">
                <a:latin typeface="Times New Roman" pitchFamily="18" charset="0"/>
                <a:cs typeface="Times New Roman" pitchFamily="18" charset="0"/>
              </a:rPr>
              <a:t>The densification of soil is achieved by reducing air void space. </a:t>
            </a:r>
          </a:p>
          <a:p>
            <a:pPr algn="just">
              <a:lnSpc>
                <a:spcPct val="150000"/>
              </a:lnSpc>
            </a:pPr>
            <a:r>
              <a:rPr lang="en-US" sz="2400" dirty="0" smtClean="0">
                <a:latin typeface="Times New Roman" pitchFamily="18" charset="0"/>
                <a:cs typeface="Times New Roman" pitchFamily="18" charset="0"/>
              </a:rPr>
              <a:t>During compaction, air content reduces, but not water content It is not possible to compact saturated soil. </a:t>
            </a:r>
          </a:p>
          <a:p>
            <a:pPr algn="just">
              <a:lnSpc>
                <a:spcPct val="150000"/>
              </a:lnSpc>
            </a:pPr>
            <a:r>
              <a:rPr lang="en-US" sz="2400" dirty="0" smtClean="0">
                <a:latin typeface="Times New Roman" pitchFamily="18" charset="0"/>
                <a:cs typeface="Times New Roman" pitchFamily="18" charset="0"/>
              </a:rPr>
              <a:t>It should be noted that higher the density of soil mass, stronger, stiffer, more durable will be the soil mass.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10000"/>
          </a:bodyPr>
          <a:lstStyle/>
          <a:p>
            <a:pPr>
              <a:lnSpc>
                <a:spcPct val="150000"/>
              </a:lnSpc>
            </a:pPr>
            <a:r>
              <a:rPr lang="en-US" sz="2400" dirty="0" smtClean="0">
                <a:latin typeface="Times New Roman" pitchFamily="18" charset="0"/>
                <a:cs typeface="Times New Roman" pitchFamily="18" charset="0"/>
              </a:rPr>
              <a:t>Increases density </a:t>
            </a:r>
          </a:p>
          <a:p>
            <a:pPr>
              <a:lnSpc>
                <a:spcPct val="150000"/>
              </a:lnSpc>
            </a:pPr>
            <a:r>
              <a:rPr lang="en-US" sz="2400" dirty="0" smtClean="0">
                <a:latin typeface="Times New Roman" pitchFamily="18" charset="0"/>
                <a:cs typeface="Times New Roman" pitchFamily="18" charset="0"/>
              </a:rPr>
              <a:t>Increases strength characteristics </a:t>
            </a:r>
          </a:p>
          <a:p>
            <a:pPr>
              <a:lnSpc>
                <a:spcPct val="150000"/>
              </a:lnSpc>
            </a:pPr>
            <a:r>
              <a:rPr lang="en-US" sz="2400" dirty="0" smtClean="0">
                <a:latin typeface="Times New Roman" pitchFamily="18" charset="0"/>
                <a:cs typeface="Times New Roman" pitchFamily="18" charset="0"/>
              </a:rPr>
              <a:t>Increases load-bearing capacity </a:t>
            </a:r>
          </a:p>
          <a:p>
            <a:pPr>
              <a:lnSpc>
                <a:spcPct val="150000"/>
              </a:lnSpc>
            </a:pPr>
            <a:r>
              <a:rPr lang="en-US" sz="2400" dirty="0" smtClean="0">
                <a:latin typeface="Times New Roman" pitchFamily="18" charset="0"/>
                <a:cs typeface="Times New Roman" pitchFamily="18" charset="0"/>
              </a:rPr>
              <a:t>Decreases undesirable settlement </a:t>
            </a:r>
          </a:p>
          <a:p>
            <a:pPr>
              <a:lnSpc>
                <a:spcPct val="150000"/>
              </a:lnSpc>
            </a:pPr>
            <a:r>
              <a:rPr lang="en-US" sz="2400" dirty="0" smtClean="0">
                <a:latin typeface="Times New Roman" pitchFamily="18" charset="0"/>
                <a:cs typeface="Times New Roman" pitchFamily="18" charset="0"/>
              </a:rPr>
              <a:t>Increases stability of slopes and embankments </a:t>
            </a:r>
          </a:p>
          <a:p>
            <a:pPr>
              <a:lnSpc>
                <a:spcPct val="150000"/>
              </a:lnSpc>
            </a:pPr>
            <a:r>
              <a:rPr lang="en-US" sz="2400" dirty="0" smtClean="0">
                <a:latin typeface="Times New Roman" pitchFamily="18" charset="0"/>
                <a:cs typeface="Times New Roman" pitchFamily="18" charset="0"/>
              </a:rPr>
              <a:t>Decreases permeability </a:t>
            </a:r>
          </a:p>
          <a:p>
            <a:pPr>
              <a:lnSpc>
                <a:spcPct val="150000"/>
              </a:lnSpc>
            </a:pPr>
            <a:r>
              <a:rPr lang="en-US" sz="2400" dirty="0" smtClean="0">
                <a:latin typeface="Times New Roman" pitchFamily="18" charset="0"/>
                <a:cs typeface="Times New Roman" pitchFamily="18" charset="0"/>
              </a:rPr>
              <a:t>Reduces water seepage </a:t>
            </a:r>
          </a:p>
          <a:p>
            <a:pPr>
              <a:lnSpc>
                <a:spcPct val="150000"/>
              </a:lnSpc>
            </a:pPr>
            <a:r>
              <a:rPr lang="en-US" sz="2400" dirty="0" smtClean="0">
                <a:latin typeface="Times New Roman" pitchFamily="18" charset="0"/>
                <a:cs typeface="Times New Roman" pitchFamily="18" charset="0"/>
              </a:rPr>
              <a:t>Reduces Swelling &amp; Shrinkage </a:t>
            </a:r>
          </a:p>
          <a:p>
            <a:pPr>
              <a:lnSpc>
                <a:spcPct val="150000"/>
              </a:lnSpc>
            </a:pPr>
            <a:r>
              <a:rPr lang="en-US" sz="2400" dirty="0" smtClean="0">
                <a:latin typeface="Times New Roman" pitchFamily="18" charset="0"/>
                <a:cs typeface="Times New Roman" pitchFamily="18" charset="0"/>
              </a:rPr>
              <a:t>Reduces frost damage </a:t>
            </a:r>
          </a:p>
          <a:p>
            <a:pPr>
              <a:lnSpc>
                <a:spcPct val="150000"/>
              </a:lnSpc>
            </a:pPr>
            <a:r>
              <a:rPr lang="en-US" sz="2400" dirty="0" smtClean="0">
                <a:latin typeface="Times New Roman" pitchFamily="18" charset="0"/>
                <a:cs typeface="Times New Roman" pitchFamily="18" charset="0"/>
              </a:rPr>
              <a:t>Reduces erosion damage </a:t>
            </a:r>
          </a:p>
          <a:p>
            <a:pPr>
              <a:lnSpc>
                <a:spcPct val="150000"/>
              </a:lnSpc>
            </a:pPr>
            <a:r>
              <a:rPr lang="en-US" sz="2400" dirty="0" smtClean="0">
                <a:latin typeface="Times New Roman" pitchFamily="18" charset="0"/>
                <a:cs typeface="Times New Roman" pitchFamily="18" charset="0"/>
              </a:rPr>
              <a:t>Develops high negative pore pressures (suctions) increasing effective stress </a:t>
            </a:r>
            <a:endParaRPr lang="en-US" sz="2400" dirty="0">
              <a:latin typeface="Times New Roman" pitchFamily="18" charset="0"/>
              <a:cs typeface="Times New Roman"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143000" y="762000"/>
            <a:ext cx="6313010" cy="48768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534400" cy="6324600"/>
          </a:xfrm>
        </p:spPr>
        <p:txBody>
          <a:bodyPr>
            <a:noAutofit/>
          </a:bodyPr>
          <a:lstStyle/>
          <a:p>
            <a:pPr algn="just">
              <a:lnSpc>
                <a:spcPct val="150000"/>
              </a:lnSpc>
            </a:pPr>
            <a:r>
              <a:rPr lang="en-US" sz="2000" dirty="0" smtClean="0">
                <a:latin typeface="Times New Roman" pitchFamily="18" charset="0"/>
                <a:cs typeface="Times New Roman" pitchFamily="18" charset="0"/>
              </a:rPr>
              <a:t>Optimum Moisture Content (OMC) is the moisture content at which the maximum possible dry density is achieved for a particular compaction energy or compaction method. </a:t>
            </a:r>
          </a:p>
          <a:p>
            <a:pPr algn="just">
              <a:lnSpc>
                <a:spcPct val="150000"/>
              </a:lnSpc>
            </a:pPr>
            <a:r>
              <a:rPr lang="en-US" sz="2000" dirty="0" smtClean="0">
                <a:latin typeface="Times New Roman" pitchFamily="18" charset="0"/>
                <a:cs typeface="Times New Roman" pitchFamily="18" charset="0"/>
              </a:rPr>
              <a:t>The corresponding dry density is called Maximum Dry Density (MDD). Water is added to lubricate the contact surfaces of soil particles and improve the compressibility of the soil matrix. </a:t>
            </a:r>
          </a:p>
          <a:p>
            <a:pPr algn="just">
              <a:lnSpc>
                <a:spcPct val="150000"/>
              </a:lnSpc>
            </a:pPr>
            <a:r>
              <a:rPr lang="en-US" sz="2000" dirty="0" smtClean="0">
                <a:latin typeface="Times New Roman" pitchFamily="18" charset="0"/>
                <a:cs typeface="Times New Roman" pitchFamily="18" charset="0"/>
              </a:rPr>
              <a:t>It should be noted that increase in water content increases the dry density inmost soils up to one stage (Dry side). Water acts as lubrication. </a:t>
            </a:r>
          </a:p>
          <a:p>
            <a:pPr algn="just">
              <a:lnSpc>
                <a:spcPct val="150000"/>
              </a:lnSpc>
            </a:pPr>
            <a:r>
              <a:rPr lang="en-US" sz="2000" dirty="0" smtClean="0">
                <a:latin typeface="Times New Roman" pitchFamily="18" charset="0"/>
                <a:cs typeface="Times New Roman" pitchFamily="18" charset="0"/>
              </a:rPr>
              <a:t>Beyond this level, any further increase in water (Wet side)will only add more void space, thereby reducing the dry density. </a:t>
            </a:r>
          </a:p>
          <a:p>
            <a:pPr algn="just">
              <a:lnSpc>
                <a:spcPct val="150000"/>
              </a:lnSpc>
            </a:pPr>
            <a:r>
              <a:rPr lang="en-US" sz="2000" dirty="0" smtClean="0">
                <a:latin typeface="Times New Roman" pitchFamily="18" charset="0"/>
                <a:cs typeface="Times New Roman" pitchFamily="18" charset="0"/>
              </a:rPr>
              <a:t>Hence OMC indicates the boundary between the dry side and wet side. Hence the compaction curve as shown in figure indicates the initial upward trend up to OMC and the down ward trend.</a:t>
            </a:r>
            <a:endParaRPr lang="en-US" sz="2000" dirty="0">
              <a:latin typeface="Times New Roman" pitchFamily="18" charset="0"/>
              <a:cs typeface="Times New Roman"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92162"/>
          </a:xfrm>
        </p:spPr>
        <p:txBody>
          <a:bodyPr>
            <a:normAutofit/>
          </a:bodyPr>
          <a:lstStyle/>
          <a:p>
            <a:pPr algn="l"/>
            <a:r>
              <a:rPr lang="en-US" sz="3200" b="1" dirty="0" smtClean="0">
                <a:latin typeface="Cambria" pitchFamily="18" charset="0"/>
              </a:rPr>
              <a:t>REASONS FOR THE SHAPE OF CURVE</a:t>
            </a:r>
            <a:endParaRPr lang="en-US" sz="3200" dirty="0">
              <a:latin typeface="Cambria" pitchFamily="18" charset="0"/>
            </a:endParaRPr>
          </a:p>
        </p:txBody>
      </p:sp>
      <p:sp>
        <p:nvSpPr>
          <p:cNvPr id="3" name="Content Placeholder 2"/>
          <p:cNvSpPr>
            <a:spLocks noGrp="1"/>
          </p:cNvSpPr>
          <p:nvPr>
            <p:ph idx="1"/>
          </p:nvPr>
        </p:nvSpPr>
        <p:spPr>
          <a:xfrm>
            <a:off x="304800" y="1219200"/>
            <a:ext cx="8534400" cy="5105400"/>
          </a:xfrm>
        </p:spPr>
        <p:txBody>
          <a:bodyPr>
            <a:noAutofit/>
          </a:bodyPr>
          <a:lstStyle/>
          <a:p>
            <a:pPr algn="just">
              <a:lnSpc>
                <a:spcPct val="150000"/>
              </a:lnSpc>
            </a:pPr>
            <a:r>
              <a:rPr lang="en-US" sz="2200" dirty="0" smtClean="0">
                <a:latin typeface="Times New Roman" pitchFamily="18" charset="0"/>
                <a:cs typeface="Times New Roman" pitchFamily="18" charset="0"/>
              </a:rPr>
              <a:t>On dry side of OMC, clayey soil shows high suction, lumps are difficult to break or compact.</a:t>
            </a:r>
          </a:p>
          <a:p>
            <a:pPr algn="just">
              <a:lnSpc>
                <a:spcPct val="150000"/>
              </a:lnSpc>
            </a:pPr>
            <a:r>
              <a:rPr lang="en-US" sz="2200" dirty="0" smtClean="0">
                <a:latin typeface="Times New Roman" pitchFamily="18" charset="0"/>
                <a:cs typeface="Times New Roman" pitchFamily="18" charset="0"/>
              </a:rPr>
              <a:t>Increasing the water content reduces suction, softens lumps, lubricates the grains for easy compaction. </a:t>
            </a:r>
          </a:p>
          <a:p>
            <a:pPr algn="just">
              <a:lnSpc>
                <a:spcPct val="150000"/>
              </a:lnSpc>
            </a:pPr>
            <a:r>
              <a:rPr lang="en-US" sz="2200" dirty="0" smtClean="0">
                <a:latin typeface="Times New Roman" pitchFamily="18" charset="0"/>
                <a:cs typeface="Times New Roman" pitchFamily="18" charset="0"/>
              </a:rPr>
              <a:t>As water content increases, lubrication improves compaction resulting in higher dry density.</a:t>
            </a:r>
          </a:p>
          <a:p>
            <a:pPr algn="just">
              <a:lnSpc>
                <a:spcPct val="150000"/>
              </a:lnSpc>
            </a:pPr>
            <a:r>
              <a:rPr lang="en-US" sz="2200" dirty="0" smtClean="0">
                <a:latin typeface="Times New Roman" pitchFamily="18" charset="0"/>
                <a:cs typeface="Times New Roman" pitchFamily="18" charset="0"/>
              </a:rPr>
              <a:t>Now nearly impossible to drive out the last of the air – further increase in water content results in reduced dry density (curve follows down parallel to the maximum possible density curve – the Zero Air Voids curve)</a:t>
            </a:r>
            <a:endParaRPr lang="en-US" sz="2200" dirty="0">
              <a:latin typeface="Times New Roman" pitchFamily="18" charset="0"/>
              <a:cs typeface="Times New Roman"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305800" cy="5592763"/>
          </a:xfrm>
        </p:spPr>
        <p:txBody>
          <a:bodyPr>
            <a:normAutofit fontScale="92500" lnSpcReduction="10000"/>
          </a:bodyPr>
          <a:lstStyle/>
          <a:p>
            <a:pPr algn="just">
              <a:lnSpc>
                <a:spcPct val="150000"/>
              </a:lnSpc>
            </a:pPr>
            <a:r>
              <a:rPr lang="en-US" sz="2400" dirty="0" smtClean="0">
                <a:latin typeface="Times New Roman" pitchFamily="18" charset="0"/>
                <a:cs typeface="Times New Roman" pitchFamily="18" charset="0"/>
              </a:rPr>
              <a:t>MDD and OMC depend on the compaction energy and are not unique soil properties. </a:t>
            </a:r>
          </a:p>
          <a:p>
            <a:pPr algn="just">
              <a:lnSpc>
                <a:spcPct val="150000"/>
              </a:lnSpc>
            </a:pPr>
            <a:r>
              <a:rPr lang="en-US" sz="2400" dirty="0" smtClean="0">
                <a:latin typeface="Times New Roman" pitchFamily="18" charset="0"/>
                <a:cs typeface="Times New Roman" pitchFamily="18" charset="0"/>
              </a:rPr>
              <a:t>For sand, suction at low water contents also prevents compaction (but not if completely dry) </a:t>
            </a:r>
          </a:p>
          <a:p>
            <a:pPr algn="just">
              <a:lnSpc>
                <a:spcPct val="150000"/>
              </a:lnSpc>
            </a:pPr>
            <a:r>
              <a:rPr lang="en-US" sz="2400" dirty="0" smtClean="0">
                <a:latin typeface="Times New Roman" pitchFamily="18" charset="0"/>
                <a:cs typeface="Times New Roman" pitchFamily="18" charset="0"/>
              </a:rPr>
              <a:t>In cohesion less soils, MDD is achieved either when completely dry, or when completely saturated. </a:t>
            </a:r>
          </a:p>
          <a:p>
            <a:pPr algn="just">
              <a:lnSpc>
                <a:spcPct val="150000"/>
              </a:lnSpc>
            </a:pPr>
            <a:r>
              <a:rPr lang="en-US" sz="2400" dirty="0" smtClean="0">
                <a:latin typeface="Times New Roman" pitchFamily="18" charset="0"/>
                <a:cs typeface="Times New Roman" pitchFamily="18" charset="0"/>
              </a:rPr>
              <a:t>At low water content, grains are held together by suction (water at grain contacts only) </a:t>
            </a:r>
          </a:p>
          <a:p>
            <a:pPr algn="just">
              <a:lnSpc>
                <a:spcPct val="150000"/>
              </a:lnSpc>
            </a:pPr>
            <a:r>
              <a:rPr lang="en-US" sz="2400" dirty="0" smtClean="0">
                <a:latin typeface="Times New Roman" pitchFamily="18" charset="0"/>
                <a:cs typeface="Times New Roman" pitchFamily="18" charset="0"/>
              </a:rPr>
              <a:t>This prevents compaction. </a:t>
            </a:r>
          </a:p>
          <a:p>
            <a:pPr algn="just">
              <a:lnSpc>
                <a:spcPct val="150000"/>
              </a:lnSpc>
            </a:pPr>
            <a:r>
              <a:rPr lang="en-US" sz="2400" dirty="0" smtClean="0">
                <a:latin typeface="Times New Roman" pitchFamily="18" charset="0"/>
                <a:cs typeface="Times New Roman" pitchFamily="18" charset="0"/>
              </a:rPr>
              <a:t>Laboratory test for MDD on sand requires fully saturated sample, and involves vibration</a:t>
            </a:r>
            <a:endParaRPr lang="en-US" sz="24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248400"/>
          </a:xfrm>
        </p:spPr>
        <p:txBody>
          <a:bodyPr>
            <a:normAutofit fontScale="92500"/>
          </a:bodyPr>
          <a:lstStyle/>
          <a:p>
            <a:pPr algn="just">
              <a:lnSpc>
                <a:spcPct val="150000"/>
              </a:lnSpc>
            </a:pPr>
            <a:r>
              <a:rPr lang="en-US" sz="2000" dirty="0" smtClean="0">
                <a:latin typeface="Times New Roman" pitchFamily="18" charset="0"/>
                <a:cs typeface="Times New Roman" pitchFamily="18" charset="0"/>
              </a:rPr>
              <a:t>Honey combed structures exists in grains of silts or rock flour smaller than 0.02 mm diameter larger than 0.02 mm. </a:t>
            </a:r>
          </a:p>
          <a:p>
            <a:pPr algn="just">
              <a:lnSpc>
                <a:spcPct val="150000"/>
              </a:lnSpc>
            </a:pPr>
            <a:r>
              <a:rPr lang="en-US" sz="2000" dirty="0" smtClean="0">
                <a:latin typeface="Times New Roman" pitchFamily="18" charset="0"/>
                <a:cs typeface="Times New Roman" pitchFamily="18" charset="0"/>
              </a:rPr>
              <a:t>When such grains settle under gravity the surface forces also play an equally important role. </a:t>
            </a:r>
          </a:p>
          <a:p>
            <a:pPr algn="just">
              <a:lnSpc>
                <a:spcPct val="150000"/>
              </a:lnSpc>
            </a:pPr>
            <a:r>
              <a:rPr lang="en-US" sz="2000" dirty="0" smtClean="0">
                <a:latin typeface="Times New Roman" pitchFamily="18" charset="0"/>
                <a:cs typeface="Times New Roman" pitchFamily="18" charset="0"/>
              </a:rPr>
              <a:t>The surface forces at the contact areas as the grains comes in contact at the bottom of suspension, are large enough compared  to the submerged weight to prevent the grains from rolling down immediately into positions of equilibrium among the grains already deposited.</a:t>
            </a:r>
          </a:p>
          <a:p>
            <a:pPr algn="just">
              <a:lnSpc>
                <a:spcPct val="150000"/>
              </a:lnSpc>
            </a:pPr>
            <a:r>
              <a:rPr lang="en-US" sz="2000" dirty="0" smtClean="0">
                <a:latin typeface="Times New Roman" pitchFamily="18" charset="0"/>
                <a:cs typeface="Times New Roman" pitchFamily="18" charset="0"/>
              </a:rPr>
              <a:t>The grains coming in contact are held until miniature arches are formed, bridging over relatively large void spacing and forming a honeycomb structure. </a:t>
            </a:r>
          </a:p>
          <a:p>
            <a:pPr algn="just">
              <a:lnSpc>
                <a:spcPct val="150000"/>
              </a:lnSpc>
            </a:pPr>
            <a:r>
              <a:rPr lang="en-US" sz="2000" dirty="0" smtClean="0">
                <a:latin typeface="Times New Roman" pitchFamily="18" charset="0"/>
                <a:cs typeface="Times New Roman" pitchFamily="18" charset="0"/>
              </a:rPr>
              <a:t>Each cell in structure made up of numerous single mineral grains. The structure so formed has high voids and is capable of carrying relatively heavy loads without excessive volume change.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COMPACTION TYPES</a:t>
            </a:r>
            <a:endParaRPr lang="en-US" sz="3200" b="1" dirty="0">
              <a:latin typeface="Cambria" pitchFamily="18" charset="0"/>
            </a:endParaRPr>
          </a:p>
        </p:txBody>
      </p:sp>
      <p:pic>
        <p:nvPicPr>
          <p:cNvPr id="6" name="Picture 2"/>
          <p:cNvPicPr>
            <a:picLocks noGrp="1" noChangeAspect="1" noChangeArrowheads="1"/>
          </p:cNvPicPr>
          <p:nvPr>
            <p:ph idx="1"/>
          </p:nvPr>
        </p:nvPicPr>
        <p:blipFill>
          <a:blip r:embed="rId2"/>
          <a:srcRect/>
          <a:stretch>
            <a:fillRect/>
          </a:stretch>
        </p:blipFill>
        <p:spPr bwMode="auto">
          <a:xfrm>
            <a:off x="609600" y="1676400"/>
            <a:ext cx="7789868" cy="403860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3200" b="1" dirty="0" smtClean="0">
                <a:latin typeface="Cambria" pitchFamily="18" charset="0"/>
              </a:rPr>
              <a:t>STANDARD PROCTOR’S COMPACTION TEST </a:t>
            </a:r>
            <a:endParaRPr lang="en-US" sz="3200" dirty="0">
              <a:latin typeface="Cambria" pitchFamily="18" charset="0"/>
            </a:endParaRPr>
          </a:p>
        </p:txBody>
      </p:sp>
      <p:sp>
        <p:nvSpPr>
          <p:cNvPr id="3" name="Content Placeholder 2"/>
          <p:cNvSpPr>
            <a:spLocks noGrp="1"/>
          </p:cNvSpPr>
          <p:nvPr>
            <p:ph idx="1"/>
          </p:nvPr>
        </p:nvSpPr>
        <p:spPr>
          <a:xfrm>
            <a:off x="609600" y="1295400"/>
            <a:ext cx="8077200" cy="4830763"/>
          </a:xfrm>
        </p:spPr>
        <p:txBody>
          <a:bodyPr>
            <a:normAutofit/>
          </a:bodyPr>
          <a:lstStyle/>
          <a:p>
            <a:pPr algn="just">
              <a:lnSpc>
                <a:spcPct val="150000"/>
              </a:lnSpc>
            </a:pPr>
            <a:r>
              <a:rPr lang="en-US" sz="2400" dirty="0" smtClean="0">
                <a:latin typeface="Times New Roman" pitchFamily="18" charset="0"/>
                <a:cs typeface="Times New Roman" pitchFamily="18" charset="0"/>
              </a:rPr>
              <a:t>Refer IS 2720 – Part VII – 1987 </a:t>
            </a:r>
          </a:p>
          <a:p>
            <a:pPr algn="just">
              <a:lnSpc>
                <a:spcPct val="150000"/>
              </a:lnSpc>
            </a:pPr>
            <a:r>
              <a:rPr lang="en-US" sz="2400" dirty="0" smtClean="0">
                <a:latin typeface="Times New Roman" pitchFamily="18" charset="0"/>
                <a:cs typeface="Times New Roman" pitchFamily="18" charset="0"/>
              </a:rPr>
              <a:t>Apparatus </a:t>
            </a:r>
          </a:p>
          <a:p>
            <a:pPr algn="just">
              <a:lnSpc>
                <a:spcPct val="150000"/>
              </a:lnSpc>
            </a:pPr>
            <a:r>
              <a:rPr lang="en-US" sz="2400" dirty="0" smtClean="0">
                <a:latin typeface="Times New Roman" pitchFamily="18" charset="0"/>
                <a:cs typeface="Times New Roman" pitchFamily="18" charset="0"/>
              </a:rPr>
              <a:t>Cylindrical metal mould with detachable base plate (having internal diameter 101.6 mm, internal height 116.8 mm and internal volume 945000 mm3) </a:t>
            </a:r>
          </a:p>
          <a:p>
            <a:pPr algn="just">
              <a:lnSpc>
                <a:spcPct val="150000"/>
              </a:lnSpc>
            </a:pPr>
            <a:r>
              <a:rPr lang="en-US" sz="2400" dirty="0" smtClean="0">
                <a:latin typeface="Times New Roman" pitchFamily="18" charset="0"/>
                <a:cs typeface="Times New Roman" pitchFamily="18" charset="0"/>
              </a:rPr>
              <a:t>Collar of 50 mm effective height </a:t>
            </a:r>
          </a:p>
          <a:p>
            <a:pPr algn="just">
              <a:lnSpc>
                <a:spcPct val="150000"/>
              </a:lnSpc>
            </a:pPr>
            <a:r>
              <a:rPr lang="en-US" sz="2400" dirty="0" smtClean="0">
                <a:latin typeface="Times New Roman" pitchFamily="18" charset="0"/>
                <a:cs typeface="Times New Roman" pitchFamily="18" charset="0"/>
              </a:rPr>
              <a:t>Rammer of weight 2.5 kgf (25 N) with a height of fall of 304.8 mm </a:t>
            </a:r>
            <a:endParaRPr lang="en-US" sz="2400" dirty="0">
              <a:latin typeface="Times New Roman" pitchFamily="18" charset="0"/>
              <a:cs typeface="Times New Roman"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3200" b="1" dirty="0" smtClean="0">
                <a:latin typeface="Cambria" pitchFamily="18" charset="0"/>
              </a:rPr>
              <a:t>PROCEDURE </a:t>
            </a:r>
            <a:endParaRPr lang="en-US" sz="3200" dirty="0">
              <a:latin typeface="Cambria" pitchFamily="18" charset="0"/>
            </a:endParaRPr>
          </a:p>
        </p:txBody>
      </p:sp>
      <p:sp>
        <p:nvSpPr>
          <p:cNvPr id="3" name="Content Placeholder 2"/>
          <p:cNvSpPr>
            <a:spLocks noGrp="1"/>
          </p:cNvSpPr>
          <p:nvPr>
            <p:ph idx="1"/>
          </p:nvPr>
        </p:nvSpPr>
        <p:spPr>
          <a:xfrm>
            <a:off x="457200" y="1143000"/>
            <a:ext cx="8305800" cy="5334000"/>
          </a:xfrm>
        </p:spPr>
        <p:txBody>
          <a:bodyPr>
            <a:normAutofit fontScale="92500" lnSpcReduction="10000"/>
          </a:bodyPr>
          <a:lstStyle/>
          <a:p>
            <a:pPr algn="just">
              <a:lnSpc>
                <a:spcPct val="150000"/>
              </a:lnSpc>
            </a:pPr>
            <a:r>
              <a:rPr lang="en-US" sz="2400" dirty="0" smtClean="0">
                <a:latin typeface="Times New Roman" pitchFamily="18" charset="0"/>
                <a:cs typeface="Times New Roman" pitchFamily="18" charset="0"/>
              </a:rPr>
              <a:t>About 3 kg of dry soil, with all lumps pulverized and passing through 4.75 mm sieve is taken. </a:t>
            </a:r>
          </a:p>
          <a:p>
            <a:pPr algn="just">
              <a:lnSpc>
                <a:spcPct val="150000"/>
              </a:lnSpc>
            </a:pPr>
            <a:r>
              <a:rPr lang="en-US" sz="2400" dirty="0" smtClean="0">
                <a:latin typeface="Times New Roman" pitchFamily="18" charset="0"/>
                <a:cs typeface="Times New Roman" pitchFamily="18" charset="0"/>
              </a:rPr>
              <a:t>The quantity of water to be added in the first trial is decided. (Less for Corse grained soil and more for Fine grained soil). </a:t>
            </a:r>
          </a:p>
          <a:p>
            <a:pPr algn="just">
              <a:lnSpc>
                <a:spcPct val="150000"/>
              </a:lnSpc>
            </a:pPr>
            <a:r>
              <a:rPr lang="en-US" sz="2400" dirty="0" smtClean="0">
                <a:latin typeface="Times New Roman" pitchFamily="18" charset="0"/>
                <a:cs typeface="Times New Roman" pitchFamily="18" charset="0"/>
              </a:rPr>
              <a:t>Mould without base plate &amp; collar is weighed </a:t>
            </a:r>
          </a:p>
          <a:p>
            <a:pPr algn="just">
              <a:lnSpc>
                <a:spcPct val="150000"/>
              </a:lnSpc>
            </a:pPr>
            <a:r>
              <a:rPr lang="en-US" sz="2400" dirty="0" smtClean="0">
                <a:latin typeface="Times New Roman" pitchFamily="18" charset="0"/>
                <a:cs typeface="Times New Roman" pitchFamily="18" charset="0"/>
              </a:rPr>
              <a:t>The inner surfaces of mould, base plate and collar are greased. </a:t>
            </a:r>
          </a:p>
          <a:p>
            <a:pPr algn="just">
              <a:lnSpc>
                <a:spcPct val="150000"/>
              </a:lnSpc>
            </a:pPr>
            <a:r>
              <a:rPr lang="en-US" sz="2400" dirty="0" smtClean="0">
                <a:latin typeface="Times New Roman" pitchFamily="18" charset="0"/>
                <a:cs typeface="Times New Roman" pitchFamily="18" charset="0"/>
              </a:rPr>
              <a:t>Water and soil are thoroughly mixed. </a:t>
            </a:r>
          </a:p>
          <a:p>
            <a:pPr algn="just">
              <a:lnSpc>
                <a:spcPct val="150000"/>
              </a:lnSpc>
            </a:pPr>
            <a:r>
              <a:rPr lang="en-US" sz="2400" dirty="0" smtClean="0">
                <a:latin typeface="Times New Roman" pitchFamily="18" charset="0"/>
                <a:cs typeface="Times New Roman" pitchFamily="18" charset="0"/>
              </a:rPr>
              <a:t>Soil is placed in mould and compacted in three uniform layers, with 25 blows in each layer. Blows are maintained uniform and vertical and height of drop is controlled.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305800" cy="5592763"/>
          </a:xfrm>
        </p:spPr>
        <p:txBody>
          <a:bodyPr>
            <a:noAutofit/>
          </a:bodyPr>
          <a:lstStyle/>
          <a:p>
            <a:pPr algn="just">
              <a:lnSpc>
                <a:spcPct val="150000"/>
              </a:lnSpc>
            </a:pPr>
            <a:r>
              <a:rPr lang="en-US" sz="2000" dirty="0" smtClean="0">
                <a:latin typeface="Times New Roman" pitchFamily="18" charset="0"/>
                <a:cs typeface="Times New Roman" pitchFamily="18" charset="0"/>
              </a:rPr>
              <a:t>After each layer, top surface is scratched to maintain integrity between layers. </a:t>
            </a:r>
          </a:p>
          <a:p>
            <a:pPr algn="just">
              <a:lnSpc>
                <a:spcPct val="150000"/>
              </a:lnSpc>
            </a:pPr>
            <a:r>
              <a:rPr lang="en-US" sz="2000" dirty="0" smtClean="0">
                <a:latin typeface="Times New Roman" pitchFamily="18" charset="0"/>
                <a:cs typeface="Times New Roman" pitchFamily="18" charset="0"/>
              </a:rPr>
              <a:t>The height of top layer is so controlled that after compaction, soil slightly protrudes in to collar. </a:t>
            </a:r>
          </a:p>
          <a:p>
            <a:pPr algn="just">
              <a:lnSpc>
                <a:spcPct val="150000"/>
              </a:lnSpc>
            </a:pPr>
            <a:r>
              <a:rPr lang="en-US" sz="2000" dirty="0" smtClean="0">
                <a:latin typeface="Times New Roman" pitchFamily="18" charset="0"/>
                <a:cs typeface="Times New Roman" pitchFamily="18" charset="0"/>
              </a:rPr>
              <a:t>Excess soil is scrapped. </a:t>
            </a:r>
          </a:p>
          <a:p>
            <a:pPr algn="just">
              <a:lnSpc>
                <a:spcPct val="150000"/>
              </a:lnSpc>
            </a:pPr>
            <a:r>
              <a:rPr lang="en-US" sz="2000" dirty="0" smtClean="0">
                <a:latin typeface="Times New Roman" pitchFamily="18" charset="0"/>
                <a:cs typeface="Times New Roman" pitchFamily="18" charset="0"/>
              </a:rPr>
              <a:t>Mould and soil are weighed (W) </a:t>
            </a:r>
          </a:p>
          <a:p>
            <a:pPr algn="just">
              <a:lnSpc>
                <a:spcPct val="150000"/>
              </a:lnSpc>
            </a:pPr>
            <a:r>
              <a:rPr lang="en-US" sz="2000" dirty="0" smtClean="0">
                <a:latin typeface="Times New Roman" pitchFamily="18" charset="0"/>
                <a:cs typeface="Times New Roman" pitchFamily="18" charset="0"/>
              </a:rPr>
              <a:t>A representative sample from the middle is kept for the determination of water content. </a:t>
            </a:r>
          </a:p>
          <a:p>
            <a:pPr algn="just">
              <a:lnSpc>
                <a:spcPct val="150000"/>
              </a:lnSpc>
            </a:pPr>
            <a:r>
              <a:rPr lang="en-US" sz="2000" dirty="0" smtClean="0">
                <a:latin typeface="Times New Roman" pitchFamily="18" charset="0"/>
                <a:cs typeface="Times New Roman" pitchFamily="18" charset="0"/>
              </a:rPr>
              <a:t>The procedure is repeated with increasing water content. </a:t>
            </a:r>
          </a:p>
          <a:p>
            <a:pPr algn="just">
              <a:lnSpc>
                <a:spcPct val="150000"/>
              </a:lnSpc>
            </a:pPr>
            <a:r>
              <a:rPr lang="en-US" sz="2000" dirty="0" smtClean="0">
                <a:latin typeface="Times New Roman" pitchFamily="18" charset="0"/>
                <a:cs typeface="Times New Roman" pitchFamily="18" charset="0"/>
              </a:rPr>
              <a:t>The number of trials shall be at least 6 with a few after the decreasing trend of bulk density. </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675409" y="1524000"/>
            <a:ext cx="7637318" cy="3733800"/>
          </a:xfrm>
          <a:prstGeom prst="rect">
            <a:avLst/>
          </a:prstGeom>
          <a:noFill/>
          <a:ln w="9525">
            <a:noFill/>
            <a:miter lim="800000"/>
            <a:headEnd/>
            <a:tailEnd/>
          </a:ln>
          <a:effectLst/>
        </p:spPr>
      </p:pic>
      <p:sp>
        <p:nvSpPr>
          <p:cNvPr id="6" name="TextBox 5"/>
          <p:cNvSpPr txBox="1"/>
          <p:nvPr/>
        </p:nvSpPr>
        <p:spPr>
          <a:xfrm>
            <a:off x="762000" y="381000"/>
            <a:ext cx="7457875" cy="584775"/>
          </a:xfrm>
          <a:prstGeom prst="rect">
            <a:avLst/>
          </a:prstGeom>
          <a:noFill/>
        </p:spPr>
        <p:txBody>
          <a:bodyPr wrap="none" rtlCol="0">
            <a:spAutoFit/>
          </a:bodyPr>
          <a:lstStyle/>
          <a:p>
            <a:r>
              <a:rPr lang="en-US" sz="3200" b="1" dirty="0" smtClean="0">
                <a:latin typeface="Cambria" pitchFamily="18" charset="0"/>
              </a:rPr>
              <a:t>DIFFERENCE B/W COMPACTION TYPES</a:t>
            </a:r>
            <a:endParaRPr lang="en-US" sz="3200" b="1" dirty="0">
              <a:latin typeface="Cambria"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COMPACTIVE ENERGY</a:t>
            </a:r>
            <a:endParaRPr lang="en-US" sz="3200" b="1" dirty="0">
              <a:latin typeface="Cambria" pitchFamily="18" charset="0"/>
            </a:endParaRPr>
          </a:p>
        </p:txBody>
      </p:sp>
      <p:pic>
        <p:nvPicPr>
          <p:cNvPr id="6147" name="Picture 3"/>
          <p:cNvPicPr>
            <a:picLocks noChangeAspect="1" noChangeArrowheads="1"/>
          </p:cNvPicPr>
          <p:nvPr/>
        </p:nvPicPr>
        <p:blipFill>
          <a:blip r:embed="rId2"/>
          <a:srcRect/>
          <a:stretch>
            <a:fillRect/>
          </a:stretch>
        </p:blipFill>
        <p:spPr bwMode="auto">
          <a:xfrm>
            <a:off x="1066800" y="1752600"/>
            <a:ext cx="6684159" cy="2681288"/>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FACTORS AFFECTING COMPACTION </a:t>
            </a:r>
            <a:endParaRPr lang="en-US" sz="3200" dirty="0">
              <a:latin typeface="Cambria" pitchFamily="18" charset="0"/>
            </a:endParaRPr>
          </a:p>
        </p:txBody>
      </p:sp>
      <p:sp>
        <p:nvSpPr>
          <p:cNvPr id="3" name="Content Placeholder 2"/>
          <p:cNvSpPr>
            <a:spLocks noGrp="1"/>
          </p:cNvSpPr>
          <p:nvPr>
            <p:ph idx="1"/>
          </p:nvPr>
        </p:nvSpPr>
        <p:spPr>
          <a:xfrm>
            <a:off x="457200" y="1447800"/>
            <a:ext cx="8229600" cy="4678363"/>
          </a:xfrm>
        </p:spPr>
        <p:txBody>
          <a:bodyPr>
            <a:normAutofit/>
          </a:bodyPr>
          <a:lstStyle/>
          <a:p>
            <a:pPr>
              <a:lnSpc>
                <a:spcPct val="150000"/>
              </a:lnSpc>
              <a:buFont typeface="Wingdings" pitchFamily="2" charset="2"/>
              <a:buChar char="Ø"/>
            </a:pPr>
            <a:r>
              <a:rPr lang="en-US" sz="2400" dirty="0" smtClean="0">
                <a:latin typeface="Times New Roman" pitchFamily="18" charset="0"/>
                <a:cs typeface="Times New Roman" pitchFamily="18" charset="0"/>
              </a:rPr>
              <a:t>Water Content </a:t>
            </a:r>
          </a:p>
          <a:p>
            <a:pPr>
              <a:lnSpc>
                <a:spcPct val="150000"/>
              </a:lnSpc>
              <a:buFont typeface="Wingdings" pitchFamily="2" charset="2"/>
              <a:buChar char="Ø"/>
            </a:pPr>
            <a:r>
              <a:rPr lang="en-US" sz="2400" dirty="0" smtClean="0">
                <a:latin typeface="Times New Roman" pitchFamily="18" charset="0"/>
                <a:cs typeface="Times New Roman" pitchFamily="18" charset="0"/>
              </a:rPr>
              <a:t>Amount of Compaction </a:t>
            </a:r>
          </a:p>
          <a:p>
            <a:pPr>
              <a:lnSpc>
                <a:spcPct val="150000"/>
              </a:lnSpc>
              <a:buFont typeface="Wingdings" pitchFamily="2" charset="2"/>
              <a:buChar char="Ø"/>
            </a:pPr>
            <a:r>
              <a:rPr lang="en-US" sz="2400" dirty="0" smtClean="0">
                <a:latin typeface="Times New Roman" pitchFamily="18" charset="0"/>
                <a:cs typeface="Times New Roman" pitchFamily="18" charset="0"/>
              </a:rPr>
              <a:t>Method of Compaction </a:t>
            </a:r>
          </a:p>
          <a:p>
            <a:pPr>
              <a:lnSpc>
                <a:spcPct val="150000"/>
              </a:lnSpc>
              <a:buFont typeface="Wingdings" pitchFamily="2" charset="2"/>
              <a:buChar char="Ø"/>
            </a:pPr>
            <a:r>
              <a:rPr lang="en-US" sz="2400" dirty="0" smtClean="0">
                <a:latin typeface="Times New Roman" pitchFamily="18" charset="0"/>
                <a:cs typeface="Times New Roman" pitchFamily="18" charset="0"/>
              </a:rPr>
              <a:t>Type of Soil </a:t>
            </a:r>
          </a:p>
          <a:p>
            <a:pPr>
              <a:lnSpc>
                <a:spcPct val="150000"/>
              </a:lnSpc>
              <a:buFont typeface="Wingdings" pitchFamily="2" charset="2"/>
              <a:buChar char="Ø"/>
            </a:pPr>
            <a:r>
              <a:rPr lang="en-US" sz="2400" dirty="0" smtClean="0">
                <a:latin typeface="Times New Roman" pitchFamily="18" charset="0"/>
                <a:cs typeface="Times New Roman" pitchFamily="18" charset="0"/>
              </a:rPr>
              <a:t>Addition of Admixtures </a:t>
            </a:r>
            <a:endParaRPr lang="en-US" sz="2400" dirty="0">
              <a:latin typeface="Times New Roman" pitchFamily="18" charset="0"/>
              <a:cs typeface="Times New Roman"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066800"/>
          </a:xfrm>
        </p:spPr>
        <p:txBody>
          <a:bodyPr>
            <a:normAutofit/>
          </a:bodyPr>
          <a:lstStyle/>
          <a:p>
            <a:r>
              <a:rPr lang="en-US" sz="3200" b="1" dirty="0" smtClean="0">
                <a:latin typeface="Cambria" pitchFamily="18" charset="0"/>
              </a:rPr>
              <a:t>EFFECT OF WATER CONTENT </a:t>
            </a:r>
            <a:endParaRPr lang="en-US" sz="3200" dirty="0">
              <a:latin typeface="Cambria" pitchFamily="18" charset="0"/>
            </a:endParaRPr>
          </a:p>
        </p:txBody>
      </p:sp>
      <p:sp>
        <p:nvSpPr>
          <p:cNvPr id="3" name="Content Placeholder 2"/>
          <p:cNvSpPr>
            <a:spLocks noGrp="1"/>
          </p:cNvSpPr>
          <p:nvPr>
            <p:ph idx="1"/>
          </p:nvPr>
        </p:nvSpPr>
        <p:spPr>
          <a:xfrm>
            <a:off x="304800" y="1219200"/>
            <a:ext cx="8382000" cy="5334000"/>
          </a:xfrm>
        </p:spPr>
        <p:txBody>
          <a:bodyPr>
            <a:normAutofit fontScale="92500"/>
          </a:bodyPr>
          <a:lstStyle/>
          <a:p>
            <a:pPr algn="just">
              <a:lnSpc>
                <a:spcPct val="150000"/>
              </a:lnSpc>
            </a:pPr>
            <a:r>
              <a:rPr lang="en-US" sz="2400" dirty="0" smtClean="0">
                <a:latin typeface="Times New Roman" pitchFamily="18" charset="0"/>
                <a:cs typeface="Times New Roman" pitchFamily="18" charset="0"/>
              </a:rPr>
              <a:t>With increase in water content, compacted density increases up to a stage, beyond which compacted density decreases. </a:t>
            </a:r>
          </a:p>
          <a:p>
            <a:pPr algn="just">
              <a:lnSpc>
                <a:spcPct val="150000"/>
              </a:lnSpc>
            </a:pPr>
            <a:r>
              <a:rPr lang="en-US" sz="2400" dirty="0" smtClean="0">
                <a:latin typeface="Times New Roman" pitchFamily="18" charset="0"/>
                <a:cs typeface="Times New Roman" pitchFamily="18" charset="0"/>
              </a:rPr>
              <a:t>The maximum density achieved is called MDD and the corresponding water content is called OMC. </a:t>
            </a:r>
          </a:p>
          <a:p>
            <a:pPr algn="just">
              <a:lnSpc>
                <a:spcPct val="150000"/>
              </a:lnSpc>
            </a:pPr>
            <a:r>
              <a:rPr lang="en-US" sz="2400" dirty="0" smtClean="0">
                <a:latin typeface="Times New Roman" pitchFamily="18" charset="0"/>
                <a:cs typeface="Times New Roman" pitchFamily="18" charset="0"/>
              </a:rPr>
              <a:t>At lower water contents than OMC, soil particles are held by the force that prevents the development of diffused double layer leading to low inter-particle repulsion. </a:t>
            </a:r>
          </a:p>
          <a:p>
            <a:pPr algn="just">
              <a:lnSpc>
                <a:spcPct val="150000"/>
              </a:lnSpc>
            </a:pPr>
            <a:r>
              <a:rPr lang="en-US" sz="2400" dirty="0" smtClean="0">
                <a:latin typeface="Times New Roman" pitchFamily="18" charset="0"/>
                <a:cs typeface="Times New Roman" pitchFamily="18" charset="0"/>
              </a:rPr>
              <a:t>Increase in water results in expansion of double layer and reduction in net attractive force between particles. Water replaces air in void space </a:t>
            </a:r>
            <a:endParaRPr lang="en-US" sz="2400" dirty="0">
              <a:latin typeface="Times New Roman" pitchFamily="18"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5821363"/>
          </a:xfrm>
        </p:spPr>
        <p:txBody>
          <a:bodyPr>
            <a:normAutofit/>
          </a:bodyPr>
          <a:lstStyle/>
          <a:p>
            <a:pPr algn="just">
              <a:lnSpc>
                <a:spcPct val="150000"/>
              </a:lnSpc>
            </a:pPr>
            <a:r>
              <a:rPr lang="en-US" sz="2400" dirty="0" smtClean="0">
                <a:latin typeface="Times New Roman" pitchFamily="18" charset="0"/>
                <a:cs typeface="Times New Roman" pitchFamily="18" charset="0"/>
              </a:rPr>
              <a:t>Particles slide over each other easily increasing lubrication, helping in dense packing. </a:t>
            </a:r>
          </a:p>
          <a:p>
            <a:pPr algn="just">
              <a:lnSpc>
                <a:spcPct val="150000"/>
              </a:lnSpc>
            </a:pPr>
            <a:r>
              <a:rPr lang="en-US" sz="2400" dirty="0" smtClean="0">
                <a:latin typeface="Times New Roman" pitchFamily="18" charset="0"/>
                <a:cs typeface="Times New Roman" pitchFamily="18" charset="0"/>
              </a:rPr>
              <a:t>After OMC is reached, air voids remain constant. Further increase in water, increases the void space, thereby decreasing dry density. </a:t>
            </a:r>
            <a:endParaRPr lang="en-US" sz="2400" dirty="0">
              <a:latin typeface="Times New Roman" pitchFamily="18" charset="0"/>
              <a:cs typeface="Times New Roman" pitchFamily="18" charset="0"/>
            </a:endParaRPr>
          </a:p>
        </p:txBody>
      </p:sp>
      <p:pic>
        <p:nvPicPr>
          <p:cNvPr id="5" name="Picture 4" descr="WATER CONTENT.PNG"/>
          <p:cNvPicPr>
            <a:picLocks noChangeAspect="1"/>
          </p:cNvPicPr>
          <p:nvPr/>
        </p:nvPicPr>
        <p:blipFill>
          <a:blip r:embed="rId2"/>
          <a:stretch>
            <a:fillRect/>
          </a:stretch>
        </p:blipFill>
        <p:spPr>
          <a:xfrm>
            <a:off x="2057400" y="3048000"/>
            <a:ext cx="4610648" cy="344679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Cambria" pitchFamily="18" charset="0"/>
              </a:rPr>
              <a:t>EFFECT OF AMOUNT OF COMPACTION </a:t>
            </a:r>
            <a:endParaRPr lang="en-US" sz="3200" dirty="0">
              <a:latin typeface="Cambria" pitchFamily="18" charset="0"/>
            </a:endParaRPr>
          </a:p>
        </p:txBody>
      </p:sp>
      <p:sp>
        <p:nvSpPr>
          <p:cNvPr id="3" name="Content Placeholder 2"/>
          <p:cNvSpPr>
            <a:spLocks noGrp="1"/>
          </p:cNvSpPr>
          <p:nvPr>
            <p:ph idx="1"/>
          </p:nvPr>
        </p:nvSpPr>
        <p:spPr>
          <a:xfrm>
            <a:off x="457200" y="1143000"/>
            <a:ext cx="8229600" cy="4983163"/>
          </a:xfrm>
        </p:spPr>
        <p:txBody>
          <a:bodyPr>
            <a:normAutofit/>
          </a:bodyPr>
          <a:lstStyle/>
          <a:p>
            <a:pPr algn="just">
              <a:lnSpc>
                <a:spcPct val="150000"/>
              </a:lnSpc>
            </a:pPr>
            <a:r>
              <a:rPr lang="en-US" sz="2400" dirty="0" smtClean="0">
                <a:latin typeface="Times New Roman" pitchFamily="18" charset="0"/>
                <a:cs typeface="Times New Roman" pitchFamily="18" charset="0"/>
              </a:rPr>
              <a:t>As discussed earlier, effect of increasing compactive effort is to increase MDD And reduce OMC (Evident from Standard &amp; Modified Proctor’s Tests). </a:t>
            </a:r>
          </a:p>
          <a:p>
            <a:pPr algn="just">
              <a:lnSpc>
                <a:spcPct val="150000"/>
              </a:lnSpc>
            </a:pPr>
            <a:r>
              <a:rPr lang="en-US" sz="2400" dirty="0" smtClean="0">
                <a:latin typeface="Times New Roman" pitchFamily="18" charset="0"/>
                <a:cs typeface="Times New Roman" pitchFamily="18" charset="0"/>
              </a:rPr>
              <a:t>However, there is no linear relationship between compactive effort and MDD. </a:t>
            </a:r>
            <a:endParaRPr lang="en-US" sz="2400" dirty="0">
              <a:latin typeface="Times New Roman" pitchFamily="18" charset="0"/>
              <a:cs typeface="Times New Roman" pitchFamily="18" charset="0"/>
            </a:endParaRPr>
          </a:p>
        </p:txBody>
      </p:sp>
      <p:pic>
        <p:nvPicPr>
          <p:cNvPr id="4" name="Picture 3" descr="COMPACTION 22.PNG"/>
          <p:cNvPicPr>
            <a:picLocks noChangeAspect="1"/>
          </p:cNvPicPr>
          <p:nvPr/>
        </p:nvPicPr>
        <p:blipFill>
          <a:blip r:embed="rId2"/>
          <a:stretch>
            <a:fillRect/>
          </a:stretch>
        </p:blipFill>
        <p:spPr>
          <a:xfrm>
            <a:off x="2819400" y="4038600"/>
            <a:ext cx="3296110" cy="25816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p:spPr>
        <p:txBody>
          <a:bodyPr>
            <a:normAutofit/>
          </a:bodyPr>
          <a:lstStyle/>
          <a:p>
            <a:pPr algn="l"/>
            <a:r>
              <a:rPr lang="en-US" sz="3200" b="1" dirty="0" smtClean="0">
                <a:latin typeface="Cambria" pitchFamily="18" charset="0"/>
              </a:rPr>
              <a:t>FLOCCULENT STRUCTURE</a:t>
            </a:r>
            <a:endParaRPr lang="en-US" sz="3200" dirty="0">
              <a:latin typeface="Cambria" pitchFamily="18" charset="0"/>
            </a:endParaRPr>
          </a:p>
        </p:txBody>
      </p:sp>
      <p:pic>
        <p:nvPicPr>
          <p:cNvPr id="4" name="Content Placeholder 3"/>
          <p:cNvPicPr>
            <a:picLocks noGrp="1"/>
          </p:cNvPicPr>
          <p:nvPr>
            <p:ph idx="1"/>
          </p:nvPr>
        </p:nvPicPr>
        <p:blipFill>
          <a:blip r:embed="rId2"/>
          <a:srcRect/>
          <a:stretch>
            <a:fillRect/>
          </a:stretch>
        </p:blipFill>
        <p:spPr bwMode="auto">
          <a:xfrm>
            <a:off x="7162800" y="2514600"/>
            <a:ext cx="1819561" cy="1524000"/>
          </a:xfrm>
          <a:prstGeom prst="rect">
            <a:avLst/>
          </a:prstGeom>
          <a:noFill/>
          <a:ln w="9525">
            <a:noFill/>
            <a:miter lim="800000"/>
            <a:headEnd/>
            <a:tailEnd/>
          </a:ln>
        </p:spPr>
      </p:pic>
      <p:sp>
        <p:nvSpPr>
          <p:cNvPr id="19457" name="Rectangle 1"/>
          <p:cNvSpPr>
            <a:spLocks noChangeArrowheads="1"/>
          </p:cNvSpPr>
          <p:nvPr/>
        </p:nvSpPr>
        <p:spPr bwMode="auto">
          <a:xfrm>
            <a:off x="228600" y="990600"/>
            <a:ext cx="6934200" cy="54014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Clay consisting of very fine particles or colloids may have two types of structures i.e. flocculated or dispersed.</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lang="en-US" sz="2300" dirty="0" smtClean="0">
                <a:latin typeface="Times New Roman" pitchFamily="18" charset="0"/>
                <a:ea typeface="Calibri" pitchFamily="34" charset="0"/>
                <a:cs typeface="Times New Roman" pitchFamily="18" charset="0"/>
              </a:rPr>
              <a:t> </a:t>
            </a: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Lambe explained a structure of clay from colloidal chemical viewpoint. According to him a flocculated structure of clay platelets is formed when there are edge to edge contacts between the platelets as shown in fig below.</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lang="en-US" sz="2300" dirty="0" smtClean="0">
                <a:latin typeface="Times New Roman" pitchFamily="18" charset="0"/>
                <a:ea typeface="Calibri" pitchFamily="34" charset="0"/>
                <a:cs typeface="Times New Roman" pitchFamily="18" charset="0"/>
              </a:rPr>
              <a:t> </a:t>
            </a: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structure is formed if the net electrical forces between adjacent soil particles at the time of deposition are attraction forces.</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If there is a connection of dissolved minerals in the water (Eg:- Marine water) the tendency of flocculation is increased.</a:t>
            </a:r>
            <a:endParaRPr lang="en-US" sz="2300" dirty="0" smtClean="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n-US" sz="23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Clay having a flocculent structure has a high voids ratio.</a:t>
            </a:r>
            <a:endParaRPr kumimoji="0" lang="en-US" sz="23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458200" cy="914400"/>
          </a:xfrm>
        </p:spPr>
        <p:txBody>
          <a:bodyPr>
            <a:normAutofit/>
          </a:bodyPr>
          <a:lstStyle/>
          <a:p>
            <a:r>
              <a:rPr lang="en-US" sz="3200" b="1" dirty="0" smtClean="0">
                <a:latin typeface="Cambria" pitchFamily="18" charset="0"/>
              </a:rPr>
              <a:t>EFFECT OF METHOD OF COMPACTION </a:t>
            </a:r>
            <a:endParaRPr lang="en-US" sz="3200" dirty="0">
              <a:latin typeface="Cambria" pitchFamily="18" charset="0"/>
            </a:endParaRPr>
          </a:p>
        </p:txBody>
      </p:sp>
      <p:sp>
        <p:nvSpPr>
          <p:cNvPr id="3" name="Content Placeholder 2"/>
          <p:cNvSpPr>
            <a:spLocks noGrp="1"/>
          </p:cNvSpPr>
          <p:nvPr>
            <p:ph idx="1"/>
          </p:nvPr>
        </p:nvSpPr>
        <p:spPr>
          <a:xfrm>
            <a:off x="304800" y="1219200"/>
            <a:ext cx="8382000" cy="4830763"/>
          </a:xfrm>
        </p:spPr>
        <p:txBody>
          <a:bodyPr>
            <a:normAutofit/>
          </a:bodyPr>
          <a:lstStyle/>
          <a:p>
            <a:pPr algn="just">
              <a:lnSpc>
                <a:spcPct val="160000"/>
              </a:lnSpc>
            </a:pPr>
            <a:r>
              <a:rPr lang="en-US" sz="2400" dirty="0" smtClean="0">
                <a:latin typeface="Times New Roman" pitchFamily="18" charset="0"/>
                <a:cs typeface="Times New Roman" pitchFamily="18" charset="0"/>
              </a:rPr>
              <a:t>The dry density achieved by the soil depends on the following characteristics of compacting method. </a:t>
            </a:r>
          </a:p>
          <a:p>
            <a:pPr algn="just">
              <a:lnSpc>
                <a:spcPct val="160000"/>
              </a:lnSpc>
              <a:buFont typeface="Wingdings" pitchFamily="2" charset="2"/>
              <a:buChar char="Ø"/>
            </a:pPr>
            <a:r>
              <a:rPr lang="en-US" sz="2400" dirty="0" smtClean="0">
                <a:latin typeface="Times New Roman" pitchFamily="18" charset="0"/>
                <a:cs typeface="Times New Roman" pitchFamily="18" charset="0"/>
              </a:rPr>
              <a:t>Weight of compacting equipment </a:t>
            </a:r>
          </a:p>
          <a:p>
            <a:pPr algn="just">
              <a:lnSpc>
                <a:spcPct val="160000"/>
              </a:lnSpc>
              <a:buFont typeface="Wingdings" pitchFamily="2" charset="2"/>
              <a:buChar char="Ø"/>
            </a:pPr>
            <a:r>
              <a:rPr lang="en-US" sz="2400" dirty="0" smtClean="0">
                <a:latin typeface="Times New Roman" pitchFamily="18" charset="0"/>
                <a:cs typeface="Times New Roman" pitchFamily="18" charset="0"/>
              </a:rPr>
              <a:t>Type of compaction </a:t>
            </a:r>
          </a:p>
          <a:p>
            <a:pPr algn="just">
              <a:lnSpc>
                <a:spcPct val="160000"/>
              </a:lnSpc>
              <a:buFont typeface="Wingdings" pitchFamily="2" charset="2"/>
              <a:buChar char="Ø"/>
            </a:pPr>
            <a:r>
              <a:rPr lang="en-US" sz="2400" dirty="0" smtClean="0">
                <a:latin typeface="Times New Roman" pitchFamily="18" charset="0"/>
                <a:cs typeface="Times New Roman" pitchFamily="18" charset="0"/>
              </a:rPr>
              <a:t>Area of contact of </a:t>
            </a:r>
          </a:p>
          <a:p>
            <a:pPr algn="just">
              <a:lnSpc>
                <a:spcPct val="160000"/>
              </a:lnSpc>
              <a:buFont typeface="Wingdings" pitchFamily="2" charset="2"/>
              <a:buChar char="Ø"/>
            </a:pPr>
            <a:r>
              <a:rPr lang="en-US" sz="2400" dirty="0" smtClean="0">
                <a:latin typeface="Times New Roman" pitchFamily="18" charset="0"/>
                <a:cs typeface="Times New Roman" pitchFamily="18" charset="0"/>
              </a:rPr>
              <a:t>Time of exposure </a:t>
            </a:r>
          </a:p>
          <a:p>
            <a:pPr algn="just">
              <a:lnSpc>
                <a:spcPct val="160000"/>
              </a:lnSpc>
              <a:buFont typeface="Wingdings" pitchFamily="2" charset="2"/>
              <a:buChar char="Ø"/>
            </a:pPr>
            <a:r>
              <a:rPr lang="en-US" sz="2400" dirty="0" smtClean="0">
                <a:latin typeface="Times New Roman" pitchFamily="18" charset="0"/>
                <a:cs typeface="Times New Roman" pitchFamily="18" charset="0"/>
              </a:rPr>
              <a:t>Each of these approaches will yield different compactive effort. </a:t>
            </a:r>
            <a:endParaRPr lang="en-US" sz="2400" dirty="0">
              <a:latin typeface="Times New Roman" pitchFamily="18" charset="0"/>
              <a:cs typeface="Times New Roman"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OF TYPE OF SOIL </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pPr>
            <a:r>
              <a:rPr lang="en-US" sz="2400" dirty="0" smtClean="0">
                <a:latin typeface="Times New Roman" pitchFamily="18" charset="0"/>
                <a:cs typeface="Times New Roman" pitchFamily="18" charset="0"/>
              </a:rPr>
              <a:t>Maximum density achieved depends on type of </a:t>
            </a:r>
          </a:p>
          <a:p>
            <a:pPr algn="just">
              <a:lnSpc>
                <a:spcPct val="150000"/>
              </a:lnSpc>
            </a:pPr>
            <a:r>
              <a:rPr lang="en-US" sz="2400" dirty="0" smtClean="0">
                <a:latin typeface="Times New Roman" pitchFamily="18" charset="0"/>
                <a:cs typeface="Times New Roman" pitchFamily="18" charset="0"/>
              </a:rPr>
              <a:t>Coarse grained soil achieves higher density at lower water content and fine grained soil achieves lesser density, but at higher water content </a:t>
            </a:r>
          </a:p>
          <a:p>
            <a:pPr algn="just">
              <a:lnSpc>
                <a:spcPct val="150000"/>
              </a:lnSpc>
            </a:pPr>
            <a:r>
              <a:rPr lang="en-US" sz="2400" dirty="0" smtClean="0">
                <a:latin typeface="Times New Roman" pitchFamily="18" charset="0"/>
                <a:cs typeface="Times New Roman" pitchFamily="18" charset="0"/>
              </a:rPr>
              <a:t>Further, suitability of a particular method depends on type of soil. </a:t>
            </a:r>
            <a:endParaRPr lang="en-US" sz="2400" dirty="0">
              <a:latin typeface="Times New Roman" pitchFamily="18" charset="0"/>
              <a:cs typeface="Times New Roman"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2345.PNG"/>
          <p:cNvPicPr>
            <a:picLocks noGrp="1" noChangeAspect="1"/>
          </p:cNvPicPr>
          <p:nvPr>
            <p:ph idx="1"/>
          </p:nvPr>
        </p:nvPicPr>
        <p:blipFill>
          <a:blip r:embed="rId2"/>
          <a:stretch>
            <a:fillRect/>
          </a:stretch>
        </p:blipFill>
        <p:spPr>
          <a:xfrm>
            <a:off x="2362200" y="364888"/>
            <a:ext cx="3809999" cy="6031540"/>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OF ADDITION OF ADMIXTURES </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pPr>
            <a:r>
              <a:rPr lang="en-US" sz="2400" dirty="0" smtClean="0">
                <a:latin typeface="Times New Roman" pitchFamily="18" charset="0"/>
                <a:cs typeface="Times New Roman" pitchFamily="18" charset="0"/>
              </a:rPr>
              <a:t>Stabilizing agents are the admixtures added to soil. </a:t>
            </a:r>
          </a:p>
          <a:p>
            <a:pPr algn="just">
              <a:lnSpc>
                <a:spcPct val="150000"/>
              </a:lnSpc>
            </a:pPr>
            <a:r>
              <a:rPr lang="en-US" sz="2400" dirty="0" smtClean="0">
                <a:latin typeface="Times New Roman" pitchFamily="18" charset="0"/>
                <a:cs typeface="Times New Roman" pitchFamily="18" charset="0"/>
              </a:rPr>
              <a:t>The effect of adding these admixtures is to stabilize the soil. </a:t>
            </a:r>
          </a:p>
          <a:p>
            <a:pPr algn="just">
              <a:lnSpc>
                <a:spcPct val="150000"/>
              </a:lnSpc>
            </a:pPr>
            <a:r>
              <a:rPr lang="en-US" sz="2400" dirty="0" smtClean="0">
                <a:latin typeface="Times New Roman" pitchFamily="18" charset="0"/>
                <a:cs typeface="Times New Roman" pitchFamily="18" charset="0"/>
              </a:rPr>
              <a:t>In many cases they accelerate the process of densification. </a:t>
            </a:r>
            <a:endParaRPr lang="en-US" sz="2400" dirty="0">
              <a:latin typeface="Times New Roman" pitchFamily="18" charset="0"/>
              <a:cs typeface="Times New Roman"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rmAutofit/>
          </a:bodyPr>
          <a:lstStyle/>
          <a:p>
            <a:r>
              <a:rPr lang="en-US" sz="3200" b="1" dirty="0" smtClean="0">
                <a:latin typeface="Cambria" pitchFamily="18" charset="0"/>
              </a:rPr>
              <a:t>EFFECT OF COMPACTION ON SOIL PROPERTIES </a:t>
            </a:r>
            <a:endParaRPr lang="en-US" sz="3200" dirty="0">
              <a:latin typeface="Cambria" pitchFamily="18" charset="0"/>
            </a:endParaRPr>
          </a:p>
        </p:txBody>
      </p:sp>
      <p:sp>
        <p:nvSpPr>
          <p:cNvPr id="3" name="Content Placeholder 2"/>
          <p:cNvSpPr>
            <a:spLocks noGrp="1"/>
          </p:cNvSpPr>
          <p:nvPr>
            <p:ph idx="1"/>
          </p:nvPr>
        </p:nvSpPr>
        <p:spPr>
          <a:xfrm>
            <a:off x="457200" y="1600200"/>
            <a:ext cx="8458200" cy="4876800"/>
          </a:xfrm>
        </p:spPr>
        <p:txBody>
          <a:bodyPr numCol="2">
            <a:normAutofit/>
          </a:bodyPr>
          <a:lstStyle/>
          <a:p>
            <a:pPr>
              <a:lnSpc>
                <a:spcPct val="150000"/>
              </a:lnSpc>
            </a:pPr>
            <a:r>
              <a:rPr lang="en-US" sz="2800" dirty="0" smtClean="0">
                <a:latin typeface="Times New Roman" pitchFamily="18" charset="0"/>
                <a:cs typeface="Times New Roman" pitchFamily="18" charset="0"/>
              </a:rPr>
              <a:t>Density </a:t>
            </a:r>
          </a:p>
          <a:p>
            <a:pPr>
              <a:lnSpc>
                <a:spcPct val="150000"/>
              </a:lnSpc>
            </a:pPr>
            <a:r>
              <a:rPr lang="en-US" sz="2800" dirty="0" smtClean="0">
                <a:latin typeface="Times New Roman" pitchFamily="18" charset="0"/>
                <a:cs typeface="Times New Roman" pitchFamily="18" charset="0"/>
              </a:rPr>
              <a:t>Shear strength </a:t>
            </a:r>
          </a:p>
          <a:p>
            <a:pPr>
              <a:lnSpc>
                <a:spcPct val="150000"/>
              </a:lnSpc>
            </a:pPr>
            <a:r>
              <a:rPr lang="en-US" sz="2800" dirty="0" smtClean="0">
                <a:latin typeface="Times New Roman" pitchFamily="18" charset="0"/>
                <a:cs typeface="Times New Roman" pitchFamily="18" charset="0"/>
              </a:rPr>
              <a:t>Permeability </a:t>
            </a:r>
          </a:p>
          <a:p>
            <a:pPr>
              <a:lnSpc>
                <a:spcPct val="150000"/>
              </a:lnSpc>
            </a:pPr>
            <a:r>
              <a:rPr lang="en-US" sz="2800" dirty="0" smtClean="0">
                <a:latin typeface="Times New Roman" pitchFamily="18" charset="0"/>
                <a:cs typeface="Times New Roman" pitchFamily="18" charset="0"/>
              </a:rPr>
              <a:t>Bearing Capacity </a:t>
            </a:r>
          </a:p>
          <a:p>
            <a:pPr>
              <a:lnSpc>
                <a:spcPct val="150000"/>
              </a:lnSpc>
            </a:pPr>
            <a:r>
              <a:rPr lang="en-US" sz="2800" dirty="0" smtClean="0">
                <a:latin typeface="Times New Roman" pitchFamily="18" charset="0"/>
                <a:cs typeface="Times New Roman" pitchFamily="18" charset="0"/>
              </a:rPr>
              <a:t>Settlement </a:t>
            </a:r>
          </a:p>
          <a:p>
            <a:pPr>
              <a:lnSpc>
                <a:spcPct val="150000"/>
              </a:lnSpc>
            </a:pPr>
            <a:r>
              <a:rPr lang="en-US" sz="2800" dirty="0" smtClean="0">
                <a:latin typeface="Times New Roman" pitchFamily="18" charset="0"/>
                <a:cs typeface="Times New Roman" pitchFamily="18" charset="0"/>
              </a:rPr>
              <a:t>Soil Structure </a:t>
            </a:r>
          </a:p>
          <a:p>
            <a:pPr>
              <a:lnSpc>
                <a:spcPct val="150000"/>
              </a:lnSpc>
            </a:pPr>
            <a:r>
              <a:rPr lang="en-US" sz="2800" dirty="0" smtClean="0">
                <a:latin typeface="Times New Roman" pitchFamily="18" charset="0"/>
                <a:cs typeface="Times New Roman" pitchFamily="18" charset="0"/>
              </a:rPr>
              <a:t>Pore Pressure</a:t>
            </a:r>
          </a:p>
          <a:p>
            <a:pPr>
              <a:lnSpc>
                <a:spcPct val="150000"/>
              </a:lnSpc>
            </a:pPr>
            <a:r>
              <a:rPr lang="en-US" sz="2800" dirty="0" smtClean="0">
                <a:latin typeface="Times New Roman" pitchFamily="18" charset="0"/>
                <a:cs typeface="Times New Roman" pitchFamily="18" charset="0"/>
              </a:rPr>
              <a:t>Stress Strain characteristics </a:t>
            </a:r>
          </a:p>
          <a:p>
            <a:pPr>
              <a:lnSpc>
                <a:spcPct val="150000"/>
              </a:lnSpc>
            </a:pPr>
            <a:r>
              <a:rPr lang="en-US" sz="2800" dirty="0" smtClean="0">
                <a:latin typeface="Times New Roman" pitchFamily="18" charset="0"/>
                <a:cs typeface="Times New Roman" pitchFamily="18" charset="0"/>
              </a:rPr>
              <a:t>Swelling &amp; Shrinkage </a:t>
            </a:r>
            <a:endParaRPr lang="en-US" sz="2800" dirty="0">
              <a:latin typeface="Times New Roman" pitchFamily="18" charset="0"/>
              <a:cs typeface="Times New Roman"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INFLUENCE ON DENSITY</a:t>
            </a:r>
            <a:endParaRPr lang="en-US" sz="3200" dirty="0">
              <a:latin typeface="Cambria" pitchFamily="18" charset="0"/>
            </a:endParaRPr>
          </a:p>
        </p:txBody>
      </p:sp>
      <p:sp>
        <p:nvSpPr>
          <p:cNvPr id="3" name="Content Placeholder 2"/>
          <p:cNvSpPr>
            <a:spLocks noGrp="1"/>
          </p:cNvSpPr>
          <p:nvPr>
            <p:ph idx="1"/>
          </p:nvPr>
        </p:nvSpPr>
        <p:spPr>
          <a:xfrm>
            <a:off x="381000" y="1371600"/>
            <a:ext cx="8305800" cy="4754563"/>
          </a:xfrm>
        </p:spPr>
        <p:txBody>
          <a:bodyPr>
            <a:normAutofit/>
          </a:bodyPr>
          <a:lstStyle/>
          <a:p>
            <a:pPr algn="just">
              <a:lnSpc>
                <a:spcPct val="150000"/>
              </a:lnSpc>
            </a:pPr>
            <a:r>
              <a:rPr lang="en-US" sz="2400" dirty="0" smtClean="0">
                <a:latin typeface="Times New Roman" pitchFamily="18" charset="0"/>
                <a:cs typeface="Times New Roman" pitchFamily="18" charset="0"/>
              </a:rPr>
              <a:t>Effect of compaction is to reduce the voids by expelling out air. </a:t>
            </a:r>
          </a:p>
          <a:p>
            <a:pPr algn="just">
              <a:lnSpc>
                <a:spcPct val="150000"/>
              </a:lnSpc>
            </a:pPr>
            <a:r>
              <a:rPr lang="en-US" sz="2400" dirty="0" smtClean="0">
                <a:latin typeface="Times New Roman" pitchFamily="18" charset="0"/>
                <a:cs typeface="Times New Roman" pitchFamily="18" charset="0"/>
              </a:rPr>
              <a:t>This results in increasing the dry density of soil mass. </a:t>
            </a:r>
            <a:endParaRPr lang="en-US" sz="2400" dirty="0">
              <a:latin typeface="Times New Roman" pitchFamily="18" charset="0"/>
              <a:cs typeface="Times New Roman" pitchFamily="18"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INFLUENCE ON SHEAR STRENGTH</a:t>
            </a:r>
            <a:endParaRPr lang="en-US" sz="3200" dirty="0">
              <a:latin typeface="Cambria" pitchFamily="18" charset="0"/>
            </a:endParaRPr>
          </a:p>
        </p:txBody>
      </p:sp>
      <p:sp>
        <p:nvSpPr>
          <p:cNvPr id="3" name="Content Placeholder 2"/>
          <p:cNvSpPr>
            <a:spLocks noGrp="1"/>
          </p:cNvSpPr>
          <p:nvPr>
            <p:ph idx="1"/>
          </p:nvPr>
        </p:nvSpPr>
        <p:spPr>
          <a:xfrm>
            <a:off x="381000" y="1219200"/>
            <a:ext cx="8305800" cy="4906963"/>
          </a:xfrm>
        </p:spPr>
        <p:txBody>
          <a:bodyPr>
            <a:normAutofit/>
          </a:bodyPr>
          <a:lstStyle/>
          <a:p>
            <a:pPr algn="just">
              <a:lnSpc>
                <a:spcPct val="150000"/>
              </a:lnSpc>
            </a:pPr>
            <a:r>
              <a:rPr lang="en-US" sz="2400" dirty="0" smtClean="0">
                <a:latin typeface="Times New Roman" pitchFamily="18" charset="0"/>
                <a:cs typeface="Times New Roman" pitchFamily="18" charset="0"/>
              </a:rPr>
              <a:t>Increase the number of contacts resulting in increased shear strength, especially in granular soils. </a:t>
            </a:r>
          </a:p>
          <a:p>
            <a:pPr algn="just">
              <a:lnSpc>
                <a:spcPct val="150000"/>
              </a:lnSpc>
            </a:pPr>
            <a:r>
              <a:rPr lang="en-US" sz="2400" dirty="0" smtClean="0">
                <a:latin typeface="Times New Roman" pitchFamily="18" charset="0"/>
                <a:cs typeface="Times New Roman" pitchFamily="18" charset="0"/>
              </a:rPr>
              <a:t>In clays, shear strength depends on dry density, </a:t>
            </a:r>
            <a:r>
              <a:rPr lang="en-US" sz="2400" dirty="0" err="1" smtClean="0">
                <a:latin typeface="Times New Roman" pitchFamily="18" charset="0"/>
                <a:cs typeface="Times New Roman" pitchFamily="18" charset="0"/>
              </a:rPr>
              <a:t>moulding</a:t>
            </a:r>
            <a:r>
              <a:rPr lang="en-US" sz="2400" dirty="0" smtClean="0">
                <a:latin typeface="Times New Roman" pitchFamily="18" charset="0"/>
                <a:cs typeface="Times New Roman" pitchFamily="18" charset="0"/>
              </a:rPr>
              <a:t> water content, soil structure, method of compaction, strain drainage condition etc.</a:t>
            </a:r>
          </a:p>
          <a:p>
            <a:pPr algn="just">
              <a:lnSpc>
                <a:spcPct val="150000"/>
              </a:lnSpc>
            </a:pPr>
            <a:r>
              <a:rPr lang="en-US" sz="2400" dirty="0" smtClean="0">
                <a:latin typeface="Times New Roman" pitchFamily="18" charset="0"/>
                <a:cs typeface="Times New Roman" pitchFamily="18" charset="0"/>
              </a:rPr>
              <a:t>Shear strength of cohesive soils compacted dry of optimum (flocculated structure) will be higher than those compacted wet of optimum (dispersed structure).</a:t>
            </a:r>
            <a:endParaRPr lang="en-US" sz="2400" dirty="0">
              <a:latin typeface="Times New Roman" pitchFamily="18" charset="0"/>
              <a:cs typeface="Times New Roman" pitchFamily="18"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654.PNG"/>
          <p:cNvPicPr>
            <a:picLocks noGrp="1" noChangeAspect="1"/>
          </p:cNvPicPr>
          <p:nvPr>
            <p:ph idx="1"/>
          </p:nvPr>
        </p:nvPicPr>
        <p:blipFill>
          <a:blip r:embed="rId2"/>
          <a:stretch>
            <a:fillRect/>
          </a:stretch>
        </p:blipFill>
        <p:spPr>
          <a:xfrm>
            <a:off x="1295400" y="838200"/>
            <a:ext cx="6145391" cy="3962400"/>
          </a:xfrm>
        </p:spPr>
      </p:pic>
      <p:sp>
        <p:nvSpPr>
          <p:cNvPr id="6" name="Title 1"/>
          <p:cNvSpPr>
            <a:spLocks noGrp="1"/>
          </p:cNvSpPr>
          <p:nvPr>
            <p:ph type="title"/>
          </p:nvPr>
        </p:nvSpPr>
        <p:spPr>
          <a:xfrm>
            <a:off x="2057400" y="5029200"/>
            <a:ext cx="5029200" cy="685800"/>
          </a:xfrm>
        </p:spPr>
        <p:txBody>
          <a:bodyPr>
            <a:normAutofit/>
          </a:bodyPr>
          <a:lstStyle/>
          <a:p>
            <a:r>
              <a:rPr lang="en-US" sz="2000" b="1" dirty="0" smtClean="0">
                <a:latin typeface="Cambria" pitchFamily="18" charset="0"/>
              </a:rPr>
              <a:t>INFLUENCE ON SHEAR STRENGTH</a:t>
            </a:r>
            <a:endParaRPr lang="en-US" sz="2000" dirty="0">
              <a:latin typeface="Cambria" pitchFamily="18"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latin typeface="Cambria" pitchFamily="18" charset="0"/>
              </a:rPr>
              <a:t>EFFECT OF COMPACTION ON PERMEABILITY</a:t>
            </a:r>
            <a:endParaRPr lang="en-US" sz="3200" dirty="0">
              <a:latin typeface="Cambri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400" dirty="0" smtClean="0">
                <a:latin typeface="Times New Roman" pitchFamily="18" charset="0"/>
                <a:cs typeface="Times New Roman" pitchFamily="18" charset="0"/>
              </a:rPr>
              <a:t>Increased dry density, reduces the void space, thereby reducing permeability. </a:t>
            </a:r>
          </a:p>
          <a:p>
            <a:pPr algn="just">
              <a:lnSpc>
                <a:spcPct val="150000"/>
              </a:lnSpc>
            </a:pPr>
            <a:r>
              <a:rPr lang="en-US" sz="2400" dirty="0" smtClean="0">
                <a:latin typeface="Times New Roman" pitchFamily="18" charset="0"/>
                <a:cs typeface="Times New Roman" pitchFamily="18" charset="0"/>
              </a:rPr>
              <a:t>At same density, soil compacted dry of optimum is more permeable. </a:t>
            </a:r>
          </a:p>
          <a:p>
            <a:pPr algn="just">
              <a:lnSpc>
                <a:spcPct val="150000"/>
              </a:lnSpc>
            </a:pPr>
            <a:r>
              <a:rPr lang="en-US" sz="2400" dirty="0" smtClean="0">
                <a:latin typeface="Times New Roman" pitchFamily="18" charset="0"/>
                <a:cs typeface="Times New Roman" pitchFamily="18" charset="0"/>
              </a:rPr>
              <a:t>At same void ratio, soil with bigger particle size is more permeable. </a:t>
            </a:r>
          </a:p>
          <a:p>
            <a:pPr algn="just">
              <a:lnSpc>
                <a:spcPct val="150000"/>
              </a:lnSpc>
            </a:pPr>
            <a:r>
              <a:rPr lang="en-US" sz="2400" dirty="0" smtClean="0">
                <a:latin typeface="Times New Roman" pitchFamily="18" charset="0"/>
                <a:cs typeface="Times New Roman" pitchFamily="18" charset="0"/>
              </a:rPr>
              <a:t>Increased compactive effort reduces permeability.</a:t>
            </a:r>
            <a:endParaRPr lang="en-US" sz="2400" dirty="0">
              <a:latin typeface="Times New Roman" pitchFamily="18" charset="0"/>
              <a:cs typeface="Times New Roman"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BEARING CAPACITY</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pPr>
            <a:r>
              <a:rPr lang="en-US" sz="2400" dirty="0" smtClean="0">
                <a:latin typeface="Times New Roman" pitchFamily="18" charset="0"/>
                <a:cs typeface="Times New Roman" pitchFamily="18" charset="0"/>
              </a:rPr>
              <a:t>Increase in compaction increases the density and number of contacts between soil particles. </a:t>
            </a:r>
          </a:p>
          <a:p>
            <a:pPr algn="just">
              <a:lnSpc>
                <a:spcPct val="150000"/>
              </a:lnSpc>
            </a:pPr>
            <a:r>
              <a:rPr lang="en-US" sz="2400" dirty="0" smtClean="0">
                <a:latin typeface="Times New Roman" pitchFamily="18" charset="0"/>
                <a:cs typeface="Times New Roman" pitchFamily="18" charset="0"/>
              </a:rPr>
              <a:t>This results in increased bearing capacity which is a function of density.</a:t>
            </a:r>
            <a:endParaRPr lang="en-US" sz="24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200" b="1" dirty="0" smtClean="0">
                <a:latin typeface="Cambria" pitchFamily="18" charset="0"/>
              </a:rPr>
              <a:t>DISPERSED STRUCTURE</a:t>
            </a:r>
            <a:endParaRPr lang="en-US" sz="3200" dirty="0">
              <a:latin typeface="Cambria" pitchFamily="18" charset="0"/>
            </a:endParaRPr>
          </a:p>
        </p:txBody>
      </p:sp>
      <p:sp>
        <p:nvSpPr>
          <p:cNvPr id="3" name="Content Placeholder 2"/>
          <p:cNvSpPr>
            <a:spLocks noGrp="1"/>
          </p:cNvSpPr>
          <p:nvPr>
            <p:ph idx="1"/>
          </p:nvPr>
        </p:nvSpPr>
        <p:spPr>
          <a:xfrm>
            <a:off x="304800" y="1295400"/>
            <a:ext cx="5715000" cy="4830763"/>
          </a:xfrm>
        </p:spPr>
        <p:txBody>
          <a:bodyPr>
            <a:normAutofit/>
          </a:bodyPr>
          <a:lstStyle/>
          <a:p>
            <a:pPr algn="just"/>
            <a:r>
              <a:rPr lang="en-US" sz="2400" dirty="0" smtClean="0">
                <a:latin typeface="Times New Roman" pitchFamily="18" charset="0"/>
                <a:cs typeface="Times New Roman" pitchFamily="18" charset="0"/>
              </a:rPr>
              <a:t>A dispersed or oriented structure is formed when the platelets having face to face contact which is more or less parallel. </a:t>
            </a:r>
          </a:p>
          <a:p>
            <a:pPr algn="just"/>
            <a:r>
              <a:rPr lang="en-US" sz="2400" dirty="0" smtClean="0">
                <a:latin typeface="Times New Roman" pitchFamily="18" charset="0"/>
                <a:cs typeface="Times New Roman" pitchFamily="18" charset="0"/>
              </a:rPr>
              <a:t>Such as structure is formed if the net electrical forces between adjacent soil particles at the time of deposition are repulsion.</a:t>
            </a:r>
          </a:p>
          <a:p>
            <a:pPr algn="just"/>
            <a:r>
              <a:rPr lang="en-US" sz="2400" dirty="0" smtClean="0">
                <a:latin typeface="Times New Roman" pitchFamily="18" charset="0"/>
                <a:cs typeface="Times New Roman" pitchFamily="18" charset="0"/>
              </a:rPr>
              <a:t>In dispersed structure the volume of voids are relatively less, have a high shear strength, high compressibility and low permeability.</a:t>
            </a:r>
          </a:p>
          <a:p>
            <a:endParaRPr lang="en-US" dirty="0"/>
          </a:p>
        </p:txBody>
      </p:sp>
      <p:pic>
        <p:nvPicPr>
          <p:cNvPr id="4" name="Picture 3" descr="Fig-4-Dispersed-Structure.jpg"/>
          <p:cNvPicPr/>
          <p:nvPr/>
        </p:nvPicPr>
        <p:blipFill>
          <a:blip r:embed="rId2"/>
          <a:stretch>
            <a:fillRect/>
          </a:stretch>
        </p:blipFill>
        <p:spPr>
          <a:xfrm>
            <a:off x="6172200" y="2286000"/>
            <a:ext cx="2819400" cy="14478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SETTLEMENT </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pPr>
            <a:r>
              <a:rPr lang="en-US" sz="2400" dirty="0" smtClean="0">
                <a:latin typeface="Times New Roman" pitchFamily="18" charset="0"/>
                <a:cs typeface="Times New Roman" pitchFamily="18" charset="0"/>
              </a:rPr>
              <a:t>Compaction increases density and decreases void ratio, this results in reduced settlement. </a:t>
            </a:r>
          </a:p>
          <a:p>
            <a:pPr algn="just">
              <a:lnSpc>
                <a:spcPct val="150000"/>
              </a:lnSpc>
            </a:pPr>
            <a:r>
              <a:rPr lang="en-US" sz="2400" dirty="0" smtClean="0">
                <a:latin typeface="Times New Roman" pitchFamily="18" charset="0"/>
                <a:cs typeface="Times New Roman" pitchFamily="18" charset="0"/>
              </a:rPr>
              <a:t>Both elastic settlement and consolidation settlement are reduced. </a:t>
            </a:r>
          </a:p>
          <a:p>
            <a:pPr algn="just">
              <a:lnSpc>
                <a:spcPct val="150000"/>
              </a:lnSpc>
            </a:pPr>
            <a:r>
              <a:rPr lang="en-US" sz="2400" dirty="0" smtClean="0">
                <a:latin typeface="Times New Roman" pitchFamily="18" charset="0"/>
                <a:cs typeface="Times New Roman" pitchFamily="18" charset="0"/>
              </a:rPr>
              <a:t>Soil compacted dry of optimum experiences greater compression than that compacted wet of optimum. </a:t>
            </a:r>
            <a:endParaRPr lang="en-US" sz="2400" dirty="0">
              <a:latin typeface="Times New Roman" pitchFamily="18" charset="0"/>
              <a:cs typeface="Times New Roman" pitchFamily="18"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COMPRESSIBILITY </a:t>
            </a:r>
            <a:endParaRPr lang="en-US" sz="3200" dirty="0">
              <a:latin typeface="Cambria" pitchFamily="18" charset="0"/>
            </a:endParaRP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50000"/>
              </a:lnSpc>
            </a:pPr>
            <a:r>
              <a:rPr lang="en-US" sz="2400" dirty="0" smtClean="0">
                <a:latin typeface="Times New Roman" pitchFamily="18" charset="0"/>
                <a:cs typeface="Times New Roman" pitchFamily="18" charset="0"/>
              </a:rPr>
              <a:t>Optimum shows more compressibility than that on dry side. But at higher pressure, behavior is similar. </a:t>
            </a:r>
            <a:endParaRPr lang="en-US" sz="2400" dirty="0">
              <a:latin typeface="Times New Roman" pitchFamily="18" charset="0"/>
              <a:cs typeface="Times New Roman" pitchFamily="18" charset="0"/>
            </a:endParaRPr>
          </a:p>
        </p:txBody>
      </p:sp>
      <p:pic>
        <p:nvPicPr>
          <p:cNvPr id="4" name="Picture 3" descr="5555.PNG"/>
          <p:cNvPicPr>
            <a:picLocks noChangeAspect="1"/>
          </p:cNvPicPr>
          <p:nvPr/>
        </p:nvPicPr>
        <p:blipFill>
          <a:blip r:embed="rId2"/>
          <a:stretch>
            <a:fillRect/>
          </a:stretch>
        </p:blipFill>
        <p:spPr>
          <a:xfrm>
            <a:off x="2362200" y="2514600"/>
            <a:ext cx="4419600" cy="3144229"/>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SOIL STRUCTURE </a:t>
            </a:r>
            <a:endParaRPr lang="en-US" sz="3200" dirty="0">
              <a:latin typeface="Cambria" pitchFamily="18" charset="0"/>
            </a:endParaRPr>
          </a:p>
        </p:txBody>
      </p:sp>
      <p:sp>
        <p:nvSpPr>
          <p:cNvPr id="3" name="Content Placeholder 2"/>
          <p:cNvSpPr>
            <a:spLocks noGrp="1"/>
          </p:cNvSpPr>
          <p:nvPr>
            <p:ph idx="1"/>
          </p:nvPr>
        </p:nvSpPr>
        <p:spPr>
          <a:xfrm>
            <a:off x="457200" y="1371600"/>
            <a:ext cx="8229600" cy="4525963"/>
          </a:xfrm>
        </p:spPr>
        <p:txBody>
          <a:bodyPr>
            <a:normAutofit/>
          </a:bodyPr>
          <a:lstStyle/>
          <a:p>
            <a:pPr algn="just">
              <a:lnSpc>
                <a:spcPct val="150000"/>
              </a:lnSpc>
            </a:pPr>
            <a:r>
              <a:rPr lang="en-US" sz="2400" dirty="0" smtClean="0">
                <a:latin typeface="Times New Roman" pitchFamily="18" charset="0"/>
                <a:cs typeface="Times New Roman" pitchFamily="18" charset="0"/>
              </a:rPr>
              <a:t>In fine grained soil </a:t>
            </a:r>
          </a:p>
          <a:p>
            <a:pPr algn="just">
              <a:lnSpc>
                <a:spcPct val="150000"/>
              </a:lnSpc>
              <a:buNone/>
            </a:pPr>
            <a:r>
              <a:rPr lang="en-US" sz="2400" dirty="0" smtClean="0">
                <a:latin typeface="Times New Roman" pitchFamily="18" charset="0"/>
                <a:cs typeface="Times New Roman" pitchFamily="18" charset="0"/>
              </a:rPr>
              <a:t>1. On dry side of optimum, the structure is flocculated. The particles repel and density is less. </a:t>
            </a:r>
          </a:p>
          <a:p>
            <a:pPr algn="just">
              <a:lnSpc>
                <a:spcPct val="150000"/>
              </a:lnSpc>
              <a:buNone/>
            </a:pPr>
            <a:r>
              <a:rPr lang="en-US" sz="2400" dirty="0" smtClean="0">
                <a:latin typeface="Times New Roman" pitchFamily="18" charset="0"/>
                <a:cs typeface="Times New Roman" pitchFamily="18" charset="0"/>
              </a:rPr>
              <a:t>2. Addition of water increases lubrication and transforms the structure into dispersed structure </a:t>
            </a:r>
          </a:p>
          <a:p>
            <a:pPr algn="just">
              <a:lnSpc>
                <a:spcPct val="150000"/>
              </a:lnSpc>
            </a:pPr>
            <a:r>
              <a:rPr lang="en-US" sz="2400" dirty="0" smtClean="0">
                <a:latin typeface="Times New Roman" pitchFamily="18" charset="0"/>
                <a:cs typeface="Times New Roman" pitchFamily="18" charset="0"/>
              </a:rPr>
              <a:t>In coarse grained soil, single grained structure is maintained </a:t>
            </a:r>
          </a:p>
          <a:p>
            <a:pPr algn="just">
              <a:lnSpc>
                <a:spcPct val="150000"/>
              </a:lnSpc>
            </a:pPr>
            <a:r>
              <a:rPr lang="en-US" sz="2400" dirty="0" smtClean="0">
                <a:latin typeface="Times New Roman" pitchFamily="18" charset="0"/>
                <a:cs typeface="Times New Roman" pitchFamily="18" charset="0"/>
              </a:rPr>
              <a:t>In composite soil, behaviour depends on composition. </a:t>
            </a:r>
            <a:endParaRPr lang="en-US" sz="2400" dirty="0">
              <a:latin typeface="Times New Roman" pitchFamily="18" charset="0"/>
              <a:cs typeface="Times New Roman"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698.PNG"/>
          <p:cNvPicPr>
            <a:picLocks noGrp="1" noChangeAspect="1"/>
          </p:cNvPicPr>
          <p:nvPr>
            <p:ph idx="1"/>
          </p:nvPr>
        </p:nvPicPr>
        <p:blipFill>
          <a:blip r:embed="rId2"/>
          <a:stretch>
            <a:fillRect/>
          </a:stretch>
        </p:blipFill>
        <p:spPr>
          <a:xfrm>
            <a:off x="1752600" y="1295400"/>
            <a:ext cx="5435921" cy="4038600"/>
          </a:xfr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PORE PRESSURE </a:t>
            </a:r>
            <a:endParaRPr lang="en-US" sz="3200" dirty="0">
              <a:latin typeface="Cambri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400" dirty="0" smtClean="0">
                <a:latin typeface="Times New Roman" pitchFamily="18" charset="0"/>
                <a:cs typeface="Times New Roman" pitchFamily="18" charset="0"/>
              </a:rPr>
              <a:t>Clayey soil compacted dry of optimum develops less pore water pressure than that compacted wet of optimum at the same density at low strains. </a:t>
            </a:r>
          </a:p>
          <a:p>
            <a:pPr algn="just">
              <a:lnSpc>
                <a:spcPct val="150000"/>
              </a:lnSpc>
            </a:pPr>
            <a:r>
              <a:rPr lang="en-US" sz="2400" dirty="0" smtClean="0">
                <a:latin typeface="Times New Roman" pitchFamily="18" charset="0"/>
                <a:cs typeface="Times New Roman" pitchFamily="18" charset="0"/>
              </a:rPr>
              <a:t>However, at higher strains the effect is the same in both the cases. </a:t>
            </a:r>
            <a:endParaRPr lang="en-US" sz="2400" dirty="0">
              <a:latin typeface="Times New Roman" pitchFamily="18" charset="0"/>
              <a:cs typeface="Times New Roman" pitchFamily="18"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15962"/>
          </a:xfrm>
        </p:spPr>
        <p:txBody>
          <a:bodyPr>
            <a:normAutofit fontScale="90000"/>
          </a:bodyPr>
          <a:lstStyle/>
          <a:p>
            <a:r>
              <a:rPr lang="en-US" sz="3200" b="1" dirty="0" smtClean="0">
                <a:latin typeface="Cambria" pitchFamily="18" charset="0"/>
              </a:rPr>
              <a:t>EFFECT ON STRESS STRAIN CHARACTERISTICS </a:t>
            </a:r>
            <a:endParaRPr lang="en-US" sz="3200" dirty="0">
              <a:latin typeface="Cambria" pitchFamily="18" charset="0"/>
            </a:endParaRPr>
          </a:p>
        </p:txBody>
      </p:sp>
      <p:sp>
        <p:nvSpPr>
          <p:cNvPr id="3" name="Content Placeholder 2"/>
          <p:cNvSpPr>
            <a:spLocks noGrp="1"/>
          </p:cNvSpPr>
          <p:nvPr>
            <p:ph idx="1"/>
          </p:nvPr>
        </p:nvSpPr>
        <p:spPr>
          <a:xfrm>
            <a:off x="457200" y="1143000"/>
            <a:ext cx="8229600" cy="4983163"/>
          </a:xfrm>
        </p:spPr>
        <p:txBody>
          <a:bodyPr>
            <a:normAutofit/>
          </a:bodyPr>
          <a:lstStyle/>
          <a:p>
            <a:pPr>
              <a:lnSpc>
                <a:spcPct val="150000"/>
              </a:lnSpc>
            </a:pPr>
            <a:r>
              <a:rPr lang="en-US" sz="2400" dirty="0" smtClean="0">
                <a:latin typeface="Times New Roman" pitchFamily="18" charset="0"/>
                <a:cs typeface="Times New Roman" pitchFamily="18" charset="0"/>
              </a:rPr>
              <a:t>The strength and modulus of elasticity of soil on the dry side of optimum will always be better than on the wet side for the same density. </a:t>
            </a:r>
          </a:p>
          <a:p>
            <a:pPr>
              <a:lnSpc>
                <a:spcPct val="150000"/>
              </a:lnSpc>
            </a:pPr>
            <a:r>
              <a:rPr lang="en-US" sz="2400" dirty="0" smtClean="0">
                <a:latin typeface="Times New Roman" pitchFamily="18" charset="0"/>
                <a:cs typeface="Times New Roman" pitchFamily="18" charset="0"/>
              </a:rPr>
              <a:t>Soil compacted dry of optimum shows brittle failure and that compacted on wet side experiences increased strain </a:t>
            </a:r>
            <a:endParaRPr lang="en-US" sz="2400" dirty="0">
              <a:latin typeface="Times New Roman" pitchFamily="18" charset="0"/>
              <a:cs typeface="Times New Roman" pitchFamily="18" charset="0"/>
            </a:endParaRPr>
          </a:p>
        </p:txBody>
      </p:sp>
      <p:pic>
        <p:nvPicPr>
          <p:cNvPr id="4" name="Picture 3" descr="875.PNG"/>
          <p:cNvPicPr>
            <a:picLocks noChangeAspect="1"/>
          </p:cNvPicPr>
          <p:nvPr/>
        </p:nvPicPr>
        <p:blipFill>
          <a:blip r:embed="rId2"/>
          <a:stretch>
            <a:fillRect/>
          </a:stretch>
        </p:blipFill>
        <p:spPr>
          <a:xfrm>
            <a:off x="2667000" y="4038600"/>
            <a:ext cx="3886200" cy="2631512"/>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Cambria" pitchFamily="18" charset="0"/>
              </a:rPr>
              <a:t>EFFECT ON SWELL SHRINK ASPECT </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pPr>
            <a:r>
              <a:rPr lang="en-US" sz="2400" dirty="0" smtClean="0">
                <a:latin typeface="Times New Roman" pitchFamily="18" charset="0"/>
                <a:cs typeface="Times New Roman" pitchFamily="18" charset="0"/>
              </a:rPr>
              <a:t>The effect of compaction is to reduce the void space. Hence the swelling and shrinkage are enormously reduced. </a:t>
            </a:r>
          </a:p>
          <a:p>
            <a:pPr algn="just">
              <a:lnSpc>
                <a:spcPct val="150000"/>
              </a:lnSpc>
            </a:pPr>
            <a:r>
              <a:rPr lang="en-US" sz="2400" dirty="0" smtClean="0">
                <a:latin typeface="Times New Roman" pitchFamily="18" charset="0"/>
                <a:cs typeface="Times New Roman" pitchFamily="18" charset="0"/>
              </a:rPr>
              <a:t>Further, soil compacted dry of optimum exhibits greater swell and swell pressure than that compacted on wet side because of random orientation and deficiency in water. </a:t>
            </a:r>
            <a:endParaRPr lang="en-US" sz="2400" dirty="0">
              <a:latin typeface="Times New Roman" pitchFamily="18" charset="0"/>
              <a:cs typeface="Times New Roman" pitchFamily="18"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Cambria" pitchFamily="18" charset="0"/>
              </a:rPr>
              <a:t>FIELD COMPACTION EQUIPMENTS</a:t>
            </a:r>
            <a:endParaRPr lang="en-US" sz="3200" dirty="0">
              <a:latin typeface="Cambria"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lgn="just">
              <a:lnSpc>
                <a:spcPct val="150000"/>
              </a:lnSpc>
              <a:buNone/>
            </a:pPr>
            <a:r>
              <a:rPr lang="en-US" sz="2400" dirty="0" smtClean="0">
                <a:latin typeface="Times New Roman" pitchFamily="18" charset="0"/>
                <a:cs typeface="Times New Roman" pitchFamily="18" charset="0"/>
              </a:rPr>
              <a:t>The different types of field compacting equipments are:-</a:t>
            </a:r>
          </a:p>
          <a:p>
            <a:pPr lvl="0" algn="just">
              <a:lnSpc>
                <a:spcPct val="150000"/>
              </a:lnSpc>
            </a:pPr>
            <a:r>
              <a:rPr lang="en-US" sz="2400" dirty="0" smtClean="0">
                <a:latin typeface="Times New Roman" pitchFamily="18" charset="0"/>
                <a:cs typeface="Times New Roman" pitchFamily="18" charset="0"/>
              </a:rPr>
              <a:t>Smooth Wheeled Steel Drum Rollers</a:t>
            </a:r>
          </a:p>
          <a:p>
            <a:pPr lvl="0" algn="just">
              <a:lnSpc>
                <a:spcPct val="150000"/>
              </a:lnSpc>
            </a:pPr>
            <a:r>
              <a:rPr lang="en-US" sz="2400" dirty="0" smtClean="0">
                <a:latin typeface="Times New Roman" pitchFamily="18" charset="0"/>
                <a:cs typeface="Times New Roman" pitchFamily="18" charset="0"/>
              </a:rPr>
              <a:t>Pneumatic Tyred Rollers</a:t>
            </a:r>
          </a:p>
          <a:p>
            <a:pPr lvl="0" algn="just">
              <a:lnSpc>
                <a:spcPct val="150000"/>
              </a:lnSpc>
            </a:pPr>
            <a:r>
              <a:rPr lang="en-US" sz="2400" dirty="0" smtClean="0">
                <a:latin typeface="Times New Roman" pitchFamily="18" charset="0"/>
                <a:cs typeface="Times New Roman" pitchFamily="18" charset="0"/>
              </a:rPr>
              <a:t>Sheepsfoot Rollers</a:t>
            </a:r>
          </a:p>
          <a:p>
            <a:pPr lvl="0" algn="just">
              <a:lnSpc>
                <a:spcPct val="150000"/>
              </a:lnSpc>
            </a:pPr>
            <a:r>
              <a:rPr lang="en-US" sz="2400" dirty="0" smtClean="0">
                <a:latin typeface="Times New Roman" pitchFamily="18" charset="0"/>
                <a:cs typeface="Times New Roman" pitchFamily="18" charset="0"/>
              </a:rPr>
              <a:t>Impact Rollers</a:t>
            </a:r>
          </a:p>
          <a:p>
            <a:pPr lvl="0" algn="just">
              <a:lnSpc>
                <a:spcPct val="150000"/>
              </a:lnSpc>
            </a:pPr>
            <a:r>
              <a:rPr lang="en-US" sz="2400" dirty="0" smtClean="0">
                <a:latin typeface="Times New Roman" pitchFamily="18" charset="0"/>
                <a:cs typeface="Times New Roman" pitchFamily="18" charset="0"/>
              </a:rPr>
              <a:t>Vibrating Rollers</a:t>
            </a:r>
          </a:p>
          <a:p>
            <a:pPr lvl="0" algn="just">
              <a:lnSpc>
                <a:spcPct val="150000"/>
              </a:lnSpc>
            </a:pPr>
            <a:r>
              <a:rPr lang="en-US" sz="2400" dirty="0" smtClean="0">
                <a:latin typeface="Times New Roman" pitchFamily="18" charset="0"/>
                <a:cs typeface="Times New Roman" pitchFamily="18" charset="0"/>
              </a:rPr>
              <a:t>Hand Operated Vibrating Plate &amp; rammer compactors.</a:t>
            </a:r>
          </a:p>
          <a:p>
            <a:endParaRPr 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b="1" dirty="0" smtClean="0">
                <a:latin typeface="Cambria" pitchFamily="18" charset="0"/>
              </a:rPr>
              <a:t>SMOOTH WHEELED STEEL DRUM ROLLERS</a:t>
            </a:r>
            <a:endParaRPr lang="en-US" sz="3200" dirty="0">
              <a:latin typeface="Cambria" pitchFamily="18" charset="0"/>
            </a:endParaRPr>
          </a:p>
        </p:txBody>
      </p:sp>
      <p:sp>
        <p:nvSpPr>
          <p:cNvPr id="3" name="Content Placeholder 2"/>
          <p:cNvSpPr>
            <a:spLocks noGrp="1"/>
          </p:cNvSpPr>
          <p:nvPr>
            <p:ph idx="1"/>
          </p:nvPr>
        </p:nvSpPr>
        <p:spPr>
          <a:xfrm>
            <a:off x="457200" y="1371600"/>
            <a:ext cx="8229600" cy="4525963"/>
          </a:xfrm>
        </p:spPr>
        <p:txBody>
          <a:bodyPr>
            <a:normAutofit/>
          </a:bodyPr>
          <a:lstStyle/>
          <a:p>
            <a:pPr lvl="0">
              <a:lnSpc>
                <a:spcPct val="150000"/>
              </a:lnSpc>
            </a:pPr>
            <a:r>
              <a:rPr lang="en-US" sz="2400" dirty="0" smtClean="0">
                <a:latin typeface="Times New Roman" pitchFamily="18" charset="0"/>
                <a:cs typeface="Times New Roman" pitchFamily="18" charset="0"/>
              </a:rPr>
              <a:t>Capacity 20 kN to 200 kN</a:t>
            </a:r>
          </a:p>
          <a:p>
            <a:pPr lvl="0">
              <a:lnSpc>
                <a:spcPct val="150000"/>
              </a:lnSpc>
            </a:pPr>
            <a:r>
              <a:rPr lang="en-US" sz="2400" dirty="0" smtClean="0">
                <a:latin typeface="Times New Roman" pitchFamily="18" charset="0"/>
                <a:cs typeface="Times New Roman" pitchFamily="18" charset="0"/>
              </a:rPr>
              <a:t>Self propelled or towed</a:t>
            </a:r>
          </a:p>
          <a:p>
            <a:pPr lvl="0">
              <a:lnSpc>
                <a:spcPct val="150000"/>
              </a:lnSpc>
            </a:pPr>
            <a:r>
              <a:rPr lang="en-US" sz="2400" dirty="0" smtClean="0">
                <a:latin typeface="Times New Roman" pitchFamily="18" charset="0"/>
                <a:cs typeface="Times New Roman" pitchFamily="18" charset="0"/>
              </a:rPr>
              <a:t>Suitable for well graded sand, gravel, silt of low plasticity</a:t>
            </a:r>
          </a:p>
          <a:p>
            <a:pPr lvl="0">
              <a:lnSpc>
                <a:spcPct val="150000"/>
              </a:lnSpc>
            </a:pPr>
            <a:r>
              <a:rPr lang="en-US" sz="2400" dirty="0" smtClean="0">
                <a:latin typeface="Times New Roman" pitchFamily="18" charset="0"/>
                <a:cs typeface="Times New Roman" pitchFamily="18" charset="0"/>
              </a:rPr>
              <a:t>Unsuitable for uniform sand, silty and soft clay  </a:t>
            </a:r>
          </a:p>
          <a:p>
            <a:pPr>
              <a:lnSpc>
                <a:spcPct val="150000"/>
              </a:lnSpc>
              <a:buNone/>
            </a:pPr>
            <a:endParaRPr lang="en-US" sz="2400" dirty="0">
              <a:latin typeface="Times New Roman" pitchFamily="18" charset="0"/>
              <a:cs typeface="Times New Roman" pitchFamily="18" charset="0"/>
            </a:endParaRPr>
          </a:p>
        </p:txBody>
      </p:sp>
      <p:pic>
        <p:nvPicPr>
          <p:cNvPr id="4" name="Picture 3"/>
          <p:cNvPicPr/>
          <p:nvPr/>
        </p:nvPicPr>
        <p:blipFill>
          <a:blip r:embed="rId2"/>
          <a:srcRect/>
          <a:stretch>
            <a:fillRect/>
          </a:stretch>
        </p:blipFill>
        <p:spPr bwMode="auto">
          <a:xfrm>
            <a:off x="2514600" y="4343400"/>
            <a:ext cx="4047454" cy="1687802"/>
          </a:xfrm>
          <a:prstGeom prst="rect">
            <a:avLst/>
          </a:prstGeom>
          <a:noFill/>
          <a:ln w="9525">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MOOTH ROLLER.jpg"/>
          <p:cNvPicPr>
            <a:picLocks noGrp="1" noChangeAspect="1"/>
          </p:cNvPicPr>
          <p:nvPr>
            <p:ph idx="1"/>
          </p:nvPr>
        </p:nvPicPr>
        <p:blipFill>
          <a:blip r:embed="rId2"/>
          <a:stretch>
            <a:fillRect/>
          </a:stretch>
        </p:blipFill>
        <p:spPr>
          <a:xfrm>
            <a:off x="457200" y="304800"/>
            <a:ext cx="4324081" cy="3886199"/>
          </a:xfrm>
        </p:spPr>
      </p:pic>
      <p:pic>
        <p:nvPicPr>
          <p:cNvPr id="5" name="Picture 4" descr="Steel_roller3.jpg"/>
          <p:cNvPicPr>
            <a:picLocks noChangeAspect="1"/>
          </p:cNvPicPr>
          <p:nvPr/>
        </p:nvPicPr>
        <p:blipFill>
          <a:blip r:embed="rId3" cstate="print"/>
          <a:stretch>
            <a:fillRect/>
          </a:stretch>
        </p:blipFill>
        <p:spPr>
          <a:xfrm>
            <a:off x="4343400" y="3276600"/>
            <a:ext cx="4572000" cy="3429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4073</TotalTime>
  <Words>6371</Words>
  <Application>Microsoft Office PowerPoint</Application>
  <PresentationFormat>On-screen Show (4:3)</PresentationFormat>
  <Paragraphs>558</Paragraphs>
  <Slides>132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132</vt:i4>
      </vt:variant>
    </vt:vector>
  </HeadingPairs>
  <TitlesOfParts>
    <vt:vector size="138" baseType="lpstr">
      <vt:lpstr>Arial</vt:lpstr>
      <vt:lpstr>Calibri</vt:lpstr>
      <vt:lpstr>Cambria</vt:lpstr>
      <vt:lpstr>Times New Roman</vt:lpstr>
      <vt:lpstr>Wingdings</vt:lpstr>
      <vt:lpstr>Office Theme</vt:lpstr>
      <vt:lpstr>BASIC GEOTECHNICAL ENGINEERING</vt:lpstr>
      <vt:lpstr>MODULE 2: Syllabus</vt:lpstr>
      <vt:lpstr>INTRODUCTION</vt:lpstr>
      <vt:lpstr>PowerPoint Presentation</vt:lpstr>
      <vt:lpstr>SINGLE GRAINED STRUCTURES</vt:lpstr>
      <vt:lpstr>HONEY COMBED STRUCTURE</vt:lpstr>
      <vt:lpstr>PowerPoint Presentation</vt:lpstr>
      <vt:lpstr>FLOCCULENT STRUCTURE</vt:lpstr>
      <vt:lpstr>DISPERSED STRUCTURE</vt:lpstr>
      <vt:lpstr>COARSE GRAINED SKELETON STRUCTURE</vt:lpstr>
      <vt:lpstr>COHESIVE MATRIX STRUCTURE</vt:lpstr>
      <vt:lpstr>BONDING FORCES</vt:lpstr>
      <vt:lpstr>PRIMARY VALENCE BONDS</vt:lpstr>
      <vt:lpstr>COVALENT BONDS</vt:lpstr>
      <vt:lpstr>PowerPoint Presentation</vt:lpstr>
      <vt:lpstr>IONIC BONDS</vt:lpstr>
      <vt:lpstr>IMPORTANT POINTS</vt:lpstr>
      <vt:lpstr>METALLIC BOND</vt:lpstr>
      <vt:lpstr>SECONDARY VALENCE BONDS</vt:lpstr>
      <vt:lpstr>HYDROGEN BOND</vt:lpstr>
      <vt:lpstr>PowerPoint Presentation</vt:lpstr>
      <vt:lpstr>VANDER WAALS BOND</vt:lpstr>
      <vt:lpstr>SOIL WATER SYSTEM</vt:lpstr>
      <vt:lpstr>PowerPoint Presentation</vt:lpstr>
      <vt:lpstr>TYPES OF HELD WATER</vt:lpstr>
      <vt:lpstr>PowerPoint Presentation</vt:lpstr>
      <vt:lpstr>PowerPoint Presentation</vt:lpstr>
      <vt:lpstr>PowerPoint Presentation</vt:lpstr>
      <vt:lpstr>DIFFUSE DOUBLE LAYER (DDL)</vt:lpstr>
      <vt:lpstr>PowerPoint Presentation</vt:lpstr>
      <vt:lpstr>ISOMORPHOUS SUBSTITUTION </vt:lpstr>
      <vt:lpstr>PowerPoint Presentation</vt:lpstr>
      <vt:lpstr>CATION EXCHANGE CAPACITY</vt:lpstr>
      <vt:lpstr>PowerPoint Presentation</vt:lpstr>
      <vt:lpstr>SPECIFIC SURFACE</vt:lpstr>
      <vt:lpstr>PowerPoint Presentation</vt:lpstr>
      <vt:lpstr>COMPOSITION OF SOILS</vt:lpstr>
      <vt:lpstr>PowerPoint Presentation</vt:lpstr>
      <vt:lpstr>BUILDING BLOCKS  </vt:lpstr>
      <vt:lpstr>PowerPoint Presentation</vt:lpstr>
      <vt:lpstr>PowerPoint Presentation</vt:lpstr>
      <vt:lpstr>PowerPoint Presentation</vt:lpstr>
      <vt:lpstr>PowerPoint Presentation</vt:lpstr>
      <vt:lpstr>PowerPoint Presentation</vt:lpstr>
      <vt:lpstr>PowerPoint Presentation</vt:lpstr>
      <vt:lpstr>CLAY MINERALS</vt:lpstr>
      <vt:lpstr>KAOLINITE (1:1 &amp; TWO LAYER MINERALS)</vt:lpstr>
      <vt:lpstr>PowerPoint Presentation</vt:lpstr>
      <vt:lpstr>PowerPoint Presentation</vt:lpstr>
      <vt:lpstr>PowerPoint Presentation</vt:lpstr>
      <vt:lpstr>PowerPoint Presentation</vt:lpstr>
      <vt:lpstr>PowerPoint Presentation</vt:lpstr>
      <vt:lpstr>MONTMORILLONITE</vt:lpstr>
      <vt:lpstr>PowerPoint Presentation</vt:lpstr>
      <vt:lpstr>PowerPoint Presentation</vt:lpstr>
      <vt:lpstr>PowerPoint Presentation</vt:lpstr>
      <vt:lpstr>PowerPoint Presentation</vt:lpstr>
      <vt:lpstr>ILLITE</vt:lpstr>
      <vt:lpstr>PowerPoint Presentation</vt:lpstr>
      <vt:lpstr>PowerPoint Presentation</vt:lpstr>
      <vt:lpstr>PowerPoint Presentation</vt:lpstr>
      <vt:lpstr>COMPACTION</vt:lpstr>
      <vt:lpstr>PowerPoint Presentation</vt:lpstr>
      <vt:lpstr>PowerPoint Presentation</vt:lpstr>
      <vt:lpstr>PowerPoint Presentation</vt:lpstr>
      <vt:lpstr>PowerPoint Presentation</vt:lpstr>
      <vt:lpstr>PowerPoint Presentation</vt:lpstr>
      <vt:lpstr>REASONS FOR THE SHAPE OF CURVE</vt:lpstr>
      <vt:lpstr>PowerPoint Presentation</vt:lpstr>
      <vt:lpstr>COMPACTION TYPES</vt:lpstr>
      <vt:lpstr>STANDARD PROCTOR’S COMPACTION TEST </vt:lpstr>
      <vt:lpstr>PROCEDURE </vt:lpstr>
      <vt:lpstr>PowerPoint Presentation</vt:lpstr>
      <vt:lpstr>PowerPoint Presentation</vt:lpstr>
      <vt:lpstr>COMPACTIVE ENERGY</vt:lpstr>
      <vt:lpstr>FACTORS AFFECTING COMPACTION </vt:lpstr>
      <vt:lpstr>EFFECT OF WATER CONTENT </vt:lpstr>
      <vt:lpstr>PowerPoint Presentation</vt:lpstr>
      <vt:lpstr>EFFECT OF AMOUNT OF COMPACTION </vt:lpstr>
      <vt:lpstr>EFFECT OF METHOD OF COMPACTION </vt:lpstr>
      <vt:lpstr>EFFECT OF TYPE OF SOIL </vt:lpstr>
      <vt:lpstr>PowerPoint Presentation</vt:lpstr>
      <vt:lpstr>EFFECT OF ADDITION OF ADMIXTURES </vt:lpstr>
      <vt:lpstr>EFFECT OF COMPACTION ON SOIL PROPERTIES </vt:lpstr>
      <vt:lpstr>INFLUENCE ON DENSITY</vt:lpstr>
      <vt:lpstr>INFLUENCE ON SHEAR STRENGTH</vt:lpstr>
      <vt:lpstr>INFLUENCE ON SHEAR STRENGTH</vt:lpstr>
      <vt:lpstr>EFFECT OF COMPACTION ON PERMEABILITY</vt:lpstr>
      <vt:lpstr>EFFECT ON BEARING CAPACITY</vt:lpstr>
      <vt:lpstr>EFFECT ON SETTLEMENT </vt:lpstr>
      <vt:lpstr>EFFECT ON COMPRESSIBILITY </vt:lpstr>
      <vt:lpstr>EFFECT ON SOIL STRUCTURE </vt:lpstr>
      <vt:lpstr>PowerPoint Presentation</vt:lpstr>
      <vt:lpstr>EFFECT ON PORE PRESSURE </vt:lpstr>
      <vt:lpstr>EFFECT ON STRESS STRAIN CHARACTERISTICS </vt:lpstr>
      <vt:lpstr>EFFECT ON SWELL SHRINK ASPECT </vt:lpstr>
      <vt:lpstr>FIELD COMPACTION EQUIPMENTS</vt:lpstr>
      <vt:lpstr>SMOOTH WHEELED STEEL DRUM ROLLERS</vt:lpstr>
      <vt:lpstr>PowerPoint Presentation</vt:lpstr>
      <vt:lpstr>PNEUMATIC TYRED ROLLERS</vt:lpstr>
      <vt:lpstr>PowerPoint Presentation</vt:lpstr>
      <vt:lpstr>SHEEPSFOOT ROLLERS</vt:lpstr>
      <vt:lpstr>PowerPoint Presentation</vt:lpstr>
      <vt:lpstr>IMPACT ROLLERS</vt:lpstr>
      <vt:lpstr>VIBRATING ROLLERS</vt:lpstr>
      <vt:lpstr>PLATE &amp; RAMMER COMPACTORS</vt:lpstr>
      <vt:lpstr>COMPACTION CONTROL IN FIELD </vt:lpstr>
      <vt:lpstr>PowerPoint Presentation</vt:lpstr>
      <vt:lpstr>PROCTOR NEEDLE</vt:lpstr>
      <vt:lpstr>PowerPoint Presentation</vt:lpstr>
      <vt:lpstr>PowerPoint Presentation</vt:lpstr>
      <vt:lpstr>DEGREE OF COMPACTION </vt:lpstr>
      <vt:lpstr>DYNAMIC COMPACTION</vt:lpstr>
      <vt:lpstr>PowerPoint Presentation</vt:lpstr>
      <vt:lpstr>VIBROFLOATATION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Puneeth</dc:creator>
  <cp:lastModifiedBy>Gowtham Prasad M E</cp:lastModifiedBy>
  <cp:revision>565</cp:revision>
  <dcterms:created xsi:type="dcterms:W3CDTF">2020-08-19T06:07:39Z</dcterms:created>
  <dcterms:modified xsi:type="dcterms:W3CDTF">2021-11-19T14:02:17Z</dcterms:modified>
</cp:coreProperties>
</file>