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19.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handoutMasterIdLst>
    <p:handoutMasterId r:id="rId24"/>
  </p:handoutMasterIdLst>
  <p:sldIdLst>
    <p:sldId id="256" r:id="rId2"/>
    <p:sldId id="257" r:id="rId3"/>
    <p:sldId id="258" r:id="rId4"/>
    <p:sldId id="267" r:id="rId5"/>
    <p:sldId id="259" r:id="rId6"/>
    <p:sldId id="266"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1" d="100"/>
          <a:sy n="81" d="100"/>
        </p:scale>
        <p:origin x="754" y="58"/>
      </p:cViewPr>
      <p:guideLst/>
    </p:cSldViewPr>
  </p:slideViewPr>
  <p:notesTextViewPr>
    <p:cViewPr>
      <p:scale>
        <a:sx n="1" d="1"/>
        <a:sy n="1" d="1"/>
      </p:scale>
      <p:origin x="0" y="0"/>
    </p:cViewPr>
  </p:notesTextViewPr>
  <p:notesViewPr>
    <p:cSldViewPr snapToGrid="0">
      <p:cViewPr varScale="1">
        <p:scale>
          <a:sx n="65" d="100"/>
          <a:sy n="65" d="100"/>
        </p:scale>
        <p:origin x="3154"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BD2F459-EBAB-B477-0F8B-ED528B63A30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3C99FED8-F344-5737-5AF6-3AA6260FC8A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187F46-702F-47ED-86AA-F3AAD0814558}" type="datetimeFigureOut">
              <a:rPr lang="en-IN" smtClean="0"/>
              <a:t>18-08-2025</a:t>
            </a:fld>
            <a:endParaRPr lang="en-IN"/>
          </a:p>
        </p:txBody>
      </p:sp>
      <p:sp>
        <p:nvSpPr>
          <p:cNvPr id="4" name="Footer Placeholder 3">
            <a:extLst>
              <a:ext uri="{FF2B5EF4-FFF2-40B4-BE49-F238E27FC236}">
                <a16:creationId xmlns:a16="http://schemas.microsoft.com/office/drawing/2014/main" id="{6FE5F69D-6315-A1FD-663B-75BE8B527B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85232C22-A20F-F0F8-CADD-A3F05A80BD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BB3A60-F4D2-446A-8C0E-57B8C2EE695B}" type="slidenum">
              <a:rPr lang="en-IN" smtClean="0"/>
              <a:t>‹#›</a:t>
            </a:fld>
            <a:endParaRPr lang="en-IN"/>
          </a:p>
        </p:txBody>
      </p:sp>
    </p:spTree>
    <p:extLst>
      <p:ext uri="{BB962C8B-B14F-4D97-AF65-F5344CB8AC3E}">
        <p14:creationId xmlns:p14="http://schemas.microsoft.com/office/powerpoint/2010/main" val="3933846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28E4E9-C00A-492F-B946-59987216F493}" type="datetimeFigureOut">
              <a:rPr lang="en-IN" smtClean="0"/>
              <a:t>18-08-2025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A3AF88-828D-4CAD-A8B6-D4A2E3B53EC0}" type="slidenum">
              <a:rPr lang="en-IN" smtClean="0"/>
              <a:t>‹#›</a:t>
            </a:fld>
            <a:endParaRPr lang="en-IN"/>
          </a:p>
        </p:txBody>
      </p:sp>
    </p:spTree>
    <p:extLst>
      <p:ext uri="{BB962C8B-B14F-4D97-AF65-F5344CB8AC3E}">
        <p14:creationId xmlns:p14="http://schemas.microsoft.com/office/powerpoint/2010/main" val="1813194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56AA441-3097-C169-8427-DDB51D223C89}"/>
              </a:ext>
            </a:extLst>
          </p:cNvPr>
          <p:cNvSpPr>
            <a:spLocks noGrp="1"/>
          </p:cNvSpPr>
          <p:nvPr>
            <p:ph type="sldNum" sz="quarter" idx="12"/>
          </p:nvPr>
        </p:nvSpPr>
        <p:spPr>
          <a:xfrm>
            <a:off x="9284216" y="6554991"/>
            <a:ext cx="2743200" cy="365125"/>
          </a:xfrm>
        </p:spPr>
        <p:txBody>
          <a:bodyPr/>
          <a:lstStyle/>
          <a:p>
            <a:fld id="{1C8B9A2B-9D7E-4043-BDC5-771B83976AFB}" type="slidenum">
              <a:rPr lang="en-IN" smtClean="0"/>
              <a:t>‹#›</a:t>
            </a:fld>
            <a:endParaRPr lang="en-IN"/>
          </a:p>
        </p:txBody>
      </p:sp>
      <p:sp>
        <p:nvSpPr>
          <p:cNvPr id="7" name="Rectangle 6">
            <a:extLst>
              <a:ext uri="{FF2B5EF4-FFF2-40B4-BE49-F238E27FC236}">
                <a16:creationId xmlns:a16="http://schemas.microsoft.com/office/drawing/2014/main" id="{0E9B5E91-B1FC-BC6E-D9BE-FFBF901DEF25}"/>
              </a:ext>
            </a:extLst>
          </p:cNvPr>
          <p:cNvSpPr/>
          <p:nvPr userDrawn="1"/>
        </p:nvSpPr>
        <p:spPr>
          <a:xfrm>
            <a:off x="0" y="0"/>
            <a:ext cx="12192000" cy="4945224"/>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54ED0100-26C9-0658-37DF-93773CCA87A5}"/>
              </a:ext>
            </a:extLst>
          </p:cNvPr>
          <p:cNvSpPr/>
          <p:nvPr userDrawn="1"/>
        </p:nvSpPr>
        <p:spPr>
          <a:xfrm>
            <a:off x="0" y="6502206"/>
            <a:ext cx="12192000" cy="45720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 name="bg object 17">
            <a:extLst>
              <a:ext uri="{FF2B5EF4-FFF2-40B4-BE49-F238E27FC236}">
                <a16:creationId xmlns:a16="http://schemas.microsoft.com/office/drawing/2014/main" id="{C9FFE41F-4B43-FC73-2246-1A889DFC8586}"/>
              </a:ext>
            </a:extLst>
          </p:cNvPr>
          <p:cNvPicPr/>
          <p:nvPr userDrawn="1"/>
        </p:nvPicPr>
        <p:blipFill>
          <a:blip r:embed="rId2" cstate="print"/>
          <a:stretch>
            <a:fillRect/>
          </a:stretch>
        </p:blipFill>
        <p:spPr>
          <a:xfrm>
            <a:off x="44196" y="48767"/>
            <a:ext cx="2042056" cy="581548"/>
          </a:xfrm>
          <a:prstGeom prst="rect">
            <a:avLst/>
          </a:prstGeom>
        </p:spPr>
      </p:pic>
      <p:pic>
        <p:nvPicPr>
          <p:cNvPr id="11" name="bg object 18">
            <a:extLst>
              <a:ext uri="{FF2B5EF4-FFF2-40B4-BE49-F238E27FC236}">
                <a16:creationId xmlns:a16="http://schemas.microsoft.com/office/drawing/2014/main" id="{8E430FA3-9B63-D0C7-7516-C54B1F24C922}"/>
              </a:ext>
            </a:extLst>
          </p:cNvPr>
          <p:cNvPicPr/>
          <p:nvPr userDrawn="1"/>
        </p:nvPicPr>
        <p:blipFill>
          <a:blip r:embed="rId3" cstate="print"/>
          <a:stretch>
            <a:fillRect/>
          </a:stretch>
        </p:blipFill>
        <p:spPr>
          <a:xfrm>
            <a:off x="11494282" y="48767"/>
            <a:ext cx="653522" cy="581548"/>
          </a:xfrm>
          <a:prstGeom prst="rect">
            <a:avLst/>
          </a:prstGeom>
        </p:spPr>
      </p:pic>
      <p:pic>
        <p:nvPicPr>
          <p:cNvPr id="12" name="bg object 19">
            <a:extLst>
              <a:ext uri="{FF2B5EF4-FFF2-40B4-BE49-F238E27FC236}">
                <a16:creationId xmlns:a16="http://schemas.microsoft.com/office/drawing/2014/main" id="{9A7DB139-6260-7B03-43D6-64C066E575A1}"/>
              </a:ext>
            </a:extLst>
          </p:cNvPr>
          <p:cNvPicPr/>
          <p:nvPr userDrawn="1"/>
        </p:nvPicPr>
        <p:blipFill>
          <a:blip r:embed="rId4" cstate="print"/>
          <a:stretch>
            <a:fillRect/>
          </a:stretch>
        </p:blipFill>
        <p:spPr>
          <a:xfrm>
            <a:off x="9898602" y="48767"/>
            <a:ext cx="506868" cy="581547"/>
          </a:xfrm>
          <a:prstGeom prst="rect">
            <a:avLst/>
          </a:prstGeom>
        </p:spPr>
      </p:pic>
      <p:pic>
        <p:nvPicPr>
          <p:cNvPr id="13" name="bg object 20">
            <a:extLst>
              <a:ext uri="{FF2B5EF4-FFF2-40B4-BE49-F238E27FC236}">
                <a16:creationId xmlns:a16="http://schemas.microsoft.com/office/drawing/2014/main" id="{05118F97-CD91-E33A-C7D8-78F978CDD92E}"/>
              </a:ext>
            </a:extLst>
          </p:cNvPr>
          <p:cNvPicPr/>
          <p:nvPr userDrawn="1"/>
        </p:nvPicPr>
        <p:blipFill>
          <a:blip r:embed="rId5" cstate="print"/>
          <a:stretch>
            <a:fillRect/>
          </a:stretch>
        </p:blipFill>
        <p:spPr>
          <a:xfrm>
            <a:off x="10475650" y="48768"/>
            <a:ext cx="948452" cy="581547"/>
          </a:xfrm>
          <a:prstGeom prst="rect">
            <a:avLst/>
          </a:prstGeom>
        </p:spPr>
      </p:pic>
      <p:pic>
        <p:nvPicPr>
          <p:cNvPr id="14" name="Picture 13">
            <a:extLst>
              <a:ext uri="{FF2B5EF4-FFF2-40B4-BE49-F238E27FC236}">
                <a16:creationId xmlns:a16="http://schemas.microsoft.com/office/drawing/2014/main" id="{1FA0B83A-6624-11FC-BB4F-A4FB0643AACD}"/>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161314" y="-27250"/>
            <a:ext cx="750916" cy="750916"/>
          </a:xfrm>
          <a:prstGeom prst="rect">
            <a:avLst/>
          </a:prstGeom>
          <a:ln>
            <a:noFill/>
          </a:ln>
          <a:effectLst>
            <a:softEdge rad="112500"/>
          </a:effectLst>
        </p:spPr>
      </p:pic>
    </p:spTree>
    <p:extLst>
      <p:ext uri="{BB962C8B-B14F-4D97-AF65-F5344CB8AC3E}">
        <p14:creationId xmlns:p14="http://schemas.microsoft.com/office/powerpoint/2010/main" val="1450037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F45742F-31CE-F453-8254-E6BB825BAA1C}"/>
              </a:ext>
            </a:extLst>
          </p:cNvPr>
          <p:cNvSpPr/>
          <p:nvPr userDrawn="1"/>
        </p:nvSpPr>
        <p:spPr>
          <a:xfrm rot="10800000">
            <a:off x="2728404" y="6162583"/>
            <a:ext cx="4731798" cy="60814"/>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65C9396D-38E6-D122-CA80-6D796BC80A5D}"/>
              </a:ext>
            </a:extLst>
          </p:cNvPr>
          <p:cNvSpPr/>
          <p:nvPr userDrawn="1"/>
        </p:nvSpPr>
        <p:spPr>
          <a:xfrm rot="10800000">
            <a:off x="7460202" y="6162583"/>
            <a:ext cx="4731798" cy="60815"/>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1" name="bg object 18">
            <a:extLst>
              <a:ext uri="{FF2B5EF4-FFF2-40B4-BE49-F238E27FC236}">
                <a16:creationId xmlns:a16="http://schemas.microsoft.com/office/drawing/2014/main" id="{10D9A3D0-7C39-8D7E-7FAA-0F2EF7497743}"/>
              </a:ext>
            </a:extLst>
          </p:cNvPr>
          <p:cNvPicPr/>
          <p:nvPr userDrawn="1"/>
        </p:nvPicPr>
        <p:blipFill>
          <a:blip r:embed="rId2" cstate="print"/>
          <a:stretch>
            <a:fillRect/>
          </a:stretch>
        </p:blipFill>
        <p:spPr>
          <a:xfrm>
            <a:off x="11542539" y="21526"/>
            <a:ext cx="579179" cy="653364"/>
          </a:xfrm>
          <a:prstGeom prst="rect">
            <a:avLst/>
          </a:prstGeom>
        </p:spPr>
      </p:pic>
      <p:pic>
        <p:nvPicPr>
          <p:cNvPr id="12" name="bg object 19">
            <a:extLst>
              <a:ext uri="{FF2B5EF4-FFF2-40B4-BE49-F238E27FC236}">
                <a16:creationId xmlns:a16="http://schemas.microsoft.com/office/drawing/2014/main" id="{A0B9C76F-0302-EED0-467D-6F63A26891C3}"/>
              </a:ext>
            </a:extLst>
          </p:cNvPr>
          <p:cNvPicPr/>
          <p:nvPr userDrawn="1"/>
        </p:nvPicPr>
        <p:blipFill>
          <a:blip r:embed="rId3" cstate="print"/>
          <a:stretch>
            <a:fillRect/>
          </a:stretch>
        </p:blipFill>
        <p:spPr>
          <a:xfrm>
            <a:off x="9912230" y="46677"/>
            <a:ext cx="525069" cy="653364"/>
          </a:xfrm>
          <a:prstGeom prst="rect">
            <a:avLst/>
          </a:prstGeom>
        </p:spPr>
      </p:pic>
      <p:pic>
        <p:nvPicPr>
          <p:cNvPr id="13" name="bg object 20">
            <a:extLst>
              <a:ext uri="{FF2B5EF4-FFF2-40B4-BE49-F238E27FC236}">
                <a16:creationId xmlns:a16="http://schemas.microsoft.com/office/drawing/2014/main" id="{A3A37F1A-3FED-2083-9781-D619B6340A2F}"/>
              </a:ext>
            </a:extLst>
          </p:cNvPr>
          <p:cNvPicPr/>
          <p:nvPr userDrawn="1"/>
        </p:nvPicPr>
        <p:blipFill>
          <a:blip r:embed="rId4" cstate="print"/>
          <a:stretch>
            <a:fillRect/>
          </a:stretch>
        </p:blipFill>
        <p:spPr>
          <a:xfrm>
            <a:off x="10578853" y="54246"/>
            <a:ext cx="822131" cy="587924"/>
          </a:xfrm>
          <a:prstGeom prst="rect">
            <a:avLst/>
          </a:prstGeom>
        </p:spPr>
      </p:pic>
      <p:sp>
        <p:nvSpPr>
          <p:cNvPr id="16" name="Rectangle 15">
            <a:extLst>
              <a:ext uri="{FF2B5EF4-FFF2-40B4-BE49-F238E27FC236}">
                <a16:creationId xmlns:a16="http://schemas.microsoft.com/office/drawing/2014/main" id="{547368AE-CB04-4248-C617-0C6B034CD824}"/>
              </a:ext>
            </a:extLst>
          </p:cNvPr>
          <p:cNvSpPr/>
          <p:nvPr userDrawn="1"/>
        </p:nvSpPr>
        <p:spPr>
          <a:xfrm rot="10800000">
            <a:off x="0" y="935115"/>
            <a:ext cx="4731798" cy="60814"/>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a:extLst>
              <a:ext uri="{FF2B5EF4-FFF2-40B4-BE49-F238E27FC236}">
                <a16:creationId xmlns:a16="http://schemas.microsoft.com/office/drawing/2014/main" id="{FBD2213B-D328-44A7-2B7E-7FDEF9521964}"/>
              </a:ext>
            </a:extLst>
          </p:cNvPr>
          <p:cNvSpPr/>
          <p:nvPr userDrawn="1"/>
        </p:nvSpPr>
        <p:spPr>
          <a:xfrm rot="10800000">
            <a:off x="4731798" y="935115"/>
            <a:ext cx="4731798" cy="60815"/>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8" name="Picture 17">
            <a:extLst>
              <a:ext uri="{FF2B5EF4-FFF2-40B4-BE49-F238E27FC236}">
                <a16:creationId xmlns:a16="http://schemas.microsoft.com/office/drawing/2014/main" id="{65177F17-0FAB-1F32-0A3D-5E4725476F9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161314" y="-27250"/>
            <a:ext cx="750916" cy="750916"/>
          </a:xfrm>
          <a:prstGeom prst="rect">
            <a:avLst/>
          </a:prstGeom>
          <a:ln>
            <a:noFill/>
          </a:ln>
          <a:effectLst>
            <a:softEdge rad="112500"/>
          </a:effectLst>
        </p:spPr>
      </p:pic>
    </p:spTree>
    <p:extLst>
      <p:ext uri="{BB962C8B-B14F-4D97-AF65-F5344CB8AC3E}">
        <p14:creationId xmlns:p14="http://schemas.microsoft.com/office/powerpoint/2010/main" val="150186808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BC264D-6418-C5DB-C4DC-05302D51E0BF}"/>
              </a:ext>
            </a:extLst>
          </p:cNvPr>
          <p:cNvSpPr>
            <a:spLocks noGrp="1"/>
          </p:cNvSpPr>
          <p:nvPr>
            <p:ph type="dt" sz="half" idx="10"/>
          </p:nvPr>
        </p:nvSpPr>
        <p:spPr/>
        <p:txBody>
          <a:bodyPr/>
          <a:lstStyle/>
          <a:p>
            <a:endParaRPr lang="en-IN"/>
          </a:p>
        </p:txBody>
      </p:sp>
      <p:sp>
        <p:nvSpPr>
          <p:cNvPr id="3" name="Footer Placeholder 2">
            <a:extLst>
              <a:ext uri="{FF2B5EF4-FFF2-40B4-BE49-F238E27FC236}">
                <a16:creationId xmlns:a16="http://schemas.microsoft.com/office/drawing/2014/main" id="{EF3F3189-21CD-8BDA-6B65-48A8D14BD6A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D7CA197-6318-DC07-0CB0-B2A4E2690E96}"/>
              </a:ext>
            </a:extLst>
          </p:cNvPr>
          <p:cNvSpPr>
            <a:spLocks noGrp="1"/>
          </p:cNvSpPr>
          <p:nvPr>
            <p:ph type="sldNum" sz="quarter" idx="12"/>
          </p:nvPr>
        </p:nvSpPr>
        <p:spPr/>
        <p:txBody>
          <a:bodyPr/>
          <a:lstStyle/>
          <a:p>
            <a:fld id="{1C8B9A2B-9D7E-4043-BDC5-771B83976AFB}" type="slidenum">
              <a:rPr lang="en-IN" smtClean="0"/>
              <a:t>‹#›</a:t>
            </a:fld>
            <a:endParaRPr lang="en-IN"/>
          </a:p>
        </p:txBody>
      </p:sp>
    </p:spTree>
    <p:extLst>
      <p:ext uri="{BB962C8B-B14F-4D97-AF65-F5344CB8AC3E}">
        <p14:creationId xmlns:p14="http://schemas.microsoft.com/office/powerpoint/2010/main" val="3324821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85285-4997-69AB-C60A-30B5B1752D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60426B0-2FF9-4E35-514E-FC49FFB600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9582EC5-6B5B-AFDA-D3F4-37EFE36239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D52E47-8877-69BC-92E9-D5DF361B5A34}"/>
              </a:ext>
            </a:extLst>
          </p:cNvPr>
          <p:cNvSpPr>
            <a:spLocks noGrp="1"/>
          </p:cNvSpPr>
          <p:nvPr>
            <p:ph type="dt" sz="half" idx="10"/>
          </p:nvPr>
        </p:nvSpPr>
        <p:spPr/>
        <p:txBody>
          <a:bodyPr/>
          <a:lstStyle/>
          <a:p>
            <a:endParaRPr lang="en-IN"/>
          </a:p>
        </p:txBody>
      </p:sp>
      <p:sp>
        <p:nvSpPr>
          <p:cNvPr id="6" name="Footer Placeholder 5">
            <a:extLst>
              <a:ext uri="{FF2B5EF4-FFF2-40B4-BE49-F238E27FC236}">
                <a16:creationId xmlns:a16="http://schemas.microsoft.com/office/drawing/2014/main" id="{81AF847B-3B25-5242-B476-EDC7FB04565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F8F466A-7E28-D726-5437-2408329FAA5B}"/>
              </a:ext>
            </a:extLst>
          </p:cNvPr>
          <p:cNvSpPr>
            <a:spLocks noGrp="1"/>
          </p:cNvSpPr>
          <p:nvPr>
            <p:ph type="sldNum" sz="quarter" idx="12"/>
          </p:nvPr>
        </p:nvSpPr>
        <p:spPr/>
        <p:txBody>
          <a:bodyPr/>
          <a:lstStyle/>
          <a:p>
            <a:fld id="{1C8B9A2B-9D7E-4043-BDC5-771B83976AFB}" type="slidenum">
              <a:rPr lang="en-IN" smtClean="0"/>
              <a:t>‹#›</a:t>
            </a:fld>
            <a:endParaRPr lang="en-IN"/>
          </a:p>
        </p:txBody>
      </p:sp>
    </p:spTree>
    <p:extLst>
      <p:ext uri="{BB962C8B-B14F-4D97-AF65-F5344CB8AC3E}">
        <p14:creationId xmlns:p14="http://schemas.microsoft.com/office/powerpoint/2010/main" val="3932824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59740-6BAE-A182-67D8-C8AA77D098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065AB2C-0206-B708-C0E7-F2E0AD2220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AF86168-3C04-1FF2-2F42-3B2EDA9190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420715-ED85-9C8F-3A61-852593FECF9B}"/>
              </a:ext>
            </a:extLst>
          </p:cNvPr>
          <p:cNvSpPr>
            <a:spLocks noGrp="1"/>
          </p:cNvSpPr>
          <p:nvPr>
            <p:ph type="dt" sz="half" idx="10"/>
          </p:nvPr>
        </p:nvSpPr>
        <p:spPr/>
        <p:txBody>
          <a:bodyPr/>
          <a:lstStyle/>
          <a:p>
            <a:endParaRPr lang="en-IN"/>
          </a:p>
        </p:txBody>
      </p:sp>
      <p:sp>
        <p:nvSpPr>
          <p:cNvPr id="6" name="Footer Placeholder 5">
            <a:extLst>
              <a:ext uri="{FF2B5EF4-FFF2-40B4-BE49-F238E27FC236}">
                <a16:creationId xmlns:a16="http://schemas.microsoft.com/office/drawing/2014/main" id="{EABC5946-8AA0-47FF-1A19-75A37FBDEC9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08CAC18-B870-DA43-EEB3-3E2C3AEE6D1E}"/>
              </a:ext>
            </a:extLst>
          </p:cNvPr>
          <p:cNvSpPr>
            <a:spLocks noGrp="1"/>
          </p:cNvSpPr>
          <p:nvPr>
            <p:ph type="sldNum" sz="quarter" idx="12"/>
          </p:nvPr>
        </p:nvSpPr>
        <p:spPr/>
        <p:txBody>
          <a:bodyPr/>
          <a:lstStyle/>
          <a:p>
            <a:fld id="{1C8B9A2B-9D7E-4043-BDC5-771B83976AFB}" type="slidenum">
              <a:rPr lang="en-IN" smtClean="0"/>
              <a:t>‹#›</a:t>
            </a:fld>
            <a:endParaRPr lang="en-IN"/>
          </a:p>
        </p:txBody>
      </p:sp>
    </p:spTree>
    <p:extLst>
      <p:ext uri="{BB962C8B-B14F-4D97-AF65-F5344CB8AC3E}">
        <p14:creationId xmlns:p14="http://schemas.microsoft.com/office/powerpoint/2010/main" val="1578447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AD498-E5E2-577E-3A14-D4F1A4A0C23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E0FC3EB-52CD-314E-49E3-C2D869DFCC0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CB45166-50CC-4186-6C6E-1549885365F7}"/>
              </a:ext>
            </a:extLst>
          </p:cNvPr>
          <p:cNvSpPr>
            <a:spLocks noGrp="1"/>
          </p:cNvSpPr>
          <p:nvPr>
            <p:ph type="dt" sz="half" idx="10"/>
          </p:nvPr>
        </p:nvSpPr>
        <p:spPr/>
        <p:txBody>
          <a:bodyPr/>
          <a:lstStyle/>
          <a:p>
            <a:endParaRPr lang="en-IN"/>
          </a:p>
        </p:txBody>
      </p:sp>
      <p:sp>
        <p:nvSpPr>
          <p:cNvPr id="5" name="Footer Placeholder 4">
            <a:extLst>
              <a:ext uri="{FF2B5EF4-FFF2-40B4-BE49-F238E27FC236}">
                <a16:creationId xmlns:a16="http://schemas.microsoft.com/office/drawing/2014/main" id="{56457386-31D9-1F62-3097-B70A7489089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88FB096-580B-6E17-A0CF-D1634D39363F}"/>
              </a:ext>
            </a:extLst>
          </p:cNvPr>
          <p:cNvSpPr>
            <a:spLocks noGrp="1"/>
          </p:cNvSpPr>
          <p:nvPr>
            <p:ph type="sldNum" sz="quarter" idx="12"/>
          </p:nvPr>
        </p:nvSpPr>
        <p:spPr/>
        <p:txBody>
          <a:bodyPr/>
          <a:lstStyle/>
          <a:p>
            <a:fld id="{1C8B9A2B-9D7E-4043-BDC5-771B83976AFB}" type="slidenum">
              <a:rPr lang="en-IN" smtClean="0"/>
              <a:t>‹#›</a:t>
            </a:fld>
            <a:endParaRPr lang="en-IN"/>
          </a:p>
        </p:txBody>
      </p:sp>
    </p:spTree>
    <p:extLst>
      <p:ext uri="{BB962C8B-B14F-4D97-AF65-F5344CB8AC3E}">
        <p14:creationId xmlns:p14="http://schemas.microsoft.com/office/powerpoint/2010/main" val="1928706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BCBA63-6822-60BC-DA31-0CD8D002DCB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4C0B1CC-2714-CF6C-1FEE-8901B3C958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72EA196-C8A5-833F-D7B5-5BA0D65761EF}"/>
              </a:ext>
            </a:extLst>
          </p:cNvPr>
          <p:cNvSpPr>
            <a:spLocks noGrp="1"/>
          </p:cNvSpPr>
          <p:nvPr>
            <p:ph type="dt" sz="half" idx="10"/>
          </p:nvPr>
        </p:nvSpPr>
        <p:spPr/>
        <p:txBody>
          <a:bodyPr/>
          <a:lstStyle/>
          <a:p>
            <a:endParaRPr lang="en-IN"/>
          </a:p>
        </p:txBody>
      </p:sp>
      <p:sp>
        <p:nvSpPr>
          <p:cNvPr id="5" name="Footer Placeholder 4">
            <a:extLst>
              <a:ext uri="{FF2B5EF4-FFF2-40B4-BE49-F238E27FC236}">
                <a16:creationId xmlns:a16="http://schemas.microsoft.com/office/drawing/2014/main" id="{8505AA93-8374-4CDE-D824-FCE344DEA9B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8F95AB5-7F4B-A238-7A29-C58042DDB80C}"/>
              </a:ext>
            </a:extLst>
          </p:cNvPr>
          <p:cNvSpPr>
            <a:spLocks noGrp="1"/>
          </p:cNvSpPr>
          <p:nvPr>
            <p:ph type="sldNum" sz="quarter" idx="12"/>
          </p:nvPr>
        </p:nvSpPr>
        <p:spPr/>
        <p:txBody>
          <a:bodyPr/>
          <a:lstStyle/>
          <a:p>
            <a:fld id="{1C8B9A2B-9D7E-4043-BDC5-771B83976AFB}" type="slidenum">
              <a:rPr lang="en-IN" smtClean="0"/>
              <a:t>‹#›</a:t>
            </a:fld>
            <a:endParaRPr lang="en-IN"/>
          </a:p>
        </p:txBody>
      </p:sp>
    </p:spTree>
    <p:extLst>
      <p:ext uri="{BB962C8B-B14F-4D97-AF65-F5344CB8AC3E}">
        <p14:creationId xmlns:p14="http://schemas.microsoft.com/office/powerpoint/2010/main" val="544879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E12715-ECA8-B8D2-62DC-7F79D36CED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7059B17-6A7B-5D72-BDE3-0ADA91AEFF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DC70DD1-080A-9A6F-67A7-8E8610292F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IN"/>
          </a:p>
        </p:txBody>
      </p:sp>
      <p:sp>
        <p:nvSpPr>
          <p:cNvPr id="5" name="Footer Placeholder 4">
            <a:extLst>
              <a:ext uri="{FF2B5EF4-FFF2-40B4-BE49-F238E27FC236}">
                <a16:creationId xmlns:a16="http://schemas.microsoft.com/office/drawing/2014/main" id="{0D5D56A7-F563-0E58-0053-7D045B16F3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8346B41-82AA-3FCE-29F4-0C8FAC7D3A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8B9A2B-9D7E-4043-BDC5-771B83976AFB}" type="slidenum">
              <a:rPr lang="en-IN" smtClean="0"/>
              <a:t>‹#›</a:t>
            </a:fld>
            <a:endParaRPr lang="en-IN"/>
          </a:p>
        </p:txBody>
      </p:sp>
    </p:spTree>
    <p:extLst>
      <p:ext uri="{BB962C8B-B14F-4D97-AF65-F5344CB8AC3E}">
        <p14:creationId xmlns:p14="http://schemas.microsoft.com/office/powerpoint/2010/main" val="2814894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 id="2147483657" r:id="rId5"/>
    <p:sldLayoutId id="2147483658" r:id="rId6"/>
    <p:sldLayoutId id="2147483659"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107A1E1-699E-A5F6-9142-C5F8F372B923}"/>
              </a:ext>
            </a:extLst>
          </p:cNvPr>
          <p:cNvSpPr txBox="1"/>
          <p:nvPr/>
        </p:nvSpPr>
        <p:spPr>
          <a:xfrm>
            <a:off x="2932519" y="1714770"/>
            <a:ext cx="6326957" cy="1938992"/>
          </a:xfrm>
          <a:prstGeom prst="rect">
            <a:avLst/>
          </a:prstGeom>
          <a:noFill/>
        </p:spPr>
        <p:txBody>
          <a:bodyPr wrap="square" rtlCol="0">
            <a:spAutoFit/>
          </a:bodyPr>
          <a:lstStyle/>
          <a:p>
            <a:pPr algn="ctr"/>
            <a:r>
              <a:rPr lang="en-IN" sz="4000" b="1" dirty="0">
                <a:solidFill>
                  <a:schemeClr val="bg1"/>
                </a:solidFill>
                <a:latin typeface="Times New Roman" panose="02020603050405020304" pitchFamily="18" charset="0"/>
                <a:cs typeface="Times New Roman" panose="02020603050405020304" pitchFamily="18" charset="0"/>
              </a:rPr>
              <a:t>DESIGN OF STEEL STRUCTURAL ELEMENTS</a:t>
            </a:r>
          </a:p>
        </p:txBody>
      </p:sp>
      <p:sp>
        <p:nvSpPr>
          <p:cNvPr id="5" name="TextBox 4">
            <a:extLst>
              <a:ext uri="{FF2B5EF4-FFF2-40B4-BE49-F238E27FC236}">
                <a16:creationId xmlns:a16="http://schemas.microsoft.com/office/drawing/2014/main" id="{60E87DB9-4813-B0C5-7F2E-A0D6AC54F617}"/>
              </a:ext>
            </a:extLst>
          </p:cNvPr>
          <p:cNvSpPr txBox="1"/>
          <p:nvPr/>
        </p:nvSpPr>
        <p:spPr>
          <a:xfrm>
            <a:off x="3860274" y="4155558"/>
            <a:ext cx="4471448" cy="523220"/>
          </a:xfrm>
          <a:prstGeom prst="rect">
            <a:avLst/>
          </a:prstGeom>
          <a:noFill/>
        </p:spPr>
        <p:txBody>
          <a:bodyPr wrap="square" rtlCol="0">
            <a:spAutoFit/>
          </a:bodyPr>
          <a:lstStyle/>
          <a:p>
            <a:pPr algn="ctr"/>
            <a:r>
              <a:rPr lang="en-IN" sz="2800" dirty="0">
                <a:solidFill>
                  <a:schemeClr val="bg1"/>
                </a:solidFill>
                <a:latin typeface="Times New Roman" panose="02020603050405020304" pitchFamily="18" charset="0"/>
                <a:cs typeface="Times New Roman" panose="02020603050405020304" pitchFamily="18" charset="0"/>
              </a:rPr>
              <a:t>Course code: BCV701</a:t>
            </a:r>
          </a:p>
        </p:txBody>
      </p:sp>
      <p:sp>
        <p:nvSpPr>
          <p:cNvPr id="6" name="TextBox 5">
            <a:extLst>
              <a:ext uri="{FF2B5EF4-FFF2-40B4-BE49-F238E27FC236}">
                <a16:creationId xmlns:a16="http://schemas.microsoft.com/office/drawing/2014/main" id="{E579AF97-FF06-1F4E-12C1-EC727549F387}"/>
              </a:ext>
            </a:extLst>
          </p:cNvPr>
          <p:cNvSpPr txBox="1"/>
          <p:nvPr/>
        </p:nvSpPr>
        <p:spPr>
          <a:xfrm>
            <a:off x="3315091" y="5180574"/>
            <a:ext cx="5561815" cy="1200329"/>
          </a:xfrm>
          <a:prstGeom prst="rect">
            <a:avLst/>
          </a:prstGeom>
          <a:noFill/>
        </p:spPr>
        <p:txBody>
          <a:bodyPr wrap="square" rtlCol="0">
            <a:spAutoFit/>
          </a:bodyPr>
          <a:lstStyle/>
          <a:p>
            <a:pPr algn="ctr"/>
            <a:r>
              <a:rPr lang="en-IN" sz="2400" dirty="0">
                <a:latin typeface="Times New Roman" panose="02020603050405020304" pitchFamily="18" charset="0"/>
                <a:cs typeface="Times New Roman" panose="02020603050405020304" pitchFamily="18" charset="0"/>
              </a:rPr>
              <a:t>By: Dr. Pujitha Ganapathi C.</a:t>
            </a:r>
          </a:p>
          <a:p>
            <a:pPr algn="ctr"/>
            <a:r>
              <a:rPr lang="en-IN" sz="2400" dirty="0">
                <a:latin typeface="Times New Roman" panose="02020603050405020304" pitchFamily="18" charset="0"/>
                <a:cs typeface="Times New Roman" panose="02020603050405020304" pitchFamily="18" charset="0"/>
              </a:rPr>
              <a:t>Assistant Professor</a:t>
            </a:r>
          </a:p>
          <a:p>
            <a:pPr algn="ctr"/>
            <a:r>
              <a:rPr lang="en-IN" sz="2400" dirty="0">
                <a:latin typeface="Times New Roman" panose="02020603050405020304" pitchFamily="18" charset="0"/>
                <a:cs typeface="Times New Roman" panose="02020603050405020304" pitchFamily="18" charset="0"/>
              </a:rPr>
              <a:t>Department of Civil Engineering</a:t>
            </a:r>
          </a:p>
        </p:txBody>
      </p:sp>
    </p:spTree>
    <p:extLst>
      <p:ext uri="{BB962C8B-B14F-4D97-AF65-F5344CB8AC3E}">
        <p14:creationId xmlns:p14="http://schemas.microsoft.com/office/powerpoint/2010/main" val="3578422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39BB002-C89A-13D0-BC68-C6F431A8759F}"/>
              </a:ext>
            </a:extLst>
          </p:cNvPr>
          <p:cNvSpPr txBox="1"/>
          <p:nvPr/>
        </p:nvSpPr>
        <p:spPr>
          <a:xfrm>
            <a:off x="701630" y="1328065"/>
            <a:ext cx="4840784" cy="584775"/>
          </a:xfrm>
          <a:prstGeom prst="rect">
            <a:avLst/>
          </a:prstGeom>
          <a:noFill/>
        </p:spPr>
        <p:txBody>
          <a:bodyPr wrap="square" rtlCol="0">
            <a:spAutoFit/>
          </a:bodyPr>
          <a:lstStyle/>
          <a:p>
            <a:pPr algn="r"/>
            <a:r>
              <a:rPr lang="en-IN" sz="1600" dirty="0">
                <a:latin typeface="Times New Roman" panose="02020603050405020304" pitchFamily="18" charset="0"/>
                <a:cs typeface="Times New Roman" panose="02020603050405020304" pitchFamily="18" charset="0"/>
              </a:rPr>
              <a:t>INTRODUCTION;</a:t>
            </a:r>
          </a:p>
          <a:p>
            <a:pPr algn="r"/>
            <a:r>
              <a:rPr lang="en-IN" sz="1600" dirty="0">
                <a:latin typeface="Times New Roman" panose="02020603050405020304" pitchFamily="18" charset="0"/>
                <a:cs typeface="Times New Roman" panose="02020603050405020304" pitchFamily="18" charset="0"/>
              </a:rPr>
              <a:t>PLASTIC BEHAVIOUR OF STRUCTURAL STEEL</a:t>
            </a:r>
          </a:p>
        </p:txBody>
      </p:sp>
      <p:sp>
        <p:nvSpPr>
          <p:cNvPr id="9" name="TextBox 8">
            <a:extLst>
              <a:ext uri="{FF2B5EF4-FFF2-40B4-BE49-F238E27FC236}">
                <a16:creationId xmlns:a16="http://schemas.microsoft.com/office/drawing/2014/main" id="{5E005243-9820-BBF7-8E2B-3A935D2D0F77}"/>
              </a:ext>
            </a:extLst>
          </p:cNvPr>
          <p:cNvSpPr txBox="1"/>
          <p:nvPr/>
        </p:nvSpPr>
        <p:spPr>
          <a:xfrm>
            <a:off x="473696" y="2314651"/>
            <a:ext cx="5074609" cy="338554"/>
          </a:xfrm>
          <a:prstGeom prst="rect">
            <a:avLst/>
          </a:prstGeom>
          <a:noFill/>
        </p:spPr>
        <p:txBody>
          <a:bodyPr wrap="square" rtlCol="0">
            <a:spAutoFit/>
          </a:bodyPr>
          <a:lstStyle/>
          <a:p>
            <a:pPr algn="r"/>
            <a:r>
              <a:rPr lang="en-IN" sz="1600" dirty="0">
                <a:latin typeface="Times New Roman" panose="02020603050405020304" pitchFamily="18" charset="0"/>
                <a:cs typeface="Times New Roman" panose="02020603050405020304" pitchFamily="18" charset="0"/>
              </a:rPr>
              <a:t>BOLTED CONNECTIONS</a:t>
            </a:r>
          </a:p>
        </p:txBody>
      </p:sp>
      <p:sp>
        <p:nvSpPr>
          <p:cNvPr id="10" name="TextBox 9">
            <a:extLst>
              <a:ext uri="{FF2B5EF4-FFF2-40B4-BE49-F238E27FC236}">
                <a16:creationId xmlns:a16="http://schemas.microsoft.com/office/drawing/2014/main" id="{04D53AA8-C5CE-A2FB-7BB4-FDE1BA91F4B0}"/>
              </a:ext>
            </a:extLst>
          </p:cNvPr>
          <p:cNvSpPr txBox="1"/>
          <p:nvPr/>
        </p:nvSpPr>
        <p:spPr>
          <a:xfrm>
            <a:off x="296605" y="3170971"/>
            <a:ext cx="5281998" cy="338554"/>
          </a:xfrm>
          <a:prstGeom prst="rect">
            <a:avLst/>
          </a:prstGeom>
          <a:noFill/>
        </p:spPr>
        <p:txBody>
          <a:bodyPr wrap="square" rtlCol="0">
            <a:spAutoFit/>
          </a:bodyPr>
          <a:lstStyle/>
          <a:p>
            <a:pPr algn="r"/>
            <a:r>
              <a:rPr lang="en-US" sz="1600" dirty="0">
                <a:latin typeface="Times New Roman" panose="02020603050405020304" pitchFamily="18" charset="0"/>
                <a:cs typeface="Times New Roman" panose="02020603050405020304" pitchFamily="18" charset="0"/>
              </a:rPr>
              <a:t>WELDED CONNECTIONS</a:t>
            </a:r>
            <a:endParaRPr lang="en-IN" sz="16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ACBF5B88-9CC2-201E-4952-CD506B838AC4}"/>
              </a:ext>
            </a:extLst>
          </p:cNvPr>
          <p:cNvSpPr txBox="1"/>
          <p:nvPr/>
        </p:nvSpPr>
        <p:spPr>
          <a:xfrm>
            <a:off x="1948070" y="4027292"/>
            <a:ext cx="3618750" cy="584775"/>
          </a:xfrm>
          <a:prstGeom prst="rect">
            <a:avLst/>
          </a:prstGeom>
          <a:noFill/>
        </p:spPr>
        <p:txBody>
          <a:bodyPr wrap="square" rtlCol="0">
            <a:spAutoFit/>
          </a:bodyPr>
          <a:lstStyle/>
          <a:p>
            <a:pPr algn="r"/>
            <a:r>
              <a:rPr lang="en-IN" sz="1600" dirty="0">
                <a:latin typeface="Times New Roman" panose="02020603050405020304" pitchFamily="18" charset="0"/>
                <a:cs typeface="Times New Roman" panose="02020603050405020304" pitchFamily="18" charset="0"/>
              </a:rPr>
              <a:t>DESIGN OF TENSION MEMBERS; DESIGN OF COLUMN BASES</a:t>
            </a:r>
          </a:p>
        </p:txBody>
      </p:sp>
      <p:sp>
        <p:nvSpPr>
          <p:cNvPr id="12" name="TextBox 11">
            <a:extLst>
              <a:ext uri="{FF2B5EF4-FFF2-40B4-BE49-F238E27FC236}">
                <a16:creationId xmlns:a16="http://schemas.microsoft.com/office/drawing/2014/main" id="{3D5E6D32-15D3-9D5D-4533-72487C8E999D}"/>
              </a:ext>
            </a:extLst>
          </p:cNvPr>
          <p:cNvSpPr txBox="1"/>
          <p:nvPr/>
        </p:nvSpPr>
        <p:spPr>
          <a:xfrm>
            <a:off x="125258" y="5154970"/>
            <a:ext cx="5453345" cy="338554"/>
          </a:xfrm>
          <a:prstGeom prst="rect">
            <a:avLst/>
          </a:prstGeom>
          <a:noFill/>
        </p:spPr>
        <p:txBody>
          <a:bodyPr wrap="square" rtlCol="0">
            <a:spAutoFit/>
          </a:bodyPr>
          <a:lstStyle/>
          <a:p>
            <a:pPr algn="r"/>
            <a:r>
              <a:rPr lang="en-US" sz="1600" dirty="0">
                <a:latin typeface="Times New Roman" panose="02020603050405020304" pitchFamily="18" charset="0"/>
                <a:cs typeface="Times New Roman" panose="02020603050405020304" pitchFamily="18" charset="0"/>
              </a:rPr>
              <a:t>DESIGN OF COMPRESSION MEMBERS</a:t>
            </a:r>
            <a:endParaRPr lang="en-IN" sz="1600" dirty="0">
              <a:latin typeface="Times New Roman" panose="02020603050405020304" pitchFamily="18" charset="0"/>
              <a:cs typeface="Times New Roman" panose="02020603050405020304" pitchFamily="18" charset="0"/>
            </a:endParaRPr>
          </a:p>
        </p:txBody>
      </p:sp>
      <p:pic>
        <p:nvPicPr>
          <p:cNvPr id="1026" name="Picture 2" descr="ATME College of Engineering - Admission 2025, Fees, Courses, Placement,  Ranking">
            <a:extLst>
              <a:ext uri="{FF2B5EF4-FFF2-40B4-BE49-F238E27FC236}">
                <a16:creationId xmlns:a16="http://schemas.microsoft.com/office/drawing/2014/main" id="{1463F0BA-5EB6-E073-F62E-44A20E951611}"/>
              </a:ext>
            </a:extLst>
          </p:cNvPr>
          <p:cNvPicPr>
            <a:picLocks noChangeAspect="1" noChangeArrowheads="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963084" y="1018094"/>
            <a:ext cx="6182474" cy="5109328"/>
          </a:xfrm>
          <a:prstGeom prst="rect">
            <a:avLst/>
          </a:prstGeom>
          <a:noFill/>
          <a:effectLst>
            <a:outerShdw dist="50800" dir="5400000" algn="ctr" rotWithShape="0">
              <a:srgbClr val="000000">
                <a:alpha val="2000"/>
              </a:srgbClr>
            </a:outerShdw>
          </a:effectLst>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346C6BA5-6D92-2DD4-3823-D12945DF3413}"/>
              </a:ext>
            </a:extLst>
          </p:cNvPr>
          <p:cNvSpPr/>
          <p:nvPr/>
        </p:nvSpPr>
        <p:spPr>
          <a:xfrm>
            <a:off x="5682637" y="1384885"/>
            <a:ext cx="537328" cy="471340"/>
          </a:xfrm>
          <a:prstGeom prst="rect">
            <a:avLst/>
          </a:prstGeom>
          <a:solidFill>
            <a:srgbClr val="00B0F0"/>
          </a:solidFill>
          <a:ln w="127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latin typeface="Times New Roman" panose="02020603050405020304" pitchFamily="18" charset="0"/>
                <a:cs typeface="Times New Roman" panose="02020603050405020304" pitchFamily="18" charset="0"/>
              </a:rPr>
              <a:t>1</a:t>
            </a:r>
          </a:p>
        </p:txBody>
      </p:sp>
      <p:sp>
        <p:nvSpPr>
          <p:cNvPr id="17" name="Rectangle 16">
            <a:extLst>
              <a:ext uri="{FF2B5EF4-FFF2-40B4-BE49-F238E27FC236}">
                <a16:creationId xmlns:a16="http://schemas.microsoft.com/office/drawing/2014/main" id="{41136AE5-FA2F-DF89-1F0A-98176FF21B9A}"/>
              </a:ext>
            </a:extLst>
          </p:cNvPr>
          <p:cNvSpPr/>
          <p:nvPr/>
        </p:nvSpPr>
        <p:spPr>
          <a:xfrm>
            <a:off x="5694420" y="2235979"/>
            <a:ext cx="537328" cy="471340"/>
          </a:xfrm>
          <a:prstGeom prst="rect">
            <a:avLst/>
          </a:prstGeom>
          <a:solidFill>
            <a:schemeClr val="bg1">
              <a:lumMod val="65000"/>
            </a:schemeClr>
          </a:solidFill>
          <a:ln w="127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latin typeface="Times New Roman" panose="02020603050405020304" pitchFamily="18" charset="0"/>
                <a:cs typeface="Times New Roman" panose="02020603050405020304" pitchFamily="18" charset="0"/>
              </a:rPr>
              <a:t>2</a:t>
            </a:r>
          </a:p>
        </p:txBody>
      </p:sp>
      <p:sp>
        <p:nvSpPr>
          <p:cNvPr id="18" name="Rectangle 17">
            <a:extLst>
              <a:ext uri="{FF2B5EF4-FFF2-40B4-BE49-F238E27FC236}">
                <a16:creationId xmlns:a16="http://schemas.microsoft.com/office/drawing/2014/main" id="{A00530E1-97B9-DAD3-C014-2D5F7C79A47E}"/>
              </a:ext>
            </a:extLst>
          </p:cNvPr>
          <p:cNvSpPr/>
          <p:nvPr/>
        </p:nvSpPr>
        <p:spPr>
          <a:xfrm>
            <a:off x="5694420" y="3102685"/>
            <a:ext cx="537328" cy="471340"/>
          </a:xfrm>
          <a:prstGeom prst="rect">
            <a:avLst/>
          </a:prstGeom>
          <a:solidFill>
            <a:srgbClr val="00B0F0"/>
          </a:solidFill>
          <a:ln>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latin typeface="Times New Roman" panose="02020603050405020304" pitchFamily="18" charset="0"/>
                <a:cs typeface="Times New Roman" panose="02020603050405020304" pitchFamily="18" charset="0"/>
              </a:rPr>
              <a:t>3</a:t>
            </a:r>
          </a:p>
        </p:txBody>
      </p:sp>
      <p:sp>
        <p:nvSpPr>
          <p:cNvPr id="19" name="Rectangle 18">
            <a:extLst>
              <a:ext uri="{FF2B5EF4-FFF2-40B4-BE49-F238E27FC236}">
                <a16:creationId xmlns:a16="http://schemas.microsoft.com/office/drawing/2014/main" id="{FB52349A-92D1-69FC-5A12-6975446CA887}"/>
              </a:ext>
            </a:extLst>
          </p:cNvPr>
          <p:cNvSpPr/>
          <p:nvPr/>
        </p:nvSpPr>
        <p:spPr>
          <a:xfrm>
            <a:off x="5682637" y="4089168"/>
            <a:ext cx="537328" cy="471340"/>
          </a:xfrm>
          <a:prstGeom prst="rect">
            <a:avLst/>
          </a:prstGeom>
          <a:solidFill>
            <a:schemeClr val="bg1">
              <a:lumMod val="65000"/>
            </a:schemeClr>
          </a:solidFill>
          <a:ln>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latin typeface="Times New Roman" panose="02020603050405020304" pitchFamily="18" charset="0"/>
                <a:cs typeface="Times New Roman" panose="02020603050405020304" pitchFamily="18" charset="0"/>
              </a:rPr>
              <a:t>4</a:t>
            </a:r>
          </a:p>
        </p:txBody>
      </p:sp>
      <p:sp>
        <p:nvSpPr>
          <p:cNvPr id="20" name="Rectangle 19">
            <a:extLst>
              <a:ext uri="{FF2B5EF4-FFF2-40B4-BE49-F238E27FC236}">
                <a16:creationId xmlns:a16="http://schemas.microsoft.com/office/drawing/2014/main" id="{F8F4490A-EA75-52BB-A4CB-0AB62341981F}"/>
              </a:ext>
            </a:extLst>
          </p:cNvPr>
          <p:cNvSpPr/>
          <p:nvPr/>
        </p:nvSpPr>
        <p:spPr>
          <a:xfrm>
            <a:off x="5682637" y="5108295"/>
            <a:ext cx="537328" cy="471340"/>
          </a:xfrm>
          <a:prstGeom prst="rect">
            <a:avLst/>
          </a:prstGeom>
          <a:solidFill>
            <a:srgbClr val="00B0F0"/>
          </a:solidFill>
          <a:ln>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latin typeface="Times New Roman" panose="02020603050405020304" pitchFamily="18" charset="0"/>
                <a:cs typeface="Times New Roman" panose="02020603050405020304" pitchFamily="18" charset="0"/>
              </a:rPr>
              <a:t>5</a:t>
            </a:r>
          </a:p>
        </p:txBody>
      </p:sp>
      <p:sp>
        <p:nvSpPr>
          <p:cNvPr id="23" name="TextBox 22">
            <a:extLst>
              <a:ext uri="{FF2B5EF4-FFF2-40B4-BE49-F238E27FC236}">
                <a16:creationId xmlns:a16="http://schemas.microsoft.com/office/drawing/2014/main" id="{D6151DD7-AFA2-1E76-D713-B1D9CD677ED9}"/>
              </a:ext>
            </a:extLst>
          </p:cNvPr>
          <p:cNvSpPr txBox="1"/>
          <p:nvPr/>
        </p:nvSpPr>
        <p:spPr>
          <a:xfrm>
            <a:off x="188536" y="227845"/>
            <a:ext cx="49679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OVERVIEW</a:t>
            </a:r>
          </a:p>
        </p:txBody>
      </p:sp>
    </p:spTree>
    <p:extLst>
      <p:ext uri="{BB962C8B-B14F-4D97-AF65-F5344CB8AC3E}">
        <p14:creationId xmlns:p14="http://schemas.microsoft.com/office/powerpoint/2010/main" val="387798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45A7D2-29F6-38F7-E7C6-537A459B8485}"/>
              </a:ext>
            </a:extLst>
          </p:cNvPr>
          <p:cNvSpPr txBox="1"/>
          <p:nvPr/>
        </p:nvSpPr>
        <p:spPr>
          <a:xfrm>
            <a:off x="2410118" y="2417618"/>
            <a:ext cx="7371761" cy="646331"/>
          </a:xfrm>
          <a:prstGeom prst="rect">
            <a:avLst/>
          </a:prstGeom>
          <a:noFill/>
        </p:spPr>
        <p:txBody>
          <a:bodyPr wrap="square" rtlCol="0">
            <a:spAutoFit/>
          </a:bodyPr>
          <a:lstStyle/>
          <a:p>
            <a:pPr algn="ctr"/>
            <a:r>
              <a:rPr lang="en-IN" sz="3600" b="1" dirty="0">
                <a:latin typeface="Times New Roman" panose="02020603050405020304" pitchFamily="18" charset="0"/>
                <a:cs typeface="Times New Roman" panose="02020603050405020304" pitchFamily="18" charset="0"/>
              </a:rPr>
              <a:t>MODULE 1: INTRODUCTION</a:t>
            </a:r>
          </a:p>
        </p:txBody>
      </p:sp>
      <p:sp>
        <p:nvSpPr>
          <p:cNvPr id="4" name="TextBox 3">
            <a:extLst>
              <a:ext uri="{FF2B5EF4-FFF2-40B4-BE49-F238E27FC236}">
                <a16:creationId xmlns:a16="http://schemas.microsoft.com/office/drawing/2014/main" id="{54464A82-DA3F-16DE-FB8B-994E52F326B9}"/>
              </a:ext>
            </a:extLst>
          </p:cNvPr>
          <p:cNvSpPr txBox="1"/>
          <p:nvPr/>
        </p:nvSpPr>
        <p:spPr>
          <a:xfrm>
            <a:off x="1043231" y="3429000"/>
            <a:ext cx="10105534" cy="923330"/>
          </a:xfrm>
          <a:prstGeom prst="rect">
            <a:avLst/>
          </a:prstGeom>
          <a:noFill/>
        </p:spPr>
        <p:txBody>
          <a:bodyPr wrap="square">
            <a:spAutoFit/>
          </a:bodyPr>
          <a:lstStyle/>
          <a:p>
            <a:pPr marL="342900" marR="607060" indent="-228600" algn="ctr">
              <a:spcBef>
                <a:spcPts val="1365"/>
              </a:spcBef>
              <a:spcAft>
                <a:spcPts val="30"/>
              </a:spcAft>
            </a:pPr>
            <a:r>
              <a:rPr lang="en-GB" dirty="0">
                <a:latin typeface="Times New Roman" panose="02020603050405020304" pitchFamily="18" charset="0"/>
                <a:cs typeface="Times New Roman" panose="02020603050405020304" pitchFamily="18" charset="0"/>
              </a:rPr>
              <a:t>Advantages and Disadvantages of Steel Structures, Limit state method Limit State of Strength, Structural Stability, Serviceability Limit states, Failure Criteria of steel, Design Consideration, Loading and load combinations, IS code provisions, Specification and Section classification. </a:t>
            </a:r>
            <a:endParaRPr lang="en-IN"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3499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9DF7D-CC37-C9BA-6182-77605F5F68E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B8B5E49-F4CF-4052-633F-303968D2188E}"/>
              </a:ext>
            </a:extLst>
          </p:cNvPr>
          <p:cNvSpPr txBox="1"/>
          <p:nvPr/>
        </p:nvSpPr>
        <p:spPr>
          <a:xfrm>
            <a:off x="188536" y="227845"/>
            <a:ext cx="49679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INTRODUCTION</a:t>
            </a:r>
          </a:p>
        </p:txBody>
      </p:sp>
      <p:sp>
        <p:nvSpPr>
          <p:cNvPr id="5" name="TextBox 4">
            <a:extLst>
              <a:ext uri="{FF2B5EF4-FFF2-40B4-BE49-F238E27FC236}">
                <a16:creationId xmlns:a16="http://schemas.microsoft.com/office/drawing/2014/main" id="{62ADDEF6-00E1-EA61-06D6-19961E58CC2F}"/>
              </a:ext>
            </a:extLst>
          </p:cNvPr>
          <p:cNvSpPr txBox="1"/>
          <p:nvPr/>
        </p:nvSpPr>
        <p:spPr>
          <a:xfrm>
            <a:off x="486658" y="1276489"/>
            <a:ext cx="5062194" cy="430887"/>
          </a:xfrm>
          <a:prstGeom prst="rect">
            <a:avLst/>
          </a:prstGeom>
          <a:noFill/>
        </p:spPr>
        <p:txBody>
          <a:bodyPr wrap="square" rtlCol="0">
            <a:spAutoFit/>
          </a:bodyPr>
          <a:lstStyle/>
          <a:p>
            <a:r>
              <a:rPr lang="en-IN" sz="2200" b="1" dirty="0">
                <a:solidFill>
                  <a:schemeClr val="accent1"/>
                </a:solidFill>
                <a:latin typeface="Times New Roman" panose="02020603050405020304" pitchFamily="18" charset="0"/>
                <a:cs typeface="Times New Roman" panose="02020603050405020304" pitchFamily="18" charset="0"/>
              </a:rPr>
              <a:t>STEEL STRUCTURES?</a:t>
            </a:r>
          </a:p>
        </p:txBody>
      </p:sp>
      <p:sp>
        <p:nvSpPr>
          <p:cNvPr id="6" name="TextBox 5">
            <a:extLst>
              <a:ext uri="{FF2B5EF4-FFF2-40B4-BE49-F238E27FC236}">
                <a16:creationId xmlns:a16="http://schemas.microsoft.com/office/drawing/2014/main" id="{90E35961-EC19-71BB-2798-4991BBD2D829}"/>
              </a:ext>
            </a:extLst>
          </p:cNvPr>
          <p:cNvSpPr txBox="1"/>
          <p:nvPr/>
        </p:nvSpPr>
        <p:spPr>
          <a:xfrm>
            <a:off x="546754" y="1707376"/>
            <a:ext cx="9219415" cy="128907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Assemblage of structural steel components.</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They are effectively joined or fastened to act as a single unit.</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Famous steel structures: Howrah bridge, Brooklyn bridge, Eiffel tower, Railway constructions</a:t>
            </a:r>
          </a:p>
        </p:txBody>
      </p:sp>
      <p:sp>
        <p:nvSpPr>
          <p:cNvPr id="7" name="TextBox 6">
            <a:extLst>
              <a:ext uri="{FF2B5EF4-FFF2-40B4-BE49-F238E27FC236}">
                <a16:creationId xmlns:a16="http://schemas.microsoft.com/office/drawing/2014/main" id="{26CC9675-A58D-8294-9442-331E2737FC1B}"/>
              </a:ext>
            </a:extLst>
          </p:cNvPr>
          <p:cNvSpPr txBox="1"/>
          <p:nvPr/>
        </p:nvSpPr>
        <p:spPr>
          <a:xfrm>
            <a:off x="486657" y="3357500"/>
            <a:ext cx="10297299" cy="430887"/>
          </a:xfrm>
          <a:prstGeom prst="rect">
            <a:avLst/>
          </a:prstGeom>
          <a:noFill/>
        </p:spPr>
        <p:txBody>
          <a:bodyPr wrap="square" rtlCol="0">
            <a:spAutoFit/>
          </a:bodyPr>
          <a:lstStyle/>
          <a:p>
            <a:r>
              <a:rPr lang="en-IN" sz="2200" b="1" dirty="0">
                <a:solidFill>
                  <a:schemeClr val="accent1"/>
                </a:solidFill>
                <a:latin typeface="Times New Roman" panose="02020603050405020304" pitchFamily="18" charset="0"/>
                <a:cs typeface="Times New Roman" panose="02020603050405020304" pitchFamily="18" charset="0"/>
              </a:rPr>
              <a:t>CODE OF PRACTICE FOR GENERAL STEEL CONSTRUCTION – IS800 - 2007</a:t>
            </a:r>
          </a:p>
        </p:txBody>
      </p:sp>
      <p:sp>
        <p:nvSpPr>
          <p:cNvPr id="11" name="TextBox 10">
            <a:extLst>
              <a:ext uri="{FF2B5EF4-FFF2-40B4-BE49-F238E27FC236}">
                <a16:creationId xmlns:a16="http://schemas.microsoft.com/office/drawing/2014/main" id="{2962F376-41AD-3529-B8B3-95FC2A32E2F9}"/>
              </a:ext>
            </a:extLst>
          </p:cNvPr>
          <p:cNvSpPr txBox="1"/>
          <p:nvPr/>
        </p:nvSpPr>
        <p:spPr>
          <a:xfrm>
            <a:off x="486656" y="4616982"/>
            <a:ext cx="11340909" cy="646331"/>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Alloy of iron and carbon. Apart from these, a small percentage of manganese, silicon, phosphorous, nickel and copper are also added to modify specific properties of steel.</a:t>
            </a:r>
            <a:endParaRPr lang="en-IN"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D526F707-7BC2-DCB1-236B-ABC4CEE57B50}"/>
              </a:ext>
            </a:extLst>
          </p:cNvPr>
          <p:cNvSpPr txBox="1"/>
          <p:nvPr/>
        </p:nvSpPr>
        <p:spPr>
          <a:xfrm>
            <a:off x="486656" y="4098367"/>
            <a:ext cx="10297299" cy="430887"/>
          </a:xfrm>
          <a:prstGeom prst="rect">
            <a:avLst/>
          </a:prstGeom>
          <a:noFill/>
        </p:spPr>
        <p:txBody>
          <a:bodyPr wrap="square" rtlCol="0">
            <a:spAutoFit/>
          </a:bodyPr>
          <a:lstStyle/>
          <a:p>
            <a:r>
              <a:rPr lang="en-IN" sz="2200" b="1" dirty="0">
                <a:solidFill>
                  <a:schemeClr val="accent1"/>
                </a:solidFill>
                <a:latin typeface="Times New Roman" panose="02020603050405020304" pitchFamily="18" charset="0"/>
                <a:cs typeface="Times New Roman" panose="02020603050405020304" pitchFamily="18" charset="0"/>
              </a:rPr>
              <a:t>WHAT IS STEEL ?</a:t>
            </a:r>
          </a:p>
        </p:txBody>
      </p:sp>
    </p:spTree>
    <p:extLst>
      <p:ext uri="{BB962C8B-B14F-4D97-AF65-F5344CB8AC3E}">
        <p14:creationId xmlns:p14="http://schemas.microsoft.com/office/powerpoint/2010/main" val="2359073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266618-F1F5-6DD4-9F48-D42C8157582C}"/>
              </a:ext>
            </a:extLst>
          </p:cNvPr>
          <p:cNvSpPr txBox="1"/>
          <p:nvPr/>
        </p:nvSpPr>
        <p:spPr>
          <a:xfrm>
            <a:off x="188536" y="227845"/>
            <a:ext cx="49679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INTRODUCTION</a:t>
            </a:r>
          </a:p>
        </p:txBody>
      </p:sp>
      <p:sp>
        <p:nvSpPr>
          <p:cNvPr id="5" name="TextBox 4">
            <a:extLst>
              <a:ext uri="{FF2B5EF4-FFF2-40B4-BE49-F238E27FC236}">
                <a16:creationId xmlns:a16="http://schemas.microsoft.com/office/drawing/2014/main" id="{50773E81-5693-7EC6-C4B8-F57A314211FF}"/>
              </a:ext>
            </a:extLst>
          </p:cNvPr>
          <p:cNvSpPr txBox="1"/>
          <p:nvPr/>
        </p:nvSpPr>
        <p:spPr>
          <a:xfrm>
            <a:off x="476718" y="1130024"/>
            <a:ext cx="5993655" cy="430887"/>
          </a:xfrm>
          <a:prstGeom prst="rect">
            <a:avLst/>
          </a:prstGeom>
          <a:noFill/>
        </p:spPr>
        <p:txBody>
          <a:bodyPr wrap="square" rtlCol="0">
            <a:spAutoFit/>
          </a:bodyPr>
          <a:lstStyle/>
          <a:p>
            <a:r>
              <a:rPr lang="en-IN" sz="2200" b="1" dirty="0">
                <a:solidFill>
                  <a:schemeClr val="accent1"/>
                </a:solidFill>
                <a:latin typeface="Times New Roman" panose="02020603050405020304" pitchFamily="18" charset="0"/>
                <a:cs typeface="Times New Roman" panose="02020603050405020304" pitchFamily="18" charset="0"/>
              </a:rPr>
              <a:t>ADVANTAGES OF STEEL STRUCTURES</a:t>
            </a:r>
          </a:p>
        </p:txBody>
      </p:sp>
      <p:sp>
        <p:nvSpPr>
          <p:cNvPr id="6" name="TextBox 5">
            <a:extLst>
              <a:ext uri="{FF2B5EF4-FFF2-40B4-BE49-F238E27FC236}">
                <a16:creationId xmlns:a16="http://schemas.microsoft.com/office/drawing/2014/main" id="{824F3A73-C566-6DCD-C2C9-64ABBF4FB90B}"/>
              </a:ext>
            </a:extLst>
          </p:cNvPr>
          <p:cNvSpPr txBox="1"/>
          <p:nvPr/>
        </p:nvSpPr>
        <p:spPr>
          <a:xfrm>
            <a:off x="546754" y="1560911"/>
            <a:ext cx="9219415" cy="253556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High strength to weight ratio</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Good ductility</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Great stiffness</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Easy fabrication</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Low cost</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Easy erection</a:t>
            </a:r>
          </a:p>
        </p:txBody>
      </p:sp>
      <p:sp>
        <p:nvSpPr>
          <p:cNvPr id="7" name="TextBox 6">
            <a:extLst>
              <a:ext uri="{FF2B5EF4-FFF2-40B4-BE49-F238E27FC236}">
                <a16:creationId xmlns:a16="http://schemas.microsoft.com/office/drawing/2014/main" id="{5FEBDCAA-09CB-122D-4026-BC9CE80E6867}"/>
              </a:ext>
            </a:extLst>
          </p:cNvPr>
          <p:cNvSpPr txBox="1"/>
          <p:nvPr/>
        </p:nvSpPr>
        <p:spPr>
          <a:xfrm>
            <a:off x="546754" y="4231093"/>
            <a:ext cx="5062194" cy="430887"/>
          </a:xfrm>
          <a:prstGeom prst="rect">
            <a:avLst/>
          </a:prstGeom>
          <a:noFill/>
        </p:spPr>
        <p:txBody>
          <a:bodyPr wrap="square" rtlCol="0">
            <a:spAutoFit/>
          </a:bodyPr>
          <a:lstStyle/>
          <a:p>
            <a:r>
              <a:rPr lang="en-IN" sz="2200" b="1" dirty="0">
                <a:solidFill>
                  <a:schemeClr val="accent1"/>
                </a:solidFill>
                <a:latin typeface="Times New Roman" panose="02020603050405020304" pitchFamily="18" charset="0"/>
                <a:cs typeface="Times New Roman" panose="02020603050405020304" pitchFamily="18" charset="0"/>
              </a:rPr>
              <a:t>WHAT IS STRUCTURAL STEEL?</a:t>
            </a:r>
          </a:p>
        </p:txBody>
      </p:sp>
      <p:sp>
        <p:nvSpPr>
          <p:cNvPr id="11" name="TextBox 10">
            <a:extLst>
              <a:ext uri="{FF2B5EF4-FFF2-40B4-BE49-F238E27FC236}">
                <a16:creationId xmlns:a16="http://schemas.microsoft.com/office/drawing/2014/main" id="{8D0666A2-2427-5EFF-728E-EEAE0BEDE471}"/>
              </a:ext>
            </a:extLst>
          </p:cNvPr>
          <p:cNvSpPr txBox="1"/>
          <p:nvPr/>
        </p:nvSpPr>
        <p:spPr>
          <a:xfrm>
            <a:off x="546754" y="4796596"/>
            <a:ext cx="11280811" cy="646331"/>
          </a:xfrm>
          <a:prstGeom prst="rect">
            <a:avLst/>
          </a:prstGeom>
          <a:noFill/>
        </p:spPr>
        <p:txBody>
          <a:bodyPr wrap="square">
            <a:spAutoFit/>
          </a:bodyPr>
          <a:lstStyle/>
          <a:p>
            <a:r>
              <a:rPr lang="en-IN" dirty="0">
                <a:latin typeface="Times New Roman" panose="02020603050405020304" pitchFamily="18" charset="0"/>
                <a:cs typeface="Times New Roman" panose="02020603050405020304" pitchFamily="18" charset="0"/>
              </a:rPr>
              <a:t>Steel used as construction materials for </a:t>
            </a:r>
            <a:r>
              <a:rPr lang="en-US" dirty="0">
                <a:latin typeface="Times New Roman" panose="02020603050405020304" pitchFamily="18" charset="0"/>
                <a:cs typeface="Times New Roman" panose="02020603050405020304" pitchFamily="18" charset="0"/>
              </a:rPr>
              <a:t>manufacturing structural steel shapes like beams, plates, channel sections, hallow sections, angles etc.</a:t>
            </a:r>
            <a:r>
              <a:rPr lang="en-IN"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689159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6490D-9868-6B66-741B-29BE1906F37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6F8643D-CFBA-B49C-38EB-3640C1C35CB8}"/>
              </a:ext>
            </a:extLst>
          </p:cNvPr>
          <p:cNvSpPr txBox="1"/>
          <p:nvPr/>
        </p:nvSpPr>
        <p:spPr>
          <a:xfrm>
            <a:off x="188536" y="227845"/>
            <a:ext cx="49679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INTRODUCTION</a:t>
            </a:r>
          </a:p>
        </p:txBody>
      </p:sp>
      <p:pic>
        <p:nvPicPr>
          <p:cNvPr id="1026" name="Picture 2" descr="4,800+ Structural Steel Stock Photos, Pictures &amp; Royalty ...">
            <a:extLst>
              <a:ext uri="{FF2B5EF4-FFF2-40B4-BE49-F238E27FC236}">
                <a16:creationId xmlns:a16="http://schemas.microsoft.com/office/drawing/2014/main" id="{E568E957-377F-32E3-BB65-E2E47F35E6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36" y="1324666"/>
            <a:ext cx="5638800" cy="375920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Common standard shapes of structural steel | Download Scientific Diagram">
            <a:extLst>
              <a:ext uri="{FF2B5EF4-FFF2-40B4-BE49-F238E27FC236}">
                <a16:creationId xmlns:a16="http://schemas.microsoft.com/office/drawing/2014/main" id="{FF761155-EAD2-FB15-61F2-A37404A8C3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5154" y="1324666"/>
            <a:ext cx="5638798" cy="232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626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DFA20-64C2-2CFB-7A2B-EFE16F9A5B5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D8905CD-F4E8-0DE9-9163-0B959561C6F4}"/>
              </a:ext>
            </a:extLst>
          </p:cNvPr>
          <p:cNvSpPr txBox="1"/>
          <p:nvPr/>
        </p:nvSpPr>
        <p:spPr>
          <a:xfrm>
            <a:off x="188536" y="227845"/>
            <a:ext cx="49679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INTRODUCTION</a:t>
            </a:r>
          </a:p>
        </p:txBody>
      </p:sp>
      <p:sp>
        <p:nvSpPr>
          <p:cNvPr id="5" name="TextBox 4">
            <a:extLst>
              <a:ext uri="{FF2B5EF4-FFF2-40B4-BE49-F238E27FC236}">
                <a16:creationId xmlns:a16="http://schemas.microsoft.com/office/drawing/2014/main" id="{F537D03B-DB5F-ADCD-E772-957663627554}"/>
              </a:ext>
            </a:extLst>
          </p:cNvPr>
          <p:cNvSpPr txBox="1"/>
          <p:nvPr/>
        </p:nvSpPr>
        <p:spPr>
          <a:xfrm>
            <a:off x="486657" y="1276489"/>
            <a:ext cx="5857581" cy="430887"/>
          </a:xfrm>
          <a:prstGeom prst="rect">
            <a:avLst/>
          </a:prstGeom>
          <a:noFill/>
        </p:spPr>
        <p:txBody>
          <a:bodyPr wrap="square" rtlCol="0">
            <a:spAutoFit/>
          </a:bodyPr>
          <a:lstStyle/>
          <a:p>
            <a:r>
              <a:rPr lang="en-IN" sz="2200" b="1" dirty="0">
                <a:solidFill>
                  <a:schemeClr val="accent1"/>
                </a:solidFill>
                <a:latin typeface="Times New Roman" panose="02020603050405020304" pitchFamily="18" charset="0"/>
                <a:cs typeface="Times New Roman" panose="02020603050405020304" pitchFamily="18" charset="0"/>
              </a:rPr>
              <a:t>PROPERTIES OF STRUCTURAL STEEL</a:t>
            </a:r>
          </a:p>
        </p:txBody>
      </p:sp>
      <p:sp>
        <p:nvSpPr>
          <p:cNvPr id="6" name="TextBox 5">
            <a:extLst>
              <a:ext uri="{FF2B5EF4-FFF2-40B4-BE49-F238E27FC236}">
                <a16:creationId xmlns:a16="http://schemas.microsoft.com/office/drawing/2014/main" id="{26C28801-1473-911E-6566-1F354737DCA9}"/>
              </a:ext>
            </a:extLst>
          </p:cNvPr>
          <p:cNvSpPr txBox="1"/>
          <p:nvPr/>
        </p:nvSpPr>
        <p:spPr>
          <a:xfrm>
            <a:off x="546754" y="1707376"/>
            <a:ext cx="9219415" cy="212006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Density (γ) = 7850 kg/m</a:t>
            </a:r>
            <a:r>
              <a:rPr lang="en-IN" baseline="30000" dirty="0">
                <a:latin typeface="Times New Roman" panose="02020603050405020304" pitchFamily="18" charset="0"/>
                <a:cs typeface="Times New Roman" panose="02020603050405020304" pitchFamily="18" charset="0"/>
              </a:rPr>
              <a:t>3</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Modulus of elasticity (E) = 2 * 10</a:t>
            </a:r>
            <a:r>
              <a:rPr lang="en-IN" baseline="30000" dirty="0">
                <a:latin typeface="Times New Roman" panose="02020603050405020304" pitchFamily="18" charset="0"/>
                <a:cs typeface="Times New Roman" panose="02020603050405020304" pitchFamily="18" charset="0"/>
              </a:rPr>
              <a:t>5</a:t>
            </a:r>
            <a:r>
              <a:rPr lang="en-IN" dirty="0">
                <a:latin typeface="Times New Roman" panose="02020603050405020304" pitchFamily="18" charset="0"/>
                <a:cs typeface="Times New Roman" panose="02020603050405020304" pitchFamily="18" charset="0"/>
              </a:rPr>
              <a:t> N/mm</a:t>
            </a:r>
            <a:r>
              <a:rPr lang="en-IN" baseline="30000" dirty="0">
                <a:latin typeface="Times New Roman" panose="02020603050405020304" pitchFamily="18" charset="0"/>
                <a:cs typeface="Times New Roman" panose="02020603050405020304" pitchFamily="18" charset="0"/>
              </a:rPr>
              <a:t>2</a:t>
            </a:r>
          </a:p>
          <a:p>
            <a:pPr marL="285750" indent="-285750">
              <a:lnSpc>
                <a:spcPct val="150000"/>
              </a:lnSpc>
              <a:buFont typeface="Arial" panose="020B0604020202020204" pitchFamily="34" charset="0"/>
              <a:buChar char="•"/>
            </a:pPr>
            <a:r>
              <a:rPr lang="en-IN" dirty="0" err="1">
                <a:latin typeface="Times New Roman" panose="02020603050405020304" pitchFamily="18" charset="0"/>
                <a:cs typeface="Times New Roman" panose="02020603050405020304" pitchFamily="18" charset="0"/>
              </a:rPr>
              <a:t>Poissons</a:t>
            </a:r>
            <a:r>
              <a:rPr lang="en-IN" dirty="0">
                <a:latin typeface="Times New Roman" panose="02020603050405020304" pitchFamily="18" charset="0"/>
                <a:cs typeface="Times New Roman" panose="02020603050405020304" pitchFamily="18" charset="0"/>
              </a:rPr>
              <a:t> ratio (µ) = 0.3</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Modulus of rigidity (G) = 0.769 * 10</a:t>
            </a:r>
            <a:r>
              <a:rPr lang="en-IN" baseline="30000" dirty="0">
                <a:latin typeface="Times New Roman" panose="02020603050405020304" pitchFamily="18" charset="0"/>
                <a:cs typeface="Times New Roman" panose="02020603050405020304" pitchFamily="18" charset="0"/>
              </a:rPr>
              <a:t>5</a:t>
            </a:r>
            <a:r>
              <a:rPr lang="en-IN" dirty="0">
                <a:latin typeface="Times New Roman" panose="02020603050405020304" pitchFamily="18" charset="0"/>
                <a:cs typeface="Times New Roman" panose="02020603050405020304" pitchFamily="18" charset="0"/>
              </a:rPr>
              <a:t> N/mm</a:t>
            </a:r>
            <a:r>
              <a:rPr lang="en-IN" baseline="30000" dirty="0">
                <a:latin typeface="Times New Roman" panose="02020603050405020304" pitchFamily="18" charset="0"/>
                <a:cs typeface="Times New Roman" panose="02020603050405020304" pitchFamily="18" charset="0"/>
              </a:rPr>
              <a:t>2</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Co-efficient of thermal expansion (</a:t>
            </a:r>
            <a:r>
              <a:rPr lang="el-GR" dirty="0">
                <a:latin typeface="Times New Roman" panose="02020603050405020304" pitchFamily="18" charset="0"/>
                <a:cs typeface="Times New Roman" panose="02020603050405020304" pitchFamily="18" charset="0"/>
              </a:rPr>
              <a:t>α</a:t>
            </a:r>
            <a:r>
              <a:rPr lang="en-IN" dirty="0">
                <a:latin typeface="Times New Roman" panose="02020603050405020304" pitchFamily="18" charset="0"/>
                <a:cs typeface="Times New Roman" panose="02020603050405020304" pitchFamily="18" charset="0"/>
              </a:rPr>
              <a:t>) = 12 * 10</a:t>
            </a:r>
            <a:r>
              <a:rPr lang="en-IN" baseline="30000" dirty="0">
                <a:latin typeface="Times New Roman" panose="02020603050405020304" pitchFamily="18" charset="0"/>
                <a:cs typeface="Times New Roman" panose="02020603050405020304" pitchFamily="18" charset="0"/>
              </a:rPr>
              <a:t>-6</a:t>
            </a:r>
            <a:r>
              <a:rPr lang="en-IN" dirty="0">
                <a:latin typeface="Times New Roman" panose="02020603050405020304" pitchFamily="18" charset="0"/>
                <a:cs typeface="Times New Roman" panose="02020603050405020304" pitchFamily="18" charset="0"/>
              </a:rPr>
              <a:t> /°C</a:t>
            </a:r>
          </a:p>
        </p:txBody>
      </p:sp>
      <p:sp>
        <p:nvSpPr>
          <p:cNvPr id="7" name="TextBox 6">
            <a:extLst>
              <a:ext uri="{FF2B5EF4-FFF2-40B4-BE49-F238E27FC236}">
                <a16:creationId xmlns:a16="http://schemas.microsoft.com/office/drawing/2014/main" id="{CF4807FC-FCF7-A616-8996-6E68DDA199DF}"/>
              </a:ext>
            </a:extLst>
          </p:cNvPr>
          <p:cNvSpPr txBox="1"/>
          <p:nvPr/>
        </p:nvSpPr>
        <p:spPr>
          <a:xfrm>
            <a:off x="546754" y="4042887"/>
            <a:ext cx="5062194" cy="430887"/>
          </a:xfrm>
          <a:prstGeom prst="rect">
            <a:avLst/>
          </a:prstGeom>
          <a:noFill/>
        </p:spPr>
        <p:txBody>
          <a:bodyPr wrap="square" rtlCol="0">
            <a:spAutoFit/>
          </a:bodyPr>
          <a:lstStyle/>
          <a:p>
            <a:r>
              <a:rPr lang="en-IN" sz="2200" b="1" dirty="0">
                <a:solidFill>
                  <a:schemeClr val="accent1"/>
                </a:solidFill>
                <a:latin typeface="Times New Roman" panose="02020603050405020304" pitchFamily="18" charset="0"/>
                <a:cs typeface="Times New Roman" panose="02020603050405020304" pitchFamily="18" charset="0"/>
              </a:rPr>
              <a:t>TYPES OF STRUCTURAL STEEL</a:t>
            </a:r>
          </a:p>
        </p:txBody>
      </p:sp>
      <p:sp>
        <p:nvSpPr>
          <p:cNvPr id="11" name="TextBox 10">
            <a:extLst>
              <a:ext uri="{FF2B5EF4-FFF2-40B4-BE49-F238E27FC236}">
                <a16:creationId xmlns:a16="http://schemas.microsoft.com/office/drawing/2014/main" id="{0D3B6F50-BEB2-1E38-8CDB-4F2C6F2C8006}"/>
              </a:ext>
            </a:extLst>
          </p:cNvPr>
          <p:cNvSpPr txBox="1"/>
          <p:nvPr/>
        </p:nvSpPr>
        <p:spPr>
          <a:xfrm>
            <a:off x="546754" y="4550459"/>
            <a:ext cx="6094428" cy="646331"/>
          </a:xfrm>
          <a:prstGeom prst="rect">
            <a:avLst/>
          </a:prstGeom>
          <a:noFill/>
        </p:spPr>
        <p:txBody>
          <a:bodyPr wrap="square">
            <a:spAutoFit/>
          </a:bodyPr>
          <a:lstStyle/>
          <a:p>
            <a:pPr marL="342900" indent="-342900">
              <a:buAutoNum type="arabicPeriod"/>
            </a:pPr>
            <a:r>
              <a:rPr lang="en-US" dirty="0">
                <a:latin typeface="Times New Roman" panose="02020603050405020304" pitchFamily="18" charset="0"/>
                <a:cs typeface="Times New Roman" panose="02020603050405020304" pitchFamily="18" charset="0"/>
              </a:rPr>
              <a:t>Hot-rolled steel</a:t>
            </a:r>
          </a:p>
          <a:p>
            <a:pPr marL="342900" indent="-342900">
              <a:buAutoNum type="arabicPeriod"/>
            </a:pPr>
            <a:r>
              <a:rPr lang="en-US" dirty="0">
                <a:latin typeface="Times New Roman" panose="02020603050405020304" pitchFamily="18" charset="0"/>
                <a:cs typeface="Times New Roman" panose="02020603050405020304" pitchFamily="18" charset="0"/>
              </a:rPr>
              <a:t>Cold-rolled steel</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0513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E2A65-97B3-CFBA-4A4B-1D4697947A2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14F3381-1467-FCF0-D9FF-949AC6B3DBE7}"/>
              </a:ext>
            </a:extLst>
          </p:cNvPr>
          <p:cNvSpPr txBox="1"/>
          <p:nvPr/>
        </p:nvSpPr>
        <p:spPr>
          <a:xfrm>
            <a:off x="188536" y="227845"/>
            <a:ext cx="49679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INTRODUCTION</a:t>
            </a:r>
          </a:p>
        </p:txBody>
      </p:sp>
      <p:sp>
        <p:nvSpPr>
          <p:cNvPr id="5" name="TextBox 4">
            <a:extLst>
              <a:ext uri="{FF2B5EF4-FFF2-40B4-BE49-F238E27FC236}">
                <a16:creationId xmlns:a16="http://schemas.microsoft.com/office/drawing/2014/main" id="{FDA03981-B812-E3D3-DADF-E47283492687}"/>
              </a:ext>
            </a:extLst>
          </p:cNvPr>
          <p:cNvSpPr txBox="1"/>
          <p:nvPr/>
        </p:nvSpPr>
        <p:spPr>
          <a:xfrm>
            <a:off x="486657" y="1276489"/>
            <a:ext cx="5857581" cy="430887"/>
          </a:xfrm>
          <a:prstGeom prst="rect">
            <a:avLst/>
          </a:prstGeom>
          <a:noFill/>
        </p:spPr>
        <p:txBody>
          <a:bodyPr wrap="square" rtlCol="0">
            <a:spAutoFit/>
          </a:bodyPr>
          <a:lstStyle/>
          <a:p>
            <a:r>
              <a:rPr lang="en-IN" sz="2200" b="1" dirty="0">
                <a:solidFill>
                  <a:schemeClr val="accent1"/>
                </a:solidFill>
                <a:latin typeface="Times New Roman" panose="02020603050405020304" pitchFamily="18" charset="0"/>
                <a:cs typeface="Times New Roman" panose="02020603050405020304" pitchFamily="18" charset="0"/>
              </a:rPr>
              <a:t>CLASSIFICATION OF CROSS SECTION</a:t>
            </a:r>
          </a:p>
        </p:txBody>
      </p:sp>
      <p:sp>
        <p:nvSpPr>
          <p:cNvPr id="6" name="TextBox 5">
            <a:extLst>
              <a:ext uri="{FF2B5EF4-FFF2-40B4-BE49-F238E27FC236}">
                <a16:creationId xmlns:a16="http://schemas.microsoft.com/office/drawing/2014/main" id="{5DBC57AE-68EF-D322-8998-FF79554EC7CC}"/>
              </a:ext>
            </a:extLst>
          </p:cNvPr>
          <p:cNvSpPr txBox="1"/>
          <p:nvPr/>
        </p:nvSpPr>
        <p:spPr>
          <a:xfrm>
            <a:off x="546754" y="1707376"/>
            <a:ext cx="9219415" cy="170456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Class I or Plastic section</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Class II or Compact section</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Class III or Semi-compact section</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Class IV or Slender sections</a:t>
            </a:r>
          </a:p>
        </p:txBody>
      </p:sp>
      <p:sp>
        <p:nvSpPr>
          <p:cNvPr id="7" name="TextBox 6">
            <a:extLst>
              <a:ext uri="{FF2B5EF4-FFF2-40B4-BE49-F238E27FC236}">
                <a16:creationId xmlns:a16="http://schemas.microsoft.com/office/drawing/2014/main" id="{A2806EA0-3E96-0D7B-A293-68044D7F63C6}"/>
              </a:ext>
            </a:extLst>
          </p:cNvPr>
          <p:cNvSpPr txBox="1"/>
          <p:nvPr/>
        </p:nvSpPr>
        <p:spPr>
          <a:xfrm>
            <a:off x="546753" y="3939192"/>
            <a:ext cx="6768446" cy="430887"/>
          </a:xfrm>
          <a:prstGeom prst="rect">
            <a:avLst/>
          </a:prstGeom>
          <a:noFill/>
        </p:spPr>
        <p:txBody>
          <a:bodyPr wrap="square" rtlCol="0">
            <a:spAutoFit/>
          </a:bodyPr>
          <a:lstStyle/>
          <a:p>
            <a:r>
              <a:rPr lang="en-IN" sz="2200" b="1" dirty="0">
                <a:solidFill>
                  <a:schemeClr val="accent1"/>
                </a:solidFill>
                <a:latin typeface="Times New Roman" panose="02020603050405020304" pitchFamily="18" charset="0"/>
                <a:cs typeface="Times New Roman" panose="02020603050405020304" pitchFamily="18" charset="0"/>
              </a:rPr>
              <a:t>DISADVANTAGES OF STEEL STRUCTURES</a:t>
            </a:r>
          </a:p>
        </p:txBody>
      </p:sp>
      <p:sp>
        <p:nvSpPr>
          <p:cNvPr id="11" name="TextBox 10">
            <a:extLst>
              <a:ext uri="{FF2B5EF4-FFF2-40B4-BE49-F238E27FC236}">
                <a16:creationId xmlns:a16="http://schemas.microsoft.com/office/drawing/2014/main" id="{3B6B5872-EEE2-0534-9DFD-04F82A29FFDE}"/>
              </a:ext>
            </a:extLst>
          </p:cNvPr>
          <p:cNvSpPr txBox="1"/>
          <p:nvPr/>
        </p:nvSpPr>
        <p:spPr>
          <a:xfrm>
            <a:off x="546753" y="4411960"/>
            <a:ext cx="9219415" cy="1477328"/>
          </a:xfrm>
          <a:prstGeom prst="rect">
            <a:avLst/>
          </a:prstGeom>
          <a:noFill/>
        </p:spPr>
        <p:txBody>
          <a:bodyPr wrap="square">
            <a:spAutoFit/>
          </a:bodyPr>
          <a:lstStyle/>
          <a:p>
            <a:pPr marL="342900" indent="-342900">
              <a:buAutoNum type="arabicPeriod"/>
            </a:pPr>
            <a:r>
              <a:rPr lang="en-US" dirty="0">
                <a:latin typeface="Times New Roman" panose="02020603050405020304" pitchFamily="18" charset="0"/>
                <a:cs typeface="Times New Roman" panose="02020603050405020304" pitchFamily="18" charset="0"/>
              </a:rPr>
              <a:t>They are costly </a:t>
            </a:r>
          </a:p>
          <a:p>
            <a:pPr marL="342900" indent="-342900">
              <a:buAutoNum type="arabicPeriod"/>
            </a:pPr>
            <a:r>
              <a:rPr lang="en-US" dirty="0">
                <a:latin typeface="Times New Roman" panose="02020603050405020304" pitchFamily="18" charset="0"/>
                <a:cs typeface="Times New Roman" panose="02020603050405020304" pitchFamily="18" charset="0"/>
              </a:rPr>
              <a:t>It is susceptible to corrosion</a:t>
            </a:r>
          </a:p>
          <a:p>
            <a:pPr marL="342900" indent="-342900">
              <a:buAutoNum type="arabicPeriod"/>
            </a:pPr>
            <a:r>
              <a:rPr lang="en-US" dirty="0">
                <a:latin typeface="Times New Roman" panose="02020603050405020304" pitchFamily="18" charset="0"/>
                <a:cs typeface="Times New Roman" panose="02020603050405020304" pitchFamily="18" charset="0"/>
              </a:rPr>
              <a:t>They require regular maintenance, maintenance cost is high</a:t>
            </a:r>
          </a:p>
          <a:p>
            <a:pPr marL="342900" indent="-342900">
              <a:buAutoNum type="arabicPeriod"/>
            </a:pPr>
            <a:r>
              <a:rPr lang="en-US" dirty="0">
                <a:latin typeface="Times New Roman" panose="02020603050405020304" pitchFamily="18" charset="0"/>
                <a:cs typeface="Times New Roman" panose="02020603050405020304" pitchFamily="18" charset="0"/>
              </a:rPr>
              <a:t>They become more elastic when exposed to fire</a:t>
            </a:r>
          </a:p>
          <a:p>
            <a:pPr marL="342900" indent="-342900">
              <a:buAutoNum type="arabicPeriod"/>
            </a:pPr>
            <a:r>
              <a:rPr lang="en-US" dirty="0">
                <a:latin typeface="Times New Roman" panose="02020603050405020304" pitchFamily="18" charset="0"/>
                <a:cs typeface="Times New Roman" panose="02020603050405020304" pitchFamily="18" charset="0"/>
              </a:rPr>
              <a:t>Needs high degree of control to ensure proper fitting of various structural elements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4544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4E0DB8-68E8-C980-EC5E-6A745E24B469}"/>
              </a:ext>
            </a:extLst>
          </p:cNvPr>
          <p:cNvSpPr txBox="1"/>
          <p:nvPr/>
        </p:nvSpPr>
        <p:spPr>
          <a:xfrm>
            <a:off x="465873" y="1635957"/>
            <a:ext cx="5857581" cy="430887"/>
          </a:xfrm>
          <a:prstGeom prst="rect">
            <a:avLst/>
          </a:prstGeom>
          <a:noFill/>
        </p:spPr>
        <p:txBody>
          <a:bodyPr wrap="square" rtlCol="0">
            <a:spAutoFit/>
          </a:bodyPr>
          <a:lstStyle/>
          <a:p>
            <a:r>
              <a:rPr lang="en-IN" sz="2200" b="1" dirty="0">
                <a:solidFill>
                  <a:schemeClr val="accent1"/>
                </a:solidFill>
                <a:latin typeface="Times New Roman" panose="02020603050405020304" pitchFamily="18" charset="0"/>
                <a:cs typeface="Times New Roman" panose="02020603050405020304" pitchFamily="18" charset="0"/>
              </a:rPr>
              <a:t>LOADS AND LOAD COMBINATIONS</a:t>
            </a:r>
          </a:p>
        </p:txBody>
      </p:sp>
      <p:sp>
        <p:nvSpPr>
          <p:cNvPr id="3" name="TextBox 2">
            <a:extLst>
              <a:ext uri="{FF2B5EF4-FFF2-40B4-BE49-F238E27FC236}">
                <a16:creationId xmlns:a16="http://schemas.microsoft.com/office/drawing/2014/main" id="{67A722E9-3D35-67AB-09EB-263664219AB8}"/>
              </a:ext>
            </a:extLst>
          </p:cNvPr>
          <p:cNvSpPr txBox="1"/>
          <p:nvPr/>
        </p:nvSpPr>
        <p:spPr>
          <a:xfrm>
            <a:off x="188536" y="227845"/>
            <a:ext cx="49679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INTRODUCTION</a:t>
            </a:r>
          </a:p>
        </p:txBody>
      </p:sp>
      <p:sp>
        <p:nvSpPr>
          <p:cNvPr id="4" name="TextBox 3">
            <a:extLst>
              <a:ext uri="{FF2B5EF4-FFF2-40B4-BE49-F238E27FC236}">
                <a16:creationId xmlns:a16="http://schemas.microsoft.com/office/drawing/2014/main" id="{E318561C-3330-CE1C-A679-B1C0D1977B45}"/>
              </a:ext>
            </a:extLst>
          </p:cNvPr>
          <p:cNvSpPr txBox="1"/>
          <p:nvPr/>
        </p:nvSpPr>
        <p:spPr>
          <a:xfrm>
            <a:off x="525973" y="2014416"/>
            <a:ext cx="4959524" cy="253556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Dead loads – IS875 (Part I)</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Imposed loads – IS875 (Part II)</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Wind loads – IS875 (Part III)</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Snow load – IS875 (Part IV)</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Accidental loads – IS875 (Part V)</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Seismic loads – IS1893:2002</a:t>
            </a:r>
          </a:p>
        </p:txBody>
      </p:sp>
      <p:sp>
        <p:nvSpPr>
          <p:cNvPr id="5" name="TextBox 4">
            <a:extLst>
              <a:ext uri="{FF2B5EF4-FFF2-40B4-BE49-F238E27FC236}">
                <a16:creationId xmlns:a16="http://schemas.microsoft.com/office/drawing/2014/main" id="{585A6E65-4A74-C677-7DC9-DB8F5AF367AA}"/>
              </a:ext>
            </a:extLst>
          </p:cNvPr>
          <p:cNvSpPr txBox="1"/>
          <p:nvPr/>
        </p:nvSpPr>
        <p:spPr>
          <a:xfrm>
            <a:off x="7095725" y="2152263"/>
            <a:ext cx="4043329" cy="430887"/>
          </a:xfrm>
          <a:prstGeom prst="rect">
            <a:avLst/>
          </a:prstGeom>
          <a:noFill/>
        </p:spPr>
        <p:txBody>
          <a:bodyPr wrap="square" rtlCol="0">
            <a:spAutoFit/>
          </a:bodyPr>
          <a:lstStyle/>
          <a:p>
            <a:r>
              <a:rPr lang="en-IN" sz="2200" b="1" dirty="0">
                <a:solidFill>
                  <a:schemeClr val="accent1"/>
                </a:solidFill>
                <a:latin typeface="Times New Roman" panose="02020603050405020304" pitchFamily="18" charset="0"/>
                <a:cs typeface="Times New Roman" panose="02020603050405020304" pitchFamily="18" charset="0"/>
              </a:rPr>
              <a:t>DESIGN PHILOSOPHIES</a:t>
            </a:r>
          </a:p>
        </p:txBody>
      </p:sp>
      <p:sp>
        <p:nvSpPr>
          <p:cNvPr id="6" name="TextBox 5">
            <a:extLst>
              <a:ext uri="{FF2B5EF4-FFF2-40B4-BE49-F238E27FC236}">
                <a16:creationId xmlns:a16="http://schemas.microsoft.com/office/drawing/2014/main" id="{6DB6E04B-4B62-1D7E-CE81-A4EB0DDE9DC6}"/>
              </a:ext>
            </a:extLst>
          </p:cNvPr>
          <p:cNvSpPr txBox="1"/>
          <p:nvPr/>
        </p:nvSpPr>
        <p:spPr>
          <a:xfrm>
            <a:off x="7095726" y="2620022"/>
            <a:ext cx="3939419" cy="128907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Working stress method</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Ultimate load method</a:t>
            </a:r>
          </a:p>
          <a:p>
            <a:pPr marL="285750" indent="-28575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Limit state method</a:t>
            </a:r>
          </a:p>
        </p:txBody>
      </p:sp>
    </p:spTree>
    <p:extLst>
      <p:ext uri="{BB962C8B-B14F-4D97-AF65-F5344CB8AC3E}">
        <p14:creationId xmlns:p14="http://schemas.microsoft.com/office/powerpoint/2010/main" val="1004552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9848A-0BC3-6952-B3F9-40E64D0FC7E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903C7C0-B83B-3F3E-4E34-9D2373632455}"/>
              </a:ext>
            </a:extLst>
          </p:cNvPr>
          <p:cNvSpPr txBox="1"/>
          <p:nvPr/>
        </p:nvSpPr>
        <p:spPr>
          <a:xfrm>
            <a:off x="403527" y="1331009"/>
            <a:ext cx="5857581" cy="430887"/>
          </a:xfrm>
          <a:prstGeom prst="rect">
            <a:avLst/>
          </a:prstGeom>
          <a:noFill/>
        </p:spPr>
        <p:txBody>
          <a:bodyPr wrap="square" rtlCol="0">
            <a:spAutoFit/>
          </a:bodyPr>
          <a:lstStyle/>
          <a:p>
            <a:r>
              <a:rPr lang="en-US" sz="2200" b="1" dirty="0">
                <a:solidFill>
                  <a:schemeClr val="accent1"/>
                </a:solidFill>
                <a:latin typeface="Times New Roman" panose="02020603050405020304" pitchFamily="18" charset="0"/>
                <a:cs typeface="Times New Roman" panose="02020603050405020304" pitchFamily="18" charset="0"/>
              </a:rPr>
              <a:t>W</a:t>
            </a:r>
            <a:r>
              <a:rPr lang="en-IN" sz="2200" b="1" dirty="0">
                <a:solidFill>
                  <a:schemeClr val="accent1"/>
                </a:solidFill>
                <a:latin typeface="Times New Roman" panose="02020603050405020304" pitchFamily="18" charset="0"/>
                <a:cs typeface="Times New Roman" panose="02020603050405020304" pitchFamily="18" charset="0"/>
              </a:rPr>
              <a:t>ORKING STRESS METHOD</a:t>
            </a:r>
          </a:p>
        </p:txBody>
      </p:sp>
      <p:sp>
        <p:nvSpPr>
          <p:cNvPr id="3" name="TextBox 2">
            <a:extLst>
              <a:ext uri="{FF2B5EF4-FFF2-40B4-BE49-F238E27FC236}">
                <a16:creationId xmlns:a16="http://schemas.microsoft.com/office/drawing/2014/main" id="{A09A715A-3ABD-965F-8FD0-A73E723C8FD4}"/>
              </a:ext>
            </a:extLst>
          </p:cNvPr>
          <p:cNvSpPr txBox="1"/>
          <p:nvPr/>
        </p:nvSpPr>
        <p:spPr>
          <a:xfrm>
            <a:off x="188536" y="227845"/>
            <a:ext cx="49679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INTRODUCTION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014CCE4-604B-C3D2-A986-535C2F7D7D58}"/>
                  </a:ext>
                </a:extLst>
              </p:cNvPr>
              <p:cNvSpPr txBox="1"/>
              <p:nvPr/>
            </p:nvSpPr>
            <p:spPr>
              <a:xfrm>
                <a:off x="5694205" y="1816034"/>
                <a:ext cx="6094268" cy="533223"/>
              </a:xfrm>
              <a:prstGeom prst="rect">
                <a:avLst/>
              </a:prstGeom>
              <a:noFill/>
            </p:spPr>
            <p:txBody>
              <a:bodyPr wrap="square">
                <a:spAutoFit/>
              </a:bodyPr>
              <a:lstStyle/>
              <a:p>
                <a:pPr algn="just">
                  <a:spcBef>
                    <a:spcPts val="1200"/>
                  </a:spcBef>
                  <a:spcAft>
                    <a:spcPts val="1200"/>
                  </a:spcAft>
                  <a:buNone/>
                </a:pP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Permissible stress = </a:t>
                </a:r>
                <a14:m>
                  <m:oMath xmlns:m="http://schemas.openxmlformats.org/officeDocument/2006/math">
                    <m:f>
                      <m:fPr>
                        <m:ctrlPr>
                          <a:rPr lang="en-IN" i="1">
                            <a:effectLst/>
                            <a:latin typeface="Cambria Math" panose="02040503050406030204" pitchFamily="18" charset="0"/>
                            <a:ea typeface="Calibri" panose="020F0502020204030204" pitchFamily="34" charset="0"/>
                            <a:cs typeface="Times New Roman" panose="02020603050405020304" pitchFamily="18" charset="0"/>
                          </a:rPr>
                        </m:ctrlPr>
                      </m:fPr>
                      <m:num>
                        <m:r>
                          <m:rPr>
                            <m:sty m:val="p"/>
                          </m:rPr>
                          <a:rPr lang="en-US">
                            <a:effectLst/>
                            <a:latin typeface="Cambria Math" panose="02040503050406030204" pitchFamily="18" charset="0"/>
                            <a:ea typeface="Calibri" panose="020F0502020204030204" pitchFamily="34" charset="0"/>
                            <a:cs typeface="Times New Roman" panose="02020603050405020304" pitchFamily="18" charset="0"/>
                          </a:rPr>
                          <m:t>Yield</m:t>
                        </m:r>
                        <m:r>
                          <a:rPr lang="en-US">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en-US">
                            <a:effectLst/>
                            <a:latin typeface="Cambria Math" panose="02040503050406030204" pitchFamily="18" charset="0"/>
                            <a:ea typeface="Calibri" panose="020F0502020204030204" pitchFamily="34" charset="0"/>
                            <a:cs typeface="Times New Roman" panose="02020603050405020304" pitchFamily="18" charset="0"/>
                          </a:rPr>
                          <m:t>stress</m:t>
                        </m:r>
                      </m:num>
                      <m:den>
                        <m:r>
                          <m:rPr>
                            <m:sty m:val="p"/>
                          </m:rPr>
                          <a:rPr lang="en-US">
                            <a:effectLst/>
                            <a:latin typeface="Cambria Math" panose="02040503050406030204" pitchFamily="18" charset="0"/>
                            <a:ea typeface="Calibri" panose="020F0502020204030204" pitchFamily="34" charset="0"/>
                            <a:cs typeface="Times New Roman" panose="02020603050405020304" pitchFamily="18" charset="0"/>
                          </a:rPr>
                          <m:t>Factor</m:t>
                        </m:r>
                        <m:r>
                          <a:rPr lang="en-US">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en-US">
                            <a:effectLst/>
                            <a:latin typeface="Cambria Math" panose="02040503050406030204" pitchFamily="18" charset="0"/>
                            <a:ea typeface="Calibri" panose="020F0502020204030204" pitchFamily="34" charset="0"/>
                            <a:cs typeface="Times New Roman" panose="02020603050405020304" pitchFamily="18" charset="0"/>
                          </a:rPr>
                          <m:t>of</m:t>
                        </m:r>
                        <m:r>
                          <a:rPr lang="en-US">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en-US">
                            <a:effectLst/>
                            <a:latin typeface="Cambria Math" panose="02040503050406030204" pitchFamily="18" charset="0"/>
                            <a:ea typeface="Calibri" panose="020F0502020204030204" pitchFamily="34" charset="0"/>
                            <a:cs typeface="Times New Roman" panose="02020603050405020304" pitchFamily="18" charset="0"/>
                          </a:rPr>
                          <m:t>safety</m:t>
                        </m:r>
                      </m:den>
                    </m:f>
                  </m:oMath>
                </a14:m>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dirty="0">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8" name="TextBox 7">
                <a:extLst>
                  <a:ext uri="{FF2B5EF4-FFF2-40B4-BE49-F238E27FC236}">
                    <a16:creationId xmlns:a16="http://schemas.microsoft.com/office/drawing/2014/main" id="{1014CCE4-604B-C3D2-A986-535C2F7D7D58}"/>
                  </a:ext>
                </a:extLst>
              </p:cNvPr>
              <p:cNvSpPr txBox="1">
                <a:spLocks noRot="1" noChangeAspect="1" noMove="1" noResize="1" noEditPoints="1" noAdjustHandles="1" noChangeArrowheads="1" noChangeShapeType="1" noTextEdit="1"/>
              </p:cNvSpPr>
              <p:nvPr/>
            </p:nvSpPr>
            <p:spPr>
              <a:xfrm>
                <a:off x="5694205" y="1816034"/>
                <a:ext cx="6094268" cy="533223"/>
              </a:xfrm>
              <a:prstGeom prst="rect">
                <a:avLst/>
              </a:prstGeom>
              <a:blipFill>
                <a:blip r:embed="rId2"/>
                <a:stretch>
                  <a:fillRect l="-800" b="-5747"/>
                </a:stretch>
              </a:blipFill>
            </p:spPr>
            <p:txBody>
              <a:bodyPr/>
              <a:lstStyle/>
              <a:p>
                <a:r>
                  <a:rPr lang="en-IN">
                    <a:noFill/>
                  </a:rPr>
                  <a:t> </a:t>
                </a:r>
              </a:p>
            </p:txBody>
          </p:sp>
        </mc:Fallback>
      </mc:AlternateContent>
      <p:sp>
        <p:nvSpPr>
          <p:cNvPr id="10" name="TextBox 9">
            <a:extLst>
              <a:ext uri="{FF2B5EF4-FFF2-40B4-BE49-F238E27FC236}">
                <a16:creationId xmlns:a16="http://schemas.microsoft.com/office/drawing/2014/main" id="{BB938642-4FC5-842C-CDE4-F039259CF5A6}"/>
              </a:ext>
            </a:extLst>
          </p:cNvPr>
          <p:cNvSpPr txBox="1"/>
          <p:nvPr/>
        </p:nvSpPr>
        <p:spPr>
          <a:xfrm>
            <a:off x="403527" y="1897980"/>
            <a:ext cx="6094268" cy="369332"/>
          </a:xfrm>
          <a:prstGeom prst="rect">
            <a:avLst/>
          </a:prstGeom>
          <a:noFill/>
        </p:spPr>
        <p:txBody>
          <a:bodyPr wrap="square">
            <a:spAutoFit/>
          </a:bodyPr>
          <a:lstStyle/>
          <a:p>
            <a:pPr marL="342900" lvl="0" indent="-342900" algn="just">
              <a:spcBef>
                <a:spcPts val="1200"/>
              </a:spcBef>
              <a:spcAft>
                <a:spcPts val="120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method provides un-economical sections.</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251B5FCF-F79B-145A-3321-E330BCA7F950}"/>
              </a:ext>
            </a:extLst>
          </p:cNvPr>
          <p:cNvSpPr txBox="1"/>
          <p:nvPr/>
        </p:nvSpPr>
        <p:spPr>
          <a:xfrm>
            <a:off x="403527" y="2626409"/>
            <a:ext cx="8730082" cy="430887"/>
          </a:xfrm>
          <a:prstGeom prst="rect">
            <a:avLst/>
          </a:prstGeom>
          <a:noFill/>
        </p:spPr>
        <p:txBody>
          <a:bodyPr wrap="square" rtlCol="0">
            <a:spAutoFit/>
          </a:bodyPr>
          <a:lstStyle/>
          <a:p>
            <a:r>
              <a:rPr lang="en-US" sz="2200" b="1" dirty="0">
                <a:solidFill>
                  <a:schemeClr val="accent1"/>
                </a:solidFill>
                <a:latin typeface="Times New Roman" panose="02020603050405020304" pitchFamily="18" charset="0"/>
                <a:cs typeface="Times New Roman" panose="02020603050405020304" pitchFamily="18" charset="0"/>
              </a:rPr>
              <a:t>ULTIMATE LOAD </a:t>
            </a:r>
            <a:r>
              <a:rPr lang="en-IN" sz="2200" b="1" dirty="0">
                <a:solidFill>
                  <a:schemeClr val="accent1"/>
                </a:solidFill>
                <a:latin typeface="Times New Roman" panose="02020603050405020304" pitchFamily="18" charset="0"/>
                <a:cs typeface="Times New Roman" panose="02020603050405020304" pitchFamily="18" charset="0"/>
              </a:rPr>
              <a:t>METHOD </a:t>
            </a:r>
            <a:r>
              <a:rPr lang="en-IN" sz="2200" b="1" dirty="0">
                <a:latin typeface="Times New Roman" panose="02020603050405020304" pitchFamily="18" charset="0"/>
                <a:cs typeface="Times New Roman" panose="02020603050405020304" pitchFamily="18" charset="0"/>
              </a:rPr>
              <a:t>(OR)</a:t>
            </a:r>
            <a:r>
              <a:rPr lang="en-IN" sz="2200" b="1" dirty="0">
                <a:solidFill>
                  <a:schemeClr val="accent1"/>
                </a:solidFill>
                <a:latin typeface="Times New Roman" panose="02020603050405020304" pitchFamily="18" charset="0"/>
                <a:cs typeface="Times New Roman" panose="02020603050405020304" pitchFamily="18" charset="0"/>
              </a:rPr>
              <a:t> LOAD FACTOR METHOD</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7F0C4B0-4B2C-F98E-BA54-3CBA6D1B0CBB}"/>
                  </a:ext>
                </a:extLst>
              </p:cNvPr>
              <p:cNvSpPr txBox="1"/>
              <p:nvPr/>
            </p:nvSpPr>
            <p:spPr>
              <a:xfrm>
                <a:off x="5769552" y="3162068"/>
                <a:ext cx="3738130" cy="533864"/>
              </a:xfrm>
              <a:prstGeom prst="rect">
                <a:avLst/>
              </a:prstGeom>
              <a:noFill/>
            </p:spPr>
            <p:txBody>
              <a:bodyPr wrap="square">
                <a:spAutoFit/>
              </a:bodyPr>
              <a:lstStyle/>
              <a:p>
                <a:pPr algn="just">
                  <a:spcBef>
                    <a:spcPts val="1200"/>
                  </a:spcBef>
                  <a:spcAft>
                    <a:spcPts val="1200"/>
                  </a:spcAft>
                  <a:buNone/>
                </a:pP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Load factor = </a:t>
                </a:r>
                <a14:m>
                  <m:oMath xmlns:m="http://schemas.openxmlformats.org/officeDocument/2006/math">
                    <m:f>
                      <m:fPr>
                        <m:ctrlPr>
                          <a:rPr lang="en-IN" i="1">
                            <a:effectLst/>
                            <a:latin typeface="Cambria Math" panose="02040503050406030204" pitchFamily="18" charset="0"/>
                            <a:ea typeface="Calibri" panose="020F0502020204030204" pitchFamily="34" charset="0"/>
                            <a:cs typeface="Times New Roman" panose="02020603050405020304" pitchFamily="18" charset="0"/>
                          </a:rPr>
                        </m:ctrlPr>
                      </m:fPr>
                      <m:num>
                        <m:r>
                          <m:rPr>
                            <m:sty m:val="p"/>
                          </m:rPr>
                          <a:rPr lang="en-US">
                            <a:effectLst/>
                            <a:latin typeface="Cambria Math" panose="02040503050406030204" pitchFamily="18" charset="0"/>
                            <a:ea typeface="Calibri" panose="020F0502020204030204" pitchFamily="34" charset="0"/>
                            <a:cs typeface="Times New Roman" panose="02020603050405020304" pitchFamily="18" charset="0"/>
                          </a:rPr>
                          <m:t>Design</m:t>
                        </m:r>
                        <m:r>
                          <a:rPr lang="en-US">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en-US">
                            <a:effectLst/>
                            <a:latin typeface="Cambria Math" panose="02040503050406030204" pitchFamily="18" charset="0"/>
                            <a:ea typeface="Calibri" panose="020F0502020204030204" pitchFamily="34" charset="0"/>
                            <a:cs typeface="Times New Roman" panose="02020603050405020304" pitchFamily="18" charset="0"/>
                          </a:rPr>
                          <m:t>load</m:t>
                        </m:r>
                      </m:num>
                      <m:den>
                        <m:r>
                          <m:rPr>
                            <m:sty m:val="p"/>
                          </m:rPr>
                          <a:rPr lang="en-US">
                            <a:effectLst/>
                            <a:latin typeface="Cambria Math" panose="02040503050406030204" pitchFamily="18" charset="0"/>
                            <a:ea typeface="Calibri" panose="020F0502020204030204" pitchFamily="34" charset="0"/>
                            <a:cs typeface="Times New Roman" panose="02020603050405020304" pitchFamily="18" charset="0"/>
                          </a:rPr>
                          <m:t>Working</m:t>
                        </m:r>
                        <m:r>
                          <a:rPr lang="en-US">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en-US">
                            <a:effectLst/>
                            <a:latin typeface="Cambria Math" panose="02040503050406030204" pitchFamily="18" charset="0"/>
                            <a:ea typeface="Calibri" panose="020F0502020204030204" pitchFamily="34" charset="0"/>
                            <a:cs typeface="Times New Roman" panose="02020603050405020304" pitchFamily="18" charset="0"/>
                          </a:rPr>
                          <m:t>load</m:t>
                        </m:r>
                      </m:den>
                    </m:f>
                  </m:oMath>
                </a14:m>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3" name="TextBox 12">
                <a:extLst>
                  <a:ext uri="{FF2B5EF4-FFF2-40B4-BE49-F238E27FC236}">
                    <a16:creationId xmlns:a16="http://schemas.microsoft.com/office/drawing/2014/main" id="{F7F0C4B0-4B2C-F98E-BA54-3CBA6D1B0CBB}"/>
                  </a:ext>
                </a:extLst>
              </p:cNvPr>
              <p:cNvSpPr txBox="1">
                <a:spLocks noRot="1" noChangeAspect="1" noMove="1" noResize="1" noEditPoints="1" noAdjustHandles="1" noChangeArrowheads="1" noChangeShapeType="1" noTextEdit="1"/>
              </p:cNvSpPr>
              <p:nvPr/>
            </p:nvSpPr>
            <p:spPr>
              <a:xfrm>
                <a:off x="5769552" y="3162068"/>
                <a:ext cx="3738130" cy="533864"/>
              </a:xfrm>
              <a:prstGeom prst="rect">
                <a:avLst/>
              </a:prstGeom>
              <a:blipFill>
                <a:blip r:embed="rId3"/>
                <a:stretch>
                  <a:fillRect l="-1303" b="-5747"/>
                </a:stretch>
              </a:blipFill>
            </p:spPr>
            <p:txBody>
              <a:bodyPr/>
              <a:lstStyle/>
              <a:p>
                <a:r>
                  <a:rPr lang="en-IN">
                    <a:noFill/>
                  </a:rPr>
                  <a:t> </a:t>
                </a:r>
              </a:p>
            </p:txBody>
          </p:sp>
        </mc:Fallback>
      </mc:AlternateContent>
      <p:sp>
        <p:nvSpPr>
          <p:cNvPr id="15" name="TextBox 14">
            <a:extLst>
              <a:ext uri="{FF2B5EF4-FFF2-40B4-BE49-F238E27FC236}">
                <a16:creationId xmlns:a16="http://schemas.microsoft.com/office/drawing/2014/main" id="{C0DA3BBB-9820-F726-0CF9-2759CEBB1C81}"/>
              </a:ext>
            </a:extLst>
          </p:cNvPr>
          <p:cNvSpPr txBox="1"/>
          <p:nvPr/>
        </p:nvSpPr>
        <p:spPr>
          <a:xfrm>
            <a:off x="403527" y="3244334"/>
            <a:ext cx="6094268" cy="369332"/>
          </a:xfrm>
          <a:prstGeom prst="rect">
            <a:avLst/>
          </a:prstGeom>
          <a:noFill/>
        </p:spPr>
        <p:txBody>
          <a:bodyPr wrap="square">
            <a:spAutoFit/>
          </a:bodyPr>
          <a:lstStyle/>
          <a:p>
            <a:pPr marL="342900" lvl="0" indent="-342900" algn="just">
              <a:spcBef>
                <a:spcPts val="1200"/>
              </a:spcBef>
              <a:spcAft>
                <a:spcPts val="120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No guarantee for serviceability of structure.</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3F8F1581-3896-B3AE-113F-B6B03A14071C}"/>
              </a:ext>
            </a:extLst>
          </p:cNvPr>
          <p:cNvSpPr txBox="1"/>
          <p:nvPr/>
        </p:nvSpPr>
        <p:spPr>
          <a:xfrm>
            <a:off x="403526" y="3956446"/>
            <a:ext cx="5857581" cy="430887"/>
          </a:xfrm>
          <a:prstGeom prst="rect">
            <a:avLst/>
          </a:prstGeom>
          <a:noFill/>
        </p:spPr>
        <p:txBody>
          <a:bodyPr wrap="square" rtlCol="0">
            <a:spAutoFit/>
          </a:bodyPr>
          <a:lstStyle/>
          <a:p>
            <a:r>
              <a:rPr lang="en-US" sz="2200" b="1" dirty="0">
                <a:solidFill>
                  <a:schemeClr val="accent1"/>
                </a:solidFill>
                <a:latin typeface="Times New Roman" panose="02020603050405020304" pitchFamily="18" charset="0"/>
                <a:cs typeface="Times New Roman" panose="02020603050405020304" pitchFamily="18" charset="0"/>
              </a:rPr>
              <a:t>LIMIT STATE </a:t>
            </a:r>
            <a:r>
              <a:rPr lang="en-IN" sz="2200" b="1" dirty="0">
                <a:solidFill>
                  <a:schemeClr val="accent1"/>
                </a:solidFill>
                <a:latin typeface="Times New Roman" panose="02020603050405020304" pitchFamily="18" charset="0"/>
                <a:cs typeface="Times New Roman" panose="02020603050405020304" pitchFamily="18" charset="0"/>
              </a:rPr>
              <a:t>METHOD</a:t>
            </a:r>
          </a:p>
        </p:txBody>
      </p:sp>
      <p:sp>
        <p:nvSpPr>
          <p:cNvPr id="18" name="TextBox 17">
            <a:extLst>
              <a:ext uri="{FF2B5EF4-FFF2-40B4-BE49-F238E27FC236}">
                <a16:creationId xmlns:a16="http://schemas.microsoft.com/office/drawing/2014/main" id="{4A58601E-9F94-462C-781E-86FD194F4B5E}"/>
              </a:ext>
            </a:extLst>
          </p:cNvPr>
          <p:cNvSpPr txBox="1"/>
          <p:nvPr/>
        </p:nvSpPr>
        <p:spPr>
          <a:xfrm>
            <a:off x="403527" y="4461862"/>
            <a:ext cx="11473282" cy="1200329"/>
          </a:xfrm>
          <a:prstGeom prst="rect">
            <a:avLst/>
          </a:prstGeom>
          <a:noFill/>
        </p:spPr>
        <p:txBody>
          <a:bodyPr wrap="square">
            <a:spAutoFit/>
          </a:bodyPr>
          <a:lstStyle/>
          <a:p>
            <a:r>
              <a:rPr lang="en-US" sz="1800" dirty="0">
                <a:effectLst/>
                <a:latin typeface="Times New Roman" panose="02020603050405020304" pitchFamily="18" charset="0"/>
                <a:ea typeface="Calibri" panose="020F0502020204030204" pitchFamily="34" charset="0"/>
              </a:rPr>
              <a:t>This method take care of both strength and serviceability requirements.</a:t>
            </a:r>
          </a:p>
          <a:p>
            <a:endParaRPr lang="en-US" dirty="0">
              <a:latin typeface="Times New Roman" panose="02020603050405020304" pitchFamily="18" charset="0"/>
              <a:ea typeface="Calibri" panose="020F0502020204030204" pitchFamily="34" charset="0"/>
            </a:endParaRPr>
          </a:p>
          <a:p>
            <a:r>
              <a:rPr lang="en-US" b="1" dirty="0">
                <a:latin typeface="Times New Roman" panose="02020603050405020304" pitchFamily="18" charset="0"/>
                <a:ea typeface="Calibri" panose="020F0502020204030204" pitchFamily="34" charset="0"/>
              </a:rPr>
              <a:t>Limit state of strength </a:t>
            </a:r>
            <a:r>
              <a:rPr lang="en-US" dirty="0">
                <a:latin typeface="Times New Roman" panose="02020603050405020304" pitchFamily="18" charset="0"/>
                <a:ea typeface="Calibri" panose="020F0502020204030204" pitchFamily="34" charset="0"/>
              </a:rPr>
              <a:t>– takes care of strength, overturning, sliding, buckling, fatigue</a:t>
            </a:r>
          </a:p>
          <a:p>
            <a:r>
              <a:rPr lang="en-US" b="1" dirty="0">
                <a:latin typeface="Times New Roman" panose="02020603050405020304" pitchFamily="18" charset="0"/>
                <a:ea typeface="Calibri" panose="020F0502020204030204" pitchFamily="34" charset="0"/>
              </a:rPr>
              <a:t>Limit state of serviceability </a:t>
            </a:r>
            <a:r>
              <a:rPr lang="en-US" dirty="0">
                <a:latin typeface="Times New Roman" panose="02020603050405020304" pitchFamily="18" charset="0"/>
                <a:ea typeface="Calibri" panose="020F0502020204030204" pitchFamily="34" charset="0"/>
              </a:rPr>
              <a:t>– deals with excessive deflection, vibration, cracking, corrosion, durability and fire</a:t>
            </a:r>
            <a:endParaRPr lang="en-IN" dirty="0"/>
          </a:p>
        </p:txBody>
      </p:sp>
    </p:spTree>
    <p:extLst>
      <p:ext uri="{BB962C8B-B14F-4D97-AF65-F5344CB8AC3E}">
        <p14:creationId xmlns:p14="http://schemas.microsoft.com/office/powerpoint/2010/main" val="1191972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53999-E9D4-FE3C-A5C9-392FDB1876A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B5018E9-7522-A3F0-7BFE-F587E66463FC}"/>
              </a:ext>
            </a:extLst>
          </p:cNvPr>
          <p:cNvSpPr txBox="1"/>
          <p:nvPr/>
        </p:nvSpPr>
        <p:spPr>
          <a:xfrm>
            <a:off x="188536" y="446426"/>
            <a:ext cx="5857581" cy="430887"/>
          </a:xfrm>
          <a:prstGeom prst="rect">
            <a:avLst/>
          </a:prstGeom>
          <a:noFill/>
        </p:spPr>
        <p:txBody>
          <a:bodyPr wrap="square" rtlCol="0">
            <a:spAutoFit/>
          </a:bodyPr>
          <a:lstStyle/>
          <a:p>
            <a:r>
              <a:rPr lang="en-US" sz="2200" b="1" dirty="0">
                <a:solidFill>
                  <a:schemeClr val="accent1"/>
                </a:solidFill>
                <a:latin typeface="Times New Roman" panose="02020603050405020304" pitchFamily="18" charset="0"/>
                <a:cs typeface="Times New Roman" panose="02020603050405020304" pitchFamily="18" charset="0"/>
              </a:rPr>
              <a:t>STRUCTURAL ELEMENTS</a:t>
            </a:r>
            <a:endParaRPr lang="en-IN" sz="2200" b="1" dirty="0">
              <a:solidFill>
                <a:schemeClr val="accent1"/>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21502F25-1143-4F16-7774-0C7D7D2CADA5}"/>
              </a:ext>
            </a:extLst>
          </p:cNvPr>
          <p:cNvSpPr txBox="1"/>
          <p:nvPr/>
        </p:nvSpPr>
        <p:spPr>
          <a:xfrm>
            <a:off x="188536" y="0"/>
            <a:ext cx="49679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INTRODUCTION</a:t>
            </a:r>
          </a:p>
        </p:txBody>
      </p:sp>
      <p:pic>
        <p:nvPicPr>
          <p:cNvPr id="1026" name="Picture 2" descr="Steel Beam Basics | Uses, Types, &amp; Sizes | Service Steel">
            <a:extLst>
              <a:ext uri="{FF2B5EF4-FFF2-40B4-BE49-F238E27FC236}">
                <a16:creationId xmlns:a16="http://schemas.microsoft.com/office/drawing/2014/main" id="{83A950E5-E91D-79D2-9291-76E756D73D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345" y="1615108"/>
            <a:ext cx="4837044" cy="362778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22529E2-F02F-85C1-834A-6B90F3672378}"/>
              </a:ext>
            </a:extLst>
          </p:cNvPr>
          <p:cNvSpPr txBox="1"/>
          <p:nvPr/>
        </p:nvSpPr>
        <p:spPr>
          <a:xfrm>
            <a:off x="1820715" y="5463894"/>
            <a:ext cx="4049203" cy="369332"/>
          </a:xfrm>
          <a:prstGeom prst="rect">
            <a:avLst/>
          </a:prstGeom>
          <a:noFill/>
        </p:spPr>
        <p:txBody>
          <a:bodyPr wrap="square">
            <a:spAutoFit/>
          </a:bodyPr>
          <a:lstStyle/>
          <a:p>
            <a:pPr lvl="0" algn="ctr">
              <a:spcBef>
                <a:spcPts val="1200"/>
              </a:spcBef>
              <a:spcAft>
                <a:spcPts val="1200"/>
              </a:spcAf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Beams and columns</a:t>
            </a:r>
            <a:endParaRPr lang="en-IN"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28" name="Picture 4" descr="What is the difference between a strut and a truss? - Quora">
            <a:extLst>
              <a:ext uri="{FF2B5EF4-FFF2-40B4-BE49-F238E27FC236}">
                <a16:creationId xmlns:a16="http://schemas.microsoft.com/office/drawing/2014/main" id="{C29DCF7D-E80B-EFF6-4DBB-E9CA53B05D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8935" y="1615108"/>
            <a:ext cx="2459934" cy="353000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C618957-0F80-1DC4-E688-AEF2B7AB9DC1}"/>
              </a:ext>
            </a:extLst>
          </p:cNvPr>
          <p:cNvSpPr txBox="1"/>
          <p:nvPr/>
        </p:nvSpPr>
        <p:spPr>
          <a:xfrm>
            <a:off x="6904538" y="5279228"/>
            <a:ext cx="3088728" cy="369332"/>
          </a:xfrm>
          <a:prstGeom prst="rect">
            <a:avLst/>
          </a:prstGeom>
          <a:noFill/>
        </p:spPr>
        <p:txBody>
          <a:bodyPr wrap="square">
            <a:spAutoFit/>
          </a:bodyPr>
          <a:lstStyle/>
          <a:p>
            <a:pPr lvl="0" algn="ctr">
              <a:spcBef>
                <a:spcPts val="1200"/>
              </a:spcBef>
              <a:spcAft>
                <a:spcPts val="1200"/>
              </a:spcAf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Struts and ties</a:t>
            </a:r>
            <a:endParaRPr lang="en-IN"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6667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E8A34-BDE0-B30A-A3E5-94EDC02F468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24E2A95-F0EA-7BDF-D6F0-88EDD50CA282}"/>
              </a:ext>
            </a:extLst>
          </p:cNvPr>
          <p:cNvSpPr txBox="1"/>
          <p:nvPr/>
        </p:nvSpPr>
        <p:spPr>
          <a:xfrm>
            <a:off x="188536" y="446426"/>
            <a:ext cx="5857581" cy="430887"/>
          </a:xfrm>
          <a:prstGeom prst="rect">
            <a:avLst/>
          </a:prstGeom>
          <a:noFill/>
        </p:spPr>
        <p:txBody>
          <a:bodyPr wrap="square" rtlCol="0">
            <a:spAutoFit/>
          </a:bodyPr>
          <a:lstStyle/>
          <a:p>
            <a:r>
              <a:rPr lang="en-US" sz="2200" b="1" dirty="0">
                <a:solidFill>
                  <a:schemeClr val="accent1"/>
                </a:solidFill>
                <a:latin typeface="Times New Roman" panose="02020603050405020304" pitchFamily="18" charset="0"/>
                <a:cs typeface="Times New Roman" panose="02020603050405020304" pitchFamily="18" charset="0"/>
              </a:rPr>
              <a:t>STRUCTURAL ELEMENTS</a:t>
            </a:r>
            <a:endParaRPr lang="en-IN" sz="2200" b="1" dirty="0">
              <a:solidFill>
                <a:schemeClr val="accent1"/>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4954C9F3-315B-A9C8-4FF6-567848F40EFC}"/>
              </a:ext>
            </a:extLst>
          </p:cNvPr>
          <p:cNvSpPr txBox="1"/>
          <p:nvPr/>
        </p:nvSpPr>
        <p:spPr>
          <a:xfrm>
            <a:off x="188536" y="0"/>
            <a:ext cx="49679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INTRODUCTION</a:t>
            </a:r>
          </a:p>
        </p:txBody>
      </p:sp>
      <p:sp>
        <p:nvSpPr>
          <p:cNvPr id="4" name="TextBox 3">
            <a:extLst>
              <a:ext uri="{FF2B5EF4-FFF2-40B4-BE49-F238E27FC236}">
                <a16:creationId xmlns:a16="http://schemas.microsoft.com/office/drawing/2014/main" id="{631EE989-EC46-FCAA-36B4-094EC2205CDC}"/>
              </a:ext>
            </a:extLst>
          </p:cNvPr>
          <p:cNvSpPr txBox="1"/>
          <p:nvPr/>
        </p:nvSpPr>
        <p:spPr>
          <a:xfrm>
            <a:off x="647897" y="5564913"/>
            <a:ext cx="4049203" cy="369332"/>
          </a:xfrm>
          <a:prstGeom prst="rect">
            <a:avLst/>
          </a:prstGeom>
          <a:noFill/>
        </p:spPr>
        <p:txBody>
          <a:bodyPr wrap="square">
            <a:spAutoFit/>
          </a:bodyPr>
          <a:lstStyle/>
          <a:p>
            <a:pPr lvl="0" algn="ctr">
              <a:spcBef>
                <a:spcPts val="1200"/>
              </a:spcBef>
              <a:spcAft>
                <a:spcPts val="1200"/>
              </a:spcAf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Roof truss</a:t>
            </a:r>
            <a:endParaRPr lang="en-IN"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7FF637D5-AA8F-5B8F-0723-52B8584F78C3}"/>
              </a:ext>
            </a:extLst>
          </p:cNvPr>
          <p:cNvSpPr txBox="1"/>
          <p:nvPr/>
        </p:nvSpPr>
        <p:spPr>
          <a:xfrm>
            <a:off x="7180020" y="4485890"/>
            <a:ext cx="3088728" cy="369332"/>
          </a:xfrm>
          <a:prstGeom prst="rect">
            <a:avLst/>
          </a:prstGeom>
          <a:noFill/>
        </p:spPr>
        <p:txBody>
          <a:bodyPr wrap="square">
            <a:spAutoFit/>
          </a:bodyPr>
          <a:lstStyle/>
          <a:p>
            <a:pPr lvl="0" algn="ctr">
              <a:spcBef>
                <a:spcPts val="1200"/>
              </a:spcBef>
              <a:spcAft>
                <a:spcPts val="1200"/>
              </a:spcAf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Plate girders</a:t>
            </a:r>
            <a:endParaRPr lang="en-IN"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050" name="Picture 2" descr="STEEL ROOF TRUSS AND FIVE MAIN TYPES | AM Industries Vietnam">
            <a:extLst>
              <a:ext uri="{FF2B5EF4-FFF2-40B4-BE49-F238E27FC236}">
                <a16:creationId xmlns:a16="http://schemas.microsoft.com/office/drawing/2014/main" id="{B4793FA2-F34D-0DAF-2F33-8405341B88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048" y="1293087"/>
            <a:ext cx="4152900" cy="41433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late Girder and Its Components – theconstructor.org">
            <a:extLst>
              <a:ext uri="{FF2B5EF4-FFF2-40B4-BE49-F238E27FC236}">
                <a16:creationId xmlns:a16="http://schemas.microsoft.com/office/drawing/2014/main" id="{32A06ACC-AD1A-A5F8-90C8-0024B311D5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6462" y="2118869"/>
            <a:ext cx="3508768" cy="210526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What Is a Girder Bridge? | Civil ...">
            <a:extLst>
              <a:ext uri="{FF2B5EF4-FFF2-40B4-BE49-F238E27FC236}">
                <a16:creationId xmlns:a16="http://schemas.microsoft.com/office/drawing/2014/main" id="{26AC04D3-505B-AFE8-DDA6-D5C24FDAE3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61877" y="2118869"/>
            <a:ext cx="3013743" cy="2248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7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E1F2F-AB16-0C0D-108B-C70C6659EF3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A56B43D-247C-6C28-3990-CA745B05F913}"/>
              </a:ext>
            </a:extLst>
          </p:cNvPr>
          <p:cNvSpPr txBox="1"/>
          <p:nvPr/>
        </p:nvSpPr>
        <p:spPr>
          <a:xfrm>
            <a:off x="188536" y="446426"/>
            <a:ext cx="5857581" cy="430887"/>
          </a:xfrm>
          <a:prstGeom prst="rect">
            <a:avLst/>
          </a:prstGeom>
          <a:noFill/>
        </p:spPr>
        <p:txBody>
          <a:bodyPr wrap="square" rtlCol="0">
            <a:spAutoFit/>
          </a:bodyPr>
          <a:lstStyle/>
          <a:p>
            <a:r>
              <a:rPr lang="en-US" sz="2200" b="1" dirty="0">
                <a:solidFill>
                  <a:schemeClr val="accent1"/>
                </a:solidFill>
                <a:latin typeface="Times New Roman" panose="02020603050405020304" pitchFamily="18" charset="0"/>
                <a:cs typeface="Times New Roman" panose="02020603050405020304" pitchFamily="18" charset="0"/>
              </a:rPr>
              <a:t>STRUCTURAL ELEMENTS</a:t>
            </a:r>
            <a:endParaRPr lang="en-IN" sz="2200" b="1" dirty="0">
              <a:solidFill>
                <a:schemeClr val="accent1"/>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54438B25-97DC-0B37-BA17-66F454EAB5C1}"/>
              </a:ext>
            </a:extLst>
          </p:cNvPr>
          <p:cNvSpPr txBox="1"/>
          <p:nvPr/>
        </p:nvSpPr>
        <p:spPr>
          <a:xfrm>
            <a:off x="188536" y="0"/>
            <a:ext cx="49679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INTRODUCTION</a:t>
            </a:r>
          </a:p>
        </p:txBody>
      </p:sp>
      <p:sp>
        <p:nvSpPr>
          <p:cNvPr id="4" name="TextBox 3">
            <a:extLst>
              <a:ext uri="{FF2B5EF4-FFF2-40B4-BE49-F238E27FC236}">
                <a16:creationId xmlns:a16="http://schemas.microsoft.com/office/drawing/2014/main" id="{A84BADBB-351A-7388-D453-7BDE9A6BB84E}"/>
              </a:ext>
            </a:extLst>
          </p:cNvPr>
          <p:cNvSpPr txBox="1"/>
          <p:nvPr/>
        </p:nvSpPr>
        <p:spPr>
          <a:xfrm>
            <a:off x="432559" y="5503358"/>
            <a:ext cx="4049203" cy="369332"/>
          </a:xfrm>
          <a:prstGeom prst="rect">
            <a:avLst/>
          </a:prstGeom>
          <a:noFill/>
        </p:spPr>
        <p:txBody>
          <a:bodyPr wrap="square">
            <a:spAutoFit/>
          </a:bodyPr>
          <a:lstStyle/>
          <a:p>
            <a:pPr lvl="0" algn="ctr">
              <a:spcBef>
                <a:spcPts val="1200"/>
              </a:spcBef>
              <a:spcAft>
                <a:spcPts val="1200"/>
              </a:spcAf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Gantry girder</a:t>
            </a:r>
            <a:endParaRPr lang="en-IN"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074" name="Picture 2" descr="Gantry Girder-Crane at best price in ...">
            <a:extLst>
              <a:ext uri="{FF2B5EF4-FFF2-40B4-BE49-F238E27FC236}">
                <a16:creationId xmlns:a16="http://schemas.microsoft.com/office/drawing/2014/main" id="{F8D815F0-5DD4-007B-60EE-80D2350132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559" y="1285875"/>
            <a:ext cx="4049203" cy="404920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What are Purlins? How important are they in Pre engineered Buildings? -  EPACK Prefab">
            <a:extLst>
              <a:ext uri="{FF2B5EF4-FFF2-40B4-BE49-F238E27FC236}">
                <a16:creationId xmlns:a16="http://schemas.microsoft.com/office/drawing/2014/main" id="{C674524F-8D29-8A70-B232-120F8F722D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3553" y="1367652"/>
            <a:ext cx="7329238" cy="4122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2539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013AB-08DF-7A58-D407-F362D6B57E0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44DF41E-2D21-EB55-53CC-72CCCCD99DBB}"/>
              </a:ext>
            </a:extLst>
          </p:cNvPr>
          <p:cNvSpPr txBox="1"/>
          <p:nvPr/>
        </p:nvSpPr>
        <p:spPr>
          <a:xfrm>
            <a:off x="188536" y="446426"/>
            <a:ext cx="5857581" cy="430887"/>
          </a:xfrm>
          <a:prstGeom prst="rect">
            <a:avLst/>
          </a:prstGeom>
          <a:noFill/>
        </p:spPr>
        <p:txBody>
          <a:bodyPr wrap="square" rtlCol="0">
            <a:spAutoFit/>
          </a:bodyPr>
          <a:lstStyle/>
          <a:p>
            <a:r>
              <a:rPr lang="en-US" sz="2200" b="1" dirty="0">
                <a:solidFill>
                  <a:schemeClr val="accent1"/>
                </a:solidFill>
                <a:latin typeface="Times New Roman" panose="02020603050405020304" pitchFamily="18" charset="0"/>
                <a:cs typeface="Times New Roman" panose="02020603050405020304" pitchFamily="18" charset="0"/>
              </a:rPr>
              <a:t>STRUCTURAL ELEMENTS</a:t>
            </a:r>
            <a:endParaRPr lang="en-IN" sz="2200" b="1" dirty="0">
              <a:solidFill>
                <a:schemeClr val="accent1"/>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23487C28-E68C-F88F-6492-D36D77F99A43}"/>
              </a:ext>
            </a:extLst>
          </p:cNvPr>
          <p:cNvSpPr txBox="1"/>
          <p:nvPr/>
        </p:nvSpPr>
        <p:spPr>
          <a:xfrm>
            <a:off x="188536" y="0"/>
            <a:ext cx="49679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INTRODUCTION</a:t>
            </a:r>
          </a:p>
        </p:txBody>
      </p:sp>
      <p:sp>
        <p:nvSpPr>
          <p:cNvPr id="4" name="TextBox 3">
            <a:extLst>
              <a:ext uri="{FF2B5EF4-FFF2-40B4-BE49-F238E27FC236}">
                <a16:creationId xmlns:a16="http://schemas.microsoft.com/office/drawing/2014/main" id="{B9BAFCA8-5A52-E468-31F0-3A9EBA09C56F}"/>
              </a:ext>
            </a:extLst>
          </p:cNvPr>
          <p:cNvSpPr txBox="1"/>
          <p:nvPr/>
        </p:nvSpPr>
        <p:spPr>
          <a:xfrm>
            <a:off x="3829392" y="5283302"/>
            <a:ext cx="4049203" cy="369332"/>
          </a:xfrm>
          <a:prstGeom prst="rect">
            <a:avLst/>
          </a:prstGeom>
          <a:noFill/>
        </p:spPr>
        <p:txBody>
          <a:bodyPr wrap="square">
            <a:spAutoFit/>
          </a:bodyPr>
          <a:lstStyle/>
          <a:p>
            <a:pPr lvl="0" algn="ctr">
              <a:spcBef>
                <a:spcPts val="1200"/>
              </a:spcBef>
              <a:spcAft>
                <a:spcPts val="1200"/>
              </a:spcAf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Bracings</a:t>
            </a:r>
            <a:endParaRPr lang="en-IN"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098" name="Picture 2" descr="steel concentrically braced frames ...">
            <a:extLst>
              <a:ext uri="{FF2B5EF4-FFF2-40B4-BE49-F238E27FC236}">
                <a16:creationId xmlns:a16="http://schemas.microsoft.com/office/drawing/2014/main" id="{79D51A8F-8BF2-C39B-42D9-02252346AB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0136" y="1323738"/>
            <a:ext cx="8587716" cy="3882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6258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75B7A-9356-97ED-B732-92475DBCB13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E9AE303-3363-AD85-56DA-84DB15221B86}"/>
              </a:ext>
            </a:extLst>
          </p:cNvPr>
          <p:cNvSpPr txBox="1"/>
          <p:nvPr/>
        </p:nvSpPr>
        <p:spPr>
          <a:xfrm>
            <a:off x="188536" y="446426"/>
            <a:ext cx="5857581" cy="430887"/>
          </a:xfrm>
          <a:prstGeom prst="rect">
            <a:avLst/>
          </a:prstGeom>
          <a:noFill/>
        </p:spPr>
        <p:txBody>
          <a:bodyPr wrap="square" rtlCol="0">
            <a:spAutoFit/>
          </a:bodyPr>
          <a:lstStyle/>
          <a:p>
            <a:r>
              <a:rPr lang="en-US" sz="2200" b="1" dirty="0">
                <a:solidFill>
                  <a:schemeClr val="accent1"/>
                </a:solidFill>
                <a:latin typeface="Times New Roman" panose="02020603050405020304" pitchFamily="18" charset="0"/>
                <a:cs typeface="Times New Roman" panose="02020603050405020304" pitchFamily="18" charset="0"/>
              </a:rPr>
              <a:t>STRUCTURAL ELEMENTS</a:t>
            </a:r>
            <a:endParaRPr lang="en-IN" sz="2200" b="1" dirty="0">
              <a:solidFill>
                <a:schemeClr val="accent1"/>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EFB3D960-EB9D-0C6F-16B7-F8002FC68D15}"/>
              </a:ext>
            </a:extLst>
          </p:cNvPr>
          <p:cNvSpPr txBox="1"/>
          <p:nvPr/>
        </p:nvSpPr>
        <p:spPr>
          <a:xfrm>
            <a:off x="188536" y="0"/>
            <a:ext cx="49679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INTRODUCTION</a:t>
            </a:r>
          </a:p>
        </p:txBody>
      </p:sp>
      <p:pic>
        <p:nvPicPr>
          <p:cNvPr id="4100" name="Picture 4" descr="When a &quot;simple&quot; steel connection is actually not so simple!">
            <a:extLst>
              <a:ext uri="{FF2B5EF4-FFF2-40B4-BE49-F238E27FC236}">
                <a16:creationId xmlns:a16="http://schemas.microsoft.com/office/drawing/2014/main" id="{C8BCF4AF-F06E-9629-5482-75970F93DC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860" y="2056019"/>
            <a:ext cx="6144651" cy="1886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D23CBDE-A055-508F-8FD9-A5DAC1D33973}"/>
              </a:ext>
            </a:extLst>
          </p:cNvPr>
          <p:cNvSpPr txBox="1"/>
          <p:nvPr/>
        </p:nvSpPr>
        <p:spPr>
          <a:xfrm>
            <a:off x="1082785" y="4019713"/>
            <a:ext cx="4049203" cy="369332"/>
          </a:xfrm>
          <a:prstGeom prst="rect">
            <a:avLst/>
          </a:prstGeom>
          <a:noFill/>
        </p:spPr>
        <p:txBody>
          <a:bodyPr wrap="square">
            <a:spAutoFit/>
          </a:bodyPr>
          <a:lstStyle/>
          <a:p>
            <a:pPr lvl="0" algn="ctr">
              <a:spcBef>
                <a:spcPts val="1200"/>
              </a:spcBef>
              <a:spcAft>
                <a:spcPts val="1200"/>
              </a:spcAf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Connections</a:t>
            </a:r>
            <a:endParaRPr lang="en-IN"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122" name="Picture 2" descr="Ms Base Plate - Mild Steel, 1/2&quot; To 3&quot; Sizes, Silver Color, Ideal  Thickness, Enhanced Load Bearing Capacity, High Durability at Best Price in  Mumbai | Excel Metal &amp; Engg Industries">
            <a:extLst>
              <a:ext uri="{FF2B5EF4-FFF2-40B4-BE49-F238E27FC236}">
                <a16:creationId xmlns:a16="http://schemas.microsoft.com/office/drawing/2014/main" id="{B6C56B08-32B5-0CE9-A60C-BF7FF3FBA6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5180"/>
          <a:stretch>
            <a:fillRect/>
          </a:stretch>
        </p:blipFill>
        <p:spPr bwMode="auto">
          <a:xfrm>
            <a:off x="7335988" y="1323740"/>
            <a:ext cx="4049203" cy="30296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DABCCBE-1940-BB7E-9FEF-4A7FD4D23CB9}"/>
              </a:ext>
            </a:extLst>
          </p:cNvPr>
          <p:cNvSpPr txBox="1"/>
          <p:nvPr/>
        </p:nvSpPr>
        <p:spPr>
          <a:xfrm>
            <a:off x="7335987" y="4463564"/>
            <a:ext cx="4049203" cy="369332"/>
          </a:xfrm>
          <a:prstGeom prst="rect">
            <a:avLst/>
          </a:prstGeom>
          <a:noFill/>
        </p:spPr>
        <p:txBody>
          <a:bodyPr wrap="square">
            <a:spAutoFit/>
          </a:bodyPr>
          <a:lstStyle/>
          <a:p>
            <a:pPr lvl="0" algn="ctr">
              <a:spcBef>
                <a:spcPts val="1200"/>
              </a:spcBef>
              <a:spcAft>
                <a:spcPts val="1200"/>
              </a:spcAf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Steel base</a:t>
            </a:r>
            <a:endParaRPr lang="en-IN"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37520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D9D82-5EFF-1FC1-2642-A3D2574834A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5720882-5E01-CC44-C0E7-CA2EC165D4D5}"/>
              </a:ext>
            </a:extLst>
          </p:cNvPr>
          <p:cNvSpPr txBox="1"/>
          <p:nvPr/>
        </p:nvSpPr>
        <p:spPr>
          <a:xfrm>
            <a:off x="1726674" y="2089627"/>
            <a:ext cx="8738647" cy="1200329"/>
          </a:xfrm>
          <a:prstGeom prst="rect">
            <a:avLst/>
          </a:prstGeom>
          <a:noFill/>
        </p:spPr>
        <p:txBody>
          <a:bodyPr wrap="square" rtlCol="0">
            <a:spAutoFit/>
          </a:bodyPr>
          <a:lstStyle/>
          <a:p>
            <a:pPr algn="ctr"/>
            <a:r>
              <a:rPr lang="en-IN" sz="3600" b="1" dirty="0">
                <a:latin typeface="Times New Roman" panose="02020603050405020304" pitchFamily="18" charset="0"/>
                <a:cs typeface="Times New Roman" panose="02020603050405020304" pitchFamily="18" charset="0"/>
              </a:rPr>
              <a:t>MODULE 1: PLASTIC BEHAVIOUR OF STRUCTURAL STEEL</a:t>
            </a:r>
          </a:p>
        </p:txBody>
      </p:sp>
      <p:sp>
        <p:nvSpPr>
          <p:cNvPr id="4" name="TextBox 3">
            <a:extLst>
              <a:ext uri="{FF2B5EF4-FFF2-40B4-BE49-F238E27FC236}">
                <a16:creationId xmlns:a16="http://schemas.microsoft.com/office/drawing/2014/main" id="{0137014C-71B8-7058-7A0D-6C3AC072E0A4}"/>
              </a:ext>
            </a:extLst>
          </p:cNvPr>
          <p:cNvSpPr txBox="1"/>
          <p:nvPr/>
        </p:nvSpPr>
        <p:spPr>
          <a:xfrm>
            <a:off x="1726674" y="3429000"/>
            <a:ext cx="9349781" cy="646331"/>
          </a:xfrm>
          <a:prstGeom prst="rect">
            <a:avLst/>
          </a:prstGeom>
          <a:noFill/>
        </p:spPr>
        <p:txBody>
          <a:bodyPr wrap="square">
            <a:spAutoFit/>
          </a:bodyPr>
          <a:lstStyle/>
          <a:p>
            <a:pPr marL="342900" marR="607060" indent="-228600" algn="ctr">
              <a:spcBef>
                <a:spcPts val="1365"/>
              </a:spcBef>
              <a:spcAft>
                <a:spcPts val="30"/>
              </a:spcAft>
            </a:pPr>
            <a:r>
              <a:rPr lang="en-US" dirty="0">
                <a:latin typeface="Times New Roman" panose="02020603050405020304" pitchFamily="18" charset="0"/>
                <a:cs typeface="Times New Roman" panose="02020603050405020304" pitchFamily="18" charset="0"/>
              </a:rPr>
              <a:t>Introduction, Plastic theory, Plastic Hinge Concept, Plastic collapse load, load factor, Shape factor, Theorem of plastic collapse, Methods of Plastic analysis.</a:t>
            </a:r>
            <a:endParaRPr lang="en-IN"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4715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C6C97-209A-2833-1529-EA37663D2EC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F9311B3-6490-C72F-130B-18D110CFE5CE}"/>
              </a:ext>
            </a:extLst>
          </p:cNvPr>
          <p:cNvSpPr txBox="1"/>
          <p:nvPr/>
        </p:nvSpPr>
        <p:spPr>
          <a:xfrm>
            <a:off x="188536" y="198783"/>
            <a:ext cx="49679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PLASTIC ANALYSIS</a:t>
            </a:r>
          </a:p>
        </p:txBody>
      </p:sp>
      <p:sp>
        <p:nvSpPr>
          <p:cNvPr id="5" name="TextBox 4">
            <a:extLst>
              <a:ext uri="{FF2B5EF4-FFF2-40B4-BE49-F238E27FC236}">
                <a16:creationId xmlns:a16="http://schemas.microsoft.com/office/drawing/2014/main" id="{4F49BD82-F595-FAE8-ECFB-9AC6AF8729C5}"/>
              </a:ext>
            </a:extLst>
          </p:cNvPr>
          <p:cNvSpPr txBox="1"/>
          <p:nvPr/>
        </p:nvSpPr>
        <p:spPr>
          <a:xfrm>
            <a:off x="333953" y="1301632"/>
            <a:ext cx="11364403" cy="1508105"/>
          </a:xfrm>
          <a:prstGeom prst="rect">
            <a:avLst/>
          </a:prstGeom>
          <a:noFill/>
        </p:spPr>
        <p:txBody>
          <a:bodyPr wrap="square">
            <a:spAutoFit/>
          </a:bodyPr>
          <a:lstStyle/>
          <a:p>
            <a:pPr lvl="0" algn="just">
              <a:spcBef>
                <a:spcPts val="1200"/>
              </a:spcBef>
              <a:spcAft>
                <a:spcPts val="12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traditional analysis of structures is based on the linear elastic behavior of materials, implying that the material follows Hooke’s law. </a:t>
            </a:r>
          </a:p>
          <a:p>
            <a:pPr lvl="0" algn="just">
              <a:spcBef>
                <a:spcPts val="1200"/>
              </a:spcBef>
              <a:spcAft>
                <a:spcPts val="1200"/>
              </a:spcAft>
            </a:pPr>
            <a:r>
              <a:rPr lang="en-US" dirty="0">
                <a:latin typeface="Times New Roman" panose="02020603050405020304" pitchFamily="18" charset="0"/>
                <a:cs typeface="Times New Roman" panose="02020603050405020304" pitchFamily="18" charset="0"/>
              </a:rPr>
              <a:t>Steel structures are often designed based on plastic analysis because it allows engineers to take advantage of steel’s ductility and reserve strength beyond first yield, leading to more economical and reliable designs.</a:t>
            </a:r>
            <a:endParaRPr lang="en-IN"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4953F359-9F7B-2F27-D8B8-58E1F55CF219}"/>
              </a:ext>
            </a:extLst>
          </p:cNvPr>
          <p:cNvSpPr txBox="1"/>
          <p:nvPr/>
        </p:nvSpPr>
        <p:spPr>
          <a:xfrm>
            <a:off x="333952" y="3718814"/>
            <a:ext cx="11364403" cy="369332"/>
          </a:xfrm>
          <a:prstGeom prst="rect">
            <a:avLst/>
          </a:prstGeom>
          <a:noFill/>
        </p:spPr>
        <p:txBody>
          <a:bodyPr wrap="square">
            <a:spAutoFit/>
          </a:bodyPr>
          <a:lstStyle/>
          <a:p>
            <a:pPr lvl="0" algn="just">
              <a:spcBef>
                <a:spcPts val="1200"/>
              </a:spcBef>
              <a:spcAft>
                <a:spcPts val="12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assumed that the original dimensions of the structure can be used in the analysis.</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F1B29FD4-2789-F9BD-2B24-E6C9332C806D}"/>
              </a:ext>
            </a:extLst>
          </p:cNvPr>
          <p:cNvSpPr txBox="1"/>
          <p:nvPr/>
        </p:nvSpPr>
        <p:spPr>
          <a:xfrm>
            <a:off x="333952" y="3213556"/>
            <a:ext cx="5857581" cy="430887"/>
          </a:xfrm>
          <a:prstGeom prst="rect">
            <a:avLst/>
          </a:prstGeom>
          <a:noFill/>
        </p:spPr>
        <p:txBody>
          <a:bodyPr wrap="square" rtlCol="0">
            <a:spAutoFit/>
          </a:bodyPr>
          <a:lstStyle/>
          <a:p>
            <a:r>
              <a:rPr lang="en-IN" sz="2200" b="1" dirty="0">
                <a:solidFill>
                  <a:schemeClr val="accent1"/>
                </a:solidFill>
                <a:latin typeface="Times New Roman" panose="02020603050405020304" pitchFamily="18" charset="0"/>
                <a:cs typeface="Times New Roman" panose="02020603050405020304" pitchFamily="18" charset="0"/>
              </a:rPr>
              <a:t>FIRST ORDER ELASTIC ANALYSIS</a:t>
            </a:r>
          </a:p>
        </p:txBody>
      </p:sp>
      <p:sp>
        <p:nvSpPr>
          <p:cNvPr id="8" name="TextBox 7">
            <a:extLst>
              <a:ext uri="{FF2B5EF4-FFF2-40B4-BE49-F238E27FC236}">
                <a16:creationId xmlns:a16="http://schemas.microsoft.com/office/drawing/2014/main" id="{9191493C-C3D0-9A78-9611-9DC64FBCC86D}"/>
              </a:ext>
            </a:extLst>
          </p:cNvPr>
          <p:cNvSpPr txBox="1"/>
          <p:nvPr/>
        </p:nvSpPr>
        <p:spPr>
          <a:xfrm>
            <a:off x="333953" y="4404780"/>
            <a:ext cx="5857581" cy="430887"/>
          </a:xfrm>
          <a:prstGeom prst="rect">
            <a:avLst/>
          </a:prstGeom>
          <a:noFill/>
        </p:spPr>
        <p:txBody>
          <a:bodyPr wrap="square" rtlCol="0">
            <a:spAutoFit/>
          </a:bodyPr>
          <a:lstStyle/>
          <a:p>
            <a:r>
              <a:rPr lang="en-IN" sz="2200" b="1" dirty="0">
                <a:solidFill>
                  <a:schemeClr val="accent1"/>
                </a:solidFill>
                <a:latin typeface="Times New Roman" panose="02020603050405020304" pitchFamily="18" charset="0"/>
                <a:cs typeface="Times New Roman" panose="02020603050405020304" pitchFamily="18" charset="0"/>
              </a:rPr>
              <a:t>SECOND ORDER ELASTIC ANALYSIS</a:t>
            </a:r>
          </a:p>
        </p:txBody>
      </p:sp>
      <p:sp>
        <p:nvSpPr>
          <p:cNvPr id="9" name="TextBox 8">
            <a:extLst>
              <a:ext uri="{FF2B5EF4-FFF2-40B4-BE49-F238E27FC236}">
                <a16:creationId xmlns:a16="http://schemas.microsoft.com/office/drawing/2014/main" id="{22C042D9-2F80-19D0-CD05-1D752C1F0B5E}"/>
              </a:ext>
            </a:extLst>
          </p:cNvPr>
          <p:cNvSpPr txBox="1"/>
          <p:nvPr/>
        </p:nvSpPr>
        <p:spPr>
          <a:xfrm>
            <a:off x="333952" y="4859837"/>
            <a:ext cx="11364403" cy="369332"/>
          </a:xfrm>
          <a:prstGeom prst="rect">
            <a:avLst/>
          </a:prstGeom>
          <a:noFill/>
        </p:spPr>
        <p:txBody>
          <a:bodyPr wrap="square">
            <a:spAutoFit/>
          </a:bodyPr>
          <a:lstStyle/>
          <a:p>
            <a:pPr lvl="0" algn="just">
              <a:spcBef>
                <a:spcPts val="1200"/>
              </a:spcBef>
              <a:spcAft>
                <a:spcPts val="12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Shall allow for the effects of design loads acting on the structure in their displaced or deformed configuration.</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1542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B8850-3AF4-0D07-2C31-B9260F1363B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EA59EDF-6801-FC95-40DA-E54C7DA5925C}"/>
              </a:ext>
            </a:extLst>
          </p:cNvPr>
          <p:cNvSpPr txBox="1"/>
          <p:nvPr/>
        </p:nvSpPr>
        <p:spPr>
          <a:xfrm>
            <a:off x="188536" y="198783"/>
            <a:ext cx="49679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PLASTIC ANALYSIS</a:t>
            </a:r>
          </a:p>
        </p:txBody>
      </p:sp>
      <p:sp>
        <p:nvSpPr>
          <p:cNvPr id="7" name="TextBox 6">
            <a:extLst>
              <a:ext uri="{FF2B5EF4-FFF2-40B4-BE49-F238E27FC236}">
                <a16:creationId xmlns:a16="http://schemas.microsoft.com/office/drawing/2014/main" id="{30B4882B-6BF8-AE17-7ACA-C7979ECF706C}"/>
              </a:ext>
            </a:extLst>
          </p:cNvPr>
          <p:cNvSpPr txBox="1"/>
          <p:nvPr/>
        </p:nvSpPr>
        <p:spPr>
          <a:xfrm>
            <a:off x="333952" y="1278250"/>
            <a:ext cx="5857581" cy="430887"/>
          </a:xfrm>
          <a:prstGeom prst="rect">
            <a:avLst/>
          </a:prstGeom>
          <a:noFill/>
        </p:spPr>
        <p:txBody>
          <a:bodyPr wrap="square" rtlCol="0">
            <a:spAutoFit/>
          </a:bodyPr>
          <a:lstStyle/>
          <a:p>
            <a:r>
              <a:rPr lang="en-IN" sz="2200" b="1" dirty="0">
                <a:solidFill>
                  <a:schemeClr val="accent1"/>
                </a:solidFill>
                <a:latin typeface="Times New Roman" panose="02020603050405020304" pitchFamily="18" charset="0"/>
                <a:cs typeface="Times New Roman" panose="02020603050405020304" pitchFamily="18" charset="0"/>
              </a:rPr>
              <a:t>STRAIN HARDENING</a:t>
            </a:r>
          </a:p>
        </p:txBody>
      </p:sp>
      <p:sp>
        <p:nvSpPr>
          <p:cNvPr id="8" name="TextBox 7">
            <a:extLst>
              <a:ext uri="{FF2B5EF4-FFF2-40B4-BE49-F238E27FC236}">
                <a16:creationId xmlns:a16="http://schemas.microsoft.com/office/drawing/2014/main" id="{6DB3A09D-7F7E-02B8-0823-A5FA5B341790}"/>
              </a:ext>
            </a:extLst>
          </p:cNvPr>
          <p:cNvSpPr txBox="1"/>
          <p:nvPr/>
        </p:nvSpPr>
        <p:spPr>
          <a:xfrm>
            <a:off x="333951" y="1998163"/>
            <a:ext cx="5857581" cy="430887"/>
          </a:xfrm>
          <a:prstGeom prst="rect">
            <a:avLst/>
          </a:prstGeom>
          <a:noFill/>
        </p:spPr>
        <p:txBody>
          <a:bodyPr wrap="square" rtlCol="0">
            <a:spAutoFit/>
          </a:bodyPr>
          <a:lstStyle/>
          <a:p>
            <a:r>
              <a:rPr lang="en-IN" sz="2200" b="1" dirty="0">
                <a:solidFill>
                  <a:schemeClr val="accent1"/>
                </a:solidFill>
                <a:latin typeface="Times New Roman" panose="02020603050405020304" pitchFamily="18" charset="0"/>
                <a:cs typeface="Times New Roman" panose="02020603050405020304" pitchFamily="18" charset="0"/>
              </a:rPr>
              <a:t>PLASTIC THEORY OF BEAMS</a:t>
            </a:r>
          </a:p>
        </p:txBody>
      </p:sp>
      <p:sp>
        <p:nvSpPr>
          <p:cNvPr id="2" name="TextBox 1">
            <a:extLst>
              <a:ext uri="{FF2B5EF4-FFF2-40B4-BE49-F238E27FC236}">
                <a16:creationId xmlns:a16="http://schemas.microsoft.com/office/drawing/2014/main" id="{1BCD2255-A299-2A91-B2AF-A55995ED0D69}"/>
              </a:ext>
            </a:extLst>
          </p:cNvPr>
          <p:cNvSpPr txBox="1"/>
          <p:nvPr/>
        </p:nvSpPr>
        <p:spPr>
          <a:xfrm>
            <a:off x="423405" y="3121846"/>
            <a:ext cx="4556100" cy="1107996"/>
          </a:xfrm>
          <a:prstGeom prst="rect">
            <a:avLst/>
          </a:prstGeom>
          <a:noFill/>
        </p:spPr>
        <p:txBody>
          <a:bodyPr wrap="square" rtlCol="0">
            <a:spAutoFit/>
          </a:bodyPr>
          <a:lstStyle/>
          <a:p>
            <a:pPr algn="ctr"/>
            <a:r>
              <a:rPr lang="en-IN" sz="2200" b="1" dirty="0">
                <a:solidFill>
                  <a:schemeClr val="accent1"/>
                </a:solidFill>
                <a:latin typeface="Times New Roman" panose="02020603050405020304" pitchFamily="18" charset="0"/>
                <a:cs typeface="Times New Roman" panose="02020603050405020304" pitchFamily="18" charset="0"/>
              </a:rPr>
              <a:t>BEHAVIOUR OF BEAM UNDER INCREASING BENDING MOMENT</a:t>
            </a:r>
          </a:p>
        </p:txBody>
      </p:sp>
      <p:pic>
        <p:nvPicPr>
          <p:cNvPr id="10" name="Picture 9">
            <a:extLst>
              <a:ext uri="{FF2B5EF4-FFF2-40B4-BE49-F238E27FC236}">
                <a16:creationId xmlns:a16="http://schemas.microsoft.com/office/drawing/2014/main" id="{AF7DB770-4BF5-6167-1348-767F1471D0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4268" y="2213606"/>
            <a:ext cx="4314056" cy="3909360"/>
          </a:xfrm>
          <a:prstGeom prst="rect">
            <a:avLst/>
          </a:prstGeom>
        </p:spPr>
      </p:pic>
      <p:cxnSp>
        <p:nvCxnSpPr>
          <p:cNvPr id="12" name="Straight Arrow Connector 11">
            <a:extLst>
              <a:ext uri="{FF2B5EF4-FFF2-40B4-BE49-F238E27FC236}">
                <a16:creationId xmlns:a16="http://schemas.microsoft.com/office/drawing/2014/main" id="{C60FE997-7026-2543-3B00-6E8186CF72D0}"/>
              </a:ext>
            </a:extLst>
          </p:cNvPr>
          <p:cNvCxnSpPr>
            <a:cxnSpLocks/>
          </p:cNvCxnSpPr>
          <p:nvPr/>
        </p:nvCxnSpPr>
        <p:spPr>
          <a:xfrm>
            <a:off x="4836463" y="3717235"/>
            <a:ext cx="997805"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8961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24EEE-5138-391C-EA7F-7F27DEC4920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3F9FB72-E56A-8702-E03F-4C5D7965758D}"/>
              </a:ext>
            </a:extLst>
          </p:cNvPr>
          <p:cNvSpPr txBox="1"/>
          <p:nvPr/>
        </p:nvSpPr>
        <p:spPr>
          <a:xfrm>
            <a:off x="188536" y="198783"/>
            <a:ext cx="49679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PLASTIC ANALYSIS</a:t>
            </a:r>
          </a:p>
        </p:txBody>
      </p:sp>
      <p:sp>
        <p:nvSpPr>
          <p:cNvPr id="2" name="TextBox 1">
            <a:extLst>
              <a:ext uri="{FF2B5EF4-FFF2-40B4-BE49-F238E27FC236}">
                <a16:creationId xmlns:a16="http://schemas.microsoft.com/office/drawing/2014/main" id="{5D9C3EE1-331F-8C9F-23EB-09AFA167E01D}"/>
              </a:ext>
            </a:extLst>
          </p:cNvPr>
          <p:cNvSpPr txBox="1"/>
          <p:nvPr/>
        </p:nvSpPr>
        <p:spPr>
          <a:xfrm>
            <a:off x="334814" y="1302985"/>
            <a:ext cx="10797012" cy="1200329"/>
          </a:xfrm>
          <a:prstGeom prst="rect">
            <a:avLst/>
          </a:prstGeom>
          <a:noFill/>
        </p:spPr>
        <p:txBody>
          <a:bodyPr wrap="square" rtlCol="0">
            <a:spAutoFit/>
          </a:bodyPr>
          <a:lstStyle/>
          <a:p>
            <a:pPr algn="just"/>
            <a:r>
              <a:rPr lang="en-IN" dirty="0">
                <a:latin typeface="Times New Roman" panose="02020603050405020304" pitchFamily="18" charset="0"/>
                <a:cs typeface="Times New Roman" panose="02020603050405020304" pitchFamily="18" charset="0"/>
              </a:rPr>
              <a:t>When the stress distribution reaches fully plastic distribution, a </a:t>
            </a:r>
            <a:r>
              <a:rPr lang="en-IN" b="1" dirty="0">
                <a:solidFill>
                  <a:srgbClr val="C00000"/>
                </a:solidFill>
                <a:latin typeface="Times New Roman" panose="02020603050405020304" pitchFamily="18" charset="0"/>
                <a:cs typeface="Times New Roman" panose="02020603050405020304" pitchFamily="18" charset="0"/>
              </a:rPr>
              <a:t>plastic hinge </a:t>
            </a:r>
            <a:r>
              <a:rPr lang="en-IN" dirty="0">
                <a:latin typeface="Times New Roman" panose="02020603050405020304" pitchFamily="18" charset="0"/>
                <a:cs typeface="Times New Roman" panose="02020603050405020304" pitchFamily="18" charset="0"/>
              </a:rPr>
              <a:t>is said to have formed because no additional moment can be resisted at the section.</a:t>
            </a:r>
          </a:p>
          <a:p>
            <a:pPr algn="just"/>
            <a:r>
              <a:rPr lang="en-IN" dirty="0">
                <a:latin typeface="Times New Roman" panose="02020603050405020304" pitchFamily="18" charset="0"/>
                <a:cs typeface="Times New Roman" panose="02020603050405020304" pitchFamily="18" charset="0"/>
              </a:rPr>
              <a:t>Plastic hinge is defined as a point in a flexural member where full plastic moment has developed and is rotating at a constant moment, </a:t>
            </a:r>
            <a:r>
              <a:rPr lang="en-IN" dirty="0" err="1">
                <a:latin typeface="Times New Roman" panose="02020603050405020304" pitchFamily="18" charset="0"/>
                <a:cs typeface="Times New Roman" panose="02020603050405020304" pitchFamily="18" charset="0"/>
              </a:rPr>
              <a:t>Mp</a:t>
            </a:r>
            <a:r>
              <a:rPr lang="en-IN" dirty="0">
                <a:latin typeface="Times New Roman" panose="02020603050405020304" pitchFamily="18" charset="0"/>
                <a:cs typeface="Times New Roman" panose="02020603050405020304" pitchFamily="18" charset="0"/>
              </a:rPr>
              <a:t>.</a:t>
            </a:r>
          </a:p>
        </p:txBody>
      </p:sp>
      <p:sp>
        <p:nvSpPr>
          <p:cNvPr id="4" name="TextBox 3">
            <a:extLst>
              <a:ext uri="{FF2B5EF4-FFF2-40B4-BE49-F238E27FC236}">
                <a16:creationId xmlns:a16="http://schemas.microsoft.com/office/drawing/2014/main" id="{FBF03DA3-9312-51E5-A043-1E1764E92850}"/>
              </a:ext>
            </a:extLst>
          </p:cNvPr>
          <p:cNvSpPr txBox="1"/>
          <p:nvPr/>
        </p:nvSpPr>
        <p:spPr>
          <a:xfrm>
            <a:off x="496957" y="2822713"/>
            <a:ext cx="11131826" cy="2585323"/>
          </a:xfrm>
          <a:prstGeom prst="rect">
            <a:avLst/>
          </a:prstGeom>
          <a:noFill/>
        </p:spPr>
        <p:txBody>
          <a:bodyPr wrap="square" rtlCol="0">
            <a:spAutoFit/>
          </a:bodyPr>
          <a:lstStyle/>
          <a:p>
            <a:r>
              <a:rPr lang="en-IN" dirty="0">
                <a:latin typeface="Times New Roman" panose="02020603050405020304" pitchFamily="18" charset="0"/>
                <a:cs typeface="Times New Roman" panose="02020603050405020304" pitchFamily="18" charset="0"/>
              </a:rPr>
              <a:t>Plastic hinges are formed at points where,</a:t>
            </a:r>
          </a:p>
          <a:p>
            <a:endParaRPr lang="en-IN" dirty="0">
              <a:latin typeface="Times New Roman" panose="02020603050405020304" pitchFamily="18" charset="0"/>
              <a:cs typeface="Times New Roman" panose="02020603050405020304" pitchFamily="18" charset="0"/>
            </a:endParaRPr>
          </a:p>
          <a:p>
            <a:pPr marL="400050" indent="-400050">
              <a:buFont typeface="+mj-lt"/>
              <a:buAutoNum type="romanLcPeriod"/>
            </a:pPr>
            <a:r>
              <a:rPr lang="en-IN" dirty="0">
                <a:latin typeface="Times New Roman" panose="02020603050405020304" pitchFamily="18" charset="0"/>
                <a:cs typeface="Times New Roman" panose="02020603050405020304" pitchFamily="18" charset="0"/>
              </a:rPr>
              <a:t>Concentrated loads are acting </a:t>
            </a:r>
          </a:p>
          <a:p>
            <a:pPr marL="400050" indent="-400050">
              <a:buFont typeface="+mj-lt"/>
              <a:buAutoNum type="romanLcPeriod"/>
            </a:pPr>
            <a:r>
              <a:rPr lang="en-IN" dirty="0">
                <a:latin typeface="Times New Roman" panose="02020603050405020304" pitchFamily="18" charset="0"/>
                <a:cs typeface="Times New Roman" panose="02020603050405020304" pitchFamily="18" charset="0"/>
              </a:rPr>
              <a:t>Fixed or continuous supports in an intermediate beam</a:t>
            </a:r>
          </a:p>
          <a:p>
            <a:pPr marL="400050" indent="-400050">
              <a:buFont typeface="+mj-lt"/>
              <a:buAutoNum type="romanLcPeriod"/>
            </a:pPr>
            <a:r>
              <a:rPr lang="en-IN" dirty="0">
                <a:latin typeface="Times New Roman" panose="02020603050405020304" pitchFamily="18" charset="0"/>
                <a:cs typeface="Times New Roman" panose="02020603050405020304" pitchFamily="18" charset="0"/>
              </a:rPr>
              <a:t>Joints in a rigid frame</a:t>
            </a:r>
          </a:p>
          <a:p>
            <a:pPr marL="400050" indent="-400050">
              <a:buFont typeface="+mj-lt"/>
              <a:buAutoNum type="romanLcPeriod"/>
            </a:pPr>
            <a:r>
              <a:rPr lang="en-IN" dirty="0">
                <a:latin typeface="Times New Roman" panose="02020603050405020304" pitchFamily="18" charset="0"/>
                <a:cs typeface="Times New Roman" panose="02020603050405020304" pitchFamily="18" charset="0"/>
              </a:rPr>
              <a:t>Points of zero shear</a:t>
            </a:r>
          </a:p>
          <a:p>
            <a:pPr marL="400050" indent="-400050">
              <a:buFont typeface="+mj-lt"/>
              <a:buAutoNum type="romanLcPeriod"/>
            </a:pPr>
            <a:r>
              <a:rPr lang="en-IN" dirty="0">
                <a:latin typeface="Times New Roman" panose="02020603050405020304" pitchFamily="18" charset="0"/>
                <a:cs typeface="Times New Roman" panose="02020603050405020304" pitchFamily="18" charset="0"/>
              </a:rPr>
              <a:t>When UDL and other varying loads are acting</a:t>
            </a:r>
          </a:p>
          <a:p>
            <a:pPr marL="400050" indent="-400050">
              <a:buFont typeface="+mj-lt"/>
              <a:buAutoNum type="romanLcPeriod"/>
            </a:pPr>
            <a:r>
              <a:rPr lang="en-IN" dirty="0">
                <a:latin typeface="Times New Roman" panose="02020603050405020304" pitchFamily="18" charset="0"/>
                <a:cs typeface="Times New Roman" panose="02020603050405020304" pitchFamily="18" charset="0"/>
              </a:rPr>
              <a:t>Plastic hinge is formed in a member with lesser capacity when 2 members meet as in case of a continuous beam</a:t>
            </a:r>
          </a:p>
          <a:p>
            <a:pPr marL="400050" indent="-400050">
              <a:buFont typeface="+mj-lt"/>
              <a:buAutoNum type="romanLcPeriod"/>
            </a:pPr>
            <a:r>
              <a:rPr lang="en-IN" dirty="0">
                <a:latin typeface="Times New Roman" panose="02020603050405020304" pitchFamily="18" charset="0"/>
                <a:cs typeface="Times New Roman" panose="02020603050405020304" pitchFamily="18" charset="0"/>
              </a:rPr>
              <a:t>The first plastic hinge is formed at the point of max. BM</a:t>
            </a:r>
          </a:p>
        </p:txBody>
      </p:sp>
    </p:spTree>
    <p:extLst>
      <p:ext uri="{BB962C8B-B14F-4D97-AF65-F5344CB8AC3E}">
        <p14:creationId xmlns:p14="http://schemas.microsoft.com/office/powerpoint/2010/main" val="3122260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5DCCD-91D5-0ACA-3734-81EAB5C198F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F27430-CC27-17F9-F5DF-3F1FA40D451E}"/>
              </a:ext>
            </a:extLst>
          </p:cNvPr>
          <p:cNvSpPr txBox="1"/>
          <p:nvPr/>
        </p:nvSpPr>
        <p:spPr>
          <a:xfrm>
            <a:off x="188536" y="198783"/>
            <a:ext cx="49679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PLASTIC ANALYSIS</a:t>
            </a:r>
          </a:p>
        </p:txBody>
      </p:sp>
      <p:sp>
        <p:nvSpPr>
          <p:cNvPr id="2" name="TextBox 1">
            <a:extLst>
              <a:ext uri="{FF2B5EF4-FFF2-40B4-BE49-F238E27FC236}">
                <a16:creationId xmlns:a16="http://schemas.microsoft.com/office/drawing/2014/main" id="{DDB24CE1-1F3F-26FB-6913-7D379D6937FB}"/>
              </a:ext>
            </a:extLst>
          </p:cNvPr>
          <p:cNvSpPr txBox="1"/>
          <p:nvPr/>
        </p:nvSpPr>
        <p:spPr>
          <a:xfrm>
            <a:off x="334814" y="1302985"/>
            <a:ext cx="10797012" cy="646331"/>
          </a:xfrm>
          <a:prstGeom prst="rect">
            <a:avLst/>
          </a:prstGeom>
          <a:noFill/>
        </p:spPr>
        <p:txBody>
          <a:bodyPr wrap="square" rtlCol="0">
            <a:spAutoFit/>
          </a:bodyPr>
          <a:lstStyle/>
          <a:p>
            <a:pPr algn="just"/>
            <a:r>
              <a:rPr lang="en-IN" dirty="0">
                <a:latin typeface="Times New Roman" panose="02020603050405020304" pitchFamily="18" charset="0"/>
                <a:cs typeface="Times New Roman" panose="02020603050405020304" pitchFamily="18" charset="0"/>
              </a:rPr>
              <a:t>The formation of sufficient number of plastic hinges converts the structure into a mechanism where the given structure breaks into rigid links with large deformations (collapse).</a:t>
            </a:r>
          </a:p>
        </p:txBody>
      </p:sp>
      <p:sp>
        <p:nvSpPr>
          <p:cNvPr id="5" name="TextBox 4">
            <a:extLst>
              <a:ext uri="{FF2B5EF4-FFF2-40B4-BE49-F238E27FC236}">
                <a16:creationId xmlns:a16="http://schemas.microsoft.com/office/drawing/2014/main" id="{60804BF8-F7F9-F7FC-B72C-AF00BE5B8452}"/>
              </a:ext>
            </a:extLst>
          </p:cNvPr>
          <p:cNvSpPr txBox="1"/>
          <p:nvPr/>
        </p:nvSpPr>
        <p:spPr>
          <a:xfrm>
            <a:off x="334814" y="2031855"/>
            <a:ext cx="10797012" cy="1200329"/>
          </a:xfrm>
          <a:prstGeom prst="rect">
            <a:avLst/>
          </a:prstGeom>
          <a:noFill/>
        </p:spPr>
        <p:txBody>
          <a:bodyPr wrap="square" rtlCol="0">
            <a:spAutoFit/>
          </a:bodyPr>
          <a:lstStyle/>
          <a:p>
            <a:pPr algn="just"/>
            <a:r>
              <a:rPr lang="en-IN" dirty="0">
                <a:latin typeface="Times New Roman" panose="02020603050405020304" pitchFamily="18" charset="0"/>
                <a:cs typeface="Times New Roman" panose="02020603050405020304" pitchFamily="18" charset="0"/>
              </a:rPr>
              <a:t>The maximum no. of plastic hinges (n) that form a collapse mechanism</a:t>
            </a:r>
          </a:p>
          <a:p>
            <a:pPr algn="ctr"/>
            <a:endParaRPr lang="en-IN" dirty="0">
              <a:latin typeface="Times New Roman" panose="02020603050405020304" pitchFamily="18" charset="0"/>
              <a:cs typeface="Times New Roman" panose="02020603050405020304" pitchFamily="18" charset="0"/>
            </a:endParaRPr>
          </a:p>
          <a:p>
            <a:pPr algn="ctr"/>
            <a:r>
              <a:rPr lang="en-IN" dirty="0">
                <a:latin typeface="Times New Roman" panose="02020603050405020304" pitchFamily="18" charset="0"/>
                <a:cs typeface="Times New Roman" panose="02020603050405020304" pitchFamily="18" charset="0"/>
              </a:rPr>
              <a:t>n = r + 1</a:t>
            </a:r>
          </a:p>
          <a:p>
            <a:pPr algn="ctr"/>
            <a:r>
              <a:rPr lang="en-IN" dirty="0">
                <a:latin typeface="Times New Roman" panose="02020603050405020304" pitchFamily="18" charset="0"/>
                <a:cs typeface="Times New Roman" panose="02020603050405020304" pitchFamily="18" charset="0"/>
              </a:rPr>
              <a:t>Where r = degree of indeterminacy</a:t>
            </a:r>
          </a:p>
        </p:txBody>
      </p:sp>
      <p:sp>
        <p:nvSpPr>
          <p:cNvPr id="6" name="TextBox 5">
            <a:extLst>
              <a:ext uri="{FF2B5EF4-FFF2-40B4-BE49-F238E27FC236}">
                <a16:creationId xmlns:a16="http://schemas.microsoft.com/office/drawing/2014/main" id="{425350FC-6A06-D895-8C0F-F97E79A2F88D}"/>
              </a:ext>
            </a:extLst>
          </p:cNvPr>
          <p:cNvSpPr txBox="1"/>
          <p:nvPr/>
        </p:nvSpPr>
        <p:spPr>
          <a:xfrm>
            <a:off x="334814" y="3429000"/>
            <a:ext cx="5857581" cy="430887"/>
          </a:xfrm>
          <a:prstGeom prst="rect">
            <a:avLst/>
          </a:prstGeom>
          <a:noFill/>
        </p:spPr>
        <p:txBody>
          <a:bodyPr wrap="square" rtlCol="0">
            <a:spAutoFit/>
          </a:bodyPr>
          <a:lstStyle/>
          <a:p>
            <a:r>
              <a:rPr lang="en-IN" sz="2200" b="1" dirty="0">
                <a:solidFill>
                  <a:schemeClr val="accent1"/>
                </a:solidFill>
                <a:latin typeface="Times New Roman" panose="02020603050405020304" pitchFamily="18" charset="0"/>
                <a:cs typeface="Times New Roman" panose="02020603050405020304" pitchFamily="18" charset="0"/>
              </a:rPr>
              <a:t>SIGNIFICANCE OF SHAPE FACTOR</a:t>
            </a:r>
          </a:p>
        </p:txBody>
      </p:sp>
      <p:sp>
        <p:nvSpPr>
          <p:cNvPr id="7" name="TextBox 6">
            <a:extLst>
              <a:ext uri="{FF2B5EF4-FFF2-40B4-BE49-F238E27FC236}">
                <a16:creationId xmlns:a16="http://schemas.microsoft.com/office/drawing/2014/main" id="{6B2E90EA-E091-DB78-877A-4BD7D293CB02}"/>
              </a:ext>
            </a:extLst>
          </p:cNvPr>
          <p:cNvSpPr txBox="1"/>
          <p:nvPr/>
        </p:nvSpPr>
        <p:spPr>
          <a:xfrm>
            <a:off x="334814" y="3834342"/>
            <a:ext cx="10797012" cy="1289071"/>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It gives an indication of the reserve capacity of a section from yielding at extreme </a:t>
            </a:r>
            <a:r>
              <a:rPr lang="en-IN" dirty="0" err="1">
                <a:latin typeface="Times New Roman" panose="02020603050405020304" pitchFamily="18" charset="0"/>
                <a:cs typeface="Times New Roman" panose="02020603050405020304" pitchFamily="18" charset="0"/>
              </a:rPr>
              <a:t>fibers</a:t>
            </a:r>
            <a:r>
              <a:rPr lang="en-IN" dirty="0">
                <a:latin typeface="Times New Roman" panose="02020603050405020304" pitchFamily="18" charset="0"/>
                <a:cs typeface="Times New Roman" panose="02020603050405020304" pitchFamily="18" charset="0"/>
              </a:rPr>
              <a:t> to fully plastic.</a:t>
            </a:r>
          </a:p>
          <a:p>
            <a:pPr marL="285750" indent="-285750" algn="just">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A section with higher shape factor gives a longer warning before collapse.</a:t>
            </a:r>
          </a:p>
          <a:p>
            <a:pPr marL="285750" indent="-285750" algn="just">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A section with higher shape factor is more ductile and gives greater deflection at collapse.</a:t>
            </a:r>
          </a:p>
        </p:txBody>
      </p:sp>
    </p:spTree>
    <p:extLst>
      <p:ext uri="{BB962C8B-B14F-4D97-AF65-F5344CB8AC3E}">
        <p14:creationId xmlns:p14="http://schemas.microsoft.com/office/powerpoint/2010/main" val="3582616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656F2-8C19-8BB3-6624-7EBD836D3DC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74D4017-A6D6-2766-5901-141847D82869}"/>
              </a:ext>
            </a:extLst>
          </p:cNvPr>
          <p:cNvSpPr txBox="1"/>
          <p:nvPr/>
        </p:nvSpPr>
        <p:spPr>
          <a:xfrm>
            <a:off x="188536" y="198783"/>
            <a:ext cx="4967926"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PLASTIC ANALYSIS</a:t>
            </a:r>
          </a:p>
        </p:txBody>
      </p:sp>
      <p:sp>
        <p:nvSpPr>
          <p:cNvPr id="6" name="TextBox 5">
            <a:extLst>
              <a:ext uri="{FF2B5EF4-FFF2-40B4-BE49-F238E27FC236}">
                <a16:creationId xmlns:a16="http://schemas.microsoft.com/office/drawing/2014/main" id="{32852028-7C86-4461-49D8-E5A7F2011B81}"/>
              </a:ext>
            </a:extLst>
          </p:cNvPr>
          <p:cNvSpPr txBox="1"/>
          <p:nvPr/>
        </p:nvSpPr>
        <p:spPr>
          <a:xfrm>
            <a:off x="381948" y="3881487"/>
            <a:ext cx="5857581" cy="430887"/>
          </a:xfrm>
          <a:prstGeom prst="rect">
            <a:avLst/>
          </a:prstGeom>
          <a:noFill/>
        </p:spPr>
        <p:txBody>
          <a:bodyPr wrap="square" rtlCol="0">
            <a:spAutoFit/>
          </a:bodyPr>
          <a:lstStyle/>
          <a:p>
            <a:r>
              <a:rPr lang="en-IN" sz="2200" b="1" dirty="0">
                <a:solidFill>
                  <a:schemeClr val="accent1"/>
                </a:solidFill>
                <a:latin typeface="Times New Roman" panose="02020603050405020304" pitchFamily="18" charset="0"/>
                <a:cs typeface="Times New Roman" panose="02020603050405020304" pitchFamily="18" charset="0"/>
              </a:rPr>
              <a:t>COLLAPSE LOAD OF A STRUCTURE</a:t>
            </a:r>
          </a:p>
        </p:txBody>
      </p:sp>
      <p:sp>
        <p:nvSpPr>
          <p:cNvPr id="7" name="TextBox 6">
            <a:extLst>
              <a:ext uri="{FF2B5EF4-FFF2-40B4-BE49-F238E27FC236}">
                <a16:creationId xmlns:a16="http://schemas.microsoft.com/office/drawing/2014/main" id="{8C71903D-9656-1DF2-E094-47579A8FBAB8}"/>
              </a:ext>
            </a:extLst>
          </p:cNvPr>
          <p:cNvSpPr txBox="1"/>
          <p:nvPr/>
        </p:nvSpPr>
        <p:spPr>
          <a:xfrm>
            <a:off x="447936" y="4465938"/>
            <a:ext cx="10797012" cy="1289071"/>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It is the minimum load that results in the collapse of a structure.</a:t>
            </a:r>
          </a:p>
          <a:p>
            <a:pPr marL="285750" indent="-285750" algn="just">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Collapse load can be found for a structure by investigating various possible collapse mechanisms of the structure.</a:t>
            </a:r>
          </a:p>
        </p:txBody>
      </p:sp>
      <p:sp>
        <p:nvSpPr>
          <p:cNvPr id="2" name="TextBox 1">
            <a:extLst>
              <a:ext uri="{FF2B5EF4-FFF2-40B4-BE49-F238E27FC236}">
                <a16:creationId xmlns:a16="http://schemas.microsoft.com/office/drawing/2014/main" id="{F3BFD092-FB2E-5712-5F26-EF7D6F6EE160}"/>
              </a:ext>
            </a:extLst>
          </p:cNvPr>
          <p:cNvSpPr txBox="1"/>
          <p:nvPr/>
        </p:nvSpPr>
        <p:spPr>
          <a:xfrm>
            <a:off x="282411" y="1477110"/>
            <a:ext cx="5857581" cy="430887"/>
          </a:xfrm>
          <a:prstGeom prst="rect">
            <a:avLst/>
          </a:prstGeom>
          <a:noFill/>
        </p:spPr>
        <p:txBody>
          <a:bodyPr wrap="square" rtlCol="0">
            <a:spAutoFit/>
          </a:bodyPr>
          <a:lstStyle/>
          <a:p>
            <a:r>
              <a:rPr lang="en-IN" sz="2200" b="1" dirty="0">
                <a:solidFill>
                  <a:schemeClr val="accent1"/>
                </a:solidFill>
                <a:latin typeface="Times New Roman" panose="02020603050405020304" pitchFamily="18" charset="0"/>
                <a:cs typeface="Times New Roman" panose="02020603050405020304" pitchFamily="18" charset="0"/>
              </a:rPr>
              <a:t>ELASTIC MOMENT</a:t>
            </a:r>
          </a:p>
        </p:txBody>
      </p:sp>
      <p:sp>
        <p:nvSpPr>
          <p:cNvPr id="8" name="TextBox 7">
            <a:extLst>
              <a:ext uri="{FF2B5EF4-FFF2-40B4-BE49-F238E27FC236}">
                <a16:creationId xmlns:a16="http://schemas.microsoft.com/office/drawing/2014/main" id="{B7173940-7852-5BEB-E515-A9227FADDA43}"/>
              </a:ext>
            </a:extLst>
          </p:cNvPr>
          <p:cNvSpPr txBox="1"/>
          <p:nvPr/>
        </p:nvSpPr>
        <p:spPr>
          <a:xfrm>
            <a:off x="282411" y="2200222"/>
            <a:ext cx="11614216" cy="646331"/>
          </a:xfrm>
          <a:prstGeom prst="rect">
            <a:avLst/>
          </a:prstGeom>
          <a:noFill/>
        </p:spPr>
        <p:txBody>
          <a:bodyPr wrap="square">
            <a:spAutoFit/>
          </a:bodyPr>
          <a:lstStyle/>
          <a:p>
            <a:r>
              <a:rPr lang="en-US" b="0" i="0" dirty="0">
                <a:effectLst/>
                <a:latin typeface="Times New Roman" panose="02020603050405020304" pitchFamily="18" charset="0"/>
                <a:cs typeface="Times New Roman" panose="02020603050405020304" pitchFamily="18" charset="0"/>
              </a:rPr>
              <a:t>The elastic moment refers to the bending moment a structural member can withstand while remaining within its elastic limit, meaning it will return to its original shape after the load is removed.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64010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4707</TotalTime>
  <Words>1015</Words>
  <Application>Microsoft Office PowerPoint</Application>
  <PresentationFormat>Widescreen</PresentationFormat>
  <Paragraphs>143</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Calibri Light</vt:lpstr>
      <vt:lpstr>Cambria Math</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Pujitha Ganapathi</dc:creator>
  <cp:lastModifiedBy>Pujitha Ganapathi</cp:lastModifiedBy>
  <cp:revision>64</cp:revision>
  <dcterms:created xsi:type="dcterms:W3CDTF">2025-07-30T08:16:40Z</dcterms:created>
  <dcterms:modified xsi:type="dcterms:W3CDTF">2025-08-18T10:50:10Z</dcterms:modified>
</cp:coreProperties>
</file>