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4" r:id="rId9"/>
    <p:sldId id="262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4282" y="1928802"/>
            <a:ext cx="864399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IN" sz="3200" b="1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IN" sz="3200" b="1" dirty="0" smtClean="0">
                <a:latin typeface="Times New Roman" pitchFamily="18" charset="0"/>
                <a:cs typeface="Times New Roman" pitchFamily="18" charset="0"/>
              </a:rPr>
              <a:t> Semester BCA    AY  2024-25 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Course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with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Code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200" dirty="0" smtClean="0"/>
              <a:t>UNIX AND SHELL SCRIPTING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smtClean="0"/>
              <a:t>BCA205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ctr"/>
            <a:endParaRPr lang="en-IN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Module 1 PPT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736"/>
            <a:ext cx="8858311" cy="5386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500034" y="1357298"/>
            <a:ext cx="850112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/>
              <a:t>Basic commands </a:t>
            </a:r>
          </a:p>
          <a:p>
            <a:r>
              <a:rPr lang="en-US" sz="4000" dirty="0" err="1" smtClean="0"/>
              <a:t>ls</a:t>
            </a:r>
            <a:r>
              <a:rPr lang="en-US" sz="4000" dirty="0" smtClean="0"/>
              <a:t>, </a:t>
            </a:r>
          </a:p>
          <a:p>
            <a:r>
              <a:rPr lang="en-US" sz="4000" dirty="0" smtClean="0"/>
              <a:t>cat, </a:t>
            </a:r>
          </a:p>
          <a:p>
            <a:r>
              <a:rPr lang="en-US" sz="4000" dirty="0" smtClean="0"/>
              <a:t>cal, </a:t>
            </a:r>
          </a:p>
          <a:p>
            <a:r>
              <a:rPr lang="en-US" sz="4000" dirty="0" smtClean="0"/>
              <a:t>date, </a:t>
            </a:r>
          </a:p>
          <a:p>
            <a:r>
              <a:rPr lang="en-US" sz="4000" dirty="0" smtClean="0"/>
              <a:t>calendar, </a:t>
            </a:r>
          </a:p>
          <a:p>
            <a:r>
              <a:rPr lang="en-US" sz="4000" dirty="0" smtClean="0"/>
              <a:t>who, </a:t>
            </a:r>
            <a:r>
              <a:rPr lang="en-US" sz="4000" dirty="0" err="1" smtClean="0"/>
              <a:t>printf</a:t>
            </a:r>
            <a:r>
              <a:rPr lang="en-US" sz="4000" dirty="0" smtClean="0"/>
              <a:t>, </a:t>
            </a:r>
            <a:r>
              <a:rPr lang="en-US" sz="4000" dirty="0" err="1" smtClean="0"/>
              <a:t>tty</a:t>
            </a:r>
            <a:r>
              <a:rPr lang="en-US" sz="4000" dirty="0" smtClean="0"/>
              <a:t>, sty, </a:t>
            </a:r>
            <a:r>
              <a:rPr lang="en-US" sz="4000" dirty="0" err="1" smtClean="0"/>
              <a:t>uname</a:t>
            </a:r>
            <a:r>
              <a:rPr lang="en-US" sz="4000" dirty="0" smtClean="0"/>
              <a:t>, </a:t>
            </a:r>
            <a:r>
              <a:rPr lang="en-US" sz="4000" dirty="0" err="1" smtClean="0"/>
              <a:t>passwd</a:t>
            </a:r>
            <a:r>
              <a:rPr lang="en-US" sz="4000" dirty="0" smtClean="0"/>
              <a:t>, echo, </a:t>
            </a:r>
            <a:r>
              <a:rPr lang="en-US" sz="4000" dirty="0" err="1" smtClean="0"/>
              <a:t>tput</a:t>
            </a:r>
            <a:r>
              <a:rPr lang="en-US" sz="4000" dirty="0" smtClean="0"/>
              <a:t>, and </a:t>
            </a:r>
            <a:r>
              <a:rPr lang="en-US" sz="4000" dirty="0" err="1" smtClean="0"/>
              <a:t>bc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42844" y="1571612"/>
            <a:ext cx="88583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/>
              <a:t>UNIX is a powerful, multi-user, multitasking operating system.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Unix was originated around in 1969 at AT&amp;T Bell Labs by Ken Thompson and Dennis Ritchie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857497"/>
            <a:ext cx="900115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Popular UNIX-Based Operating Systems:</a:t>
            </a:r>
          </a:p>
          <a:p>
            <a:pPr algn="just"/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macOS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(Apple’s operating system, derived from BSD)</a:t>
            </a:r>
          </a:p>
          <a:p>
            <a:pPr algn="just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Solaris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(Developed by Sun Microsystems, now owned by Oracle)</a:t>
            </a:r>
          </a:p>
          <a:p>
            <a:pPr algn="just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AIX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(Developed by IBM)</a:t>
            </a:r>
          </a:p>
          <a:p>
            <a:pPr algn="just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HP-UX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(Developed by Hewlett-Packard)</a:t>
            </a:r>
          </a:p>
          <a:p>
            <a:pPr algn="just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BSD Variants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(FreeBSD,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OpenBSD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NetBSD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/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Difference Between UNIX and Linux</a:t>
            </a:r>
          </a:p>
          <a:p>
            <a:pPr algn="just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UNIX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is a proprietary OS with multiple commercial variants.</a:t>
            </a:r>
          </a:p>
          <a:p>
            <a:pPr algn="just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Linux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is an open-source OS inspired by UNIX but not directly derived from it.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0" y="1785926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UNIX operating system is a set of programs that act as a link between the computer and the user.  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computer programs that allocate the system resources and coordinate all the details of the computer's internals is called the operating system or kernel. 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Users communicate with the kernel through a program known as the shell. 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The shell is a command line interpreter; it translates commands entered by the user and converts them into a language that is understood by the kernel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3000364" y="1357298"/>
            <a:ext cx="21675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Features of UNIX OS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85926"/>
            <a:ext cx="9144000" cy="5311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357299"/>
            <a:ext cx="9143999" cy="550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142844" y="1571612"/>
            <a:ext cx="8572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Hardware Layer</a:t>
            </a:r>
          </a:p>
          <a:p>
            <a:r>
              <a:rPr lang="en-US" dirty="0" smtClean="0"/>
              <a:t>This is the lowest level, consisting of physical components such as the CPU, memory, storage, and input/output devices.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0" y="2285992"/>
            <a:ext cx="90011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/>
          </a:p>
          <a:p>
            <a:r>
              <a:rPr lang="en-US" b="1" dirty="0" smtClean="0"/>
              <a:t>Kernel (Core of UNIX)</a:t>
            </a:r>
          </a:p>
          <a:p>
            <a:r>
              <a:rPr lang="en-US" dirty="0" smtClean="0"/>
              <a:t>The kernel is the heart of the UNIX OS, responsible for managing hardware and system resources. It provides essential functionalities such as:</a:t>
            </a:r>
          </a:p>
          <a:p>
            <a:r>
              <a:rPr lang="en-US" b="1" dirty="0" smtClean="0"/>
              <a:t>Process Management</a:t>
            </a:r>
            <a:r>
              <a:rPr lang="en-US" dirty="0" smtClean="0"/>
              <a:t> – Handles process creation, scheduling, and termination.</a:t>
            </a:r>
          </a:p>
          <a:p>
            <a:r>
              <a:rPr lang="en-US" b="1" dirty="0" smtClean="0"/>
              <a:t>Memory Management</a:t>
            </a:r>
            <a:r>
              <a:rPr lang="en-US" dirty="0" smtClean="0"/>
              <a:t> – Allocates and </a:t>
            </a:r>
            <a:r>
              <a:rPr lang="en-US" dirty="0" err="1" smtClean="0"/>
              <a:t>deallocates</a:t>
            </a:r>
            <a:r>
              <a:rPr lang="en-US" dirty="0" smtClean="0"/>
              <a:t> memory.</a:t>
            </a:r>
          </a:p>
          <a:p>
            <a:r>
              <a:rPr lang="en-US" b="1" dirty="0" smtClean="0"/>
              <a:t>File System Management</a:t>
            </a:r>
            <a:r>
              <a:rPr lang="en-US" dirty="0" smtClean="0"/>
              <a:t> – Manages file operations and storage.</a:t>
            </a:r>
          </a:p>
          <a:p>
            <a:r>
              <a:rPr lang="en-US" b="1" dirty="0" smtClean="0"/>
              <a:t>Device Management</a:t>
            </a:r>
            <a:r>
              <a:rPr lang="en-US" dirty="0" smtClean="0"/>
              <a:t> – Controls peripheral devices like printers and disk drives.</a:t>
            </a:r>
          </a:p>
          <a:p>
            <a:r>
              <a:rPr lang="en-US" b="1" dirty="0" smtClean="0"/>
              <a:t>System Calls and Interrupt Handling</a:t>
            </a:r>
            <a:r>
              <a:rPr lang="en-US" dirty="0" smtClean="0"/>
              <a:t> – Acts as an interface between user programs and hardware.</a:t>
            </a:r>
          </a:p>
          <a:p>
            <a:r>
              <a:rPr lang="en-US" dirty="0" smtClean="0"/>
              <a:t>The kernel has two parts:</a:t>
            </a:r>
          </a:p>
          <a:p>
            <a:r>
              <a:rPr lang="en-US" b="1" dirty="0" smtClean="0"/>
              <a:t>Monolithic Kernel:</a:t>
            </a:r>
            <a:r>
              <a:rPr lang="en-US" dirty="0" smtClean="0"/>
              <a:t> Traditional UNIX kernels (like Linux) are monolithic, meaning all OS services run in kernel space.</a:t>
            </a:r>
          </a:p>
          <a:p>
            <a:r>
              <a:rPr lang="en-US" b="1" dirty="0" smtClean="0"/>
              <a:t>Microkernel:</a:t>
            </a:r>
            <a:r>
              <a:rPr lang="en-US" dirty="0" smtClean="0"/>
              <a:t> Some modern UNIX variants adopt a microkernel structure where essential services run separately, improving modularity.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14282" y="1500174"/>
            <a:ext cx="8572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Shell (Command Interpreter)</a:t>
            </a:r>
          </a:p>
          <a:p>
            <a:r>
              <a:rPr lang="en-US" dirty="0" smtClean="0"/>
              <a:t>The shell is a user interface for interacting with the OS. It interprets user commands and converts them into system calls. Common UNIX shells include:</a:t>
            </a:r>
          </a:p>
          <a:p>
            <a:r>
              <a:rPr lang="en-US" b="1" dirty="0" smtClean="0"/>
              <a:t>Bourne Shell (</a:t>
            </a:r>
            <a:r>
              <a:rPr lang="en-US" b="1" dirty="0" err="1" smtClean="0"/>
              <a:t>sh</a:t>
            </a:r>
            <a:r>
              <a:rPr lang="en-US" b="1" dirty="0" smtClean="0"/>
              <a:t>)</a:t>
            </a:r>
            <a:endParaRPr lang="en-US" dirty="0" smtClean="0"/>
          </a:p>
          <a:p>
            <a:r>
              <a:rPr lang="en-US" b="1" dirty="0" smtClean="0"/>
              <a:t>Bash (Bourne Again Shell)</a:t>
            </a:r>
            <a:endParaRPr lang="en-US" dirty="0" smtClean="0"/>
          </a:p>
          <a:p>
            <a:r>
              <a:rPr lang="en-US" b="1" dirty="0" smtClean="0"/>
              <a:t>C Shell (</a:t>
            </a:r>
            <a:r>
              <a:rPr lang="en-US" b="1" dirty="0" err="1" smtClean="0"/>
              <a:t>csh</a:t>
            </a:r>
            <a:r>
              <a:rPr lang="en-US" b="1" dirty="0" smtClean="0"/>
              <a:t>)</a:t>
            </a:r>
            <a:endParaRPr lang="en-US" dirty="0" smtClean="0"/>
          </a:p>
          <a:p>
            <a:r>
              <a:rPr lang="en-US" b="1" dirty="0" err="1" smtClean="0"/>
              <a:t>Korn</a:t>
            </a:r>
            <a:r>
              <a:rPr lang="en-US" b="1" dirty="0" smtClean="0"/>
              <a:t> Shell (</a:t>
            </a:r>
            <a:r>
              <a:rPr lang="en-US" b="1" dirty="0" err="1" smtClean="0"/>
              <a:t>ksh</a:t>
            </a:r>
            <a:r>
              <a:rPr lang="en-US" b="1" dirty="0" smtClean="0"/>
              <a:t>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85720" y="3786190"/>
            <a:ext cx="85725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File System</a:t>
            </a:r>
          </a:p>
          <a:p>
            <a:r>
              <a:rPr lang="en-US" dirty="0" smtClean="0"/>
              <a:t>UNIX follows a hierarchical file system where everything is treated as a file, including:</a:t>
            </a:r>
          </a:p>
          <a:p>
            <a:r>
              <a:rPr lang="en-US" b="1" dirty="0" smtClean="0"/>
              <a:t>Ordinary Files</a:t>
            </a:r>
            <a:r>
              <a:rPr lang="en-US" dirty="0" smtClean="0"/>
              <a:t> – Text, binary, or program files.</a:t>
            </a:r>
          </a:p>
          <a:p>
            <a:r>
              <a:rPr lang="en-US" b="1" dirty="0" smtClean="0"/>
              <a:t>Directories</a:t>
            </a:r>
            <a:r>
              <a:rPr lang="en-US" dirty="0" smtClean="0"/>
              <a:t> – Special files containing other files.</a:t>
            </a:r>
          </a:p>
          <a:p>
            <a:r>
              <a:rPr lang="en-US" b="1" dirty="0" smtClean="0"/>
              <a:t>Device Files</a:t>
            </a:r>
            <a:r>
              <a:rPr lang="en-US" dirty="0" smtClean="0"/>
              <a:t> – Represent hardware devices as files.</a:t>
            </a:r>
          </a:p>
          <a:p>
            <a:r>
              <a:rPr lang="en-US" b="1" dirty="0" smtClean="0"/>
              <a:t>Special Files</a:t>
            </a:r>
            <a:r>
              <a:rPr lang="en-US" dirty="0" smtClean="0"/>
              <a:t> – Named pipes, sockets, 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85720" y="2000240"/>
            <a:ext cx="885828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User Layer (Application Programs)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At the top level, users interact with the system using:</a:t>
            </a:r>
            <a:endParaRPr kumimoji="0" lang="en-US" sz="8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Utilities and Commands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(e.g.,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ls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grep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cp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mv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Graphical User Interfaces (GUI)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(in some UNIX systems like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macOS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Networking Tools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(e.g., SSH, FTP)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Programming Tools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(compilers, editors)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857488" y="1571612"/>
            <a:ext cx="1744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Basic commands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2690336"/>
            <a:ext cx="90011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 </a:t>
            </a:r>
            <a:r>
              <a:rPr lang="en-US" b="1" dirty="0" smtClean="0"/>
              <a:t>date</a:t>
            </a:r>
            <a:r>
              <a:rPr lang="en-US" dirty="0" smtClean="0"/>
              <a:t> command in Unix primarily </a:t>
            </a:r>
            <a:r>
              <a:rPr lang="en-US" b="1" dirty="0" smtClean="0"/>
              <a:t>displays</a:t>
            </a:r>
            <a:r>
              <a:rPr lang="en-US" dirty="0" smtClean="0"/>
              <a:t> or </a:t>
            </a:r>
            <a:r>
              <a:rPr lang="en-US" b="1" dirty="0" smtClean="0"/>
              <a:t>sets</a:t>
            </a:r>
            <a:r>
              <a:rPr lang="en-US" dirty="0" smtClean="0"/>
              <a:t> the date and time. It fetches the date and time from the kernel clock, and modifying the date and time also updates the kernel clock.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28596" y="2071678"/>
            <a:ext cx="1646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date Command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357158" y="3357562"/>
            <a:ext cx="3075137" cy="3970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Get the Current Date and Time</a:t>
            </a:r>
          </a:p>
          <a:p>
            <a:endParaRPr lang="en-IN" dirty="0" smtClean="0"/>
          </a:p>
          <a:p>
            <a:r>
              <a:rPr lang="en-US" dirty="0" smtClean="0"/>
              <a:t>date</a:t>
            </a:r>
          </a:p>
          <a:p>
            <a:endParaRPr lang="en-IN" dirty="0" smtClean="0"/>
          </a:p>
          <a:p>
            <a:r>
              <a:rPr lang="en-US" dirty="0" smtClean="0"/>
              <a:t>Print a Specific Date or Time</a:t>
            </a:r>
          </a:p>
          <a:p>
            <a:endParaRPr lang="en-IN" dirty="0" smtClean="0"/>
          </a:p>
          <a:p>
            <a:r>
              <a:rPr lang="en-US" dirty="0" smtClean="0"/>
              <a:t>date --date="2024/06/11”</a:t>
            </a:r>
          </a:p>
          <a:p>
            <a:endParaRPr lang="en-IN" dirty="0" smtClean="0"/>
          </a:p>
          <a:p>
            <a:r>
              <a:rPr lang="en-US" dirty="0" smtClean="0"/>
              <a:t>date --date="yesterday“</a:t>
            </a:r>
          </a:p>
          <a:p>
            <a:endParaRPr lang="en-IN" dirty="0" smtClean="0"/>
          </a:p>
          <a:p>
            <a:r>
              <a:rPr lang="en-US" dirty="0" smtClean="0"/>
              <a:t>date --date="1 day ago"</a:t>
            </a:r>
          </a:p>
          <a:p>
            <a:endParaRPr lang="en-US" dirty="0" smtClean="0"/>
          </a:p>
          <a:p>
            <a:endParaRPr lang="en-IN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617</Words>
  <Application>Microsoft Office PowerPoint</Application>
  <PresentationFormat>On-screen Show (4:3)</PresentationFormat>
  <Paragraphs>82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HEMANTH KUMAR B N</dc:creator>
  <cp:lastModifiedBy>HEMANTH KUMAR B N</cp:lastModifiedBy>
  <cp:revision>25</cp:revision>
  <dcterms:created xsi:type="dcterms:W3CDTF">2025-01-08T04:49:33Z</dcterms:created>
  <dcterms:modified xsi:type="dcterms:W3CDTF">2025-05-08T00:05:59Z</dcterms:modified>
</cp:coreProperties>
</file>