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73" r:id="rId6"/>
    <p:sldId id="275" r:id="rId7"/>
    <p:sldId id="274" r:id="rId8"/>
    <p:sldId id="270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818ED-5453-420C-BDE5-1BED72E40D4F}" type="datetimeFigureOut">
              <a:rPr lang="en-US" smtClean="0"/>
              <a:pPr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D98F4F-5DE3-435A-8EA5-643833B628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282" y="1928802"/>
            <a:ext cx="864399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IN" sz="3200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IN" sz="3200" b="1" dirty="0" smtClean="0">
                <a:latin typeface="Times New Roman" pitchFamily="18" charset="0"/>
                <a:cs typeface="Times New Roman" pitchFamily="18" charset="0"/>
              </a:rPr>
              <a:t> Semester BCA    AY  2024-25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Course 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with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Code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200" dirty="0" smtClean="0"/>
              <a:t>FUNDAMENTALS OF FINTECH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dirty="0" smtClean="0"/>
              <a:t>BCA286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en-IN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3200" dirty="0" smtClean="0">
                <a:latin typeface="Times New Roman" pitchFamily="18" charset="0"/>
                <a:cs typeface="Times New Roman" pitchFamily="18" charset="0"/>
              </a:rPr>
              <a:t>Module 2 PPT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285984" y="1571612"/>
            <a:ext cx="4829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"Introduction to </a:t>
            </a:r>
            <a:r>
              <a:rPr lang="en-US" sz="3600" dirty="0" smtClean="0"/>
              <a:t>digital</a:t>
            </a:r>
            <a:r>
              <a:rPr lang="en-US" sz="2400" dirty="0" smtClean="0"/>
              <a:t> </a:t>
            </a:r>
            <a:r>
              <a:rPr lang="en-US" sz="2400" dirty="0" smtClean="0"/>
              <a:t>payments”</a:t>
            </a:r>
            <a:endParaRPr lang="en-US" sz="2400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2000240"/>
            <a:ext cx="8858312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Definition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Digital payments refer to transactions made through digital or electronic modes, without physical exchange of cash or checks.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Types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Common forms include mobile wallets (e.g., Google Pay,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Paytm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), UPI, credit/debit cards, net banking, and QR code payments.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Advantages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They offer speed, convenience, transparency, and security, reducing the need for physical infrastructure.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Usage Growth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The adoption of digital payments has surged globally due to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smartphone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penetration, internet access, and supportive government policies.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Security Measures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Encryption, two-factor authentication, and regulatory compliance (like PCI-DSS) ensure the safety of digital payment systems.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2000240"/>
            <a:ext cx="885828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Types of Digital Payments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Includes mobile payments, internet banking, point-of-sale (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PoS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) transactions, and QR code-based payments.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Payment Methods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Common methods involve credit/debit cards, Unified Payments Interface (UPI), digital wallets (e.g.,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Paytm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Apple Pay), and net banking.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Popular Platforms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Key platforms include Google Pay,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PhonePe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PayPal,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Venmo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and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Razorpay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depending on the region and use case.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Security Features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Digital payments rely on encryption, two-factor authentication (2FA), and biometric verification to ensure transaction safety.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Benefits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Offers convenience, faster transactions, reduced need for cash, and promotes financial inclusion through accessibility on mobile devices.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2976" y="1500174"/>
            <a:ext cx="63579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 digital payments: Types, methods, and platforms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357158" y="1571612"/>
            <a:ext cx="84296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Mobile payment systems (UPI, PayPal, Google Pay, etc.)</a:t>
            </a:r>
            <a:endParaRPr lang="en-US" sz="2800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2149019"/>
            <a:ext cx="885831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Convenience &amp; Speed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Mobile payment systems allow for fast, on-the-go transactions using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smartphones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eliminating the need for cash or cards.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2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Security Features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Most platforms offer encryption, tokenization, and two-factor authentication to protect user data and reduce fraud.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Widespread Integration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They are widely accepted in retail, e-commerce, utilities, and peer-to-peer transactions, supporting both domestic and international payments.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Low Transaction Costs (especially UPI)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UPI in particular offers near-zero transaction fees, making it ideal for micro and bulk payments in countries like India.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5"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Digital Economy Booster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These systems contribute significantly to financial inclusion and the growth of the digital economy, especially in developing nations.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85720" y="1500174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Cryptography in payment systems Security issues in digital payments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214282" y="2214554"/>
            <a:ext cx="871543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/>
              <a:t>Cryptography in Payment Systems</a:t>
            </a:r>
          </a:p>
          <a:p>
            <a:r>
              <a:rPr lang="en-US" sz="2000" b="1" dirty="0" smtClean="0"/>
              <a:t>Data Encryption</a:t>
            </a:r>
            <a:r>
              <a:rPr lang="en-US" sz="2000" dirty="0" smtClean="0"/>
              <a:t>: Cryptography ensures secure communication by encrypting sensitive data (e.g., card numbers, CVV, personal info) during online transactions.</a:t>
            </a:r>
          </a:p>
          <a:p>
            <a:r>
              <a:rPr lang="en-US" sz="2000" b="1" dirty="0" smtClean="0"/>
              <a:t>Public Key Infrastructure (PKI)</a:t>
            </a:r>
            <a:r>
              <a:rPr lang="en-US" sz="2000" dirty="0" smtClean="0"/>
              <a:t>: Digital certificates and public-private key encryption are used to authenticate parties and ensure integrity.</a:t>
            </a:r>
          </a:p>
          <a:p>
            <a:r>
              <a:rPr lang="en-US" sz="2000" b="1" dirty="0" smtClean="0"/>
              <a:t>Secure Hashing</a:t>
            </a:r>
            <a:r>
              <a:rPr lang="en-US" sz="2000" dirty="0" smtClean="0"/>
              <a:t>: Cryptographic hash functions secure passwords and verify data integrity, preventing unauthorized changes.</a:t>
            </a:r>
          </a:p>
          <a:p>
            <a:r>
              <a:rPr lang="en-US" sz="2000" b="1" dirty="0" smtClean="0"/>
              <a:t>Tokenization</a:t>
            </a:r>
            <a:r>
              <a:rPr lang="en-US" sz="2000" dirty="0" smtClean="0"/>
              <a:t>: Cryptography replaces sensitive payment data with tokens that are useless if intercepted.</a:t>
            </a:r>
          </a:p>
          <a:p>
            <a:r>
              <a:rPr lang="en-US" sz="2000" b="1" dirty="0" smtClean="0"/>
              <a:t>End-to-End Encryption (E2EE)</a:t>
            </a:r>
            <a:r>
              <a:rPr lang="en-US" sz="2000" dirty="0" smtClean="0"/>
              <a:t>: Ensures that data is encrypted at the sender’s device and only decrypted by the recipient, minimizing interception risks.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285720" y="1500174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Cryptography in payment systems Security issues in digital payments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85720" y="2214554"/>
            <a:ext cx="864399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Security Issues in Digital Payments</a:t>
            </a:r>
          </a:p>
          <a:p>
            <a:r>
              <a:rPr lang="en-US" sz="2400" b="1" dirty="0" smtClean="0"/>
              <a:t>Phishing Attacks</a:t>
            </a:r>
            <a:r>
              <a:rPr lang="en-US" sz="2400" dirty="0" smtClean="0"/>
              <a:t>: Users are tricked into revealing sensitive information through fake websites or emails.</a:t>
            </a:r>
          </a:p>
          <a:p>
            <a:r>
              <a:rPr lang="en-US" sz="2400" b="1" dirty="0" smtClean="0"/>
              <a:t>Man-in-the-Middle Attacks (</a:t>
            </a:r>
            <a:r>
              <a:rPr lang="en-US" sz="2400" b="1" dirty="0" err="1" smtClean="0"/>
              <a:t>MitM</a:t>
            </a:r>
            <a:r>
              <a:rPr lang="en-US" sz="2400" b="1" dirty="0" smtClean="0"/>
              <a:t>)</a:t>
            </a:r>
            <a:r>
              <a:rPr lang="en-US" sz="2400" dirty="0" smtClean="0"/>
              <a:t>: Hackers intercept communication between two parties to steal data.</a:t>
            </a:r>
          </a:p>
          <a:p>
            <a:r>
              <a:rPr lang="en-US" sz="2400" b="1" dirty="0" smtClean="0"/>
              <a:t>Data Breaches</a:t>
            </a:r>
            <a:r>
              <a:rPr lang="en-US" sz="2400" dirty="0" smtClean="0"/>
              <a:t>: Centralized databases storing card or user data can be hacked, leading to mass information leaks.</a:t>
            </a:r>
          </a:p>
          <a:p>
            <a:r>
              <a:rPr lang="en-US" sz="2400" b="1" dirty="0" smtClean="0"/>
              <a:t>Malware and Spyware</a:t>
            </a:r>
            <a:r>
              <a:rPr lang="en-US" sz="2400" dirty="0" smtClean="0"/>
              <a:t>: Malicious software can be used to steal credentials or payment information from users’ devices.</a:t>
            </a:r>
          </a:p>
          <a:p>
            <a:r>
              <a:rPr lang="en-US" sz="2400" b="1" dirty="0" smtClean="0"/>
              <a:t>Authentication Weaknesses</a:t>
            </a:r>
            <a:r>
              <a:rPr lang="en-US" sz="2400" dirty="0" smtClean="0"/>
              <a:t>: Poor password practices and lack of multi-factor authentication can lead to unauthorized access.</a:t>
            </a:r>
            <a:endParaRPr 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428596" y="1500174"/>
            <a:ext cx="81439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Regulatory frameworks and compliance (e.g., GDPR, PCI-DS) </a:t>
            </a:r>
            <a:endParaRPr lang="en-US" sz="2400" dirty="0"/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428596" y="2214554"/>
            <a:ext cx="835824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Purpose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 Regulatory frameworks like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GDPR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(General Data Protection Regulation) and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PCI-DSS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(Payment Card Industry Data Security Standard) are designed to protect user data and ensure organizations handle information securely and ethically.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Scope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GDPR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applies to any organization handling the personal data of EU citizens, regardless of location.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PCI-DSS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applies to any entity that stores, processes, or transmits credit card data.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Key Requirements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GDPR mandates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user consent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data minimization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right to access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and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data breach notifications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PCI-DSS requires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encryption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access control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network security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and 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regular vulnerability assessments</a:t>
            </a: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714488"/>
            <a:ext cx="900115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Penalties for Non-Compliance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GDPR can impose fines up to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€20 million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or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4% of global annual turnover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whichever is higher.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n-US" sz="2400" dirty="0" smtClean="0">
              <a:latin typeface="Arial" charset="0"/>
              <a:cs typeface="Arial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PCI-DSS violations may result in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fines from banks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increased transaction fees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or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termination of credit card processing rights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Organizational Impact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Compliance involves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policy updates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employee training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technical safeguards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and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regular audits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, ensuring legal accountability and building customer trust.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</TotalTime>
  <Words>817</Words>
  <Application>Microsoft Office PowerPoint</Application>
  <PresentationFormat>On-screen Show (4:3)</PresentationFormat>
  <Paragraphs>56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HEMANTH KUMAR B N</dc:creator>
  <cp:lastModifiedBy>HEMANTH KUMAR B N</cp:lastModifiedBy>
  <cp:revision>31</cp:revision>
  <dcterms:created xsi:type="dcterms:W3CDTF">2025-01-08T04:49:33Z</dcterms:created>
  <dcterms:modified xsi:type="dcterms:W3CDTF">2025-05-08T09:03:18Z</dcterms:modified>
</cp:coreProperties>
</file>