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F28B1-A7AF-4F04-8B70-FF961FE4612B}" type="datetimeFigureOut">
              <a:rPr lang="en-IN" smtClean="0"/>
              <a:t>08-05-2025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0A6CA0-DD58-43C8-9902-C5BF98D7916F}" type="slidenum">
              <a:rPr lang="en-IN" smtClean="0"/>
              <a:t>‹#›</a:t>
            </a:fld>
            <a:endParaRPr lang="en-IN"/>
          </a:p>
        </p:txBody>
      </p:sp>
    </p:spTree>
    <p:extLst>
      <p:ext uri="{BB962C8B-B14F-4D97-AF65-F5344CB8AC3E}">
        <p14:creationId xmlns:p14="http://schemas.microsoft.com/office/powerpoint/2010/main" val="1773067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B84C0B7-0DFE-49F8-8440-1B2CEE7C7635}"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pic>
        <p:nvPicPr>
          <p:cNvPr id="9" name="Picture 8">
            <a:extLst>
              <a:ext uri="{FF2B5EF4-FFF2-40B4-BE49-F238E27FC236}">
                <a16:creationId xmlns:a16="http://schemas.microsoft.com/office/drawing/2014/main" id="{687102DF-F289-5D69-8CA7-653754CA727E}"/>
              </a:ext>
            </a:extLst>
          </p:cNvPr>
          <p:cNvPicPr>
            <a:picLocks noChangeAspect="1"/>
          </p:cNvPicPr>
          <p:nvPr userDrawn="1"/>
        </p:nvPicPr>
        <p:blipFill>
          <a:blip r:embed="rId3"/>
          <a:srcRect l="1" r="-182" b="34249"/>
          <a:stretch/>
        </p:blipFill>
        <p:spPr>
          <a:xfrm>
            <a:off x="1828800" y="11378"/>
            <a:ext cx="8774546" cy="679807"/>
          </a:xfrm>
          <a:prstGeom prst="rect">
            <a:avLst/>
          </a:prstGeom>
        </p:spPr>
      </p:pic>
    </p:spTree>
    <p:extLst>
      <p:ext uri="{BB962C8B-B14F-4D97-AF65-F5344CB8AC3E}">
        <p14:creationId xmlns:p14="http://schemas.microsoft.com/office/powerpoint/2010/main" val="1532565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C381D44-7C40-45B7-8A59-A2D71346CEA4}"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3353354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9BD785-3C33-417C-A90F-9F6909CCF8CC}"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37054360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7D4CAF-EB65-4736-AB46-25913A392E36}"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124075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5F5D12-F17E-4D23-91B3-CB83BAB9861A}"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1258901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501113EC-D2C5-40BA-995F-C1AF0D0F0D5F}" type="datetime1">
              <a:rPr lang="en-IN" smtClean="0"/>
              <a:t>08-05-2025</a:t>
            </a:fld>
            <a:endParaRPr lang="en-IN"/>
          </a:p>
        </p:txBody>
      </p:sp>
      <p:sp>
        <p:nvSpPr>
          <p:cNvPr id="4" name="Footer Placeholder 3"/>
          <p:cNvSpPr>
            <a:spLocks noGrp="1"/>
          </p:cNvSpPr>
          <p:nvPr>
            <p:ph type="ftr" sz="quarter" idx="11"/>
          </p:nvPr>
        </p:nvSpPr>
        <p:spPr/>
        <p:txBody>
          <a:bodyPr/>
          <a:lstStyle/>
          <a:p>
            <a:r>
              <a:rPr lang="en-IN"/>
              <a:t>ATME COLLEGE OF ENGINEERING </a:t>
            </a:r>
          </a:p>
        </p:txBody>
      </p:sp>
      <p:sp>
        <p:nvSpPr>
          <p:cNvPr id="5" name="Slide Number Placeholder 4"/>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7937481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DF55FE6-FB80-405D-8DCD-630673AE17D1}" type="datetime1">
              <a:rPr lang="en-IN" smtClean="0"/>
              <a:t>08-05-2025</a:t>
            </a:fld>
            <a:endParaRPr lang="en-IN"/>
          </a:p>
        </p:txBody>
      </p:sp>
      <p:sp>
        <p:nvSpPr>
          <p:cNvPr id="4" name="Footer Placeholder 3"/>
          <p:cNvSpPr>
            <a:spLocks noGrp="1"/>
          </p:cNvSpPr>
          <p:nvPr>
            <p:ph type="ftr" sz="quarter" idx="11"/>
          </p:nvPr>
        </p:nvSpPr>
        <p:spPr/>
        <p:txBody>
          <a:bodyPr/>
          <a:lstStyle/>
          <a:p>
            <a:r>
              <a:rPr lang="en-IN"/>
              <a:t>ATME COLLEGE OF ENGINEERING </a:t>
            </a:r>
          </a:p>
        </p:txBody>
      </p:sp>
      <p:sp>
        <p:nvSpPr>
          <p:cNvPr id="5" name="Slide Number Placeholder 4"/>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305007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23F748-1DA0-47A3-A4B1-8AAC72D85EE0}"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986696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113D19-7E60-435D-B759-114EC94780E1}"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293778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149CB55-9857-4E6C-B73B-FDFC172C4CE3}"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2323006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7916A-488B-4497-A40F-77957EC0BFE1}"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3425962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E4E323C-FD2B-4E9A-ACBC-95DA5DF54606}"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576662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47614F-A347-4FCB-8E71-BDBE99C66CB1}" type="datetime1">
              <a:rPr lang="en-IN" smtClean="0"/>
              <a:t>08-05-2025</a:t>
            </a:fld>
            <a:endParaRPr lang="en-IN"/>
          </a:p>
        </p:txBody>
      </p:sp>
      <p:sp>
        <p:nvSpPr>
          <p:cNvPr id="8" name="Footer Placeholder 7"/>
          <p:cNvSpPr>
            <a:spLocks noGrp="1"/>
          </p:cNvSpPr>
          <p:nvPr>
            <p:ph type="ftr" sz="quarter" idx="11"/>
          </p:nvPr>
        </p:nvSpPr>
        <p:spPr/>
        <p:txBody>
          <a:bodyPr/>
          <a:lstStyle/>
          <a:p>
            <a:r>
              <a:rPr lang="en-IN"/>
              <a:t>ATME COLLEGE OF ENGINEERING </a:t>
            </a:r>
          </a:p>
        </p:txBody>
      </p:sp>
      <p:sp>
        <p:nvSpPr>
          <p:cNvPr id="9" name="Slide Number Placeholder 8"/>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2732628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D39661F-D95A-4629-8B5A-991FC68A990A}" type="datetime1">
              <a:rPr lang="en-IN" smtClean="0"/>
              <a:t>08-05-2025</a:t>
            </a:fld>
            <a:endParaRPr lang="en-IN"/>
          </a:p>
        </p:txBody>
      </p:sp>
      <p:sp>
        <p:nvSpPr>
          <p:cNvPr id="4" name="Footer Placeholder 3"/>
          <p:cNvSpPr>
            <a:spLocks noGrp="1"/>
          </p:cNvSpPr>
          <p:nvPr>
            <p:ph type="ftr" sz="quarter" idx="11"/>
          </p:nvPr>
        </p:nvSpPr>
        <p:spPr/>
        <p:txBody>
          <a:bodyPr/>
          <a:lstStyle/>
          <a:p>
            <a:r>
              <a:rPr lang="en-IN"/>
              <a:t>ATME COLLEGE OF ENGINEERING </a:t>
            </a:r>
          </a:p>
        </p:txBody>
      </p:sp>
      <p:sp>
        <p:nvSpPr>
          <p:cNvPr id="5" name="Slide Number Placeholder 4"/>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704731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a:t>ATME COLLEGE OF ENGINEERING </a:t>
            </a:r>
          </a:p>
        </p:txBody>
      </p:sp>
      <p:pic>
        <p:nvPicPr>
          <p:cNvPr id="6" name="Picture 5">
            <a:extLst>
              <a:ext uri="{FF2B5EF4-FFF2-40B4-BE49-F238E27FC236}">
                <a16:creationId xmlns:a16="http://schemas.microsoft.com/office/drawing/2014/main" id="{E0A9DD13-7C8F-41EA-4587-D468B6C14CB2}"/>
              </a:ext>
            </a:extLst>
          </p:cNvPr>
          <p:cNvPicPr>
            <a:picLocks noChangeAspect="1"/>
          </p:cNvPicPr>
          <p:nvPr userDrawn="1"/>
        </p:nvPicPr>
        <p:blipFill>
          <a:blip r:embed="rId2"/>
          <a:srcRect t="9718" b="36297"/>
          <a:stretch/>
        </p:blipFill>
        <p:spPr>
          <a:xfrm>
            <a:off x="1108363" y="0"/>
            <a:ext cx="9661237" cy="615669"/>
          </a:xfrm>
          <a:prstGeom prst="rect">
            <a:avLst/>
          </a:prstGeom>
        </p:spPr>
      </p:pic>
    </p:spTree>
    <p:extLst>
      <p:ext uri="{BB962C8B-B14F-4D97-AF65-F5344CB8AC3E}">
        <p14:creationId xmlns:p14="http://schemas.microsoft.com/office/powerpoint/2010/main" val="1807919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9BFFCF-4450-4224-A1FF-A1BF4AAC9700}"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1478620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A201A20-63A7-41CB-8AB4-D241CD75B849}"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1835855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8AC54454-FE95-444D-807F-423A5C108CB6}" type="datetime1">
              <a:rPr lang="en-IN" smtClean="0"/>
              <a:t>08-05-2025</a:t>
            </a:fld>
            <a:endParaRPr lang="en-IN"/>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r>
              <a:rPr lang="en-IN"/>
              <a:t>ATME COLLEGE OF ENGINEERING </a:t>
            </a: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A993730-B82D-4494-9FF8-F97C6D671740}" type="slidenum">
              <a:rPr lang="en-IN" smtClean="0"/>
              <a:t>‹#›</a:t>
            </a:fld>
            <a:endParaRPr lang="en-IN"/>
          </a:p>
        </p:txBody>
      </p:sp>
    </p:spTree>
    <p:extLst>
      <p:ext uri="{BB962C8B-B14F-4D97-AF65-F5344CB8AC3E}">
        <p14:creationId xmlns:p14="http://schemas.microsoft.com/office/powerpoint/2010/main" val="397349959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dt="0"/>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Lab/22.html"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Lab/21.html" TargetMode="External"/><Relationship Id="rId2" Type="http://schemas.openxmlformats.org/officeDocument/2006/relationships/hyperlink" Target="Lab/9.html"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6671-7C25-A723-AD70-5D2368596EC4}"/>
              </a:ext>
            </a:extLst>
          </p:cNvPr>
          <p:cNvSpPr>
            <a:spLocks noGrp="1"/>
          </p:cNvSpPr>
          <p:nvPr>
            <p:ph type="ctrTitle"/>
          </p:nvPr>
        </p:nvSpPr>
        <p:spPr>
          <a:xfrm>
            <a:off x="1751012" y="1300786"/>
            <a:ext cx="8779336" cy="646002"/>
          </a:xfrm>
        </p:spPr>
        <p:txBody>
          <a:bodyPr>
            <a:normAutofit/>
          </a:bodyPr>
          <a:lstStyle/>
          <a:p>
            <a:r>
              <a:rPr lang="en-IN" sz="3700" b="1" dirty="0"/>
              <a:t>Module-2</a:t>
            </a:r>
          </a:p>
        </p:txBody>
      </p:sp>
      <p:sp>
        <p:nvSpPr>
          <p:cNvPr id="4" name="Footer Placeholder 3">
            <a:extLst>
              <a:ext uri="{FF2B5EF4-FFF2-40B4-BE49-F238E27FC236}">
                <a16:creationId xmlns:a16="http://schemas.microsoft.com/office/drawing/2014/main" id="{78625D8C-4F2F-13E7-0D1B-78C8707B5D14}"/>
              </a:ext>
            </a:extLst>
          </p:cNvPr>
          <p:cNvSpPr>
            <a:spLocks noGrp="1"/>
          </p:cNvSpPr>
          <p:nvPr>
            <p:ph type="ftr" sz="quarter" idx="11"/>
          </p:nvPr>
        </p:nvSpPr>
        <p:spPr/>
        <p:txBody>
          <a:bodyPr/>
          <a:lstStyle/>
          <a:p>
            <a:r>
              <a:rPr lang="en-IN"/>
              <a:t>ATME COLLEGE OF ENGINEERING </a:t>
            </a:r>
          </a:p>
        </p:txBody>
      </p:sp>
      <p:sp>
        <p:nvSpPr>
          <p:cNvPr id="5" name="TextBox 4">
            <a:extLst>
              <a:ext uri="{FF2B5EF4-FFF2-40B4-BE49-F238E27FC236}">
                <a16:creationId xmlns:a16="http://schemas.microsoft.com/office/drawing/2014/main" id="{50BCB3A8-EB88-C638-39BB-15F2DF7DCEB9}"/>
              </a:ext>
            </a:extLst>
          </p:cNvPr>
          <p:cNvSpPr txBox="1"/>
          <p:nvPr/>
        </p:nvSpPr>
        <p:spPr>
          <a:xfrm>
            <a:off x="1484671" y="2546555"/>
            <a:ext cx="10176387" cy="2585323"/>
          </a:xfrm>
          <a:prstGeom prst="rect">
            <a:avLst/>
          </a:prstGeom>
          <a:noFill/>
        </p:spPr>
        <p:txBody>
          <a:bodyPr wrap="square" rtlCol="0">
            <a:spAutoFit/>
          </a:bodyPr>
          <a:lstStyle/>
          <a:p>
            <a:pPr marL="285750" indent="-285750">
              <a:buFont typeface="Arial" panose="020B0604020202020204" pitchFamily="34" charset="0"/>
              <a:buChar char="•"/>
            </a:pPr>
            <a:r>
              <a:rPr lang="en-US" dirty="0"/>
              <a:t>Introduction to CSS</a:t>
            </a:r>
          </a:p>
          <a:p>
            <a:pPr marL="285750" indent="-285750">
              <a:buFont typeface="Arial" panose="020B0604020202020204" pitchFamily="34" charset="0"/>
              <a:buChar char="•"/>
            </a:pPr>
            <a:r>
              <a:rPr lang="en-US" dirty="0"/>
              <a:t>Levels of CSS</a:t>
            </a:r>
          </a:p>
          <a:p>
            <a:pPr marL="285750" indent="-285750">
              <a:buFont typeface="Arial" panose="020B0604020202020204" pitchFamily="34" charset="0"/>
              <a:buChar char="•"/>
            </a:pPr>
            <a:r>
              <a:rPr lang="en-US" dirty="0"/>
              <a:t>Selectors</a:t>
            </a:r>
          </a:p>
          <a:p>
            <a:pPr marL="285750" indent="-285750">
              <a:buFont typeface="Arial" panose="020B0604020202020204" pitchFamily="34" charset="0"/>
              <a:buChar char="•"/>
            </a:pPr>
            <a:r>
              <a:rPr lang="en-US" dirty="0"/>
              <a:t>Font</a:t>
            </a:r>
          </a:p>
          <a:p>
            <a:pPr marL="285750" indent="-285750">
              <a:buFont typeface="Arial" panose="020B0604020202020204" pitchFamily="34" charset="0"/>
              <a:buChar char="•"/>
            </a:pPr>
            <a:r>
              <a:rPr lang="en-US" dirty="0"/>
              <a:t>Color </a:t>
            </a:r>
          </a:p>
          <a:p>
            <a:pPr marL="285750" indent="-285750">
              <a:buFont typeface="Arial" panose="020B0604020202020204" pitchFamily="34" charset="0"/>
              <a:buChar char="•"/>
            </a:pPr>
            <a:r>
              <a:rPr lang="en-US" dirty="0"/>
              <a:t>Text Properties</a:t>
            </a:r>
          </a:p>
          <a:p>
            <a:pPr marL="285750" indent="-285750">
              <a:buFont typeface="Arial" panose="020B0604020202020204" pitchFamily="34" charset="0"/>
              <a:buChar char="•"/>
            </a:pPr>
            <a:r>
              <a:rPr lang="en-US" dirty="0"/>
              <a:t>BOX Model</a:t>
            </a:r>
          </a:p>
          <a:p>
            <a:pPr marL="285750" indent="-285750">
              <a:buFont typeface="Arial" panose="020B0604020202020204" pitchFamily="34" charset="0"/>
              <a:buChar char="•"/>
            </a:pPr>
            <a:r>
              <a:rPr lang="en-US" dirty="0"/>
              <a:t>Span tag</a:t>
            </a:r>
          </a:p>
          <a:p>
            <a:pPr marL="285750" indent="-285750">
              <a:buFont typeface="Arial" panose="020B0604020202020204" pitchFamily="34" charset="0"/>
              <a:buChar char="•"/>
            </a:pPr>
            <a:r>
              <a:rPr lang="en-US" dirty="0"/>
              <a:t>Div tag </a:t>
            </a:r>
            <a:endParaRPr lang="en-IN" dirty="0"/>
          </a:p>
        </p:txBody>
      </p:sp>
    </p:spTree>
    <p:extLst>
      <p:ext uri="{BB962C8B-B14F-4D97-AF65-F5344CB8AC3E}">
        <p14:creationId xmlns:p14="http://schemas.microsoft.com/office/powerpoint/2010/main" val="23839266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FE2ED4B-FEF3-5EB6-2057-E7D000126BD8}"/>
              </a:ext>
            </a:extLst>
          </p:cNvPr>
          <p:cNvSpPr>
            <a:spLocks noGrp="1"/>
          </p:cNvSpPr>
          <p:nvPr>
            <p:ph type="ftr" sz="quarter" idx="11"/>
          </p:nvPr>
        </p:nvSpPr>
        <p:spPr/>
        <p:txBody>
          <a:bodyPr/>
          <a:lstStyle/>
          <a:p>
            <a:r>
              <a:rPr lang="en-IN"/>
              <a:t>ATME COLLEGE OF ENGINEERING </a:t>
            </a:r>
          </a:p>
        </p:txBody>
      </p:sp>
      <p:sp>
        <p:nvSpPr>
          <p:cNvPr id="4" name="TextBox 3">
            <a:extLst>
              <a:ext uri="{FF2B5EF4-FFF2-40B4-BE49-F238E27FC236}">
                <a16:creationId xmlns:a16="http://schemas.microsoft.com/office/drawing/2014/main" id="{738CBDD8-74CF-EE5A-6DF5-A5A084B456D4}"/>
              </a:ext>
            </a:extLst>
          </p:cNvPr>
          <p:cNvSpPr txBox="1"/>
          <p:nvPr/>
        </p:nvSpPr>
        <p:spPr>
          <a:xfrm>
            <a:off x="913774" y="609600"/>
            <a:ext cx="10831186" cy="5841999"/>
          </a:xfrm>
          <a:prstGeom prst="rect">
            <a:avLst/>
          </a:prstGeom>
          <a:noFill/>
        </p:spPr>
        <p:txBody>
          <a:bodyPr wrap="square">
            <a:spAutoFit/>
          </a:bodyPr>
          <a:lstStyle/>
          <a:p>
            <a:pPr marL="342900" indent="-342900" algn="just">
              <a:lnSpc>
                <a:spcPct val="150000"/>
              </a:lnSpc>
              <a:buFont typeface="+mj-lt"/>
              <a:buAutoNum type="arabicPeriod" startAt="3"/>
            </a:pPr>
            <a:r>
              <a:rPr lang="en-US" b="1" dirty="0"/>
              <a:t>Border:</a:t>
            </a:r>
          </a:p>
          <a:p>
            <a:pPr marL="742950" lvl="1" indent="-285750" algn="just">
              <a:lnSpc>
                <a:spcPct val="150000"/>
              </a:lnSpc>
              <a:buFont typeface="Arial" panose="020B0604020202020204" pitchFamily="34" charset="0"/>
              <a:buChar char="•"/>
            </a:pPr>
            <a:r>
              <a:rPr lang="en-US" dirty="0"/>
              <a:t>The border wraps around the padding and content, forming the visible boundary of the box.</a:t>
            </a:r>
          </a:p>
          <a:p>
            <a:pPr marL="742950" lvl="1" indent="-285750" algn="just">
              <a:lnSpc>
                <a:spcPct val="150000"/>
              </a:lnSpc>
              <a:buFont typeface="Arial" panose="020B0604020202020204" pitchFamily="34" charset="0"/>
              <a:buChar char="•"/>
            </a:pPr>
            <a:r>
              <a:rPr lang="en-US" dirty="0"/>
              <a:t>It can be styled with color, thickness, and pattern using the border properties (e.g., border-width, border-style, border-color).</a:t>
            </a:r>
          </a:p>
          <a:p>
            <a:pPr marL="342900" indent="-342900" algn="just">
              <a:lnSpc>
                <a:spcPct val="150000"/>
              </a:lnSpc>
              <a:buFont typeface="+mj-lt"/>
              <a:buAutoNum type="arabicPeriod" startAt="3"/>
            </a:pPr>
            <a:r>
              <a:rPr lang="en-US" b="1" dirty="0"/>
              <a:t>Margin:</a:t>
            </a:r>
          </a:p>
          <a:p>
            <a:pPr marL="742950" lvl="1" indent="-285750" algn="just">
              <a:lnSpc>
                <a:spcPct val="150000"/>
              </a:lnSpc>
              <a:buFont typeface="Arial" panose="020B0604020202020204" pitchFamily="34" charset="0"/>
              <a:buChar char="•"/>
            </a:pPr>
            <a:r>
              <a:rPr lang="en-US" dirty="0"/>
              <a:t>Margin is the outermost layer, creating space between the element's border and surrounding elements.</a:t>
            </a:r>
          </a:p>
          <a:p>
            <a:pPr marL="742950" lvl="1" indent="-285750" algn="just">
              <a:lnSpc>
                <a:spcPct val="150000"/>
              </a:lnSpc>
              <a:buFont typeface="Arial" panose="020B0604020202020204" pitchFamily="34" charset="0"/>
              <a:buChar char="•"/>
            </a:pPr>
            <a:r>
              <a:rPr lang="en-US" dirty="0"/>
              <a:t>Margins are transparent and can be adjusted using the margin property.</a:t>
            </a:r>
          </a:p>
          <a:p>
            <a:pPr marL="742950" lvl="1" indent="-285750" algn="just">
              <a:lnSpc>
                <a:spcPct val="150000"/>
              </a:lnSpc>
              <a:buFont typeface="Arial" panose="020B0604020202020204" pitchFamily="34" charset="0"/>
              <a:buChar char="•"/>
            </a:pPr>
            <a:r>
              <a:rPr lang="en-US" dirty="0"/>
              <a:t>Unlike padding, margins do not affect the element's size but influence the space around it.</a:t>
            </a:r>
          </a:p>
          <a:p>
            <a:pPr algn="just">
              <a:lnSpc>
                <a:spcPct val="150000"/>
              </a:lnSpc>
            </a:pPr>
            <a:r>
              <a:rPr lang="en-US" b="1" dirty="0"/>
              <a:t>Box-Sizing Property</a:t>
            </a:r>
          </a:p>
          <a:p>
            <a:pPr algn="just">
              <a:lnSpc>
                <a:spcPct val="150000"/>
              </a:lnSpc>
            </a:pPr>
            <a:r>
              <a:rPr lang="en-US" dirty="0"/>
              <a:t>The box-sizing property can change how the total size of an element is calculated:</a:t>
            </a:r>
          </a:p>
          <a:p>
            <a:pPr marL="285750" indent="-285750" algn="just">
              <a:lnSpc>
                <a:spcPct val="150000"/>
              </a:lnSpc>
              <a:buFont typeface="Arial" panose="020B0604020202020204" pitchFamily="34" charset="0"/>
              <a:buChar char="•"/>
            </a:pPr>
            <a:r>
              <a:rPr lang="en-US" dirty="0"/>
              <a:t>content-box (default): The width and height apply to the content box only, excluding padding and border.</a:t>
            </a:r>
          </a:p>
          <a:p>
            <a:pPr marL="285750" indent="-285750" algn="just">
              <a:lnSpc>
                <a:spcPct val="150000"/>
              </a:lnSpc>
              <a:buFont typeface="Arial" panose="020B0604020202020204" pitchFamily="34" charset="0"/>
              <a:buChar char="•"/>
            </a:pPr>
            <a:r>
              <a:rPr lang="en-US" dirty="0"/>
              <a:t>border-box: The width and height include content, padding, and border, but exclude margin.</a:t>
            </a:r>
          </a:p>
          <a:p>
            <a:pPr algn="just">
              <a:lnSpc>
                <a:spcPct val="150000"/>
              </a:lnSpc>
            </a:pPr>
            <a:endParaRPr lang="en-US" dirty="0"/>
          </a:p>
          <a:p>
            <a:pPr algn="just">
              <a:lnSpc>
                <a:spcPct val="150000"/>
              </a:lnSpc>
            </a:pPr>
            <a:endParaRPr lang="en-US" dirty="0"/>
          </a:p>
        </p:txBody>
      </p:sp>
    </p:spTree>
    <p:extLst>
      <p:ext uri="{BB962C8B-B14F-4D97-AF65-F5344CB8AC3E}">
        <p14:creationId xmlns:p14="http://schemas.microsoft.com/office/powerpoint/2010/main" val="4199065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FE2ED4B-FEF3-5EB6-2057-E7D000126BD8}"/>
              </a:ext>
            </a:extLst>
          </p:cNvPr>
          <p:cNvSpPr>
            <a:spLocks noGrp="1"/>
          </p:cNvSpPr>
          <p:nvPr>
            <p:ph type="ftr" sz="quarter" idx="11"/>
          </p:nvPr>
        </p:nvSpPr>
        <p:spPr>
          <a:xfrm>
            <a:off x="202574" y="6167317"/>
            <a:ext cx="6672887" cy="365125"/>
          </a:xfrm>
        </p:spPr>
        <p:txBody>
          <a:bodyPr/>
          <a:lstStyle/>
          <a:p>
            <a:r>
              <a:rPr lang="en-IN" dirty="0"/>
              <a:t>ATME COLLEGE OF ENGINEERING </a:t>
            </a:r>
          </a:p>
        </p:txBody>
      </p:sp>
      <p:sp>
        <p:nvSpPr>
          <p:cNvPr id="4" name="TextBox 3">
            <a:extLst>
              <a:ext uri="{FF2B5EF4-FFF2-40B4-BE49-F238E27FC236}">
                <a16:creationId xmlns:a16="http://schemas.microsoft.com/office/drawing/2014/main" id="{738CBDD8-74CF-EE5A-6DF5-A5A084B456D4}"/>
              </a:ext>
            </a:extLst>
          </p:cNvPr>
          <p:cNvSpPr txBox="1"/>
          <p:nvPr/>
        </p:nvSpPr>
        <p:spPr>
          <a:xfrm>
            <a:off x="675640" y="555228"/>
            <a:ext cx="10840720" cy="2956194"/>
          </a:xfrm>
          <a:prstGeom prst="rect">
            <a:avLst/>
          </a:prstGeom>
          <a:noFill/>
        </p:spPr>
        <p:txBody>
          <a:bodyPr wrap="square">
            <a:spAutoFit/>
          </a:bodyPr>
          <a:lstStyle/>
          <a:p>
            <a:pPr algn="just">
              <a:lnSpc>
                <a:spcPct val="150000"/>
              </a:lnSpc>
            </a:pPr>
            <a:r>
              <a:rPr lang="en-US" b="1" dirty="0"/>
              <a:t>Calculating Box Size</a:t>
            </a:r>
          </a:p>
          <a:p>
            <a:pPr algn="just">
              <a:lnSpc>
                <a:spcPct val="150000"/>
              </a:lnSpc>
            </a:pPr>
            <a:r>
              <a:rPr lang="en-US" dirty="0"/>
              <a:t>The total size of an element is calculated by adding the content, padding, border, and margin:</a:t>
            </a:r>
          </a:p>
          <a:p>
            <a:pPr marL="342900" indent="-342900" algn="just">
              <a:lnSpc>
                <a:spcPct val="150000"/>
              </a:lnSpc>
              <a:buFont typeface="Arial" panose="020B0604020202020204" pitchFamily="34" charset="0"/>
              <a:buChar char="•"/>
            </a:pPr>
            <a:r>
              <a:rPr lang="en-US" b="1" dirty="0"/>
              <a:t>Total Width </a:t>
            </a:r>
            <a:r>
              <a:rPr lang="en-US" dirty="0"/>
              <a:t>= width + padding-left + padding-right + border-left + border-right + margin-left + margin-right</a:t>
            </a:r>
          </a:p>
          <a:p>
            <a:pPr marL="342900" indent="-342900" algn="just">
              <a:lnSpc>
                <a:spcPct val="150000"/>
              </a:lnSpc>
              <a:buFont typeface="Arial" panose="020B0604020202020204" pitchFamily="34" charset="0"/>
              <a:buChar char="•"/>
            </a:pPr>
            <a:r>
              <a:rPr lang="en-US" b="1" dirty="0"/>
              <a:t>Total Height </a:t>
            </a:r>
            <a:r>
              <a:rPr lang="en-US" dirty="0"/>
              <a:t>= height + padding-top + padding-bottom + border-top + border-bottom + margin-top + margin-bottom</a:t>
            </a:r>
          </a:p>
          <a:p>
            <a:pPr marL="342900" indent="-342900" algn="just">
              <a:lnSpc>
                <a:spcPct val="150000"/>
              </a:lnSpc>
              <a:buFont typeface="Arial" panose="020B0604020202020204" pitchFamily="34" charset="0"/>
              <a:buChar char="•"/>
            </a:pPr>
            <a:endParaRPr lang="en-US" dirty="0"/>
          </a:p>
          <a:p>
            <a:pPr algn="just">
              <a:lnSpc>
                <a:spcPct val="150000"/>
              </a:lnSpc>
            </a:pPr>
            <a:endParaRPr lang="en-US" dirty="0"/>
          </a:p>
        </p:txBody>
      </p:sp>
      <p:pic>
        <p:nvPicPr>
          <p:cNvPr id="6" name="Picture 5">
            <a:extLst>
              <a:ext uri="{FF2B5EF4-FFF2-40B4-BE49-F238E27FC236}">
                <a16:creationId xmlns:a16="http://schemas.microsoft.com/office/drawing/2014/main" id="{5C803E9C-B1B2-7F22-ED49-FBCC1B9E74D7}"/>
              </a:ext>
            </a:extLst>
          </p:cNvPr>
          <p:cNvPicPr>
            <a:picLocks noChangeAspect="1"/>
          </p:cNvPicPr>
          <p:nvPr/>
        </p:nvPicPr>
        <p:blipFill>
          <a:blip r:embed="rId2"/>
          <a:stretch>
            <a:fillRect/>
          </a:stretch>
        </p:blipFill>
        <p:spPr>
          <a:xfrm>
            <a:off x="2994296" y="2193731"/>
            <a:ext cx="5154024" cy="2139033"/>
          </a:xfrm>
          <a:prstGeom prst="rect">
            <a:avLst/>
          </a:prstGeom>
        </p:spPr>
      </p:pic>
      <p:sp>
        <p:nvSpPr>
          <p:cNvPr id="13" name="TextBox 12">
            <a:extLst>
              <a:ext uri="{FF2B5EF4-FFF2-40B4-BE49-F238E27FC236}">
                <a16:creationId xmlns:a16="http://schemas.microsoft.com/office/drawing/2014/main" id="{75843C60-BD35-890C-E223-A4C726FCF47A}"/>
              </a:ext>
            </a:extLst>
          </p:cNvPr>
          <p:cNvSpPr txBox="1"/>
          <p:nvPr/>
        </p:nvSpPr>
        <p:spPr>
          <a:xfrm>
            <a:off x="802640" y="4363989"/>
            <a:ext cx="10840720" cy="170969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IN" b="1" dirty="0"/>
              <a:t>Total Width: </a:t>
            </a:r>
            <a:r>
              <a:rPr lang="en-IN" dirty="0"/>
              <a:t>200px (content width) + 10px (left padding) + 10px (right padding) + 5px (left border) + 5px (right border) + 20px (left margin) + 20px (right margin) = 270px</a:t>
            </a:r>
          </a:p>
          <a:p>
            <a:pPr marL="285750" indent="-285750">
              <a:lnSpc>
                <a:spcPct val="150000"/>
              </a:lnSpc>
              <a:buFont typeface="Arial" panose="020B0604020202020204" pitchFamily="34" charset="0"/>
              <a:buChar char="•"/>
            </a:pPr>
            <a:r>
              <a:rPr lang="en-IN" b="1" dirty="0"/>
              <a:t>Total Height: </a:t>
            </a:r>
            <a:r>
              <a:rPr lang="en-IN" dirty="0"/>
              <a:t>100px (content height) + 10px (top padding) + 10px (bottom padding) + 5px (top border) + 5px (bottom border) + 20px (top margin) + 20px (bottom margin) = 170px </a:t>
            </a:r>
          </a:p>
        </p:txBody>
      </p:sp>
      <p:sp>
        <p:nvSpPr>
          <p:cNvPr id="14" name="TextBox 13">
            <a:extLst>
              <a:ext uri="{FF2B5EF4-FFF2-40B4-BE49-F238E27FC236}">
                <a16:creationId xmlns:a16="http://schemas.microsoft.com/office/drawing/2014/main" id="{E2432023-4DD8-7291-0A76-0827398A0745}"/>
              </a:ext>
            </a:extLst>
          </p:cNvPr>
          <p:cNvSpPr txBox="1"/>
          <p:nvPr/>
        </p:nvSpPr>
        <p:spPr>
          <a:xfrm>
            <a:off x="10109200" y="5933440"/>
            <a:ext cx="1442720" cy="369332"/>
          </a:xfrm>
          <a:prstGeom prst="rect">
            <a:avLst/>
          </a:prstGeom>
          <a:noFill/>
        </p:spPr>
        <p:txBody>
          <a:bodyPr wrap="square" rtlCol="0">
            <a:spAutoFit/>
          </a:bodyPr>
          <a:lstStyle/>
          <a:p>
            <a:r>
              <a:rPr lang="en-IN" dirty="0">
                <a:hlinkClick r:id="rId3" action="ppaction://hlinkfile"/>
              </a:rPr>
              <a:t>Example</a:t>
            </a:r>
            <a:endParaRPr lang="en-IN" dirty="0"/>
          </a:p>
        </p:txBody>
      </p:sp>
    </p:spTree>
    <p:extLst>
      <p:ext uri="{BB962C8B-B14F-4D97-AF65-F5344CB8AC3E}">
        <p14:creationId xmlns:p14="http://schemas.microsoft.com/office/powerpoint/2010/main" val="3825457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E5BFB60-C97E-3138-7E17-0196EF88DC21}"/>
              </a:ext>
            </a:extLst>
          </p:cNvPr>
          <p:cNvSpPr>
            <a:spLocks noGrp="1"/>
          </p:cNvSpPr>
          <p:nvPr>
            <p:ph type="ftr" sz="quarter" idx="11"/>
          </p:nvPr>
        </p:nvSpPr>
        <p:spPr/>
        <p:txBody>
          <a:bodyPr/>
          <a:lstStyle/>
          <a:p>
            <a:r>
              <a:rPr lang="en-IN"/>
              <a:t>ATME COLLEGE OF ENGINEERING </a:t>
            </a:r>
          </a:p>
        </p:txBody>
      </p:sp>
      <p:sp>
        <p:nvSpPr>
          <p:cNvPr id="4" name="TextBox 3">
            <a:extLst>
              <a:ext uri="{FF2B5EF4-FFF2-40B4-BE49-F238E27FC236}">
                <a16:creationId xmlns:a16="http://schemas.microsoft.com/office/drawing/2014/main" id="{5F803F0B-6CCB-44B7-CCF7-3CB64097AC69}"/>
              </a:ext>
            </a:extLst>
          </p:cNvPr>
          <p:cNvSpPr txBox="1"/>
          <p:nvPr/>
        </p:nvSpPr>
        <p:spPr>
          <a:xfrm>
            <a:off x="1163320" y="609600"/>
            <a:ext cx="9865360" cy="4939814"/>
          </a:xfrm>
          <a:prstGeom prst="rect">
            <a:avLst/>
          </a:prstGeom>
          <a:noFill/>
        </p:spPr>
        <p:txBody>
          <a:bodyPr wrap="square" rtlCol="0">
            <a:spAutoFit/>
          </a:bodyPr>
          <a:lstStyle/>
          <a:p>
            <a:pPr>
              <a:lnSpc>
                <a:spcPct val="150000"/>
              </a:lnSpc>
            </a:pPr>
            <a:r>
              <a:rPr lang="en-IN" b="1" dirty="0"/>
              <a:t>&lt;SPAN&gt; ELEMENT </a:t>
            </a:r>
          </a:p>
          <a:p>
            <a:pPr algn="just">
              <a:lnSpc>
                <a:spcPct val="150000"/>
              </a:lnSpc>
            </a:pPr>
            <a:r>
              <a:rPr lang="en-US" dirty="0"/>
              <a:t>In CSS, the &lt;span&gt; element is an inline container used to group text or elements for styling purposes without affecting the layout of the page. It's often used when you want to apply specific styles to a portion of text within a paragraph or other inline content. </a:t>
            </a:r>
          </a:p>
          <a:p>
            <a:pPr algn="just">
              <a:lnSpc>
                <a:spcPct val="150000"/>
              </a:lnSpc>
            </a:pPr>
            <a:r>
              <a:rPr lang="en-US" b="1" dirty="0"/>
              <a:t>Key Points about &lt;span&gt;:</a:t>
            </a:r>
          </a:p>
          <a:p>
            <a:pPr marL="285750" indent="-285750" algn="just">
              <a:lnSpc>
                <a:spcPct val="150000"/>
              </a:lnSpc>
              <a:buFont typeface="Arial" panose="020B0604020202020204" pitchFamily="34" charset="0"/>
              <a:buChar char="•"/>
            </a:pPr>
            <a:r>
              <a:rPr lang="en-US" b="1" dirty="0"/>
              <a:t>Inline Element: </a:t>
            </a:r>
            <a:r>
              <a:rPr lang="en-US" dirty="0"/>
              <a:t>&lt;span&gt; does not start on a new line; it occupies only the width it requires, meaning it does not disrupt the flow of content.</a:t>
            </a:r>
          </a:p>
          <a:p>
            <a:pPr marL="285750" indent="-285750" algn="just">
              <a:lnSpc>
                <a:spcPct val="150000"/>
              </a:lnSpc>
              <a:buFont typeface="Arial" panose="020B0604020202020204" pitchFamily="34" charset="0"/>
              <a:buChar char="•"/>
            </a:pPr>
            <a:r>
              <a:rPr lang="en-US" b="1" dirty="0"/>
              <a:t>No Default Styling: </a:t>
            </a:r>
            <a:r>
              <a:rPr lang="en-US" dirty="0"/>
              <a:t>The &lt;span&gt; element itself doesn't have any default styling; it's a generic container that you can style using CSS.</a:t>
            </a:r>
          </a:p>
          <a:p>
            <a:pPr marL="285750" indent="-285750" algn="just">
              <a:lnSpc>
                <a:spcPct val="150000"/>
              </a:lnSpc>
              <a:buFont typeface="Arial" panose="020B0604020202020204" pitchFamily="34" charset="0"/>
              <a:buChar char="•"/>
            </a:pPr>
            <a:r>
              <a:rPr lang="en-US" b="1" dirty="0"/>
              <a:t>Usage with CSS: </a:t>
            </a:r>
            <a:r>
              <a:rPr lang="en-US" dirty="0"/>
              <a:t>The primary purpose of &lt;span&gt; is to apply styles, classes, or IDs to inline sections of content.</a:t>
            </a:r>
            <a:endParaRPr lang="en-IN" dirty="0"/>
          </a:p>
          <a:p>
            <a:endParaRPr lang="en-IN" dirty="0"/>
          </a:p>
        </p:txBody>
      </p:sp>
    </p:spTree>
    <p:extLst>
      <p:ext uri="{BB962C8B-B14F-4D97-AF65-F5344CB8AC3E}">
        <p14:creationId xmlns:p14="http://schemas.microsoft.com/office/powerpoint/2010/main" val="1202376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0ED11E9-4E22-6324-C5DD-96C76C17B73F}"/>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786BF25C-1C55-F9BC-DE95-0EE458BA9281}"/>
              </a:ext>
            </a:extLst>
          </p:cNvPr>
          <p:cNvSpPr txBox="1"/>
          <p:nvPr/>
        </p:nvSpPr>
        <p:spPr>
          <a:xfrm>
            <a:off x="1120877" y="1101213"/>
            <a:ext cx="9960078" cy="4202689"/>
          </a:xfrm>
          <a:prstGeom prst="rect">
            <a:avLst/>
          </a:prstGeom>
          <a:noFill/>
        </p:spPr>
        <p:txBody>
          <a:bodyPr wrap="square" rtlCol="0">
            <a:spAutoFit/>
          </a:bodyPr>
          <a:lstStyle/>
          <a:p>
            <a:pPr algn="just">
              <a:lnSpc>
                <a:spcPct val="150000"/>
              </a:lnSpc>
            </a:pPr>
            <a:r>
              <a:rPr lang="en-IN" b="1" dirty="0"/>
              <a:t>CONTROL STATEMENTS</a:t>
            </a:r>
          </a:p>
          <a:p>
            <a:pPr algn="just">
              <a:lnSpc>
                <a:spcPct val="150000"/>
              </a:lnSpc>
            </a:pPr>
            <a:r>
              <a:rPr lang="en-US" dirty="0"/>
              <a:t>JavaScript control statement is used to control the execution of a program based on a specific condition. If the condition meets then a particular block of action will be executed otherwise it will execute another block of action that satisfies that particular condition.</a:t>
            </a:r>
          </a:p>
          <a:p>
            <a:pPr algn="just">
              <a:lnSpc>
                <a:spcPct val="150000"/>
              </a:lnSpc>
            </a:pPr>
            <a:endParaRPr lang="en-US" dirty="0"/>
          </a:p>
          <a:p>
            <a:pPr algn="just">
              <a:lnSpc>
                <a:spcPct val="150000"/>
              </a:lnSpc>
            </a:pPr>
            <a:r>
              <a:rPr lang="en-US" dirty="0"/>
              <a:t>Types of Control Statements in JavaScript</a:t>
            </a:r>
          </a:p>
          <a:p>
            <a:pPr marL="285750" indent="-285750" algn="just">
              <a:lnSpc>
                <a:spcPct val="150000"/>
              </a:lnSpc>
              <a:buFont typeface="Arial" panose="020B0604020202020204" pitchFamily="34" charset="0"/>
              <a:buChar char="•"/>
            </a:pPr>
            <a:r>
              <a:rPr lang="en-US" b="1" dirty="0"/>
              <a:t>Conditional Statement: </a:t>
            </a:r>
            <a:r>
              <a:rPr lang="en-US" dirty="0"/>
              <a:t>These statements are used for decision-making, a decision n is made by the conditional statement based on an expression that is passed. Either YES or NO.</a:t>
            </a:r>
          </a:p>
          <a:p>
            <a:pPr marL="285750" indent="-285750" algn="just">
              <a:lnSpc>
                <a:spcPct val="150000"/>
              </a:lnSpc>
              <a:buFont typeface="Arial" panose="020B0604020202020204" pitchFamily="34" charset="0"/>
              <a:buChar char="•"/>
            </a:pPr>
            <a:r>
              <a:rPr lang="en-US" b="1" dirty="0"/>
              <a:t>Iterative Statement: </a:t>
            </a:r>
            <a:r>
              <a:rPr lang="en-US" dirty="0"/>
              <a:t>This is a statement that iterates repeatedly until a condition is met. Simply said, if we have an expression, the statement will keep repeating itself until and unless it is satisfied.</a:t>
            </a:r>
            <a:endParaRPr lang="en-IN" dirty="0"/>
          </a:p>
        </p:txBody>
      </p:sp>
    </p:spTree>
    <p:extLst>
      <p:ext uri="{BB962C8B-B14F-4D97-AF65-F5344CB8AC3E}">
        <p14:creationId xmlns:p14="http://schemas.microsoft.com/office/powerpoint/2010/main" val="1119121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6671-7C25-A723-AD70-5D2368596EC4}"/>
              </a:ext>
            </a:extLst>
          </p:cNvPr>
          <p:cNvSpPr>
            <a:spLocks noGrp="1"/>
          </p:cNvSpPr>
          <p:nvPr>
            <p:ph type="ctrTitle"/>
          </p:nvPr>
        </p:nvSpPr>
        <p:spPr>
          <a:xfrm>
            <a:off x="1706331" y="609600"/>
            <a:ext cx="8779336" cy="646002"/>
          </a:xfrm>
        </p:spPr>
        <p:txBody>
          <a:bodyPr>
            <a:normAutofit/>
          </a:bodyPr>
          <a:lstStyle/>
          <a:p>
            <a:r>
              <a:rPr lang="en-IN" sz="3700" b="1" dirty="0"/>
              <a:t>Introduction to CSS </a:t>
            </a:r>
          </a:p>
        </p:txBody>
      </p:sp>
      <p:sp>
        <p:nvSpPr>
          <p:cNvPr id="4" name="Footer Placeholder 3">
            <a:extLst>
              <a:ext uri="{FF2B5EF4-FFF2-40B4-BE49-F238E27FC236}">
                <a16:creationId xmlns:a16="http://schemas.microsoft.com/office/drawing/2014/main" id="{78625D8C-4F2F-13E7-0D1B-78C8707B5D14}"/>
              </a:ext>
            </a:extLst>
          </p:cNvPr>
          <p:cNvSpPr>
            <a:spLocks noGrp="1"/>
          </p:cNvSpPr>
          <p:nvPr>
            <p:ph type="ftr" sz="quarter" idx="11"/>
          </p:nvPr>
        </p:nvSpPr>
        <p:spPr/>
        <p:txBody>
          <a:bodyPr/>
          <a:lstStyle/>
          <a:p>
            <a:r>
              <a:rPr lang="en-IN"/>
              <a:t>ATME COLLEGE OF ENGINEERING </a:t>
            </a:r>
          </a:p>
        </p:txBody>
      </p:sp>
      <p:sp>
        <p:nvSpPr>
          <p:cNvPr id="5" name="TextBox 4">
            <a:extLst>
              <a:ext uri="{FF2B5EF4-FFF2-40B4-BE49-F238E27FC236}">
                <a16:creationId xmlns:a16="http://schemas.microsoft.com/office/drawing/2014/main" id="{50BCB3A8-EB88-C638-39BB-15F2DF7DCEB9}"/>
              </a:ext>
            </a:extLst>
          </p:cNvPr>
          <p:cNvSpPr txBox="1"/>
          <p:nvPr/>
        </p:nvSpPr>
        <p:spPr>
          <a:xfrm>
            <a:off x="1007806" y="1327355"/>
            <a:ext cx="10176387" cy="4062651"/>
          </a:xfrm>
          <a:prstGeom prst="rect">
            <a:avLst/>
          </a:prstGeom>
          <a:noFill/>
        </p:spPr>
        <p:txBody>
          <a:bodyPr wrap="square" rtlCol="0">
            <a:spAutoFit/>
          </a:bodyPr>
          <a:lstStyle/>
          <a:p>
            <a:pPr algn="just">
              <a:lnSpc>
                <a:spcPct val="150000"/>
              </a:lnSpc>
            </a:pPr>
            <a:r>
              <a:rPr lang="en-US" sz="2000" dirty="0"/>
              <a:t>Cascading Style Sheets (CSS) is a stylesheet language used to describe the presentation of a document written in HTML or XML (including XML dialects such as SVG, MathML or XHTML). CSS describes how elements should be rendered on screen, on paper, in speech, or on other media.</a:t>
            </a:r>
          </a:p>
          <a:p>
            <a:pPr algn="just">
              <a:lnSpc>
                <a:spcPct val="150000"/>
              </a:lnSpc>
            </a:pPr>
            <a:r>
              <a:rPr lang="en-US" sz="2000" dirty="0"/>
              <a:t>CSS targets HTML elements and applies style rules to dictate their appearance.</a:t>
            </a:r>
          </a:p>
          <a:p>
            <a:pPr algn="just">
              <a:lnSpc>
                <a:spcPct val="150000"/>
              </a:lnSpc>
            </a:pPr>
            <a:r>
              <a:rPr lang="en-US" sz="2000" dirty="0"/>
              <a:t>There are three types of CSS which are given below:</a:t>
            </a:r>
          </a:p>
          <a:p>
            <a:pPr marL="914400" lvl="1" indent="-457200" algn="just">
              <a:lnSpc>
                <a:spcPct val="150000"/>
              </a:lnSpc>
              <a:buFont typeface="+mj-lt"/>
              <a:buAutoNum type="arabicPeriod"/>
            </a:pPr>
            <a:r>
              <a:rPr lang="en-US" sz="2000" dirty="0"/>
              <a:t>Inline CSS</a:t>
            </a:r>
          </a:p>
          <a:p>
            <a:pPr marL="914400" lvl="1" indent="-457200" algn="just">
              <a:lnSpc>
                <a:spcPct val="150000"/>
              </a:lnSpc>
              <a:buFont typeface="+mj-lt"/>
              <a:buAutoNum type="arabicPeriod"/>
            </a:pPr>
            <a:r>
              <a:rPr lang="en-US" sz="2000" dirty="0"/>
              <a:t>Internal or Embedded CSS</a:t>
            </a:r>
          </a:p>
          <a:p>
            <a:pPr marL="914400" lvl="1" indent="-457200" algn="just">
              <a:lnSpc>
                <a:spcPct val="150000"/>
              </a:lnSpc>
              <a:buFont typeface="+mj-lt"/>
              <a:buAutoNum type="arabicPeriod"/>
            </a:pPr>
            <a:r>
              <a:rPr lang="en-US" sz="2000" dirty="0"/>
              <a:t>External CSS</a:t>
            </a:r>
          </a:p>
          <a:p>
            <a:pPr algn="just"/>
            <a:endParaRPr lang="en-US" dirty="0"/>
          </a:p>
        </p:txBody>
      </p:sp>
    </p:spTree>
    <p:extLst>
      <p:ext uri="{BB962C8B-B14F-4D97-AF65-F5344CB8AC3E}">
        <p14:creationId xmlns:p14="http://schemas.microsoft.com/office/powerpoint/2010/main" val="34287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7CB74-43A4-C506-B81D-3D879878E7E3}"/>
              </a:ext>
            </a:extLst>
          </p:cNvPr>
          <p:cNvSpPr>
            <a:spLocks noGrp="1"/>
          </p:cNvSpPr>
          <p:nvPr>
            <p:ph type="ftr" sz="quarter" idx="11"/>
          </p:nvPr>
        </p:nvSpPr>
        <p:spPr/>
        <p:txBody>
          <a:bodyPr/>
          <a:lstStyle/>
          <a:p>
            <a:r>
              <a:rPr lang="en-IN"/>
              <a:t>ATME COLLEGE OF ENGINEERING </a:t>
            </a:r>
          </a:p>
        </p:txBody>
      </p:sp>
      <p:sp>
        <p:nvSpPr>
          <p:cNvPr id="4" name="TextBox 3">
            <a:extLst>
              <a:ext uri="{FF2B5EF4-FFF2-40B4-BE49-F238E27FC236}">
                <a16:creationId xmlns:a16="http://schemas.microsoft.com/office/drawing/2014/main" id="{57C1A826-71E3-153F-7E5D-53C95EF04877}"/>
              </a:ext>
            </a:extLst>
          </p:cNvPr>
          <p:cNvSpPr txBox="1"/>
          <p:nvPr/>
        </p:nvSpPr>
        <p:spPr>
          <a:xfrm>
            <a:off x="727588" y="609600"/>
            <a:ext cx="10736824" cy="5632311"/>
          </a:xfrm>
          <a:prstGeom prst="rect">
            <a:avLst/>
          </a:prstGeom>
          <a:noFill/>
        </p:spPr>
        <p:txBody>
          <a:bodyPr wrap="square" rtlCol="0">
            <a:spAutoFit/>
          </a:bodyPr>
          <a:lstStyle/>
          <a:p>
            <a:pPr algn="just"/>
            <a:r>
              <a:rPr lang="en-US" b="1" dirty="0"/>
              <a:t>Inline CSS: </a:t>
            </a:r>
          </a:p>
          <a:p>
            <a:pPr marL="742950" lvl="1" indent="-285750" algn="just">
              <a:buFont typeface="Arial" panose="020B0604020202020204" pitchFamily="34" charset="0"/>
              <a:buChar char="•"/>
            </a:pPr>
            <a:r>
              <a:rPr lang="en-US" dirty="0"/>
              <a:t>Applied directly to the HTML element using the style attribute.</a:t>
            </a:r>
          </a:p>
          <a:p>
            <a:pPr marL="742950" lvl="1" indent="-285750" algn="just">
              <a:buFont typeface="Arial" panose="020B0604020202020204" pitchFamily="34" charset="0"/>
              <a:buChar char="•"/>
            </a:pPr>
            <a:r>
              <a:rPr lang="en-US" dirty="0"/>
              <a:t>Suitable for applying unique styles to individual elements. </a:t>
            </a:r>
          </a:p>
          <a:p>
            <a:pPr marL="285750" indent="-285750" algn="just">
              <a:buFont typeface="Arial" panose="020B0604020202020204" pitchFamily="34" charset="0"/>
              <a:buChar char="•"/>
            </a:pPr>
            <a:endParaRPr lang="en-US" dirty="0"/>
          </a:p>
          <a:p>
            <a:pPr algn="ctr"/>
            <a:r>
              <a:rPr lang="en-US" b="1" i="1" dirty="0">
                <a:highlight>
                  <a:srgbClr val="C0C0C0"/>
                </a:highlight>
              </a:rPr>
              <a:t>&lt;p style="color: blue; font-size: 16px;"&gt;This is an inline styled paragraph.&lt;/p&gt;</a:t>
            </a:r>
          </a:p>
          <a:p>
            <a:pPr algn="just"/>
            <a:endParaRPr lang="en-US" dirty="0"/>
          </a:p>
          <a:p>
            <a:r>
              <a:rPr lang="en-US" b="1" dirty="0"/>
              <a:t>Internal CSS (Embedded CSS):</a:t>
            </a:r>
          </a:p>
          <a:p>
            <a:pPr marL="742950" lvl="1" indent="-285750">
              <a:buFont typeface="Arial" panose="020B0604020202020204" pitchFamily="34" charset="0"/>
              <a:buChar char="•"/>
            </a:pPr>
            <a:r>
              <a:rPr lang="en-US" dirty="0"/>
              <a:t>Defined within the &lt;style&gt; tag in the &lt;head&gt; section of an HTML document.</a:t>
            </a:r>
          </a:p>
          <a:p>
            <a:pPr marL="742950" lvl="1" indent="-285750">
              <a:buFont typeface="Arial" panose="020B0604020202020204" pitchFamily="34" charset="0"/>
              <a:buChar char="•"/>
            </a:pPr>
            <a:r>
              <a:rPr lang="en-US" dirty="0"/>
              <a:t>Useful for styling a single document and ensuring styles are only applied to that document.</a:t>
            </a:r>
          </a:p>
          <a:p>
            <a:pPr lvl="1"/>
            <a:endParaRPr lang="en-US" dirty="0"/>
          </a:p>
          <a:p>
            <a:pPr lvl="1"/>
            <a:r>
              <a:rPr lang="en-US" dirty="0">
                <a:hlinkClick r:id="rId2" action="ppaction://hlinkfile"/>
              </a:rPr>
              <a:t>Example </a:t>
            </a:r>
            <a:endParaRPr lang="en-US" dirty="0"/>
          </a:p>
          <a:p>
            <a:endParaRPr lang="en-US" dirty="0"/>
          </a:p>
          <a:p>
            <a:r>
              <a:rPr lang="en-US" b="1" dirty="0"/>
              <a:t>External CSS:</a:t>
            </a:r>
          </a:p>
          <a:p>
            <a:pPr marL="742950" lvl="1" indent="-285750" algn="just">
              <a:buFont typeface="Arial" panose="020B0604020202020204" pitchFamily="34" charset="0"/>
              <a:buChar char="•"/>
            </a:pPr>
            <a:r>
              <a:rPr lang="en-US" dirty="0"/>
              <a:t>Written in a separate .</a:t>
            </a:r>
            <a:r>
              <a:rPr lang="en-US" dirty="0" err="1"/>
              <a:t>css</a:t>
            </a:r>
            <a:r>
              <a:rPr lang="en-US" dirty="0"/>
              <a:t> file and linked to the HTML document using the &lt;link&gt; tag.</a:t>
            </a:r>
          </a:p>
          <a:p>
            <a:pPr marL="742950" lvl="1" indent="-285750" algn="just">
              <a:buFont typeface="Arial" panose="020B0604020202020204" pitchFamily="34" charset="0"/>
              <a:buChar char="•"/>
            </a:pPr>
            <a:r>
              <a:rPr lang="en-US" dirty="0"/>
              <a:t>Allows for the separation of content and style, enabling the same stylesheet to be used across multiple HTML pages.</a:t>
            </a:r>
          </a:p>
          <a:p>
            <a:pPr lvl="1" algn="just"/>
            <a:r>
              <a:rPr lang="en-US" dirty="0">
                <a:hlinkClick r:id="rId3" action="ppaction://hlinkfile"/>
              </a:rPr>
              <a:t>Example</a:t>
            </a:r>
            <a:endParaRPr lang="en-US" dirty="0"/>
          </a:p>
          <a:p>
            <a:endParaRPr lang="en-US" dirty="0"/>
          </a:p>
          <a:p>
            <a:endParaRPr lang="en-US" dirty="0"/>
          </a:p>
          <a:p>
            <a:endParaRPr lang="en-IN" dirty="0"/>
          </a:p>
        </p:txBody>
      </p:sp>
    </p:spTree>
    <p:extLst>
      <p:ext uri="{BB962C8B-B14F-4D97-AF65-F5344CB8AC3E}">
        <p14:creationId xmlns:p14="http://schemas.microsoft.com/office/powerpoint/2010/main" val="35475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7CB74-43A4-C506-B81D-3D879878E7E3}"/>
              </a:ext>
            </a:extLst>
          </p:cNvPr>
          <p:cNvSpPr>
            <a:spLocks noGrp="1"/>
          </p:cNvSpPr>
          <p:nvPr>
            <p:ph type="ftr" sz="quarter" idx="11"/>
          </p:nvPr>
        </p:nvSpPr>
        <p:spPr/>
        <p:txBody>
          <a:bodyPr/>
          <a:lstStyle/>
          <a:p>
            <a:r>
              <a:rPr lang="en-IN" dirty="0"/>
              <a:t>ATME COLLEGE OF ENGINEERING </a:t>
            </a:r>
          </a:p>
        </p:txBody>
      </p:sp>
      <p:sp>
        <p:nvSpPr>
          <p:cNvPr id="3" name="TextBox 2">
            <a:extLst>
              <a:ext uri="{FF2B5EF4-FFF2-40B4-BE49-F238E27FC236}">
                <a16:creationId xmlns:a16="http://schemas.microsoft.com/office/drawing/2014/main" id="{95859FF0-71C8-E01F-0EB5-46B117FBD5E4}"/>
              </a:ext>
            </a:extLst>
          </p:cNvPr>
          <p:cNvSpPr txBox="1"/>
          <p:nvPr/>
        </p:nvSpPr>
        <p:spPr>
          <a:xfrm>
            <a:off x="1189703" y="766917"/>
            <a:ext cx="9950245" cy="4525854"/>
          </a:xfrm>
          <a:prstGeom prst="rect">
            <a:avLst/>
          </a:prstGeom>
          <a:noFill/>
        </p:spPr>
        <p:txBody>
          <a:bodyPr wrap="square" rtlCol="0">
            <a:spAutoFit/>
          </a:bodyPr>
          <a:lstStyle/>
          <a:p>
            <a:pPr algn="just">
              <a:lnSpc>
                <a:spcPct val="150000"/>
              </a:lnSpc>
            </a:pPr>
            <a:r>
              <a:rPr lang="en-US" sz="2000" b="1" dirty="0"/>
              <a:t>SELECTOR</a:t>
            </a:r>
          </a:p>
          <a:p>
            <a:pPr algn="just">
              <a:lnSpc>
                <a:spcPct val="150000"/>
              </a:lnSpc>
            </a:pPr>
            <a:r>
              <a:rPr lang="en-US" dirty="0"/>
              <a:t>A CSS selector is the first part of a CSS Rule. It is a pattern of elements and other terms that tell the browser which HTML elements should be selected to have the CSS property values inside the rule applied to them. The element or elements which are selected by the selector are referred to as the subject of the selector.</a:t>
            </a:r>
          </a:p>
          <a:p>
            <a:pPr algn="just">
              <a:lnSpc>
                <a:spcPct val="150000"/>
              </a:lnSpc>
            </a:pPr>
            <a:r>
              <a:rPr lang="en-US" b="1" dirty="0"/>
              <a:t>Types of Selector </a:t>
            </a:r>
          </a:p>
          <a:p>
            <a:pPr lvl="1" algn="just">
              <a:lnSpc>
                <a:spcPct val="150000"/>
              </a:lnSpc>
            </a:pPr>
            <a:r>
              <a:rPr lang="en-US" b="1" dirty="0"/>
              <a:t>UNIVERSAL SELECTOR </a:t>
            </a:r>
          </a:p>
          <a:p>
            <a:pPr marL="1257300" lvl="2" indent="-342900" algn="just">
              <a:buFont typeface="Arial" panose="020B0604020202020204" pitchFamily="34" charset="0"/>
              <a:buChar char="•"/>
            </a:pPr>
            <a:r>
              <a:rPr lang="en-US" dirty="0"/>
              <a:t>Targets all elements on the page.</a:t>
            </a:r>
          </a:p>
          <a:p>
            <a:pPr marL="1257300" lvl="2" indent="-342900" algn="just">
              <a:buFont typeface="Arial" panose="020B0604020202020204" pitchFamily="34" charset="0"/>
              <a:buChar char="•"/>
            </a:pPr>
            <a:r>
              <a:rPr lang="en-US" dirty="0"/>
              <a:t>Syntax: ‘*’ </a:t>
            </a:r>
          </a:p>
          <a:p>
            <a:pPr marL="1257300" lvl="2" indent="-342900" algn="just">
              <a:buFont typeface="Arial" panose="020B0604020202020204" pitchFamily="34" charset="0"/>
              <a:buChar char="•"/>
            </a:pPr>
            <a:r>
              <a:rPr lang="en-US" dirty="0"/>
              <a:t>Example Snippet </a:t>
            </a:r>
          </a:p>
          <a:p>
            <a:pPr lvl="2" algn="just"/>
            <a:endParaRPr lang="en-US" dirty="0"/>
          </a:p>
          <a:p>
            <a:pPr marL="1257300" lvl="2" indent="-342900" algn="just">
              <a:lnSpc>
                <a:spcPct val="150000"/>
              </a:lnSpc>
              <a:buFont typeface="Arial" panose="020B0604020202020204" pitchFamily="34" charset="0"/>
              <a:buChar char="•"/>
            </a:pPr>
            <a:endParaRPr lang="en-IN" b="1" dirty="0"/>
          </a:p>
        </p:txBody>
      </p:sp>
      <p:pic>
        <p:nvPicPr>
          <p:cNvPr id="7" name="Picture 6">
            <a:extLst>
              <a:ext uri="{FF2B5EF4-FFF2-40B4-BE49-F238E27FC236}">
                <a16:creationId xmlns:a16="http://schemas.microsoft.com/office/drawing/2014/main" id="{33BB88BF-A2C6-7F1F-635F-B538C84FE442}"/>
              </a:ext>
            </a:extLst>
          </p:cNvPr>
          <p:cNvPicPr>
            <a:picLocks noChangeAspect="1"/>
          </p:cNvPicPr>
          <p:nvPr/>
        </p:nvPicPr>
        <p:blipFill>
          <a:blip r:embed="rId2"/>
          <a:stretch>
            <a:fillRect/>
          </a:stretch>
        </p:blipFill>
        <p:spPr>
          <a:xfrm>
            <a:off x="3896559" y="4608578"/>
            <a:ext cx="2019475" cy="1082134"/>
          </a:xfrm>
          <a:prstGeom prst="rect">
            <a:avLst/>
          </a:prstGeom>
        </p:spPr>
      </p:pic>
    </p:spTree>
    <p:extLst>
      <p:ext uri="{BB962C8B-B14F-4D97-AF65-F5344CB8AC3E}">
        <p14:creationId xmlns:p14="http://schemas.microsoft.com/office/powerpoint/2010/main" val="71925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7CB74-43A4-C506-B81D-3D879878E7E3}"/>
              </a:ext>
            </a:extLst>
          </p:cNvPr>
          <p:cNvSpPr>
            <a:spLocks noGrp="1"/>
          </p:cNvSpPr>
          <p:nvPr>
            <p:ph type="ftr" sz="quarter" idx="11"/>
          </p:nvPr>
        </p:nvSpPr>
        <p:spPr/>
        <p:txBody>
          <a:bodyPr/>
          <a:lstStyle/>
          <a:p>
            <a:r>
              <a:rPr lang="en-IN" dirty="0"/>
              <a:t>ATME COLLEGE OF ENGINEERING </a:t>
            </a:r>
          </a:p>
        </p:txBody>
      </p:sp>
      <p:sp>
        <p:nvSpPr>
          <p:cNvPr id="3" name="TextBox 2">
            <a:extLst>
              <a:ext uri="{FF2B5EF4-FFF2-40B4-BE49-F238E27FC236}">
                <a16:creationId xmlns:a16="http://schemas.microsoft.com/office/drawing/2014/main" id="{95859FF0-71C8-E01F-0EB5-46B117FBD5E4}"/>
              </a:ext>
            </a:extLst>
          </p:cNvPr>
          <p:cNvSpPr txBox="1"/>
          <p:nvPr/>
        </p:nvSpPr>
        <p:spPr>
          <a:xfrm>
            <a:off x="1012723" y="491613"/>
            <a:ext cx="10127225" cy="6141681"/>
          </a:xfrm>
          <a:prstGeom prst="rect">
            <a:avLst/>
          </a:prstGeom>
          <a:noFill/>
        </p:spPr>
        <p:txBody>
          <a:bodyPr wrap="square" rtlCol="0">
            <a:spAutoFit/>
          </a:bodyPr>
          <a:lstStyle/>
          <a:p>
            <a:pPr algn="just">
              <a:lnSpc>
                <a:spcPct val="150000"/>
              </a:lnSpc>
            </a:pPr>
            <a:r>
              <a:rPr lang="en-US" sz="1200" b="1" dirty="0"/>
              <a:t>Types of Selector Cont..</a:t>
            </a:r>
          </a:p>
          <a:p>
            <a:pPr lvl="1" algn="just">
              <a:lnSpc>
                <a:spcPct val="150000"/>
              </a:lnSpc>
            </a:pPr>
            <a:r>
              <a:rPr lang="en-US" b="1" dirty="0"/>
              <a:t>TYPE SELECTOR (ELEMENT SELECTOR)</a:t>
            </a:r>
          </a:p>
          <a:p>
            <a:pPr marL="742950" lvl="1" indent="-285750" algn="just">
              <a:lnSpc>
                <a:spcPct val="150000"/>
              </a:lnSpc>
              <a:buFont typeface="Arial" panose="020B0604020202020204" pitchFamily="34" charset="0"/>
              <a:buChar char="•"/>
            </a:pPr>
            <a:r>
              <a:rPr lang="en-US" dirty="0"/>
              <a:t>Targets elements by their tag name.</a:t>
            </a:r>
          </a:p>
          <a:p>
            <a:pPr marL="742950" lvl="1" indent="-285750" algn="just">
              <a:lnSpc>
                <a:spcPct val="150000"/>
              </a:lnSpc>
              <a:buFont typeface="Arial" panose="020B0604020202020204" pitchFamily="34" charset="0"/>
              <a:buChar char="•"/>
            </a:pPr>
            <a:r>
              <a:rPr lang="en-US" dirty="0"/>
              <a:t>Syntax: element</a:t>
            </a:r>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r>
              <a:rPr lang="en-US" b="1" dirty="0"/>
              <a:t>CLASS SELECTOR</a:t>
            </a:r>
          </a:p>
          <a:p>
            <a:pPr marL="742950" lvl="1" indent="-285750" algn="just">
              <a:lnSpc>
                <a:spcPct val="150000"/>
              </a:lnSpc>
              <a:buFont typeface="Arial" panose="020B0604020202020204" pitchFamily="34" charset="0"/>
              <a:buChar char="•"/>
            </a:pPr>
            <a:r>
              <a:rPr lang="en-US" dirty="0"/>
              <a:t>Targets elements by their class attribute. Multiple elements can share the same class.</a:t>
            </a:r>
          </a:p>
          <a:p>
            <a:pPr marL="742950" lvl="1" indent="-285750" algn="just">
              <a:lnSpc>
                <a:spcPct val="150000"/>
              </a:lnSpc>
              <a:buFont typeface="Arial" panose="020B0604020202020204" pitchFamily="34" charset="0"/>
              <a:buChar char="•"/>
            </a:pPr>
            <a:r>
              <a:rPr lang="en-US" dirty="0"/>
              <a:t>Syntax: .</a:t>
            </a:r>
            <a:r>
              <a:rPr lang="en-US" dirty="0" err="1"/>
              <a:t>classname</a:t>
            </a:r>
            <a:endParaRPr lang="en-US"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p:txBody>
      </p:sp>
      <p:pic>
        <p:nvPicPr>
          <p:cNvPr id="6" name="Picture 5">
            <a:extLst>
              <a:ext uri="{FF2B5EF4-FFF2-40B4-BE49-F238E27FC236}">
                <a16:creationId xmlns:a16="http://schemas.microsoft.com/office/drawing/2014/main" id="{148FF0CB-A13F-CD44-A388-57BA00B50C8D}"/>
              </a:ext>
            </a:extLst>
          </p:cNvPr>
          <p:cNvPicPr>
            <a:picLocks noChangeAspect="1"/>
          </p:cNvPicPr>
          <p:nvPr/>
        </p:nvPicPr>
        <p:blipFill>
          <a:blip r:embed="rId2"/>
          <a:stretch>
            <a:fillRect/>
          </a:stretch>
        </p:blipFill>
        <p:spPr>
          <a:xfrm>
            <a:off x="3156652" y="2096295"/>
            <a:ext cx="2187130" cy="1074513"/>
          </a:xfrm>
          <a:prstGeom prst="rect">
            <a:avLst/>
          </a:prstGeom>
        </p:spPr>
      </p:pic>
      <p:pic>
        <p:nvPicPr>
          <p:cNvPr id="10" name="Picture 9">
            <a:extLst>
              <a:ext uri="{FF2B5EF4-FFF2-40B4-BE49-F238E27FC236}">
                <a16:creationId xmlns:a16="http://schemas.microsoft.com/office/drawing/2014/main" id="{732AC669-378F-177E-A5BF-D1CB1A703FF8}"/>
              </a:ext>
            </a:extLst>
          </p:cNvPr>
          <p:cNvPicPr>
            <a:picLocks noChangeAspect="1"/>
          </p:cNvPicPr>
          <p:nvPr/>
        </p:nvPicPr>
        <p:blipFill>
          <a:blip r:embed="rId3"/>
          <a:stretch>
            <a:fillRect/>
          </a:stretch>
        </p:blipFill>
        <p:spPr>
          <a:xfrm>
            <a:off x="3156652" y="4775490"/>
            <a:ext cx="2743438" cy="990686"/>
          </a:xfrm>
          <a:prstGeom prst="rect">
            <a:avLst/>
          </a:prstGeom>
        </p:spPr>
      </p:pic>
    </p:spTree>
    <p:extLst>
      <p:ext uri="{BB962C8B-B14F-4D97-AF65-F5344CB8AC3E}">
        <p14:creationId xmlns:p14="http://schemas.microsoft.com/office/powerpoint/2010/main" val="1969712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7CB74-43A4-C506-B81D-3D879878E7E3}"/>
              </a:ext>
            </a:extLst>
          </p:cNvPr>
          <p:cNvSpPr>
            <a:spLocks noGrp="1"/>
          </p:cNvSpPr>
          <p:nvPr>
            <p:ph type="ftr" sz="quarter" idx="11"/>
          </p:nvPr>
        </p:nvSpPr>
        <p:spPr/>
        <p:txBody>
          <a:bodyPr/>
          <a:lstStyle/>
          <a:p>
            <a:r>
              <a:rPr lang="en-IN" dirty="0"/>
              <a:t>ATME COLLEGE OF ENGINEERING </a:t>
            </a:r>
          </a:p>
        </p:txBody>
      </p:sp>
      <p:sp>
        <p:nvSpPr>
          <p:cNvPr id="3" name="TextBox 2">
            <a:extLst>
              <a:ext uri="{FF2B5EF4-FFF2-40B4-BE49-F238E27FC236}">
                <a16:creationId xmlns:a16="http://schemas.microsoft.com/office/drawing/2014/main" id="{95859FF0-71C8-E01F-0EB5-46B117FBD5E4}"/>
              </a:ext>
            </a:extLst>
          </p:cNvPr>
          <p:cNvSpPr txBox="1"/>
          <p:nvPr/>
        </p:nvSpPr>
        <p:spPr>
          <a:xfrm>
            <a:off x="1012723" y="491613"/>
            <a:ext cx="10127225" cy="6972678"/>
          </a:xfrm>
          <a:prstGeom prst="rect">
            <a:avLst/>
          </a:prstGeom>
          <a:noFill/>
        </p:spPr>
        <p:txBody>
          <a:bodyPr wrap="square" rtlCol="0">
            <a:spAutoFit/>
          </a:bodyPr>
          <a:lstStyle/>
          <a:p>
            <a:pPr algn="just">
              <a:lnSpc>
                <a:spcPct val="150000"/>
              </a:lnSpc>
            </a:pPr>
            <a:r>
              <a:rPr lang="en-US" sz="1200" b="1" dirty="0"/>
              <a:t>Types of Selector Cont..</a:t>
            </a:r>
          </a:p>
          <a:p>
            <a:pPr lvl="1" algn="just">
              <a:lnSpc>
                <a:spcPct val="150000"/>
              </a:lnSpc>
            </a:pPr>
            <a:r>
              <a:rPr lang="en-US" b="1" dirty="0"/>
              <a:t>ID Selector</a:t>
            </a:r>
          </a:p>
          <a:p>
            <a:pPr marL="742950" lvl="1" indent="-285750" algn="just">
              <a:lnSpc>
                <a:spcPct val="150000"/>
              </a:lnSpc>
              <a:buFont typeface="Arial" panose="020B0604020202020204" pitchFamily="34" charset="0"/>
              <a:buChar char="•"/>
            </a:pPr>
            <a:r>
              <a:rPr lang="en-US" dirty="0"/>
              <a:t>Targets a single element by its ID attribute. IDs should be unique within a page.</a:t>
            </a:r>
          </a:p>
          <a:p>
            <a:pPr marL="742950" lvl="1" indent="-285750" algn="just">
              <a:lnSpc>
                <a:spcPct val="150000"/>
              </a:lnSpc>
              <a:buFont typeface="Arial" panose="020B0604020202020204" pitchFamily="34" charset="0"/>
              <a:buChar char="•"/>
            </a:pPr>
            <a:r>
              <a:rPr lang="en-US" dirty="0"/>
              <a:t>Syntax: #idname</a:t>
            </a:r>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r>
              <a:rPr lang="en-US" b="1" dirty="0"/>
              <a:t>ATTRIBUTE SELECTOR</a:t>
            </a:r>
          </a:p>
          <a:p>
            <a:pPr marL="742950" lvl="1" indent="-285750" algn="just">
              <a:lnSpc>
                <a:spcPct val="150000"/>
              </a:lnSpc>
              <a:buFont typeface="Arial" panose="020B0604020202020204" pitchFamily="34" charset="0"/>
              <a:buChar char="•"/>
            </a:pPr>
            <a:r>
              <a:rPr lang="en-US" dirty="0"/>
              <a:t>Targets elements based on the presence or value of their attributes.</a:t>
            </a:r>
          </a:p>
          <a:p>
            <a:pPr marL="742950" lvl="1" indent="-285750" algn="just">
              <a:lnSpc>
                <a:spcPct val="150000"/>
              </a:lnSpc>
              <a:buFont typeface="Arial" panose="020B0604020202020204" pitchFamily="34" charset="0"/>
              <a:buChar char="•"/>
            </a:pPr>
            <a:r>
              <a:rPr lang="en-US" dirty="0"/>
              <a:t>Syntax: [attribute], [attribute=value], [attribute~=value], [attribute|=value], [attribute^=value], [attribute$=value], [attribute*=value]</a:t>
            </a:r>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p:txBody>
      </p:sp>
      <p:pic>
        <p:nvPicPr>
          <p:cNvPr id="7" name="Picture 6">
            <a:extLst>
              <a:ext uri="{FF2B5EF4-FFF2-40B4-BE49-F238E27FC236}">
                <a16:creationId xmlns:a16="http://schemas.microsoft.com/office/drawing/2014/main" id="{97039D17-919A-D18F-06E9-973D81D30FB0}"/>
              </a:ext>
            </a:extLst>
          </p:cNvPr>
          <p:cNvPicPr>
            <a:picLocks noChangeAspect="1"/>
          </p:cNvPicPr>
          <p:nvPr/>
        </p:nvPicPr>
        <p:blipFill>
          <a:blip r:embed="rId2"/>
          <a:stretch>
            <a:fillRect/>
          </a:stretch>
        </p:blipFill>
        <p:spPr>
          <a:xfrm>
            <a:off x="3156652" y="2160958"/>
            <a:ext cx="2370025" cy="1120237"/>
          </a:xfrm>
          <a:prstGeom prst="rect">
            <a:avLst/>
          </a:prstGeom>
        </p:spPr>
      </p:pic>
      <p:pic>
        <p:nvPicPr>
          <p:cNvPr id="11" name="Picture 10">
            <a:extLst>
              <a:ext uri="{FF2B5EF4-FFF2-40B4-BE49-F238E27FC236}">
                <a16:creationId xmlns:a16="http://schemas.microsoft.com/office/drawing/2014/main" id="{C390DAD4-FD39-E4D6-15E7-E514950C5E0D}"/>
              </a:ext>
            </a:extLst>
          </p:cNvPr>
          <p:cNvPicPr>
            <a:picLocks noChangeAspect="1"/>
          </p:cNvPicPr>
          <p:nvPr/>
        </p:nvPicPr>
        <p:blipFill>
          <a:blip r:embed="rId3"/>
          <a:stretch>
            <a:fillRect/>
          </a:stretch>
        </p:blipFill>
        <p:spPr>
          <a:xfrm>
            <a:off x="3156652" y="4987090"/>
            <a:ext cx="2630470" cy="896185"/>
          </a:xfrm>
          <a:prstGeom prst="rect">
            <a:avLst/>
          </a:prstGeom>
        </p:spPr>
      </p:pic>
    </p:spTree>
    <p:extLst>
      <p:ext uri="{BB962C8B-B14F-4D97-AF65-F5344CB8AC3E}">
        <p14:creationId xmlns:p14="http://schemas.microsoft.com/office/powerpoint/2010/main" val="4153342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7CB74-43A4-C506-B81D-3D879878E7E3}"/>
              </a:ext>
            </a:extLst>
          </p:cNvPr>
          <p:cNvSpPr>
            <a:spLocks noGrp="1"/>
          </p:cNvSpPr>
          <p:nvPr>
            <p:ph type="ftr" sz="quarter" idx="11"/>
          </p:nvPr>
        </p:nvSpPr>
        <p:spPr/>
        <p:txBody>
          <a:bodyPr/>
          <a:lstStyle/>
          <a:p>
            <a:r>
              <a:rPr lang="en-IN" dirty="0"/>
              <a:t>ATME COLLEGE OF ENGINEERING </a:t>
            </a:r>
          </a:p>
        </p:txBody>
      </p:sp>
      <p:sp>
        <p:nvSpPr>
          <p:cNvPr id="3" name="TextBox 2">
            <a:extLst>
              <a:ext uri="{FF2B5EF4-FFF2-40B4-BE49-F238E27FC236}">
                <a16:creationId xmlns:a16="http://schemas.microsoft.com/office/drawing/2014/main" id="{95859FF0-71C8-E01F-0EB5-46B117FBD5E4}"/>
              </a:ext>
            </a:extLst>
          </p:cNvPr>
          <p:cNvSpPr txBox="1"/>
          <p:nvPr/>
        </p:nvSpPr>
        <p:spPr>
          <a:xfrm>
            <a:off x="1012723" y="491613"/>
            <a:ext cx="10127225" cy="6372514"/>
          </a:xfrm>
          <a:prstGeom prst="rect">
            <a:avLst/>
          </a:prstGeom>
          <a:noFill/>
        </p:spPr>
        <p:txBody>
          <a:bodyPr wrap="square" rtlCol="0">
            <a:spAutoFit/>
          </a:bodyPr>
          <a:lstStyle/>
          <a:p>
            <a:pPr algn="just">
              <a:lnSpc>
                <a:spcPct val="150000"/>
              </a:lnSpc>
            </a:pPr>
            <a:r>
              <a:rPr lang="en-US" sz="1200" b="1" dirty="0"/>
              <a:t>Types of Selector Cont..</a:t>
            </a:r>
          </a:p>
          <a:p>
            <a:pPr algn="just">
              <a:lnSpc>
                <a:spcPct val="150000"/>
              </a:lnSpc>
            </a:pPr>
            <a:r>
              <a:rPr lang="en-US" sz="2000" b="1" dirty="0"/>
              <a:t>PSEUDO-CLASS SELECTOR</a:t>
            </a:r>
          </a:p>
          <a:p>
            <a:pPr marL="342900" indent="-342900" algn="just">
              <a:lnSpc>
                <a:spcPct val="150000"/>
              </a:lnSpc>
              <a:buFont typeface="Arial" panose="020B0604020202020204" pitchFamily="34" charset="0"/>
              <a:buChar char="•"/>
            </a:pPr>
            <a:r>
              <a:rPr lang="en-US" dirty="0"/>
              <a:t>Targets elements based on their state or position.</a:t>
            </a:r>
          </a:p>
          <a:p>
            <a:pPr marL="342900" indent="-342900" algn="just">
              <a:lnSpc>
                <a:spcPct val="150000"/>
              </a:lnSpc>
              <a:buFont typeface="Arial" panose="020B0604020202020204" pitchFamily="34" charset="0"/>
              <a:buChar char="•"/>
            </a:pPr>
            <a:r>
              <a:rPr lang="en-US" dirty="0"/>
              <a:t>Syntax: :pseudo-class</a:t>
            </a:r>
          </a:p>
          <a:p>
            <a:pPr algn="just">
              <a:lnSpc>
                <a:spcPct val="150000"/>
              </a:lnSpc>
            </a:pPr>
            <a:endParaRPr lang="en-US" sz="2000" dirty="0"/>
          </a:p>
          <a:p>
            <a:pPr lvl="1" algn="just">
              <a:lnSpc>
                <a:spcPct val="150000"/>
              </a:lnSpc>
            </a:pPr>
            <a:endParaRPr lang="en-US" sz="1200" b="1" dirty="0"/>
          </a:p>
          <a:p>
            <a:pPr lvl="1" algn="just">
              <a:lnSpc>
                <a:spcPct val="150000"/>
              </a:lnSpc>
            </a:pPr>
            <a:endParaRPr lang="en-US" sz="1200" b="1" dirty="0"/>
          </a:p>
          <a:p>
            <a:pPr lvl="1" algn="just">
              <a:lnSpc>
                <a:spcPct val="150000"/>
              </a:lnSpc>
            </a:pPr>
            <a:endParaRPr lang="en-US" b="1" dirty="0"/>
          </a:p>
          <a:p>
            <a:pPr algn="just">
              <a:lnSpc>
                <a:spcPct val="150000"/>
              </a:lnSpc>
            </a:pPr>
            <a:r>
              <a:rPr lang="en-US" b="1" dirty="0"/>
              <a:t>PSEUDO-ELEMENT SELECTOR</a:t>
            </a:r>
          </a:p>
          <a:p>
            <a:pPr marL="285750" indent="-285750" algn="just">
              <a:lnSpc>
                <a:spcPct val="150000"/>
              </a:lnSpc>
              <a:buFont typeface="Arial" panose="020B0604020202020204" pitchFamily="34" charset="0"/>
              <a:buChar char="•"/>
            </a:pPr>
            <a:r>
              <a:rPr lang="en-US" dirty="0"/>
              <a:t>Targets parts of elements, such as the first line or first letter.</a:t>
            </a:r>
          </a:p>
          <a:p>
            <a:pPr marL="285750" indent="-285750" algn="just">
              <a:lnSpc>
                <a:spcPct val="150000"/>
              </a:lnSpc>
              <a:buFont typeface="Arial" panose="020B0604020202020204" pitchFamily="34" charset="0"/>
              <a:buChar char="•"/>
            </a:pPr>
            <a:r>
              <a:rPr lang="en-US" dirty="0"/>
              <a:t>Syntax: ::pseudo-element</a:t>
            </a:r>
          </a:p>
          <a:p>
            <a:pPr algn="just">
              <a:lnSpc>
                <a:spcPct val="150000"/>
              </a:lnSpc>
            </a:pPr>
            <a:endParaRPr lang="en-US"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p:txBody>
      </p:sp>
      <p:pic>
        <p:nvPicPr>
          <p:cNvPr id="6" name="Picture 5">
            <a:extLst>
              <a:ext uri="{FF2B5EF4-FFF2-40B4-BE49-F238E27FC236}">
                <a16:creationId xmlns:a16="http://schemas.microsoft.com/office/drawing/2014/main" id="{BE7EE0F9-BF7D-22CE-1B84-B338F15EC384}"/>
              </a:ext>
            </a:extLst>
          </p:cNvPr>
          <p:cNvPicPr>
            <a:picLocks noChangeAspect="1"/>
          </p:cNvPicPr>
          <p:nvPr/>
        </p:nvPicPr>
        <p:blipFill>
          <a:blip r:embed="rId2"/>
          <a:stretch>
            <a:fillRect/>
          </a:stretch>
        </p:blipFill>
        <p:spPr>
          <a:xfrm>
            <a:off x="3078286" y="2143510"/>
            <a:ext cx="1886213" cy="1076475"/>
          </a:xfrm>
          <a:prstGeom prst="rect">
            <a:avLst/>
          </a:prstGeom>
        </p:spPr>
      </p:pic>
      <p:pic>
        <p:nvPicPr>
          <p:cNvPr id="10" name="Picture 9">
            <a:extLst>
              <a:ext uri="{FF2B5EF4-FFF2-40B4-BE49-F238E27FC236}">
                <a16:creationId xmlns:a16="http://schemas.microsoft.com/office/drawing/2014/main" id="{DFE3EFE3-F94B-0D8E-BE7C-F1BAC768C5C8}"/>
              </a:ext>
            </a:extLst>
          </p:cNvPr>
          <p:cNvPicPr>
            <a:picLocks noChangeAspect="1"/>
          </p:cNvPicPr>
          <p:nvPr/>
        </p:nvPicPr>
        <p:blipFill>
          <a:blip r:embed="rId3"/>
          <a:stretch>
            <a:fillRect/>
          </a:stretch>
        </p:blipFill>
        <p:spPr>
          <a:xfrm>
            <a:off x="2891679" y="4871882"/>
            <a:ext cx="2072820" cy="967824"/>
          </a:xfrm>
          <a:prstGeom prst="rect">
            <a:avLst/>
          </a:prstGeom>
        </p:spPr>
      </p:pic>
    </p:spTree>
    <p:extLst>
      <p:ext uri="{BB962C8B-B14F-4D97-AF65-F5344CB8AC3E}">
        <p14:creationId xmlns:p14="http://schemas.microsoft.com/office/powerpoint/2010/main" val="961647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77CB74-43A4-C506-B81D-3D879878E7E3}"/>
              </a:ext>
            </a:extLst>
          </p:cNvPr>
          <p:cNvSpPr>
            <a:spLocks noGrp="1"/>
          </p:cNvSpPr>
          <p:nvPr>
            <p:ph type="ftr" sz="quarter" idx="11"/>
          </p:nvPr>
        </p:nvSpPr>
        <p:spPr/>
        <p:txBody>
          <a:bodyPr/>
          <a:lstStyle/>
          <a:p>
            <a:r>
              <a:rPr lang="en-IN" dirty="0"/>
              <a:t>ATME COLLEGE OF ENGINEERING </a:t>
            </a:r>
          </a:p>
        </p:txBody>
      </p:sp>
      <p:sp>
        <p:nvSpPr>
          <p:cNvPr id="3" name="TextBox 2">
            <a:extLst>
              <a:ext uri="{FF2B5EF4-FFF2-40B4-BE49-F238E27FC236}">
                <a16:creationId xmlns:a16="http://schemas.microsoft.com/office/drawing/2014/main" id="{95859FF0-71C8-E01F-0EB5-46B117FBD5E4}"/>
              </a:ext>
            </a:extLst>
          </p:cNvPr>
          <p:cNvSpPr txBox="1"/>
          <p:nvPr/>
        </p:nvSpPr>
        <p:spPr>
          <a:xfrm>
            <a:off x="1012723" y="491613"/>
            <a:ext cx="10127225" cy="6372514"/>
          </a:xfrm>
          <a:prstGeom prst="rect">
            <a:avLst/>
          </a:prstGeom>
          <a:noFill/>
        </p:spPr>
        <p:txBody>
          <a:bodyPr wrap="square" rtlCol="0">
            <a:spAutoFit/>
          </a:bodyPr>
          <a:lstStyle/>
          <a:p>
            <a:pPr algn="just">
              <a:lnSpc>
                <a:spcPct val="150000"/>
              </a:lnSpc>
            </a:pPr>
            <a:r>
              <a:rPr lang="en-US" sz="1200" b="1" dirty="0"/>
              <a:t>Types of Selector Cont..</a:t>
            </a:r>
          </a:p>
          <a:p>
            <a:pPr algn="just">
              <a:lnSpc>
                <a:spcPct val="150000"/>
              </a:lnSpc>
            </a:pPr>
            <a:r>
              <a:rPr lang="en-US" sz="2000" b="1" dirty="0"/>
              <a:t>DESCENDANT SELECTOR</a:t>
            </a:r>
          </a:p>
          <a:p>
            <a:pPr marL="342900" indent="-342900" algn="just">
              <a:lnSpc>
                <a:spcPct val="150000"/>
              </a:lnSpc>
              <a:buFont typeface="Arial" panose="020B0604020202020204" pitchFamily="34" charset="0"/>
              <a:buChar char="•"/>
            </a:pPr>
            <a:r>
              <a:rPr lang="en-US" sz="2000" dirty="0"/>
              <a:t>Targets elements that are descendants of a specified element.</a:t>
            </a:r>
          </a:p>
          <a:p>
            <a:pPr marL="342900" indent="-342900" algn="just">
              <a:lnSpc>
                <a:spcPct val="150000"/>
              </a:lnSpc>
              <a:buFont typeface="Arial" panose="020B0604020202020204" pitchFamily="34" charset="0"/>
              <a:buChar char="•"/>
            </a:pPr>
            <a:r>
              <a:rPr lang="en-US" sz="2000" dirty="0"/>
              <a:t>Syntax: ancestor descendant</a:t>
            </a:r>
          </a:p>
          <a:p>
            <a:pPr algn="just">
              <a:lnSpc>
                <a:spcPct val="150000"/>
              </a:lnSpc>
            </a:pPr>
            <a:endParaRPr lang="en-US" sz="2000" dirty="0"/>
          </a:p>
          <a:p>
            <a:pPr algn="just">
              <a:lnSpc>
                <a:spcPct val="150000"/>
              </a:lnSpc>
            </a:pPr>
            <a:endParaRPr lang="en-US" sz="2000" dirty="0"/>
          </a:p>
          <a:p>
            <a:pPr lvl="1" algn="just">
              <a:lnSpc>
                <a:spcPct val="150000"/>
              </a:lnSpc>
            </a:pPr>
            <a:endParaRPr lang="en-US" b="1" dirty="0"/>
          </a:p>
          <a:p>
            <a:pPr algn="just">
              <a:lnSpc>
                <a:spcPct val="150000"/>
              </a:lnSpc>
            </a:pPr>
            <a:r>
              <a:rPr lang="en-US" b="1" dirty="0"/>
              <a:t>PSEUDO-ELEMENT SELECTOR</a:t>
            </a:r>
          </a:p>
          <a:p>
            <a:pPr marL="285750" indent="-285750" algn="just">
              <a:lnSpc>
                <a:spcPct val="150000"/>
              </a:lnSpc>
              <a:buFont typeface="Arial" panose="020B0604020202020204" pitchFamily="34" charset="0"/>
              <a:buChar char="•"/>
            </a:pPr>
            <a:r>
              <a:rPr lang="en-US" dirty="0"/>
              <a:t>Targets parts of elements, such as the first line or first letter.</a:t>
            </a:r>
          </a:p>
          <a:p>
            <a:pPr marL="285750" indent="-285750" algn="just">
              <a:lnSpc>
                <a:spcPct val="150000"/>
              </a:lnSpc>
              <a:buFont typeface="Arial" panose="020B0604020202020204" pitchFamily="34" charset="0"/>
              <a:buChar char="•"/>
            </a:pPr>
            <a:r>
              <a:rPr lang="en-US" dirty="0"/>
              <a:t>Syntax: ::pseudo-element</a:t>
            </a:r>
          </a:p>
          <a:p>
            <a:pPr algn="just">
              <a:lnSpc>
                <a:spcPct val="150000"/>
              </a:lnSpc>
            </a:pPr>
            <a:endParaRPr lang="en-US"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a:p>
            <a:pPr lvl="1" algn="just">
              <a:lnSpc>
                <a:spcPct val="150000"/>
              </a:lnSpc>
            </a:pPr>
            <a:endParaRPr lang="en-US" b="1" dirty="0"/>
          </a:p>
        </p:txBody>
      </p:sp>
      <p:pic>
        <p:nvPicPr>
          <p:cNvPr id="10" name="Picture 9">
            <a:extLst>
              <a:ext uri="{FF2B5EF4-FFF2-40B4-BE49-F238E27FC236}">
                <a16:creationId xmlns:a16="http://schemas.microsoft.com/office/drawing/2014/main" id="{DFE3EFE3-F94B-0D8E-BE7C-F1BAC768C5C8}"/>
              </a:ext>
            </a:extLst>
          </p:cNvPr>
          <p:cNvPicPr>
            <a:picLocks noChangeAspect="1"/>
          </p:cNvPicPr>
          <p:nvPr/>
        </p:nvPicPr>
        <p:blipFill>
          <a:blip r:embed="rId2"/>
          <a:stretch>
            <a:fillRect/>
          </a:stretch>
        </p:blipFill>
        <p:spPr>
          <a:xfrm>
            <a:off x="2891679" y="4871882"/>
            <a:ext cx="2072820" cy="967824"/>
          </a:xfrm>
          <a:prstGeom prst="rect">
            <a:avLst/>
          </a:prstGeom>
        </p:spPr>
      </p:pic>
      <p:pic>
        <p:nvPicPr>
          <p:cNvPr id="7" name="Picture 6">
            <a:extLst>
              <a:ext uri="{FF2B5EF4-FFF2-40B4-BE49-F238E27FC236}">
                <a16:creationId xmlns:a16="http://schemas.microsoft.com/office/drawing/2014/main" id="{78FF2817-AFA1-D434-87AD-64CBE861836D}"/>
              </a:ext>
            </a:extLst>
          </p:cNvPr>
          <p:cNvPicPr>
            <a:picLocks noChangeAspect="1"/>
          </p:cNvPicPr>
          <p:nvPr/>
        </p:nvPicPr>
        <p:blipFill>
          <a:blip r:embed="rId3"/>
          <a:stretch>
            <a:fillRect/>
          </a:stretch>
        </p:blipFill>
        <p:spPr>
          <a:xfrm>
            <a:off x="2441891" y="2382437"/>
            <a:ext cx="1684166" cy="952583"/>
          </a:xfrm>
          <a:prstGeom prst="rect">
            <a:avLst/>
          </a:prstGeom>
        </p:spPr>
      </p:pic>
    </p:spTree>
    <p:extLst>
      <p:ext uri="{BB962C8B-B14F-4D97-AF65-F5344CB8AC3E}">
        <p14:creationId xmlns:p14="http://schemas.microsoft.com/office/powerpoint/2010/main" val="4095096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FE2ED4B-FEF3-5EB6-2057-E7D000126BD8}"/>
              </a:ext>
            </a:extLst>
          </p:cNvPr>
          <p:cNvSpPr>
            <a:spLocks noGrp="1"/>
          </p:cNvSpPr>
          <p:nvPr>
            <p:ph type="ftr" sz="quarter" idx="11"/>
          </p:nvPr>
        </p:nvSpPr>
        <p:spPr/>
        <p:txBody>
          <a:bodyPr/>
          <a:lstStyle/>
          <a:p>
            <a:r>
              <a:rPr lang="en-IN"/>
              <a:t>ATME COLLEGE OF ENGINEERING </a:t>
            </a:r>
          </a:p>
        </p:txBody>
      </p:sp>
      <p:sp>
        <p:nvSpPr>
          <p:cNvPr id="4" name="TextBox 3">
            <a:extLst>
              <a:ext uri="{FF2B5EF4-FFF2-40B4-BE49-F238E27FC236}">
                <a16:creationId xmlns:a16="http://schemas.microsoft.com/office/drawing/2014/main" id="{738CBDD8-74CF-EE5A-6DF5-A5A084B456D4}"/>
              </a:ext>
            </a:extLst>
          </p:cNvPr>
          <p:cNvSpPr txBox="1"/>
          <p:nvPr/>
        </p:nvSpPr>
        <p:spPr>
          <a:xfrm>
            <a:off x="698089" y="530942"/>
            <a:ext cx="11297265" cy="7512428"/>
          </a:xfrm>
          <a:prstGeom prst="rect">
            <a:avLst/>
          </a:prstGeom>
          <a:noFill/>
        </p:spPr>
        <p:txBody>
          <a:bodyPr wrap="square">
            <a:spAutoFit/>
          </a:bodyPr>
          <a:lstStyle/>
          <a:p>
            <a:pPr algn="just">
              <a:lnSpc>
                <a:spcPct val="200000"/>
              </a:lnSpc>
            </a:pPr>
            <a:r>
              <a:rPr lang="en-US" b="1" dirty="0"/>
              <a:t>CSS BOX MODEL</a:t>
            </a:r>
          </a:p>
          <a:p>
            <a:pPr algn="just">
              <a:lnSpc>
                <a:spcPct val="150000"/>
              </a:lnSpc>
            </a:pPr>
            <a:r>
              <a:rPr lang="en-US" dirty="0"/>
              <a:t>The CSS Box Model is a fundamental concept that describes how elements on a web page are structured and displayed. It consists of four key components: </a:t>
            </a:r>
            <a:r>
              <a:rPr lang="en-US" b="1" dirty="0"/>
              <a:t>content</a:t>
            </a:r>
            <a:r>
              <a:rPr lang="en-US" dirty="0"/>
              <a:t>, </a:t>
            </a:r>
            <a:r>
              <a:rPr lang="en-US" b="1" dirty="0"/>
              <a:t>padding</a:t>
            </a:r>
            <a:r>
              <a:rPr lang="en-US" dirty="0"/>
              <a:t>, </a:t>
            </a:r>
            <a:r>
              <a:rPr lang="en-US" b="1" dirty="0"/>
              <a:t>border</a:t>
            </a:r>
            <a:r>
              <a:rPr lang="en-US" dirty="0"/>
              <a:t>, and </a:t>
            </a:r>
            <a:r>
              <a:rPr lang="en-US" b="1" dirty="0"/>
              <a:t>margin</a:t>
            </a:r>
            <a:r>
              <a:rPr lang="en-US" dirty="0"/>
              <a:t>. Understanding the box model is crucial for effective layout and design in web development.</a:t>
            </a:r>
          </a:p>
          <a:p>
            <a:pPr algn="just">
              <a:lnSpc>
                <a:spcPct val="150000"/>
              </a:lnSpc>
            </a:pPr>
            <a:r>
              <a:rPr lang="en-US" dirty="0"/>
              <a:t>Components of the CSS Box Model</a:t>
            </a:r>
          </a:p>
          <a:p>
            <a:pPr marL="342900" indent="-342900" algn="just">
              <a:lnSpc>
                <a:spcPct val="150000"/>
              </a:lnSpc>
              <a:buFont typeface="+mj-lt"/>
              <a:buAutoNum type="arabicPeriod"/>
            </a:pPr>
            <a:r>
              <a:rPr lang="en-US" b="1" dirty="0"/>
              <a:t>Content:</a:t>
            </a:r>
          </a:p>
          <a:p>
            <a:pPr marL="800100" lvl="1" indent="-342900" algn="just">
              <a:lnSpc>
                <a:spcPct val="150000"/>
              </a:lnSpc>
              <a:buFont typeface="Arial" panose="020B0604020202020204" pitchFamily="34" charset="0"/>
              <a:buChar char="•"/>
            </a:pPr>
            <a:r>
              <a:rPr lang="en-US" dirty="0"/>
              <a:t>This is the innermost part of the box model where the actual content (text, images, etc.) is placed.</a:t>
            </a:r>
          </a:p>
          <a:p>
            <a:pPr marL="800100" lvl="1" indent="-342900" algn="just">
              <a:lnSpc>
                <a:spcPct val="150000"/>
              </a:lnSpc>
              <a:buFont typeface="Arial" panose="020B0604020202020204" pitchFamily="34" charset="0"/>
              <a:buChar char="•"/>
            </a:pPr>
            <a:r>
              <a:rPr lang="en-US" dirty="0"/>
              <a:t>The dimensions of this area are defined by width and height.</a:t>
            </a:r>
          </a:p>
          <a:p>
            <a:pPr marL="342900" indent="-342900" algn="just">
              <a:lnSpc>
                <a:spcPct val="150000"/>
              </a:lnSpc>
              <a:buFont typeface="+mj-lt"/>
              <a:buAutoNum type="arabicPeriod"/>
            </a:pPr>
            <a:r>
              <a:rPr lang="en-US" b="1" dirty="0"/>
              <a:t>Padding:</a:t>
            </a:r>
          </a:p>
          <a:p>
            <a:pPr marL="742950" lvl="1" indent="-285750" algn="just">
              <a:lnSpc>
                <a:spcPct val="150000"/>
              </a:lnSpc>
              <a:buFont typeface="Arial" panose="020B0604020202020204" pitchFamily="34" charset="0"/>
              <a:buChar char="•"/>
            </a:pPr>
            <a:r>
              <a:rPr lang="en-US" dirty="0"/>
              <a:t>Padding is the space between the content and the border.</a:t>
            </a:r>
          </a:p>
          <a:p>
            <a:pPr marL="742950" lvl="1" indent="-285750" algn="just">
              <a:lnSpc>
                <a:spcPct val="150000"/>
              </a:lnSpc>
              <a:buFont typeface="Arial" panose="020B0604020202020204" pitchFamily="34" charset="0"/>
              <a:buChar char="•"/>
            </a:pPr>
            <a:r>
              <a:rPr lang="en-US" dirty="0"/>
              <a:t>It is transparent and can be adjusted using the padding property.</a:t>
            </a:r>
          </a:p>
          <a:p>
            <a:pPr marL="742950" lvl="1" indent="-285750" algn="just">
              <a:lnSpc>
                <a:spcPct val="150000"/>
              </a:lnSpc>
              <a:buFont typeface="Arial" panose="020B0604020202020204" pitchFamily="34" charset="0"/>
              <a:buChar char="•"/>
            </a:pPr>
            <a:r>
              <a:rPr lang="en-US" dirty="0"/>
              <a:t>Padding increases the overall size of the box without affecting the content area.</a:t>
            </a:r>
          </a:p>
          <a:p>
            <a:pPr algn="just">
              <a:lnSpc>
                <a:spcPct val="150000"/>
              </a:lnSpc>
            </a:pPr>
            <a:endParaRPr lang="en-US" dirty="0"/>
          </a:p>
          <a:p>
            <a:pPr algn="just">
              <a:lnSpc>
                <a:spcPct val="150000"/>
              </a:lnSpc>
            </a:pPr>
            <a:endParaRPr lang="en-US" dirty="0"/>
          </a:p>
          <a:p>
            <a:pPr algn="just">
              <a:lnSpc>
                <a:spcPct val="150000"/>
              </a:lnSpc>
            </a:pPr>
            <a:endParaRPr lang="en-US" dirty="0"/>
          </a:p>
          <a:p>
            <a:pPr algn="just">
              <a:lnSpc>
                <a:spcPct val="150000"/>
              </a:lnSpc>
            </a:pPr>
            <a:endParaRPr lang="en-US" dirty="0"/>
          </a:p>
          <a:p>
            <a:pPr algn="just">
              <a:lnSpc>
                <a:spcPct val="200000"/>
              </a:lnSpc>
            </a:pPr>
            <a:endParaRPr lang="en-IN" dirty="0"/>
          </a:p>
        </p:txBody>
      </p:sp>
    </p:spTree>
    <p:extLst>
      <p:ext uri="{BB962C8B-B14F-4D97-AF65-F5344CB8AC3E}">
        <p14:creationId xmlns:p14="http://schemas.microsoft.com/office/powerpoint/2010/main" val="1499946879"/>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7693</TotalTime>
  <Words>1275</Words>
  <Application>Microsoft Office PowerPoint</Application>
  <PresentationFormat>Widescreen</PresentationFormat>
  <Paragraphs>151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Tw Cen MT</vt:lpstr>
      <vt:lpstr>Droplet</vt:lpstr>
      <vt:lpstr>Module-2</vt:lpstr>
      <vt:lpstr>Introduction to CSS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17</cp:revision>
  <dcterms:created xsi:type="dcterms:W3CDTF">2024-07-22T08:28:24Z</dcterms:created>
  <dcterms:modified xsi:type="dcterms:W3CDTF">2025-05-08T06:57:17Z</dcterms:modified>
</cp:coreProperties>
</file>