
<file path=[Content_Types].xml><?xml version="1.0" encoding="utf-8"?>
<Types xmlns="http://schemas.openxmlformats.org/package/2006/content-types">
  <Default Extension="png" ContentType="image/png"/>
  <Default Extension="svg" ContentType="image/svg+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36"/>
  </p:notesMasterIdLst>
  <p:handoutMasterIdLst>
    <p:handoutMasterId r:id="rId137"/>
  </p:handoutMasterIdLst>
  <p:sldIdLst>
    <p:sldId id="256" r:id="rId2"/>
    <p:sldId id="337" r:id="rId3"/>
    <p:sldId id="388" r:id="rId4"/>
    <p:sldId id="389" r:id="rId5"/>
    <p:sldId id="338" r:id="rId6"/>
    <p:sldId id="339" r:id="rId7"/>
    <p:sldId id="390" r:id="rId8"/>
    <p:sldId id="394" r:id="rId9"/>
    <p:sldId id="395" r:id="rId10"/>
    <p:sldId id="396" r:id="rId11"/>
    <p:sldId id="397" r:id="rId12"/>
    <p:sldId id="398" r:id="rId13"/>
    <p:sldId id="400" r:id="rId14"/>
    <p:sldId id="399" r:id="rId15"/>
    <p:sldId id="402" r:id="rId16"/>
    <p:sldId id="403" r:id="rId17"/>
    <p:sldId id="404" r:id="rId18"/>
    <p:sldId id="405" r:id="rId19"/>
    <p:sldId id="340" r:id="rId20"/>
    <p:sldId id="341" r:id="rId21"/>
    <p:sldId id="342" r:id="rId22"/>
    <p:sldId id="343" r:id="rId23"/>
    <p:sldId id="344" r:id="rId24"/>
    <p:sldId id="345" r:id="rId25"/>
    <p:sldId id="346" r:id="rId26"/>
    <p:sldId id="347" r:id="rId27"/>
    <p:sldId id="348" r:id="rId28"/>
    <p:sldId id="349" r:id="rId29"/>
    <p:sldId id="391" r:id="rId30"/>
    <p:sldId id="392" r:id="rId31"/>
    <p:sldId id="352" r:id="rId32"/>
    <p:sldId id="353" r:id="rId33"/>
    <p:sldId id="354" r:id="rId34"/>
    <p:sldId id="336" r:id="rId35"/>
    <p:sldId id="329" r:id="rId36"/>
    <p:sldId id="330" r:id="rId37"/>
    <p:sldId id="382" r:id="rId38"/>
    <p:sldId id="383" r:id="rId39"/>
    <p:sldId id="384" r:id="rId40"/>
    <p:sldId id="385" r:id="rId41"/>
    <p:sldId id="386" r:id="rId42"/>
    <p:sldId id="393" r:id="rId43"/>
    <p:sldId id="358" r:id="rId44"/>
    <p:sldId id="359" r:id="rId45"/>
    <p:sldId id="360" r:id="rId46"/>
    <p:sldId id="361" r:id="rId47"/>
    <p:sldId id="362" r:id="rId48"/>
    <p:sldId id="363" r:id="rId49"/>
    <p:sldId id="364" r:id="rId50"/>
    <p:sldId id="365" r:id="rId51"/>
    <p:sldId id="366" r:id="rId52"/>
    <p:sldId id="367" r:id="rId53"/>
    <p:sldId id="368" r:id="rId54"/>
    <p:sldId id="369" r:id="rId55"/>
    <p:sldId id="370" r:id="rId56"/>
    <p:sldId id="371" r:id="rId57"/>
    <p:sldId id="372" r:id="rId58"/>
    <p:sldId id="373" r:id="rId59"/>
    <p:sldId id="374" r:id="rId60"/>
    <p:sldId id="375" r:id="rId61"/>
    <p:sldId id="376" r:id="rId62"/>
    <p:sldId id="257" r:id="rId63"/>
    <p:sldId id="258" r:id="rId64"/>
    <p:sldId id="259" r:id="rId65"/>
    <p:sldId id="260" r:id="rId66"/>
    <p:sldId id="261" r:id="rId67"/>
    <p:sldId id="262" r:id="rId68"/>
    <p:sldId id="263" r:id="rId69"/>
    <p:sldId id="264" r:id="rId70"/>
    <p:sldId id="265" r:id="rId71"/>
    <p:sldId id="266" r:id="rId72"/>
    <p:sldId id="267" r:id="rId73"/>
    <p:sldId id="268" r:id="rId74"/>
    <p:sldId id="269" r:id="rId75"/>
    <p:sldId id="270" r:id="rId76"/>
    <p:sldId id="271" r:id="rId77"/>
    <p:sldId id="272" r:id="rId78"/>
    <p:sldId id="378" r:id="rId79"/>
    <p:sldId id="379" r:id="rId80"/>
    <p:sldId id="380" r:id="rId81"/>
    <p:sldId id="319" r:id="rId82"/>
    <p:sldId id="273" r:id="rId83"/>
    <p:sldId id="274" r:id="rId84"/>
    <p:sldId id="275" r:id="rId85"/>
    <p:sldId id="276" r:id="rId86"/>
    <p:sldId id="277" r:id="rId87"/>
    <p:sldId id="278" r:id="rId88"/>
    <p:sldId id="279" r:id="rId89"/>
    <p:sldId id="280" r:id="rId90"/>
    <p:sldId id="281" r:id="rId91"/>
    <p:sldId id="282" r:id="rId92"/>
    <p:sldId id="283" r:id="rId93"/>
    <p:sldId id="284" r:id="rId94"/>
    <p:sldId id="285" r:id="rId95"/>
    <p:sldId id="286" r:id="rId96"/>
    <p:sldId id="287" r:id="rId97"/>
    <p:sldId id="288" r:id="rId98"/>
    <p:sldId id="289" r:id="rId99"/>
    <p:sldId id="290" r:id="rId100"/>
    <p:sldId id="291" r:id="rId101"/>
    <p:sldId id="292" r:id="rId102"/>
    <p:sldId id="293" r:id="rId103"/>
    <p:sldId id="294" r:id="rId104"/>
    <p:sldId id="295" r:id="rId105"/>
    <p:sldId id="296" r:id="rId106"/>
    <p:sldId id="297" r:id="rId107"/>
    <p:sldId id="298" r:id="rId108"/>
    <p:sldId id="299" r:id="rId109"/>
    <p:sldId id="300" r:id="rId110"/>
    <p:sldId id="301" r:id="rId111"/>
    <p:sldId id="302" r:id="rId112"/>
    <p:sldId id="303" r:id="rId113"/>
    <p:sldId id="304" r:id="rId114"/>
    <p:sldId id="305" r:id="rId115"/>
    <p:sldId id="306" r:id="rId116"/>
    <p:sldId id="307" r:id="rId117"/>
    <p:sldId id="311" r:id="rId118"/>
    <p:sldId id="312" r:id="rId119"/>
    <p:sldId id="313" r:id="rId120"/>
    <p:sldId id="314" r:id="rId121"/>
    <p:sldId id="315" r:id="rId122"/>
    <p:sldId id="316" r:id="rId123"/>
    <p:sldId id="317" r:id="rId124"/>
    <p:sldId id="318" r:id="rId125"/>
    <p:sldId id="387" r:id="rId126"/>
    <p:sldId id="406" r:id="rId127"/>
    <p:sldId id="407" r:id="rId128"/>
    <p:sldId id="408" r:id="rId129"/>
    <p:sldId id="409" r:id="rId130"/>
    <p:sldId id="410" r:id="rId131"/>
    <p:sldId id="411" r:id="rId132"/>
    <p:sldId id="412" r:id="rId133"/>
    <p:sldId id="413" r:id="rId134"/>
    <p:sldId id="414" r:id="rId135"/>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588" autoAdjust="0"/>
    <p:restoredTop sz="94662" autoAdjust="0"/>
  </p:normalViewPr>
  <p:slideViewPr>
    <p:cSldViewPr>
      <p:cViewPr varScale="1">
        <p:scale>
          <a:sx n="70" d="100"/>
          <a:sy n="70" d="100"/>
        </p:scale>
        <p:origin x="-1386" y="-90"/>
      </p:cViewPr>
      <p:guideLst>
        <p:guide orient="horz" pos="2160"/>
        <p:guide pos="2880"/>
      </p:guideLst>
    </p:cSldViewPr>
  </p:slideViewPr>
  <p:outlineViewPr>
    <p:cViewPr>
      <p:scale>
        <a:sx n="33" d="100"/>
        <a:sy n="33" d="100"/>
      </p:scale>
      <p:origin x="102" y="132018"/>
    </p:cViewPr>
  </p:outlin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38" Type="http://schemas.openxmlformats.org/officeDocument/2006/relationships/presProps" Target="presProps.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28" Type="http://schemas.openxmlformats.org/officeDocument/2006/relationships/slide" Target="slides/slide127.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slide" Target="slides/slide112.xml"/><Relationship Id="rId118" Type="http://schemas.openxmlformats.org/officeDocument/2006/relationships/slide" Target="slides/slide117.xml"/><Relationship Id="rId134" Type="http://schemas.openxmlformats.org/officeDocument/2006/relationships/slide" Target="slides/slide133.xml"/><Relationship Id="rId139"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slide" Target="slides/slide102.xml"/><Relationship Id="rId108" Type="http://schemas.openxmlformats.org/officeDocument/2006/relationships/slide" Target="slides/slide107.xml"/><Relationship Id="rId116" Type="http://schemas.openxmlformats.org/officeDocument/2006/relationships/slide" Target="slides/slide115.xml"/><Relationship Id="rId124" Type="http://schemas.openxmlformats.org/officeDocument/2006/relationships/slide" Target="slides/slide123.xml"/><Relationship Id="rId129" Type="http://schemas.openxmlformats.org/officeDocument/2006/relationships/slide" Target="slides/slide128.xml"/><Relationship Id="rId137" Type="http://schemas.openxmlformats.org/officeDocument/2006/relationships/handoutMaster" Target="handoutMasters/handoutMaster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11" Type="http://schemas.openxmlformats.org/officeDocument/2006/relationships/slide" Target="slides/slide110.xml"/><Relationship Id="rId132" Type="http://schemas.openxmlformats.org/officeDocument/2006/relationships/slide" Target="slides/slide131.xml"/><Relationship Id="rId14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14" Type="http://schemas.openxmlformats.org/officeDocument/2006/relationships/slide" Target="slides/slide113.xml"/><Relationship Id="rId119" Type="http://schemas.openxmlformats.org/officeDocument/2006/relationships/slide" Target="slides/slide118.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30" Type="http://schemas.openxmlformats.org/officeDocument/2006/relationships/slide" Target="slides/slide129.xml"/><Relationship Id="rId135" Type="http://schemas.openxmlformats.org/officeDocument/2006/relationships/slide" Target="slides/slide134.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141" Type="http://schemas.openxmlformats.org/officeDocument/2006/relationships/tableStyles" Target="tableStyles.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notesMaster" Target="notesMasters/notesMaster1.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68A5007C-2C90-4BD5-A679-8EF9EE8F2424}" type="datetimeFigureOut">
              <a:rPr lang="en-US" smtClean="0"/>
              <a:t>1/16/2025</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0E6E97E3-9104-42CF-A387-7FEA23548E2F}" type="slidenum">
              <a:rPr lang="en-US" smtClean="0"/>
              <a:t>‹#›</a:t>
            </a:fld>
            <a:endParaRPr lang="en-US"/>
          </a:p>
        </p:txBody>
      </p:sp>
    </p:spTree>
    <p:extLst>
      <p:ext uri="{BB962C8B-B14F-4D97-AF65-F5344CB8AC3E}">
        <p14:creationId xmlns:p14="http://schemas.microsoft.com/office/powerpoint/2010/main" val="3383230906"/>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006FC44-95B2-4531-B003-1DC481E99ADF}" type="datetimeFigureOut">
              <a:rPr lang="en-US" smtClean="0"/>
              <a:t>1/16/2025</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E8507E6-46D8-463D-B2CE-18DF10510EFE}" type="slidenum">
              <a:rPr lang="en-US" smtClean="0"/>
              <a:t>‹#›</a:t>
            </a:fld>
            <a:endParaRPr lang="en-US"/>
          </a:p>
        </p:txBody>
      </p:sp>
    </p:spTree>
    <p:extLst>
      <p:ext uri="{BB962C8B-B14F-4D97-AF65-F5344CB8AC3E}">
        <p14:creationId xmlns:p14="http://schemas.microsoft.com/office/powerpoint/2010/main" val="2633858984"/>
      </p:ext>
    </p:extLst>
  </p:cSld>
  <p:clrMap bg1="lt1" tx1="dk1" bg2="lt2" tx2="dk2" accent1="accent1" accent2="accent2" accent3="accent3" accent4="accent4" accent5="accent5" accent6="accent6" hlink="hlink" folHlink="folHlink"/>
  <p:hf hd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E8507E6-46D8-463D-B2CE-18DF10510EFE}" type="slidenum">
              <a:rPr lang="en-US" smtClean="0"/>
              <a:t>1</a:t>
            </a:fld>
            <a:endParaRPr lang="en-US"/>
          </a:p>
        </p:txBody>
      </p:sp>
      <p:sp>
        <p:nvSpPr>
          <p:cNvPr id="7" name="Footer Placeholder 6"/>
          <p:cNvSpPr>
            <a:spLocks noGrp="1"/>
          </p:cNvSpPr>
          <p:nvPr>
            <p:ph type="ftr" sz="quarter" idx="11"/>
          </p:nvPr>
        </p:nvSpPr>
        <p:spPr/>
        <p:txBody>
          <a:bodyPr/>
          <a:lstStyle/>
          <a:p>
            <a:endParaRPr lang="en-US"/>
          </a:p>
        </p:txBody>
      </p:sp>
    </p:spTree>
    <p:extLst>
      <p:ext uri="{BB962C8B-B14F-4D97-AF65-F5344CB8AC3E}">
        <p14:creationId xmlns:p14="http://schemas.microsoft.com/office/powerpoint/2010/main" val="330120086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Rectangle 7"/>
          <p:cNvSpPr txBox="1">
            <a:spLocks noGrp="1" noChangeArrowheads="1"/>
          </p:cNvSpPr>
          <p:nvPr/>
        </p:nvSpPr>
        <p:spPr bwMode="auto">
          <a:xfrm>
            <a:off x="3887133" y="8688049"/>
            <a:ext cx="2970867" cy="4559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22" tIns="45711" rIns="91422" bIns="45711" anchor="b"/>
          <a:lstStyle>
            <a:lvl1pPr defTabSz="930275">
              <a:defRPr sz="1600">
                <a:solidFill>
                  <a:schemeClr val="tx1"/>
                </a:solidFill>
                <a:latin typeface="Helvetica" panose="020B0604020202020204" pitchFamily="34" charset="0"/>
                <a:ea typeface="MS PGothic" panose="020B0600070205080204" pitchFamily="34" charset="-128"/>
              </a:defRPr>
            </a:lvl1pPr>
            <a:lvl2pPr marL="742950" indent="-285750" defTabSz="930275">
              <a:defRPr sz="1600">
                <a:solidFill>
                  <a:schemeClr val="tx1"/>
                </a:solidFill>
                <a:latin typeface="Helvetica" panose="020B0604020202020204" pitchFamily="34" charset="0"/>
                <a:ea typeface="MS PGothic" panose="020B0600070205080204" pitchFamily="34" charset="-128"/>
              </a:defRPr>
            </a:lvl2pPr>
            <a:lvl3pPr marL="1143000" indent="-228600" defTabSz="930275">
              <a:defRPr sz="1600">
                <a:solidFill>
                  <a:schemeClr val="tx1"/>
                </a:solidFill>
                <a:latin typeface="Helvetica" panose="020B0604020202020204" pitchFamily="34" charset="0"/>
                <a:ea typeface="MS PGothic" panose="020B0600070205080204" pitchFamily="34" charset="-128"/>
              </a:defRPr>
            </a:lvl3pPr>
            <a:lvl4pPr marL="1600200" indent="-228600" defTabSz="930275">
              <a:defRPr sz="1600">
                <a:solidFill>
                  <a:schemeClr val="tx1"/>
                </a:solidFill>
                <a:latin typeface="Helvetica" panose="020B0604020202020204" pitchFamily="34" charset="0"/>
                <a:ea typeface="MS PGothic" panose="020B0600070205080204" pitchFamily="34" charset="-128"/>
              </a:defRPr>
            </a:lvl4pPr>
            <a:lvl5pPr marL="2057400" indent="-228600" defTabSz="930275">
              <a:defRPr sz="1600">
                <a:solidFill>
                  <a:schemeClr val="tx1"/>
                </a:solidFill>
                <a:latin typeface="Helvetica" panose="020B0604020202020204" pitchFamily="34" charset="0"/>
                <a:ea typeface="MS PGothic" panose="020B0600070205080204" pitchFamily="34" charset="-128"/>
              </a:defRPr>
            </a:lvl5pPr>
            <a:lvl6pPr marL="2514600" indent="-228600" defTabSz="930275" eaLnBrk="0" fontAlgn="base" hangingPunct="0">
              <a:spcBef>
                <a:spcPct val="0"/>
              </a:spcBef>
              <a:spcAft>
                <a:spcPct val="0"/>
              </a:spcAft>
              <a:defRPr sz="1600">
                <a:solidFill>
                  <a:schemeClr val="tx1"/>
                </a:solidFill>
                <a:latin typeface="Helvetica" panose="020B0604020202020204" pitchFamily="34" charset="0"/>
                <a:ea typeface="MS PGothic" panose="020B0600070205080204" pitchFamily="34" charset="-128"/>
              </a:defRPr>
            </a:lvl6pPr>
            <a:lvl7pPr marL="2971800" indent="-228600" defTabSz="930275" eaLnBrk="0" fontAlgn="base" hangingPunct="0">
              <a:spcBef>
                <a:spcPct val="0"/>
              </a:spcBef>
              <a:spcAft>
                <a:spcPct val="0"/>
              </a:spcAft>
              <a:defRPr sz="1600">
                <a:solidFill>
                  <a:schemeClr val="tx1"/>
                </a:solidFill>
                <a:latin typeface="Helvetica" panose="020B0604020202020204" pitchFamily="34" charset="0"/>
                <a:ea typeface="MS PGothic" panose="020B0600070205080204" pitchFamily="34" charset="-128"/>
              </a:defRPr>
            </a:lvl7pPr>
            <a:lvl8pPr marL="3429000" indent="-228600" defTabSz="930275" eaLnBrk="0" fontAlgn="base" hangingPunct="0">
              <a:spcBef>
                <a:spcPct val="0"/>
              </a:spcBef>
              <a:spcAft>
                <a:spcPct val="0"/>
              </a:spcAft>
              <a:defRPr sz="1600">
                <a:solidFill>
                  <a:schemeClr val="tx1"/>
                </a:solidFill>
                <a:latin typeface="Helvetica" panose="020B0604020202020204" pitchFamily="34" charset="0"/>
                <a:ea typeface="MS PGothic" panose="020B0600070205080204" pitchFamily="34" charset="-128"/>
              </a:defRPr>
            </a:lvl8pPr>
            <a:lvl9pPr marL="3886200" indent="-228600" defTabSz="930275" eaLnBrk="0" fontAlgn="base" hangingPunct="0">
              <a:spcBef>
                <a:spcPct val="0"/>
              </a:spcBef>
              <a:spcAft>
                <a:spcPct val="0"/>
              </a:spcAft>
              <a:defRPr sz="1600">
                <a:solidFill>
                  <a:schemeClr val="tx1"/>
                </a:solidFill>
                <a:latin typeface="Helvetica" panose="020B0604020202020204" pitchFamily="34" charset="0"/>
                <a:ea typeface="MS PGothic" panose="020B0600070205080204" pitchFamily="34" charset="-128"/>
              </a:defRPr>
            </a:lvl9pPr>
          </a:lstStyle>
          <a:p>
            <a:pPr algn="r"/>
            <a:fld id="{EAD16834-209D-4E76-8929-855939541692}" type="slidenum">
              <a:rPr lang="en-US" altLang="en-US" sz="1200"/>
              <a:pPr algn="r"/>
              <a:t>16</a:t>
            </a:fld>
            <a:endParaRPr lang="en-US" altLang="en-US" sz="1200" dirty="0"/>
          </a:p>
        </p:txBody>
      </p:sp>
      <p:sp>
        <p:nvSpPr>
          <p:cNvPr id="26626" name="Rectangle 2"/>
          <p:cNvSpPr>
            <a:spLocks noGrp="1" noRot="1" noChangeAspect="1" noChangeArrowheads="1" noTextEdit="1"/>
          </p:cNvSpPr>
          <p:nvPr>
            <p:ph type="sldImg"/>
          </p:nvPr>
        </p:nvSpPr>
        <p:spPr>
          <a:xfrm>
            <a:off x="1143000" y="685800"/>
            <a:ext cx="4572000" cy="3429000"/>
          </a:xfrm>
          <a:ln/>
        </p:spPr>
      </p:sp>
      <p:sp>
        <p:nvSpPr>
          <p:cNvPr id="26627"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latin typeface="Times New Roman" panose="02020603050405020304" pitchFamily="18" charset="0"/>
            </a:endParaRPr>
          </a:p>
        </p:txBody>
      </p:sp>
    </p:spTree>
    <p:extLst>
      <p:ext uri="{BB962C8B-B14F-4D97-AF65-F5344CB8AC3E}">
        <p14:creationId xmlns:p14="http://schemas.microsoft.com/office/powerpoint/2010/main" val="98123812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Rectangle 7"/>
          <p:cNvSpPr txBox="1">
            <a:spLocks noGrp="1" noChangeArrowheads="1"/>
          </p:cNvSpPr>
          <p:nvPr/>
        </p:nvSpPr>
        <p:spPr bwMode="auto">
          <a:xfrm>
            <a:off x="3887133" y="8688049"/>
            <a:ext cx="2970867" cy="4559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22" tIns="45711" rIns="91422" bIns="45711" anchor="b"/>
          <a:lstStyle>
            <a:lvl1pPr defTabSz="930275">
              <a:defRPr sz="1600">
                <a:solidFill>
                  <a:schemeClr val="tx1"/>
                </a:solidFill>
                <a:latin typeface="Helvetica" panose="020B0604020202020204" pitchFamily="34" charset="0"/>
                <a:ea typeface="MS PGothic" panose="020B0600070205080204" pitchFamily="34" charset="-128"/>
              </a:defRPr>
            </a:lvl1pPr>
            <a:lvl2pPr marL="742950" indent="-285750" defTabSz="930275">
              <a:defRPr sz="1600">
                <a:solidFill>
                  <a:schemeClr val="tx1"/>
                </a:solidFill>
                <a:latin typeface="Helvetica" panose="020B0604020202020204" pitchFamily="34" charset="0"/>
                <a:ea typeface="MS PGothic" panose="020B0600070205080204" pitchFamily="34" charset="-128"/>
              </a:defRPr>
            </a:lvl2pPr>
            <a:lvl3pPr marL="1143000" indent="-228600" defTabSz="930275">
              <a:defRPr sz="1600">
                <a:solidFill>
                  <a:schemeClr val="tx1"/>
                </a:solidFill>
                <a:latin typeface="Helvetica" panose="020B0604020202020204" pitchFamily="34" charset="0"/>
                <a:ea typeface="MS PGothic" panose="020B0600070205080204" pitchFamily="34" charset="-128"/>
              </a:defRPr>
            </a:lvl3pPr>
            <a:lvl4pPr marL="1600200" indent="-228600" defTabSz="930275">
              <a:defRPr sz="1600">
                <a:solidFill>
                  <a:schemeClr val="tx1"/>
                </a:solidFill>
                <a:latin typeface="Helvetica" panose="020B0604020202020204" pitchFamily="34" charset="0"/>
                <a:ea typeface="MS PGothic" panose="020B0600070205080204" pitchFamily="34" charset="-128"/>
              </a:defRPr>
            </a:lvl4pPr>
            <a:lvl5pPr marL="2057400" indent="-228600" defTabSz="930275">
              <a:defRPr sz="1600">
                <a:solidFill>
                  <a:schemeClr val="tx1"/>
                </a:solidFill>
                <a:latin typeface="Helvetica" panose="020B0604020202020204" pitchFamily="34" charset="0"/>
                <a:ea typeface="MS PGothic" panose="020B0600070205080204" pitchFamily="34" charset="-128"/>
              </a:defRPr>
            </a:lvl5pPr>
            <a:lvl6pPr marL="2514600" indent="-228600" defTabSz="930275" eaLnBrk="0" fontAlgn="base" hangingPunct="0">
              <a:spcBef>
                <a:spcPct val="0"/>
              </a:spcBef>
              <a:spcAft>
                <a:spcPct val="0"/>
              </a:spcAft>
              <a:defRPr sz="1600">
                <a:solidFill>
                  <a:schemeClr val="tx1"/>
                </a:solidFill>
                <a:latin typeface="Helvetica" panose="020B0604020202020204" pitchFamily="34" charset="0"/>
                <a:ea typeface="MS PGothic" panose="020B0600070205080204" pitchFamily="34" charset="-128"/>
              </a:defRPr>
            </a:lvl6pPr>
            <a:lvl7pPr marL="2971800" indent="-228600" defTabSz="930275" eaLnBrk="0" fontAlgn="base" hangingPunct="0">
              <a:spcBef>
                <a:spcPct val="0"/>
              </a:spcBef>
              <a:spcAft>
                <a:spcPct val="0"/>
              </a:spcAft>
              <a:defRPr sz="1600">
                <a:solidFill>
                  <a:schemeClr val="tx1"/>
                </a:solidFill>
                <a:latin typeface="Helvetica" panose="020B0604020202020204" pitchFamily="34" charset="0"/>
                <a:ea typeface="MS PGothic" panose="020B0600070205080204" pitchFamily="34" charset="-128"/>
              </a:defRPr>
            </a:lvl7pPr>
            <a:lvl8pPr marL="3429000" indent="-228600" defTabSz="930275" eaLnBrk="0" fontAlgn="base" hangingPunct="0">
              <a:spcBef>
                <a:spcPct val="0"/>
              </a:spcBef>
              <a:spcAft>
                <a:spcPct val="0"/>
              </a:spcAft>
              <a:defRPr sz="1600">
                <a:solidFill>
                  <a:schemeClr val="tx1"/>
                </a:solidFill>
                <a:latin typeface="Helvetica" panose="020B0604020202020204" pitchFamily="34" charset="0"/>
                <a:ea typeface="MS PGothic" panose="020B0600070205080204" pitchFamily="34" charset="-128"/>
              </a:defRPr>
            </a:lvl8pPr>
            <a:lvl9pPr marL="3886200" indent="-228600" defTabSz="930275" eaLnBrk="0" fontAlgn="base" hangingPunct="0">
              <a:spcBef>
                <a:spcPct val="0"/>
              </a:spcBef>
              <a:spcAft>
                <a:spcPct val="0"/>
              </a:spcAft>
              <a:defRPr sz="1600">
                <a:solidFill>
                  <a:schemeClr val="tx1"/>
                </a:solidFill>
                <a:latin typeface="Helvetica" panose="020B0604020202020204" pitchFamily="34" charset="0"/>
                <a:ea typeface="MS PGothic" panose="020B0600070205080204" pitchFamily="34" charset="-128"/>
              </a:defRPr>
            </a:lvl9pPr>
          </a:lstStyle>
          <a:p>
            <a:pPr algn="r"/>
            <a:fld id="{7BAA96B3-F44A-462E-9F3B-FC947B143EC7}" type="slidenum">
              <a:rPr lang="en-US" altLang="en-US" sz="1200"/>
              <a:pPr algn="r"/>
              <a:t>17</a:t>
            </a:fld>
            <a:endParaRPr lang="en-US" altLang="en-US" sz="1200" dirty="0"/>
          </a:p>
        </p:txBody>
      </p:sp>
      <p:sp>
        <p:nvSpPr>
          <p:cNvPr id="28674" name="Rectangle 2"/>
          <p:cNvSpPr>
            <a:spLocks noGrp="1" noRot="1" noChangeAspect="1" noChangeArrowheads="1" noTextEdit="1"/>
          </p:cNvSpPr>
          <p:nvPr>
            <p:ph type="sldImg"/>
          </p:nvPr>
        </p:nvSpPr>
        <p:spPr>
          <a:xfrm>
            <a:off x="1143000" y="685800"/>
            <a:ext cx="4572000" cy="3429000"/>
          </a:xfrm>
          <a:ln/>
        </p:spPr>
      </p:sp>
      <p:sp>
        <p:nvSpPr>
          <p:cNvPr id="28675"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Times New Roman" panose="02020603050405020304" pitchFamily="18" charset="0"/>
            </a:endParaRPr>
          </a:p>
        </p:txBody>
      </p:sp>
    </p:spTree>
    <p:extLst>
      <p:ext uri="{BB962C8B-B14F-4D97-AF65-F5344CB8AC3E}">
        <p14:creationId xmlns:p14="http://schemas.microsoft.com/office/powerpoint/2010/main" val="272614178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E8507E6-46D8-463D-B2CE-18DF10510EFE}" type="slidenum">
              <a:rPr lang="en-US" smtClean="0"/>
              <a:t>37</a:t>
            </a:fld>
            <a:endParaRPr lang="en-US"/>
          </a:p>
        </p:txBody>
      </p:sp>
      <p:sp>
        <p:nvSpPr>
          <p:cNvPr id="5" name="Footer Placeholder 4"/>
          <p:cNvSpPr>
            <a:spLocks noGrp="1"/>
          </p:cNvSpPr>
          <p:nvPr>
            <p:ph type="ftr" sz="quarter" idx="11"/>
          </p:nvPr>
        </p:nvSpPr>
        <p:spPr/>
        <p:txBody>
          <a:bodyPr/>
          <a:lstStyle/>
          <a:p>
            <a:endParaRPr lang="en-US"/>
          </a:p>
        </p:txBody>
      </p:sp>
    </p:spTree>
    <p:extLst>
      <p:ext uri="{BB962C8B-B14F-4D97-AF65-F5344CB8AC3E}">
        <p14:creationId xmlns:p14="http://schemas.microsoft.com/office/powerpoint/2010/main" val="61317500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E8507E6-46D8-463D-B2CE-18DF10510EFE}" type="slidenum">
              <a:rPr lang="en-US" smtClean="0"/>
              <a:t>59</a:t>
            </a:fld>
            <a:endParaRPr lang="en-US"/>
          </a:p>
        </p:txBody>
      </p:sp>
      <p:sp>
        <p:nvSpPr>
          <p:cNvPr id="7" name="Footer Placeholder 6"/>
          <p:cNvSpPr>
            <a:spLocks noGrp="1"/>
          </p:cNvSpPr>
          <p:nvPr>
            <p:ph type="ftr" sz="quarter" idx="11"/>
          </p:nvPr>
        </p:nvSpPr>
        <p:spPr/>
        <p:txBody>
          <a:bodyPr/>
          <a:lstStyle/>
          <a:p>
            <a:endParaRPr lang="en-US"/>
          </a:p>
        </p:txBody>
      </p:sp>
    </p:spTree>
    <p:extLst>
      <p:ext uri="{BB962C8B-B14F-4D97-AF65-F5344CB8AC3E}">
        <p14:creationId xmlns:p14="http://schemas.microsoft.com/office/powerpoint/2010/main" val="56489956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057400"/>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E47B432F-5F37-4C46-A654-D7035F663CD4}" type="datetime1">
              <a:rPr lang="en-US" smtClean="0"/>
              <a:t>1/16/2025</a:t>
            </a:fld>
            <a:endParaRPr lang="en-US"/>
          </a:p>
        </p:txBody>
      </p:sp>
      <p:sp>
        <p:nvSpPr>
          <p:cNvPr id="5" name="Footer Placeholder 4"/>
          <p:cNvSpPr>
            <a:spLocks noGrp="1"/>
          </p:cNvSpPr>
          <p:nvPr>
            <p:ph type="ftr" sz="quarter" idx="11"/>
          </p:nvPr>
        </p:nvSpPr>
        <p:spPr/>
        <p:txBody>
          <a:bodyPr/>
          <a:lstStyle/>
          <a:p>
            <a:r>
              <a:rPr lang="en-US" smtClean="0"/>
              <a:t>Manikanta Assistant professor Department of MCA ATME CE</a:t>
            </a:r>
            <a:endParaRPr lang="en-US"/>
          </a:p>
        </p:txBody>
      </p:sp>
      <p:sp>
        <p:nvSpPr>
          <p:cNvPr id="6" name="Slide Number Placeholder 5"/>
          <p:cNvSpPr>
            <a:spLocks noGrp="1"/>
          </p:cNvSpPr>
          <p:nvPr>
            <p:ph type="sldNum" sz="quarter" idx="12"/>
          </p:nvPr>
        </p:nvSpPr>
        <p:spPr/>
        <p:txBody>
          <a:bodyPr/>
          <a:lstStyle>
            <a:lvl1pPr>
              <a:defRPr/>
            </a:lvl1pPr>
          </a:lstStyle>
          <a:p>
            <a:r>
              <a:rPr lang="en-US" dirty="0" smtClean="0"/>
              <a:t>1</a:t>
            </a:r>
            <a:endParaRPr lang="en-US" dirty="0"/>
          </a:p>
        </p:txBody>
      </p:sp>
    </p:spTree>
    <p:extLst>
      <p:ext uri="{BB962C8B-B14F-4D97-AF65-F5344CB8AC3E}">
        <p14:creationId xmlns:p14="http://schemas.microsoft.com/office/powerpoint/2010/main" val="138898206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92B27FB-8491-4815-8D9B-0AB262D2EC7C}" type="datetime1">
              <a:rPr lang="en-US" smtClean="0"/>
              <a:t>1/16/2025</a:t>
            </a:fld>
            <a:endParaRPr lang="en-US"/>
          </a:p>
        </p:txBody>
      </p:sp>
      <p:sp>
        <p:nvSpPr>
          <p:cNvPr id="5" name="Footer Placeholder 4"/>
          <p:cNvSpPr>
            <a:spLocks noGrp="1"/>
          </p:cNvSpPr>
          <p:nvPr>
            <p:ph type="ftr" sz="quarter" idx="11"/>
          </p:nvPr>
        </p:nvSpPr>
        <p:spPr/>
        <p:txBody>
          <a:bodyPr/>
          <a:lstStyle/>
          <a:p>
            <a:r>
              <a:rPr lang="en-US" smtClean="0"/>
              <a:t>Manikanta Assistant professor Department of MCA ATME CE</a:t>
            </a:r>
            <a:endParaRPr lang="en-US"/>
          </a:p>
        </p:txBody>
      </p:sp>
      <p:sp>
        <p:nvSpPr>
          <p:cNvPr id="6" name="Slide Number Placeholder 5"/>
          <p:cNvSpPr>
            <a:spLocks noGrp="1"/>
          </p:cNvSpPr>
          <p:nvPr>
            <p:ph type="sldNum" sz="quarter" idx="12"/>
          </p:nvPr>
        </p:nvSpPr>
        <p:spPr/>
        <p:txBody>
          <a:bodyPr/>
          <a:lstStyle/>
          <a:p>
            <a:fld id="{FF4FCE06-E280-4357-9DA6-355B5E73A2B1}" type="slidenum">
              <a:rPr lang="en-US" smtClean="0"/>
              <a:t>‹#›</a:t>
            </a:fld>
            <a:endParaRPr lang="en-US"/>
          </a:p>
        </p:txBody>
      </p:sp>
    </p:spTree>
    <p:extLst>
      <p:ext uri="{BB962C8B-B14F-4D97-AF65-F5344CB8AC3E}">
        <p14:creationId xmlns:p14="http://schemas.microsoft.com/office/powerpoint/2010/main" val="109849436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D6A4B03-05A4-40F4-84E3-20DE2FC13CD7}" type="datetime1">
              <a:rPr lang="en-US" smtClean="0"/>
              <a:t>1/16/2025</a:t>
            </a:fld>
            <a:endParaRPr lang="en-US"/>
          </a:p>
        </p:txBody>
      </p:sp>
      <p:sp>
        <p:nvSpPr>
          <p:cNvPr id="5" name="Footer Placeholder 4"/>
          <p:cNvSpPr>
            <a:spLocks noGrp="1"/>
          </p:cNvSpPr>
          <p:nvPr>
            <p:ph type="ftr" sz="quarter" idx="11"/>
          </p:nvPr>
        </p:nvSpPr>
        <p:spPr/>
        <p:txBody>
          <a:bodyPr/>
          <a:lstStyle/>
          <a:p>
            <a:r>
              <a:rPr lang="en-US" smtClean="0"/>
              <a:t>Manikanta Assistant professor Department of MCA ATME CE</a:t>
            </a:r>
            <a:endParaRPr lang="en-US"/>
          </a:p>
        </p:txBody>
      </p:sp>
      <p:sp>
        <p:nvSpPr>
          <p:cNvPr id="6" name="Slide Number Placeholder 5"/>
          <p:cNvSpPr>
            <a:spLocks noGrp="1"/>
          </p:cNvSpPr>
          <p:nvPr>
            <p:ph type="sldNum" sz="quarter" idx="12"/>
          </p:nvPr>
        </p:nvSpPr>
        <p:spPr/>
        <p:txBody>
          <a:bodyPr/>
          <a:lstStyle/>
          <a:p>
            <a:fld id="{FF4FCE06-E280-4357-9DA6-355B5E73A2B1}" type="slidenum">
              <a:rPr lang="en-US" smtClean="0"/>
              <a:t>‹#›</a:t>
            </a:fld>
            <a:endParaRPr lang="en-US"/>
          </a:p>
        </p:txBody>
      </p:sp>
    </p:spTree>
    <p:extLst>
      <p:ext uri="{BB962C8B-B14F-4D97-AF65-F5344CB8AC3E}">
        <p14:creationId xmlns:p14="http://schemas.microsoft.com/office/powerpoint/2010/main" val="326333161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D3BD61F-F92A-4CCC-B2AC-5B03AAFDDFF8}" type="datetime1">
              <a:rPr lang="en-US" smtClean="0"/>
              <a:t>1/16/2025</a:t>
            </a:fld>
            <a:endParaRPr lang="en-US"/>
          </a:p>
        </p:txBody>
      </p:sp>
      <p:sp>
        <p:nvSpPr>
          <p:cNvPr id="5" name="Footer Placeholder 4"/>
          <p:cNvSpPr>
            <a:spLocks noGrp="1"/>
          </p:cNvSpPr>
          <p:nvPr>
            <p:ph type="ftr" sz="quarter" idx="11"/>
          </p:nvPr>
        </p:nvSpPr>
        <p:spPr/>
        <p:txBody>
          <a:bodyPr/>
          <a:lstStyle/>
          <a:p>
            <a:r>
              <a:rPr lang="en-US" smtClean="0"/>
              <a:t>Manikanta Assistant professor Department of MCA ATME CE</a:t>
            </a:r>
            <a:endParaRPr lang="en-US"/>
          </a:p>
        </p:txBody>
      </p:sp>
      <p:sp>
        <p:nvSpPr>
          <p:cNvPr id="6" name="Slide Number Placeholder 5"/>
          <p:cNvSpPr>
            <a:spLocks noGrp="1"/>
          </p:cNvSpPr>
          <p:nvPr>
            <p:ph type="sldNum" sz="quarter" idx="12"/>
          </p:nvPr>
        </p:nvSpPr>
        <p:spPr/>
        <p:txBody>
          <a:bodyPr/>
          <a:lstStyle/>
          <a:p>
            <a:fld id="{FF4FCE06-E280-4357-9DA6-355B5E73A2B1}" type="slidenum">
              <a:rPr lang="en-US" smtClean="0"/>
              <a:t>‹#›</a:t>
            </a:fld>
            <a:endParaRPr lang="en-US"/>
          </a:p>
        </p:txBody>
      </p:sp>
    </p:spTree>
    <p:extLst>
      <p:ext uri="{BB962C8B-B14F-4D97-AF65-F5344CB8AC3E}">
        <p14:creationId xmlns:p14="http://schemas.microsoft.com/office/powerpoint/2010/main" val="121096937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43C75399-6940-4D1F-A8E0-2D5F8907CDC5}" type="datetime1">
              <a:rPr lang="en-US" smtClean="0"/>
              <a:t>1/16/2025</a:t>
            </a:fld>
            <a:endParaRPr lang="en-US"/>
          </a:p>
        </p:txBody>
      </p:sp>
      <p:sp>
        <p:nvSpPr>
          <p:cNvPr id="5" name="Footer Placeholder 4"/>
          <p:cNvSpPr>
            <a:spLocks noGrp="1"/>
          </p:cNvSpPr>
          <p:nvPr>
            <p:ph type="ftr" sz="quarter" idx="11"/>
          </p:nvPr>
        </p:nvSpPr>
        <p:spPr/>
        <p:txBody>
          <a:bodyPr/>
          <a:lstStyle/>
          <a:p>
            <a:r>
              <a:rPr lang="en-US" smtClean="0"/>
              <a:t>Manikanta Assistant professor Department of MCA ATME CE</a:t>
            </a:r>
            <a:endParaRPr lang="en-US"/>
          </a:p>
        </p:txBody>
      </p:sp>
      <p:sp>
        <p:nvSpPr>
          <p:cNvPr id="6" name="Slide Number Placeholder 5"/>
          <p:cNvSpPr>
            <a:spLocks noGrp="1"/>
          </p:cNvSpPr>
          <p:nvPr>
            <p:ph type="sldNum" sz="quarter" idx="12"/>
          </p:nvPr>
        </p:nvSpPr>
        <p:spPr/>
        <p:txBody>
          <a:bodyPr/>
          <a:lstStyle/>
          <a:p>
            <a:fld id="{FF4FCE06-E280-4357-9DA6-355B5E73A2B1}" type="slidenum">
              <a:rPr lang="en-US" smtClean="0"/>
              <a:t>‹#›</a:t>
            </a:fld>
            <a:endParaRPr lang="en-US"/>
          </a:p>
        </p:txBody>
      </p:sp>
    </p:spTree>
    <p:extLst>
      <p:ext uri="{BB962C8B-B14F-4D97-AF65-F5344CB8AC3E}">
        <p14:creationId xmlns:p14="http://schemas.microsoft.com/office/powerpoint/2010/main" val="77048596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74B7CEE0-2181-4D74-94A0-E5E9927B60D0}" type="datetime1">
              <a:rPr lang="en-US" smtClean="0"/>
              <a:t>1/16/2025</a:t>
            </a:fld>
            <a:endParaRPr lang="en-US"/>
          </a:p>
        </p:txBody>
      </p:sp>
      <p:sp>
        <p:nvSpPr>
          <p:cNvPr id="6" name="Footer Placeholder 5"/>
          <p:cNvSpPr>
            <a:spLocks noGrp="1"/>
          </p:cNvSpPr>
          <p:nvPr>
            <p:ph type="ftr" sz="quarter" idx="11"/>
          </p:nvPr>
        </p:nvSpPr>
        <p:spPr/>
        <p:txBody>
          <a:bodyPr/>
          <a:lstStyle/>
          <a:p>
            <a:r>
              <a:rPr lang="en-US" smtClean="0"/>
              <a:t>Manikanta Assistant professor Department of MCA ATME CE</a:t>
            </a:r>
            <a:endParaRPr lang="en-US"/>
          </a:p>
        </p:txBody>
      </p:sp>
      <p:sp>
        <p:nvSpPr>
          <p:cNvPr id="7" name="Slide Number Placeholder 6"/>
          <p:cNvSpPr>
            <a:spLocks noGrp="1"/>
          </p:cNvSpPr>
          <p:nvPr>
            <p:ph type="sldNum" sz="quarter" idx="12"/>
          </p:nvPr>
        </p:nvSpPr>
        <p:spPr/>
        <p:txBody>
          <a:bodyPr/>
          <a:lstStyle/>
          <a:p>
            <a:fld id="{FF4FCE06-E280-4357-9DA6-355B5E73A2B1}" type="slidenum">
              <a:rPr lang="en-US" smtClean="0"/>
              <a:t>‹#›</a:t>
            </a:fld>
            <a:endParaRPr lang="en-US"/>
          </a:p>
        </p:txBody>
      </p:sp>
    </p:spTree>
    <p:extLst>
      <p:ext uri="{BB962C8B-B14F-4D97-AF65-F5344CB8AC3E}">
        <p14:creationId xmlns:p14="http://schemas.microsoft.com/office/powerpoint/2010/main" val="90832753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D64DD14D-7C8D-4109-81AA-8D8C7E8F2C06}" type="datetime1">
              <a:rPr lang="en-US" smtClean="0"/>
              <a:t>1/16/2025</a:t>
            </a:fld>
            <a:endParaRPr lang="en-US"/>
          </a:p>
        </p:txBody>
      </p:sp>
      <p:sp>
        <p:nvSpPr>
          <p:cNvPr id="8" name="Footer Placeholder 7"/>
          <p:cNvSpPr>
            <a:spLocks noGrp="1"/>
          </p:cNvSpPr>
          <p:nvPr>
            <p:ph type="ftr" sz="quarter" idx="11"/>
          </p:nvPr>
        </p:nvSpPr>
        <p:spPr/>
        <p:txBody>
          <a:bodyPr/>
          <a:lstStyle/>
          <a:p>
            <a:r>
              <a:rPr lang="en-US" smtClean="0"/>
              <a:t>Manikanta Assistant professor Department of MCA ATME CE</a:t>
            </a:r>
            <a:endParaRPr lang="en-US"/>
          </a:p>
        </p:txBody>
      </p:sp>
      <p:sp>
        <p:nvSpPr>
          <p:cNvPr id="9" name="Slide Number Placeholder 8"/>
          <p:cNvSpPr>
            <a:spLocks noGrp="1"/>
          </p:cNvSpPr>
          <p:nvPr>
            <p:ph type="sldNum" sz="quarter" idx="12"/>
          </p:nvPr>
        </p:nvSpPr>
        <p:spPr/>
        <p:txBody>
          <a:bodyPr/>
          <a:lstStyle/>
          <a:p>
            <a:fld id="{FF4FCE06-E280-4357-9DA6-355B5E73A2B1}" type="slidenum">
              <a:rPr lang="en-US" smtClean="0"/>
              <a:t>‹#›</a:t>
            </a:fld>
            <a:endParaRPr lang="en-US"/>
          </a:p>
        </p:txBody>
      </p:sp>
    </p:spTree>
    <p:extLst>
      <p:ext uri="{BB962C8B-B14F-4D97-AF65-F5344CB8AC3E}">
        <p14:creationId xmlns:p14="http://schemas.microsoft.com/office/powerpoint/2010/main" val="167921901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ECEECCE6-A3A2-446F-8CC8-E3DFA83C9D6A}" type="datetime1">
              <a:rPr lang="en-US" smtClean="0"/>
              <a:t>1/16/2025</a:t>
            </a:fld>
            <a:endParaRPr lang="en-US"/>
          </a:p>
        </p:txBody>
      </p:sp>
      <p:sp>
        <p:nvSpPr>
          <p:cNvPr id="4" name="Footer Placeholder 3"/>
          <p:cNvSpPr>
            <a:spLocks noGrp="1"/>
          </p:cNvSpPr>
          <p:nvPr>
            <p:ph type="ftr" sz="quarter" idx="11"/>
          </p:nvPr>
        </p:nvSpPr>
        <p:spPr/>
        <p:txBody>
          <a:bodyPr/>
          <a:lstStyle/>
          <a:p>
            <a:r>
              <a:rPr lang="en-US" smtClean="0"/>
              <a:t>Manikanta Assistant professor Department of MCA ATME CE</a:t>
            </a:r>
            <a:endParaRPr lang="en-US"/>
          </a:p>
        </p:txBody>
      </p:sp>
      <p:sp>
        <p:nvSpPr>
          <p:cNvPr id="5" name="Slide Number Placeholder 4"/>
          <p:cNvSpPr>
            <a:spLocks noGrp="1"/>
          </p:cNvSpPr>
          <p:nvPr>
            <p:ph type="sldNum" sz="quarter" idx="12"/>
          </p:nvPr>
        </p:nvSpPr>
        <p:spPr/>
        <p:txBody>
          <a:bodyPr/>
          <a:lstStyle/>
          <a:p>
            <a:fld id="{FF4FCE06-E280-4357-9DA6-355B5E73A2B1}" type="slidenum">
              <a:rPr lang="en-US" smtClean="0"/>
              <a:t>‹#›</a:t>
            </a:fld>
            <a:endParaRPr lang="en-US"/>
          </a:p>
        </p:txBody>
      </p:sp>
    </p:spTree>
    <p:extLst>
      <p:ext uri="{BB962C8B-B14F-4D97-AF65-F5344CB8AC3E}">
        <p14:creationId xmlns:p14="http://schemas.microsoft.com/office/powerpoint/2010/main" val="394819692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BB86809-CCCA-4C3E-936D-09410743A528}" type="datetime1">
              <a:rPr lang="en-US" smtClean="0"/>
              <a:t>1/16/2025</a:t>
            </a:fld>
            <a:endParaRPr lang="en-US"/>
          </a:p>
        </p:txBody>
      </p:sp>
      <p:sp>
        <p:nvSpPr>
          <p:cNvPr id="3" name="Footer Placeholder 2"/>
          <p:cNvSpPr>
            <a:spLocks noGrp="1"/>
          </p:cNvSpPr>
          <p:nvPr>
            <p:ph type="ftr" sz="quarter" idx="11"/>
          </p:nvPr>
        </p:nvSpPr>
        <p:spPr/>
        <p:txBody>
          <a:bodyPr/>
          <a:lstStyle/>
          <a:p>
            <a:r>
              <a:rPr lang="en-US" smtClean="0"/>
              <a:t>Manikanta Assistant professor Department of MCA ATME CE</a:t>
            </a:r>
            <a:endParaRPr lang="en-US"/>
          </a:p>
        </p:txBody>
      </p:sp>
      <p:sp>
        <p:nvSpPr>
          <p:cNvPr id="4" name="Slide Number Placeholder 3"/>
          <p:cNvSpPr>
            <a:spLocks noGrp="1"/>
          </p:cNvSpPr>
          <p:nvPr>
            <p:ph type="sldNum" sz="quarter" idx="12"/>
          </p:nvPr>
        </p:nvSpPr>
        <p:spPr/>
        <p:txBody>
          <a:bodyPr/>
          <a:lstStyle/>
          <a:p>
            <a:fld id="{FF4FCE06-E280-4357-9DA6-355B5E73A2B1}" type="slidenum">
              <a:rPr lang="en-US" smtClean="0"/>
              <a:t>‹#›</a:t>
            </a:fld>
            <a:endParaRPr lang="en-US"/>
          </a:p>
        </p:txBody>
      </p:sp>
    </p:spTree>
    <p:extLst>
      <p:ext uri="{BB962C8B-B14F-4D97-AF65-F5344CB8AC3E}">
        <p14:creationId xmlns:p14="http://schemas.microsoft.com/office/powerpoint/2010/main" val="172955903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C3992E5-5EB1-45CA-8A46-C3F5630CF97B}" type="datetime1">
              <a:rPr lang="en-US" smtClean="0"/>
              <a:t>1/16/2025</a:t>
            </a:fld>
            <a:endParaRPr lang="en-US"/>
          </a:p>
        </p:txBody>
      </p:sp>
      <p:sp>
        <p:nvSpPr>
          <p:cNvPr id="6" name="Footer Placeholder 5"/>
          <p:cNvSpPr>
            <a:spLocks noGrp="1"/>
          </p:cNvSpPr>
          <p:nvPr>
            <p:ph type="ftr" sz="quarter" idx="11"/>
          </p:nvPr>
        </p:nvSpPr>
        <p:spPr/>
        <p:txBody>
          <a:bodyPr/>
          <a:lstStyle/>
          <a:p>
            <a:r>
              <a:rPr lang="en-US" smtClean="0"/>
              <a:t>Manikanta Assistant professor Department of MCA ATME CE</a:t>
            </a:r>
            <a:endParaRPr lang="en-US"/>
          </a:p>
        </p:txBody>
      </p:sp>
      <p:sp>
        <p:nvSpPr>
          <p:cNvPr id="7" name="Slide Number Placeholder 6"/>
          <p:cNvSpPr>
            <a:spLocks noGrp="1"/>
          </p:cNvSpPr>
          <p:nvPr>
            <p:ph type="sldNum" sz="quarter" idx="12"/>
          </p:nvPr>
        </p:nvSpPr>
        <p:spPr/>
        <p:txBody>
          <a:bodyPr/>
          <a:lstStyle/>
          <a:p>
            <a:fld id="{FF4FCE06-E280-4357-9DA6-355B5E73A2B1}" type="slidenum">
              <a:rPr lang="en-US" smtClean="0"/>
              <a:t>‹#›</a:t>
            </a:fld>
            <a:endParaRPr lang="en-US"/>
          </a:p>
        </p:txBody>
      </p:sp>
    </p:spTree>
    <p:extLst>
      <p:ext uri="{BB962C8B-B14F-4D97-AF65-F5344CB8AC3E}">
        <p14:creationId xmlns:p14="http://schemas.microsoft.com/office/powerpoint/2010/main" val="273036227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25B4C38-0159-49C9-831B-429FB1B393A0}" type="datetime1">
              <a:rPr lang="en-US" smtClean="0"/>
              <a:t>1/16/2025</a:t>
            </a:fld>
            <a:endParaRPr lang="en-US"/>
          </a:p>
        </p:txBody>
      </p:sp>
      <p:sp>
        <p:nvSpPr>
          <p:cNvPr id="6" name="Footer Placeholder 5"/>
          <p:cNvSpPr>
            <a:spLocks noGrp="1"/>
          </p:cNvSpPr>
          <p:nvPr>
            <p:ph type="ftr" sz="quarter" idx="11"/>
          </p:nvPr>
        </p:nvSpPr>
        <p:spPr/>
        <p:txBody>
          <a:bodyPr/>
          <a:lstStyle/>
          <a:p>
            <a:r>
              <a:rPr lang="en-US" smtClean="0"/>
              <a:t>Manikanta Assistant professor Department of MCA ATME CE</a:t>
            </a:r>
            <a:endParaRPr lang="en-US"/>
          </a:p>
        </p:txBody>
      </p:sp>
      <p:sp>
        <p:nvSpPr>
          <p:cNvPr id="7" name="Slide Number Placeholder 6"/>
          <p:cNvSpPr>
            <a:spLocks noGrp="1"/>
          </p:cNvSpPr>
          <p:nvPr>
            <p:ph type="sldNum" sz="quarter" idx="12"/>
          </p:nvPr>
        </p:nvSpPr>
        <p:spPr/>
        <p:txBody>
          <a:bodyPr/>
          <a:lstStyle/>
          <a:p>
            <a:fld id="{FF4FCE06-E280-4357-9DA6-355B5E73A2B1}" type="slidenum">
              <a:rPr lang="en-US" smtClean="0"/>
              <a:t>‹#›</a:t>
            </a:fld>
            <a:endParaRPr lang="en-US"/>
          </a:p>
        </p:txBody>
      </p:sp>
    </p:spTree>
    <p:extLst>
      <p:ext uri="{BB962C8B-B14F-4D97-AF65-F5344CB8AC3E}">
        <p14:creationId xmlns:p14="http://schemas.microsoft.com/office/powerpoint/2010/main" val="276106437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CBF892F-2E55-4B6A-8C81-BDE4EC59E14F}" type="datetime1">
              <a:rPr lang="en-US" smtClean="0"/>
              <a:t>1/16/2025</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smtClean="0"/>
              <a:t>Manikanta Assistant professor Department of MCA ATME CE</a:t>
            </a: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F4FCE06-E280-4357-9DA6-355B5E73A2B1}" type="slidenum">
              <a:rPr lang="en-US" smtClean="0"/>
              <a:t>‹#›</a:t>
            </a:fld>
            <a:endParaRPr lang="en-US"/>
          </a:p>
        </p:txBody>
      </p:sp>
      <p:pic>
        <p:nvPicPr>
          <p:cNvPr id="7" name="Picture 2"/>
          <p:cNvPicPr>
            <a:picLocks noChangeAspect="1" noChangeArrowheads="1"/>
          </p:cNvPicPr>
          <p:nvPr userDrawn="1"/>
        </p:nvPicPr>
        <p:blipFill>
          <a:blip r:embed="rId13">
            <a:extLst>
              <a:ext uri="{28A0092B-C50C-407E-A947-70E740481C1C}">
                <a14:useLocalDpi xmlns:a14="http://schemas.microsoft.com/office/drawing/2010/main" val="0"/>
              </a:ext>
            </a:extLst>
          </a:blip>
          <a:srcRect/>
          <a:stretch>
            <a:fillRect/>
          </a:stretch>
        </p:blipFill>
        <p:spPr bwMode="auto">
          <a:xfrm>
            <a:off x="6927" y="0"/>
            <a:ext cx="9137073" cy="866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40446232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2.xml"/></Relationships>
</file>

<file path=ppt/slides/_rels/slide112.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5.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2.xml"/></Relationships>
</file>

<file path=ppt/slides/_rels/slide1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9.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0.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2.xml"/></Relationships>
</file>

<file path=ppt/slides/_rels/slide121.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2.xml"/></Relationships>
</file>

<file path=ppt/slides/_rels/slide122.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2.xml"/></Relationships>
</file>

<file path=ppt/slides/_rels/slide1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4.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2.xml"/></Relationships>
</file>

<file path=ppt/slides/_rels/slide1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3.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2.xml"/></Relationships>
</file>

<file path=ppt/slides/_rels/slide13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image" Target="../media/image4.svg"/></Relationships>
</file>

<file path=ppt/slides/_rels/slide1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4.sv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MODULE 1 </a:t>
            </a:r>
            <a:endParaRPr lang="en-US" dirty="0"/>
          </a:p>
        </p:txBody>
      </p:sp>
      <p:sp>
        <p:nvSpPr>
          <p:cNvPr id="3" name="Subtitle 2"/>
          <p:cNvSpPr>
            <a:spLocks noGrp="1"/>
          </p:cNvSpPr>
          <p:nvPr>
            <p:ph type="subTitle" idx="1"/>
          </p:nvPr>
        </p:nvSpPr>
        <p:spPr/>
        <p:txBody>
          <a:bodyPr/>
          <a:lstStyle/>
          <a:p>
            <a:r>
              <a:rPr lang="en-US" dirty="0" smtClean="0"/>
              <a:t>DBMS</a:t>
            </a:r>
            <a:endParaRPr lang="en-US" dirty="0"/>
          </a:p>
        </p:txBody>
      </p:sp>
      <p:sp>
        <p:nvSpPr>
          <p:cNvPr id="4" name="Footer Placeholder 3"/>
          <p:cNvSpPr>
            <a:spLocks noGrp="1"/>
          </p:cNvSpPr>
          <p:nvPr>
            <p:ph type="ftr" sz="quarter" idx="11"/>
          </p:nvPr>
        </p:nvSpPr>
        <p:spPr/>
        <p:txBody>
          <a:bodyPr/>
          <a:lstStyle/>
          <a:p>
            <a:r>
              <a:rPr lang="en-US" smtClean="0"/>
              <a:t>Manikanta Assistant professor Department of MCA ATME CE</a:t>
            </a:r>
            <a:endParaRPr lang="en-US"/>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927" y="34636"/>
            <a:ext cx="9137073" cy="866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27190418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Content Placeholder 2"/>
          <p:cNvSpPr>
            <a:spLocks noGrp="1"/>
          </p:cNvSpPr>
          <p:nvPr>
            <p:ph idx="1"/>
          </p:nvPr>
        </p:nvSpPr>
        <p:spPr>
          <a:xfrm>
            <a:off x="228600" y="1028700"/>
            <a:ext cx="8686800" cy="5715000"/>
          </a:xfrm>
        </p:spPr>
        <p:txBody>
          <a:bodyPr>
            <a:normAutofit fontScale="92500"/>
          </a:bodyPr>
          <a:lstStyle/>
          <a:p>
            <a:r>
              <a:rPr lang="en-US" altLang="en-US" sz="2000" b="1" dirty="0" smtClean="0"/>
              <a:t>Network model</a:t>
            </a:r>
            <a:endParaRPr lang="en-US" altLang="en-US" sz="2000" dirty="0" smtClean="0"/>
          </a:p>
          <a:p>
            <a:r>
              <a:rPr lang="en-US" altLang="en-US" sz="2000" dirty="0" smtClean="0"/>
              <a:t>Network data model contains many links among various items of the data. This model organizes data using two fundamental constructs, called records and sets. Records contain fields, and sets define one-to-many relationships between records.</a:t>
            </a:r>
          </a:p>
          <a:p>
            <a:r>
              <a:rPr lang="en-US" altLang="en-US" sz="2000" dirty="0" smtClean="0"/>
              <a:t>Example: IDMS (</a:t>
            </a:r>
            <a:r>
              <a:rPr lang="en-US" altLang="en-US" sz="2000" dirty="0" err="1" smtClean="0"/>
              <a:t>Cullinet</a:t>
            </a:r>
            <a:r>
              <a:rPr lang="en-US" altLang="en-US" sz="2000" dirty="0" smtClean="0"/>
              <a:t> – now Computer Associates), DMS 1100 (Univac – now Unisys), IMAGE (Hewlett-Packard), VAX-DBMS (Digital – now Compaq), SUPRA (</a:t>
            </a:r>
            <a:r>
              <a:rPr lang="en-US" altLang="en-US" sz="2000" dirty="0" err="1" smtClean="0"/>
              <a:t>Cincom</a:t>
            </a:r>
            <a:r>
              <a:rPr lang="en-US" altLang="en-US" sz="2000" dirty="0" smtClean="0"/>
              <a:t>)</a:t>
            </a:r>
          </a:p>
          <a:p>
            <a:endParaRPr lang="en-US" altLang="en-US" sz="2000" dirty="0" smtClean="0"/>
          </a:p>
          <a:p>
            <a:endParaRPr lang="en-IN" altLang="en-US" dirty="0" smtClean="0"/>
          </a:p>
          <a:p>
            <a:pPr algn="just"/>
            <a:r>
              <a:rPr lang="en-US" altLang="en-US" sz="2000" dirty="0" smtClean="0"/>
              <a:t>In 1969, the Conference on Data Systems Languages on Database Task Group (CODASYL DBTG) established the first specification of the network database model and its language.</a:t>
            </a:r>
          </a:p>
          <a:p>
            <a:pPr algn="just"/>
            <a:r>
              <a:rPr lang="en-US" altLang="en-US" sz="2000" dirty="0" smtClean="0"/>
              <a:t>Network model is also known as CODASYL DBTG model.</a:t>
            </a:r>
          </a:p>
          <a:p>
            <a:pPr algn="just"/>
            <a:r>
              <a:rPr lang="en-US" altLang="en-US" sz="2000" dirty="0" smtClean="0"/>
              <a:t>Network model represents data as record types and also represents a limited type of 1:N relationship, called a set type. </a:t>
            </a:r>
          </a:p>
          <a:p>
            <a:pPr algn="just"/>
            <a:r>
              <a:rPr lang="en-US" altLang="en-US" sz="2000" dirty="0" smtClean="0"/>
              <a:t>A 1:N relationship relates one instance of a record to many record instances using some pointer linking mechanism in these model.</a:t>
            </a:r>
          </a:p>
        </p:txBody>
      </p:sp>
      <p:pic>
        <p:nvPicPr>
          <p:cNvPr id="75779" name="Picture 3" descr="120px-Netzwerkdatenbankmodell"/>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52600" y="3048000"/>
            <a:ext cx="4495800" cy="838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5780" name="Slide Number Placeholder 3"/>
          <p:cNvSpPr>
            <a:spLocks noGrp="1" noChangeArrowheads="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fld id="{C5C021C7-635B-4B8E-9AC7-D0117F64673F}" type="slidenum">
              <a:rPr lang="en-US" altLang="en-US" smtClean="0">
                <a:solidFill>
                  <a:srgbClr val="045C75"/>
                </a:solidFill>
                <a:latin typeface="Constantia" pitchFamily="18" charset="0"/>
              </a:rPr>
              <a:pPr/>
              <a:t>10</a:t>
            </a:fld>
            <a:endParaRPr lang="en-US" altLang="en-US" smtClean="0">
              <a:solidFill>
                <a:srgbClr val="045C75"/>
              </a:solidFill>
              <a:latin typeface="Constantia" pitchFamily="18" charset="0"/>
            </a:endParaRPr>
          </a:p>
        </p:txBody>
      </p:sp>
    </p:spTree>
    <p:extLst>
      <p:ext uri="{BB962C8B-B14F-4D97-AF65-F5344CB8AC3E}">
        <p14:creationId xmlns:p14="http://schemas.microsoft.com/office/powerpoint/2010/main" val="163563104"/>
      </p:ext>
    </p:extLst>
  </p:cSld>
  <p:clrMapOvr>
    <a:masterClrMapping/>
  </p:clrMapOvr>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2" name="Title 1"/>
          <p:cNvSpPr>
            <a:spLocks noGrp="1"/>
          </p:cNvSpPr>
          <p:nvPr>
            <p:ph type="title"/>
          </p:nvPr>
        </p:nvSpPr>
        <p:spPr>
          <a:xfrm>
            <a:off x="381000" y="762000"/>
            <a:ext cx="8229600" cy="2087562"/>
          </a:xfrm>
        </p:spPr>
        <p:txBody>
          <a:bodyPr/>
          <a:lstStyle/>
          <a:p>
            <a:r>
              <a:rPr lang="en-IN" altLang="en-US" sz="2500" b="1" dirty="0" smtClean="0">
                <a:latin typeface="Times New Roman" pitchFamily="18" charset="0"/>
                <a:cs typeface="Times New Roman" pitchFamily="18" charset="0"/>
              </a:rPr>
              <a:t>One-to-Many (1:N) Relationships</a:t>
            </a:r>
            <a:r>
              <a:rPr lang="en-US" altLang="en-US" sz="2500" dirty="0" smtClean="0">
                <a:latin typeface="Times New Roman" pitchFamily="18" charset="0"/>
                <a:cs typeface="Times New Roman" pitchFamily="18" charset="0"/>
              </a:rPr>
              <a:t/>
            </a:r>
            <a:br>
              <a:rPr lang="en-US" altLang="en-US" sz="2500" dirty="0" smtClean="0">
                <a:latin typeface="Times New Roman" pitchFamily="18" charset="0"/>
                <a:cs typeface="Times New Roman" pitchFamily="18" charset="0"/>
              </a:rPr>
            </a:br>
            <a:r>
              <a:rPr lang="en-IN" altLang="en-US" sz="2500" dirty="0" smtClean="0">
                <a:latin typeface="Times New Roman" pitchFamily="18" charset="0"/>
                <a:cs typeface="Times New Roman" pitchFamily="18" charset="0"/>
              </a:rPr>
              <a:t>An entity in A is associated with any number of entities in B, and an entity in B however can be associated with at most one entity in A, </a:t>
            </a:r>
            <a:r>
              <a:rPr lang="en-US" altLang="en-US" sz="2500" dirty="0" smtClean="0">
                <a:latin typeface="Times New Roman" pitchFamily="18" charset="0"/>
                <a:cs typeface="Times New Roman" pitchFamily="18" charset="0"/>
              </a:rPr>
              <a:t/>
            </a:r>
            <a:br>
              <a:rPr lang="en-US" altLang="en-US" sz="2500" dirty="0" smtClean="0">
                <a:latin typeface="Times New Roman" pitchFamily="18" charset="0"/>
                <a:cs typeface="Times New Roman" pitchFamily="18" charset="0"/>
              </a:rPr>
            </a:br>
            <a:endParaRPr lang="en-US" altLang="en-US" sz="2500" dirty="0" smtClean="0">
              <a:latin typeface="Times New Roman" pitchFamily="18" charset="0"/>
              <a:cs typeface="Times New Roman" pitchFamily="18" charset="0"/>
            </a:endParaRPr>
          </a:p>
        </p:txBody>
      </p:sp>
      <p:pic>
        <p:nvPicPr>
          <p:cNvPr id="117763" name="Content Placeholder 3" descr="untitled11.bmp"/>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609600" y="2971800"/>
            <a:ext cx="8001000" cy="3154363"/>
          </a:xfrm>
        </p:spPr>
      </p:pic>
      <p:sp>
        <p:nvSpPr>
          <p:cNvPr id="2" name="Footer Placeholder 1"/>
          <p:cNvSpPr>
            <a:spLocks noGrp="1"/>
          </p:cNvSpPr>
          <p:nvPr>
            <p:ph type="ftr" sz="quarter" idx="11"/>
          </p:nvPr>
        </p:nvSpPr>
        <p:spPr/>
        <p:txBody>
          <a:bodyPr/>
          <a:lstStyle/>
          <a:p>
            <a:r>
              <a:rPr lang="en-US" smtClean="0"/>
              <a:t>Manikanta Assistant professor Department of MCA ATME CE</a:t>
            </a:r>
            <a:endParaRPr lang="en-US"/>
          </a:p>
        </p:txBody>
      </p:sp>
    </p:spTree>
    <p:extLst>
      <p:ext uri="{BB962C8B-B14F-4D97-AF65-F5344CB8AC3E}">
        <p14:creationId xmlns:p14="http://schemas.microsoft.com/office/powerpoint/2010/main" val="3322534907"/>
      </p:ext>
    </p:extLst>
  </p:cSld>
  <p:clrMapOvr>
    <a:masterClrMapping/>
  </p:clrMapOvr>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Title 1"/>
          <p:cNvSpPr>
            <a:spLocks noGrp="1"/>
          </p:cNvSpPr>
          <p:nvPr>
            <p:ph type="title"/>
          </p:nvPr>
        </p:nvSpPr>
        <p:spPr>
          <a:xfrm>
            <a:off x="457200" y="609600"/>
            <a:ext cx="8229600" cy="1143000"/>
          </a:xfrm>
        </p:spPr>
        <p:txBody>
          <a:bodyPr/>
          <a:lstStyle/>
          <a:p>
            <a:r>
              <a:rPr lang="en-IN" altLang="en-US" sz="2500" b="1" dirty="0" smtClean="0">
                <a:latin typeface="Times New Roman" pitchFamily="18" charset="0"/>
                <a:cs typeface="Times New Roman" pitchFamily="18" charset="0"/>
              </a:rPr>
              <a:t>1:1 &amp; 1:N Relationships: Example</a:t>
            </a:r>
            <a:r>
              <a:rPr lang="en-US" altLang="en-US" sz="2500" dirty="0" smtClean="0">
                <a:latin typeface="Times New Roman" pitchFamily="18" charset="0"/>
                <a:cs typeface="Times New Roman" pitchFamily="18" charset="0"/>
              </a:rPr>
              <a:t/>
            </a:r>
            <a:br>
              <a:rPr lang="en-US" altLang="en-US" sz="2500" dirty="0" smtClean="0">
                <a:latin typeface="Times New Roman" pitchFamily="18" charset="0"/>
                <a:cs typeface="Times New Roman" pitchFamily="18" charset="0"/>
              </a:rPr>
            </a:br>
            <a:endParaRPr lang="en-US" altLang="en-US" sz="2500" dirty="0" smtClean="0">
              <a:latin typeface="Times New Roman" pitchFamily="18" charset="0"/>
              <a:cs typeface="Times New Roman" pitchFamily="18" charset="0"/>
            </a:endParaRPr>
          </a:p>
        </p:txBody>
      </p:sp>
      <p:pic>
        <p:nvPicPr>
          <p:cNvPr id="118787" name="Content Placeholder 3" descr="untitled12.bmp"/>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914400" y="2819400"/>
            <a:ext cx="6705600" cy="2119313"/>
          </a:xfrm>
        </p:spPr>
      </p:pic>
      <p:sp>
        <p:nvSpPr>
          <p:cNvPr id="2" name="Footer Placeholder 1"/>
          <p:cNvSpPr>
            <a:spLocks noGrp="1"/>
          </p:cNvSpPr>
          <p:nvPr>
            <p:ph type="ftr" sz="quarter" idx="11"/>
          </p:nvPr>
        </p:nvSpPr>
        <p:spPr/>
        <p:txBody>
          <a:bodyPr/>
          <a:lstStyle/>
          <a:p>
            <a:r>
              <a:rPr lang="en-US" smtClean="0"/>
              <a:t>Manikanta Assistant professor Department of MCA ATME CE</a:t>
            </a:r>
            <a:endParaRPr lang="en-US"/>
          </a:p>
        </p:txBody>
      </p:sp>
    </p:spTree>
    <p:extLst>
      <p:ext uri="{BB962C8B-B14F-4D97-AF65-F5344CB8AC3E}">
        <p14:creationId xmlns:p14="http://schemas.microsoft.com/office/powerpoint/2010/main" val="3038736437"/>
      </p:ext>
    </p:extLst>
  </p:cSld>
  <p:clrMapOvr>
    <a:masterClrMapping/>
  </p:clrMapOvr>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10" name="Title 1"/>
          <p:cNvSpPr>
            <a:spLocks noGrp="1"/>
          </p:cNvSpPr>
          <p:nvPr>
            <p:ph type="title"/>
          </p:nvPr>
        </p:nvSpPr>
        <p:spPr>
          <a:xfrm>
            <a:off x="457200" y="1143000"/>
            <a:ext cx="8686800" cy="1249363"/>
          </a:xfrm>
        </p:spPr>
        <p:txBody>
          <a:bodyPr>
            <a:normAutofit fontScale="90000"/>
          </a:bodyPr>
          <a:lstStyle/>
          <a:p>
            <a:r>
              <a:rPr lang="en-IN" altLang="en-US" sz="2500" b="1" dirty="0" smtClean="0">
                <a:latin typeface="Times New Roman" pitchFamily="18" charset="0"/>
                <a:cs typeface="Times New Roman" pitchFamily="18" charset="0"/>
              </a:rPr>
              <a:t>Many-to-1 (N:1) Relationships</a:t>
            </a:r>
            <a:r>
              <a:rPr lang="en-US" altLang="en-US" sz="2500" dirty="0" smtClean="0">
                <a:latin typeface="Times New Roman" pitchFamily="18" charset="0"/>
                <a:cs typeface="Times New Roman" pitchFamily="18" charset="0"/>
              </a:rPr>
              <a:t/>
            </a:r>
            <a:br>
              <a:rPr lang="en-US" altLang="en-US" sz="2500" dirty="0" smtClean="0">
                <a:latin typeface="Times New Roman" pitchFamily="18" charset="0"/>
                <a:cs typeface="Times New Roman" pitchFamily="18" charset="0"/>
              </a:rPr>
            </a:br>
            <a:r>
              <a:rPr lang="en-IN" altLang="en-US" sz="2500" dirty="0" smtClean="0">
                <a:latin typeface="Times New Roman" pitchFamily="18" charset="0"/>
                <a:cs typeface="Times New Roman" pitchFamily="18" charset="0"/>
              </a:rPr>
              <a:t>An entity in A is associated with at most one entity in B, and an entity in B however can be associated with any number of entities in A </a:t>
            </a:r>
            <a:r>
              <a:rPr lang="en-US" altLang="en-US" sz="2500" dirty="0" smtClean="0">
                <a:latin typeface="Times New Roman" pitchFamily="18" charset="0"/>
                <a:cs typeface="Times New Roman" pitchFamily="18" charset="0"/>
              </a:rPr>
              <a:t/>
            </a:r>
            <a:br>
              <a:rPr lang="en-US" altLang="en-US" sz="2500" dirty="0" smtClean="0">
                <a:latin typeface="Times New Roman" pitchFamily="18" charset="0"/>
                <a:cs typeface="Times New Roman" pitchFamily="18" charset="0"/>
              </a:rPr>
            </a:br>
            <a:endParaRPr lang="en-US" altLang="en-US" sz="2500" dirty="0" smtClean="0">
              <a:latin typeface="Times New Roman" pitchFamily="18" charset="0"/>
              <a:cs typeface="Times New Roman" pitchFamily="18" charset="0"/>
            </a:endParaRPr>
          </a:p>
        </p:txBody>
      </p:sp>
      <p:pic>
        <p:nvPicPr>
          <p:cNvPr id="119811" name="Content Placeholder 3" descr="untitled13.bmp"/>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685800" y="2362200"/>
            <a:ext cx="7705725" cy="3819525"/>
          </a:xfrm>
        </p:spPr>
      </p:pic>
      <p:sp>
        <p:nvSpPr>
          <p:cNvPr id="2" name="Footer Placeholder 1"/>
          <p:cNvSpPr>
            <a:spLocks noGrp="1"/>
          </p:cNvSpPr>
          <p:nvPr>
            <p:ph type="ftr" sz="quarter" idx="11"/>
          </p:nvPr>
        </p:nvSpPr>
        <p:spPr/>
        <p:txBody>
          <a:bodyPr/>
          <a:lstStyle/>
          <a:p>
            <a:r>
              <a:rPr lang="en-US" smtClean="0"/>
              <a:t>Manikanta Assistant professor Department of MCA ATME CE</a:t>
            </a:r>
            <a:endParaRPr lang="en-US"/>
          </a:p>
        </p:txBody>
      </p:sp>
    </p:spTree>
    <p:extLst>
      <p:ext uri="{BB962C8B-B14F-4D97-AF65-F5344CB8AC3E}">
        <p14:creationId xmlns:p14="http://schemas.microsoft.com/office/powerpoint/2010/main" val="889598898"/>
      </p:ext>
    </p:extLst>
  </p:cSld>
  <p:clrMapOvr>
    <a:masterClrMapping/>
  </p:clrMapOvr>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4" name="Title 1"/>
          <p:cNvSpPr>
            <a:spLocks noGrp="1"/>
          </p:cNvSpPr>
          <p:nvPr>
            <p:ph type="title"/>
          </p:nvPr>
        </p:nvSpPr>
        <p:spPr>
          <a:xfrm>
            <a:off x="457200" y="762000"/>
            <a:ext cx="8229600" cy="1249363"/>
          </a:xfrm>
        </p:spPr>
        <p:txBody>
          <a:bodyPr>
            <a:normAutofit fontScale="90000"/>
          </a:bodyPr>
          <a:lstStyle/>
          <a:p>
            <a:r>
              <a:rPr lang="en-IN" altLang="en-US" sz="2500" b="1" dirty="0" smtClean="0">
                <a:latin typeface="Times New Roman" pitchFamily="18" charset="0"/>
                <a:cs typeface="Times New Roman" pitchFamily="18" charset="0"/>
              </a:rPr>
              <a:t>Many-to-Many (N:1) Relationships</a:t>
            </a:r>
            <a:r>
              <a:rPr lang="en-US" altLang="en-US" sz="2500" dirty="0" smtClean="0">
                <a:latin typeface="Times New Roman" pitchFamily="18" charset="0"/>
                <a:cs typeface="Times New Roman" pitchFamily="18" charset="0"/>
              </a:rPr>
              <a:t/>
            </a:r>
            <a:br>
              <a:rPr lang="en-US" altLang="en-US" sz="2500" dirty="0" smtClean="0">
                <a:latin typeface="Times New Roman" pitchFamily="18" charset="0"/>
                <a:cs typeface="Times New Roman" pitchFamily="18" charset="0"/>
              </a:rPr>
            </a:br>
            <a:r>
              <a:rPr lang="en-IN" altLang="en-US" sz="2500" dirty="0" smtClean="0">
                <a:latin typeface="Times New Roman" pitchFamily="18" charset="0"/>
                <a:cs typeface="Times New Roman" pitchFamily="18" charset="0"/>
              </a:rPr>
              <a:t>An entity in A is associated with any number of entities in B, and an entity in B can also be associated with any number of entities in A,</a:t>
            </a:r>
            <a:r>
              <a:rPr lang="en-US" altLang="en-US" sz="2500" dirty="0" smtClean="0">
                <a:latin typeface="Times New Roman" pitchFamily="18" charset="0"/>
                <a:cs typeface="Times New Roman" pitchFamily="18" charset="0"/>
              </a:rPr>
              <a:t/>
            </a:r>
            <a:br>
              <a:rPr lang="en-US" altLang="en-US" sz="2500" dirty="0" smtClean="0">
                <a:latin typeface="Times New Roman" pitchFamily="18" charset="0"/>
                <a:cs typeface="Times New Roman" pitchFamily="18" charset="0"/>
              </a:rPr>
            </a:br>
            <a:endParaRPr lang="en-US" altLang="en-US" sz="2500" dirty="0" smtClean="0">
              <a:latin typeface="Times New Roman" pitchFamily="18" charset="0"/>
              <a:cs typeface="Times New Roman" pitchFamily="18" charset="0"/>
            </a:endParaRPr>
          </a:p>
        </p:txBody>
      </p:sp>
      <p:pic>
        <p:nvPicPr>
          <p:cNvPr id="120835" name="Content Placeholder 3" descr="untitled14.bmp"/>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457200" y="2209800"/>
            <a:ext cx="8458200" cy="4525963"/>
          </a:xfrm>
        </p:spPr>
      </p:pic>
      <p:sp>
        <p:nvSpPr>
          <p:cNvPr id="2" name="Footer Placeholder 1"/>
          <p:cNvSpPr>
            <a:spLocks noGrp="1"/>
          </p:cNvSpPr>
          <p:nvPr>
            <p:ph type="ftr" sz="quarter" idx="11"/>
          </p:nvPr>
        </p:nvSpPr>
        <p:spPr/>
        <p:txBody>
          <a:bodyPr/>
          <a:lstStyle/>
          <a:p>
            <a:r>
              <a:rPr lang="en-US" smtClean="0"/>
              <a:t>Manikanta Assistant professor Department of MCA ATME CE</a:t>
            </a:r>
            <a:endParaRPr lang="en-US"/>
          </a:p>
        </p:txBody>
      </p:sp>
    </p:spTree>
    <p:extLst>
      <p:ext uri="{BB962C8B-B14F-4D97-AF65-F5344CB8AC3E}">
        <p14:creationId xmlns:p14="http://schemas.microsoft.com/office/powerpoint/2010/main" val="3600416416"/>
      </p:ext>
    </p:extLst>
  </p:cSld>
  <p:clrMapOvr>
    <a:masterClrMapping/>
  </p:clrMapOvr>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Title 1"/>
          <p:cNvSpPr>
            <a:spLocks noGrp="1"/>
          </p:cNvSpPr>
          <p:nvPr>
            <p:ph type="title"/>
          </p:nvPr>
        </p:nvSpPr>
        <p:spPr>
          <a:xfrm>
            <a:off x="381000" y="609600"/>
            <a:ext cx="8229600" cy="1143000"/>
          </a:xfrm>
        </p:spPr>
        <p:txBody>
          <a:bodyPr/>
          <a:lstStyle/>
          <a:p>
            <a:r>
              <a:rPr lang="en-IN" altLang="en-US" sz="2500" b="1" dirty="0" smtClean="0">
                <a:latin typeface="Times New Roman" pitchFamily="18" charset="0"/>
                <a:cs typeface="Times New Roman" pitchFamily="18" charset="0"/>
              </a:rPr>
              <a:t>N:1 &amp; N:M Relationships: Example</a:t>
            </a:r>
            <a:r>
              <a:rPr lang="en-US" altLang="en-US" sz="2500" dirty="0" smtClean="0">
                <a:latin typeface="Times New Roman" pitchFamily="18" charset="0"/>
                <a:cs typeface="Times New Roman" pitchFamily="18" charset="0"/>
              </a:rPr>
              <a:t/>
            </a:r>
            <a:br>
              <a:rPr lang="en-US" altLang="en-US" sz="2500" dirty="0" smtClean="0">
                <a:latin typeface="Times New Roman" pitchFamily="18" charset="0"/>
                <a:cs typeface="Times New Roman" pitchFamily="18" charset="0"/>
              </a:rPr>
            </a:br>
            <a:endParaRPr lang="en-US" altLang="en-US" sz="2500" dirty="0" smtClean="0">
              <a:latin typeface="Times New Roman" pitchFamily="18" charset="0"/>
              <a:cs typeface="Times New Roman" pitchFamily="18" charset="0"/>
            </a:endParaRPr>
          </a:p>
        </p:txBody>
      </p:sp>
      <p:pic>
        <p:nvPicPr>
          <p:cNvPr id="121859" name="Content Placeholder 3" descr="untitled15.bmp"/>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2133600" y="2133600"/>
            <a:ext cx="4314825" cy="2827338"/>
          </a:xfrm>
        </p:spPr>
      </p:pic>
      <p:sp>
        <p:nvSpPr>
          <p:cNvPr id="2" name="Footer Placeholder 1"/>
          <p:cNvSpPr>
            <a:spLocks noGrp="1"/>
          </p:cNvSpPr>
          <p:nvPr>
            <p:ph type="ftr" sz="quarter" idx="11"/>
          </p:nvPr>
        </p:nvSpPr>
        <p:spPr/>
        <p:txBody>
          <a:bodyPr/>
          <a:lstStyle/>
          <a:p>
            <a:r>
              <a:rPr lang="en-US" smtClean="0"/>
              <a:t>Manikanta Assistant professor Department of MCA ATME CE</a:t>
            </a:r>
            <a:endParaRPr lang="en-US"/>
          </a:p>
        </p:txBody>
      </p:sp>
    </p:spTree>
    <p:extLst>
      <p:ext uri="{BB962C8B-B14F-4D97-AF65-F5344CB8AC3E}">
        <p14:creationId xmlns:p14="http://schemas.microsoft.com/office/powerpoint/2010/main" val="4251603782"/>
      </p:ext>
    </p:extLst>
  </p:cSld>
  <p:clrMapOvr>
    <a:masterClrMapping/>
  </p:clrMapOvr>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838200"/>
            <a:ext cx="8229600" cy="5791200"/>
          </a:xfrm>
        </p:spPr>
        <p:txBody>
          <a:bodyPr>
            <a:normAutofit fontScale="70000" lnSpcReduction="20000"/>
          </a:bodyPr>
          <a:lstStyle/>
          <a:p>
            <a:pPr algn="just">
              <a:buFont typeface="Wingdings 2" pitchFamily="18" charset="2"/>
              <a:buNone/>
              <a:defRPr/>
            </a:pPr>
            <a:r>
              <a:rPr lang="en-IN" b="1" dirty="0">
                <a:latin typeface="Times New Roman" pitchFamily="18" charset="0"/>
                <a:cs typeface="Times New Roman" pitchFamily="18" charset="0"/>
              </a:rPr>
              <a:t>Participation constraint or existence dependency constraints</a:t>
            </a:r>
            <a:endParaRPr lang="en-US" sz="2800" dirty="0">
              <a:latin typeface="Times New Roman" pitchFamily="18" charset="0"/>
              <a:cs typeface="Times New Roman" pitchFamily="18" charset="0"/>
            </a:endParaRPr>
          </a:p>
          <a:p>
            <a:pPr algn="just">
              <a:buFont typeface="Wingdings 2" pitchFamily="18" charset="2"/>
              <a:buNone/>
              <a:defRPr/>
            </a:pPr>
            <a:r>
              <a:rPr lang="en-IN" dirty="0" smtClean="0">
                <a:latin typeface="Times New Roman" pitchFamily="18" charset="0"/>
                <a:cs typeface="Times New Roman" pitchFamily="18" charset="0"/>
              </a:rPr>
              <a:t>.</a:t>
            </a:r>
          </a:p>
          <a:p>
            <a:pPr algn="just">
              <a:buFont typeface="Wingdings 2" pitchFamily="18" charset="2"/>
              <a:buNone/>
              <a:defRPr/>
            </a:pPr>
            <a:r>
              <a:rPr lang="en-US" b="1" dirty="0"/>
              <a:t>Participation</a:t>
            </a:r>
            <a:r>
              <a:rPr lang="en-US" dirty="0"/>
              <a:t> in DBMS shows whether all or only some entities in an entity set are involved in a relationship.</a:t>
            </a:r>
            <a:endParaRPr lang="en-US" dirty="0">
              <a:latin typeface="Times New Roman" pitchFamily="18" charset="0"/>
              <a:cs typeface="Times New Roman" pitchFamily="18" charset="0"/>
            </a:endParaRPr>
          </a:p>
          <a:p>
            <a:pPr lvl="1" algn="just">
              <a:buFont typeface="Wingdings 2" pitchFamily="18" charset="2"/>
              <a:buNone/>
              <a:defRPr/>
            </a:pPr>
            <a:r>
              <a:rPr lang="en-IN" dirty="0">
                <a:latin typeface="Times New Roman" pitchFamily="18" charset="0"/>
                <a:cs typeface="Times New Roman" pitchFamily="18" charset="0"/>
              </a:rPr>
              <a:t>Total Participation</a:t>
            </a:r>
            <a:endParaRPr lang="en-US" dirty="0">
              <a:latin typeface="Times New Roman" pitchFamily="18" charset="0"/>
              <a:cs typeface="Times New Roman" pitchFamily="18" charset="0"/>
            </a:endParaRPr>
          </a:p>
          <a:p>
            <a:pPr lvl="1" algn="just">
              <a:buFont typeface="Wingdings 2" pitchFamily="18" charset="2"/>
              <a:buNone/>
              <a:defRPr/>
            </a:pPr>
            <a:r>
              <a:rPr lang="en-IN" dirty="0">
                <a:latin typeface="Times New Roman" pitchFamily="18" charset="0"/>
                <a:cs typeface="Times New Roman" pitchFamily="18" charset="0"/>
              </a:rPr>
              <a:t>Partial participation</a:t>
            </a:r>
            <a:endParaRPr lang="en-US" dirty="0">
              <a:latin typeface="Times New Roman" pitchFamily="18" charset="0"/>
              <a:cs typeface="Times New Roman" pitchFamily="18" charset="0"/>
            </a:endParaRPr>
          </a:p>
          <a:p>
            <a:pPr algn="just">
              <a:buFont typeface="Wingdings 2" pitchFamily="18" charset="2"/>
              <a:buNone/>
              <a:defRPr/>
            </a:pPr>
            <a:r>
              <a:rPr lang="en-IN" b="1" dirty="0">
                <a:latin typeface="Times New Roman" pitchFamily="18" charset="0"/>
                <a:cs typeface="Times New Roman" pitchFamily="18" charset="0"/>
              </a:rPr>
              <a:t> </a:t>
            </a:r>
            <a:endParaRPr lang="en-US" dirty="0">
              <a:latin typeface="Times New Roman" pitchFamily="18" charset="0"/>
              <a:cs typeface="Times New Roman" pitchFamily="18" charset="0"/>
            </a:endParaRPr>
          </a:p>
          <a:p>
            <a:pPr algn="just">
              <a:buFont typeface="Wingdings 2" pitchFamily="18" charset="2"/>
              <a:buNone/>
              <a:defRPr/>
            </a:pPr>
            <a:r>
              <a:rPr lang="en-IN" b="1" dirty="0">
                <a:latin typeface="Times New Roman" pitchFamily="18" charset="0"/>
                <a:cs typeface="Times New Roman" pitchFamily="18" charset="0"/>
              </a:rPr>
              <a:t>Total Participation</a:t>
            </a:r>
            <a:endParaRPr lang="en-US" sz="2800" dirty="0">
              <a:latin typeface="Times New Roman" pitchFamily="18" charset="0"/>
              <a:cs typeface="Times New Roman" pitchFamily="18" charset="0"/>
            </a:endParaRPr>
          </a:p>
          <a:p>
            <a:pPr algn="just">
              <a:buFont typeface="Wingdings 2" pitchFamily="18" charset="2"/>
              <a:buNone/>
              <a:defRPr/>
            </a:pPr>
            <a:r>
              <a:rPr lang="en-US" dirty="0">
                <a:latin typeface="Times New Roman" pitchFamily="18" charset="0"/>
                <a:cs typeface="Times New Roman" pitchFamily="18" charset="0"/>
              </a:rPr>
              <a:t>If an entity set has </a:t>
            </a:r>
            <a:r>
              <a:rPr lang="en-US" b="1" dirty="0">
                <a:latin typeface="Times New Roman" pitchFamily="18" charset="0"/>
                <a:cs typeface="Times New Roman" pitchFamily="18" charset="0"/>
              </a:rPr>
              <a:t>total participation</a:t>
            </a:r>
            <a:r>
              <a:rPr lang="en-US" dirty="0">
                <a:latin typeface="Times New Roman" pitchFamily="18" charset="0"/>
                <a:cs typeface="Times New Roman" pitchFamily="18" charset="0"/>
              </a:rPr>
              <a:t>, then </a:t>
            </a:r>
            <a:r>
              <a:rPr lang="en-US" b="1" dirty="0">
                <a:latin typeface="Times New Roman" pitchFamily="18" charset="0"/>
                <a:cs typeface="Times New Roman" pitchFamily="18" charset="0"/>
              </a:rPr>
              <a:t>all the entities of that set must be connected to the other entity set</a:t>
            </a:r>
            <a:r>
              <a:rPr lang="en-US" dirty="0">
                <a:latin typeface="Times New Roman" pitchFamily="18" charset="0"/>
                <a:cs typeface="Times New Roman" pitchFamily="18" charset="0"/>
              </a:rPr>
              <a:t> through the given relationship</a:t>
            </a:r>
            <a:r>
              <a:rPr lang="en-US" dirty="0" smtClean="0">
                <a:latin typeface="Times New Roman" pitchFamily="18" charset="0"/>
                <a:cs typeface="Times New Roman" pitchFamily="18" charset="0"/>
              </a:rPr>
              <a:t>.</a:t>
            </a:r>
          </a:p>
          <a:p>
            <a:pPr algn="just">
              <a:buFont typeface="Wingdings 2" pitchFamily="18" charset="2"/>
              <a:buNone/>
              <a:defRPr/>
            </a:pPr>
            <a:r>
              <a:rPr lang="en-IN" dirty="0" smtClean="0">
                <a:latin typeface="Times New Roman" pitchFamily="18" charset="0"/>
                <a:cs typeface="Times New Roman" pitchFamily="18" charset="0"/>
              </a:rPr>
              <a:t>Total </a:t>
            </a:r>
            <a:r>
              <a:rPr lang="en-IN" dirty="0">
                <a:latin typeface="Times New Roman" pitchFamily="18" charset="0"/>
                <a:cs typeface="Times New Roman" pitchFamily="18" charset="0"/>
              </a:rPr>
              <a:t>Participation is also called existence dependency.</a:t>
            </a:r>
            <a:endParaRPr lang="en-US" dirty="0">
              <a:latin typeface="Times New Roman" pitchFamily="18" charset="0"/>
              <a:cs typeface="Times New Roman" pitchFamily="18" charset="0"/>
            </a:endParaRPr>
          </a:p>
          <a:p>
            <a:pPr algn="just">
              <a:buFont typeface="Wingdings 2" pitchFamily="18" charset="2"/>
              <a:buNone/>
              <a:defRPr/>
            </a:pPr>
            <a:r>
              <a:rPr lang="en-IN" dirty="0">
                <a:latin typeface="Times New Roman" pitchFamily="18" charset="0"/>
                <a:cs typeface="Times New Roman" pitchFamily="18" charset="0"/>
              </a:rPr>
              <a:t>Shown by </a:t>
            </a:r>
            <a:r>
              <a:rPr lang="en-IN" dirty="0" smtClean="0">
                <a:latin typeface="Times New Roman" pitchFamily="18" charset="0"/>
                <a:cs typeface="Times New Roman" pitchFamily="18" charset="0"/>
              </a:rPr>
              <a:t>double </a:t>
            </a:r>
            <a:r>
              <a:rPr lang="en-IN" dirty="0">
                <a:latin typeface="Times New Roman" pitchFamily="18" charset="0"/>
                <a:cs typeface="Times New Roman" pitchFamily="18" charset="0"/>
              </a:rPr>
              <a:t>lining the link</a:t>
            </a:r>
            <a:endParaRPr lang="en-US" dirty="0">
              <a:latin typeface="Times New Roman" pitchFamily="18" charset="0"/>
              <a:cs typeface="Times New Roman" pitchFamily="18" charset="0"/>
            </a:endParaRPr>
          </a:p>
          <a:p>
            <a:pPr algn="just">
              <a:buFont typeface="Wingdings 2" pitchFamily="18" charset="2"/>
              <a:buNone/>
              <a:defRPr/>
            </a:pPr>
            <a:r>
              <a:rPr lang="en-IN" dirty="0">
                <a:latin typeface="Times New Roman" pitchFamily="18" charset="0"/>
                <a:cs typeface="Times New Roman" pitchFamily="18" charset="0"/>
              </a:rPr>
              <a:t>For </a:t>
            </a:r>
            <a:r>
              <a:rPr lang="en-IN" dirty="0" smtClean="0">
                <a:latin typeface="Times New Roman" pitchFamily="18" charset="0"/>
                <a:cs typeface="Times New Roman" pitchFamily="18" charset="0"/>
              </a:rPr>
              <a:t>example</a:t>
            </a:r>
            <a:endParaRPr lang="en-US" dirty="0">
              <a:latin typeface="Times New Roman" pitchFamily="18" charset="0"/>
              <a:cs typeface="Times New Roman" pitchFamily="18" charset="0"/>
            </a:endParaRPr>
          </a:p>
          <a:p>
            <a:pPr lvl="1" algn="just">
              <a:buFont typeface="Wingdings 2" pitchFamily="18" charset="2"/>
              <a:buNone/>
              <a:defRPr/>
            </a:pPr>
            <a:r>
              <a:rPr lang="en-IN" dirty="0">
                <a:latin typeface="Times New Roman" pitchFamily="18" charset="0"/>
                <a:cs typeface="Times New Roman" pitchFamily="18" charset="0"/>
              </a:rPr>
              <a:t>Every employee must work in some department</a:t>
            </a:r>
            <a:endParaRPr lang="en-US" dirty="0">
              <a:latin typeface="Times New Roman" pitchFamily="18" charset="0"/>
              <a:cs typeface="Times New Roman" pitchFamily="18" charset="0"/>
            </a:endParaRPr>
          </a:p>
          <a:p>
            <a:pPr lvl="1" algn="just">
              <a:buFont typeface="Wingdings 2" pitchFamily="18" charset="2"/>
              <a:buNone/>
              <a:defRPr/>
            </a:pPr>
            <a:r>
              <a:rPr lang="en-IN" dirty="0">
                <a:latin typeface="Times New Roman" pitchFamily="18" charset="0"/>
                <a:cs typeface="Times New Roman" pitchFamily="18" charset="0"/>
              </a:rPr>
              <a:t>Every employee must work on some project</a:t>
            </a:r>
            <a:endParaRPr lang="en-US" dirty="0">
              <a:latin typeface="Times New Roman" pitchFamily="18" charset="0"/>
              <a:cs typeface="Times New Roman" pitchFamily="18" charset="0"/>
            </a:endParaRPr>
          </a:p>
          <a:p>
            <a:pPr algn="just">
              <a:buFont typeface="Wingdings 2" pitchFamily="18" charset="2"/>
              <a:buNone/>
              <a:defRPr/>
            </a:pPr>
            <a:endParaRPr lang="en-US" dirty="0">
              <a:latin typeface="Times New Roman" pitchFamily="18" charset="0"/>
              <a:cs typeface="Times New Roman" pitchFamily="18" charset="0"/>
            </a:endParaRPr>
          </a:p>
        </p:txBody>
      </p:sp>
      <p:sp>
        <p:nvSpPr>
          <p:cNvPr id="2" name="Footer Placeholder 1"/>
          <p:cNvSpPr>
            <a:spLocks noGrp="1"/>
          </p:cNvSpPr>
          <p:nvPr>
            <p:ph type="ftr" sz="quarter" idx="11"/>
          </p:nvPr>
        </p:nvSpPr>
        <p:spPr/>
        <p:txBody>
          <a:bodyPr/>
          <a:lstStyle/>
          <a:p>
            <a:r>
              <a:rPr lang="en-US" smtClean="0"/>
              <a:t>Manikanta Assistant professor Department of MCA ATME CE</a:t>
            </a:r>
            <a:endParaRPr lang="en-US"/>
          </a:p>
        </p:txBody>
      </p:sp>
    </p:spTree>
    <p:extLst>
      <p:ext uri="{BB962C8B-B14F-4D97-AF65-F5344CB8AC3E}">
        <p14:creationId xmlns:p14="http://schemas.microsoft.com/office/powerpoint/2010/main" val="886826649"/>
      </p:ext>
    </p:extLst>
  </p:cSld>
  <p:clrMapOvr>
    <a:masterClrMapping/>
  </p:clrMapOvr>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52400" y="838200"/>
            <a:ext cx="8839200" cy="6019800"/>
          </a:xfrm>
        </p:spPr>
        <p:txBody>
          <a:bodyPr>
            <a:normAutofit fontScale="85000" lnSpcReduction="10000"/>
          </a:bodyPr>
          <a:lstStyle/>
          <a:p>
            <a:pPr algn="just">
              <a:buFont typeface="Wingdings 2" pitchFamily="18" charset="2"/>
              <a:buNone/>
              <a:defRPr/>
            </a:pPr>
            <a:r>
              <a:rPr lang="en-IN" b="1" dirty="0">
                <a:latin typeface="Times New Roman" pitchFamily="18" charset="0"/>
                <a:cs typeface="Times New Roman" pitchFamily="18" charset="0"/>
              </a:rPr>
              <a:t>Partial Participation</a:t>
            </a:r>
            <a:endParaRPr lang="en-US" sz="2800" dirty="0">
              <a:latin typeface="Times New Roman" pitchFamily="18" charset="0"/>
              <a:cs typeface="Times New Roman" pitchFamily="18" charset="0"/>
            </a:endParaRPr>
          </a:p>
          <a:p>
            <a:pPr algn="just">
              <a:buFont typeface="Wingdings 2" pitchFamily="18" charset="2"/>
              <a:buNone/>
              <a:defRPr/>
            </a:pPr>
            <a:r>
              <a:rPr lang="en-IN" dirty="0">
                <a:latin typeface="Times New Roman" pitchFamily="18" charset="0"/>
                <a:cs typeface="Times New Roman" pitchFamily="18" charset="0"/>
              </a:rPr>
              <a:t>Partial participation is the constraint when some entities may not participate in any relationship in the relationship set.</a:t>
            </a:r>
            <a:endParaRPr lang="en-US" dirty="0">
              <a:latin typeface="Times New Roman" pitchFamily="18" charset="0"/>
              <a:cs typeface="Times New Roman" pitchFamily="18" charset="0"/>
            </a:endParaRPr>
          </a:p>
          <a:p>
            <a:pPr algn="just">
              <a:buFont typeface="Wingdings 2" pitchFamily="18" charset="2"/>
              <a:buNone/>
              <a:defRPr/>
            </a:pPr>
            <a:r>
              <a:rPr lang="en-IN" dirty="0">
                <a:latin typeface="Times New Roman" pitchFamily="18" charset="0"/>
                <a:cs typeface="Times New Roman" pitchFamily="18" charset="0"/>
              </a:rPr>
              <a:t>Represented by single line link.</a:t>
            </a:r>
            <a:endParaRPr lang="en-US" dirty="0">
              <a:latin typeface="Times New Roman" pitchFamily="18" charset="0"/>
              <a:cs typeface="Times New Roman" pitchFamily="18" charset="0"/>
            </a:endParaRPr>
          </a:p>
          <a:p>
            <a:pPr algn="just">
              <a:buFont typeface="Wingdings 2" pitchFamily="18" charset="2"/>
              <a:buNone/>
              <a:defRPr/>
            </a:pPr>
            <a:r>
              <a:rPr lang="en-IN" dirty="0">
                <a:latin typeface="Times New Roman" pitchFamily="18" charset="0"/>
                <a:cs typeface="Times New Roman" pitchFamily="18" charset="0"/>
              </a:rPr>
              <a:t> </a:t>
            </a:r>
            <a:endParaRPr lang="en-US" dirty="0">
              <a:latin typeface="Times New Roman" pitchFamily="18" charset="0"/>
              <a:cs typeface="Times New Roman" pitchFamily="18" charset="0"/>
            </a:endParaRPr>
          </a:p>
          <a:p>
            <a:pPr algn="just">
              <a:buFont typeface="Wingdings 2" pitchFamily="18" charset="2"/>
              <a:buNone/>
              <a:defRPr/>
            </a:pPr>
            <a:r>
              <a:rPr lang="en-IN" b="1" dirty="0">
                <a:latin typeface="Times New Roman" pitchFamily="18" charset="0"/>
                <a:cs typeface="Times New Roman" pitchFamily="18" charset="0"/>
              </a:rPr>
              <a:t>Attributes of Relationship types</a:t>
            </a:r>
            <a:endParaRPr lang="en-US" sz="2800" dirty="0">
              <a:latin typeface="Times New Roman" pitchFamily="18" charset="0"/>
              <a:cs typeface="Times New Roman" pitchFamily="18" charset="0"/>
            </a:endParaRPr>
          </a:p>
          <a:p>
            <a:pPr algn="just">
              <a:buFont typeface="Wingdings 2" pitchFamily="18" charset="2"/>
              <a:buNone/>
              <a:defRPr/>
            </a:pPr>
            <a:r>
              <a:rPr lang="en-IN" dirty="0">
                <a:latin typeface="Times New Roman" pitchFamily="18" charset="0"/>
                <a:cs typeface="Times New Roman" pitchFamily="18" charset="0"/>
              </a:rPr>
              <a:t>Relationship types can also have attributes similar to attributes of entity types.</a:t>
            </a:r>
            <a:endParaRPr lang="en-US" dirty="0">
              <a:latin typeface="Times New Roman" pitchFamily="18" charset="0"/>
              <a:cs typeface="Times New Roman" pitchFamily="18" charset="0"/>
            </a:endParaRPr>
          </a:p>
          <a:p>
            <a:pPr algn="just">
              <a:buFont typeface="Wingdings 2" pitchFamily="18" charset="2"/>
              <a:buNone/>
              <a:defRPr/>
            </a:pPr>
            <a:r>
              <a:rPr lang="en-IN" dirty="0">
                <a:latin typeface="Times New Roman" pitchFamily="18" charset="0"/>
                <a:cs typeface="Times New Roman" pitchFamily="18" charset="0"/>
              </a:rPr>
              <a:t>E.g. To record ‘Number of Hours per Week’ that an employee works on a particular project, No_of_hours can be included as an attribute with relationship type ‘</a:t>
            </a:r>
            <a:r>
              <a:rPr lang="en-IN" dirty="0" err="1">
                <a:latin typeface="Times New Roman" pitchFamily="18" charset="0"/>
                <a:cs typeface="Times New Roman" pitchFamily="18" charset="0"/>
              </a:rPr>
              <a:t>Works_on</a:t>
            </a:r>
            <a:r>
              <a:rPr lang="en-IN" dirty="0">
                <a:latin typeface="Times New Roman" pitchFamily="18" charset="0"/>
                <a:cs typeface="Times New Roman" pitchFamily="18" charset="0"/>
              </a:rPr>
              <a:t>’.</a:t>
            </a:r>
            <a:endParaRPr lang="en-US" dirty="0">
              <a:latin typeface="Times New Roman" pitchFamily="18" charset="0"/>
              <a:cs typeface="Times New Roman" pitchFamily="18" charset="0"/>
            </a:endParaRPr>
          </a:p>
          <a:p>
            <a:pPr algn="just">
              <a:buFont typeface="Wingdings 2" pitchFamily="18" charset="2"/>
              <a:buNone/>
              <a:defRPr/>
            </a:pPr>
            <a:r>
              <a:rPr lang="en-IN" dirty="0">
                <a:latin typeface="Times New Roman" pitchFamily="18" charset="0"/>
                <a:cs typeface="Times New Roman" pitchFamily="18" charset="0"/>
              </a:rPr>
              <a:t>Attribute ‘</a:t>
            </a:r>
            <a:r>
              <a:rPr lang="en-IN" dirty="0" err="1">
                <a:latin typeface="Times New Roman" pitchFamily="18" charset="0"/>
                <a:cs typeface="Times New Roman" pitchFamily="18" charset="0"/>
              </a:rPr>
              <a:t>Manager_start_date</a:t>
            </a:r>
            <a:r>
              <a:rPr lang="en-IN" dirty="0">
                <a:latin typeface="Times New Roman" pitchFamily="18" charset="0"/>
                <a:cs typeface="Times New Roman" pitchFamily="18" charset="0"/>
              </a:rPr>
              <a:t>’ can be included with relationship type ‘Manages’.</a:t>
            </a:r>
            <a:endParaRPr lang="en-US" dirty="0">
              <a:latin typeface="Times New Roman" pitchFamily="18" charset="0"/>
              <a:cs typeface="Times New Roman" pitchFamily="18" charset="0"/>
            </a:endParaRPr>
          </a:p>
          <a:p>
            <a:pPr algn="just">
              <a:buFont typeface="Wingdings 2" pitchFamily="18" charset="2"/>
              <a:buNone/>
              <a:defRPr/>
            </a:pPr>
            <a:endParaRPr lang="en-US" dirty="0">
              <a:latin typeface="Times New Roman" pitchFamily="18" charset="0"/>
              <a:cs typeface="Times New Roman" pitchFamily="18" charset="0"/>
            </a:endParaRPr>
          </a:p>
        </p:txBody>
      </p:sp>
      <p:sp>
        <p:nvSpPr>
          <p:cNvPr id="2" name="Footer Placeholder 1"/>
          <p:cNvSpPr>
            <a:spLocks noGrp="1"/>
          </p:cNvSpPr>
          <p:nvPr>
            <p:ph type="ftr" sz="quarter" idx="11"/>
          </p:nvPr>
        </p:nvSpPr>
        <p:spPr/>
        <p:txBody>
          <a:bodyPr/>
          <a:lstStyle/>
          <a:p>
            <a:r>
              <a:rPr lang="en-US" smtClean="0"/>
              <a:t>Manikanta Assistant professor Department of MCA ATME CE</a:t>
            </a:r>
            <a:endParaRPr lang="en-US"/>
          </a:p>
        </p:txBody>
      </p:sp>
    </p:spTree>
    <p:extLst>
      <p:ext uri="{BB962C8B-B14F-4D97-AF65-F5344CB8AC3E}">
        <p14:creationId xmlns:p14="http://schemas.microsoft.com/office/powerpoint/2010/main" val="4274320628"/>
      </p:ext>
    </p:extLst>
  </p:cSld>
  <p:clrMapOvr>
    <a:masterClrMapping/>
  </p:clrMapOvr>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52400" y="685800"/>
            <a:ext cx="8534400" cy="6172200"/>
          </a:xfrm>
        </p:spPr>
        <p:txBody>
          <a:bodyPr>
            <a:normAutofit fontScale="92500" lnSpcReduction="10000"/>
          </a:bodyPr>
          <a:lstStyle/>
          <a:p>
            <a:pPr algn="just">
              <a:buFont typeface="Wingdings 2" pitchFamily="18" charset="2"/>
              <a:buNone/>
              <a:defRPr/>
            </a:pPr>
            <a:r>
              <a:rPr lang="en-IN" b="1" dirty="0">
                <a:latin typeface="Times New Roman" pitchFamily="18" charset="0"/>
                <a:cs typeface="Times New Roman" pitchFamily="18" charset="0"/>
              </a:rPr>
              <a:t>Weak Entity Types  </a:t>
            </a:r>
            <a:endParaRPr lang="en-US" sz="2800" dirty="0">
              <a:latin typeface="Times New Roman" pitchFamily="18" charset="0"/>
              <a:cs typeface="Times New Roman" pitchFamily="18" charset="0"/>
            </a:endParaRPr>
          </a:p>
          <a:p>
            <a:pPr algn="just">
              <a:buFont typeface="Wingdings 2" pitchFamily="18" charset="2"/>
              <a:buNone/>
              <a:defRPr/>
            </a:pPr>
            <a:r>
              <a:rPr lang="en-IN" sz="2200" dirty="0">
                <a:latin typeface="Times New Roman" pitchFamily="18" charset="0"/>
                <a:cs typeface="Times New Roman" pitchFamily="18" charset="0"/>
              </a:rPr>
              <a:t>An entity that does not have a key attribute is called weak entity type</a:t>
            </a:r>
            <a:endParaRPr lang="en-US" sz="2200" dirty="0">
              <a:latin typeface="Times New Roman" pitchFamily="18" charset="0"/>
              <a:cs typeface="Times New Roman" pitchFamily="18" charset="0"/>
            </a:endParaRPr>
          </a:p>
          <a:p>
            <a:pPr algn="just">
              <a:buFont typeface="Wingdings 2" pitchFamily="18" charset="2"/>
              <a:buNone/>
              <a:defRPr/>
            </a:pPr>
            <a:r>
              <a:rPr lang="en-IN" sz="2200" dirty="0">
                <a:latin typeface="Times New Roman" pitchFamily="18" charset="0"/>
                <a:cs typeface="Times New Roman" pitchFamily="18" charset="0"/>
              </a:rPr>
              <a:t>A weak entity can not be identified without its owner.</a:t>
            </a:r>
            <a:endParaRPr lang="en-US" sz="2200" dirty="0">
              <a:latin typeface="Times New Roman" pitchFamily="18" charset="0"/>
              <a:cs typeface="Times New Roman" pitchFamily="18" charset="0"/>
            </a:endParaRPr>
          </a:p>
          <a:p>
            <a:pPr algn="just">
              <a:buFont typeface="Wingdings 2" pitchFamily="18" charset="2"/>
              <a:buNone/>
              <a:defRPr/>
            </a:pPr>
            <a:r>
              <a:rPr lang="en-IN" sz="2200" dirty="0">
                <a:latin typeface="Times New Roman" pitchFamily="18" charset="0"/>
                <a:cs typeface="Times New Roman" pitchFamily="18" charset="0"/>
              </a:rPr>
              <a:t>A weak entity type must participate in an identifying relationship type with an owner or identifying entity type.</a:t>
            </a:r>
            <a:endParaRPr lang="en-US" sz="2200" dirty="0">
              <a:latin typeface="Times New Roman" pitchFamily="18" charset="0"/>
              <a:cs typeface="Times New Roman" pitchFamily="18" charset="0"/>
            </a:endParaRPr>
          </a:p>
          <a:p>
            <a:pPr algn="just">
              <a:buFont typeface="Wingdings 2" pitchFamily="18" charset="2"/>
              <a:buNone/>
              <a:defRPr/>
            </a:pPr>
            <a:r>
              <a:rPr lang="en-IN" sz="2200" dirty="0">
                <a:latin typeface="Times New Roman" pitchFamily="18" charset="0"/>
                <a:cs typeface="Times New Roman" pitchFamily="18" charset="0"/>
              </a:rPr>
              <a:t>A weak entity type always has a total participation constraint (existence dependency) with respect to its identifying relationship.</a:t>
            </a:r>
            <a:endParaRPr lang="en-US" sz="2200" dirty="0">
              <a:latin typeface="Times New Roman" pitchFamily="18" charset="0"/>
              <a:cs typeface="Times New Roman" pitchFamily="18" charset="0"/>
            </a:endParaRPr>
          </a:p>
          <a:p>
            <a:pPr algn="just">
              <a:buFont typeface="Wingdings 2" pitchFamily="18" charset="2"/>
              <a:buNone/>
              <a:defRPr/>
            </a:pPr>
            <a:r>
              <a:rPr lang="en-IN" sz="2200" dirty="0">
                <a:latin typeface="Times New Roman" pitchFamily="18" charset="0"/>
                <a:cs typeface="Times New Roman" pitchFamily="18" charset="0"/>
              </a:rPr>
              <a:t>Weak entities are identified by the combination of:</a:t>
            </a:r>
            <a:endParaRPr lang="en-US" sz="2200" dirty="0">
              <a:latin typeface="Times New Roman" pitchFamily="18" charset="0"/>
              <a:cs typeface="Times New Roman" pitchFamily="18" charset="0"/>
            </a:endParaRPr>
          </a:p>
          <a:p>
            <a:pPr lvl="1" algn="just">
              <a:buFont typeface="Wingdings 2" pitchFamily="18" charset="2"/>
              <a:buNone/>
              <a:defRPr/>
            </a:pPr>
            <a:r>
              <a:rPr lang="en-IN" sz="2200" dirty="0">
                <a:latin typeface="Times New Roman" pitchFamily="18" charset="0"/>
                <a:cs typeface="Times New Roman" pitchFamily="18" charset="0"/>
              </a:rPr>
              <a:t>A partial key of the weak entity type</a:t>
            </a:r>
            <a:endParaRPr lang="en-US" sz="2200" dirty="0">
              <a:latin typeface="Times New Roman" pitchFamily="18" charset="0"/>
              <a:cs typeface="Times New Roman" pitchFamily="18" charset="0"/>
            </a:endParaRPr>
          </a:p>
          <a:p>
            <a:pPr lvl="1" algn="just">
              <a:buFont typeface="Wingdings 2" pitchFamily="18" charset="2"/>
              <a:buNone/>
              <a:defRPr/>
            </a:pPr>
            <a:r>
              <a:rPr lang="en-IN" sz="2200" dirty="0">
                <a:latin typeface="Times New Roman" pitchFamily="18" charset="0"/>
                <a:cs typeface="Times New Roman" pitchFamily="18" charset="0"/>
              </a:rPr>
              <a:t>The particular entity they are related to in the identifying entity type</a:t>
            </a:r>
            <a:endParaRPr lang="en-US" sz="2200" dirty="0">
              <a:latin typeface="Times New Roman" pitchFamily="18" charset="0"/>
              <a:cs typeface="Times New Roman" pitchFamily="18" charset="0"/>
            </a:endParaRPr>
          </a:p>
          <a:p>
            <a:pPr algn="just">
              <a:buFont typeface="Wingdings 2" pitchFamily="18" charset="2"/>
              <a:buNone/>
              <a:defRPr/>
            </a:pPr>
            <a:r>
              <a:rPr lang="en-IN" b="1" dirty="0">
                <a:latin typeface="Times New Roman" pitchFamily="18" charset="0"/>
                <a:cs typeface="Times New Roman" pitchFamily="18" charset="0"/>
              </a:rPr>
              <a:t>For example:</a:t>
            </a:r>
            <a:endParaRPr lang="en-US" b="1" dirty="0">
              <a:latin typeface="Times New Roman" pitchFamily="18" charset="0"/>
              <a:cs typeface="Times New Roman" pitchFamily="18" charset="0"/>
            </a:endParaRPr>
          </a:p>
          <a:p>
            <a:pPr algn="just">
              <a:buFont typeface="Wingdings 2" pitchFamily="18" charset="2"/>
              <a:buNone/>
              <a:defRPr/>
            </a:pPr>
            <a:r>
              <a:rPr lang="en-IN" sz="2400" dirty="0">
                <a:latin typeface="Times New Roman" pitchFamily="18" charset="0"/>
                <a:cs typeface="Times New Roman" pitchFamily="18" charset="0"/>
              </a:rPr>
              <a:t>Weak Entity Type: DEPENDENT </a:t>
            </a:r>
            <a:endParaRPr lang="en-US" sz="2400" dirty="0">
              <a:latin typeface="Times New Roman" pitchFamily="18" charset="0"/>
              <a:cs typeface="Times New Roman" pitchFamily="18" charset="0"/>
            </a:endParaRPr>
          </a:p>
          <a:p>
            <a:pPr algn="just">
              <a:buFont typeface="Wingdings 2" pitchFamily="18" charset="2"/>
              <a:buNone/>
              <a:defRPr/>
            </a:pPr>
            <a:r>
              <a:rPr lang="en-IN" sz="2400" dirty="0">
                <a:latin typeface="Times New Roman" pitchFamily="18" charset="0"/>
                <a:cs typeface="Times New Roman" pitchFamily="18" charset="0"/>
              </a:rPr>
              <a:t>Identifying Relationship: HAS_DEPENDENTS</a:t>
            </a:r>
            <a:endParaRPr lang="en-US" sz="2400" dirty="0">
              <a:latin typeface="Times New Roman" pitchFamily="18" charset="0"/>
              <a:cs typeface="Times New Roman" pitchFamily="18" charset="0"/>
            </a:endParaRPr>
          </a:p>
          <a:p>
            <a:pPr algn="just">
              <a:buFont typeface="Wingdings 2" pitchFamily="18" charset="2"/>
              <a:buNone/>
              <a:defRPr/>
            </a:pPr>
            <a:r>
              <a:rPr lang="en-IN" sz="2400" dirty="0">
                <a:latin typeface="Times New Roman" pitchFamily="18" charset="0"/>
                <a:cs typeface="Times New Roman" pitchFamily="18" charset="0"/>
              </a:rPr>
              <a:t>Identifying Entity Type: EMPLOYEE </a:t>
            </a:r>
            <a:endParaRPr lang="en-US" sz="2400" dirty="0">
              <a:latin typeface="Times New Roman" pitchFamily="18" charset="0"/>
              <a:cs typeface="Times New Roman" pitchFamily="18" charset="0"/>
            </a:endParaRPr>
          </a:p>
          <a:p>
            <a:pPr algn="just">
              <a:buFont typeface="Wingdings 2" pitchFamily="18" charset="2"/>
              <a:buNone/>
              <a:defRPr/>
            </a:pPr>
            <a:r>
              <a:rPr lang="en-IN" sz="2400" dirty="0">
                <a:latin typeface="Times New Roman" pitchFamily="18" charset="0"/>
                <a:cs typeface="Times New Roman" pitchFamily="18" charset="0"/>
              </a:rPr>
              <a:t>Partial key of DEPENDENT: </a:t>
            </a:r>
            <a:r>
              <a:rPr lang="en-IN" sz="2400" dirty="0" err="1">
                <a:latin typeface="Times New Roman" pitchFamily="18" charset="0"/>
                <a:cs typeface="Times New Roman" pitchFamily="18" charset="0"/>
              </a:rPr>
              <a:t>Dependent_name</a:t>
            </a:r>
            <a:endParaRPr lang="en-US" sz="2400" dirty="0">
              <a:latin typeface="Times New Roman" pitchFamily="18" charset="0"/>
              <a:cs typeface="Times New Roman" pitchFamily="18" charset="0"/>
            </a:endParaRPr>
          </a:p>
          <a:p>
            <a:pPr algn="just">
              <a:buFont typeface="Wingdings 2" pitchFamily="18" charset="2"/>
              <a:buNone/>
              <a:defRPr/>
            </a:pPr>
            <a:r>
              <a:rPr lang="en-IN" sz="2400" dirty="0">
                <a:latin typeface="Times New Roman" pitchFamily="18" charset="0"/>
                <a:cs typeface="Times New Roman" pitchFamily="18" charset="0"/>
              </a:rPr>
              <a:t>Thus, Primary key of DEPENDENT TABLE: (SSN, </a:t>
            </a:r>
            <a:r>
              <a:rPr lang="en-IN" sz="2400" dirty="0" err="1">
                <a:latin typeface="Times New Roman" pitchFamily="18" charset="0"/>
                <a:cs typeface="Times New Roman" pitchFamily="18" charset="0"/>
              </a:rPr>
              <a:t>Dependent_name</a:t>
            </a:r>
            <a:r>
              <a:rPr lang="en-IN" sz="2400" dirty="0">
                <a:latin typeface="Times New Roman" pitchFamily="18" charset="0"/>
                <a:cs typeface="Times New Roman" pitchFamily="18" charset="0"/>
              </a:rPr>
              <a:t>)</a:t>
            </a:r>
            <a:endParaRPr lang="en-US" sz="2400" dirty="0">
              <a:latin typeface="Times New Roman" pitchFamily="18" charset="0"/>
              <a:cs typeface="Times New Roman" pitchFamily="18" charset="0"/>
            </a:endParaRPr>
          </a:p>
          <a:p>
            <a:pPr algn="just">
              <a:buFont typeface="Wingdings 2" pitchFamily="18" charset="2"/>
              <a:buNone/>
              <a:defRPr/>
            </a:pPr>
            <a:endParaRPr lang="en-US" dirty="0">
              <a:latin typeface="Times New Roman" pitchFamily="18" charset="0"/>
              <a:cs typeface="Times New Roman" pitchFamily="18" charset="0"/>
            </a:endParaRPr>
          </a:p>
        </p:txBody>
      </p:sp>
      <p:sp>
        <p:nvSpPr>
          <p:cNvPr id="2" name="Footer Placeholder 1"/>
          <p:cNvSpPr>
            <a:spLocks noGrp="1"/>
          </p:cNvSpPr>
          <p:nvPr>
            <p:ph type="ftr" sz="quarter" idx="11"/>
          </p:nvPr>
        </p:nvSpPr>
        <p:spPr/>
        <p:txBody>
          <a:bodyPr/>
          <a:lstStyle/>
          <a:p>
            <a:r>
              <a:rPr lang="en-US" smtClean="0"/>
              <a:t>Manikanta Assistant professor Department of MCA ATME CE</a:t>
            </a:r>
            <a:endParaRPr lang="en-US"/>
          </a:p>
        </p:txBody>
      </p:sp>
    </p:spTree>
    <p:extLst>
      <p:ext uri="{BB962C8B-B14F-4D97-AF65-F5344CB8AC3E}">
        <p14:creationId xmlns:p14="http://schemas.microsoft.com/office/powerpoint/2010/main" val="1653409416"/>
      </p:ext>
    </p:extLst>
  </p:cSld>
  <p:clrMapOvr>
    <a:masterClrMapping/>
  </p:clrMapOvr>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219200"/>
            <a:ext cx="8229600" cy="4906963"/>
          </a:xfrm>
        </p:spPr>
        <p:txBody>
          <a:bodyPr/>
          <a:lstStyle/>
          <a:p>
            <a:r>
              <a:rPr lang="en-US" dirty="0"/>
              <a:t>‘Payment’ is the weak entity. ‘Loan Payment’ is the identifying relationship and ‘Payment Number’ is the partial key. Primary Key of the Loan along with the partial key would be used to identify the records. </a:t>
            </a:r>
          </a:p>
          <a:p>
            <a:endParaRPr lang="en-US"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19200" y="3657600"/>
            <a:ext cx="7010400" cy="2590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Footer Placeholder 2"/>
          <p:cNvSpPr>
            <a:spLocks noGrp="1"/>
          </p:cNvSpPr>
          <p:nvPr>
            <p:ph type="ftr" sz="quarter" idx="11"/>
          </p:nvPr>
        </p:nvSpPr>
        <p:spPr/>
        <p:txBody>
          <a:bodyPr/>
          <a:lstStyle/>
          <a:p>
            <a:r>
              <a:rPr lang="en-US" smtClean="0"/>
              <a:t>Manikanta Assistant professor Department of MCA ATME CE</a:t>
            </a:r>
            <a:endParaRPr lang="en-US"/>
          </a:p>
        </p:txBody>
      </p:sp>
    </p:spTree>
    <p:extLst>
      <p:ext uri="{BB962C8B-B14F-4D97-AF65-F5344CB8AC3E}">
        <p14:creationId xmlns:p14="http://schemas.microsoft.com/office/powerpoint/2010/main" val="515968366"/>
      </p:ext>
    </p:extLst>
  </p:cSld>
  <p:clrMapOvr>
    <a:masterClrMapping/>
  </p:clrMapOvr>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8" name="Title 1"/>
          <p:cNvSpPr>
            <a:spLocks noGrp="1"/>
          </p:cNvSpPr>
          <p:nvPr>
            <p:ph type="title"/>
          </p:nvPr>
        </p:nvSpPr>
        <p:spPr>
          <a:xfrm>
            <a:off x="304800" y="1219200"/>
            <a:ext cx="8534400" cy="1143000"/>
          </a:xfrm>
        </p:spPr>
        <p:txBody>
          <a:bodyPr>
            <a:normAutofit fontScale="90000"/>
          </a:bodyPr>
          <a:lstStyle/>
          <a:p>
            <a:r>
              <a:rPr lang="en-IN" altLang="en-US" sz="2500" b="1" dirty="0" smtClean="0">
                <a:latin typeface="Times New Roman" pitchFamily="18" charset="0"/>
                <a:cs typeface="Times New Roman" pitchFamily="18" charset="0"/>
              </a:rPr>
              <a:t>Initial Conceptual Design of COMPANY Database </a:t>
            </a:r>
            <a:r>
              <a:rPr lang="en-US" altLang="en-US" sz="2500" dirty="0" smtClean="0">
                <a:latin typeface="Times New Roman" pitchFamily="18" charset="0"/>
                <a:cs typeface="Times New Roman" pitchFamily="18" charset="0"/>
              </a:rPr>
              <a:t/>
            </a:r>
            <a:br>
              <a:rPr lang="en-US" altLang="en-US" sz="2500" dirty="0" smtClean="0">
                <a:latin typeface="Times New Roman" pitchFamily="18" charset="0"/>
                <a:cs typeface="Times New Roman" pitchFamily="18" charset="0"/>
              </a:rPr>
            </a:br>
            <a:r>
              <a:rPr lang="en-IN" altLang="en-US" sz="2500" dirty="0" smtClean="0">
                <a:latin typeface="Times New Roman" pitchFamily="18" charset="0"/>
                <a:cs typeface="Times New Roman" pitchFamily="18" charset="0"/>
              </a:rPr>
              <a:t>1.  An entity type DEPARTMENT with attributes Name, Number, Location, Manager, </a:t>
            </a:r>
            <a:r>
              <a:rPr lang="en-IN" altLang="en-US" sz="2500" dirty="0" err="1" smtClean="0">
                <a:latin typeface="Times New Roman" pitchFamily="18" charset="0"/>
                <a:cs typeface="Times New Roman" pitchFamily="18" charset="0"/>
              </a:rPr>
              <a:t>Manager_Start_Date</a:t>
            </a:r>
            <a:r>
              <a:rPr lang="en-IN" altLang="en-US" sz="2500" dirty="0" smtClean="0">
                <a:latin typeface="Times New Roman" pitchFamily="18" charset="0"/>
                <a:cs typeface="Times New Roman" pitchFamily="18" charset="0"/>
              </a:rPr>
              <a:t>. 	Location is multivalued. Name &amp; Number are (separate) key attributes.</a:t>
            </a:r>
            <a:r>
              <a:rPr lang="en-US" altLang="en-US" sz="2500" dirty="0" smtClean="0">
                <a:latin typeface="Times New Roman" pitchFamily="18" charset="0"/>
                <a:cs typeface="Times New Roman" pitchFamily="18" charset="0"/>
              </a:rPr>
              <a:t/>
            </a:r>
            <a:br>
              <a:rPr lang="en-US" altLang="en-US" sz="2500" dirty="0" smtClean="0">
                <a:latin typeface="Times New Roman" pitchFamily="18" charset="0"/>
                <a:cs typeface="Times New Roman" pitchFamily="18" charset="0"/>
              </a:rPr>
            </a:br>
            <a:endParaRPr lang="en-US" altLang="en-US" sz="2500" dirty="0" smtClean="0">
              <a:latin typeface="Times New Roman" pitchFamily="18" charset="0"/>
              <a:cs typeface="Times New Roman" pitchFamily="18" charset="0"/>
            </a:endParaRPr>
          </a:p>
        </p:txBody>
      </p:sp>
      <p:pic>
        <p:nvPicPr>
          <p:cNvPr id="126979" name="Content Placeholder 3" descr="untitled17.bmp"/>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990600" y="2514600"/>
            <a:ext cx="6934200" cy="3657600"/>
          </a:xfrm>
        </p:spPr>
      </p:pic>
      <p:sp>
        <p:nvSpPr>
          <p:cNvPr id="2" name="Footer Placeholder 1"/>
          <p:cNvSpPr>
            <a:spLocks noGrp="1"/>
          </p:cNvSpPr>
          <p:nvPr>
            <p:ph type="ftr" sz="quarter" idx="11"/>
          </p:nvPr>
        </p:nvSpPr>
        <p:spPr/>
        <p:txBody>
          <a:bodyPr/>
          <a:lstStyle/>
          <a:p>
            <a:r>
              <a:rPr lang="en-US" smtClean="0"/>
              <a:t>Manikanta Assistant professor Department of MCA ATME CE</a:t>
            </a:r>
            <a:endParaRPr lang="en-US"/>
          </a:p>
        </p:txBody>
      </p:sp>
    </p:spTree>
    <p:extLst>
      <p:ext uri="{BB962C8B-B14F-4D97-AF65-F5344CB8AC3E}">
        <p14:creationId xmlns:p14="http://schemas.microsoft.com/office/powerpoint/2010/main" val="1821269684"/>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Content Placeholder 2"/>
          <p:cNvSpPr>
            <a:spLocks noGrp="1"/>
          </p:cNvSpPr>
          <p:nvPr>
            <p:ph idx="1"/>
          </p:nvPr>
        </p:nvSpPr>
        <p:spPr>
          <a:xfrm>
            <a:off x="61480" y="762000"/>
            <a:ext cx="8839200" cy="5867400"/>
          </a:xfrm>
        </p:spPr>
        <p:txBody>
          <a:bodyPr>
            <a:normAutofit lnSpcReduction="10000"/>
          </a:bodyPr>
          <a:lstStyle/>
          <a:p>
            <a:pPr algn="just">
              <a:buFont typeface="Wingdings 2" pitchFamily="18" charset="2"/>
              <a:buNone/>
            </a:pPr>
            <a:r>
              <a:rPr lang="en-US" altLang="en-US" sz="2000" b="1" dirty="0" smtClean="0"/>
              <a:t>Hierarchical data model</a:t>
            </a:r>
            <a:endParaRPr lang="en-US" altLang="en-US" sz="2000" dirty="0" smtClean="0"/>
          </a:p>
          <a:p>
            <a:pPr algn="just"/>
            <a:r>
              <a:rPr lang="en-US" altLang="en-US" sz="2000" dirty="0" smtClean="0"/>
              <a:t>Hierarchical data model is constructed using a tree model, with one root and several levels of </a:t>
            </a:r>
            <a:r>
              <a:rPr lang="en-US" altLang="en-US" sz="2000" dirty="0" err="1" smtClean="0"/>
              <a:t>subtrees</a:t>
            </a:r>
            <a:r>
              <a:rPr lang="en-US" altLang="en-US" sz="2000" dirty="0" smtClean="0"/>
              <a:t>.</a:t>
            </a:r>
          </a:p>
          <a:p>
            <a:pPr algn="just"/>
            <a:r>
              <a:rPr lang="en-US" altLang="en-US" sz="2000" dirty="0" smtClean="0"/>
              <a:t>Example: IMS (IBM) is used at governmental and industrial installations, hospitals and banks</a:t>
            </a:r>
          </a:p>
          <a:p>
            <a:pPr algn="just"/>
            <a:endParaRPr lang="en-US" altLang="en-US" sz="2000" dirty="0" smtClean="0"/>
          </a:p>
          <a:p>
            <a:pPr algn="just"/>
            <a:endParaRPr lang="en-US" altLang="en-US" sz="2000" dirty="0" smtClean="0"/>
          </a:p>
          <a:p>
            <a:pPr algn="just"/>
            <a:r>
              <a:rPr lang="en-US" altLang="en-US" sz="2000" dirty="0" smtClean="0"/>
              <a:t>Each parent can have many children but each child has only one </a:t>
            </a:r>
            <a:r>
              <a:rPr lang="en-US" altLang="en-US" sz="2000" b="1" dirty="0" smtClean="0"/>
              <a:t>parent</a:t>
            </a:r>
            <a:r>
              <a:rPr lang="en-US" altLang="en-US" sz="2000" dirty="0" smtClean="0"/>
              <a:t>. </a:t>
            </a:r>
          </a:p>
          <a:p>
            <a:pPr algn="just"/>
            <a:r>
              <a:rPr lang="en-US" altLang="en-US" sz="2000" dirty="0" smtClean="0"/>
              <a:t>All attributes of a specific record are listed under an entity type. </a:t>
            </a:r>
          </a:p>
          <a:p>
            <a:pPr algn="just"/>
            <a:r>
              <a:rPr lang="en-US" altLang="en-US" sz="2000" dirty="0" smtClean="0"/>
              <a:t>In a database, an entity type is the equivalent of a table; each individual record is represented as a row and an attribute as a column. </a:t>
            </a:r>
          </a:p>
          <a:p>
            <a:pPr algn="just"/>
            <a:r>
              <a:rPr lang="en-US" altLang="en-US" sz="2000" dirty="0" smtClean="0"/>
              <a:t>Entity types are related to each other using 1: N mapping, also known as one-to-many relationships. </a:t>
            </a:r>
          </a:p>
          <a:p>
            <a:pPr algn="just"/>
            <a:r>
              <a:rPr lang="en-US" altLang="en-US" sz="2000" dirty="0" smtClean="0"/>
              <a:t>There is no standard language for hierarchical model.</a:t>
            </a:r>
          </a:p>
          <a:p>
            <a:pPr algn="just"/>
            <a:r>
              <a:rPr lang="en-US" altLang="en-US" sz="2000" dirty="0" smtClean="0"/>
              <a:t>A popular hierarchical DML is DL/1 of the IMS system which dominated market for 20 years (1965-1985).</a:t>
            </a:r>
          </a:p>
          <a:p>
            <a:pPr algn="just"/>
            <a:r>
              <a:rPr lang="en-US" altLang="en-US" sz="2000" dirty="0" smtClean="0"/>
              <a:t>DL/1 has commands to locate a record e.g.</a:t>
            </a:r>
          </a:p>
          <a:p>
            <a:pPr algn="just"/>
            <a:r>
              <a:rPr lang="en-US" altLang="en-US" sz="2000" dirty="0" smtClean="0"/>
              <a:t>	GET {UNIQUE, NEXT} &lt;record-type&gt; WHERE &lt;condition&gt;</a:t>
            </a:r>
          </a:p>
          <a:p>
            <a:pPr algn="just"/>
            <a:endParaRPr lang="en-US" altLang="en-US" sz="2000" dirty="0" smtClean="0"/>
          </a:p>
        </p:txBody>
      </p:sp>
      <p:pic>
        <p:nvPicPr>
          <p:cNvPr id="76803" name="Picture 3" descr="120px-Hierarchisches_Datenbankmodell"/>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09800" y="2133600"/>
            <a:ext cx="1647825" cy="917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652494648"/>
      </p:ext>
    </p:extLst>
  </p:cSld>
  <p:clrMapOvr>
    <a:masterClrMapping/>
  </p:clrMapOvr>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2" name="Title 1"/>
          <p:cNvSpPr>
            <a:spLocks noGrp="1"/>
          </p:cNvSpPr>
          <p:nvPr>
            <p:ph type="title"/>
          </p:nvPr>
        </p:nvSpPr>
        <p:spPr>
          <a:xfrm>
            <a:off x="457200" y="838200"/>
            <a:ext cx="8229600" cy="1143000"/>
          </a:xfrm>
        </p:spPr>
        <p:txBody>
          <a:bodyPr>
            <a:normAutofit fontScale="90000"/>
          </a:bodyPr>
          <a:lstStyle/>
          <a:p>
            <a:r>
              <a:rPr lang="en-IN" altLang="en-US" sz="2500" dirty="0" smtClean="0">
                <a:latin typeface="Times New Roman" pitchFamily="18" charset="0"/>
                <a:cs typeface="Times New Roman" pitchFamily="18" charset="0"/>
              </a:rPr>
              <a:t>2.  An entity type PROJECT with attributes Name, Number, Location, </a:t>
            </a:r>
            <a:r>
              <a:rPr lang="en-IN" altLang="en-US" sz="2500" dirty="0" err="1" smtClean="0">
                <a:latin typeface="Times New Roman" pitchFamily="18" charset="0"/>
                <a:cs typeface="Times New Roman" pitchFamily="18" charset="0"/>
              </a:rPr>
              <a:t>Controlling_Department</a:t>
            </a:r>
            <a:r>
              <a:rPr lang="en-IN" altLang="en-US" sz="2500" dirty="0" smtClean="0">
                <a:latin typeface="Times New Roman" pitchFamily="18" charset="0"/>
                <a:cs typeface="Times New Roman" pitchFamily="18" charset="0"/>
              </a:rPr>
              <a:t>. Name &amp; Number are (separate) key attributes.</a:t>
            </a:r>
            <a:r>
              <a:rPr lang="en-US" altLang="en-US" sz="2500" dirty="0" smtClean="0">
                <a:latin typeface="Times New Roman" pitchFamily="18" charset="0"/>
                <a:cs typeface="Times New Roman" pitchFamily="18" charset="0"/>
              </a:rPr>
              <a:t/>
            </a:r>
            <a:br>
              <a:rPr lang="en-US" altLang="en-US" sz="2500" dirty="0" smtClean="0">
                <a:latin typeface="Times New Roman" pitchFamily="18" charset="0"/>
                <a:cs typeface="Times New Roman" pitchFamily="18" charset="0"/>
              </a:rPr>
            </a:br>
            <a:endParaRPr lang="en-US" altLang="en-US" sz="2500" dirty="0" smtClean="0">
              <a:latin typeface="Times New Roman" pitchFamily="18" charset="0"/>
              <a:cs typeface="Times New Roman" pitchFamily="18" charset="0"/>
            </a:endParaRPr>
          </a:p>
        </p:txBody>
      </p:sp>
      <p:pic>
        <p:nvPicPr>
          <p:cNvPr id="128003" name="Content Placeholder 3" descr="untitled18.bmp"/>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762000" y="2286000"/>
            <a:ext cx="7086600" cy="3352800"/>
          </a:xfrm>
        </p:spPr>
      </p:pic>
      <p:sp>
        <p:nvSpPr>
          <p:cNvPr id="2" name="Footer Placeholder 1"/>
          <p:cNvSpPr>
            <a:spLocks noGrp="1"/>
          </p:cNvSpPr>
          <p:nvPr>
            <p:ph type="ftr" sz="quarter" idx="11"/>
          </p:nvPr>
        </p:nvSpPr>
        <p:spPr/>
        <p:txBody>
          <a:bodyPr/>
          <a:lstStyle/>
          <a:p>
            <a:r>
              <a:rPr lang="en-US" smtClean="0"/>
              <a:t>Manikanta Assistant professor Department of MCA ATME CE</a:t>
            </a:r>
            <a:endParaRPr lang="en-US"/>
          </a:p>
        </p:txBody>
      </p:sp>
    </p:spTree>
    <p:extLst>
      <p:ext uri="{BB962C8B-B14F-4D97-AF65-F5344CB8AC3E}">
        <p14:creationId xmlns:p14="http://schemas.microsoft.com/office/powerpoint/2010/main" val="1524354709"/>
      </p:ext>
    </p:extLst>
  </p:cSld>
  <p:clrMapOvr>
    <a:masterClrMapping/>
  </p:clrMapOvr>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6" name="Title 1"/>
          <p:cNvSpPr>
            <a:spLocks noGrp="1"/>
          </p:cNvSpPr>
          <p:nvPr>
            <p:ph type="title"/>
          </p:nvPr>
        </p:nvSpPr>
        <p:spPr>
          <a:xfrm>
            <a:off x="457200" y="990600"/>
            <a:ext cx="8229600" cy="1143000"/>
          </a:xfrm>
        </p:spPr>
        <p:txBody>
          <a:bodyPr>
            <a:normAutofit fontScale="90000"/>
          </a:bodyPr>
          <a:lstStyle/>
          <a:p>
            <a:r>
              <a:rPr lang="en-IN" altLang="en-US" sz="2500" dirty="0" smtClean="0">
                <a:latin typeface="Times New Roman" pitchFamily="18" charset="0"/>
                <a:cs typeface="Times New Roman" pitchFamily="18" charset="0"/>
              </a:rPr>
              <a:t>3. An entity type EMPLOYEE with attributes SSN, Name, Sex, Address, Salary, </a:t>
            </a:r>
            <a:r>
              <a:rPr lang="en-IN" altLang="en-US" sz="2500" dirty="0" err="1" smtClean="0">
                <a:latin typeface="Times New Roman" pitchFamily="18" charset="0"/>
                <a:cs typeface="Times New Roman" pitchFamily="18" charset="0"/>
              </a:rPr>
              <a:t>Birth_date</a:t>
            </a:r>
            <a:r>
              <a:rPr lang="en-IN" altLang="en-US" sz="2500" dirty="0" smtClean="0">
                <a:latin typeface="Times New Roman" pitchFamily="18" charset="0"/>
                <a:cs typeface="Times New Roman" pitchFamily="18" charset="0"/>
              </a:rPr>
              <a:t>, Department and Supervisor. Name &amp; Address are </a:t>
            </a:r>
            <a:r>
              <a:rPr lang="en-IN" altLang="en-US" sz="2500" dirty="0" err="1" smtClean="0">
                <a:latin typeface="Times New Roman" pitchFamily="18" charset="0"/>
                <a:cs typeface="Times New Roman" pitchFamily="18" charset="0"/>
              </a:rPr>
              <a:t>composite,SSN</a:t>
            </a:r>
            <a:r>
              <a:rPr lang="en-IN" altLang="en-US" sz="2500" dirty="0" smtClean="0">
                <a:latin typeface="Times New Roman" pitchFamily="18" charset="0"/>
                <a:cs typeface="Times New Roman" pitchFamily="18" charset="0"/>
              </a:rPr>
              <a:t> is key attribute. Projects and </a:t>
            </a:r>
            <a:r>
              <a:rPr lang="en-IN" altLang="en-US" sz="2500" dirty="0" err="1" smtClean="0">
                <a:latin typeface="Times New Roman" pitchFamily="18" charset="0"/>
                <a:cs typeface="Times New Roman" pitchFamily="18" charset="0"/>
              </a:rPr>
              <a:t>Number_Of_Hours</a:t>
            </a:r>
            <a:r>
              <a:rPr lang="en-IN" altLang="en-US" sz="2500" dirty="0" smtClean="0">
                <a:latin typeface="Times New Roman" pitchFamily="18" charset="0"/>
                <a:cs typeface="Times New Roman" pitchFamily="18" charset="0"/>
              </a:rPr>
              <a:t> for which Employee is working.</a:t>
            </a:r>
            <a:r>
              <a:rPr lang="en-US" altLang="en-US" sz="2500" dirty="0" smtClean="0">
                <a:latin typeface="Times New Roman" pitchFamily="18" charset="0"/>
                <a:cs typeface="Times New Roman" pitchFamily="18" charset="0"/>
              </a:rPr>
              <a:t/>
            </a:r>
            <a:br>
              <a:rPr lang="en-US" altLang="en-US" sz="2500" dirty="0" smtClean="0">
                <a:latin typeface="Times New Roman" pitchFamily="18" charset="0"/>
                <a:cs typeface="Times New Roman" pitchFamily="18" charset="0"/>
              </a:rPr>
            </a:br>
            <a:endParaRPr lang="en-US" altLang="en-US" sz="2500" dirty="0" smtClean="0">
              <a:latin typeface="Times New Roman" pitchFamily="18" charset="0"/>
              <a:cs typeface="Times New Roman" pitchFamily="18" charset="0"/>
            </a:endParaRPr>
          </a:p>
        </p:txBody>
      </p:sp>
      <p:pic>
        <p:nvPicPr>
          <p:cNvPr id="129027" name="Content Placeholder 3" descr="untitled19.bmp"/>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914400" y="2590800"/>
            <a:ext cx="7467600" cy="3200400"/>
          </a:xfrm>
        </p:spPr>
      </p:pic>
      <p:sp>
        <p:nvSpPr>
          <p:cNvPr id="2" name="Footer Placeholder 1"/>
          <p:cNvSpPr>
            <a:spLocks noGrp="1"/>
          </p:cNvSpPr>
          <p:nvPr>
            <p:ph type="ftr" sz="quarter" idx="11"/>
          </p:nvPr>
        </p:nvSpPr>
        <p:spPr/>
        <p:txBody>
          <a:bodyPr/>
          <a:lstStyle/>
          <a:p>
            <a:r>
              <a:rPr lang="en-US" smtClean="0"/>
              <a:t>Manikanta Assistant professor Department of MCA ATME CE</a:t>
            </a:r>
            <a:endParaRPr lang="en-US"/>
          </a:p>
        </p:txBody>
      </p:sp>
    </p:spTree>
    <p:extLst>
      <p:ext uri="{BB962C8B-B14F-4D97-AF65-F5344CB8AC3E}">
        <p14:creationId xmlns:p14="http://schemas.microsoft.com/office/powerpoint/2010/main" val="966877639"/>
      </p:ext>
    </p:extLst>
  </p:cSld>
  <p:clrMapOvr>
    <a:masterClrMapping/>
  </p:clrMapOvr>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50" name="Title 1"/>
          <p:cNvSpPr>
            <a:spLocks noGrp="1"/>
          </p:cNvSpPr>
          <p:nvPr>
            <p:ph type="title"/>
          </p:nvPr>
        </p:nvSpPr>
        <p:spPr>
          <a:xfrm>
            <a:off x="457200" y="762000"/>
            <a:ext cx="8229600" cy="1143000"/>
          </a:xfrm>
        </p:spPr>
        <p:txBody>
          <a:bodyPr>
            <a:normAutofit fontScale="90000"/>
          </a:bodyPr>
          <a:lstStyle/>
          <a:p>
            <a:r>
              <a:rPr lang="en-IN" altLang="en-US" sz="2500" dirty="0" smtClean="0">
                <a:latin typeface="Times New Roman" pitchFamily="18" charset="0"/>
                <a:cs typeface="Times New Roman" pitchFamily="18" charset="0"/>
              </a:rPr>
              <a:t>4. An entity type DEPENDENT with attributes </a:t>
            </a:r>
            <a:r>
              <a:rPr lang="en-IN" altLang="en-US" sz="2500" dirty="0" err="1" smtClean="0">
                <a:latin typeface="Times New Roman" pitchFamily="18" charset="0"/>
                <a:cs typeface="Times New Roman" pitchFamily="18" charset="0"/>
              </a:rPr>
              <a:t>Employee_Name</a:t>
            </a:r>
            <a:r>
              <a:rPr lang="en-IN" altLang="en-US" sz="2500" dirty="0" smtClean="0">
                <a:latin typeface="Times New Roman" pitchFamily="18" charset="0"/>
                <a:cs typeface="Times New Roman" pitchFamily="18" charset="0"/>
              </a:rPr>
              <a:t>, </a:t>
            </a:r>
            <a:r>
              <a:rPr lang="en-IN" altLang="en-US" sz="2500" dirty="0" err="1" smtClean="0">
                <a:latin typeface="Times New Roman" pitchFamily="18" charset="0"/>
                <a:cs typeface="Times New Roman" pitchFamily="18" charset="0"/>
              </a:rPr>
              <a:t>Dependent_Name</a:t>
            </a:r>
            <a:r>
              <a:rPr lang="en-IN" altLang="en-US" sz="2500" dirty="0" smtClean="0">
                <a:latin typeface="Times New Roman" pitchFamily="18" charset="0"/>
                <a:cs typeface="Times New Roman" pitchFamily="18" charset="0"/>
              </a:rPr>
              <a:t>, Sex, </a:t>
            </a:r>
            <a:r>
              <a:rPr lang="en-IN" altLang="en-US" sz="2500" dirty="0" err="1" smtClean="0">
                <a:latin typeface="Times New Roman" pitchFamily="18" charset="0"/>
                <a:cs typeface="Times New Roman" pitchFamily="18" charset="0"/>
              </a:rPr>
              <a:t>Birth_date</a:t>
            </a:r>
            <a:r>
              <a:rPr lang="en-IN" altLang="en-US" sz="2500" dirty="0" smtClean="0">
                <a:latin typeface="Times New Roman" pitchFamily="18" charset="0"/>
                <a:cs typeface="Times New Roman" pitchFamily="18" charset="0"/>
              </a:rPr>
              <a:t>, Relationship (to Employee)	</a:t>
            </a:r>
            <a:r>
              <a:rPr lang="en-US" altLang="en-US" sz="2500" dirty="0" smtClean="0">
                <a:latin typeface="Times New Roman" pitchFamily="18" charset="0"/>
                <a:cs typeface="Times New Roman" pitchFamily="18" charset="0"/>
              </a:rPr>
              <a:t/>
            </a:r>
            <a:br>
              <a:rPr lang="en-US" altLang="en-US" sz="2500" dirty="0" smtClean="0">
                <a:latin typeface="Times New Roman" pitchFamily="18" charset="0"/>
                <a:cs typeface="Times New Roman" pitchFamily="18" charset="0"/>
              </a:rPr>
            </a:br>
            <a:endParaRPr lang="en-US" altLang="en-US" sz="2500" dirty="0" smtClean="0">
              <a:latin typeface="Times New Roman" pitchFamily="18" charset="0"/>
              <a:cs typeface="Times New Roman" pitchFamily="18" charset="0"/>
            </a:endParaRPr>
          </a:p>
        </p:txBody>
      </p:sp>
      <p:pic>
        <p:nvPicPr>
          <p:cNvPr id="130051" name="Content Placeholder 3" descr="untitled20.bmp"/>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838200" y="2057400"/>
            <a:ext cx="7010400" cy="2767013"/>
          </a:xfrm>
        </p:spPr>
      </p:pic>
      <p:sp>
        <p:nvSpPr>
          <p:cNvPr id="2" name="Footer Placeholder 1"/>
          <p:cNvSpPr>
            <a:spLocks noGrp="1"/>
          </p:cNvSpPr>
          <p:nvPr>
            <p:ph type="ftr" sz="quarter" idx="11"/>
          </p:nvPr>
        </p:nvSpPr>
        <p:spPr/>
        <p:txBody>
          <a:bodyPr/>
          <a:lstStyle/>
          <a:p>
            <a:r>
              <a:rPr lang="en-US" smtClean="0"/>
              <a:t>Manikanta Assistant professor Department of MCA ATME CE</a:t>
            </a:r>
            <a:endParaRPr lang="en-US"/>
          </a:p>
        </p:txBody>
      </p:sp>
    </p:spTree>
    <p:extLst>
      <p:ext uri="{BB962C8B-B14F-4D97-AF65-F5344CB8AC3E}">
        <p14:creationId xmlns:p14="http://schemas.microsoft.com/office/powerpoint/2010/main" val="2587774451"/>
      </p:ext>
    </p:extLst>
  </p:cSld>
  <p:clrMapOvr>
    <a:masterClrMapping/>
  </p:clrMapOvr>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4" name="Content Placeholder 2"/>
          <p:cNvSpPr>
            <a:spLocks noGrp="1"/>
          </p:cNvSpPr>
          <p:nvPr>
            <p:ph idx="1"/>
          </p:nvPr>
        </p:nvSpPr>
        <p:spPr>
          <a:xfrm>
            <a:off x="457200" y="1295400"/>
            <a:ext cx="8229600" cy="5334000"/>
          </a:xfrm>
        </p:spPr>
        <p:txBody>
          <a:bodyPr>
            <a:normAutofit fontScale="92500" lnSpcReduction="10000"/>
          </a:bodyPr>
          <a:lstStyle/>
          <a:p>
            <a:pPr algn="just">
              <a:buFont typeface="Wingdings 2" pitchFamily="18" charset="2"/>
              <a:buNone/>
            </a:pPr>
            <a:r>
              <a:rPr lang="en-IN" altLang="en-US" sz="2500" b="1" dirty="0" smtClean="0">
                <a:latin typeface="Times New Roman" pitchFamily="18" charset="0"/>
                <a:cs typeface="Times New Roman" pitchFamily="18" charset="0"/>
              </a:rPr>
              <a:t>Refining the ER Design for the Company Database  </a:t>
            </a:r>
            <a:endParaRPr lang="en-US" altLang="en-US" sz="2500" dirty="0" smtClean="0">
              <a:latin typeface="Times New Roman" pitchFamily="18" charset="0"/>
              <a:cs typeface="Times New Roman" pitchFamily="18" charset="0"/>
            </a:endParaRPr>
          </a:p>
          <a:p>
            <a:pPr algn="just">
              <a:buFont typeface="Wingdings 2" pitchFamily="18" charset="2"/>
              <a:buNone/>
            </a:pPr>
            <a:r>
              <a:rPr lang="en-IN" altLang="en-US" sz="2500" dirty="0" smtClean="0">
                <a:latin typeface="Times New Roman" pitchFamily="18" charset="0"/>
                <a:cs typeface="Times New Roman" pitchFamily="18" charset="0"/>
              </a:rPr>
              <a:t>The cardinality ratio and participation constraint of each relationship type in company database can be determined by the following requirements:</a:t>
            </a:r>
            <a:endParaRPr lang="en-US" altLang="en-US" sz="2500" dirty="0" smtClean="0">
              <a:latin typeface="Times New Roman" pitchFamily="18" charset="0"/>
              <a:cs typeface="Times New Roman" pitchFamily="18" charset="0"/>
            </a:endParaRPr>
          </a:p>
          <a:p>
            <a:pPr algn="just">
              <a:buFont typeface="Wingdings 2" pitchFamily="18" charset="2"/>
              <a:buNone/>
            </a:pPr>
            <a:r>
              <a:rPr lang="en-IN" altLang="en-US" sz="2500" dirty="0" smtClean="0">
                <a:latin typeface="Times New Roman" pitchFamily="18" charset="0"/>
                <a:cs typeface="Times New Roman" pitchFamily="18" charset="0"/>
              </a:rPr>
              <a:t> </a:t>
            </a:r>
            <a:endParaRPr lang="en-US" altLang="en-US" sz="2500" dirty="0" smtClean="0">
              <a:latin typeface="Times New Roman" pitchFamily="18" charset="0"/>
              <a:cs typeface="Times New Roman" pitchFamily="18" charset="0"/>
            </a:endParaRPr>
          </a:p>
          <a:p>
            <a:pPr algn="just">
              <a:buFont typeface="Wingdings 2" pitchFamily="18" charset="2"/>
              <a:buNone/>
            </a:pPr>
            <a:r>
              <a:rPr lang="en-IN" altLang="en-US" sz="2500" dirty="0" smtClean="0">
                <a:latin typeface="Times New Roman" pitchFamily="18" charset="0"/>
                <a:cs typeface="Times New Roman" pitchFamily="18" charset="0"/>
              </a:rPr>
              <a:t>1. ‘manages’ a 1:1 relationship type between employee and department </a:t>
            </a:r>
            <a:endParaRPr lang="en-US" altLang="en-US" sz="2500" dirty="0" smtClean="0">
              <a:latin typeface="Times New Roman" pitchFamily="18" charset="0"/>
              <a:cs typeface="Times New Roman" pitchFamily="18" charset="0"/>
            </a:endParaRPr>
          </a:p>
          <a:p>
            <a:pPr algn="just">
              <a:buFont typeface="Wingdings 2" pitchFamily="18" charset="2"/>
              <a:buNone/>
            </a:pPr>
            <a:r>
              <a:rPr lang="en-IN" altLang="en-US" sz="2500" dirty="0" smtClean="0">
                <a:latin typeface="Times New Roman" pitchFamily="18" charset="0"/>
                <a:cs typeface="Times New Roman" pitchFamily="18" charset="0"/>
              </a:rPr>
              <a:t>employee’s participation is partial but department participation is mandatory i.e. total</a:t>
            </a:r>
            <a:endParaRPr lang="en-US" altLang="en-US" sz="2500" dirty="0" smtClean="0">
              <a:latin typeface="Times New Roman" pitchFamily="18" charset="0"/>
              <a:cs typeface="Times New Roman" pitchFamily="18" charset="0"/>
            </a:endParaRPr>
          </a:p>
          <a:p>
            <a:pPr algn="just">
              <a:buFont typeface="Wingdings 2" pitchFamily="18" charset="2"/>
              <a:buNone/>
            </a:pPr>
            <a:r>
              <a:rPr lang="en-IN" altLang="en-US" sz="2500" dirty="0" smtClean="0">
                <a:latin typeface="Times New Roman" pitchFamily="18" charset="0"/>
                <a:cs typeface="Times New Roman" pitchFamily="18" charset="0"/>
              </a:rPr>
              <a:t>the attribute </a:t>
            </a:r>
            <a:r>
              <a:rPr lang="en-IN" altLang="en-US" sz="2500" dirty="0" err="1" smtClean="0">
                <a:latin typeface="Times New Roman" pitchFamily="18" charset="0"/>
                <a:cs typeface="Times New Roman" pitchFamily="18" charset="0"/>
              </a:rPr>
              <a:t>StartDate</a:t>
            </a:r>
            <a:r>
              <a:rPr lang="en-IN" altLang="en-US" sz="2500" dirty="0" smtClean="0">
                <a:latin typeface="Times New Roman" pitchFamily="18" charset="0"/>
                <a:cs typeface="Times New Roman" pitchFamily="18" charset="0"/>
              </a:rPr>
              <a:t> is assigned to the relationship type</a:t>
            </a:r>
            <a:endParaRPr lang="en-US" altLang="en-US" sz="2500" dirty="0" smtClean="0">
              <a:latin typeface="Times New Roman" pitchFamily="18" charset="0"/>
              <a:cs typeface="Times New Roman" pitchFamily="18" charset="0"/>
            </a:endParaRPr>
          </a:p>
          <a:p>
            <a:pPr algn="just">
              <a:buFont typeface="Wingdings 2" pitchFamily="18" charset="2"/>
              <a:buNone/>
            </a:pPr>
            <a:r>
              <a:rPr lang="en-IN" altLang="en-US" sz="2500" dirty="0" smtClean="0">
                <a:latin typeface="Times New Roman" pitchFamily="18" charset="0"/>
                <a:cs typeface="Times New Roman" pitchFamily="18" charset="0"/>
              </a:rPr>
              <a:t> </a:t>
            </a:r>
            <a:endParaRPr lang="en-US" altLang="en-US" sz="2500" dirty="0" smtClean="0">
              <a:latin typeface="Times New Roman" pitchFamily="18" charset="0"/>
              <a:cs typeface="Times New Roman" pitchFamily="18" charset="0"/>
            </a:endParaRPr>
          </a:p>
          <a:p>
            <a:pPr algn="just">
              <a:buFont typeface="Wingdings 2" pitchFamily="18" charset="2"/>
              <a:buNone/>
            </a:pPr>
            <a:r>
              <a:rPr lang="en-IN" altLang="en-US" sz="2500" dirty="0" smtClean="0">
                <a:latin typeface="Times New Roman" pitchFamily="18" charset="0"/>
                <a:cs typeface="Times New Roman" pitchFamily="18" charset="0"/>
              </a:rPr>
              <a:t>2. ‘</a:t>
            </a:r>
            <a:r>
              <a:rPr lang="en-IN" altLang="en-US" sz="2500" dirty="0" err="1" smtClean="0">
                <a:latin typeface="Times New Roman" pitchFamily="18" charset="0"/>
                <a:cs typeface="Times New Roman" pitchFamily="18" charset="0"/>
              </a:rPr>
              <a:t>works_for</a:t>
            </a:r>
            <a:r>
              <a:rPr lang="en-IN" altLang="en-US" sz="2500" dirty="0" smtClean="0">
                <a:latin typeface="Times New Roman" pitchFamily="18" charset="0"/>
                <a:cs typeface="Times New Roman" pitchFamily="18" charset="0"/>
              </a:rPr>
              <a:t>’, a N:1 relationship type between employee and department</a:t>
            </a:r>
            <a:endParaRPr lang="en-US" altLang="en-US" sz="2500" dirty="0" smtClean="0">
              <a:latin typeface="Times New Roman" pitchFamily="18" charset="0"/>
              <a:cs typeface="Times New Roman" pitchFamily="18" charset="0"/>
            </a:endParaRPr>
          </a:p>
          <a:p>
            <a:pPr algn="just">
              <a:buFont typeface="Wingdings 2" pitchFamily="18" charset="2"/>
              <a:buNone/>
            </a:pPr>
            <a:r>
              <a:rPr lang="en-IN" altLang="en-US" sz="2500" dirty="0" smtClean="0">
                <a:latin typeface="Times New Roman" pitchFamily="18" charset="0"/>
                <a:cs typeface="Times New Roman" pitchFamily="18" charset="0"/>
              </a:rPr>
              <a:t>Both participations are total.</a:t>
            </a:r>
            <a:endParaRPr lang="en-US" altLang="en-US" sz="2500" dirty="0" smtClean="0">
              <a:latin typeface="Times New Roman" pitchFamily="18" charset="0"/>
              <a:cs typeface="Times New Roman" pitchFamily="18" charset="0"/>
            </a:endParaRPr>
          </a:p>
          <a:p>
            <a:pPr algn="just">
              <a:buFont typeface="Wingdings 2" pitchFamily="18" charset="2"/>
              <a:buNone/>
            </a:pPr>
            <a:endParaRPr lang="en-US" altLang="en-US" sz="2500" dirty="0" smtClean="0">
              <a:latin typeface="Times New Roman" pitchFamily="18" charset="0"/>
              <a:cs typeface="Times New Roman" pitchFamily="18" charset="0"/>
            </a:endParaRPr>
          </a:p>
        </p:txBody>
      </p:sp>
      <p:sp>
        <p:nvSpPr>
          <p:cNvPr id="2" name="Footer Placeholder 1"/>
          <p:cNvSpPr>
            <a:spLocks noGrp="1"/>
          </p:cNvSpPr>
          <p:nvPr>
            <p:ph type="ftr" sz="quarter" idx="11"/>
          </p:nvPr>
        </p:nvSpPr>
        <p:spPr/>
        <p:txBody>
          <a:bodyPr/>
          <a:lstStyle/>
          <a:p>
            <a:r>
              <a:rPr lang="en-US" smtClean="0"/>
              <a:t>Manikanta Assistant professor Department of MCA ATME CE</a:t>
            </a:r>
            <a:endParaRPr lang="en-US"/>
          </a:p>
        </p:txBody>
      </p:sp>
    </p:spTree>
    <p:extLst>
      <p:ext uri="{BB962C8B-B14F-4D97-AF65-F5344CB8AC3E}">
        <p14:creationId xmlns:p14="http://schemas.microsoft.com/office/powerpoint/2010/main" val="923840769"/>
      </p:ext>
    </p:extLst>
  </p:cSld>
  <p:clrMapOvr>
    <a:masterClrMapping/>
  </p:clrMapOvr>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098" name="Content Placeholder 2"/>
          <p:cNvSpPr>
            <a:spLocks noGrp="1"/>
          </p:cNvSpPr>
          <p:nvPr>
            <p:ph idx="1"/>
          </p:nvPr>
        </p:nvSpPr>
        <p:spPr>
          <a:xfrm>
            <a:off x="304800" y="762000"/>
            <a:ext cx="8839200" cy="5867400"/>
          </a:xfrm>
        </p:spPr>
        <p:txBody>
          <a:bodyPr>
            <a:normAutofit lnSpcReduction="10000"/>
          </a:bodyPr>
          <a:lstStyle/>
          <a:p>
            <a:pPr algn="just">
              <a:buFont typeface="Wingdings 2" pitchFamily="18" charset="2"/>
              <a:buNone/>
            </a:pPr>
            <a:r>
              <a:rPr lang="en-IN" altLang="en-US" sz="2300" dirty="0" smtClean="0">
                <a:latin typeface="Times New Roman" pitchFamily="18" charset="0"/>
                <a:cs typeface="Times New Roman" pitchFamily="18" charset="0"/>
              </a:rPr>
              <a:t>3. ‘controls’, a 1:N relationship type between department and project</a:t>
            </a:r>
            <a:endParaRPr lang="en-US" altLang="en-US" sz="2300" dirty="0" smtClean="0">
              <a:latin typeface="Times New Roman" pitchFamily="18" charset="0"/>
              <a:cs typeface="Times New Roman" pitchFamily="18" charset="0"/>
            </a:endParaRPr>
          </a:p>
          <a:p>
            <a:pPr algn="just">
              <a:buFont typeface="Wingdings 2" pitchFamily="18" charset="2"/>
              <a:buNone/>
            </a:pPr>
            <a:r>
              <a:rPr lang="en-IN" altLang="en-US" sz="2300" dirty="0" smtClean="0">
                <a:latin typeface="Times New Roman" pitchFamily="18" charset="0"/>
                <a:cs typeface="Times New Roman" pitchFamily="18" charset="0"/>
              </a:rPr>
              <a:t>Participation of project is total but Participation of department is partial</a:t>
            </a:r>
            <a:endParaRPr lang="en-US" altLang="en-US" sz="2300" dirty="0" smtClean="0">
              <a:latin typeface="Times New Roman" pitchFamily="18" charset="0"/>
              <a:cs typeface="Times New Roman" pitchFamily="18" charset="0"/>
            </a:endParaRPr>
          </a:p>
          <a:p>
            <a:pPr algn="just">
              <a:buFont typeface="Wingdings 2" pitchFamily="18" charset="2"/>
              <a:buNone/>
            </a:pPr>
            <a:r>
              <a:rPr lang="en-IN" altLang="en-US" sz="2300" dirty="0" smtClean="0">
                <a:latin typeface="Times New Roman" pitchFamily="18" charset="0"/>
                <a:cs typeface="Times New Roman" pitchFamily="18" charset="0"/>
              </a:rPr>
              <a:t/>
            </a:r>
            <a:br>
              <a:rPr lang="en-IN" altLang="en-US" sz="2300" dirty="0" smtClean="0">
                <a:latin typeface="Times New Roman" pitchFamily="18" charset="0"/>
                <a:cs typeface="Times New Roman" pitchFamily="18" charset="0"/>
              </a:rPr>
            </a:br>
            <a:r>
              <a:rPr lang="en-IN" altLang="en-US" sz="2300" dirty="0" smtClean="0">
                <a:latin typeface="Times New Roman" pitchFamily="18" charset="0"/>
                <a:cs typeface="Times New Roman" pitchFamily="18" charset="0"/>
              </a:rPr>
              <a:t>4. ‘supervision’, a 1:N relationship type between employee and employee</a:t>
            </a:r>
            <a:endParaRPr lang="en-US" altLang="en-US" sz="2300" dirty="0" smtClean="0">
              <a:latin typeface="Times New Roman" pitchFamily="18" charset="0"/>
              <a:cs typeface="Times New Roman" pitchFamily="18" charset="0"/>
            </a:endParaRPr>
          </a:p>
          <a:p>
            <a:pPr algn="just">
              <a:buFont typeface="Wingdings 2" pitchFamily="18" charset="2"/>
              <a:buNone/>
            </a:pPr>
            <a:r>
              <a:rPr lang="en-IN" altLang="en-US" sz="2300" dirty="0" smtClean="0">
                <a:latin typeface="Times New Roman" pitchFamily="18" charset="0"/>
                <a:cs typeface="Times New Roman" pitchFamily="18" charset="0"/>
              </a:rPr>
              <a:t>Both participation is partial</a:t>
            </a:r>
            <a:endParaRPr lang="en-US" altLang="en-US" sz="2300" dirty="0" smtClean="0">
              <a:latin typeface="Times New Roman" pitchFamily="18" charset="0"/>
              <a:cs typeface="Times New Roman" pitchFamily="18" charset="0"/>
            </a:endParaRPr>
          </a:p>
          <a:p>
            <a:pPr algn="just">
              <a:buFont typeface="Wingdings 2" pitchFamily="18" charset="2"/>
              <a:buNone/>
            </a:pPr>
            <a:r>
              <a:rPr lang="en-IN" altLang="en-US" sz="2300" dirty="0" smtClean="0">
                <a:latin typeface="Times New Roman" pitchFamily="18" charset="0"/>
                <a:cs typeface="Times New Roman" pitchFamily="18" charset="0"/>
              </a:rPr>
              <a:t> </a:t>
            </a:r>
            <a:endParaRPr lang="en-US" altLang="en-US" sz="2300" dirty="0" smtClean="0">
              <a:latin typeface="Times New Roman" pitchFamily="18" charset="0"/>
              <a:cs typeface="Times New Roman" pitchFamily="18" charset="0"/>
            </a:endParaRPr>
          </a:p>
          <a:p>
            <a:pPr algn="just">
              <a:buFont typeface="Wingdings 2" pitchFamily="18" charset="2"/>
              <a:buNone/>
            </a:pPr>
            <a:r>
              <a:rPr lang="en-IN" altLang="en-US" sz="2300" dirty="0" smtClean="0">
                <a:latin typeface="Times New Roman" pitchFamily="18" charset="0"/>
                <a:cs typeface="Times New Roman" pitchFamily="18" charset="0"/>
              </a:rPr>
              <a:t>5. ‘</a:t>
            </a:r>
            <a:r>
              <a:rPr lang="en-IN" altLang="en-US" sz="2300" b="1" dirty="0" err="1" smtClean="0">
                <a:latin typeface="Times New Roman" pitchFamily="18" charset="0"/>
                <a:cs typeface="Times New Roman" pitchFamily="18" charset="0"/>
              </a:rPr>
              <a:t>works_on</a:t>
            </a:r>
            <a:r>
              <a:rPr lang="en-IN" altLang="en-US" sz="2300" dirty="0" smtClean="0">
                <a:latin typeface="Times New Roman" pitchFamily="18" charset="0"/>
                <a:cs typeface="Times New Roman" pitchFamily="18" charset="0"/>
              </a:rPr>
              <a:t>’, a M:N relationship type between employee and project </a:t>
            </a:r>
            <a:endParaRPr lang="en-US" altLang="en-US" sz="2300" dirty="0" smtClean="0">
              <a:latin typeface="Times New Roman" pitchFamily="18" charset="0"/>
              <a:cs typeface="Times New Roman" pitchFamily="18" charset="0"/>
            </a:endParaRPr>
          </a:p>
          <a:p>
            <a:pPr algn="just">
              <a:buFont typeface="Wingdings 2" pitchFamily="18" charset="2"/>
              <a:buNone/>
            </a:pPr>
            <a:r>
              <a:rPr lang="en-IN" altLang="en-US" sz="2300" dirty="0" smtClean="0">
                <a:latin typeface="Times New Roman" pitchFamily="18" charset="0"/>
                <a:cs typeface="Times New Roman" pitchFamily="18" charset="0"/>
              </a:rPr>
              <a:t>Both participations are total.</a:t>
            </a:r>
            <a:endParaRPr lang="en-US" altLang="en-US" sz="2300" dirty="0" smtClean="0">
              <a:latin typeface="Times New Roman" pitchFamily="18" charset="0"/>
              <a:cs typeface="Times New Roman" pitchFamily="18" charset="0"/>
            </a:endParaRPr>
          </a:p>
          <a:p>
            <a:pPr algn="just">
              <a:buFont typeface="Wingdings 2" pitchFamily="18" charset="2"/>
              <a:buNone/>
            </a:pPr>
            <a:r>
              <a:rPr lang="en-IN" altLang="en-US" sz="2300" dirty="0" smtClean="0">
                <a:latin typeface="Times New Roman" pitchFamily="18" charset="0"/>
                <a:cs typeface="Times New Roman" pitchFamily="18" charset="0"/>
              </a:rPr>
              <a:t>Attribute for this can be No-of-hours.</a:t>
            </a:r>
            <a:endParaRPr lang="en-US" altLang="en-US" sz="2300" dirty="0" smtClean="0">
              <a:latin typeface="Times New Roman" pitchFamily="18" charset="0"/>
              <a:cs typeface="Times New Roman" pitchFamily="18" charset="0"/>
            </a:endParaRPr>
          </a:p>
          <a:p>
            <a:pPr algn="just">
              <a:buFont typeface="Wingdings 2" pitchFamily="18" charset="2"/>
              <a:buNone/>
            </a:pPr>
            <a:r>
              <a:rPr lang="en-IN" altLang="en-US" sz="2300" dirty="0" smtClean="0">
                <a:latin typeface="Times New Roman" pitchFamily="18" charset="0"/>
                <a:cs typeface="Times New Roman" pitchFamily="18" charset="0"/>
              </a:rPr>
              <a:t> </a:t>
            </a:r>
            <a:endParaRPr lang="en-US" altLang="en-US" sz="2300" dirty="0" smtClean="0">
              <a:latin typeface="Times New Roman" pitchFamily="18" charset="0"/>
              <a:cs typeface="Times New Roman" pitchFamily="18" charset="0"/>
            </a:endParaRPr>
          </a:p>
          <a:p>
            <a:pPr algn="just">
              <a:buFont typeface="Wingdings 2" pitchFamily="18" charset="2"/>
              <a:buNone/>
            </a:pPr>
            <a:r>
              <a:rPr lang="en-IN" altLang="en-US" sz="2300" dirty="0" smtClean="0">
                <a:latin typeface="Times New Roman" pitchFamily="18" charset="0"/>
                <a:cs typeface="Times New Roman" pitchFamily="18" charset="0"/>
              </a:rPr>
              <a:t>6. ‘</a:t>
            </a:r>
            <a:r>
              <a:rPr lang="en-IN" altLang="en-US" sz="2300" dirty="0" err="1" smtClean="0">
                <a:latin typeface="Times New Roman" pitchFamily="18" charset="0"/>
                <a:cs typeface="Times New Roman" pitchFamily="18" charset="0"/>
              </a:rPr>
              <a:t>has_dependents</a:t>
            </a:r>
            <a:r>
              <a:rPr lang="en-IN" altLang="en-US" sz="2300" dirty="0" smtClean="0">
                <a:latin typeface="Times New Roman" pitchFamily="18" charset="0"/>
                <a:cs typeface="Times New Roman" pitchFamily="18" charset="0"/>
              </a:rPr>
              <a:t>’, a 1:N relationship type between employee and dependent</a:t>
            </a:r>
            <a:endParaRPr lang="en-US" altLang="en-US" sz="2300" dirty="0" smtClean="0">
              <a:latin typeface="Times New Roman" pitchFamily="18" charset="0"/>
              <a:cs typeface="Times New Roman" pitchFamily="18" charset="0"/>
            </a:endParaRPr>
          </a:p>
          <a:p>
            <a:pPr algn="just">
              <a:buFont typeface="Wingdings 2" pitchFamily="18" charset="2"/>
              <a:buNone/>
            </a:pPr>
            <a:r>
              <a:rPr lang="en-IN" altLang="en-US" sz="2300" dirty="0" smtClean="0">
                <a:latin typeface="Times New Roman" pitchFamily="18" charset="0"/>
                <a:cs typeface="Times New Roman" pitchFamily="18" charset="0"/>
              </a:rPr>
              <a:t>Participation of dependent is total but Participation of employee is partial</a:t>
            </a:r>
            <a:endParaRPr lang="en-US" altLang="en-US" sz="2300" dirty="0" smtClean="0">
              <a:latin typeface="Times New Roman" pitchFamily="18" charset="0"/>
              <a:cs typeface="Times New Roman" pitchFamily="18" charset="0"/>
            </a:endParaRPr>
          </a:p>
          <a:p>
            <a:pPr algn="just">
              <a:buFont typeface="Wingdings 2" pitchFamily="18" charset="2"/>
              <a:buNone/>
            </a:pPr>
            <a:r>
              <a:rPr lang="en-IN" altLang="en-US" sz="2300" dirty="0" smtClean="0">
                <a:latin typeface="Times New Roman" pitchFamily="18" charset="0"/>
                <a:cs typeface="Times New Roman" pitchFamily="18" charset="0"/>
              </a:rPr>
              <a:t>Relationship is identifying for weak entity dependent.</a:t>
            </a:r>
            <a:endParaRPr lang="en-US" altLang="en-US" sz="2300" dirty="0" smtClean="0">
              <a:latin typeface="Times New Roman" pitchFamily="18" charset="0"/>
              <a:cs typeface="Times New Roman" pitchFamily="18" charset="0"/>
            </a:endParaRPr>
          </a:p>
          <a:p>
            <a:pPr algn="just">
              <a:buFont typeface="Wingdings 2" pitchFamily="18" charset="2"/>
              <a:buNone/>
            </a:pPr>
            <a:endParaRPr lang="en-US" altLang="en-US" sz="2300" dirty="0" smtClean="0">
              <a:latin typeface="Times New Roman" pitchFamily="18" charset="0"/>
              <a:cs typeface="Times New Roman" pitchFamily="18" charset="0"/>
            </a:endParaRPr>
          </a:p>
        </p:txBody>
      </p:sp>
      <p:sp>
        <p:nvSpPr>
          <p:cNvPr id="2" name="Footer Placeholder 1"/>
          <p:cNvSpPr>
            <a:spLocks noGrp="1"/>
          </p:cNvSpPr>
          <p:nvPr>
            <p:ph type="ftr" sz="quarter" idx="11"/>
          </p:nvPr>
        </p:nvSpPr>
        <p:spPr/>
        <p:txBody>
          <a:bodyPr/>
          <a:lstStyle/>
          <a:p>
            <a:r>
              <a:rPr lang="en-US" smtClean="0"/>
              <a:t>Manikanta Assistant professor Department of MCA ATME CE</a:t>
            </a:r>
            <a:endParaRPr lang="en-US"/>
          </a:p>
        </p:txBody>
      </p:sp>
    </p:spTree>
    <p:extLst>
      <p:ext uri="{BB962C8B-B14F-4D97-AF65-F5344CB8AC3E}">
        <p14:creationId xmlns:p14="http://schemas.microsoft.com/office/powerpoint/2010/main" val="4128588916"/>
      </p:ext>
    </p:extLst>
  </p:cSld>
  <p:clrMapOvr>
    <a:masterClrMapping/>
  </p:clrMapOvr>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22" name="Content Placeholder 3" descr="untitled21.bmp"/>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109538" y="176213"/>
            <a:ext cx="8853487" cy="6453187"/>
          </a:xfrm>
        </p:spPr>
      </p:pic>
      <p:sp>
        <p:nvSpPr>
          <p:cNvPr id="2" name="Footer Placeholder 1"/>
          <p:cNvSpPr>
            <a:spLocks noGrp="1"/>
          </p:cNvSpPr>
          <p:nvPr>
            <p:ph type="ftr" sz="quarter" idx="11"/>
          </p:nvPr>
        </p:nvSpPr>
        <p:spPr/>
        <p:txBody>
          <a:bodyPr/>
          <a:lstStyle/>
          <a:p>
            <a:r>
              <a:rPr lang="en-US" smtClean="0"/>
              <a:t>Manikanta Assistant professor Department of MCA ATME CE</a:t>
            </a:r>
            <a:endParaRPr lang="en-US"/>
          </a:p>
        </p:txBody>
      </p:sp>
    </p:spTree>
    <p:extLst>
      <p:ext uri="{BB962C8B-B14F-4D97-AF65-F5344CB8AC3E}">
        <p14:creationId xmlns:p14="http://schemas.microsoft.com/office/powerpoint/2010/main" val="3966883698"/>
      </p:ext>
    </p:extLst>
  </p:cSld>
  <p:clrMapOvr>
    <a:masterClrMapping/>
  </p:clrMapOvr>
  <p:timing>
    <p:tnLst>
      <p:par>
        <p:cT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6" name="Content Placeholder 2"/>
          <p:cNvSpPr>
            <a:spLocks noGrp="1"/>
          </p:cNvSpPr>
          <p:nvPr>
            <p:ph idx="1"/>
          </p:nvPr>
        </p:nvSpPr>
        <p:spPr/>
        <p:txBody>
          <a:bodyPr/>
          <a:lstStyle/>
          <a:p>
            <a:pPr algn="just">
              <a:buFont typeface="Wingdings 2" pitchFamily="18" charset="2"/>
              <a:buNone/>
            </a:pPr>
            <a:r>
              <a:rPr lang="en-IN" altLang="en-US" sz="2500" b="1" dirty="0" smtClean="0">
                <a:latin typeface="Times New Roman" pitchFamily="18" charset="0"/>
                <a:cs typeface="Times New Roman" pitchFamily="18" charset="0"/>
              </a:rPr>
              <a:t>ER diagrams, naming conventions and design issues </a:t>
            </a:r>
            <a:endParaRPr lang="en-US" altLang="en-US" sz="2500" dirty="0" smtClean="0">
              <a:latin typeface="Times New Roman" pitchFamily="18" charset="0"/>
              <a:cs typeface="Times New Roman" pitchFamily="18" charset="0"/>
            </a:endParaRPr>
          </a:p>
          <a:p>
            <a:pPr algn="just">
              <a:buFont typeface="Wingdings 2" pitchFamily="18" charset="2"/>
              <a:buNone/>
            </a:pPr>
            <a:r>
              <a:rPr lang="en-IN" altLang="en-US" sz="2500" dirty="0" smtClean="0">
                <a:latin typeface="Times New Roman" pitchFamily="18" charset="0"/>
                <a:cs typeface="Times New Roman" pitchFamily="18" charset="0"/>
              </a:rPr>
              <a:t>In ER diagram, emphasis is on representing the schema rather than the instances.</a:t>
            </a:r>
            <a:endParaRPr lang="en-US" altLang="en-US" sz="2500" dirty="0" smtClean="0">
              <a:latin typeface="Times New Roman" pitchFamily="18" charset="0"/>
              <a:cs typeface="Times New Roman" pitchFamily="18" charset="0"/>
            </a:endParaRPr>
          </a:p>
          <a:p>
            <a:pPr algn="just">
              <a:buFont typeface="Wingdings 2" pitchFamily="18" charset="2"/>
              <a:buNone/>
            </a:pPr>
            <a:r>
              <a:rPr lang="en-IN" altLang="en-US" sz="2500" dirty="0" smtClean="0">
                <a:latin typeface="Times New Roman" pitchFamily="18" charset="0"/>
                <a:cs typeface="Times New Roman" pitchFamily="18" charset="0"/>
              </a:rPr>
              <a:t>Schema is much smaller than extensions</a:t>
            </a:r>
            <a:endParaRPr lang="en-US" altLang="en-US" sz="2500" dirty="0" smtClean="0">
              <a:latin typeface="Times New Roman" pitchFamily="18" charset="0"/>
              <a:cs typeface="Times New Roman" pitchFamily="18" charset="0"/>
            </a:endParaRPr>
          </a:p>
          <a:p>
            <a:pPr algn="just">
              <a:buFont typeface="Wingdings 2" pitchFamily="18" charset="2"/>
              <a:buNone/>
            </a:pPr>
            <a:r>
              <a:rPr lang="en-IN" altLang="en-US" sz="2500" dirty="0" smtClean="0">
                <a:latin typeface="Times New Roman" pitchFamily="18" charset="0"/>
                <a:cs typeface="Times New Roman" pitchFamily="18" charset="0"/>
              </a:rPr>
              <a:t>Schema is relatively much more stable than extensions</a:t>
            </a:r>
            <a:endParaRPr lang="en-US" altLang="en-US" sz="2500" dirty="0" smtClean="0">
              <a:latin typeface="Times New Roman" pitchFamily="18" charset="0"/>
              <a:cs typeface="Times New Roman" pitchFamily="18" charset="0"/>
            </a:endParaRPr>
          </a:p>
          <a:p>
            <a:pPr lvl="1" algn="just">
              <a:buFont typeface="Wingdings 2" pitchFamily="18" charset="2"/>
              <a:buNone/>
            </a:pPr>
            <a:r>
              <a:rPr lang="en-IN" altLang="en-US" sz="2500" dirty="0" smtClean="0">
                <a:latin typeface="Times New Roman" pitchFamily="18" charset="0"/>
                <a:cs typeface="Times New Roman" pitchFamily="18" charset="0"/>
              </a:rPr>
              <a:t>Schema changes rarely.</a:t>
            </a:r>
            <a:endParaRPr lang="en-US" altLang="en-US" sz="2500" dirty="0" smtClean="0">
              <a:latin typeface="Times New Roman" pitchFamily="18" charset="0"/>
              <a:cs typeface="Times New Roman" pitchFamily="18" charset="0"/>
            </a:endParaRPr>
          </a:p>
          <a:p>
            <a:pPr lvl="1" algn="just">
              <a:buFont typeface="Wingdings 2" pitchFamily="18" charset="2"/>
              <a:buNone/>
            </a:pPr>
            <a:r>
              <a:rPr lang="en-IN" altLang="en-US" sz="2500" dirty="0" smtClean="0">
                <a:latin typeface="Times New Roman" pitchFamily="18" charset="0"/>
                <a:cs typeface="Times New Roman" pitchFamily="18" charset="0"/>
              </a:rPr>
              <a:t>Extensions changes frequently.</a:t>
            </a:r>
            <a:endParaRPr lang="en-US" altLang="en-US" sz="2500" dirty="0" smtClean="0">
              <a:latin typeface="Times New Roman" pitchFamily="18" charset="0"/>
              <a:cs typeface="Times New Roman" pitchFamily="18" charset="0"/>
            </a:endParaRPr>
          </a:p>
          <a:p>
            <a:pPr algn="just">
              <a:buFont typeface="Wingdings 2" pitchFamily="18" charset="2"/>
              <a:buNone/>
            </a:pPr>
            <a:endParaRPr lang="en-US" altLang="en-US" sz="2500" dirty="0" smtClean="0">
              <a:latin typeface="Times New Roman" pitchFamily="18" charset="0"/>
              <a:cs typeface="Times New Roman" pitchFamily="18" charset="0"/>
            </a:endParaRPr>
          </a:p>
        </p:txBody>
      </p:sp>
      <p:sp>
        <p:nvSpPr>
          <p:cNvPr id="2" name="Footer Placeholder 1"/>
          <p:cNvSpPr>
            <a:spLocks noGrp="1"/>
          </p:cNvSpPr>
          <p:nvPr>
            <p:ph type="ftr" sz="quarter" idx="11"/>
          </p:nvPr>
        </p:nvSpPr>
        <p:spPr/>
        <p:txBody>
          <a:bodyPr/>
          <a:lstStyle/>
          <a:p>
            <a:r>
              <a:rPr lang="en-US" smtClean="0"/>
              <a:t>Manikanta Assistant professor Department of MCA ATME CE</a:t>
            </a:r>
            <a:endParaRPr lang="en-US"/>
          </a:p>
        </p:txBody>
      </p:sp>
    </p:spTree>
    <p:extLst>
      <p:ext uri="{BB962C8B-B14F-4D97-AF65-F5344CB8AC3E}">
        <p14:creationId xmlns:p14="http://schemas.microsoft.com/office/powerpoint/2010/main" val="2634577132"/>
      </p:ext>
    </p:extLst>
  </p:cSld>
  <p:clrMapOvr>
    <a:masterClrMapping/>
  </p:clrMapOvr>
  <p:timing>
    <p:tnLst>
      <p:par>
        <p:cTn id="1" dur="indefinite" restart="never" nodeType="tmRoot"/>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295400"/>
            <a:ext cx="8229600" cy="5257800"/>
          </a:xfrm>
        </p:spPr>
        <p:txBody>
          <a:bodyPr>
            <a:normAutofit fontScale="70000" lnSpcReduction="20000"/>
          </a:bodyPr>
          <a:lstStyle/>
          <a:p>
            <a:pPr algn="just">
              <a:buFont typeface="Wingdings 2" pitchFamily="18" charset="2"/>
              <a:buNone/>
              <a:defRPr/>
            </a:pPr>
            <a:r>
              <a:rPr lang="en-IN" b="1" dirty="0">
                <a:latin typeface="Times New Roman" pitchFamily="18" charset="0"/>
                <a:cs typeface="Times New Roman" pitchFamily="18" charset="0"/>
              </a:rPr>
              <a:t>Naming conventions of Schema constructs  </a:t>
            </a:r>
            <a:endParaRPr lang="en-US" sz="2800" dirty="0">
              <a:latin typeface="Times New Roman" pitchFamily="18" charset="0"/>
              <a:cs typeface="Times New Roman" pitchFamily="18" charset="0"/>
            </a:endParaRPr>
          </a:p>
          <a:p>
            <a:pPr algn="just">
              <a:buFont typeface="Wingdings 2" pitchFamily="18" charset="2"/>
              <a:buNone/>
              <a:defRPr/>
            </a:pPr>
            <a:r>
              <a:rPr lang="en-IN" dirty="0">
                <a:latin typeface="Times New Roman" pitchFamily="18" charset="0"/>
                <a:cs typeface="Times New Roman" pitchFamily="18" charset="0"/>
              </a:rPr>
              <a:t>Singular names for entity type and relationship type</a:t>
            </a:r>
            <a:endParaRPr lang="en-US" dirty="0">
              <a:latin typeface="Times New Roman" pitchFamily="18" charset="0"/>
              <a:cs typeface="Times New Roman" pitchFamily="18" charset="0"/>
            </a:endParaRPr>
          </a:p>
          <a:p>
            <a:pPr algn="just">
              <a:buFont typeface="Wingdings 2" pitchFamily="18" charset="2"/>
              <a:buNone/>
              <a:defRPr/>
            </a:pPr>
            <a:r>
              <a:rPr lang="en-IN" dirty="0">
                <a:latin typeface="Times New Roman" pitchFamily="18" charset="0"/>
                <a:cs typeface="Times New Roman" pitchFamily="18" charset="0"/>
              </a:rPr>
              <a:t>Entity type &amp; Relationship Type:</a:t>
            </a:r>
            <a:endParaRPr lang="en-US" dirty="0">
              <a:latin typeface="Times New Roman" pitchFamily="18" charset="0"/>
              <a:cs typeface="Times New Roman" pitchFamily="18" charset="0"/>
            </a:endParaRPr>
          </a:p>
          <a:p>
            <a:pPr lvl="1" algn="just">
              <a:buFont typeface="Wingdings 2" pitchFamily="18" charset="2"/>
              <a:buNone/>
              <a:defRPr/>
            </a:pPr>
            <a:r>
              <a:rPr lang="en-IN" dirty="0">
                <a:latin typeface="Times New Roman" pitchFamily="18" charset="0"/>
                <a:cs typeface="Times New Roman" pitchFamily="18" charset="0"/>
              </a:rPr>
              <a:t>Uppercase</a:t>
            </a:r>
            <a:endParaRPr lang="en-US" dirty="0">
              <a:latin typeface="Times New Roman" pitchFamily="18" charset="0"/>
              <a:cs typeface="Times New Roman" pitchFamily="18" charset="0"/>
            </a:endParaRPr>
          </a:p>
          <a:p>
            <a:pPr algn="just">
              <a:buFont typeface="Wingdings 2" pitchFamily="18" charset="2"/>
              <a:buNone/>
              <a:defRPr/>
            </a:pPr>
            <a:r>
              <a:rPr lang="en-IN" dirty="0">
                <a:latin typeface="Times New Roman" pitchFamily="18" charset="0"/>
                <a:cs typeface="Times New Roman" pitchFamily="18" charset="0"/>
              </a:rPr>
              <a:t>Attribute names:</a:t>
            </a:r>
            <a:endParaRPr lang="en-US" dirty="0">
              <a:latin typeface="Times New Roman" pitchFamily="18" charset="0"/>
              <a:cs typeface="Times New Roman" pitchFamily="18" charset="0"/>
            </a:endParaRPr>
          </a:p>
          <a:p>
            <a:pPr lvl="1" algn="just">
              <a:buFont typeface="Wingdings 2" pitchFamily="18" charset="2"/>
              <a:buNone/>
              <a:defRPr/>
            </a:pPr>
            <a:r>
              <a:rPr lang="en-IN" dirty="0">
                <a:latin typeface="Times New Roman" pitchFamily="18" charset="0"/>
                <a:cs typeface="Times New Roman" pitchFamily="18" charset="0"/>
              </a:rPr>
              <a:t>Capitalized</a:t>
            </a:r>
            <a:endParaRPr lang="en-US" dirty="0">
              <a:latin typeface="Times New Roman" pitchFamily="18" charset="0"/>
              <a:cs typeface="Times New Roman" pitchFamily="18" charset="0"/>
            </a:endParaRPr>
          </a:p>
          <a:p>
            <a:pPr algn="just">
              <a:buFont typeface="Wingdings 2" pitchFamily="18" charset="2"/>
              <a:buNone/>
              <a:defRPr/>
            </a:pPr>
            <a:r>
              <a:rPr lang="en-IN" dirty="0">
                <a:latin typeface="Times New Roman" pitchFamily="18" charset="0"/>
                <a:cs typeface="Times New Roman" pitchFamily="18" charset="0"/>
              </a:rPr>
              <a:t>Role names:</a:t>
            </a:r>
            <a:endParaRPr lang="en-US" dirty="0">
              <a:latin typeface="Times New Roman" pitchFamily="18" charset="0"/>
              <a:cs typeface="Times New Roman" pitchFamily="18" charset="0"/>
            </a:endParaRPr>
          </a:p>
          <a:p>
            <a:pPr lvl="1" algn="just">
              <a:buFont typeface="Wingdings 2" pitchFamily="18" charset="2"/>
              <a:buNone/>
              <a:defRPr/>
            </a:pPr>
            <a:r>
              <a:rPr lang="en-IN" dirty="0">
                <a:latin typeface="Times New Roman" pitchFamily="18" charset="0"/>
                <a:cs typeface="Times New Roman" pitchFamily="18" charset="0"/>
              </a:rPr>
              <a:t>Lowercase</a:t>
            </a:r>
            <a:endParaRPr lang="en-US" dirty="0">
              <a:latin typeface="Times New Roman" pitchFamily="18" charset="0"/>
              <a:cs typeface="Times New Roman" pitchFamily="18" charset="0"/>
            </a:endParaRPr>
          </a:p>
          <a:p>
            <a:pPr algn="just">
              <a:buFont typeface="Wingdings 2" pitchFamily="18" charset="2"/>
              <a:buNone/>
              <a:defRPr/>
            </a:pPr>
            <a:r>
              <a:rPr lang="en-IN" dirty="0">
                <a:latin typeface="Times New Roman" pitchFamily="18" charset="0"/>
                <a:cs typeface="Times New Roman" pitchFamily="18" charset="0"/>
              </a:rPr>
              <a:t>Nouns: Entity Type name</a:t>
            </a:r>
            <a:endParaRPr lang="en-US" dirty="0">
              <a:latin typeface="Times New Roman" pitchFamily="18" charset="0"/>
              <a:cs typeface="Times New Roman" pitchFamily="18" charset="0"/>
            </a:endParaRPr>
          </a:p>
          <a:p>
            <a:pPr algn="just">
              <a:buFont typeface="Wingdings 2" pitchFamily="18" charset="2"/>
              <a:buNone/>
              <a:defRPr/>
            </a:pPr>
            <a:r>
              <a:rPr lang="en-IN" dirty="0">
                <a:latin typeface="Times New Roman" pitchFamily="18" charset="0"/>
                <a:cs typeface="Times New Roman" pitchFamily="18" charset="0"/>
              </a:rPr>
              <a:t>Verbs: Relationship Type</a:t>
            </a:r>
            <a:endParaRPr lang="en-US" dirty="0">
              <a:latin typeface="Times New Roman" pitchFamily="18" charset="0"/>
              <a:cs typeface="Times New Roman" pitchFamily="18" charset="0"/>
            </a:endParaRPr>
          </a:p>
          <a:p>
            <a:pPr algn="just">
              <a:buFont typeface="Wingdings 2" pitchFamily="18" charset="2"/>
              <a:buNone/>
              <a:defRPr/>
            </a:pPr>
            <a:r>
              <a:rPr lang="en-IN" dirty="0">
                <a:latin typeface="Times New Roman" pitchFamily="18" charset="0"/>
                <a:cs typeface="Times New Roman" pitchFamily="18" charset="0"/>
              </a:rPr>
              <a:t>Additional Nouns that describe the nouns corresponding to Entity types: Attributes </a:t>
            </a:r>
            <a:endParaRPr lang="en-US" dirty="0">
              <a:latin typeface="Times New Roman" pitchFamily="18" charset="0"/>
              <a:cs typeface="Times New Roman" pitchFamily="18" charset="0"/>
            </a:endParaRPr>
          </a:p>
          <a:p>
            <a:pPr algn="just">
              <a:buFont typeface="Wingdings 2" pitchFamily="18" charset="2"/>
              <a:buNone/>
              <a:defRPr/>
            </a:pPr>
            <a:r>
              <a:rPr lang="en-IN" dirty="0">
                <a:latin typeface="Times New Roman" pitchFamily="18" charset="0"/>
                <a:cs typeface="Times New Roman" pitchFamily="18" charset="0"/>
              </a:rPr>
              <a:t>Binary relationship should be readable </a:t>
            </a:r>
            <a:endParaRPr lang="en-US" dirty="0">
              <a:latin typeface="Times New Roman" pitchFamily="18" charset="0"/>
              <a:cs typeface="Times New Roman" pitchFamily="18" charset="0"/>
            </a:endParaRPr>
          </a:p>
          <a:p>
            <a:pPr lvl="1" algn="just">
              <a:buFont typeface="Wingdings 2" pitchFamily="18" charset="2"/>
              <a:buNone/>
              <a:defRPr/>
            </a:pPr>
            <a:r>
              <a:rPr lang="en-IN" dirty="0">
                <a:latin typeface="Times New Roman" pitchFamily="18" charset="0"/>
                <a:cs typeface="Times New Roman" pitchFamily="18" charset="0"/>
              </a:rPr>
              <a:t>from left to right </a:t>
            </a:r>
            <a:endParaRPr lang="en-US" dirty="0">
              <a:latin typeface="Times New Roman" pitchFamily="18" charset="0"/>
              <a:cs typeface="Times New Roman" pitchFamily="18" charset="0"/>
            </a:endParaRPr>
          </a:p>
          <a:p>
            <a:pPr lvl="1" algn="just">
              <a:buFont typeface="Wingdings 2" pitchFamily="18" charset="2"/>
              <a:buNone/>
              <a:defRPr/>
            </a:pPr>
            <a:r>
              <a:rPr lang="en-IN" dirty="0">
                <a:latin typeface="Times New Roman" pitchFamily="18" charset="0"/>
                <a:cs typeface="Times New Roman" pitchFamily="18" charset="0"/>
              </a:rPr>
              <a:t>top to bottom</a:t>
            </a:r>
            <a:endParaRPr lang="en-US" dirty="0">
              <a:latin typeface="Times New Roman" pitchFamily="18" charset="0"/>
              <a:cs typeface="Times New Roman" pitchFamily="18" charset="0"/>
            </a:endParaRPr>
          </a:p>
          <a:p>
            <a:pPr algn="just">
              <a:buFont typeface="Wingdings 2" pitchFamily="18" charset="2"/>
              <a:buNone/>
              <a:defRPr/>
            </a:pPr>
            <a:endParaRPr lang="en-US" dirty="0">
              <a:latin typeface="Times New Roman" pitchFamily="18" charset="0"/>
              <a:cs typeface="Times New Roman" pitchFamily="18" charset="0"/>
            </a:endParaRPr>
          </a:p>
        </p:txBody>
      </p:sp>
      <p:sp>
        <p:nvSpPr>
          <p:cNvPr id="2" name="Footer Placeholder 1"/>
          <p:cNvSpPr>
            <a:spLocks noGrp="1"/>
          </p:cNvSpPr>
          <p:nvPr>
            <p:ph type="ftr" sz="quarter" idx="11"/>
          </p:nvPr>
        </p:nvSpPr>
        <p:spPr/>
        <p:txBody>
          <a:bodyPr/>
          <a:lstStyle/>
          <a:p>
            <a:r>
              <a:rPr lang="en-US" smtClean="0"/>
              <a:t>Manikanta Assistant professor Department of MCA ATME CE</a:t>
            </a:r>
            <a:endParaRPr lang="en-US"/>
          </a:p>
        </p:txBody>
      </p:sp>
    </p:spTree>
    <p:extLst>
      <p:ext uri="{BB962C8B-B14F-4D97-AF65-F5344CB8AC3E}">
        <p14:creationId xmlns:p14="http://schemas.microsoft.com/office/powerpoint/2010/main" val="1798443964"/>
      </p:ext>
    </p:extLst>
  </p:cSld>
  <p:clrMapOvr>
    <a:masterClrMapping/>
  </p:clrMapOvr>
  <p:timing>
    <p:tnLst>
      <p:par>
        <p:cTn id="1" dur="indefinite" restart="never" nodeType="tmRoot"/>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6" name="Content Placeholder 2"/>
          <p:cNvSpPr>
            <a:spLocks noGrp="1"/>
          </p:cNvSpPr>
          <p:nvPr>
            <p:ph idx="1"/>
          </p:nvPr>
        </p:nvSpPr>
        <p:spPr>
          <a:xfrm>
            <a:off x="457200" y="914400"/>
            <a:ext cx="8229600" cy="5715000"/>
          </a:xfrm>
        </p:spPr>
        <p:txBody>
          <a:bodyPr/>
          <a:lstStyle/>
          <a:p>
            <a:pPr algn="just">
              <a:buFont typeface="Wingdings 2" pitchFamily="18" charset="2"/>
              <a:buNone/>
            </a:pPr>
            <a:r>
              <a:rPr lang="en-IN" altLang="en-US" sz="2500" b="1" dirty="0" smtClean="0">
                <a:latin typeface="Times New Roman" pitchFamily="18" charset="0"/>
                <a:cs typeface="Times New Roman" pitchFamily="18" charset="0"/>
              </a:rPr>
              <a:t>Design Choices for ER Conceptual Design  </a:t>
            </a:r>
            <a:endParaRPr lang="en-US" altLang="en-US" sz="2500" dirty="0" smtClean="0">
              <a:latin typeface="Times New Roman" pitchFamily="18" charset="0"/>
              <a:cs typeface="Times New Roman" pitchFamily="18" charset="0"/>
            </a:endParaRPr>
          </a:p>
          <a:p>
            <a:pPr algn="just">
              <a:buFont typeface="Wingdings 2" pitchFamily="18" charset="2"/>
              <a:buNone/>
            </a:pPr>
            <a:r>
              <a:rPr lang="en-IN" altLang="en-US" sz="2500" dirty="0" smtClean="0">
                <a:latin typeface="Times New Roman" pitchFamily="18" charset="0"/>
                <a:cs typeface="Times New Roman" pitchFamily="18" charset="0"/>
              </a:rPr>
              <a:t>Schema design is an iterative process, it continues until the most suitable design is reached. </a:t>
            </a:r>
            <a:endParaRPr lang="en-US" altLang="en-US" sz="2500" dirty="0" smtClean="0">
              <a:latin typeface="Times New Roman" pitchFamily="18" charset="0"/>
              <a:cs typeface="Times New Roman" pitchFamily="18" charset="0"/>
            </a:endParaRPr>
          </a:p>
          <a:p>
            <a:pPr algn="just">
              <a:buFont typeface="Wingdings 2" pitchFamily="18" charset="2"/>
              <a:buNone/>
            </a:pPr>
            <a:r>
              <a:rPr lang="en-IN" altLang="en-US" sz="2500" b="1" dirty="0" smtClean="0">
                <a:latin typeface="Times New Roman" pitchFamily="18" charset="0"/>
                <a:cs typeface="Times New Roman" pitchFamily="18" charset="0"/>
              </a:rPr>
              <a:t> </a:t>
            </a:r>
            <a:endParaRPr lang="en-US" altLang="en-US" sz="2500" dirty="0" smtClean="0">
              <a:latin typeface="Times New Roman" pitchFamily="18" charset="0"/>
              <a:cs typeface="Times New Roman" pitchFamily="18" charset="0"/>
            </a:endParaRPr>
          </a:p>
          <a:p>
            <a:pPr algn="just">
              <a:buFont typeface="Wingdings 2" pitchFamily="18" charset="2"/>
              <a:buNone/>
            </a:pPr>
            <a:r>
              <a:rPr lang="da-DK" altLang="en-US" sz="2500" b="1" dirty="0" smtClean="0">
                <a:latin typeface="Times New Roman" pitchFamily="18" charset="0"/>
                <a:cs typeface="Times New Roman" pitchFamily="18" charset="0"/>
              </a:rPr>
              <a:t>Alternative Notations for ER Diagrams</a:t>
            </a:r>
            <a:endParaRPr lang="en-US" altLang="en-US" sz="2500" dirty="0" smtClean="0">
              <a:latin typeface="Times New Roman" pitchFamily="18" charset="0"/>
              <a:cs typeface="Times New Roman" pitchFamily="18" charset="0"/>
            </a:endParaRPr>
          </a:p>
          <a:p>
            <a:pPr algn="just">
              <a:buFont typeface="Wingdings 2" pitchFamily="18" charset="2"/>
              <a:buNone/>
            </a:pPr>
            <a:r>
              <a:rPr lang="en-IN" altLang="en-US" sz="2500" dirty="0" smtClean="0">
                <a:latin typeface="Times New Roman" pitchFamily="18" charset="0"/>
                <a:cs typeface="Times New Roman" pitchFamily="18" charset="0"/>
              </a:rPr>
              <a:t>For specifying structural constraints on relationships, this involves associating a pair of integer numbers (min, max) with each participation of an entity type E in a relationship type R, </a:t>
            </a:r>
            <a:endParaRPr lang="en-US" altLang="en-US" sz="2500" dirty="0" smtClean="0">
              <a:latin typeface="Times New Roman" pitchFamily="18" charset="0"/>
              <a:cs typeface="Times New Roman" pitchFamily="18" charset="0"/>
            </a:endParaRPr>
          </a:p>
          <a:p>
            <a:pPr lvl="1" algn="just">
              <a:buFont typeface="Wingdings 2" pitchFamily="18" charset="2"/>
              <a:buNone/>
            </a:pPr>
            <a:r>
              <a:rPr lang="en-IN" altLang="en-US" sz="2500" dirty="0" smtClean="0">
                <a:latin typeface="Times New Roman" pitchFamily="18" charset="0"/>
                <a:cs typeface="Times New Roman" pitchFamily="18" charset="0"/>
              </a:rPr>
              <a:t>min=0     partial participation</a:t>
            </a:r>
            <a:endParaRPr lang="en-US" altLang="en-US" sz="2500" dirty="0" smtClean="0">
              <a:latin typeface="Times New Roman" pitchFamily="18" charset="0"/>
              <a:cs typeface="Times New Roman" pitchFamily="18" charset="0"/>
            </a:endParaRPr>
          </a:p>
          <a:p>
            <a:pPr lvl="1" algn="just">
              <a:buFont typeface="Wingdings 2" pitchFamily="18" charset="2"/>
              <a:buNone/>
            </a:pPr>
            <a:r>
              <a:rPr lang="en-IN" altLang="en-US" sz="2500" dirty="0" smtClean="0">
                <a:latin typeface="Times New Roman" pitchFamily="18" charset="0"/>
                <a:cs typeface="Times New Roman" pitchFamily="18" charset="0"/>
              </a:rPr>
              <a:t>min&gt;0     total participation (mostly 1)</a:t>
            </a:r>
            <a:endParaRPr lang="en-US" altLang="en-US" sz="2500" dirty="0" smtClean="0">
              <a:latin typeface="Times New Roman" pitchFamily="18" charset="0"/>
              <a:cs typeface="Times New Roman" pitchFamily="18" charset="0"/>
            </a:endParaRPr>
          </a:p>
          <a:p>
            <a:pPr lvl="1" algn="just">
              <a:buFont typeface="Wingdings 2" pitchFamily="18" charset="2"/>
              <a:buNone/>
            </a:pPr>
            <a:r>
              <a:rPr lang="en-IN" altLang="en-US" sz="2500" dirty="0" smtClean="0">
                <a:latin typeface="Times New Roman" pitchFamily="18" charset="0"/>
                <a:cs typeface="Times New Roman" pitchFamily="18" charset="0"/>
              </a:rPr>
              <a:t>Max = 1 or N</a:t>
            </a:r>
            <a:endParaRPr lang="en-US" altLang="en-US" sz="2500" dirty="0" smtClean="0">
              <a:latin typeface="Times New Roman" pitchFamily="18" charset="0"/>
              <a:cs typeface="Times New Roman" pitchFamily="18" charset="0"/>
            </a:endParaRPr>
          </a:p>
          <a:p>
            <a:pPr algn="just">
              <a:buFont typeface="Wingdings 2" pitchFamily="18" charset="2"/>
              <a:buNone/>
            </a:pPr>
            <a:r>
              <a:rPr lang="en-IN" altLang="en-US" sz="2500" dirty="0" smtClean="0">
                <a:latin typeface="Times New Roman" pitchFamily="18" charset="0"/>
                <a:cs typeface="Times New Roman" pitchFamily="18" charset="0"/>
              </a:rPr>
              <a:t>Either cardinality ratio and single/double line Or (min, max)</a:t>
            </a:r>
            <a:endParaRPr lang="en-US" altLang="en-US" sz="2500" dirty="0" smtClean="0">
              <a:latin typeface="Times New Roman" pitchFamily="18" charset="0"/>
              <a:cs typeface="Times New Roman" pitchFamily="18" charset="0"/>
            </a:endParaRPr>
          </a:p>
          <a:p>
            <a:pPr algn="just">
              <a:buFont typeface="Wingdings 2" pitchFamily="18" charset="2"/>
              <a:buNone/>
            </a:pPr>
            <a:endParaRPr lang="en-US" altLang="en-US" sz="2500" dirty="0" smtClean="0">
              <a:latin typeface="Times New Roman" pitchFamily="18" charset="0"/>
              <a:cs typeface="Times New Roman" pitchFamily="18" charset="0"/>
            </a:endParaRPr>
          </a:p>
        </p:txBody>
      </p:sp>
      <p:sp>
        <p:nvSpPr>
          <p:cNvPr id="2" name="Footer Placeholder 1"/>
          <p:cNvSpPr>
            <a:spLocks noGrp="1"/>
          </p:cNvSpPr>
          <p:nvPr>
            <p:ph type="ftr" sz="quarter" idx="11"/>
          </p:nvPr>
        </p:nvSpPr>
        <p:spPr/>
        <p:txBody>
          <a:bodyPr/>
          <a:lstStyle/>
          <a:p>
            <a:r>
              <a:rPr lang="en-US" smtClean="0"/>
              <a:t>Manikanta Assistant professor Department of MCA ATME CE</a:t>
            </a:r>
            <a:endParaRPr lang="en-US"/>
          </a:p>
        </p:txBody>
      </p:sp>
    </p:spTree>
    <p:extLst>
      <p:ext uri="{BB962C8B-B14F-4D97-AF65-F5344CB8AC3E}">
        <p14:creationId xmlns:p14="http://schemas.microsoft.com/office/powerpoint/2010/main" val="2380456373"/>
      </p:ext>
    </p:extLst>
  </p:cSld>
  <p:clrMapOvr>
    <a:masterClrMapping/>
  </p:clrMapOvr>
  <p:timing>
    <p:tnLst>
      <p:par>
        <p:cTn id="1" dur="indefinite" restart="never" nodeType="tmRoot"/>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0290" name="Content Placeholder 3" descr="untitled25.bmp"/>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152400" y="0"/>
            <a:ext cx="8991600" cy="6858000"/>
          </a:xfrm>
        </p:spPr>
      </p:pic>
      <p:sp>
        <p:nvSpPr>
          <p:cNvPr id="2" name="Footer Placeholder 1"/>
          <p:cNvSpPr>
            <a:spLocks noGrp="1"/>
          </p:cNvSpPr>
          <p:nvPr>
            <p:ph type="ftr" sz="quarter" idx="11"/>
          </p:nvPr>
        </p:nvSpPr>
        <p:spPr/>
        <p:txBody>
          <a:bodyPr/>
          <a:lstStyle/>
          <a:p>
            <a:r>
              <a:rPr lang="en-US" smtClean="0"/>
              <a:t>Manikanta Assistant professor Department of MCA ATME CE</a:t>
            </a:r>
            <a:endParaRPr lang="en-US"/>
          </a:p>
        </p:txBody>
      </p:sp>
    </p:spTree>
    <p:extLst>
      <p:ext uri="{BB962C8B-B14F-4D97-AF65-F5344CB8AC3E}">
        <p14:creationId xmlns:p14="http://schemas.microsoft.com/office/powerpoint/2010/main" val="1417410198"/>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Content Placeholder 2"/>
          <p:cNvSpPr>
            <a:spLocks noGrp="1"/>
          </p:cNvSpPr>
          <p:nvPr>
            <p:ph idx="1"/>
          </p:nvPr>
        </p:nvSpPr>
        <p:spPr>
          <a:xfrm>
            <a:off x="457200" y="914400"/>
            <a:ext cx="8229600" cy="5181600"/>
          </a:xfrm>
        </p:spPr>
        <p:txBody>
          <a:bodyPr>
            <a:normAutofit fontScale="77500" lnSpcReduction="20000"/>
          </a:bodyPr>
          <a:lstStyle/>
          <a:p>
            <a:pPr algn="just">
              <a:buFont typeface="Wingdings 2" pitchFamily="18" charset="2"/>
              <a:buNone/>
            </a:pPr>
            <a:r>
              <a:rPr lang="en-US" altLang="en-US" b="1" dirty="0" smtClean="0"/>
              <a:t>Object Data Model</a:t>
            </a:r>
            <a:endParaRPr lang="en-US" altLang="en-US" dirty="0" smtClean="0"/>
          </a:p>
          <a:p>
            <a:pPr algn="just"/>
            <a:r>
              <a:rPr lang="en-US" altLang="en-US" dirty="0" smtClean="0"/>
              <a:t>Object data model is based on object oriented approach i.e. objects, classes with their attributes and operations. </a:t>
            </a:r>
          </a:p>
          <a:p>
            <a:pPr algn="just"/>
            <a:r>
              <a:rPr lang="en-US" altLang="en-US" dirty="0" smtClean="0"/>
              <a:t>ODMG object model provides standards for commercial  object  data model.</a:t>
            </a:r>
          </a:p>
          <a:p>
            <a:pPr algn="just"/>
            <a:r>
              <a:rPr lang="en-US" dirty="0" smtClean="0"/>
              <a:t>The </a:t>
            </a:r>
            <a:r>
              <a:rPr lang="en-US" b="1" dirty="0" smtClean="0"/>
              <a:t>Object Data Model (ODM)</a:t>
            </a:r>
            <a:r>
              <a:rPr lang="en-US" dirty="0" smtClean="0"/>
              <a:t> is a way of organizing data in a database that combines the principles of object-oriented programming (OOP) with the storage of data. It treats data as </a:t>
            </a:r>
            <a:r>
              <a:rPr lang="en-US" b="1" dirty="0" smtClean="0"/>
              <a:t>objects</a:t>
            </a:r>
            <a:r>
              <a:rPr lang="en-US" dirty="0" smtClean="0"/>
              <a:t>, similar to how objects are used in object-oriented programming languages like Java or C++.</a:t>
            </a:r>
          </a:p>
          <a:p>
            <a:pPr algn="just"/>
            <a:r>
              <a:rPr lang="en-US" dirty="0" err="1" smtClean="0"/>
              <a:t>magine</a:t>
            </a:r>
            <a:r>
              <a:rPr lang="en-US" dirty="0" smtClean="0"/>
              <a:t> a Car class as an object in the database. The attributes could be Color, Make, and Model, and the methods could be Start() and Stop().</a:t>
            </a:r>
          </a:p>
          <a:p>
            <a:pPr algn="just"/>
            <a:r>
              <a:rPr lang="en-US" altLang="en-US" dirty="0" smtClean="0"/>
              <a:t> </a:t>
            </a:r>
          </a:p>
        </p:txBody>
      </p:sp>
      <p:sp>
        <p:nvSpPr>
          <p:cNvPr id="77827" name="Slide Number Placeholder 2"/>
          <p:cNvSpPr>
            <a:spLocks noGrp="1" noChangeArrowheads="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fld id="{F20BCE71-C147-4633-A3AE-906F97781EE2}" type="slidenum">
              <a:rPr lang="en-US" altLang="en-US" smtClean="0">
                <a:solidFill>
                  <a:srgbClr val="045C75"/>
                </a:solidFill>
                <a:latin typeface="Constantia" pitchFamily="18" charset="0"/>
              </a:rPr>
              <a:pPr/>
              <a:t>12</a:t>
            </a:fld>
            <a:endParaRPr lang="en-US" altLang="en-US" smtClean="0">
              <a:solidFill>
                <a:srgbClr val="045C75"/>
              </a:solidFill>
              <a:latin typeface="Constantia" pitchFamily="18" charset="0"/>
            </a:endParaRPr>
          </a:p>
        </p:txBody>
      </p:sp>
    </p:spTree>
    <p:extLst>
      <p:ext uri="{BB962C8B-B14F-4D97-AF65-F5344CB8AC3E}">
        <p14:creationId xmlns:p14="http://schemas.microsoft.com/office/powerpoint/2010/main" val="3886826464"/>
      </p:ext>
    </p:extLst>
  </p:cSld>
  <p:clrMapOvr>
    <a:masterClrMapping/>
  </p:clrMapOvr>
  <p:timing>
    <p:tnLst>
      <p:par>
        <p:cT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314" name="Title 1"/>
          <p:cNvSpPr>
            <a:spLocks noGrp="1"/>
          </p:cNvSpPr>
          <p:nvPr>
            <p:ph type="title"/>
          </p:nvPr>
        </p:nvSpPr>
        <p:spPr>
          <a:xfrm>
            <a:off x="457200" y="990600"/>
            <a:ext cx="8229600" cy="1604963"/>
          </a:xfrm>
        </p:spPr>
        <p:txBody>
          <a:bodyPr>
            <a:normAutofit fontScale="90000"/>
          </a:bodyPr>
          <a:lstStyle/>
          <a:p>
            <a:r>
              <a:rPr lang="en-IN" altLang="en-US" sz="2500" b="1" smtClean="0">
                <a:latin typeface="Times New Roman" pitchFamily="18" charset="0"/>
                <a:cs typeface="Times New Roman" pitchFamily="18" charset="0"/>
              </a:rPr>
              <a:t>Ternary Relationship: SUPPLY</a:t>
            </a:r>
            <a:r>
              <a:rPr lang="en-US" altLang="en-US" sz="2500" smtClean="0">
                <a:latin typeface="Times New Roman" pitchFamily="18" charset="0"/>
                <a:cs typeface="Times New Roman" pitchFamily="18" charset="0"/>
              </a:rPr>
              <a:t/>
            </a:r>
            <a:br>
              <a:rPr lang="en-US" altLang="en-US" sz="2500" smtClean="0">
                <a:latin typeface="Times New Roman" pitchFamily="18" charset="0"/>
                <a:cs typeface="Times New Roman" pitchFamily="18" charset="0"/>
              </a:rPr>
            </a:br>
            <a:r>
              <a:rPr lang="en-IN" altLang="en-US" sz="2500" smtClean="0">
                <a:latin typeface="Times New Roman" pitchFamily="18" charset="0"/>
                <a:cs typeface="Times New Roman" pitchFamily="18" charset="0"/>
              </a:rPr>
              <a:t>Relationship set of SUPPLY is a set of relationship instances (s, j, p), where s is a supplier who currently supplying a part p to a project j.</a:t>
            </a:r>
            <a:r>
              <a:rPr lang="en-US" altLang="en-US" sz="2500" smtClean="0">
                <a:latin typeface="Times New Roman" pitchFamily="18" charset="0"/>
                <a:cs typeface="Times New Roman" pitchFamily="18" charset="0"/>
              </a:rPr>
              <a:t/>
            </a:r>
            <a:br>
              <a:rPr lang="en-US" altLang="en-US" sz="2500" smtClean="0">
                <a:latin typeface="Times New Roman" pitchFamily="18" charset="0"/>
                <a:cs typeface="Times New Roman" pitchFamily="18" charset="0"/>
              </a:rPr>
            </a:br>
            <a:endParaRPr lang="en-US" altLang="en-US" sz="2500" smtClean="0">
              <a:latin typeface="Times New Roman" pitchFamily="18" charset="0"/>
              <a:cs typeface="Times New Roman" pitchFamily="18" charset="0"/>
            </a:endParaRPr>
          </a:p>
        </p:txBody>
      </p:sp>
      <p:pic>
        <p:nvPicPr>
          <p:cNvPr id="141315" name="Content Placeholder 3" descr="untitled26.bmp"/>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1114425" y="2943225"/>
            <a:ext cx="7572375" cy="3429000"/>
          </a:xfrm>
        </p:spPr>
      </p:pic>
      <p:sp>
        <p:nvSpPr>
          <p:cNvPr id="2" name="Footer Placeholder 1"/>
          <p:cNvSpPr>
            <a:spLocks noGrp="1"/>
          </p:cNvSpPr>
          <p:nvPr>
            <p:ph type="ftr" sz="quarter" idx="11"/>
          </p:nvPr>
        </p:nvSpPr>
        <p:spPr/>
        <p:txBody>
          <a:bodyPr/>
          <a:lstStyle/>
          <a:p>
            <a:r>
              <a:rPr lang="en-US" smtClean="0"/>
              <a:t>Manikanta Assistant professor Department of MCA ATME CE</a:t>
            </a:r>
            <a:endParaRPr lang="en-US"/>
          </a:p>
        </p:txBody>
      </p:sp>
    </p:spTree>
    <p:extLst>
      <p:ext uri="{BB962C8B-B14F-4D97-AF65-F5344CB8AC3E}">
        <p14:creationId xmlns:p14="http://schemas.microsoft.com/office/powerpoint/2010/main" val="1792810710"/>
      </p:ext>
    </p:extLst>
  </p:cSld>
  <p:clrMapOvr>
    <a:masterClrMapping/>
  </p:clrMapOvr>
  <p:timing>
    <p:tnLst>
      <p:par>
        <p:cTn id="1" dur="indefinite" restart="never" nodeType="tmRoot"/>
      </p:par>
    </p:tn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38" name="Title 1"/>
          <p:cNvSpPr>
            <a:spLocks noGrp="1"/>
          </p:cNvSpPr>
          <p:nvPr>
            <p:ph type="title"/>
          </p:nvPr>
        </p:nvSpPr>
        <p:spPr>
          <a:xfrm>
            <a:off x="228600" y="762000"/>
            <a:ext cx="8229600" cy="2011362"/>
          </a:xfrm>
        </p:spPr>
        <p:txBody>
          <a:bodyPr>
            <a:normAutofit fontScale="90000"/>
          </a:bodyPr>
          <a:lstStyle/>
          <a:p>
            <a:r>
              <a:rPr lang="en-IN" altLang="en-US" sz="2500" b="1" dirty="0" smtClean="0">
                <a:latin typeface="Times New Roman" pitchFamily="18" charset="0"/>
                <a:cs typeface="Times New Roman" pitchFamily="18" charset="0"/>
              </a:rPr>
              <a:t>Three Binary relationships</a:t>
            </a:r>
            <a:r>
              <a:rPr lang="en-US" altLang="en-US" sz="2500" dirty="0" smtClean="0">
                <a:latin typeface="Times New Roman" pitchFamily="18" charset="0"/>
                <a:cs typeface="Times New Roman" pitchFamily="18" charset="0"/>
              </a:rPr>
              <a:t/>
            </a:r>
            <a:br>
              <a:rPr lang="en-US" altLang="en-US" sz="2500" dirty="0" smtClean="0">
                <a:latin typeface="Times New Roman" pitchFamily="18" charset="0"/>
                <a:cs typeface="Times New Roman" pitchFamily="18" charset="0"/>
              </a:rPr>
            </a:br>
            <a:r>
              <a:rPr lang="en-IN" altLang="en-US" sz="2500" dirty="0" smtClean="0">
                <a:latin typeface="Times New Roman" pitchFamily="18" charset="0"/>
                <a:cs typeface="Times New Roman" pitchFamily="18" charset="0"/>
              </a:rPr>
              <a:t>Three binary relationship sets: </a:t>
            </a:r>
            <a:r>
              <a:rPr lang="en-US" altLang="en-US" sz="2500" dirty="0" smtClean="0">
                <a:latin typeface="Times New Roman" pitchFamily="18" charset="0"/>
                <a:cs typeface="Times New Roman" pitchFamily="18" charset="0"/>
              </a:rPr>
              <a:t/>
            </a:r>
            <a:br>
              <a:rPr lang="en-US" altLang="en-US" sz="2500" dirty="0" smtClean="0">
                <a:latin typeface="Times New Roman" pitchFamily="18" charset="0"/>
                <a:cs typeface="Times New Roman" pitchFamily="18" charset="0"/>
              </a:rPr>
            </a:br>
            <a:r>
              <a:rPr lang="en-IN" altLang="en-US" sz="2500" dirty="0" smtClean="0">
                <a:latin typeface="Times New Roman" pitchFamily="18" charset="0"/>
                <a:cs typeface="Times New Roman" pitchFamily="18" charset="0"/>
              </a:rPr>
              <a:t>SUPPLIES: relationship instances (</a:t>
            </a:r>
            <a:r>
              <a:rPr lang="en-IN" altLang="en-US" sz="2500" i="1" dirty="0" smtClean="0">
                <a:latin typeface="Times New Roman" pitchFamily="18" charset="0"/>
                <a:cs typeface="Times New Roman" pitchFamily="18" charset="0"/>
              </a:rPr>
              <a:t>s, j</a:t>
            </a:r>
            <a:r>
              <a:rPr lang="en-IN" altLang="en-US" sz="2500" dirty="0" smtClean="0">
                <a:latin typeface="Times New Roman" pitchFamily="18" charset="0"/>
                <a:cs typeface="Times New Roman" pitchFamily="18" charset="0"/>
              </a:rPr>
              <a:t>), </a:t>
            </a:r>
            <a:r>
              <a:rPr lang="en-US" altLang="en-US" sz="2500" dirty="0" smtClean="0">
                <a:latin typeface="Times New Roman" pitchFamily="18" charset="0"/>
                <a:cs typeface="Times New Roman" pitchFamily="18" charset="0"/>
              </a:rPr>
              <a:t/>
            </a:r>
            <a:br>
              <a:rPr lang="en-US" altLang="en-US" sz="2500" dirty="0" smtClean="0">
                <a:latin typeface="Times New Roman" pitchFamily="18" charset="0"/>
                <a:cs typeface="Times New Roman" pitchFamily="18" charset="0"/>
              </a:rPr>
            </a:br>
            <a:r>
              <a:rPr lang="en-IN" altLang="en-US" sz="2500" dirty="0" smtClean="0">
                <a:latin typeface="Times New Roman" pitchFamily="18" charset="0"/>
                <a:cs typeface="Times New Roman" pitchFamily="18" charset="0"/>
              </a:rPr>
              <a:t>CAN_SUPPLY: relationship instances (</a:t>
            </a:r>
            <a:r>
              <a:rPr lang="en-IN" altLang="en-US" sz="2500" i="1" dirty="0" smtClean="0">
                <a:latin typeface="Times New Roman" pitchFamily="18" charset="0"/>
                <a:cs typeface="Times New Roman" pitchFamily="18" charset="0"/>
              </a:rPr>
              <a:t>s, p</a:t>
            </a:r>
            <a:r>
              <a:rPr lang="en-IN" altLang="en-US" sz="2500" dirty="0" smtClean="0">
                <a:latin typeface="Times New Roman" pitchFamily="18" charset="0"/>
                <a:cs typeface="Times New Roman" pitchFamily="18" charset="0"/>
              </a:rPr>
              <a:t>),</a:t>
            </a:r>
            <a:r>
              <a:rPr lang="en-US" altLang="en-US" sz="2500" dirty="0" smtClean="0">
                <a:latin typeface="Times New Roman" pitchFamily="18" charset="0"/>
                <a:cs typeface="Times New Roman" pitchFamily="18" charset="0"/>
              </a:rPr>
              <a:t/>
            </a:r>
            <a:br>
              <a:rPr lang="en-US" altLang="en-US" sz="2500" dirty="0" smtClean="0">
                <a:latin typeface="Times New Roman" pitchFamily="18" charset="0"/>
                <a:cs typeface="Times New Roman" pitchFamily="18" charset="0"/>
              </a:rPr>
            </a:br>
            <a:r>
              <a:rPr lang="en-IN" altLang="en-US" sz="2500" dirty="0" smtClean="0">
                <a:latin typeface="Times New Roman" pitchFamily="18" charset="0"/>
                <a:cs typeface="Times New Roman" pitchFamily="18" charset="0"/>
              </a:rPr>
              <a:t>USES: relationship instances (</a:t>
            </a:r>
            <a:r>
              <a:rPr lang="en-IN" altLang="en-US" sz="2500" i="1" dirty="0" smtClean="0">
                <a:latin typeface="Times New Roman" pitchFamily="18" charset="0"/>
                <a:cs typeface="Times New Roman" pitchFamily="18" charset="0"/>
              </a:rPr>
              <a:t>j, p</a:t>
            </a:r>
            <a:r>
              <a:rPr lang="en-IN" altLang="en-US" sz="2500" dirty="0" smtClean="0">
                <a:latin typeface="Times New Roman" pitchFamily="18" charset="0"/>
                <a:cs typeface="Times New Roman" pitchFamily="18" charset="0"/>
              </a:rPr>
              <a:t>),</a:t>
            </a:r>
            <a:r>
              <a:rPr lang="en-US" altLang="en-US" sz="2500" dirty="0" smtClean="0">
                <a:latin typeface="Times New Roman" pitchFamily="18" charset="0"/>
                <a:cs typeface="Times New Roman" pitchFamily="18" charset="0"/>
              </a:rPr>
              <a:t/>
            </a:r>
            <a:br>
              <a:rPr lang="en-US" altLang="en-US" sz="2500" dirty="0" smtClean="0">
                <a:latin typeface="Times New Roman" pitchFamily="18" charset="0"/>
                <a:cs typeface="Times New Roman" pitchFamily="18" charset="0"/>
              </a:rPr>
            </a:br>
            <a:endParaRPr lang="en-US" altLang="en-US" sz="2500" dirty="0" smtClean="0">
              <a:latin typeface="Times New Roman" pitchFamily="18" charset="0"/>
              <a:cs typeface="Times New Roman" pitchFamily="18" charset="0"/>
            </a:endParaRPr>
          </a:p>
        </p:txBody>
      </p:sp>
      <p:pic>
        <p:nvPicPr>
          <p:cNvPr id="142339" name="Content Placeholder 3" descr="untitled27.bmp"/>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609600" y="2514600"/>
            <a:ext cx="7467600" cy="3276600"/>
          </a:xfrm>
        </p:spPr>
      </p:pic>
      <p:sp>
        <p:nvSpPr>
          <p:cNvPr id="2" name="Footer Placeholder 1"/>
          <p:cNvSpPr>
            <a:spLocks noGrp="1"/>
          </p:cNvSpPr>
          <p:nvPr>
            <p:ph type="ftr" sz="quarter" idx="11"/>
          </p:nvPr>
        </p:nvSpPr>
        <p:spPr/>
        <p:txBody>
          <a:bodyPr/>
          <a:lstStyle/>
          <a:p>
            <a:r>
              <a:rPr lang="en-US" smtClean="0"/>
              <a:t>Manikanta Assistant professor Department of MCA ATME CE</a:t>
            </a:r>
            <a:endParaRPr lang="en-US"/>
          </a:p>
        </p:txBody>
      </p:sp>
    </p:spTree>
    <p:extLst>
      <p:ext uri="{BB962C8B-B14F-4D97-AF65-F5344CB8AC3E}">
        <p14:creationId xmlns:p14="http://schemas.microsoft.com/office/powerpoint/2010/main" val="1374728405"/>
      </p:ext>
    </p:extLst>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62" name="Title 1"/>
          <p:cNvSpPr>
            <a:spLocks noGrp="1"/>
          </p:cNvSpPr>
          <p:nvPr>
            <p:ph type="title"/>
          </p:nvPr>
        </p:nvSpPr>
        <p:spPr>
          <a:xfrm>
            <a:off x="457200" y="685800"/>
            <a:ext cx="8229600" cy="2514600"/>
          </a:xfrm>
        </p:spPr>
        <p:txBody>
          <a:bodyPr>
            <a:normAutofit fontScale="90000"/>
          </a:bodyPr>
          <a:lstStyle/>
          <a:p>
            <a:r>
              <a:rPr lang="en-IN" altLang="en-US" sz="2500" b="1" smtClean="0">
                <a:latin typeface="Times New Roman" pitchFamily="18" charset="0"/>
                <a:cs typeface="Times New Roman" pitchFamily="18" charset="0"/>
              </a:rPr>
              <a:t>SUPPLY as Weak entity</a:t>
            </a:r>
            <a:r>
              <a:rPr lang="en-US" altLang="en-US" sz="2500" smtClean="0">
                <a:latin typeface="Times New Roman" pitchFamily="18" charset="0"/>
                <a:cs typeface="Times New Roman" pitchFamily="18" charset="0"/>
              </a:rPr>
              <a:t/>
            </a:r>
            <a:br>
              <a:rPr lang="en-US" altLang="en-US" sz="2500" smtClean="0">
                <a:latin typeface="Times New Roman" pitchFamily="18" charset="0"/>
                <a:cs typeface="Times New Roman" pitchFamily="18" charset="0"/>
              </a:rPr>
            </a:br>
            <a:r>
              <a:rPr lang="en-IN" altLang="en-US" sz="2500" smtClean="0">
                <a:latin typeface="Times New Roman" pitchFamily="18" charset="0"/>
                <a:cs typeface="Times New Roman" pitchFamily="18" charset="0"/>
              </a:rPr>
              <a:t>Some variations of ER model does not allow ternary relationships.</a:t>
            </a:r>
            <a:r>
              <a:rPr lang="en-US" altLang="en-US" sz="2500" smtClean="0">
                <a:latin typeface="Times New Roman" pitchFamily="18" charset="0"/>
                <a:cs typeface="Times New Roman" pitchFamily="18" charset="0"/>
              </a:rPr>
              <a:t/>
            </a:r>
            <a:br>
              <a:rPr lang="en-US" altLang="en-US" sz="2500" smtClean="0">
                <a:latin typeface="Times New Roman" pitchFamily="18" charset="0"/>
                <a:cs typeface="Times New Roman" pitchFamily="18" charset="0"/>
              </a:rPr>
            </a:br>
            <a:r>
              <a:rPr lang="en-IN" altLang="en-US" sz="2500" smtClean="0">
                <a:latin typeface="Times New Roman" pitchFamily="18" charset="0"/>
                <a:cs typeface="Times New Roman" pitchFamily="18" charset="0"/>
              </a:rPr>
              <a:t>A ternary relationship must be represented by weak entity without any partial key, and with three identifying relationship.</a:t>
            </a:r>
            <a:r>
              <a:rPr lang="en-US" altLang="en-US" sz="2500" smtClean="0">
                <a:latin typeface="Times New Roman" pitchFamily="18" charset="0"/>
                <a:cs typeface="Times New Roman" pitchFamily="18" charset="0"/>
              </a:rPr>
              <a:t/>
            </a:r>
            <a:br>
              <a:rPr lang="en-US" altLang="en-US" sz="2500" smtClean="0">
                <a:latin typeface="Times New Roman" pitchFamily="18" charset="0"/>
                <a:cs typeface="Times New Roman" pitchFamily="18" charset="0"/>
              </a:rPr>
            </a:br>
            <a:r>
              <a:rPr lang="en-IN" altLang="en-US" sz="2500" smtClean="0">
                <a:latin typeface="Times New Roman" pitchFamily="18" charset="0"/>
                <a:cs typeface="Times New Roman" pitchFamily="18" charset="0"/>
              </a:rPr>
              <a:t>Three participating entity types SUPPLIER, PROJECT, PART are owner entities.</a:t>
            </a:r>
            <a:r>
              <a:rPr lang="en-US" altLang="en-US" sz="2500" smtClean="0">
                <a:latin typeface="Times New Roman" pitchFamily="18" charset="0"/>
                <a:cs typeface="Times New Roman" pitchFamily="18" charset="0"/>
              </a:rPr>
              <a:t/>
            </a:r>
            <a:br>
              <a:rPr lang="en-US" altLang="en-US" sz="2500" smtClean="0">
                <a:latin typeface="Times New Roman" pitchFamily="18" charset="0"/>
                <a:cs typeface="Times New Roman" pitchFamily="18" charset="0"/>
              </a:rPr>
            </a:br>
            <a:endParaRPr lang="en-US" altLang="en-US" sz="2500" smtClean="0">
              <a:latin typeface="Times New Roman" pitchFamily="18" charset="0"/>
              <a:cs typeface="Times New Roman" pitchFamily="18" charset="0"/>
            </a:endParaRPr>
          </a:p>
        </p:txBody>
      </p:sp>
      <p:pic>
        <p:nvPicPr>
          <p:cNvPr id="143363" name="Content Placeholder 3" descr="untitled28.bmp"/>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838200" y="3581400"/>
            <a:ext cx="7162800" cy="2514600"/>
          </a:xfrm>
        </p:spPr>
      </p:pic>
      <p:sp>
        <p:nvSpPr>
          <p:cNvPr id="2" name="Footer Placeholder 1"/>
          <p:cNvSpPr>
            <a:spLocks noGrp="1"/>
          </p:cNvSpPr>
          <p:nvPr>
            <p:ph type="ftr" sz="quarter" idx="11"/>
          </p:nvPr>
        </p:nvSpPr>
        <p:spPr/>
        <p:txBody>
          <a:bodyPr/>
          <a:lstStyle/>
          <a:p>
            <a:r>
              <a:rPr lang="en-US" smtClean="0"/>
              <a:t>Manikanta Assistant professor Department of MCA ATME CE</a:t>
            </a:r>
            <a:endParaRPr lang="en-US"/>
          </a:p>
        </p:txBody>
      </p:sp>
    </p:spTree>
    <p:extLst>
      <p:ext uri="{BB962C8B-B14F-4D97-AF65-F5344CB8AC3E}">
        <p14:creationId xmlns:p14="http://schemas.microsoft.com/office/powerpoint/2010/main" val="2260151220"/>
      </p:ext>
    </p:extLst>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4386" name="Content Placeholder 2"/>
          <p:cNvSpPr>
            <a:spLocks noGrp="1"/>
          </p:cNvSpPr>
          <p:nvPr>
            <p:ph idx="1"/>
          </p:nvPr>
        </p:nvSpPr>
        <p:spPr/>
        <p:txBody>
          <a:bodyPr/>
          <a:lstStyle/>
          <a:p>
            <a:pPr>
              <a:buFont typeface="Wingdings 2" pitchFamily="18" charset="2"/>
              <a:buNone/>
            </a:pPr>
            <a:r>
              <a:rPr lang="en-IN" altLang="en-US" sz="2500" b="1" smtClean="0">
                <a:latin typeface="Times New Roman" pitchFamily="18" charset="0"/>
                <a:cs typeface="Times New Roman" pitchFamily="18" charset="0"/>
              </a:rPr>
              <a:t>SUPPLY as Weak entity</a:t>
            </a:r>
            <a:endParaRPr lang="en-US" altLang="en-US" sz="2500" smtClean="0">
              <a:latin typeface="Times New Roman" pitchFamily="18" charset="0"/>
              <a:cs typeface="Times New Roman" pitchFamily="18" charset="0"/>
            </a:endParaRPr>
          </a:p>
          <a:p>
            <a:pPr>
              <a:buFont typeface="Wingdings 2" pitchFamily="18" charset="2"/>
              <a:buNone/>
            </a:pPr>
            <a:r>
              <a:rPr lang="en-IN" altLang="en-US" sz="2500" smtClean="0">
                <a:latin typeface="Times New Roman" pitchFamily="18" charset="0"/>
                <a:cs typeface="Times New Roman" pitchFamily="18" charset="0"/>
              </a:rPr>
              <a:t>Three binary 1:N relationships relate SUPPLY to the three participating entity types.</a:t>
            </a:r>
            <a:endParaRPr lang="en-US" altLang="en-US" sz="2500" smtClean="0">
              <a:latin typeface="Times New Roman" pitchFamily="18" charset="0"/>
              <a:cs typeface="Times New Roman" pitchFamily="18" charset="0"/>
            </a:endParaRPr>
          </a:p>
          <a:p>
            <a:pPr>
              <a:buFont typeface="Wingdings 2" pitchFamily="18" charset="2"/>
              <a:buNone/>
            </a:pPr>
            <a:r>
              <a:rPr lang="en-IN" altLang="en-US" sz="2500" smtClean="0">
                <a:latin typeface="Times New Roman" pitchFamily="18" charset="0"/>
                <a:cs typeface="Times New Roman" pitchFamily="18" charset="0"/>
              </a:rPr>
              <a:t>A surrogate key “Supply_id” can also be introduced to convert weak entity as regular entity</a:t>
            </a:r>
            <a:endParaRPr lang="en-US" altLang="en-US" sz="2500" smtClean="0">
              <a:latin typeface="Times New Roman" pitchFamily="18" charset="0"/>
              <a:cs typeface="Times New Roman" pitchFamily="18" charset="0"/>
            </a:endParaRPr>
          </a:p>
          <a:p>
            <a:pPr>
              <a:buFont typeface="Wingdings 2" pitchFamily="18" charset="2"/>
              <a:buNone/>
            </a:pPr>
            <a:r>
              <a:rPr lang="en-IN" altLang="en-US" sz="2500" b="1" smtClean="0">
                <a:latin typeface="Times New Roman" pitchFamily="18" charset="0"/>
                <a:cs typeface="Times New Roman" pitchFamily="18" charset="0"/>
              </a:rPr>
              <a:t> </a:t>
            </a:r>
            <a:endParaRPr lang="en-US" altLang="en-US" sz="2500" smtClean="0">
              <a:latin typeface="Times New Roman" pitchFamily="18" charset="0"/>
              <a:cs typeface="Times New Roman" pitchFamily="18" charset="0"/>
            </a:endParaRPr>
          </a:p>
          <a:p>
            <a:pPr>
              <a:buFont typeface="Wingdings 2" pitchFamily="18" charset="2"/>
              <a:buNone/>
            </a:pPr>
            <a:r>
              <a:rPr lang="en-IN" altLang="en-US" sz="2500" b="1" smtClean="0">
                <a:latin typeface="Times New Roman" pitchFamily="18" charset="0"/>
                <a:cs typeface="Times New Roman" pitchFamily="18" charset="0"/>
              </a:rPr>
              <a:t>Choosing between Binary and Ternary (or higher-degree) Relationships</a:t>
            </a:r>
            <a:endParaRPr lang="en-US" altLang="en-US" sz="2500" smtClean="0">
              <a:latin typeface="Times New Roman" pitchFamily="18" charset="0"/>
              <a:cs typeface="Times New Roman" pitchFamily="18" charset="0"/>
            </a:endParaRPr>
          </a:p>
          <a:p>
            <a:pPr>
              <a:buFont typeface="Wingdings 2" pitchFamily="18" charset="2"/>
              <a:buNone/>
            </a:pPr>
            <a:endParaRPr lang="en-US" altLang="en-US" sz="2500" smtClean="0">
              <a:latin typeface="Times New Roman" pitchFamily="18" charset="0"/>
              <a:cs typeface="Times New Roman" pitchFamily="18" charset="0"/>
            </a:endParaRPr>
          </a:p>
        </p:txBody>
      </p:sp>
      <p:sp>
        <p:nvSpPr>
          <p:cNvPr id="2" name="Footer Placeholder 1"/>
          <p:cNvSpPr>
            <a:spLocks noGrp="1"/>
          </p:cNvSpPr>
          <p:nvPr>
            <p:ph type="ftr" sz="quarter" idx="11"/>
          </p:nvPr>
        </p:nvSpPr>
        <p:spPr/>
        <p:txBody>
          <a:bodyPr/>
          <a:lstStyle/>
          <a:p>
            <a:r>
              <a:rPr lang="en-US" smtClean="0"/>
              <a:t>Manikanta Assistant professor Department of MCA ATME CE</a:t>
            </a:r>
            <a:endParaRPr lang="en-US"/>
          </a:p>
        </p:txBody>
      </p:sp>
    </p:spTree>
    <p:extLst>
      <p:ext uri="{BB962C8B-B14F-4D97-AF65-F5344CB8AC3E}">
        <p14:creationId xmlns:p14="http://schemas.microsoft.com/office/powerpoint/2010/main" val="1563035369"/>
      </p:ext>
    </p:extLst>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5410" name="Content Placeholder 3" descr="untitled29.bmp"/>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381000" y="762000"/>
            <a:ext cx="8458200" cy="5105400"/>
          </a:xfrm>
        </p:spPr>
      </p:pic>
      <p:sp>
        <p:nvSpPr>
          <p:cNvPr id="2" name="Footer Placeholder 1"/>
          <p:cNvSpPr>
            <a:spLocks noGrp="1"/>
          </p:cNvSpPr>
          <p:nvPr>
            <p:ph type="ftr" sz="quarter" idx="11"/>
          </p:nvPr>
        </p:nvSpPr>
        <p:spPr/>
        <p:txBody>
          <a:bodyPr/>
          <a:lstStyle/>
          <a:p>
            <a:r>
              <a:rPr lang="en-US" smtClean="0"/>
              <a:t>Manikanta Assistant professor Department of MCA ATME CE</a:t>
            </a:r>
            <a:endParaRPr lang="en-US"/>
          </a:p>
        </p:txBody>
      </p:sp>
    </p:spTree>
    <p:extLst>
      <p:ext uri="{BB962C8B-B14F-4D97-AF65-F5344CB8AC3E}">
        <p14:creationId xmlns:p14="http://schemas.microsoft.com/office/powerpoint/2010/main" val="4227707242"/>
      </p:ext>
    </p:extLst>
  </p:cSld>
  <p:clrMapOvr>
    <a:masterClrMapping/>
  </p:clrMapOvr>
  <p:timing>
    <p:tnLst>
      <p:par>
        <p:cTn id="1" dur="indefinite" restart="never" nodeType="tmRoot"/>
      </p:par>
    </p:tn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1066800"/>
            <a:ext cx="4572000" cy="5410200"/>
          </a:xfrm>
        </p:spPr>
        <p:txBody>
          <a:bodyPr>
            <a:normAutofit fontScale="62500" lnSpcReduction="20000"/>
          </a:bodyPr>
          <a:lstStyle/>
          <a:p>
            <a:r>
              <a:rPr lang="en-US" b="1" dirty="0">
                <a:solidFill>
                  <a:srgbClr val="00B050"/>
                </a:solidFill>
              </a:rPr>
              <a:t>Purpose of Database </a:t>
            </a:r>
            <a:r>
              <a:rPr lang="en-US" b="1" dirty="0" smtClean="0">
                <a:solidFill>
                  <a:srgbClr val="00B050"/>
                </a:solidFill>
              </a:rPr>
              <a:t>System</a:t>
            </a:r>
          </a:p>
          <a:p>
            <a:r>
              <a:rPr lang="en-US" b="1" dirty="0">
                <a:solidFill>
                  <a:srgbClr val="00B050"/>
                </a:solidFill>
              </a:rPr>
              <a:t>Views of </a:t>
            </a:r>
            <a:r>
              <a:rPr lang="en-US" b="1" dirty="0" smtClean="0">
                <a:solidFill>
                  <a:srgbClr val="00B050"/>
                </a:solidFill>
              </a:rPr>
              <a:t>data</a:t>
            </a:r>
          </a:p>
          <a:p>
            <a:r>
              <a:rPr lang="en-US" b="1" dirty="0" smtClean="0">
                <a:solidFill>
                  <a:srgbClr val="00B050"/>
                </a:solidFill>
              </a:rPr>
              <a:t>Data models</a:t>
            </a:r>
          </a:p>
          <a:p>
            <a:r>
              <a:rPr lang="en-US" b="1" dirty="0">
                <a:solidFill>
                  <a:srgbClr val="00B050"/>
                </a:solidFill>
              </a:rPr>
              <a:t>D</a:t>
            </a:r>
            <a:r>
              <a:rPr lang="en-US" b="1" dirty="0" smtClean="0">
                <a:solidFill>
                  <a:srgbClr val="00B050"/>
                </a:solidFill>
              </a:rPr>
              <a:t>atabase </a:t>
            </a:r>
            <a:r>
              <a:rPr lang="en-US" b="1" dirty="0">
                <a:solidFill>
                  <a:srgbClr val="00B050"/>
                </a:solidFill>
              </a:rPr>
              <a:t>management </a:t>
            </a:r>
            <a:r>
              <a:rPr lang="en-US" b="1" dirty="0" smtClean="0">
                <a:solidFill>
                  <a:srgbClr val="00B050"/>
                </a:solidFill>
              </a:rPr>
              <a:t>system</a:t>
            </a:r>
          </a:p>
          <a:p>
            <a:r>
              <a:rPr lang="en-US" b="1" dirty="0" smtClean="0">
                <a:solidFill>
                  <a:srgbClr val="00B050"/>
                </a:solidFill>
              </a:rPr>
              <a:t>Three schema </a:t>
            </a:r>
            <a:r>
              <a:rPr lang="en-US" b="1" dirty="0">
                <a:solidFill>
                  <a:srgbClr val="00B050"/>
                </a:solidFill>
              </a:rPr>
              <a:t>architecture of </a:t>
            </a:r>
            <a:r>
              <a:rPr lang="en-US" b="1" dirty="0" smtClean="0">
                <a:solidFill>
                  <a:srgbClr val="00B050"/>
                </a:solidFill>
              </a:rPr>
              <a:t>DBMS</a:t>
            </a:r>
          </a:p>
          <a:p>
            <a:r>
              <a:rPr lang="en-US" b="1" dirty="0">
                <a:solidFill>
                  <a:srgbClr val="00B050"/>
                </a:solidFill>
              </a:rPr>
              <a:t>C</a:t>
            </a:r>
            <a:r>
              <a:rPr lang="en-US" b="1" dirty="0" smtClean="0">
                <a:solidFill>
                  <a:srgbClr val="00B050"/>
                </a:solidFill>
              </a:rPr>
              <a:t>omponents </a:t>
            </a:r>
            <a:r>
              <a:rPr lang="en-US" b="1" dirty="0">
                <a:solidFill>
                  <a:srgbClr val="00B050"/>
                </a:solidFill>
              </a:rPr>
              <a:t>of DBMS. </a:t>
            </a:r>
            <a:endParaRPr lang="en-US" b="1" dirty="0" smtClean="0">
              <a:solidFill>
                <a:srgbClr val="00B050"/>
              </a:solidFill>
            </a:endParaRPr>
          </a:p>
          <a:p>
            <a:r>
              <a:rPr lang="en-US" b="1" dirty="0" smtClean="0">
                <a:solidFill>
                  <a:srgbClr val="00B050"/>
                </a:solidFill>
              </a:rPr>
              <a:t>E/R </a:t>
            </a:r>
            <a:r>
              <a:rPr lang="en-US" b="1" dirty="0">
                <a:solidFill>
                  <a:srgbClr val="00B050"/>
                </a:solidFill>
              </a:rPr>
              <a:t>Model ­ </a:t>
            </a:r>
            <a:endParaRPr lang="en-US" b="1" dirty="0" smtClean="0">
              <a:solidFill>
                <a:srgbClr val="00B050"/>
              </a:solidFill>
            </a:endParaRPr>
          </a:p>
          <a:p>
            <a:r>
              <a:rPr lang="en-US" b="1" dirty="0" smtClean="0">
                <a:solidFill>
                  <a:srgbClr val="00B050"/>
                </a:solidFill>
              </a:rPr>
              <a:t>Conceptual </a:t>
            </a:r>
            <a:r>
              <a:rPr lang="en-US" b="1" dirty="0">
                <a:solidFill>
                  <a:srgbClr val="00B050"/>
                </a:solidFill>
              </a:rPr>
              <a:t>data </a:t>
            </a:r>
            <a:r>
              <a:rPr lang="en-US" b="1" dirty="0" err="1" smtClean="0">
                <a:solidFill>
                  <a:srgbClr val="00B050"/>
                </a:solidFill>
              </a:rPr>
              <a:t>modelling</a:t>
            </a:r>
            <a:endParaRPr lang="en-US" b="1" dirty="0" smtClean="0">
              <a:solidFill>
                <a:srgbClr val="00B050"/>
              </a:solidFill>
            </a:endParaRPr>
          </a:p>
          <a:p>
            <a:r>
              <a:rPr lang="en-US" b="1" dirty="0">
                <a:solidFill>
                  <a:srgbClr val="00B050"/>
                </a:solidFill>
              </a:rPr>
              <a:t>M</a:t>
            </a:r>
            <a:r>
              <a:rPr lang="en-US" b="1" dirty="0" smtClean="0">
                <a:solidFill>
                  <a:srgbClr val="00B050"/>
                </a:solidFill>
              </a:rPr>
              <a:t>otivation </a:t>
            </a:r>
          </a:p>
          <a:p>
            <a:r>
              <a:rPr lang="en-US" b="1" dirty="0" smtClean="0">
                <a:solidFill>
                  <a:srgbClr val="00B050"/>
                </a:solidFill>
              </a:rPr>
              <a:t>Entities</a:t>
            </a:r>
          </a:p>
          <a:p>
            <a:r>
              <a:rPr lang="en-US" b="1" dirty="0">
                <a:solidFill>
                  <a:srgbClr val="00B050"/>
                </a:solidFill>
              </a:rPr>
              <a:t>E</a:t>
            </a:r>
            <a:r>
              <a:rPr lang="en-US" b="1" dirty="0" smtClean="0">
                <a:solidFill>
                  <a:srgbClr val="00B050"/>
                </a:solidFill>
              </a:rPr>
              <a:t>ntity </a:t>
            </a:r>
            <a:r>
              <a:rPr lang="en-US" b="1" dirty="0">
                <a:solidFill>
                  <a:srgbClr val="00B050"/>
                </a:solidFill>
              </a:rPr>
              <a:t>types, </a:t>
            </a:r>
            <a:endParaRPr lang="en-US" b="1" dirty="0" smtClean="0">
              <a:solidFill>
                <a:srgbClr val="00B050"/>
              </a:solidFill>
            </a:endParaRPr>
          </a:p>
          <a:p>
            <a:r>
              <a:rPr lang="en-US" b="1" dirty="0">
                <a:solidFill>
                  <a:srgbClr val="00B050"/>
                </a:solidFill>
              </a:rPr>
              <a:t>A</a:t>
            </a:r>
            <a:r>
              <a:rPr lang="en-US" b="1" dirty="0" smtClean="0">
                <a:solidFill>
                  <a:srgbClr val="00B050"/>
                </a:solidFill>
              </a:rPr>
              <a:t>ttributes </a:t>
            </a:r>
          </a:p>
          <a:p>
            <a:r>
              <a:rPr lang="en-US" b="1" dirty="0" smtClean="0">
                <a:solidFill>
                  <a:srgbClr val="00B050"/>
                </a:solidFill>
              </a:rPr>
              <a:t>Relationships </a:t>
            </a:r>
          </a:p>
          <a:p>
            <a:r>
              <a:rPr lang="en-US" b="1" dirty="0" smtClean="0">
                <a:solidFill>
                  <a:srgbClr val="00B050"/>
                </a:solidFill>
              </a:rPr>
              <a:t>Relationship </a:t>
            </a:r>
            <a:r>
              <a:rPr lang="en-US" b="1" dirty="0">
                <a:solidFill>
                  <a:srgbClr val="00B050"/>
                </a:solidFill>
              </a:rPr>
              <a:t>types, </a:t>
            </a:r>
            <a:endParaRPr lang="en-US" b="1" dirty="0" smtClean="0">
              <a:solidFill>
                <a:srgbClr val="00B050"/>
              </a:solidFill>
            </a:endParaRPr>
          </a:p>
          <a:p>
            <a:r>
              <a:rPr lang="en-US" b="1" dirty="0" smtClean="0">
                <a:solidFill>
                  <a:srgbClr val="00B050"/>
                </a:solidFill>
              </a:rPr>
              <a:t>E/R </a:t>
            </a:r>
            <a:r>
              <a:rPr lang="en-US" b="1" dirty="0">
                <a:solidFill>
                  <a:srgbClr val="00B050"/>
                </a:solidFill>
              </a:rPr>
              <a:t>diagram </a:t>
            </a:r>
            <a:r>
              <a:rPr lang="en-US" b="1" dirty="0" smtClean="0">
                <a:solidFill>
                  <a:srgbClr val="00B050"/>
                </a:solidFill>
              </a:rPr>
              <a:t>notation </a:t>
            </a:r>
          </a:p>
          <a:p>
            <a:r>
              <a:rPr lang="en-US" b="1" dirty="0">
                <a:solidFill>
                  <a:srgbClr val="00B050"/>
                </a:solidFill>
              </a:rPr>
              <a:t>E</a:t>
            </a:r>
            <a:r>
              <a:rPr lang="en-US" b="1" dirty="0" smtClean="0">
                <a:solidFill>
                  <a:srgbClr val="00B050"/>
                </a:solidFill>
              </a:rPr>
              <a:t>xamples</a:t>
            </a:r>
            <a:r>
              <a:rPr lang="en-US" b="1" dirty="0">
                <a:solidFill>
                  <a:srgbClr val="00B050"/>
                </a:solidFill>
              </a:rPr>
              <a:t>.</a:t>
            </a:r>
          </a:p>
        </p:txBody>
      </p:sp>
      <p:sp>
        <p:nvSpPr>
          <p:cNvPr id="4" name="Footer Placeholder 3"/>
          <p:cNvSpPr>
            <a:spLocks noGrp="1"/>
          </p:cNvSpPr>
          <p:nvPr>
            <p:ph type="ftr" sz="quarter" idx="11"/>
          </p:nvPr>
        </p:nvSpPr>
        <p:spPr/>
        <p:txBody>
          <a:bodyPr/>
          <a:lstStyle/>
          <a:p>
            <a:r>
              <a:rPr lang="en-US" smtClean="0"/>
              <a:t>Manikanta Assistant professor Department of MCA ATME CE</a:t>
            </a:r>
            <a:endParaRPr lang="en-US"/>
          </a:p>
        </p:txBody>
      </p:sp>
      <p:sp>
        <p:nvSpPr>
          <p:cNvPr id="5" name="Rectangle 4"/>
          <p:cNvSpPr/>
          <p:nvPr/>
        </p:nvSpPr>
        <p:spPr>
          <a:xfrm>
            <a:off x="4343400" y="1371600"/>
            <a:ext cx="4572000" cy="3693319"/>
          </a:xfrm>
          <a:prstGeom prst="rect">
            <a:avLst/>
          </a:prstGeom>
        </p:spPr>
        <p:txBody>
          <a:bodyPr>
            <a:spAutoFit/>
          </a:bodyPr>
          <a:lstStyle/>
          <a:p>
            <a:pPr marL="285750" indent="-285750">
              <a:buFont typeface="Arial" pitchFamily="34" charset="0"/>
              <a:buChar char="•"/>
            </a:pPr>
            <a:r>
              <a:rPr lang="en-US" dirty="0">
                <a:solidFill>
                  <a:srgbClr val="FF0000"/>
                </a:solidFill>
              </a:rPr>
              <a:t>Data Models: Introduction to the Relational Model Structure Database Schema, Keys Schema Diagrams. </a:t>
            </a:r>
            <a:endParaRPr lang="en-US" dirty="0" smtClean="0">
              <a:solidFill>
                <a:srgbClr val="FF0000"/>
              </a:solidFill>
            </a:endParaRPr>
          </a:p>
          <a:p>
            <a:pPr marL="285750" indent="-285750">
              <a:buFont typeface="Arial" pitchFamily="34" charset="0"/>
              <a:buChar char="•"/>
            </a:pPr>
            <a:r>
              <a:rPr lang="en-US" dirty="0" smtClean="0">
                <a:solidFill>
                  <a:srgbClr val="FF0000"/>
                </a:solidFill>
              </a:rPr>
              <a:t>Database </a:t>
            </a:r>
            <a:r>
              <a:rPr lang="en-US" dirty="0">
                <a:solidFill>
                  <a:srgbClr val="FF0000"/>
                </a:solidFill>
              </a:rPr>
              <a:t>design Other Models, ER diagrams </a:t>
            </a:r>
            <a:endParaRPr lang="en-US" dirty="0" smtClean="0">
              <a:solidFill>
                <a:srgbClr val="FF0000"/>
              </a:solidFill>
            </a:endParaRPr>
          </a:p>
          <a:p>
            <a:pPr marL="285750" indent="-285750">
              <a:buFont typeface="Arial" pitchFamily="34" charset="0"/>
              <a:buChar char="•"/>
            </a:pPr>
            <a:r>
              <a:rPr lang="en-US" dirty="0" smtClean="0">
                <a:solidFill>
                  <a:srgbClr val="FF0000"/>
                </a:solidFill>
              </a:rPr>
              <a:t>ER </a:t>
            </a:r>
            <a:r>
              <a:rPr lang="en-US" dirty="0">
                <a:solidFill>
                  <a:srgbClr val="FF0000"/>
                </a:solidFill>
              </a:rPr>
              <a:t>Model ­ Entities, Attributes and Entity sets </a:t>
            </a:r>
            <a:endParaRPr lang="en-US" dirty="0" smtClean="0">
              <a:solidFill>
                <a:srgbClr val="FF0000"/>
              </a:solidFill>
            </a:endParaRPr>
          </a:p>
          <a:p>
            <a:pPr marL="285750" indent="-285750">
              <a:buFont typeface="Arial" pitchFamily="34" charset="0"/>
              <a:buChar char="•"/>
            </a:pPr>
            <a:r>
              <a:rPr lang="en-US" dirty="0" smtClean="0">
                <a:solidFill>
                  <a:srgbClr val="FF0000"/>
                </a:solidFill>
              </a:rPr>
              <a:t>Relationships </a:t>
            </a:r>
            <a:r>
              <a:rPr lang="en-US" dirty="0">
                <a:solidFill>
                  <a:srgbClr val="FF0000"/>
                </a:solidFill>
              </a:rPr>
              <a:t>and Relationship sets </a:t>
            </a:r>
            <a:endParaRPr lang="en-US" dirty="0" smtClean="0">
              <a:solidFill>
                <a:srgbClr val="FF0000"/>
              </a:solidFill>
            </a:endParaRPr>
          </a:p>
          <a:p>
            <a:pPr marL="285750" indent="-285750">
              <a:buFont typeface="Arial" pitchFamily="34" charset="0"/>
              <a:buChar char="•"/>
            </a:pPr>
            <a:r>
              <a:rPr lang="en-US" dirty="0" smtClean="0">
                <a:solidFill>
                  <a:srgbClr val="FF0000"/>
                </a:solidFill>
              </a:rPr>
              <a:t>ER </a:t>
            </a:r>
            <a:r>
              <a:rPr lang="en-US" dirty="0">
                <a:solidFill>
                  <a:srgbClr val="FF0000"/>
                </a:solidFill>
              </a:rPr>
              <a:t>Design Issues </a:t>
            </a:r>
            <a:endParaRPr lang="en-US" dirty="0" smtClean="0">
              <a:solidFill>
                <a:srgbClr val="FF0000"/>
              </a:solidFill>
            </a:endParaRPr>
          </a:p>
          <a:p>
            <a:pPr marL="285750" indent="-285750">
              <a:buFont typeface="Arial" pitchFamily="34" charset="0"/>
              <a:buChar char="•"/>
            </a:pPr>
            <a:r>
              <a:rPr lang="en-US" dirty="0" smtClean="0">
                <a:solidFill>
                  <a:srgbClr val="FF0000"/>
                </a:solidFill>
              </a:rPr>
              <a:t>Concept </a:t>
            </a:r>
            <a:r>
              <a:rPr lang="en-US" dirty="0">
                <a:solidFill>
                  <a:srgbClr val="FF0000"/>
                </a:solidFill>
              </a:rPr>
              <a:t>Design </a:t>
            </a:r>
            <a:endParaRPr lang="en-US" dirty="0" smtClean="0">
              <a:solidFill>
                <a:srgbClr val="FF0000"/>
              </a:solidFill>
            </a:endParaRPr>
          </a:p>
          <a:p>
            <a:pPr marL="285750" indent="-285750">
              <a:buFont typeface="Arial" pitchFamily="34" charset="0"/>
              <a:buChar char="•"/>
            </a:pPr>
            <a:r>
              <a:rPr lang="en-US" dirty="0" smtClean="0">
                <a:solidFill>
                  <a:srgbClr val="FF0000"/>
                </a:solidFill>
              </a:rPr>
              <a:t>Conceptual </a:t>
            </a:r>
            <a:r>
              <a:rPr lang="en-US" dirty="0">
                <a:solidFill>
                  <a:srgbClr val="FF0000"/>
                </a:solidFill>
              </a:rPr>
              <a:t>Design with relevant Examples. </a:t>
            </a:r>
            <a:endParaRPr lang="en-US" dirty="0" smtClean="0">
              <a:solidFill>
                <a:srgbClr val="FF0000"/>
              </a:solidFill>
            </a:endParaRPr>
          </a:p>
          <a:p>
            <a:pPr marL="285750" indent="-285750">
              <a:buFont typeface="Arial" pitchFamily="34" charset="0"/>
              <a:buChar char="•"/>
            </a:pPr>
            <a:r>
              <a:rPr lang="en-US" dirty="0" smtClean="0">
                <a:solidFill>
                  <a:srgbClr val="FF0000"/>
                </a:solidFill>
              </a:rPr>
              <a:t>Relational </a:t>
            </a:r>
            <a:r>
              <a:rPr lang="en-US" dirty="0">
                <a:solidFill>
                  <a:srgbClr val="FF0000"/>
                </a:solidFill>
              </a:rPr>
              <a:t>Query Languages, </a:t>
            </a:r>
            <a:endParaRPr lang="en-US" dirty="0" smtClean="0">
              <a:solidFill>
                <a:srgbClr val="FF0000"/>
              </a:solidFill>
            </a:endParaRPr>
          </a:p>
          <a:p>
            <a:pPr marL="285750" indent="-285750">
              <a:buFont typeface="Arial" pitchFamily="34" charset="0"/>
              <a:buChar char="•"/>
            </a:pPr>
            <a:r>
              <a:rPr lang="en-US" dirty="0" smtClean="0">
                <a:solidFill>
                  <a:srgbClr val="FF0000"/>
                </a:solidFill>
              </a:rPr>
              <a:t>Relational </a:t>
            </a:r>
            <a:r>
              <a:rPr lang="en-US" dirty="0">
                <a:solidFill>
                  <a:srgbClr val="FF0000"/>
                </a:solidFill>
              </a:rPr>
              <a:t>Operations</a:t>
            </a:r>
          </a:p>
        </p:txBody>
      </p:sp>
    </p:spTree>
    <p:extLst>
      <p:ext uri="{BB962C8B-B14F-4D97-AF65-F5344CB8AC3E}">
        <p14:creationId xmlns:p14="http://schemas.microsoft.com/office/powerpoint/2010/main" val="224653943"/>
      </p:ext>
    </p:extLst>
  </p:cSld>
  <p:clrMapOvr>
    <a:masterClrMapping/>
  </p:clrMapOvr>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609600"/>
            <a:ext cx="9144000" cy="1143000"/>
          </a:xfrm>
        </p:spPr>
        <p:txBody>
          <a:bodyPr>
            <a:noAutofit/>
          </a:bodyPr>
          <a:lstStyle/>
          <a:p>
            <a:r>
              <a:rPr lang="en-US" sz="2000" b="1" dirty="0"/>
              <a:t>Data Models: Introduction to the Relational Model Structure Database Schema, Keys Schema Diagrams</a:t>
            </a:r>
          </a:p>
        </p:txBody>
      </p:sp>
      <p:sp>
        <p:nvSpPr>
          <p:cNvPr id="3" name="Content Placeholder 2"/>
          <p:cNvSpPr>
            <a:spLocks noGrp="1"/>
          </p:cNvSpPr>
          <p:nvPr>
            <p:ph idx="1"/>
          </p:nvPr>
        </p:nvSpPr>
        <p:spPr>
          <a:xfrm>
            <a:off x="6926" y="1295400"/>
            <a:ext cx="9137073" cy="4906963"/>
          </a:xfrm>
        </p:spPr>
        <p:txBody>
          <a:bodyPr>
            <a:normAutofit fontScale="55000" lnSpcReduction="20000"/>
          </a:bodyPr>
          <a:lstStyle/>
          <a:p>
            <a:pPr marL="0" indent="0">
              <a:buNone/>
            </a:pPr>
            <a:endParaRPr lang="en-US" dirty="0">
              <a:solidFill>
                <a:srgbClr val="FF0000"/>
              </a:solidFill>
            </a:endParaRPr>
          </a:p>
          <a:p>
            <a:pPr marL="0" indent="0">
              <a:buNone/>
            </a:pPr>
            <a:r>
              <a:rPr lang="en-US" b="1" dirty="0"/>
              <a:t>Relational Model as Primary Data Model</a:t>
            </a:r>
            <a:endParaRPr lang="en-US" dirty="0"/>
          </a:p>
          <a:p>
            <a:r>
              <a:rPr lang="en-US" dirty="0"/>
              <a:t>The relational model is the primary data model for commercial data-processing applications.</a:t>
            </a:r>
          </a:p>
          <a:p>
            <a:r>
              <a:rPr lang="en-US" dirty="0"/>
              <a:t>Its simplicity makes it easier for programmers compared to older models like:</a:t>
            </a:r>
          </a:p>
          <a:p>
            <a:pPr lvl="1"/>
            <a:r>
              <a:rPr lang="en-US" b="1" dirty="0"/>
              <a:t>Network model</a:t>
            </a:r>
            <a:endParaRPr lang="en-US" dirty="0"/>
          </a:p>
          <a:p>
            <a:pPr lvl="1"/>
            <a:r>
              <a:rPr lang="en-US" b="1" dirty="0"/>
              <a:t>Hierarchical model</a:t>
            </a:r>
            <a:endParaRPr lang="en-US" dirty="0"/>
          </a:p>
          <a:p>
            <a:pPr marL="0" indent="0">
              <a:buNone/>
            </a:pPr>
            <a:r>
              <a:rPr lang="en-US" b="1" dirty="0"/>
              <a:t>Reasons for Sustained Popularity</a:t>
            </a:r>
            <a:endParaRPr lang="en-US" dirty="0"/>
          </a:p>
          <a:p>
            <a:r>
              <a:rPr lang="en-US" dirty="0"/>
              <a:t>The relational model has incorporated new features over its half-century of existence, including:</a:t>
            </a:r>
          </a:p>
          <a:p>
            <a:pPr lvl="1"/>
            <a:r>
              <a:rPr lang="en-US" b="1" dirty="0"/>
              <a:t>Object-relational features</a:t>
            </a:r>
            <a:r>
              <a:rPr lang="en-US" dirty="0"/>
              <a:t> (e.g., complex data types, stored procedures).</a:t>
            </a:r>
          </a:p>
          <a:p>
            <a:pPr lvl="1"/>
            <a:r>
              <a:rPr lang="en-US" b="1" dirty="0"/>
              <a:t>Support for XML data</a:t>
            </a:r>
            <a:r>
              <a:rPr lang="en-US" dirty="0"/>
              <a:t>.</a:t>
            </a:r>
          </a:p>
          <a:p>
            <a:pPr lvl="1"/>
            <a:r>
              <a:rPr lang="en-US" b="1" dirty="0"/>
              <a:t>Tools for semi-structured data management</a:t>
            </a:r>
            <a:r>
              <a:rPr lang="en-US" dirty="0"/>
              <a:t>.</a:t>
            </a:r>
          </a:p>
          <a:p>
            <a:pPr marL="0" indent="0">
              <a:buNone/>
            </a:pPr>
            <a:r>
              <a:rPr lang="en-US" b="1" dirty="0"/>
              <a:t>Independence from Low-Level Data Structures</a:t>
            </a:r>
            <a:endParaRPr lang="en-US" dirty="0"/>
          </a:p>
          <a:p>
            <a:r>
              <a:rPr lang="en-US" dirty="0"/>
              <a:t>The relational model is independent of specific underlying low-level data structures.</a:t>
            </a:r>
          </a:p>
          <a:p>
            <a:r>
              <a:rPr lang="en-US" dirty="0"/>
              <a:t>This independence has allowed it to persist despite the emergence of:</a:t>
            </a:r>
          </a:p>
          <a:p>
            <a:pPr lvl="1"/>
            <a:r>
              <a:rPr lang="en-US" dirty="0"/>
              <a:t>New data storage approaches like modern </a:t>
            </a:r>
            <a:r>
              <a:rPr lang="en-US" b="1" dirty="0"/>
              <a:t>column-stores</a:t>
            </a:r>
            <a:r>
              <a:rPr lang="en-US" dirty="0"/>
              <a:t> (designed for large-scale data mining).</a:t>
            </a:r>
          </a:p>
        </p:txBody>
      </p:sp>
      <p:sp>
        <p:nvSpPr>
          <p:cNvPr id="4" name="Footer Placeholder 3"/>
          <p:cNvSpPr>
            <a:spLocks noGrp="1"/>
          </p:cNvSpPr>
          <p:nvPr>
            <p:ph type="ftr" sz="quarter" idx="11"/>
          </p:nvPr>
        </p:nvSpPr>
        <p:spPr/>
        <p:txBody>
          <a:bodyPr/>
          <a:lstStyle/>
          <a:p>
            <a:r>
              <a:rPr lang="en-US" smtClean="0"/>
              <a:t>Manikanta Assistant professor Department of MCA ATME CE</a:t>
            </a:r>
            <a:endParaRPr lang="en-US"/>
          </a:p>
        </p:txBody>
      </p:sp>
    </p:spTree>
    <p:extLst>
      <p:ext uri="{BB962C8B-B14F-4D97-AF65-F5344CB8AC3E}">
        <p14:creationId xmlns:p14="http://schemas.microsoft.com/office/powerpoint/2010/main" val="507087941"/>
      </p:ext>
    </p:extLst>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1600200"/>
            <a:ext cx="9144000" cy="5181600"/>
          </a:xfrm>
        </p:spPr>
        <p:txBody>
          <a:bodyPr>
            <a:normAutofit fontScale="70000" lnSpcReduction="20000"/>
          </a:bodyPr>
          <a:lstStyle/>
          <a:p>
            <a:pPr marL="0" indent="0">
              <a:buNone/>
            </a:pPr>
            <a:r>
              <a:rPr lang="en-US" b="1" dirty="0"/>
              <a:t>1. Overview of Relational Databases</a:t>
            </a:r>
          </a:p>
          <a:p>
            <a:r>
              <a:rPr lang="en-US" dirty="0"/>
              <a:t>A relational database is made up of </a:t>
            </a:r>
            <a:r>
              <a:rPr lang="en-US" b="1" dirty="0"/>
              <a:t>tables</a:t>
            </a:r>
            <a:r>
              <a:rPr lang="en-US" dirty="0"/>
              <a:t> with unique names.</a:t>
            </a:r>
          </a:p>
          <a:p>
            <a:r>
              <a:rPr lang="en-US" dirty="0"/>
              <a:t>Example tables:</a:t>
            </a:r>
          </a:p>
          <a:p>
            <a:pPr lvl="1"/>
            <a:r>
              <a:rPr lang="en-US" b="1" dirty="0"/>
              <a:t>Instructor table</a:t>
            </a:r>
            <a:r>
              <a:rPr lang="en-US" dirty="0"/>
              <a:t>: Columns include ID, name, </a:t>
            </a:r>
            <a:r>
              <a:rPr lang="en-US" dirty="0" err="1"/>
              <a:t>dept_name</a:t>
            </a:r>
            <a:r>
              <a:rPr lang="en-US" dirty="0"/>
              <a:t>, and salary.</a:t>
            </a:r>
          </a:p>
          <a:p>
            <a:pPr lvl="1"/>
            <a:r>
              <a:rPr lang="en-US" b="1" dirty="0"/>
              <a:t>Course table</a:t>
            </a:r>
            <a:r>
              <a:rPr lang="en-US" dirty="0"/>
              <a:t>: Columns include </a:t>
            </a:r>
            <a:r>
              <a:rPr lang="en-US" dirty="0" err="1"/>
              <a:t>course_id</a:t>
            </a:r>
            <a:r>
              <a:rPr lang="en-US" dirty="0"/>
              <a:t>, title, </a:t>
            </a:r>
            <a:r>
              <a:rPr lang="en-US" dirty="0" err="1"/>
              <a:t>dept_name</a:t>
            </a:r>
            <a:r>
              <a:rPr lang="en-US" dirty="0"/>
              <a:t>, and credits.</a:t>
            </a:r>
          </a:p>
          <a:p>
            <a:r>
              <a:rPr lang="en-US" b="1" dirty="0"/>
              <a:t>Unique identifiers</a:t>
            </a:r>
            <a:r>
              <a:rPr lang="en-US" dirty="0"/>
              <a:t>:</a:t>
            </a:r>
          </a:p>
          <a:p>
            <a:pPr lvl="1"/>
            <a:r>
              <a:rPr lang="en-US" dirty="0"/>
              <a:t>Each instructor is identified by </a:t>
            </a:r>
            <a:r>
              <a:rPr lang="en-US" b="1" dirty="0"/>
              <a:t>ID</a:t>
            </a:r>
            <a:r>
              <a:rPr lang="en-US" dirty="0"/>
              <a:t>.</a:t>
            </a:r>
          </a:p>
          <a:p>
            <a:pPr lvl="1"/>
            <a:r>
              <a:rPr lang="en-US" dirty="0"/>
              <a:t>Each course is identified by </a:t>
            </a:r>
            <a:r>
              <a:rPr lang="en-US" b="1" dirty="0" err="1"/>
              <a:t>course_id</a:t>
            </a:r>
            <a:r>
              <a:rPr lang="en-US" dirty="0" smtClean="0"/>
              <a:t>.</a:t>
            </a:r>
            <a:endParaRPr lang="en-US" dirty="0"/>
          </a:p>
          <a:p>
            <a:pPr marL="0" indent="0">
              <a:buNone/>
            </a:pPr>
            <a:r>
              <a:rPr lang="en-US" b="1" dirty="0"/>
              <a:t>3. Rows and Relationships</a:t>
            </a:r>
          </a:p>
          <a:p>
            <a:r>
              <a:rPr lang="en-US" dirty="0"/>
              <a:t>A </a:t>
            </a:r>
            <a:r>
              <a:rPr lang="en-US" b="1" dirty="0"/>
              <a:t>row</a:t>
            </a:r>
            <a:r>
              <a:rPr lang="en-US" dirty="0"/>
              <a:t> represents a relationship among a set of values.</a:t>
            </a:r>
          </a:p>
          <a:p>
            <a:r>
              <a:rPr lang="en-US" dirty="0"/>
              <a:t>Tables correspond to the mathematical concept of </a:t>
            </a:r>
            <a:r>
              <a:rPr lang="en-US" b="1" dirty="0"/>
              <a:t>relations</a:t>
            </a:r>
            <a:r>
              <a:rPr lang="en-US" dirty="0"/>
              <a:t>.</a:t>
            </a:r>
          </a:p>
          <a:p>
            <a:pPr lvl="1"/>
            <a:r>
              <a:rPr lang="en-US" dirty="0"/>
              <a:t>A row is called a </a:t>
            </a:r>
            <a:r>
              <a:rPr lang="en-US" b="1" dirty="0"/>
              <a:t>tuple</a:t>
            </a:r>
            <a:r>
              <a:rPr lang="en-US" dirty="0"/>
              <a:t>.</a:t>
            </a:r>
          </a:p>
          <a:p>
            <a:pPr lvl="1"/>
            <a:r>
              <a:rPr lang="en-US" dirty="0"/>
              <a:t>A column is called an </a:t>
            </a:r>
            <a:r>
              <a:rPr lang="en-US" b="1" dirty="0"/>
              <a:t>attribute</a:t>
            </a:r>
            <a:r>
              <a:rPr lang="en-US" dirty="0"/>
              <a:t>.</a:t>
            </a:r>
          </a:p>
          <a:p>
            <a:pPr lvl="1"/>
            <a:r>
              <a:rPr lang="en-US" dirty="0"/>
              <a:t>Example: The instructor table has four attributes: ID, name, </a:t>
            </a:r>
            <a:r>
              <a:rPr lang="en-US" dirty="0" err="1"/>
              <a:t>dept_name</a:t>
            </a:r>
            <a:r>
              <a:rPr lang="en-US" dirty="0"/>
              <a:t>, and salary</a:t>
            </a:r>
            <a:r>
              <a:rPr lang="en-US" dirty="0" smtClean="0"/>
              <a:t>.</a:t>
            </a:r>
            <a:endParaRPr lang="en-US" dirty="0"/>
          </a:p>
        </p:txBody>
      </p:sp>
      <p:sp>
        <p:nvSpPr>
          <p:cNvPr id="4" name="Footer Placeholder 3"/>
          <p:cNvSpPr>
            <a:spLocks noGrp="1"/>
          </p:cNvSpPr>
          <p:nvPr>
            <p:ph type="ftr" sz="quarter" idx="11"/>
          </p:nvPr>
        </p:nvSpPr>
        <p:spPr/>
        <p:txBody>
          <a:bodyPr/>
          <a:lstStyle/>
          <a:p>
            <a:r>
              <a:rPr lang="en-US" smtClean="0"/>
              <a:t>Manikanta Assistant professor Department of MCA ATME CE</a:t>
            </a:r>
            <a:endParaRPr lang="en-US"/>
          </a:p>
        </p:txBody>
      </p:sp>
    </p:spTree>
    <p:extLst>
      <p:ext uri="{BB962C8B-B14F-4D97-AF65-F5344CB8AC3E}">
        <p14:creationId xmlns:p14="http://schemas.microsoft.com/office/powerpoint/2010/main" val="2077221061"/>
      </p:ext>
    </p:extLst>
  </p:cSld>
  <p:clrMapOvr>
    <a:masterClrMapping/>
  </p:clrMapOvr>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838200"/>
            <a:ext cx="9144000" cy="6019800"/>
          </a:xfrm>
        </p:spPr>
        <p:txBody>
          <a:bodyPr>
            <a:noAutofit/>
          </a:bodyPr>
          <a:lstStyle/>
          <a:p>
            <a:pPr marL="0" indent="0">
              <a:buNone/>
            </a:pPr>
            <a:r>
              <a:rPr lang="en-US" sz="1600" b="1" dirty="0"/>
              <a:t>4. Relation Instance</a:t>
            </a:r>
          </a:p>
          <a:p>
            <a:r>
              <a:rPr lang="en-US" sz="1600" dirty="0"/>
              <a:t>A </a:t>
            </a:r>
            <a:r>
              <a:rPr lang="en-US" sz="1600" b="1" dirty="0"/>
              <a:t>relation instance</a:t>
            </a:r>
            <a:r>
              <a:rPr lang="en-US" sz="1600" dirty="0"/>
              <a:t> is a specific set of rows in a table.</a:t>
            </a:r>
          </a:p>
          <a:p>
            <a:r>
              <a:rPr lang="en-US" sz="1600" dirty="0"/>
              <a:t>Example: The instructor table (Figure 2.1) has 12 tuples (12 rows).</a:t>
            </a:r>
          </a:p>
          <a:p>
            <a:pPr marL="0" indent="0">
              <a:buNone/>
            </a:pPr>
            <a:r>
              <a:rPr lang="en-US" sz="1600" b="1" dirty="0"/>
              <a:t>5. Tuple Order is Irrelevant</a:t>
            </a:r>
          </a:p>
          <a:p>
            <a:r>
              <a:rPr lang="en-US" sz="1600" dirty="0"/>
              <a:t>The order of tuples (rows) in a table doesn’t matter.</a:t>
            </a:r>
          </a:p>
          <a:p>
            <a:r>
              <a:rPr lang="en-US" sz="1600" dirty="0"/>
              <a:t>Tables can be shown in </a:t>
            </a:r>
            <a:r>
              <a:rPr lang="en-US" sz="1600" b="1" dirty="0"/>
              <a:t>sorted</a:t>
            </a:r>
            <a:r>
              <a:rPr lang="en-US" sz="1600" dirty="0"/>
              <a:t> or </a:t>
            </a:r>
            <a:r>
              <a:rPr lang="en-US" sz="1600" b="1" dirty="0"/>
              <a:t>unsorted</a:t>
            </a:r>
            <a:r>
              <a:rPr lang="en-US" sz="1600" dirty="0"/>
              <a:t> order without affecting the relation.</a:t>
            </a:r>
          </a:p>
          <a:p>
            <a:pPr marL="0" indent="0">
              <a:buNone/>
            </a:pPr>
            <a:r>
              <a:rPr lang="en-US" sz="1600" b="1" dirty="0"/>
              <a:t>6. Attribute Domains</a:t>
            </a:r>
          </a:p>
          <a:p>
            <a:r>
              <a:rPr lang="en-US" sz="1600" dirty="0"/>
              <a:t>Each attribute has a </a:t>
            </a:r>
            <a:r>
              <a:rPr lang="en-US" sz="1600" b="1" dirty="0"/>
              <a:t>domain</a:t>
            </a:r>
            <a:r>
              <a:rPr lang="en-US" sz="1600" dirty="0"/>
              <a:t> (permitted set of values):</a:t>
            </a:r>
          </a:p>
          <a:p>
            <a:pPr lvl="1"/>
            <a:r>
              <a:rPr lang="en-US" sz="1400" dirty="0"/>
              <a:t>Example:</a:t>
            </a:r>
          </a:p>
          <a:p>
            <a:pPr lvl="2"/>
            <a:r>
              <a:rPr lang="en-US" sz="1200" dirty="0"/>
              <a:t>The domain of the salary attribute is all possible salary values.</a:t>
            </a:r>
          </a:p>
          <a:p>
            <a:pPr lvl="2"/>
            <a:r>
              <a:rPr lang="en-US" sz="1200" dirty="0"/>
              <a:t>The domain of the name attribute is all possible instructor names.</a:t>
            </a:r>
          </a:p>
          <a:p>
            <a:pPr marL="0" indent="0">
              <a:buNone/>
            </a:pPr>
            <a:r>
              <a:rPr lang="en-US" sz="1600" b="1" dirty="0"/>
              <a:t>7. Atomic Domains</a:t>
            </a:r>
          </a:p>
          <a:p>
            <a:r>
              <a:rPr lang="en-US" sz="1600" dirty="0"/>
              <a:t>A domain is </a:t>
            </a:r>
            <a:r>
              <a:rPr lang="en-US" sz="1600" b="1" dirty="0"/>
              <a:t>atomic</a:t>
            </a:r>
            <a:r>
              <a:rPr lang="en-US" sz="1600" dirty="0"/>
              <a:t> if its values are indivisible.</a:t>
            </a:r>
          </a:p>
          <a:p>
            <a:r>
              <a:rPr lang="en-US" sz="1600" dirty="0"/>
              <a:t>Example:</a:t>
            </a:r>
          </a:p>
          <a:p>
            <a:pPr lvl="1"/>
            <a:r>
              <a:rPr lang="en-US" sz="1400" dirty="0"/>
              <a:t>If a </a:t>
            </a:r>
            <a:r>
              <a:rPr lang="en-US" sz="1400" dirty="0" err="1"/>
              <a:t>phone_number</a:t>
            </a:r>
            <a:r>
              <a:rPr lang="en-US" sz="1400" dirty="0"/>
              <a:t> attribute stores multiple phone numbers, it is </a:t>
            </a:r>
            <a:r>
              <a:rPr lang="en-US" sz="1400" b="1" dirty="0"/>
              <a:t>not atomic</a:t>
            </a:r>
            <a:r>
              <a:rPr lang="en-US" sz="1400" dirty="0"/>
              <a:t>.</a:t>
            </a:r>
          </a:p>
          <a:p>
            <a:pPr lvl="1"/>
            <a:r>
              <a:rPr lang="en-US" sz="1400" dirty="0"/>
              <a:t>If it stores a single phone number as one unit, it is </a:t>
            </a:r>
            <a:r>
              <a:rPr lang="en-US" sz="1400" b="1" dirty="0"/>
              <a:t>atomic</a:t>
            </a:r>
            <a:r>
              <a:rPr lang="en-US" sz="1400" dirty="0"/>
              <a:t>.</a:t>
            </a:r>
          </a:p>
          <a:p>
            <a:pPr marL="0" indent="0">
              <a:buNone/>
            </a:pPr>
            <a:r>
              <a:rPr lang="en-US" sz="1600" b="1" dirty="0"/>
              <a:t>8. Null Values</a:t>
            </a:r>
          </a:p>
          <a:p>
            <a:r>
              <a:rPr lang="en-US" sz="1600" dirty="0"/>
              <a:t>A </a:t>
            </a:r>
            <a:r>
              <a:rPr lang="en-US" sz="1600" b="1" dirty="0"/>
              <a:t>null value</a:t>
            </a:r>
            <a:r>
              <a:rPr lang="en-US" sz="1600" dirty="0"/>
              <a:t> represents a value that is unknown or doesn’t exist.</a:t>
            </a:r>
          </a:p>
          <a:p>
            <a:pPr lvl="1"/>
            <a:r>
              <a:rPr lang="en-US" sz="1400" dirty="0"/>
              <a:t>Example: An instructor may not have a phone number, so null is used.</a:t>
            </a:r>
          </a:p>
          <a:p>
            <a:r>
              <a:rPr lang="en-US" sz="1600" dirty="0"/>
              <a:t>Null values can cause difficulties in database operations and should be avoided if possible.</a:t>
            </a:r>
          </a:p>
          <a:p>
            <a:endParaRPr lang="en-US" sz="1600" dirty="0"/>
          </a:p>
          <a:p>
            <a:endParaRPr lang="en-US" sz="1600" dirty="0"/>
          </a:p>
        </p:txBody>
      </p:sp>
      <p:sp>
        <p:nvSpPr>
          <p:cNvPr id="4" name="Footer Placeholder 3"/>
          <p:cNvSpPr>
            <a:spLocks noGrp="1"/>
          </p:cNvSpPr>
          <p:nvPr>
            <p:ph type="ftr" sz="quarter" idx="11"/>
          </p:nvPr>
        </p:nvSpPr>
        <p:spPr/>
        <p:txBody>
          <a:bodyPr/>
          <a:lstStyle/>
          <a:p>
            <a:r>
              <a:rPr lang="en-US" smtClean="0"/>
              <a:t>Manikanta Assistant professor Department of MCA ATME CE</a:t>
            </a:r>
            <a:endParaRPr lang="en-US"/>
          </a:p>
        </p:txBody>
      </p:sp>
    </p:spTree>
    <p:extLst>
      <p:ext uri="{BB962C8B-B14F-4D97-AF65-F5344CB8AC3E}">
        <p14:creationId xmlns:p14="http://schemas.microsoft.com/office/powerpoint/2010/main" val="1079908916"/>
      </p:ext>
    </p:extLst>
  </p:cSld>
  <p:clrMapOvr>
    <a:masterClrMapping/>
  </p:clrMapOvr>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066800"/>
            <a:ext cx="8229600" cy="4525963"/>
          </a:xfrm>
        </p:spPr>
        <p:txBody>
          <a:bodyPr>
            <a:normAutofit fontScale="85000" lnSpcReduction="20000"/>
          </a:bodyPr>
          <a:lstStyle/>
          <a:p>
            <a:pPr marL="0" indent="0">
              <a:buNone/>
            </a:pPr>
            <a:r>
              <a:rPr lang="en-US" b="1" dirty="0"/>
              <a:t>9. Strict Structure of Relations</a:t>
            </a:r>
          </a:p>
          <a:p>
            <a:r>
              <a:rPr lang="en-US" dirty="0"/>
              <a:t>The strict structure of relational databases provides:</a:t>
            </a:r>
          </a:p>
          <a:p>
            <a:pPr lvl="1"/>
            <a:r>
              <a:rPr lang="en-US" dirty="0"/>
              <a:t>Advantages in data storage and processing.</a:t>
            </a:r>
          </a:p>
          <a:p>
            <a:pPr lvl="1"/>
            <a:r>
              <a:rPr lang="en-US" dirty="0"/>
              <a:t>Suitability for static and well-defined applications.</a:t>
            </a:r>
          </a:p>
          <a:p>
            <a:r>
              <a:rPr lang="en-US" dirty="0"/>
              <a:t>Limitations:</a:t>
            </a:r>
          </a:p>
          <a:p>
            <a:pPr lvl="1"/>
            <a:r>
              <a:rPr lang="en-US" dirty="0"/>
              <a:t>Less suitable for applications where data types and structures frequently change.</a:t>
            </a:r>
          </a:p>
          <a:p>
            <a:pPr marL="0" indent="0">
              <a:buNone/>
            </a:pPr>
            <a:r>
              <a:rPr lang="en-US" b="1" dirty="0"/>
              <a:t>10. Modern Enterprise Needs</a:t>
            </a:r>
          </a:p>
          <a:p>
            <a:r>
              <a:rPr lang="en-US" dirty="0"/>
              <a:t>Enterprises must balance:</a:t>
            </a:r>
          </a:p>
          <a:p>
            <a:pPr lvl="1"/>
            <a:r>
              <a:rPr lang="en-US" dirty="0"/>
              <a:t>The efficiency of structured data.</a:t>
            </a:r>
          </a:p>
          <a:p>
            <a:pPr lvl="1"/>
            <a:r>
              <a:rPr lang="en-US" dirty="0"/>
              <a:t>Flexibility for cases where a fixed structure is restrictive.</a:t>
            </a:r>
          </a:p>
          <a:p>
            <a:endParaRPr lang="en-US" dirty="0"/>
          </a:p>
        </p:txBody>
      </p:sp>
      <p:sp>
        <p:nvSpPr>
          <p:cNvPr id="4" name="Footer Placeholder 3"/>
          <p:cNvSpPr>
            <a:spLocks noGrp="1"/>
          </p:cNvSpPr>
          <p:nvPr>
            <p:ph type="ftr" sz="quarter" idx="11"/>
          </p:nvPr>
        </p:nvSpPr>
        <p:spPr/>
        <p:txBody>
          <a:bodyPr/>
          <a:lstStyle/>
          <a:p>
            <a:r>
              <a:rPr lang="en-US" smtClean="0"/>
              <a:t>Manikanta Assistant professor Department of MCA ATME CE</a:t>
            </a:r>
            <a:endParaRPr lang="en-US"/>
          </a:p>
        </p:txBody>
      </p:sp>
    </p:spTree>
    <p:extLst>
      <p:ext uri="{BB962C8B-B14F-4D97-AF65-F5344CB8AC3E}">
        <p14:creationId xmlns:p14="http://schemas.microsoft.com/office/powerpoint/2010/main" val="151482512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Content Placeholder 2"/>
          <p:cNvSpPr>
            <a:spLocks noGrp="1"/>
          </p:cNvSpPr>
          <p:nvPr>
            <p:ph idx="1"/>
          </p:nvPr>
        </p:nvSpPr>
        <p:spPr>
          <a:xfrm>
            <a:off x="457200" y="762000"/>
            <a:ext cx="8229600" cy="5562600"/>
          </a:xfrm>
        </p:spPr>
        <p:txBody>
          <a:bodyPr/>
          <a:lstStyle/>
          <a:p>
            <a:pPr algn="just">
              <a:buFont typeface="Wingdings 2" pitchFamily="18" charset="2"/>
              <a:buNone/>
            </a:pPr>
            <a:r>
              <a:rPr lang="en-US" altLang="en-US" sz="2000" b="1" smtClean="0"/>
              <a:t>Object-Relational data model</a:t>
            </a:r>
            <a:endParaRPr lang="en-US" altLang="en-US" sz="2000" smtClean="0"/>
          </a:p>
          <a:p>
            <a:pPr algn="just"/>
            <a:r>
              <a:rPr lang="en-US" sz="2000" smtClean="0"/>
              <a:t>The </a:t>
            </a:r>
            <a:r>
              <a:rPr lang="en-US" sz="2000" b="1" smtClean="0"/>
              <a:t>Object-Relational Data Model</a:t>
            </a:r>
            <a:r>
              <a:rPr lang="en-US" sz="2000" smtClean="0"/>
              <a:t> combines the </a:t>
            </a:r>
            <a:r>
              <a:rPr lang="en-US" sz="2000" b="1" smtClean="0"/>
              <a:t>relational model</a:t>
            </a:r>
            <a:r>
              <a:rPr lang="en-US" sz="2000" smtClean="0"/>
              <a:t> (which uses tables and rows) with features from </a:t>
            </a:r>
            <a:r>
              <a:rPr lang="en-US" sz="2000" b="1" smtClean="0"/>
              <a:t>object-oriented databases</a:t>
            </a:r>
            <a:r>
              <a:rPr lang="en-US" sz="2000" smtClean="0"/>
              <a:t> (which use objects, classes, and inheritance).</a:t>
            </a:r>
            <a:r>
              <a:rPr lang="en-US" altLang="en-US" sz="2000" smtClean="0"/>
              <a:t>. </a:t>
            </a:r>
          </a:p>
          <a:p>
            <a:pPr algn="just"/>
            <a:r>
              <a:rPr lang="en-US" sz="2000" b="1" smtClean="0"/>
              <a:t>In simple terms</a:t>
            </a:r>
            <a:r>
              <a:rPr lang="en-US" sz="2000" smtClean="0"/>
              <a:t>: It’s like a regular relational database, but it can also handle </a:t>
            </a:r>
            <a:r>
              <a:rPr lang="en-US" sz="2000" b="1" smtClean="0"/>
              <a:t>complex data</a:t>
            </a:r>
            <a:r>
              <a:rPr lang="en-US" sz="2000" smtClean="0"/>
              <a:t> like objects and classes, just like an object-oriented database.</a:t>
            </a:r>
          </a:p>
          <a:p>
            <a:pPr algn="just"/>
            <a:r>
              <a:rPr lang="en-US" altLang="en-US" sz="2000" smtClean="0"/>
              <a:t>Example: Informix Universal Server, Oracle (due to enhanced features), Data blades (Informix), Cartridges (Oracle)</a:t>
            </a:r>
          </a:p>
          <a:p>
            <a:pPr algn="just"/>
            <a:endParaRPr lang="en-US" altLang="en-US" sz="2000" smtClean="0"/>
          </a:p>
          <a:p>
            <a:pPr algn="just">
              <a:buFont typeface="Wingdings 2" pitchFamily="18" charset="2"/>
              <a:buNone/>
            </a:pPr>
            <a:r>
              <a:rPr lang="en-US" altLang="en-US" sz="2000" b="1" smtClean="0"/>
              <a:t>Based on purpose of use:</a:t>
            </a:r>
            <a:endParaRPr lang="en-US" altLang="en-US" sz="2000" smtClean="0"/>
          </a:p>
          <a:p>
            <a:pPr algn="just"/>
            <a:r>
              <a:rPr lang="en-US" altLang="en-US" sz="2000" b="1" smtClean="0"/>
              <a:t>General Purpose:</a:t>
            </a:r>
            <a:r>
              <a:rPr lang="en-US" altLang="en-US" sz="2000" smtClean="0"/>
              <a:t> These DBMS systems can be used for variety of applications. </a:t>
            </a:r>
          </a:p>
          <a:p>
            <a:pPr algn="just"/>
            <a:r>
              <a:rPr lang="en-US" altLang="en-US" sz="2000" b="1" smtClean="0"/>
              <a:t>Special Purpose:</a:t>
            </a:r>
            <a:r>
              <a:rPr lang="en-US" altLang="en-US" sz="2000" smtClean="0"/>
              <a:t> A DBMS system is designed for a special application e.g. Online transaction processing (OLTP) (online reservation systems)</a:t>
            </a:r>
          </a:p>
          <a:p>
            <a:pPr algn="just"/>
            <a:endParaRPr lang="en-US" altLang="en-US" sz="2000" smtClean="0"/>
          </a:p>
        </p:txBody>
      </p:sp>
      <p:sp>
        <p:nvSpPr>
          <p:cNvPr id="79875" name="Slide Number Placeholder 2"/>
          <p:cNvSpPr>
            <a:spLocks noGrp="1" noChangeArrowheads="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fld id="{9DB1FB1D-9034-4096-B218-C81EB504D4D3}" type="slidenum">
              <a:rPr lang="en-US" altLang="en-US" smtClean="0">
                <a:solidFill>
                  <a:srgbClr val="045C75"/>
                </a:solidFill>
                <a:latin typeface="Constantia" pitchFamily="18" charset="0"/>
              </a:rPr>
              <a:pPr/>
              <a:t>13</a:t>
            </a:fld>
            <a:endParaRPr lang="en-US" altLang="en-US" smtClean="0">
              <a:solidFill>
                <a:srgbClr val="045C75"/>
              </a:solidFill>
              <a:latin typeface="Constantia" pitchFamily="18" charset="0"/>
            </a:endParaRPr>
          </a:p>
        </p:txBody>
      </p:sp>
    </p:spTree>
    <p:extLst>
      <p:ext uri="{BB962C8B-B14F-4D97-AF65-F5344CB8AC3E}">
        <p14:creationId xmlns:p14="http://schemas.microsoft.com/office/powerpoint/2010/main" val="3409659410"/>
      </p:ext>
    </p:extLst>
  </p:cSld>
  <p:clrMapOvr>
    <a:masterClrMapping/>
  </p:clrMapOvr>
  <p:timing>
    <p:tnLst>
      <p:par>
        <p:cTn id="1" dur="indefinite" restart="never" nodeType="tmRoot"/>
      </p:par>
    </p:tn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457200"/>
            <a:ext cx="8229600" cy="1143000"/>
          </a:xfrm>
        </p:spPr>
        <p:txBody>
          <a:bodyPr/>
          <a:lstStyle/>
          <a:p>
            <a:r>
              <a:rPr lang="en-US" dirty="0" smtClean="0"/>
              <a:t>KEYS</a:t>
            </a:r>
            <a:endParaRPr lang="en-US" dirty="0"/>
          </a:p>
        </p:txBody>
      </p:sp>
      <p:sp>
        <p:nvSpPr>
          <p:cNvPr id="3" name="Content Placeholder 2"/>
          <p:cNvSpPr>
            <a:spLocks noGrp="1"/>
          </p:cNvSpPr>
          <p:nvPr>
            <p:ph idx="1"/>
          </p:nvPr>
        </p:nvSpPr>
        <p:spPr>
          <a:xfrm>
            <a:off x="228600" y="1143001"/>
            <a:ext cx="8915400" cy="4419600"/>
          </a:xfrm>
        </p:spPr>
        <p:txBody>
          <a:bodyPr>
            <a:noAutofit/>
          </a:bodyPr>
          <a:lstStyle/>
          <a:p>
            <a:pPr marL="0" indent="0">
              <a:buNone/>
            </a:pPr>
            <a:r>
              <a:rPr lang="en-US" sz="1400" b="1" dirty="0">
                <a:latin typeface="Times New Roman" pitchFamily="18" charset="0"/>
                <a:cs typeface="Times New Roman" pitchFamily="18" charset="0"/>
              </a:rPr>
              <a:t>1. Keys in Relational Databases</a:t>
            </a:r>
          </a:p>
          <a:p>
            <a:r>
              <a:rPr lang="en-US" sz="1400" dirty="0">
                <a:latin typeface="Times New Roman" pitchFamily="18" charset="0"/>
                <a:cs typeface="Times New Roman" pitchFamily="18" charset="0"/>
              </a:rPr>
              <a:t>Keys are essential to uniquely identify rows (tuples) in a table.</a:t>
            </a:r>
          </a:p>
          <a:p>
            <a:r>
              <a:rPr lang="en-US" sz="1400" b="1" dirty="0">
                <a:latin typeface="Times New Roman" pitchFamily="18" charset="0"/>
                <a:cs typeface="Times New Roman" pitchFamily="18" charset="0"/>
              </a:rPr>
              <a:t>Types of Keys:</a:t>
            </a:r>
          </a:p>
          <a:p>
            <a:r>
              <a:rPr lang="en-US" sz="1400" b="1" dirty="0" err="1" smtClean="0">
                <a:latin typeface="Times New Roman" pitchFamily="18" charset="0"/>
                <a:cs typeface="Times New Roman" pitchFamily="18" charset="0"/>
              </a:rPr>
              <a:t>Superkey</a:t>
            </a:r>
            <a:r>
              <a:rPr lang="en-US" sz="1400" dirty="0">
                <a:latin typeface="Times New Roman" pitchFamily="18" charset="0"/>
                <a:cs typeface="Times New Roman" pitchFamily="18" charset="0"/>
              </a:rPr>
              <a:t>:</a:t>
            </a:r>
          </a:p>
          <a:p>
            <a:pPr lvl="1"/>
            <a:r>
              <a:rPr lang="en-US" sz="1400" dirty="0">
                <a:latin typeface="Times New Roman" pitchFamily="18" charset="0"/>
                <a:cs typeface="Times New Roman" pitchFamily="18" charset="0"/>
              </a:rPr>
              <a:t>A set of </a:t>
            </a:r>
            <a:r>
              <a:rPr lang="en-US" sz="1400" b="1" dirty="0">
                <a:latin typeface="Times New Roman" pitchFamily="18" charset="0"/>
                <a:cs typeface="Times New Roman" pitchFamily="18" charset="0"/>
              </a:rPr>
              <a:t>one or more </a:t>
            </a:r>
            <a:r>
              <a:rPr lang="en-US" sz="1400" dirty="0">
                <a:latin typeface="Times New Roman" pitchFamily="18" charset="0"/>
                <a:cs typeface="Times New Roman" pitchFamily="18" charset="0"/>
              </a:rPr>
              <a:t>attributes that can uniquely identify </a:t>
            </a:r>
            <a:r>
              <a:rPr lang="en-US" sz="1400" dirty="0" smtClean="0">
                <a:latin typeface="Times New Roman" pitchFamily="18" charset="0"/>
                <a:cs typeface="Times New Roman" pitchFamily="18" charset="0"/>
              </a:rPr>
              <a:t>a </a:t>
            </a:r>
            <a:r>
              <a:rPr lang="en-US" sz="1400" dirty="0">
                <a:latin typeface="Times New Roman" pitchFamily="18" charset="0"/>
                <a:cs typeface="Times New Roman" pitchFamily="18" charset="0"/>
              </a:rPr>
              <a:t>tuple.</a:t>
            </a:r>
          </a:p>
          <a:p>
            <a:pPr lvl="1"/>
            <a:r>
              <a:rPr lang="en-US" sz="1400" dirty="0">
                <a:latin typeface="Times New Roman" pitchFamily="18" charset="0"/>
                <a:cs typeface="Times New Roman" pitchFamily="18" charset="0"/>
              </a:rPr>
              <a:t>Example: The </a:t>
            </a:r>
            <a:r>
              <a:rPr lang="en-US" sz="1400" b="1" dirty="0">
                <a:latin typeface="Times New Roman" pitchFamily="18" charset="0"/>
                <a:cs typeface="Times New Roman" pitchFamily="18" charset="0"/>
              </a:rPr>
              <a:t>ID</a:t>
            </a:r>
            <a:r>
              <a:rPr lang="en-US" sz="1400" dirty="0">
                <a:latin typeface="Times New Roman" pitchFamily="18" charset="0"/>
                <a:cs typeface="Times New Roman" pitchFamily="18" charset="0"/>
              </a:rPr>
              <a:t> attribute in the </a:t>
            </a:r>
            <a:r>
              <a:rPr lang="en-US" sz="1400" b="1" dirty="0">
                <a:latin typeface="Times New Roman" pitchFamily="18" charset="0"/>
                <a:cs typeface="Times New Roman" pitchFamily="18" charset="0"/>
              </a:rPr>
              <a:t>instructor</a:t>
            </a:r>
            <a:r>
              <a:rPr lang="en-US" sz="1400" dirty="0">
                <a:latin typeface="Times New Roman" pitchFamily="18" charset="0"/>
                <a:cs typeface="Times New Roman" pitchFamily="18" charset="0"/>
              </a:rPr>
              <a:t> table is a </a:t>
            </a:r>
            <a:r>
              <a:rPr lang="en-US" sz="1400" dirty="0" err="1">
                <a:latin typeface="Times New Roman" pitchFamily="18" charset="0"/>
                <a:cs typeface="Times New Roman" pitchFamily="18" charset="0"/>
              </a:rPr>
              <a:t>superkey</a:t>
            </a:r>
            <a:r>
              <a:rPr lang="en-US" sz="1400" dirty="0">
                <a:latin typeface="Times New Roman" pitchFamily="18" charset="0"/>
                <a:cs typeface="Times New Roman" pitchFamily="18" charset="0"/>
              </a:rPr>
              <a:t>.</a:t>
            </a:r>
          </a:p>
          <a:p>
            <a:pPr lvl="1"/>
            <a:r>
              <a:rPr lang="en-US" sz="1400" dirty="0">
                <a:latin typeface="Times New Roman" pitchFamily="18" charset="0"/>
                <a:cs typeface="Times New Roman" pitchFamily="18" charset="0"/>
              </a:rPr>
              <a:t>A </a:t>
            </a:r>
            <a:r>
              <a:rPr lang="en-US" sz="1400" dirty="0" err="1">
                <a:latin typeface="Times New Roman" pitchFamily="18" charset="0"/>
                <a:cs typeface="Times New Roman" pitchFamily="18" charset="0"/>
              </a:rPr>
              <a:t>superkey</a:t>
            </a:r>
            <a:r>
              <a:rPr lang="en-US" sz="1400" dirty="0">
                <a:latin typeface="Times New Roman" pitchFamily="18" charset="0"/>
                <a:cs typeface="Times New Roman" pitchFamily="18" charset="0"/>
              </a:rPr>
              <a:t> may have extra, unnecessary attributes.</a:t>
            </a:r>
          </a:p>
          <a:p>
            <a:r>
              <a:rPr lang="en-US" sz="1400" b="1" dirty="0">
                <a:latin typeface="Times New Roman" pitchFamily="18" charset="0"/>
                <a:cs typeface="Times New Roman" pitchFamily="18" charset="0"/>
              </a:rPr>
              <a:t>Candidate Key</a:t>
            </a:r>
            <a:r>
              <a:rPr lang="en-US" sz="1400" dirty="0">
                <a:latin typeface="Times New Roman" pitchFamily="18" charset="0"/>
                <a:cs typeface="Times New Roman" pitchFamily="18" charset="0"/>
              </a:rPr>
              <a:t>:</a:t>
            </a:r>
          </a:p>
          <a:p>
            <a:pPr lvl="1"/>
            <a:r>
              <a:rPr lang="en-US" sz="1400" dirty="0"/>
              <a:t>Candidate keys are </a:t>
            </a:r>
            <a:r>
              <a:rPr lang="en-US" sz="1400" b="1" dirty="0"/>
              <a:t>minimal</a:t>
            </a:r>
            <a:r>
              <a:rPr lang="en-US" sz="1400" dirty="0"/>
              <a:t> (no unnecessary attributes).Any candidate key can be chosen as the </a:t>
            </a:r>
            <a:r>
              <a:rPr lang="en-US" sz="1400" b="1" dirty="0"/>
              <a:t>primary key</a:t>
            </a:r>
            <a:r>
              <a:rPr lang="en-US" sz="1400" dirty="0" smtClean="0"/>
              <a:t>. A </a:t>
            </a:r>
            <a:r>
              <a:rPr lang="en-US" sz="1400" dirty="0"/>
              <a:t>table can have </a:t>
            </a:r>
            <a:r>
              <a:rPr lang="en-US" sz="1400" b="1" dirty="0"/>
              <a:t>one or more candidate keys</a:t>
            </a:r>
            <a:r>
              <a:rPr lang="en-US" sz="1400" dirty="0"/>
              <a:t>, but only </a:t>
            </a:r>
            <a:r>
              <a:rPr lang="en-US" sz="1400" b="1" dirty="0"/>
              <a:t>one primary key</a:t>
            </a:r>
            <a:r>
              <a:rPr lang="en-US" sz="1400" dirty="0" smtClean="0"/>
              <a:t>. </a:t>
            </a:r>
          </a:p>
          <a:p>
            <a:pPr lvl="1"/>
            <a:r>
              <a:rPr lang="en-US" sz="1400" dirty="0" smtClean="0">
                <a:latin typeface="Times New Roman" pitchFamily="18" charset="0"/>
                <a:cs typeface="Times New Roman" pitchFamily="18" charset="0"/>
              </a:rPr>
              <a:t>Example</a:t>
            </a:r>
            <a:r>
              <a:rPr lang="en-US" sz="1400" dirty="0">
                <a:latin typeface="Times New Roman" pitchFamily="18" charset="0"/>
                <a:cs typeface="Times New Roman" pitchFamily="18" charset="0"/>
              </a:rPr>
              <a:t>:</a:t>
            </a:r>
          </a:p>
          <a:p>
            <a:pPr lvl="2"/>
            <a:r>
              <a:rPr lang="en-US" sz="1400" dirty="0">
                <a:latin typeface="Times New Roman" pitchFamily="18" charset="0"/>
                <a:cs typeface="Times New Roman" pitchFamily="18" charset="0"/>
              </a:rPr>
              <a:t>In </a:t>
            </a:r>
            <a:r>
              <a:rPr lang="en-US" sz="1400" b="1" dirty="0">
                <a:latin typeface="Times New Roman" pitchFamily="18" charset="0"/>
                <a:cs typeface="Times New Roman" pitchFamily="18" charset="0"/>
              </a:rPr>
              <a:t>instructor</a:t>
            </a:r>
            <a:r>
              <a:rPr lang="en-US" sz="1400" dirty="0">
                <a:latin typeface="Times New Roman" pitchFamily="18" charset="0"/>
                <a:cs typeface="Times New Roman" pitchFamily="18" charset="0"/>
              </a:rPr>
              <a:t>, both {ID} and {name, </a:t>
            </a:r>
            <a:r>
              <a:rPr lang="en-US" sz="1400" dirty="0" err="1">
                <a:latin typeface="Times New Roman" pitchFamily="18" charset="0"/>
                <a:cs typeface="Times New Roman" pitchFamily="18" charset="0"/>
              </a:rPr>
              <a:t>dept_name</a:t>
            </a:r>
            <a:r>
              <a:rPr lang="en-US" sz="1400" dirty="0">
                <a:latin typeface="Times New Roman" pitchFamily="18" charset="0"/>
                <a:cs typeface="Times New Roman" pitchFamily="18" charset="0"/>
              </a:rPr>
              <a:t>} could be candidate keys.</a:t>
            </a:r>
          </a:p>
          <a:p>
            <a:pPr lvl="2"/>
            <a:r>
              <a:rPr lang="en-US" sz="1400" dirty="0">
                <a:latin typeface="Times New Roman" pitchFamily="18" charset="0"/>
                <a:cs typeface="Times New Roman" pitchFamily="18" charset="0"/>
              </a:rPr>
              <a:t>However, {ID, name} is </a:t>
            </a:r>
            <a:r>
              <a:rPr lang="en-US" sz="1400" b="1" dirty="0">
                <a:latin typeface="Times New Roman" pitchFamily="18" charset="0"/>
                <a:cs typeface="Times New Roman" pitchFamily="18" charset="0"/>
              </a:rPr>
              <a:t>not</a:t>
            </a:r>
            <a:r>
              <a:rPr lang="en-US" sz="1400" dirty="0">
                <a:latin typeface="Times New Roman" pitchFamily="18" charset="0"/>
                <a:cs typeface="Times New Roman" pitchFamily="18" charset="0"/>
              </a:rPr>
              <a:t> a candidate key because </a:t>
            </a:r>
            <a:r>
              <a:rPr lang="en-US" sz="1400" b="1" dirty="0">
                <a:latin typeface="Times New Roman" pitchFamily="18" charset="0"/>
                <a:cs typeface="Times New Roman" pitchFamily="18" charset="0"/>
              </a:rPr>
              <a:t>ID</a:t>
            </a:r>
            <a:r>
              <a:rPr lang="en-US" sz="1400" dirty="0">
                <a:latin typeface="Times New Roman" pitchFamily="18" charset="0"/>
                <a:cs typeface="Times New Roman" pitchFamily="18" charset="0"/>
              </a:rPr>
              <a:t> alone suffices.</a:t>
            </a:r>
          </a:p>
          <a:p>
            <a:r>
              <a:rPr lang="en-US" sz="1400" b="1" dirty="0">
                <a:latin typeface="Times New Roman" pitchFamily="18" charset="0"/>
                <a:cs typeface="Times New Roman" pitchFamily="18" charset="0"/>
              </a:rPr>
              <a:t>Primary Key</a:t>
            </a:r>
            <a:r>
              <a:rPr lang="en-US" sz="1400" dirty="0">
                <a:latin typeface="Times New Roman" pitchFamily="18" charset="0"/>
                <a:cs typeface="Times New Roman" pitchFamily="18" charset="0"/>
              </a:rPr>
              <a:t>:</a:t>
            </a:r>
          </a:p>
          <a:p>
            <a:pPr lvl="1"/>
            <a:r>
              <a:rPr lang="en-US" sz="1400" dirty="0">
                <a:latin typeface="Times New Roman" pitchFamily="18" charset="0"/>
                <a:cs typeface="Times New Roman" pitchFamily="18" charset="0"/>
              </a:rPr>
              <a:t>A candidate key chosen by the database designer as the main identifier for tuples.</a:t>
            </a:r>
          </a:p>
          <a:p>
            <a:pPr lvl="1"/>
            <a:r>
              <a:rPr lang="en-US" sz="1400" dirty="0">
                <a:latin typeface="Times New Roman" pitchFamily="18" charset="0"/>
                <a:cs typeface="Times New Roman" pitchFamily="18" charset="0"/>
              </a:rPr>
              <a:t>Primary keys are underlined in schemas.</a:t>
            </a:r>
          </a:p>
          <a:p>
            <a:pPr lvl="1"/>
            <a:r>
              <a:rPr lang="en-US" sz="1400" dirty="0">
                <a:latin typeface="Times New Roman" pitchFamily="18" charset="0"/>
                <a:cs typeface="Times New Roman" pitchFamily="18" charset="0"/>
              </a:rPr>
              <a:t>Example:</a:t>
            </a:r>
          </a:p>
          <a:p>
            <a:pPr lvl="2"/>
            <a:r>
              <a:rPr lang="en-US" sz="1400" dirty="0">
                <a:latin typeface="Times New Roman" pitchFamily="18" charset="0"/>
                <a:cs typeface="Times New Roman" pitchFamily="18" charset="0"/>
              </a:rPr>
              <a:t>In </a:t>
            </a:r>
            <a:r>
              <a:rPr lang="en-US" sz="1400" b="1" dirty="0">
                <a:latin typeface="Times New Roman" pitchFamily="18" charset="0"/>
                <a:cs typeface="Times New Roman" pitchFamily="18" charset="0"/>
              </a:rPr>
              <a:t>classroom (building, </a:t>
            </a:r>
            <a:r>
              <a:rPr lang="en-US" sz="1400" b="1" dirty="0" err="1">
                <a:latin typeface="Times New Roman" pitchFamily="18" charset="0"/>
                <a:cs typeface="Times New Roman" pitchFamily="18" charset="0"/>
              </a:rPr>
              <a:t>room_number</a:t>
            </a:r>
            <a:r>
              <a:rPr lang="en-US" sz="1400" b="1" dirty="0">
                <a:latin typeface="Times New Roman" pitchFamily="18" charset="0"/>
                <a:cs typeface="Times New Roman" pitchFamily="18" charset="0"/>
              </a:rPr>
              <a:t>, capacity)</a:t>
            </a:r>
            <a:r>
              <a:rPr lang="en-US" sz="1400" dirty="0">
                <a:latin typeface="Times New Roman" pitchFamily="18" charset="0"/>
                <a:cs typeface="Times New Roman" pitchFamily="18" charset="0"/>
              </a:rPr>
              <a:t>:</a:t>
            </a:r>
          </a:p>
          <a:p>
            <a:pPr lvl="3"/>
            <a:r>
              <a:rPr lang="en-US" sz="1400" b="1" dirty="0">
                <a:latin typeface="Times New Roman" pitchFamily="18" charset="0"/>
                <a:cs typeface="Times New Roman" pitchFamily="18" charset="0"/>
              </a:rPr>
              <a:t>Primary key</a:t>
            </a:r>
            <a:r>
              <a:rPr lang="en-US" sz="1400" dirty="0">
                <a:latin typeface="Times New Roman" pitchFamily="18" charset="0"/>
                <a:cs typeface="Times New Roman" pitchFamily="18" charset="0"/>
              </a:rPr>
              <a:t>: {building, </a:t>
            </a:r>
            <a:r>
              <a:rPr lang="en-US" sz="1400" dirty="0" err="1">
                <a:latin typeface="Times New Roman" pitchFamily="18" charset="0"/>
                <a:cs typeface="Times New Roman" pitchFamily="18" charset="0"/>
              </a:rPr>
              <a:t>room_number</a:t>
            </a:r>
            <a:r>
              <a:rPr lang="en-US" sz="1400" dirty="0">
                <a:latin typeface="Times New Roman" pitchFamily="18" charset="0"/>
                <a:cs typeface="Times New Roman" pitchFamily="18" charset="0"/>
              </a:rPr>
              <a:t>}.</a:t>
            </a:r>
          </a:p>
          <a:p>
            <a:pPr lvl="2"/>
            <a:r>
              <a:rPr lang="en-US" sz="1400" dirty="0">
                <a:latin typeface="Times New Roman" pitchFamily="18" charset="0"/>
                <a:cs typeface="Times New Roman" pitchFamily="18" charset="0"/>
              </a:rPr>
              <a:t>In </a:t>
            </a:r>
            <a:r>
              <a:rPr lang="en-US" sz="1400" b="1" dirty="0">
                <a:latin typeface="Times New Roman" pitchFamily="18" charset="0"/>
                <a:cs typeface="Times New Roman" pitchFamily="18" charset="0"/>
              </a:rPr>
              <a:t>timeslot (</a:t>
            </a:r>
            <a:r>
              <a:rPr lang="en-US" sz="1400" b="1" dirty="0" err="1">
                <a:latin typeface="Times New Roman" pitchFamily="18" charset="0"/>
                <a:cs typeface="Times New Roman" pitchFamily="18" charset="0"/>
              </a:rPr>
              <a:t>time_slot_id</a:t>
            </a:r>
            <a:r>
              <a:rPr lang="en-US" sz="1400" b="1" dirty="0">
                <a:latin typeface="Times New Roman" pitchFamily="18" charset="0"/>
                <a:cs typeface="Times New Roman" pitchFamily="18" charset="0"/>
              </a:rPr>
              <a:t>, day, </a:t>
            </a:r>
            <a:r>
              <a:rPr lang="en-US" sz="1400" b="1" dirty="0" err="1">
                <a:latin typeface="Times New Roman" pitchFamily="18" charset="0"/>
                <a:cs typeface="Times New Roman" pitchFamily="18" charset="0"/>
              </a:rPr>
              <a:t>start_time</a:t>
            </a:r>
            <a:r>
              <a:rPr lang="en-US" sz="1400" b="1" dirty="0">
                <a:latin typeface="Times New Roman" pitchFamily="18" charset="0"/>
                <a:cs typeface="Times New Roman" pitchFamily="18" charset="0"/>
              </a:rPr>
              <a:t>, </a:t>
            </a:r>
            <a:r>
              <a:rPr lang="en-US" sz="1400" b="1" dirty="0" err="1">
                <a:latin typeface="Times New Roman" pitchFamily="18" charset="0"/>
                <a:cs typeface="Times New Roman" pitchFamily="18" charset="0"/>
              </a:rPr>
              <a:t>end_time</a:t>
            </a:r>
            <a:r>
              <a:rPr lang="en-US" sz="1400" b="1" dirty="0">
                <a:latin typeface="Times New Roman" pitchFamily="18" charset="0"/>
                <a:cs typeface="Times New Roman" pitchFamily="18" charset="0"/>
              </a:rPr>
              <a:t>)</a:t>
            </a:r>
            <a:r>
              <a:rPr lang="en-US" sz="1400" dirty="0">
                <a:latin typeface="Times New Roman" pitchFamily="18" charset="0"/>
                <a:cs typeface="Times New Roman" pitchFamily="18" charset="0"/>
              </a:rPr>
              <a:t>:</a:t>
            </a:r>
          </a:p>
          <a:p>
            <a:pPr lvl="3"/>
            <a:r>
              <a:rPr lang="en-US" sz="1400" b="1" dirty="0">
                <a:latin typeface="Times New Roman" pitchFamily="18" charset="0"/>
                <a:cs typeface="Times New Roman" pitchFamily="18" charset="0"/>
              </a:rPr>
              <a:t>Primary key</a:t>
            </a:r>
            <a:r>
              <a:rPr lang="en-US" sz="1400" dirty="0">
                <a:latin typeface="Times New Roman" pitchFamily="18" charset="0"/>
                <a:cs typeface="Times New Roman" pitchFamily="18" charset="0"/>
              </a:rPr>
              <a:t>: {</a:t>
            </a:r>
            <a:r>
              <a:rPr lang="en-US" sz="1400" dirty="0" err="1">
                <a:latin typeface="Times New Roman" pitchFamily="18" charset="0"/>
                <a:cs typeface="Times New Roman" pitchFamily="18" charset="0"/>
              </a:rPr>
              <a:t>time_slot_id</a:t>
            </a:r>
            <a:r>
              <a:rPr lang="en-US" sz="1400" dirty="0">
                <a:latin typeface="Times New Roman" pitchFamily="18" charset="0"/>
                <a:cs typeface="Times New Roman" pitchFamily="18" charset="0"/>
              </a:rPr>
              <a:t>, day, </a:t>
            </a:r>
            <a:r>
              <a:rPr lang="en-US" sz="1400" dirty="0" err="1">
                <a:latin typeface="Times New Roman" pitchFamily="18" charset="0"/>
                <a:cs typeface="Times New Roman" pitchFamily="18" charset="0"/>
              </a:rPr>
              <a:t>start_time</a:t>
            </a:r>
            <a:r>
              <a:rPr lang="en-US" sz="1400" dirty="0" smtClean="0">
                <a:latin typeface="Times New Roman" pitchFamily="18" charset="0"/>
                <a:cs typeface="Times New Roman" pitchFamily="18" charset="0"/>
              </a:rPr>
              <a:t>}.</a:t>
            </a:r>
            <a:endParaRPr lang="en-US" sz="1400" dirty="0">
              <a:latin typeface="Times New Roman" pitchFamily="18" charset="0"/>
              <a:cs typeface="Times New Roman" pitchFamily="18" charset="0"/>
            </a:endParaRPr>
          </a:p>
        </p:txBody>
      </p:sp>
      <p:sp>
        <p:nvSpPr>
          <p:cNvPr id="4" name="Footer Placeholder 3"/>
          <p:cNvSpPr>
            <a:spLocks noGrp="1"/>
          </p:cNvSpPr>
          <p:nvPr>
            <p:ph type="ftr" sz="quarter" idx="11"/>
          </p:nvPr>
        </p:nvSpPr>
        <p:spPr/>
        <p:txBody>
          <a:bodyPr/>
          <a:lstStyle/>
          <a:p>
            <a:r>
              <a:rPr lang="en-US" smtClean="0"/>
              <a:t>Manikanta Assistant professor Department of MCA ATME CE</a:t>
            </a:r>
            <a:endParaRPr lang="en-US"/>
          </a:p>
        </p:txBody>
      </p:sp>
    </p:spTree>
    <p:extLst>
      <p:ext uri="{BB962C8B-B14F-4D97-AF65-F5344CB8AC3E}">
        <p14:creationId xmlns:p14="http://schemas.microsoft.com/office/powerpoint/2010/main" val="1154498755"/>
      </p:ext>
    </p:extLst>
  </p:cSld>
  <p:clrMapOvr>
    <a:masterClrMapping/>
  </p:clrMapOvr>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858982"/>
            <a:ext cx="9144000" cy="6019800"/>
          </a:xfrm>
        </p:spPr>
        <p:txBody>
          <a:bodyPr>
            <a:noAutofit/>
          </a:bodyPr>
          <a:lstStyle/>
          <a:p>
            <a:pPr marL="0" indent="0">
              <a:buNone/>
            </a:pPr>
            <a:r>
              <a:rPr lang="en-US" sz="1600" b="1" dirty="0">
                <a:latin typeface="Times New Roman" pitchFamily="18" charset="0"/>
                <a:cs typeface="Times New Roman" pitchFamily="18" charset="0"/>
              </a:rPr>
              <a:t>Key Design Considerations:</a:t>
            </a:r>
          </a:p>
          <a:p>
            <a:r>
              <a:rPr lang="en-US" sz="1600" dirty="0">
                <a:latin typeface="Times New Roman" pitchFamily="18" charset="0"/>
                <a:cs typeface="Times New Roman" pitchFamily="18" charset="0"/>
              </a:rPr>
              <a:t>Primary keys should rarely or never change (e.g., avoid attributes like "address").</a:t>
            </a:r>
          </a:p>
          <a:p>
            <a:r>
              <a:rPr lang="en-US" sz="1600" dirty="0">
                <a:latin typeface="Times New Roman" pitchFamily="18" charset="0"/>
                <a:cs typeface="Times New Roman" pitchFamily="18" charset="0"/>
              </a:rPr>
              <a:t>Unique identifiers like social security numbers or generated IDs are ideal primary keys</a:t>
            </a:r>
            <a:r>
              <a:rPr lang="en-US" sz="1600" dirty="0" smtClean="0">
                <a:latin typeface="Times New Roman" pitchFamily="18" charset="0"/>
                <a:cs typeface="Times New Roman" pitchFamily="18" charset="0"/>
              </a:rPr>
              <a:t>.</a:t>
            </a:r>
            <a:endParaRPr lang="en-US" sz="1600" b="1" dirty="0" smtClean="0"/>
          </a:p>
          <a:p>
            <a:pPr marL="0" indent="0">
              <a:buNone/>
            </a:pPr>
            <a:r>
              <a:rPr lang="en-US" sz="1600" b="1" dirty="0" smtClean="0"/>
              <a:t>2</a:t>
            </a:r>
            <a:r>
              <a:rPr lang="en-US" sz="1600" b="1" dirty="0"/>
              <a:t>. Foreign Keys</a:t>
            </a:r>
          </a:p>
          <a:p>
            <a:r>
              <a:rPr lang="en-US" sz="1600" dirty="0"/>
              <a:t>A </a:t>
            </a:r>
            <a:r>
              <a:rPr lang="en-US" sz="1600" b="1" dirty="0"/>
              <a:t>foreign key</a:t>
            </a:r>
            <a:r>
              <a:rPr lang="en-US" sz="1600" dirty="0"/>
              <a:t> enforces a link between two tables by referencing a primary key in another table.</a:t>
            </a:r>
          </a:p>
          <a:p>
            <a:r>
              <a:rPr lang="en-US" sz="1600" b="1" dirty="0"/>
              <a:t>Key Points:</a:t>
            </a:r>
          </a:p>
          <a:p>
            <a:r>
              <a:rPr lang="en-US" sz="1600" dirty="0"/>
              <a:t>A foreign key ensures that the value in one table exists in the primary key of the referenced table.</a:t>
            </a:r>
          </a:p>
          <a:p>
            <a:r>
              <a:rPr lang="en-US" sz="1600" dirty="0"/>
              <a:t>Example:</a:t>
            </a:r>
          </a:p>
          <a:p>
            <a:pPr lvl="1"/>
            <a:r>
              <a:rPr lang="en-US" sz="1400" dirty="0"/>
              <a:t>In the </a:t>
            </a:r>
            <a:r>
              <a:rPr lang="en-US" sz="1400" b="1" dirty="0"/>
              <a:t>instructor</a:t>
            </a:r>
            <a:r>
              <a:rPr lang="en-US" sz="1400" dirty="0"/>
              <a:t> table, the </a:t>
            </a:r>
            <a:r>
              <a:rPr lang="en-US" sz="1400" b="1" dirty="0" err="1"/>
              <a:t>dept_name</a:t>
            </a:r>
            <a:r>
              <a:rPr lang="en-US" sz="1400" dirty="0"/>
              <a:t> attribute is a foreign key referencing the </a:t>
            </a:r>
            <a:r>
              <a:rPr lang="en-US" sz="1400" b="1" dirty="0" err="1"/>
              <a:t>dept_name</a:t>
            </a:r>
            <a:r>
              <a:rPr lang="en-US" sz="1400" dirty="0"/>
              <a:t> table.</a:t>
            </a:r>
          </a:p>
          <a:p>
            <a:pPr lvl="1"/>
            <a:r>
              <a:rPr lang="en-US" sz="1400" dirty="0"/>
              <a:t>In the </a:t>
            </a:r>
            <a:r>
              <a:rPr lang="en-US" sz="1400" b="1" dirty="0"/>
              <a:t>section</a:t>
            </a:r>
            <a:r>
              <a:rPr lang="en-US" sz="1400" dirty="0"/>
              <a:t> table, {building, </a:t>
            </a:r>
            <a:r>
              <a:rPr lang="en-US" sz="1400" dirty="0" err="1"/>
              <a:t>room_number</a:t>
            </a:r>
            <a:r>
              <a:rPr lang="en-US" sz="1400" dirty="0"/>
              <a:t>} is a foreign key referencing the </a:t>
            </a:r>
            <a:r>
              <a:rPr lang="en-US" sz="1400" b="1" dirty="0"/>
              <a:t>classroom</a:t>
            </a:r>
            <a:r>
              <a:rPr lang="en-US" sz="1400" dirty="0"/>
              <a:t> table.</a:t>
            </a:r>
          </a:p>
          <a:p>
            <a:pPr marL="0" indent="0">
              <a:buNone/>
            </a:pPr>
            <a:r>
              <a:rPr lang="en-US" sz="1600" b="1" dirty="0"/>
              <a:t>3. Referential Integrity Constraint</a:t>
            </a:r>
          </a:p>
          <a:p>
            <a:r>
              <a:rPr lang="en-US" sz="1600" dirty="0"/>
              <a:t>Referential integrity constraints ensure that the values in a foreign key attribute of one table must match the values in the primary key of the referenced table.</a:t>
            </a:r>
          </a:p>
          <a:p>
            <a:r>
              <a:rPr lang="en-US" sz="1600" dirty="0"/>
              <a:t>In simpler terms, they maintain the consistency of relationships between tables by ensuring that a referenced value exists.</a:t>
            </a:r>
          </a:p>
          <a:p>
            <a:r>
              <a:rPr lang="en-US" sz="1600" dirty="0"/>
              <a:t>Example:</a:t>
            </a:r>
          </a:p>
          <a:p>
            <a:r>
              <a:rPr lang="en-US" sz="1600" dirty="0"/>
              <a:t>If a foreign key </a:t>
            </a:r>
            <a:r>
              <a:rPr lang="en-US" sz="1600" dirty="0" err="1"/>
              <a:t>dept_name</a:t>
            </a:r>
            <a:r>
              <a:rPr lang="en-US" sz="1600" dirty="0"/>
              <a:t> in the instructor table references the primary key </a:t>
            </a:r>
            <a:r>
              <a:rPr lang="en-US" sz="1600" dirty="0" err="1"/>
              <a:t>dept_name</a:t>
            </a:r>
            <a:r>
              <a:rPr lang="en-US" sz="1600" dirty="0"/>
              <a:t> in the department table, every </a:t>
            </a:r>
            <a:r>
              <a:rPr lang="en-US" sz="1600" dirty="0" err="1"/>
              <a:t>dept_name</a:t>
            </a:r>
            <a:r>
              <a:rPr lang="en-US" sz="1600" dirty="0"/>
              <a:t> value in instructor must exist in the department table.</a:t>
            </a:r>
          </a:p>
          <a:p>
            <a:r>
              <a:rPr lang="en-US" sz="1600" dirty="0"/>
              <a:t>This ensures that no invalid or non-existing department is assigned to an instructor</a:t>
            </a:r>
            <a:r>
              <a:rPr lang="en-US" sz="1600" dirty="0" smtClean="0"/>
              <a:t>.</a:t>
            </a:r>
            <a:endParaRPr lang="en-US" sz="1600" dirty="0"/>
          </a:p>
        </p:txBody>
      </p:sp>
      <p:sp>
        <p:nvSpPr>
          <p:cNvPr id="4" name="Footer Placeholder 3"/>
          <p:cNvSpPr>
            <a:spLocks noGrp="1"/>
          </p:cNvSpPr>
          <p:nvPr>
            <p:ph type="ftr" sz="quarter" idx="11"/>
          </p:nvPr>
        </p:nvSpPr>
        <p:spPr/>
        <p:txBody>
          <a:bodyPr/>
          <a:lstStyle/>
          <a:p>
            <a:r>
              <a:rPr lang="en-US" smtClean="0"/>
              <a:t>Manikanta Assistant professor Department of MCA ATME CE</a:t>
            </a:r>
            <a:endParaRPr lang="en-US"/>
          </a:p>
        </p:txBody>
      </p:sp>
    </p:spTree>
    <p:extLst>
      <p:ext uri="{BB962C8B-B14F-4D97-AF65-F5344CB8AC3E}">
        <p14:creationId xmlns:p14="http://schemas.microsoft.com/office/powerpoint/2010/main" val="2041856955"/>
      </p:ext>
    </p:extLst>
  </p:cSld>
  <p:clrMapOvr>
    <a:masterClrMapping/>
  </p:clrMapOvr>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143000"/>
            <a:ext cx="8229600" cy="4525963"/>
          </a:xfrm>
        </p:spPr>
        <p:txBody>
          <a:bodyPr>
            <a:normAutofit fontScale="62500" lnSpcReduction="20000"/>
          </a:bodyPr>
          <a:lstStyle/>
          <a:p>
            <a:pPr marL="0" indent="0" algn="just" fontAlgn="base">
              <a:buNone/>
            </a:pPr>
            <a:r>
              <a:rPr lang="en-US" dirty="0"/>
              <a:t>A database schema defines the structure and organization of data within a database. It outlines how data is logically stored, including the relationships between different tables and other database objects. The schema serves as a blueprint for how data is stored, accessed, and manipulated, ensuring consistency and integrity throughout the system. In this article, we will explore the concept of database schema, its types, and how it plays a crucial role in designing efficient and scalable databases</a:t>
            </a:r>
          </a:p>
          <a:p>
            <a:pPr marL="0" indent="0" algn="just" fontAlgn="base">
              <a:buNone/>
            </a:pPr>
            <a:r>
              <a:rPr lang="en-US" b="1" dirty="0"/>
              <a:t>What is Schema?</a:t>
            </a:r>
          </a:p>
          <a:p>
            <a:pPr algn="just" fontAlgn="base"/>
            <a:r>
              <a:rPr lang="en-US" dirty="0"/>
              <a:t>A schema is the blueprint or structure that defines how data is organized and stored in a database. It outlines the tables, fields, relationships, views, indexes, and other elements within the database. The schema defines the logical view of the entire database and specifies the rules that govern the data, including its types, constraints, and relationships.</a:t>
            </a:r>
          </a:p>
          <a:p>
            <a:pPr marL="0" indent="0" algn="just">
              <a:buNone/>
            </a:pPr>
            <a:r>
              <a:rPr lang="en-US" dirty="0"/>
              <a:t>A database schema contains schema objects that may include </a:t>
            </a:r>
            <a:r>
              <a:rPr lang="en-US" b="1" dirty="0"/>
              <a:t>tables, fields, packages, views, relationships, primary key, foreign key,</a:t>
            </a:r>
            <a:endParaRPr lang="en-US" dirty="0"/>
          </a:p>
          <a:p>
            <a:pPr marL="0" indent="0" algn="just">
              <a:buNone/>
            </a:pPr>
            <a:r>
              <a:rPr lang="en-US" dirty="0"/>
              <a:t/>
            </a:r>
            <a:br>
              <a:rPr lang="en-US" dirty="0"/>
            </a:br>
            <a:endParaRPr lang="en-US" dirty="0"/>
          </a:p>
        </p:txBody>
      </p:sp>
      <p:sp>
        <p:nvSpPr>
          <p:cNvPr id="4" name="Footer Placeholder 3"/>
          <p:cNvSpPr>
            <a:spLocks noGrp="1"/>
          </p:cNvSpPr>
          <p:nvPr>
            <p:ph type="ftr" sz="quarter" idx="11"/>
          </p:nvPr>
        </p:nvSpPr>
        <p:spPr/>
        <p:txBody>
          <a:bodyPr/>
          <a:lstStyle/>
          <a:p>
            <a:r>
              <a:rPr lang="en-US" smtClean="0"/>
              <a:t>Manikanta Assistant professor Department of MCA ATME CE</a:t>
            </a:r>
            <a:endParaRPr lang="en-US"/>
          </a:p>
        </p:txBody>
      </p:sp>
    </p:spTree>
    <p:extLst>
      <p:ext uri="{BB962C8B-B14F-4D97-AF65-F5344CB8AC3E}">
        <p14:creationId xmlns:p14="http://schemas.microsoft.com/office/powerpoint/2010/main" val="1319562100"/>
      </p:ext>
    </p:extLst>
  </p:cSld>
  <p:clrMapOvr>
    <a:masterClrMapping/>
  </p:clrMapOvr>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p>
            <a:r>
              <a:rPr lang="en-US" smtClean="0"/>
              <a:t>Manikanta Assistant professor Department of MCA ATME CE</a:t>
            </a:r>
            <a:endParaRPr lang="en-US"/>
          </a:p>
        </p:txBody>
      </p:sp>
      <p:pic>
        <p:nvPicPr>
          <p:cNvPr id="1026"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80109" y="1219200"/>
            <a:ext cx="8991600"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405835900"/>
      </p:ext>
    </p:extLst>
  </p:cSld>
  <p:clrMapOvr>
    <a:masterClrMapping/>
  </p:clrMapOvr>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990600"/>
            <a:ext cx="8229600" cy="1143000"/>
          </a:xfrm>
        </p:spPr>
        <p:txBody>
          <a:bodyPr>
            <a:normAutofit fontScale="90000"/>
          </a:bodyPr>
          <a:lstStyle/>
          <a:p>
            <a:r>
              <a:rPr lang="en-US" dirty="0"/>
              <a:t>Conceptual Design with relevant Examples.</a:t>
            </a:r>
            <a:br>
              <a:rPr lang="en-US" dirty="0"/>
            </a:br>
            <a:endParaRPr lang="en-US" dirty="0"/>
          </a:p>
        </p:txBody>
      </p:sp>
      <p:sp>
        <p:nvSpPr>
          <p:cNvPr id="4" name="Footer Placeholder 3"/>
          <p:cNvSpPr>
            <a:spLocks noGrp="1"/>
          </p:cNvSpPr>
          <p:nvPr>
            <p:ph type="ftr" sz="quarter" idx="11"/>
          </p:nvPr>
        </p:nvSpPr>
        <p:spPr/>
        <p:txBody>
          <a:bodyPr/>
          <a:lstStyle/>
          <a:p>
            <a:r>
              <a:rPr lang="en-US" smtClean="0"/>
              <a:t>Manikanta Assistant professor Department of MCA ATME CE</a:t>
            </a:r>
            <a:endParaRPr lang="en-US"/>
          </a:p>
        </p:txBody>
      </p:sp>
    </p:spTree>
    <p:extLst>
      <p:ext uri="{BB962C8B-B14F-4D97-AF65-F5344CB8AC3E}">
        <p14:creationId xmlns:p14="http://schemas.microsoft.com/office/powerpoint/2010/main" val="202404076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Content Placeholder 2"/>
          <p:cNvSpPr>
            <a:spLocks noGrp="1"/>
          </p:cNvSpPr>
          <p:nvPr>
            <p:ph idx="1"/>
          </p:nvPr>
        </p:nvSpPr>
        <p:spPr>
          <a:xfrm>
            <a:off x="381000" y="990600"/>
            <a:ext cx="8229600" cy="4389438"/>
          </a:xfrm>
        </p:spPr>
        <p:txBody>
          <a:bodyPr/>
          <a:lstStyle/>
          <a:p>
            <a:r>
              <a:rPr lang="en-US" altLang="en-US" b="1" smtClean="0"/>
              <a:t>Relational data model</a:t>
            </a:r>
            <a:endParaRPr lang="en-US" altLang="en-US" smtClean="0"/>
          </a:p>
          <a:p>
            <a:r>
              <a:rPr lang="en-US" altLang="en-US" smtClean="0"/>
              <a:t>Relational data model represents the database as a collection of relations.</a:t>
            </a:r>
          </a:p>
          <a:p>
            <a:r>
              <a:rPr lang="en-US" altLang="en-US" smtClean="0"/>
              <a:t>Example: MySQL, Oracle, SQL Server etc.</a:t>
            </a:r>
          </a:p>
          <a:p>
            <a:endParaRPr lang="en-US" altLang="en-US" smtClean="0"/>
          </a:p>
        </p:txBody>
      </p:sp>
      <p:pic>
        <p:nvPicPr>
          <p:cNvPr id="78851" name="Picture 3" descr="360px-Relational_model_concept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28800" y="3429000"/>
            <a:ext cx="6019800" cy="2722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8852" name="Slide Number Placeholder 3"/>
          <p:cNvSpPr>
            <a:spLocks noGrp="1" noChangeArrowheads="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fld id="{40617871-21F2-4850-8C48-B1344D2CB4E5}" type="slidenum">
              <a:rPr lang="en-US" altLang="en-US" smtClean="0">
                <a:solidFill>
                  <a:srgbClr val="045C75"/>
                </a:solidFill>
                <a:latin typeface="Constantia" pitchFamily="18" charset="0"/>
              </a:rPr>
              <a:pPr/>
              <a:t>14</a:t>
            </a:fld>
            <a:endParaRPr lang="en-US" altLang="en-US" smtClean="0">
              <a:solidFill>
                <a:srgbClr val="045C75"/>
              </a:solidFill>
              <a:latin typeface="Constantia" pitchFamily="18" charset="0"/>
            </a:endParaRPr>
          </a:p>
        </p:txBody>
      </p:sp>
    </p:spTree>
    <p:extLst>
      <p:ext uri="{BB962C8B-B14F-4D97-AF65-F5344CB8AC3E}">
        <p14:creationId xmlns:p14="http://schemas.microsoft.com/office/powerpoint/2010/main" val="1971754232"/>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lnSpcReduction="10000"/>
          </a:bodyPr>
          <a:lstStyle/>
          <a:p>
            <a:pPr algn="just"/>
            <a:r>
              <a:rPr lang="en-US" dirty="0"/>
              <a:t>In the relational model, data are represented in the form of </a:t>
            </a:r>
            <a:r>
              <a:rPr lang="en-US" b="1" dirty="0"/>
              <a:t>tables</a:t>
            </a:r>
            <a:r>
              <a:rPr lang="en-US" dirty="0"/>
              <a:t>. Each table has multiple </a:t>
            </a:r>
            <a:r>
              <a:rPr lang="en-US" b="1" dirty="0"/>
              <a:t>columns</a:t>
            </a:r>
            <a:r>
              <a:rPr lang="en-US" dirty="0"/>
              <a:t>, and each </a:t>
            </a:r>
            <a:r>
              <a:rPr lang="en-US" b="1" dirty="0"/>
              <a:t>column</a:t>
            </a:r>
            <a:r>
              <a:rPr lang="en-US" dirty="0"/>
              <a:t> has a </a:t>
            </a:r>
            <a:r>
              <a:rPr lang="en-US" b="1" dirty="0"/>
              <a:t>unique name.</a:t>
            </a:r>
            <a:r>
              <a:rPr lang="en-US" dirty="0"/>
              <a:t> Each </a:t>
            </a:r>
            <a:r>
              <a:rPr lang="en-US" b="1" dirty="0"/>
              <a:t>row</a:t>
            </a:r>
            <a:r>
              <a:rPr lang="en-US" dirty="0"/>
              <a:t> of the table represents one </a:t>
            </a:r>
            <a:r>
              <a:rPr lang="en-US" b="1" dirty="0"/>
              <a:t>piece of information</a:t>
            </a:r>
            <a:r>
              <a:rPr lang="en-US" dirty="0"/>
              <a:t>. Figure 1.1 presents a sample </a:t>
            </a:r>
            <a:r>
              <a:rPr lang="en-US" b="1" dirty="0">
                <a:solidFill>
                  <a:srgbClr val="00B050"/>
                </a:solidFill>
              </a:rPr>
              <a:t>R</a:t>
            </a:r>
            <a:r>
              <a:rPr lang="en-US" b="1" dirty="0" smtClean="0">
                <a:solidFill>
                  <a:srgbClr val="00B050"/>
                </a:solidFill>
              </a:rPr>
              <a:t>elational </a:t>
            </a:r>
            <a:r>
              <a:rPr lang="en-US" b="1" dirty="0">
                <a:solidFill>
                  <a:srgbClr val="00B050"/>
                </a:solidFill>
              </a:rPr>
              <a:t>database</a:t>
            </a:r>
            <a:r>
              <a:rPr lang="en-US" dirty="0"/>
              <a:t> comprising two tables: one shows details of university</a:t>
            </a:r>
            <a:r>
              <a:rPr lang="en-US" dirty="0">
                <a:solidFill>
                  <a:srgbClr val="00B0F0"/>
                </a:solidFill>
              </a:rPr>
              <a:t> instructors</a:t>
            </a:r>
            <a:r>
              <a:rPr lang="en-US" dirty="0"/>
              <a:t> and the other shows details of the various </a:t>
            </a:r>
            <a:r>
              <a:rPr lang="en-US" dirty="0">
                <a:solidFill>
                  <a:srgbClr val="00B0F0"/>
                </a:solidFill>
              </a:rPr>
              <a:t>university </a:t>
            </a:r>
            <a:r>
              <a:rPr lang="en-US" dirty="0" smtClean="0">
                <a:solidFill>
                  <a:srgbClr val="00B0F0"/>
                </a:solidFill>
              </a:rPr>
              <a:t>departments  (</a:t>
            </a:r>
            <a:r>
              <a:rPr lang="en-US" dirty="0" smtClean="0"/>
              <a:t>it is also called as record based data model ) </a:t>
            </a:r>
            <a:endParaRPr lang="en-US" dirty="0">
              <a:solidFill>
                <a:srgbClr val="00B0F0"/>
              </a:solidFill>
            </a:endParaRPr>
          </a:p>
        </p:txBody>
      </p:sp>
    </p:spTree>
    <p:extLst>
      <p:ext uri="{BB962C8B-B14F-4D97-AF65-F5344CB8AC3E}">
        <p14:creationId xmlns:p14="http://schemas.microsoft.com/office/powerpoint/2010/main" val="414472269"/>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Rectangle 2"/>
          <p:cNvSpPr>
            <a:spLocks noGrp="1" noChangeArrowheads="1"/>
          </p:cNvSpPr>
          <p:nvPr>
            <p:ph type="title"/>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sz="2800" dirty="0">
                <a:effectLst/>
              </a:rPr>
              <a:t>Relational Model</a:t>
            </a:r>
          </a:p>
        </p:txBody>
      </p:sp>
      <p:sp>
        <p:nvSpPr>
          <p:cNvPr id="25602" name="Rectangle 3"/>
          <p:cNvSpPr>
            <a:spLocks noGrp="1" noChangeArrowheads="1"/>
          </p:cNvSpPr>
          <p:nvPr>
            <p:ph idx="1"/>
          </p:nvPr>
        </p:nvSpPr>
        <p:spPr>
          <a:xfrm>
            <a:off x="768350" y="1191327"/>
            <a:ext cx="7924546" cy="1490914"/>
          </a:xfrm>
        </p:spPr>
        <p:txBody>
          <a:bodyPr/>
          <a:lstStyle/>
          <a:p>
            <a:r>
              <a:rPr lang="en-US" altLang="en-US" sz="1700" dirty="0"/>
              <a:t>All the data is stored in various tables.</a:t>
            </a:r>
          </a:p>
          <a:p>
            <a:r>
              <a:rPr lang="en-US" altLang="en-US" sz="1700" dirty="0"/>
              <a:t>Example of tabular data in the relational model</a:t>
            </a:r>
          </a:p>
        </p:txBody>
      </p:sp>
      <p:sp>
        <p:nvSpPr>
          <p:cNvPr id="25603" name="Line 31"/>
          <p:cNvSpPr>
            <a:spLocks noChangeShapeType="1"/>
          </p:cNvSpPr>
          <p:nvPr/>
        </p:nvSpPr>
        <p:spPr bwMode="auto">
          <a:xfrm flipH="1">
            <a:off x="4296620" y="2348699"/>
            <a:ext cx="642938" cy="478631"/>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wrap="none"/>
          <a:lstStyle/>
          <a:p>
            <a:endParaRPr lang="en-IN" sz="1200"/>
          </a:p>
        </p:txBody>
      </p:sp>
      <p:sp>
        <p:nvSpPr>
          <p:cNvPr id="25604" name="Text Box 32"/>
          <p:cNvSpPr txBox="1">
            <a:spLocks noChangeArrowheads="1"/>
          </p:cNvSpPr>
          <p:nvPr/>
        </p:nvSpPr>
        <p:spPr bwMode="auto">
          <a:xfrm>
            <a:off x="4524696" y="2072236"/>
            <a:ext cx="992579"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600">
                <a:solidFill>
                  <a:schemeClr val="tx1"/>
                </a:solidFill>
                <a:latin typeface="Helvetica" panose="020B0604020202020204" pitchFamily="34" charset="0"/>
                <a:ea typeface="MS PGothic" panose="020B0600070205080204" pitchFamily="34" charset="-128"/>
              </a:defRPr>
            </a:lvl1pPr>
            <a:lvl2pPr marL="742950" indent="-285750">
              <a:defRPr sz="1600">
                <a:solidFill>
                  <a:schemeClr val="tx1"/>
                </a:solidFill>
                <a:latin typeface="Helvetica" panose="020B0604020202020204" pitchFamily="34" charset="0"/>
                <a:ea typeface="MS PGothic" panose="020B0600070205080204" pitchFamily="34" charset="-128"/>
              </a:defRPr>
            </a:lvl2pPr>
            <a:lvl3pPr marL="1143000" indent="-228600">
              <a:defRPr sz="1600">
                <a:solidFill>
                  <a:schemeClr val="tx1"/>
                </a:solidFill>
                <a:latin typeface="Helvetica" panose="020B0604020202020204" pitchFamily="34" charset="0"/>
                <a:ea typeface="MS PGothic" panose="020B0600070205080204" pitchFamily="34" charset="-128"/>
              </a:defRPr>
            </a:lvl3pPr>
            <a:lvl4pPr marL="1600200" indent="-228600">
              <a:defRPr sz="1600">
                <a:solidFill>
                  <a:schemeClr val="tx1"/>
                </a:solidFill>
                <a:latin typeface="Helvetica" panose="020B0604020202020204" pitchFamily="34" charset="0"/>
                <a:ea typeface="MS PGothic" panose="020B0600070205080204" pitchFamily="34" charset="-128"/>
              </a:defRPr>
            </a:lvl4pPr>
            <a:lvl5pPr marL="2057400" indent="-228600">
              <a:defRPr sz="1600">
                <a:solidFill>
                  <a:schemeClr val="tx1"/>
                </a:solidFill>
                <a:latin typeface="Helvetica"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600">
                <a:solidFill>
                  <a:schemeClr val="tx1"/>
                </a:solidFill>
                <a:latin typeface="Helvetica"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600">
                <a:solidFill>
                  <a:schemeClr val="tx1"/>
                </a:solidFill>
                <a:latin typeface="Helvetica"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600">
                <a:solidFill>
                  <a:schemeClr val="tx1"/>
                </a:solidFill>
                <a:latin typeface="Helvetica"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600">
                <a:solidFill>
                  <a:schemeClr val="tx1"/>
                </a:solidFill>
                <a:latin typeface="Helvetica" panose="020B0604020202020204" pitchFamily="34" charset="0"/>
                <a:ea typeface="MS PGothic" panose="020B0600070205080204" pitchFamily="34" charset="-128"/>
              </a:defRPr>
            </a:lvl9pPr>
          </a:lstStyle>
          <a:p>
            <a:r>
              <a:rPr lang="en-US" altLang="en-US" dirty="0"/>
              <a:t>Columns</a:t>
            </a:r>
            <a:endParaRPr lang="en-US" altLang="en-US" sz="1200" dirty="0"/>
          </a:p>
        </p:txBody>
      </p:sp>
      <p:sp>
        <p:nvSpPr>
          <p:cNvPr id="25605" name="Line 33"/>
          <p:cNvSpPr>
            <a:spLocks noChangeShapeType="1"/>
          </p:cNvSpPr>
          <p:nvPr/>
        </p:nvSpPr>
        <p:spPr bwMode="auto">
          <a:xfrm flipH="1">
            <a:off x="3560290" y="2345745"/>
            <a:ext cx="1132285" cy="467916"/>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wrap="none"/>
          <a:lstStyle/>
          <a:p>
            <a:endParaRPr lang="en-IN" sz="1200"/>
          </a:p>
        </p:txBody>
      </p:sp>
      <p:sp>
        <p:nvSpPr>
          <p:cNvPr id="25607" name="Text Box 38"/>
          <p:cNvSpPr txBox="1">
            <a:spLocks noChangeArrowheads="1"/>
          </p:cNvSpPr>
          <p:nvPr/>
        </p:nvSpPr>
        <p:spPr bwMode="auto">
          <a:xfrm>
            <a:off x="5621840" y="3163194"/>
            <a:ext cx="696024"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600">
                <a:solidFill>
                  <a:schemeClr val="tx1"/>
                </a:solidFill>
                <a:latin typeface="Helvetica" panose="020B0604020202020204" pitchFamily="34" charset="0"/>
                <a:ea typeface="MS PGothic" panose="020B0600070205080204" pitchFamily="34" charset="-128"/>
              </a:defRPr>
            </a:lvl1pPr>
            <a:lvl2pPr marL="742950" indent="-285750">
              <a:defRPr sz="1600">
                <a:solidFill>
                  <a:schemeClr val="tx1"/>
                </a:solidFill>
                <a:latin typeface="Helvetica" panose="020B0604020202020204" pitchFamily="34" charset="0"/>
                <a:ea typeface="MS PGothic" panose="020B0600070205080204" pitchFamily="34" charset="-128"/>
              </a:defRPr>
            </a:lvl2pPr>
            <a:lvl3pPr marL="1143000" indent="-228600">
              <a:defRPr sz="1600">
                <a:solidFill>
                  <a:schemeClr val="tx1"/>
                </a:solidFill>
                <a:latin typeface="Helvetica" panose="020B0604020202020204" pitchFamily="34" charset="0"/>
                <a:ea typeface="MS PGothic" panose="020B0600070205080204" pitchFamily="34" charset="-128"/>
              </a:defRPr>
            </a:lvl3pPr>
            <a:lvl4pPr marL="1600200" indent="-228600">
              <a:defRPr sz="1600">
                <a:solidFill>
                  <a:schemeClr val="tx1"/>
                </a:solidFill>
                <a:latin typeface="Helvetica" panose="020B0604020202020204" pitchFamily="34" charset="0"/>
                <a:ea typeface="MS PGothic" panose="020B0600070205080204" pitchFamily="34" charset="-128"/>
              </a:defRPr>
            </a:lvl4pPr>
            <a:lvl5pPr marL="2057400" indent="-228600">
              <a:defRPr sz="1600">
                <a:solidFill>
                  <a:schemeClr val="tx1"/>
                </a:solidFill>
                <a:latin typeface="Helvetica"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600">
                <a:solidFill>
                  <a:schemeClr val="tx1"/>
                </a:solidFill>
                <a:latin typeface="Helvetica"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600">
                <a:solidFill>
                  <a:schemeClr val="tx1"/>
                </a:solidFill>
                <a:latin typeface="Helvetica"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600">
                <a:solidFill>
                  <a:schemeClr val="tx1"/>
                </a:solidFill>
                <a:latin typeface="Helvetica"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600">
                <a:solidFill>
                  <a:schemeClr val="tx1"/>
                </a:solidFill>
                <a:latin typeface="Helvetica" panose="020B0604020202020204" pitchFamily="34" charset="0"/>
                <a:ea typeface="MS PGothic" panose="020B0600070205080204" pitchFamily="34" charset="-128"/>
              </a:defRPr>
            </a:lvl9pPr>
          </a:lstStyle>
          <a:p>
            <a:r>
              <a:rPr lang="en-US" altLang="en-US" dirty="0"/>
              <a:t>Rows</a:t>
            </a:r>
          </a:p>
        </p:txBody>
      </p:sp>
      <p:sp>
        <p:nvSpPr>
          <p:cNvPr id="25608" name="Line 39"/>
          <p:cNvSpPr>
            <a:spLocks noChangeShapeType="1"/>
          </p:cNvSpPr>
          <p:nvPr/>
        </p:nvSpPr>
        <p:spPr bwMode="auto">
          <a:xfrm flipH="1">
            <a:off x="4866595" y="3327914"/>
            <a:ext cx="567785" cy="1"/>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wrap="none"/>
          <a:lstStyle/>
          <a:p>
            <a:endParaRPr lang="en-IN" sz="1200"/>
          </a:p>
        </p:txBody>
      </p:sp>
      <p:sp>
        <p:nvSpPr>
          <p:cNvPr id="25609" name="Line 40"/>
          <p:cNvSpPr>
            <a:spLocks noChangeShapeType="1"/>
          </p:cNvSpPr>
          <p:nvPr/>
        </p:nvSpPr>
        <p:spPr bwMode="auto">
          <a:xfrm flipH="1">
            <a:off x="4866594" y="3327915"/>
            <a:ext cx="567786" cy="1430348"/>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wrap="none"/>
          <a:lstStyle/>
          <a:p>
            <a:endParaRPr lang="en-IN" sz="1200"/>
          </a:p>
        </p:txBody>
      </p:sp>
      <p:pic>
        <p:nvPicPr>
          <p:cNvPr id="3" name="Graphic 2">
            <a:extLst>
              <a:ext uri="{FF2B5EF4-FFF2-40B4-BE49-F238E27FC236}">
                <a16:creationId xmlns="" xmlns:a16="http://schemas.microsoft.com/office/drawing/2014/main" id="{29DA0EEC-6C2D-4DCD-BC9B-F1B582F1DE6E}"/>
              </a:ext>
            </a:extLst>
          </p:cNvPr>
          <p:cNvPicPr>
            <a:picLocks noChangeAspect="1"/>
          </p:cNvPicPr>
          <p:nvPr/>
        </p:nvPicPr>
        <p:blipFill rotWithShape="1">
          <a:blip r:embed="rId3">
            <a:extLst>
              <a:ext uri="{96DAC541-7B7A-43D3-8B79-37D633B846F1}">
                <asvg:svgBlip xmlns="" xmlns:asvg="http://schemas.microsoft.com/office/drawing/2016/SVG/main" r:embed="rId5"/>
              </a:ext>
            </a:extLst>
          </a:blip>
          <a:srcRect b="43026"/>
          <a:stretch/>
        </p:blipFill>
        <p:spPr>
          <a:xfrm>
            <a:off x="1070010" y="2741510"/>
            <a:ext cx="6321390" cy="3699517"/>
          </a:xfrm>
          <a:prstGeom prst="rect">
            <a:avLst/>
          </a:prstGeom>
        </p:spPr>
      </p:pic>
    </p:spTree>
    <p:extLst>
      <p:ext uri="{BB962C8B-B14F-4D97-AF65-F5344CB8AC3E}">
        <p14:creationId xmlns:p14="http://schemas.microsoft.com/office/powerpoint/2010/main" val="426120788"/>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Rectangle 2"/>
          <p:cNvSpPr>
            <a:spLocks noGrp="1" noChangeArrowheads="1"/>
          </p:cNvSpPr>
          <p:nvPr>
            <p:ph type="title"/>
          </p:nvPr>
        </p:nvSpPr>
        <p:spPr>
          <a:xfrm>
            <a:off x="152400" y="914400"/>
            <a:ext cx="8229600" cy="11430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sz="2800" dirty="0">
                <a:effectLst/>
              </a:rPr>
              <a:t>A Sample Relational Database</a:t>
            </a:r>
          </a:p>
        </p:txBody>
      </p:sp>
      <p:pic>
        <p:nvPicPr>
          <p:cNvPr id="4" name="Graphic 3">
            <a:extLst>
              <a:ext uri="{FF2B5EF4-FFF2-40B4-BE49-F238E27FC236}">
                <a16:creationId xmlns="" xmlns:a16="http://schemas.microsoft.com/office/drawing/2014/main" id="{FA83B5AE-3E57-485D-8D9A-2AFE639166FF}"/>
              </a:ext>
            </a:extLst>
          </p:cNvPr>
          <p:cNvPicPr>
            <a:picLocks noChangeAspect="1"/>
          </p:cNvPicPr>
          <p:nvPr/>
        </p:nvPicPr>
        <p:blipFill>
          <a:blip r:embed="rId3">
            <a:extLst>
              <a:ext uri="{96DAC541-7B7A-43D3-8B79-37D633B846F1}">
                <asvg:svgBlip xmlns="" xmlns:asvg="http://schemas.microsoft.com/office/drawing/2016/SVG/main" r:embed="rId4"/>
              </a:ext>
            </a:extLst>
          </a:blip>
          <a:stretch>
            <a:fillRect/>
          </a:stretch>
        </p:blipFill>
        <p:spPr>
          <a:xfrm>
            <a:off x="304800" y="2209800"/>
            <a:ext cx="8610600" cy="4333167"/>
          </a:xfrm>
          <a:prstGeom prst="rect">
            <a:avLst/>
          </a:prstGeom>
        </p:spPr>
      </p:pic>
    </p:spTree>
    <p:extLst>
      <p:ext uri="{BB962C8B-B14F-4D97-AF65-F5344CB8AC3E}">
        <p14:creationId xmlns:p14="http://schemas.microsoft.com/office/powerpoint/2010/main" val="3276634089"/>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914400"/>
            <a:ext cx="8229600" cy="5668963"/>
          </a:xfrm>
        </p:spPr>
        <p:txBody>
          <a:bodyPr>
            <a:normAutofit lnSpcReduction="10000"/>
          </a:bodyPr>
          <a:lstStyle/>
          <a:p>
            <a:pPr marL="0" indent="0" algn="just">
              <a:buNone/>
            </a:pPr>
            <a:r>
              <a:rPr lang="en-US" dirty="0"/>
              <a:t>The first table, the instructor table, shows, for </a:t>
            </a:r>
            <a:r>
              <a:rPr lang="en-US" dirty="0" smtClean="0"/>
              <a:t>example </a:t>
            </a:r>
            <a:r>
              <a:rPr lang="en-US" dirty="0"/>
              <a:t>that an instructor named Einstein with ID 22222 is a member of the Physics department and has an annual salary of $95,000. The second table, department, shows, for example, that the Biology department is located in the Watson building and has a budget of $90,000. Of course, a Page 10 real-world university would have many more departments and instructors. We use small tables in the text to illustrate concepts. A larger example for the same schema is available online</a:t>
            </a:r>
          </a:p>
        </p:txBody>
      </p:sp>
    </p:spTree>
    <p:extLst>
      <p:ext uri="{BB962C8B-B14F-4D97-AF65-F5344CB8AC3E}">
        <p14:creationId xmlns:p14="http://schemas.microsoft.com/office/powerpoint/2010/main" val="2333349806"/>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609600"/>
            <a:ext cx="8229600" cy="1143000"/>
          </a:xfrm>
        </p:spPr>
        <p:txBody>
          <a:bodyPr/>
          <a:lstStyle/>
          <a:p>
            <a:r>
              <a:rPr lang="en-US" dirty="0" smtClean="0"/>
              <a:t>CHARACTERSTICS OF DBMS</a:t>
            </a:r>
            <a:endParaRPr lang="en-US" dirty="0"/>
          </a:p>
        </p:txBody>
      </p:sp>
      <p:sp>
        <p:nvSpPr>
          <p:cNvPr id="3" name="Content Placeholder 2"/>
          <p:cNvSpPr>
            <a:spLocks noGrp="1"/>
          </p:cNvSpPr>
          <p:nvPr>
            <p:ph idx="1"/>
          </p:nvPr>
        </p:nvSpPr>
        <p:spPr/>
        <p:txBody>
          <a:bodyPr/>
          <a:lstStyle/>
          <a:p>
            <a:r>
              <a:rPr lang="en-US" b="1" dirty="0"/>
              <a:t>Self-describing nature of a database system </a:t>
            </a:r>
            <a:endParaRPr lang="en-US" b="1" dirty="0" smtClean="0"/>
          </a:p>
          <a:p>
            <a:r>
              <a:rPr lang="en-US" b="1" dirty="0" smtClean="0"/>
              <a:t>Insulation </a:t>
            </a:r>
            <a:r>
              <a:rPr lang="en-US" b="1" dirty="0"/>
              <a:t>between programs and data, and data abstraction </a:t>
            </a:r>
          </a:p>
          <a:p>
            <a:r>
              <a:rPr lang="en-US" b="1" dirty="0" smtClean="0"/>
              <a:t>Support </a:t>
            </a:r>
            <a:r>
              <a:rPr lang="en-US" b="1" dirty="0"/>
              <a:t>of multiple views of the data </a:t>
            </a:r>
            <a:endParaRPr lang="en-US" b="1" dirty="0" smtClean="0"/>
          </a:p>
          <a:p>
            <a:r>
              <a:rPr lang="en-US" b="1" dirty="0" smtClean="0"/>
              <a:t> </a:t>
            </a:r>
            <a:r>
              <a:rPr lang="en-US" b="1" dirty="0"/>
              <a:t>Sharing of data and multiuser transaction </a:t>
            </a:r>
            <a:r>
              <a:rPr lang="en-US" b="1" dirty="0" smtClean="0"/>
              <a:t>processing</a:t>
            </a:r>
            <a:endParaRPr lang="en-US" b="1" dirty="0"/>
          </a:p>
        </p:txBody>
      </p:sp>
      <p:sp>
        <p:nvSpPr>
          <p:cNvPr id="4" name="Footer Placeholder 3"/>
          <p:cNvSpPr>
            <a:spLocks noGrp="1"/>
          </p:cNvSpPr>
          <p:nvPr>
            <p:ph type="ftr" sz="quarter" idx="11"/>
          </p:nvPr>
        </p:nvSpPr>
        <p:spPr/>
        <p:txBody>
          <a:bodyPr/>
          <a:lstStyle/>
          <a:p>
            <a:r>
              <a:rPr lang="en-US" smtClean="0"/>
              <a:t>Manikanta Assistant professor Department of MCA ATME CE</a:t>
            </a:r>
            <a:endParaRPr lang="en-US"/>
          </a:p>
        </p:txBody>
      </p:sp>
    </p:spTree>
    <p:extLst>
      <p:ext uri="{BB962C8B-B14F-4D97-AF65-F5344CB8AC3E}">
        <p14:creationId xmlns:p14="http://schemas.microsoft.com/office/powerpoint/2010/main" val="141448984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1295400"/>
            <a:ext cx="9144000" cy="5562600"/>
          </a:xfrm>
        </p:spPr>
        <p:txBody>
          <a:bodyPr>
            <a:normAutofit fontScale="70000" lnSpcReduction="20000"/>
          </a:bodyPr>
          <a:lstStyle/>
          <a:p>
            <a:pPr marL="0" indent="0">
              <a:buNone/>
            </a:pPr>
            <a:r>
              <a:rPr lang="en-US" b="1" dirty="0"/>
              <a:t>What is a Database?</a:t>
            </a:r>
          </a:p>
          <a:p>
            <a:r>
              <a:rPr lang="en-US" dirty="0"/>
              <a:t>A </a:t>
            </a:r>
            <a:r>
              <a:rPr lang="en-US" b="1" dirty="0"/>
              <a:t>database</a:t>
            </a:r>
            <a:r>
              <a:rPr lang="en-US" dirty="0"/>
              <a:t> is a collection of organized data that can be easily accessed, managed, and updated</a:t>
            </a:r>
            <a:r>
              <a:rPr lang="en-US" dirty="0" smtClean="0"/>
              <a:t>.</a:t>
            </a:r>
          </a:p>
          <a:p>
            <a:pPr marL="0" indent="0">
              <a:buNone/>
            </a:pPr>
            <a:r>
              <a:rPr lang="en-US" b="1" dirty="0"/>
              <a:t>What is a Relational Database?</a:t>
            </a:r>
          </a:p>
          <a:p>
            <a:r>
              <a:rPr lang="en-US" dirty="0"/>
              <a:t>A </a:t>
            </a:r>
            <a:r>
              <a:rPr lang="en-US" b="1" dirty="0"/>
              <a:t>relational database</a:t>
            </a:r>
            <a:r>
              <a:rPr lang="en-US" dirty="0"/>
              <a:t> stores data in tables (rows and columns) where each table is connected to others through relationships. It’s like organizing data in Excel sheets that are linked together</a:t>
            </a:r>
            <a:r>
              <a:rPr lang="en-US" dirty="0" smtClean="0"/>
              <a:t>.</a:t>
            </a:r>
          </a:p>
          <a:p>
            <a:pPr marL="0" indent="0">
              <a:buNone/>
            </a:pPr>
            <a:r>
              <a:rPr lang="en-US" b="1" dirty="0"/>
              <a:t>file system</a:t>
            </a:r>
            <a:r>
              <a:rPr lang="en-US" dirty="0"/>
              <a:t> can be considered a basic form of a database as it stores and manages data in </a:t>
            </a:r>
            <a:r>
              <a:rPr lang="en-US" dirty="0" smtClean="0"/>
              <a:t>files</a:t>
            </a:r>
          </a:p>
          <a:p>
            <a:pPr marL="0" indent="0">
              <a:buNone/>
            </a:pPr>
            <a:r>
              <a:rPr lang="en-US" b="1" dirty="0"/>
              <a:t>What is SQL?</a:t>
            </a:r>
          </a:p>
          <a:p>
            <a:r>
              <a:rPr lang="en-US" b="1" dirty="0"/>
              <a:t>SQL (Structured Query Language)</a:t>
            </a:r>
            <a:r>
              <a:rPr lang="en-US" dirty="0"/>
              <a:t> is a language used to interact with databases. You use SQL to add, update, delete, and fetch data from a database. It’s like giving instructions to the database</a:t>
            </a:r>
            <a:r>
              <a:rPr lang="en-US" dirty="0" smtClean="0"/>
              <a:t>.</a:t>
            </a:r>
          </a:p>
          <a:p>
            <a:pPr marL="0" indent="0">
              <a:buNone/>
            </a:pPr>
            <a:r>
              <a:rPr lang="en-US" b="1" dirty="0" smtClean="0"/>
              <a:t>What is RDBMS </a:t>
            </a:r>
            <a:r>
              <a:rPr lang="en-US" b="1" dirty="0"/>
              <a:t>(Relational Database Management System)</a:t>
            </a:r>
            <a:r>
              <a:rPr lang="en-US" dirty="0"/>
              <a:t> </a:t>
            </a:r>
            <a:endParaRPr lang="en-US" dirty="0" smtClean="0"/>
          </a:p>
          <a:p>
            <a:r>
              <a:rPr lang="en-US" b="1" dirty="0"/>
              <a:t>RDBMS (Relational Database Management System)</a:t>
            </a:r>
            <a:r>
              <a:rPr lang="en-US" dirty="0"/>
              <a:t> </a:t>
            </a:r>
            <a:r>
              <a:rPr lang="en-US" dirty="0" smtClean="0"/>
              <a:t>is </a:t>
            </a:r>
            <a:r>
              <a:rPr lang="en-US" dirty="0"/>
              <a:t>software that helps manage relational databases. It stores data in </a:t>
            </a:r>
            <a:r>
              <a:rPr lang="en-US" b="1" dirty="0"/>
              <a:t>tables</a:t>
            </a:r>
            <a:r>
              <a:rPr lang="en-US" dirty="0"/>
              <a:t> (rows and columns) and allows users to interact with the data using </a:t>
            </a:r>
            <a:r>
              <a:rPr lang="en-US" b="1" dirty="0"/>
              <a:t>SQL</a:t>
            </a:r>
            <a:endParaRPr lang="en-US" dirty="0"/>
          </a:p>
          <a:p>
            <a:pPr marL="0" indent="0">
              <a:buNone/>
            </a:pPr>
            <a:endParaRPr lang="en-US" dirty="0" smtClean="0"/>
          </a:p>
          <a:p>
            <a:endParaRPr lang="en-US" dirty="0"/>
          </a:p>
          <a:p>
            <a:endParaRPr lang="en-US" dirty="0"/>
          </a:p>
          <a:p>
            <a:endParaRPr lang="en-US" dirty="0"/>
          </a:p>
        </p:txBody>
      </p:sp>
      <p:sp>
        <p:nvSpPr>
          <p:cNvPr id="2" name="Footer Placeholder 1"/>
          <p:cNvSpPr>
            <a:spLocks noGrp="1"/>
          </p:cNvSpPr>
          <p:nvPr>
            <p:ph type="ftr" sz="quarter" idx="11"/>
          </p:nvPr>
        </p:nvSpPr>
        <p:spPr/>
        <p:txBody>
          <a:bodyPr/>
          <a:lstStyle/>
          <a:p>
            <a:r>
              <a:rPr lang="en-US" smtClean="0"/>
              <a:t>Manikanta Assistant professor Department of MCA ATME CE</a:t>
            </a:r>
            <a:endParaRPr lang="en-US"/>
          </a:p>
        </p:txBody>
      </p:sp>
      <p:pic>
        <p:nvPicPr>
          <p:cNvPr id="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927" y="34636"/>
            <a:ext cx="9137073" cy="866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814410021"/>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457200"/>
            <a:ext cx="8229600" cy="1143000"/>
          </a:xfrm>
        </p:spPr>
        <p:txBody>
          <a:bodyPr/>
          <a:lstStyle/>
          <a:p>
            <a:r>
              <a:rPr lang="en-US" b="1" dirty="0"/>
              <a:t>self-describing database</a:t>
            </a:r>
            <a:endParaRPr lang="en-US" dirty="0"/>
          </a:p>
        </p:txBody>
      </p:sp>
      <p:sp>
        <p:nvSpPr>
          <p:cNvPr id="3" name="Content Placeholder 2"/>
          <p:cNvSpPr>
            <a:spLocks noGrp="1"/>
          </p:cNvSpPr>
          <p:nvPr>
            <p:ph idx="1"/>
          </p:nvPr>
        </p:nvSpPr>
        <p:spPr>
          <a:xfrm>
            <a:off x="0" y="1295400"/>
            <a:ext cx="9144000" cy="5562600"/>
          </a:xfrm>
        </p:spPr>
        <p:txBody>
          <a:bodyPr>
            <a:normAutofit fontScale="92500" lnSpcReduction="10000"/>
          </a:bodyPr>
          <a:lstStyle/>
          <a:p>
            <a:pPr algn="just"/>
            <a:r>
              <a:rPr lang="en-US" dirty="0"/>
              <a:t>A </a:t>
            </a:r>
            <a:r>
              <a:rPr lang="en-US" b="1" dirty="0"/>
              <a:t>self-describing database</a:t>
            </a:r>
            <a:r>
              <a:rPr lang="en-US" dirty="0"/>
              <a:t> means that the database contains both the data and information about the structure of that data (called metadata). This metadata describes things like what the data is, how it’s organized, and any rules it must </a:t>
            </a:r>
            <a:r>
              <a:rPr lang="en-US" dirty="0" smtClean="0"/>
              <a:t>follow</a:t>
            </a:r>
          </a:p>
          <a:p>
            <a:r>
              <a:rPr lang="en-US" b="1" dirty="0"/>
              <a:t>Data</a:t>
            </a:r>
            <a:r>
              <a:rPr lang="en-US" dirty="0"/>
              <a:t>: Raw, unprocessed facts or figures without context.</a:t>
            </a:r>
          </a:p>
          <a:p>
            <a:r>
              <a:rPr lang="en-US" dirty="0"/>
              <a:t>Example: A list of numbers like 90, 85, 78.</a:t>
            </a:r>
          </a:p>
          <a:p>
            <a:r>
              <a:rPr lang="en-US" b="1" dirty="0"/>
              <a:t>Information</a:t>
            </a:r>
            <a:r>
              <a:rPr lang="en-US" dirty="0"/>
              <a:t>: Processed and organized data that has meaning and is useful.</a:t>
            </a:r>
          </a:p>
          <a:p>
            <a:r>
              <a:rPr lang="en-US" dirty="0"/>
              <a:t>Example: "These are the grades of a student in three subjects: Math (90), Science (85), and English (78)</a:t>
            </a:r>
          </a:p>
          <a:p>
            <a:pPr algn="just"/>
            <a:endParaRPr lang="en-US" dirty="0"/>
          </a:p>
        </p:txBody>
      </p:sp>
      <p:sp>
        <p:nvSpPr>
          <p:cNvPr id="4" name="Footer Placeholder 3"/>
          <p:cNvSpPr>
            <a:spLocks noGrp="1"/>
          </p:cNvSpPr>
          <p:nvPr>
            <p:ph type="ftr" sz="quarter" idx="11"/>
          </p:nvPr>
        </p:nvSpPr>
        <p:spPr/>
        <p:txBody>
          <a:bodyPr/>
          <a:lstStyle/>
          <a:p>
            <a:r>
              <a:rPr lang="en-US" smtClean="0"/>
              <a:t>Manikanta Assistant professor Department of MCA ATME CE</a:t>
            </a:r>
            <a:endParaRPr lang="en-US"/>
          </a:p>
        </p:txBody>
      </p:sp>
    </p:spTree>
    <p:extLst>
      <p:ext uri="{BB962C8B-B14F-4D97-AF65-F5344CB8AC3E}">
        <p14:creationId xmlns:p14="http://schemas.microsoft.com/office/powerpoint/2010/main" val="2918516815"/>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914400"/>
            <a:ext cx="9144000" cy="5562601"/>
          </a:xfrm>
        </p:spPr>
        <p:txBody>
          <a:bodyPr>
            <a:normAutofit fontScale="62500" lnSpcReduction="20000"/>
          </a:bodyPr>
          <a:lstStyle/>
          <a:p>
            <a:pPr marL="0" indent="0">
              <a:buNone/>
            </a:pPr>
            <a:r>
              <a:rPr lang="en-US" b="1" dirty="0"/>
              <a:t>catalog</a:t>
            </a:r>
            <a:r>
              <a:rPr lang="en-US" dirty="0"/>
              <a:t> is the database’s guidebook that helps the DBMS and users understand how the data is organized and how to use </a:t>
            </a:r>
            <a:r>
              <a:rPr lang="en-US" dirty="0" smtClean="0"/>
              <a:t>it</a:t>
            </a:r>
          </a:p>
          <a:p>
            <a:pPr marL="0" indent="0">
              <a:buNone/>
            </a:pPr>
            <a:r>
              <a:rPr lang="en-US" dirty="0"/>
              <a:t>A</a:t>
            </a:r>
            <a:r>
              <a:rPr lang="en-US" b="1" dirty="0"/>
              <a:t> catalog </a:t>
            </a:r>
            <a:r>
              <a:rPr lang="en-US" dirty="0"/>
              <a:t>in a database management system (DBMS) is a collection of tables and views that store information about the database. It's also known as the system catalog or database dictionary</a:t>
            </a:r>
            <a:endParaRPr lang="en-US" b="1" dirty="0" smtClean="0"/>
          </a:p>
          <a:p>
            <a:r>
              <a:rPr lang="en-US" b="1" dirty="0" smtClean="0"/>
              <a:t>Database </a:t>
            </a:r>
            <a:r>
              <a:rPr lang="en-US" b="1" dirty="0"/>
              <a:t>+ Metadata:</a:t>
            </a:r>
            <a:r>
              <a:rPr lang="en-US" dirty="0"/>
              <a:t> A database system stores not just the data but also its description (metadata), which includes details like structure, data types, storage formats, and constraints.</a:t>
            </a:r>
          </a:p>
          <a:p>
            <a:r>
              <a:rPr lang="en-US" b="1" dirty="0"/>
              <a:t>Metadata in Catalog:</a:t>
            </a:r>
            <a:r>
              <a:rPr lang="en-US" dirty="0"/>
              <a:t> This metadata is kept in a special storage called the DBMS catalog, which is essential for understanding and accessing the database.</a:t>
            </a:r>
          </a:p>
          <a:p>
            <a:r>
              <a:rPr lang="en-US" b="1" dirty="0"/>
              <a:t>Flexibility: </a:t>
            </a:r>
            <a:r>
              <a:rPr lang="en-US" dirty="0"/>
              <a:t>General-purpose DBMS software refers to the catalog to understand database structure, enabling it to work with multiple types of databases (e.g., university, banking, or company databases).</a:t>
            </a:r>
          </a:p>
          <a:p>
            <a:r>
              <a:rPr lang="en-US" b="1" dirty="0"/>
              <a:t>Contrast with File Systems: </a:t>
            </a:r>
            <a:r>
              <a:rPr lang="en-US" dirty="0"/>
              <a:t>In traditional file processing:</a:t>
            </a:r>
          </a:p>
          <a:p>
            <a:r>
              <a:rPr lang="en-US" dirty="0"/>
              <a:t>Data definitions are hardcoded in application programs (e.g., using </a:t>
            </a:r>
            <a:r>
              <a:rPr lang="en-US" dirty="0" err="1"/>
              <a:t>struct</a:t>
            </a:r>
            <a:r>
              <a:rPr lang="en-US" dirty="0"/>
              <a:t> in C++ or Data Division in COBOL).</a:t>
            </a:r>
          </a:p>
          <a:p>
            <a:r>
              <a:rPr lang="en-US" dirty="0"/>
              <a:t>Each program is tied to a specific file structure, making it inflexible.</a:t>
            </a:r>
          </a:p>
          <a:p>
            <a:r>
              <a:rPr lang="en-US" b="1" dirty="0"/>
              <a:t>Dynamic Access: </a:t>
            </a:r>
            <a:r>
              <a:rPr lang="en-US" dirty="0"/>
              <a:t>DBMS dynamically accesses database definitions from the catalog to process requests, unlike file-based systems that rely on pre-defined, rigid file structures coded into programs.</a:t>
            </a:r>
          </a:p>
          <a:p>
            <a:endParaRPr lang="en-US" dirty="0"/>
          </a:p>
        </p:txBody>
      </p:sp>
      <p:sp>
        <p:nvSpPr>
          <p:cNvPr id="2" name="Footer Placeholder 1"/>
          <p:cNvSpPr>
            <a:spLocks noGrp="1"/>
          </p:cNvSpPr>
          <p:nvPr>
            <p:ph type="ftr" sz="quarter" idx="11"/>
          </p:nvPr>
        </p:nvSpPr>
        <p:spPr/>
        <p:txBody>
          <a:bodyPr/>
          <a:lstStyle/>
          <a:p>
            <a:r>
              <a:rPr lang="en-US" smtClean="0"/>
              <a:t>Manikanta Assistant professor Department of MCA ATME CE</a:t>
            </a:r>
            <a:endParaRPr lang="en-US"/>
          </a:p>
        </p:txBody>
      </p:sp>
    </p:spTree>
    <p:extLst>
      <p:ext uri="{BB962C8B-B14F-4D97-AF65-F5344CB8AC3E}">
        <p14:creationId xmlns:p14="http://schemas.microsoft.com/office/powerpoint/2010/main" val="481418130"/>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1066800"/>
            <a:ext cx="8229600" cy="1143000"/>
          </a:xfrm>
        </p:spPr>
        <p:txBody>
          <a:bodyPr>
            <a:normAutofit fontScale="90000"/>
          </a:bodyPr>
          <a:lstStyle/>
          <a:p>
            <a:r>
              <a:rPr lang="en-US" dirty="0"/>
              <a:t>Insulation between programs and data, and data abstraction </a:t>
            </a:r>
            <a:br>
              <a:rPr lang="en-US" dirty="0"/>
            </a:br>
            <a:endParaRPr lang="en-US" dirty="0"/>
          </a:p>
        </p:txBody>
      </p:sp>
      <p:sp>
        <p:nvSpPr>
          <p:cNvPr id="3" name="Content Placeholder 2"/>
          <p:cNvSpPr>
            <a:spLocks noGrp="1"/>
          </p:cNvSpPr>
          <p:nvPr>
            <p:ph idx="1"/>
          </p:nvPr>
        </p:nvSpPr>
        <p:spPr>
          <a:xfrm>
            <a:off x="457200" y="2057400"/>
            <a:ext cx="8229600" cy="4191000"/>
          </a:xfrm>
        </p:spPr>
        <p:txBody>
          <a:bodyPr>
            <a:normAutofit fontScale="62500" lnSpcReduction="20000"/>
          </a:bodyPr>
          <a:lstStyle/>
          <a:p>
            <a:r>
              <a:rPr lang="en-US" b="1" dirty="0"/>
              <a:t>File Systems are Inflexible</a:t>
            </a:r>
            <a:r>
              <a:rPr lang="en-US" dirty="0"/>
              <a:t>: In traditional file processing, the structure of data files is hardcoded into programs. Any change to the file structure requires updating all related programs.</a:t>
            </a:r>
          </a:p>
          <a:p>
            <a:r>
              <a:rPr lang="en-US" b="1" dirty="0"/>
              <a:t>Program-Data Independence in DBMS</a:t>
            </a:r>
            <a:r>
              <a:rPr lang="en-US" dirty="0"/>
              <a:t>: The database keeps the data structure (like what fields exist) in a separate place called a </a:t>
            </a:r>
            <a:r>
              <a:rPr lang="en-US" b="1" dirty="0"/>
              <a:t>catalog</a:t>
            </a:r>
            <a:r>
              <a:rPr lang="en-US" dirty="0"/>
              <a:t>. Programs don't directly rely on the file structure—they look at the catalog. So, if you want to add a new field, you just update the catalog, and the programs automatically know about the change.</a:t>
            </a:r>
          </a:p>
          <a:p>
            <a:r>
              <a:rPr lang="en-US" b="1" dirty="0"/>
              <a:t>Easy Updates in DBMS</a:t>
            </a:r>
            <a:r>
              <a:rPr lang="en-US" dirty="0"/>
              <a:t>: Changes to the data structure (e.g., adding a "</a:t>
            </a:r>
            <a:r>
              <a:rPr lang="en-US" dirty="0" err="1"/>
              <a:t>BirthDate</a:t>
            </a:r>
            <a:r>
              <a:rPr lang="en-US" dirty="0"/>
              <a:t>" field) only require updating the catalog, not the programs.</a:t>
            </a:r>
          </a:p>
          <a:p>
            <a:r>
              <a:rPr lang="en-US" b="1" dirty="0"/>
              <a:t>Automatic Adaptation</a:t>
            </a:r>
            <a:r>
              <a:rPr lang="en-US" dirty="0"/>
              <a:t>: DBMS programs automatically refer to the updated catalog and adapt to the new data structure.</a:t>
            </a:r>
          </a:p>
          <a:p>
            <a:r>
              <a:rPr lang="en-US" b="1" dirty="0"/>
              <a:t>Efficient Maintenance</a:t>
            </a:r>
            <a:r>
              <a:rPr lang="en-US" dirty="0"/>
              <a:t>: This separation of data structure and programs makes a DBMS more flexible and easier to maintain than traditional file systems</a:t>
            </a:r>
          </a:p>
          <a:p>
            <a:endParaRPr lang="en-US" dirty="0"/>
          </a:p>
        </p:txBody>
      </p:sp>
      <p:sp>
        <p:nvSpPr>
          <p:cNvPr id="4" name="Footer Placeholder 3"/>
          <p:cNvSpPr>
            <a:spLocks noGrp="1"/>
          </p:cNvSpPr>
          <p:nvPr>
            <p:ph type="ftr" sz="quarter" idx="11"/>
          </p:nvPr>
        </p:nvSpPr>
        <p:spPr/>
        <p:txBody>
          <a:bodyPr/>
          <a:lstStyle/>
          <a:p>
            <a:r>
              <a:rPr lang="en-US" smtClean="0"/>
              <a:t>Manikanta Assistant professor Department of MCA ATME CE</a:t>
            </a:r>
            <a:endParaRPr lang="en-US"/>
          </a:p>
        </p:txBody>
      </p:sp>
    </p:spTree>
    <p:extLst>
      <p:ext uri="{BB962C8B-B14F-4D97-AF65-F5344CB8AC3E}">
        <p14:creationId xmlns:p14="http://schemas.microsoft.com/office/powerpoint/2010/main" val="110223386"/>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1143000"/>
            <a:ext cx="6657109" cy="838200"/>
          </a:xfrm>
        </p:spPr>
        <p:txBody>
          <a:bodyPr>
            <a:normAutofit fontScale="90000"/>
          </a:bodyPr>
          <a:lstStyle/>
          <a:p>
            <a:r>
              <a:rPr lang="en-US" b="1" dirty="0"/>
              <a:t>Support of Multiple Views of the Data</a:t>
            </a:r>
            <a:endParaRPr lang="en-US" dirty="0"/>
          </a:p>
        </p:txBody>
      </p:sp>
      <p:sp>
        <p:nvSpPr>
          <p:cNvPr id="3" name="Content Placeholder 2"/>
          <p:cNvSpPr>
            <a:spLocks noGrp="1"/>
          </p:cNvSpPr>
          <p:nvPr>
            <p:ph idx="1"/>
          </p:nvPr>
        </p:nvSpPr>
        <p:spPr>
          <a:xfrm>
            <a:off x="0" y="2362200"/>
            <a:ext cx="8763000" cy="4495800"/>
          </a:xfrm>
        </p:spPr>
        <p:txBody>
          <a:bodyPr>
            <a:normAutofit fontScale="70000" lnSpcReduction="20000"/>
          </a:bodyPr>
          <a:lstStyle/>
          <a:p>
            <a:pPr algn="just"/>
            <a:r>
              <a:rPr lang="en-US" b="1" dirty="0" smtClean="0"/>
              <a:t>Different </a:t>
            </a:r>
            <a:r>
              <a:rPr lang="en-US" b="1" dirty="0"/>
              <a:t>Perspectives</a:t>
            </a:r>
            <a:r>
              <a:rPr lang="en-US" dirty="0"/>
              <a:t>: A database can provide different "views" of the same data, depending on what each user needs to see.</a:t>
            </a:r>
          </a:p>
          <a:p>
            <a:pPr algn="just"/>
            <a:r>
              <a:rPr lang="en-US" b="1" dirty="0"/>
              <a:t>Subset of Data</a:t>
            </a:r>
            <a:r>
              <a:rPr lang="en-US" dirty="0"/>
              <a:t>: A view may show only a portion of the data relevant to a specific user (e.g., a student’s transcript).</a:t>
            </a:r>
          </a:p>
          <a:p>
            <a:pPr algn="just"/>
            <a:r>
              <a:rPr lang="en-US" b="1" dirty="0"/>
              <a:t>Virtual Data</a:t>
            </a:r>
            <a:r>
              <a:rPr lang="en-US" dirty="0"/>
              <a:t>: Some views may include calculated or derived information that isn't stored directly in the database but is created based on stored data (e.g., a student's total credits).</a:t>
            </a:r>
          </a:p>
          <a:p>
            <a:pPr algn="just"/>
            <a:r>
              <a:rPr lang="en-US" b="1" dirty="0"/>
              <a:t>Customized Access</a:t>
            </a:r>
            <a:r>
              <a:rPr lang="en-US" dirty="0"/>
              <a:t>: Each user interacts with the database in a way that matches their needs, without seeing unnecessary or irrelevant data.</a:t>
            </a:r>
          </a:p>
          <a:p>
            <a:pPr algn="just"/>
            <a:r>
              <a:rPr lang="en-US" b="1" dirty="0"/>
              <a:t>Example</a:t>
            </a:r>
            <a:r>
              <a:rPr lang="en-US" dirty="0"/>
              <a:t>:</a:t>
            </a:r>
          </a:p>
          <a:p>
            <a:pPr lvl="1" algn="just"/>
            <a:r>
              <a:rPr lang="en-US" b="1" dirty="0"/>
              <a:t>User 1 (Registrar)</a:t>
            </a:r>
            <a:r>
              <a:rPr lang="en-US" dirty="0"/>
              <a:t>: Sees a view with student names, courses, and grades to print transcripts.</a:t>
            </a:r>
          </a:p>
          <a:p>
            <a:pPr lvl="1" algn="just"/>
            <a:r>
              <a:rPr lang="en-US" b="1" dirty="0"/>
              <a:t>User 2 (Course Admin)</a:t>
            </a:r>
            <a:r>
              <a:rPr lang="en-US" dirty="0"/>
              <a:t>: Sees a view showing students' course registrations and prerequisites to verify eligibility.</a:t>
            </a:r>
          </a:p>
          <a:p>
            <a:pPr algn="just"/>
            <a:endParaRPr lang="en-US" dirty="0"/>
          </a:p>
        </p:txBody>
      </p:sp>
      <p:sp>
        <p:nvSpPr>
          <p:cNvPr id="5" name="Footer Placeholder 4"/>
          <p:cNvSpPr>
            <a:spLocks noGrp="1"/>
          </p:cNvSpPr>
          <p:nvPr>
            <p:ph type="ftr" sz="quarter" idx="11"/>
          </p:nvPr>
        </p:nvSpPr>
        <p:spPr/>
        <p:txBody>
          <a:bodyPr/>
          <a:lstStyle/>
          <a:p>
            <a:r>
              <a:rPr lang="en-US" smtClean="0"/>
              <a:t>Manikanta Assistant professor Department of MCA ATME CE</a:t>
            </a:r>
            <a:endParaRPr lang="en-US"/>
          </a:p>
        </p:txBody>
      </p:sp>
    </p:spTree>
    <p:extLst>
      <p:ext uri="{BB962C8B-B14F-4D97-AF65-F5344CB8AC3E}">
        <p14:creationId xmlns:p14="http://schemas.microsoft.com/office/powerpoint/2010/main" val="3501528606"/>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0782" y="1143000"/>
            <a:ext cx="9144000" cy="990600"/>
          </a:xfrm>
        </p:spPr>
        <p:txBody>
          <a:bodyPr>
            <a:normAutofit fontScale="90000"/>
          </a:bodyPr>
          <a:lstStyle/>
          <a:p>
            <a:r>
              <a:rPr lang="en-US" dirty="0"/>
              <a:t>Sharing of Data and Multiuser Transaction Processing</a:t>
            </a:r>
          </a:p>
        </p:txBody>
      </p:sp>
      <p:sp>
        <p:nvSpPr>
          <p:cNvPr id="3" name="Content Placeholder 2"/>
          <p:cNvSpPr>
            <a:spLocks noGrp="1"/>
          </p:cNvSpPr>
          <p:nvPr>
            <p:ph idx="1"/>
          </p:nvPr>
        </p:nvSpPr>
        <p:spPr>
          <a:xfrm>
            <a:off x="0" y="2209800"/>
            <a:ext cx="9144000" cy="4648200"/>
          </a:xfrm>
        </p:spPr>
        <p:txBody>
          <a:bodyPr>
            <a:noAutofit/>
          </a:bodyPr>
          <a:lstStyle/>
          <a:p>
            <a:r>
              <a:rPr lang="en-US" sz="1800" b="1" dirty="0"/>
              <a:t>Multiple Users at the Same Time</a:t>
            </a:r>
            <a:r>
              <a:rPr lang="en-US" sz="1800" dirty="0"/>
              <a:t>:</a:t>
            </a:r>
            <a:br>
              <a:rPr lang="en-US" sz="1800" dirty="0"/>
            </a:br>
            <a:r>
              <a:rPr lang="en-US" sz="1800" dirty="0"/>
              <a:t>A DBMS allows many </a:t>
            </a:r>
            <a:r>
              <a:rPr lang="en-US" sz="1800" dirty="0" smtClean="0"/>
              <a:t> users </a:t>
            </a:r>
            <a:r>
              <a:rPr lang="en-US" sz="1800" dirty="0"/>
              <a:t>to access the same database simultaneously, which is important for shared and integrated data.</a:t>
            </a:r>
          </a:p>
          <a:p>
            <a:r>
              <a:rPr lang="en-US" sz="1800" b="1" dirty="0"/>
              <a:t>Concurrency Control</a:t>
            </a:r>
            <a:r>
              <a:rPr lang="en-US" sz="1800" dirty="0"/>
              <a:t>:</a:t>
            </a:r>
            <a:br>
              <a:rPr lang="en-US" sz="1800" dirty="0"/>
            </a:br>
            <a:r>
              <a:rPr lang="en-US" sz="1800" dirty="0"/>
              <a:t>The DBMS ensures that multiple users updating the same data do so without causing errors. For example, when multiple airline clerks assign seats, the system ensures no two clerks assign the same seat to different passengers.</a:t>
            </a:r>
          </a:p>
          <a:p>
            <a:r>
              <a:rPr lang="en-US" sz="1800" b="1" dirty="0"/>
              <a:t>Transaction</a:t>
            </a:r>
            <a:r>
              <a:rPr lang="en-US" sz="1800" dirty="0"/>
              <a:t>:</a:t>
            </a:r>
            <a:br>
              <a:rPr lang="en-US" sz="1800" dirty="0"/>
            </a:br>
            <a:r>
              <a:rPr lang="en-US" sz="1800" dirty="0"/>
              <a:t>A </a:t>
            </a:r>
            <a:r>
              <a:rPr lang="en-US" sz="1800" b="1" dirty="0"/>
              <a:t>transaction</a:t>
            </a:r>
            <a:r>
              <a:rPr lang="en-US" sz="1800" dirty="0"/>
              <a:t> is a program or action that interacts with the database, such as reading, updating, or deleting data. Example: Booking a flight ticket or transferring money.</a:t>
            </a:r>
          </a:p>
          <a:p>
            <a:pPr marL="0" indent="0">
              <a:buNone/>
            </a:pPr>
            <a:r>
              <a:rPr lang="en-US" sz="1800" b="1" dirty="0"/>
              <a:t>Key Transaction Properties</a:t>
            </a:r>
            <a:r>
              <a:rPr lang="en-US" sz="1800" dirty="0"/>
              <a:t>:</a:t>
            </a:r>
          </a:p>
          <a:p>
            <a:r>
              <a:rPr lang="en-US" sz="1800" b="1" dirty="0"/>
              <a:t>Isolation</a:t>
            </a:r>
            <a:r>
              <a:rPr lang="en-US" sz="1800" dirty="0"/>
              <a:t>: Each transaction works independently, even if others are running at the same time.</a:t>
            </a:r>
          </a:p>
          <a:p>
            <a:r>
              <a:rPr lang="en-US" sz="1800" b="1" dirty="0"/>
              <a:t>Atomicity</a:t>
            </a:r>
            <a:r>
              <a:rPr lang="en-US" sz="1800" dirty="0"/>
              <a:t>: A transaction must be completed fully or not at all. Example: If a bank transfer fails midway, no money should be deducted from the sender's account.</a:t>
            </a:r>
          </a:p>
          <a:p>
            <a:pPr marL="0" indent="0">
              <a:buNone/>
            </a:pPr>
            <a:endParaRPr lang="en-US" sz="1800" dirty="0"/>
          </a:p>
        </p:txBody>
      </p:sp>
      <p:sp>
        <p:nvSpPr>
          <p:cNvPr id="4" name="Footer Placeholder 3"/>
          <p:cNvSpPr>
            <a:spLocks noGrp="1"/>
          </p:cNvSpPr>
          <p:nvPr>
            <p:ph type="ftr" sz="quarter" idx="11"/>
          </p:nvPr>
        </p:nvSpPr>
        <p:spPr/>
        <p:txBody>
          <a:bodyPr/>
          <a:lstStyle/>
          <a:p>
            <a:r>
              <a:rPr lang="en-US" smtClean="0"/>
              <a:t>Manikanta Assistant professor Department of MCA ATME CE</a:t>
            </a:r>
            <a:endParaRPr lang="en-US"/>
          </a:p>
        </p:txBody>
      </p:sp>
    </p:spTree>
    <p:extLst>
      <p:ext uri="{BB962C8B-B14F-4D97-AF65-F5344CB8AC3E}">
        <p14:creationId xmlns:p14="http://schemas.microsoft.com/office/powerpoint/2010/main" val="1192477410"/>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81000"/>
            <a:ext cx="8229600" cy="1143000"/>
          </a:xfrm>
        </p:spPr>
        <p:txBody>
          <a:bodyPr/>
          <a:lstStyle/>
          <a:p>
            <a:r>
              <a:rPr lang="en-US" dirty="0" smtClean="0"/>
              <a:t>Actors on the scene</a:t>
            </a:r>
            <a:endParaRPr lang="en-US" dirty="0"/>
          </a:p>
        </p:txBody>
      </p:sp>
      <p:pic>
        <p:nvPicPr>
          <p:cNvPr id="5122" name="Picture 2"/>
          <p:cNvPicPr>
            <a:picLocks noGrp="1" noChangeAspect="1" noChangeArrowheads="1"/>
          </p:cNvPicPr>
          <p:nvPr>
            <p:ph idx="1"/>
          </p:nvPr>
        </p:nvPicPr>
        <p:blipFill>
          <a:blip r:embed="rId2" cstate="print">
            <a:extLst>
              <a:ext uri="{28A0092B-C50C-407E-A947-70E740481C1C}">
                <a14:useLocalDpi xmlns:a14="http://schemas.microsoft.com/office/drawing/2010/main" val="0"/>
              </a:ext>
            </a:extLst>
          </a:blip>
          <a:srcRect/>
          <a:stretch>
            <a:fillRect/>
          </a:stretch>
        </p:blipFill>
        <p:spPr bwMode="auto">
          <a:xfrm>
            <a:off x="1177188" y="1600200"/>
            <a:ext cx="6789623"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Footer Placeholder 2"/>
          <p:cNvSpPr>
            <a:spLocks noGrp="1"/>
          </p:cNvSpPr>
          <p:nvPr>
            <p:ph type="ftr" sz="quarter" idx="11"/>
          </p:nvPr>
        </p:nvSpPr>
        <p:spPr/>
        <p:txBody>
          <a:bodyPr/>
          <a:lstStyle/>
          <a:p>
            <a:r>
              <a:rPr lang="en-US" smtClean="0"/>
              <a:t>Manikanta Assistant professor Department of MCA ATME CE</a:t>
            </a:r>
            <a:endParaRPr lang="en-US"/>
          </a:p>
        </p:txBody>
      </p:sp>
    </p:spTree>
    <p:extLst>
      <p:ext uri="{BB962C8B-B14F-4D97-AF65-F5344CB8AC3E}">
        <p14:creationId xmlns:p14="http://schemas.microsoft.com/office/powerpoint/2010/main" val="185810823"/>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42" fill="hold" nodeType="clickEffect">
                                  <p:stCondLst>
                                    <p:cond delay="0"/>
                                  </p:stCondLst>
                                  <p:childTnLst>
                                    <p:set>
                                      <p:cBhvr>
                                        <p:cTn id="6" dur="1" fill="hold">
                                          <p:stCondLst>
                                            <p:cond delay="0"/>
                                          </p:stCondLst>
                                        </p:cTn>
                                        <p:tgtEl>
                                          <p:spTgt spid="5122"/>
                                        </p:tgtEl>
                                        <p:attrNameLst>
                                          <p:attrName>style.visibility</p:attrName>
                                        </p:attrNameLst>
                                      </p:cBhvr>
                                      <p:to>
                                        <p:strVal val="visible"/>
                                      </p:to>
                                    </p:set>
                                    <p:animEffect transition="in" filter="barn(outHorizontal)">
                                      <p:cBhvr>
                                        <p:cTn id="7" dur="500"/>
                                        <p:tgtEl>
                                          <p:spTgt spid="51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Workers behind the scene </a:t>
            </a:r>
            <a:endParaRPr lang="en-US" dirty="0"/>
          </a:p>
        </p:txBody>
      </p:sp>
      <p:pic>
        <p:nvPicPr>
          <p:cNvPr id="6146"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76200" y="1524000"/>
            <a:ext cx="9067800" cy="4724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Footer Placeholder 2"/>
          <p:cNvSpPr>
            <a:spLocks noGrp="1"/>
          </p:cNvSpPr>
          <p:nvPr>
            <p:ph type="ftr" sz="quarter" idx="11"/>
          </p:nvPr>
        </p:nvSpPr>
        <p:spPr/>
        <p:txBody>
          <a:bodyPr/>
          <a:lstStyle/>
          <a:p>
            <a:r>
              <a:rPr lang="en-US" smtClean="0"/>
              <a:t>Manikanta Assistant professor Department of MCA ATME CE</a:t>
            </a:r>
            <a:endParaRPr lang="en-US"/>
          </a:p>
        </p:txBody>
      </p:sp>
    </p:spTree>
    <p:extLst>
      <p:ext uri="{BB962C8B-B14F-4D97-AF65-F5344CB8AC3E}">
        <p14:creationId xmlns:p14="http://schemas.microsoft.com/office/powerpoint/2010/main" val="2378269547"/>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Actors on the scene</a:t>
            </a:r>
            <a:endParaRPr lang="en-US" dirty="0"/>
          </a:p>
        </p:txBody>
      </p:sp>
      <p:sp>
        <p:nvSpPr>
          <p:cNvPr id="3" name="Content Placeholder 2"/>
          <p:cNvSpPr>
            <a:spLocks noGrp="1"/>
          </p:cNvSpPr>
          <p:nvPr>
            <p:ph idx="1"/>
          </p:nvPr>
        </p:nvSpPr>
        <p:spPr/>
        <p:txBody>
          <a:bodyPr/>
          <a:lstStyle/>
          <a:p>
            <a:pPr algn="just"/>
            <a:r>
              <a:rPr lang="en-US" dirty="0"/>
              <a:t>In large organizations, many people are involved in the design, use, and maintenance of a large database with hundreds of users. The people whose jobs involve the day-to-day use of a large database can be called as the actors on the scene. </a:t>
            </a:r>
          </a:p>
        </p:txBody>
      </p:sp>
      <p:sp>
        <p:nvSpPr>
          <p:cNvPr id="4" name="Footer Placeholder 3"/>
          <p:cNvSpPr>
            <a:spLocks noGrp="1"/>
          </p:cNvSpPr>
          <p:nvPr>
            <p:ph type="ftr" sz="quarter" idx="11"/>
          </p:nvPr>
        </p:nvSpPr>
        <p:spPr/>
        <p:txBody>
          <a:bodyPr/>
          <a:lstStyle/>
          <a:p>
            <a:r>
              <a:rPr lang="en-US" smtClean="0"/>
              <a:t>Manikanta Assistant professor Department of MCA ATME CE</a:t>
            </a:r>
            <a:endParaRPr lang="en-US"/>
          </a:p>
        </p:txBody>
      </p:sp>
    </p:spTree>
    <p:extLst>
      <p:ext uri="{BB962C8B-B14F-4D97-AF65-F5344CB8AC3E}">
        <p14:creationId xmlns:p14="http://schemas.microsoft.com/office/powerpoint/2010/main" val="104631075"/>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762000"/>
            <a:ext cx="8229600" cy="1143000"/>
          </a:xfrm>
        </p:spPr>
        <p:txBody>
          <a:bodyPr>
            <a:normAutofit fontScale="90000"/>
          </a:bodyPr>
          <a:lstStyle/>
          <a:p>
            <a:r>
              <a:rPr lang="en-US" b="1" dirty="0"/>
              <a:t>Actors on the Scene</a:t>
            </a:r>
            <a:br>
              <a:rPr lang="en-US" b="1" dirty="0"/>
            </a:br>
            <a:endParaRPr lang="en-US" dirty="0"/>
          </a:p>
        </p:txBody>
      </p:sp>
      <p:sp>
        <p:nvSpPr>
          <p:cNvPr id="3" name="Content Placeholder 2"/>
          <p:cNvSpPr>
            <a:spLocks noGrp="1"/>
          </p:cNvSpPr>
          <p:nvPr>
            <p:ph idx="1"/>
          </p:nvPr>
        </p:nvSpPr>
        <p:spPr>
          <a:xfrm>
            <a:off x="0" y="1905000"/>
            <a:ext cx="9144000" cy="4953000"/>
          </a:xfrm>
        </p:spPr>
        <p:txBody>
          <a:bodyPr>
            <a:normAutofit fontScale="62500" lnSpcReduction="20000"/>
          </a:bodyPr>
          <a:lstStyle/>
          <a:p>
            <a:r>
              <a:rPr lang="en-US" b="1" dirty="0" smtClean="0"/>
              <a:t>Database </a:t>
            </a:r>
            <a:r>
              <a:rPr lang="en-US" b="1" dirty="0"/>
              <a:t>Administrators (DBAs)</a:t>
            </a:r>
            <a:endParaRPr lang="en-US" dirty="0"/>
          </a:p>
          <a:p>
            <a:pPr lvl="1"/>
            <a:r>
              <a:rPr lang="en-US" dirty="0"/>
              <a:t>i. Database Administrators In any organization where many people use the same resources, there is a need for a chief administrator to oversee and manage these resources. In a database environment, the primary resource is the database itself, and the secondary resource is the DBMS and related software. Administering these resources is the responsibility of the database administrator (DBA). The DBA is responsible for authorizing access to the database, coordinating and monitoring its use, and acquiring software and hardware resources as needed</a:t>
            </a:r>
            <a:r>
              <a:rPr lang="en-US" dirty="0" smtClean="0"/>
              <a:t>.</a:t>
            </a:r>
          </a:p>
          <a:p>
            <a:pPr lvl="1"/>
            <a:r>
              <a:rPr lang="en-US" dirty="0" smtClean="0"/>
              <a:t>Responsibilities</a:t>
            </a:r>
            <a:r>
              <a:rPr lang="en-US" dirty="0"/>
              <a:t>:</a:t>
            </a:r>
          </a:p>
          <a:p>
            <a:pPr lvl="2"/>
            <a:r>
              <a:rPr lang="en-US" dirty="0"/>
              <a:t>Authorize database access.</a:t>
            </a:r>
          </a:p>
          <a:p>
            <a:pPr lvl="2"/>
            <a:r>
              <a:rPr lang="en-US" dirty="0"/>
              <a:t>Monitor and optimize database performance.</a:t>
            </a:r>
          </a:p>
          <a:p>
            <a:pPr lvl="2"/>
            <a:r>
              <a:rPr lang="en-US" dirty="0"/>
              <a:t>Ensure data security and system uptime.</a:t>
            </a:r>
          </a:p>
          <a:p>
            <a:r>
              <a:rPr lang="en-US" b="1" dirty="0"/>
              <a:t>Database Designers</a:t>
            </a:r>
            <a:endParaRPr lang="en-US" dirty="0"/>
          </a:p>
          <a:p>
            <a:pPr lvl="1"/>
            <a:r>
              <a:rPr lang="en-US" dirty="0"/>
              <a:t>Role: Define the structure and schema of the database based on user requirements.</a:t>
            </a:r>
          </a:p>
          <a:p>
            <a:pPr lvl="1"/>
            <a:r>
              <a:rPr lang="en-US" dirty="0"/>
              <a:t>Responsibilities:</a:t>
            </a:r>
          </a:p>
          <a:p>
            <a:pPr lvl="2"/>
            <a:r>
              <a:rPr lang="en-US" dirty="0"/>
              <a:t>Identify data requirements.</a:t>
            </a:r>
          </a:p>
          <a:p>
            <a:pPr lvl="2"/>
            <a:r>
              <a:rPr lang="en-US" dirty="0"/>
              <a:t>Create a design that meets user needs.</a:t>
            </a:r>
          </a:p>
          <a:p>
            <a:pPr lvl="2"/>
            <a:r>
              <a:rPr lang="en-US" dirty="0"/>
              <a:t>Collaborate with users to ensure the database supports all views and requirements</a:t>
            </a:r>
            <a:r>
              <a:rPr lang="en-US" dirty="0" smtClean="0"/>
              <a:t>.</a:t>
            </a:r>
            <a:endParaRPr lang="en-US" dirty="0"/>
          </a:p>
        </p:txBody>
      </p:sp>
      <p:sp>
        <p:nvSpPr>
          <p:cNvPr id="5" name="Footer Placeholder 4"/>
          <p:cNvSpPr>
            <a:spLocks noGrp="1"/>
          </p:cNvSpPr>
          <p:nvPr>
            <p:ph type="ftr" sz="quarter" idx="11"/>
          </p:nvPr>
        </p:nvSpPr>
        <p:spPr/>
        <p:txBody>
          <a:bodyPr/>
          <a:lstStyle/>
          <a:p>
            <a:r>
              <a:rPr lang="en-US" smtClean="0"/>
              <a:t>Manikanta Assistant professor Department of MCA ATME CE</a:t>
            </a:r>
            <a:endParaRPr lang="en-US"/>
          </a:p>
        </p:txBody>
      </p:sp>
    </p:spTree>
    <p:extLst>
      <p:ext uri="{BB962C8B-B14F-4D97-AF65-F5344CB8AC3E}">
        <p14:creationId xmlns:p14="http://schemas.microsoft.com/office/powerpoint/2010/main" val="941573328"/>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143000"/>
            <a:ext cx="8229600" cy="5562600"/>
          </a:xfrm>
        </p:spPr>
        <p:txBody>
          <a:bodyPr>
            <a:normAutofit fontScale="55000" lnSpcReduction="20000"/>
          </a:bodyPr>
          <a:lstStyle/>
          <a:p>
            <a:pPr marL="0" indent="0">
              <a:buNone/>
            </a:pPr>
            <a:r>
              <a:rPr lang="en-US" dirty="0" smtClean="0"/>
              <a:t>■ </a:t>
            </a:r>
            <a:r>
              <a:rPr lang="en-US" b="1" dirty="0" smtClean="0"/>
              <a:t>End </a:t>
            </a:r>
            <a:r>
              <a:rPr lang="en-US" b="1" dirty="0"/>
              <a:t>Users </a:t>
            </a:r>
            <a:r>
              <a:rPr lang="en-US" dirty="0"/>
              <a:t>End users are the people whose jobs require access to the database for querying, updating, and generating reports; the database primarily exists for their use. There are several categories of end users: </a:t>
            </a:r>
            <a:endParaRPr lang="en-US" dirty="0" smtClean="0"/>
          </a:p>
          <a:p>
            <a:pPr marL="0" indent="0">
              <a:buNone/>
            </a:pPr>
            <a:r>
              <a:rPr lang="en-US" dirty="0" smtClean="0"/>
              <a:t>■ </a:t>
            </a:r>
            <a:r>
              <a:rPr lang="en-US" b="1" dirty="0"/>
              <a:t>Casual end users </a:t>
            </a:r>
            <a:r>
              <a:rPr lang="en-US" dirty="0"/>
              <a:t>occasionally access the database, but they may need different information each time. They use a sophisticated database query language to specify their requests and are typically middle- or high-level managers or other occasional browsers. </a:t>
            </a:r>
            <a:endParaRPr lang="en-US" dirty="0" smtClean="0"/>
          </a:p>
          <a:p>
            <a:pPr marL="0" indent="0">
              <a:buNone/>
            </a:pPr>
            <a:r>
              <a:rPr lang="en-US" dirty="0" smtClean="0"/>
              <a:t>■ </a:t>
            </a:r>
            <a:r>
              <a:rPr lang="en-US" b="1" dirty="0"/>
              <a:t>Naive or parametric end users </a:t>
            </a:r>
            <a:r>
              <a:rPr lang="en-US" dirty="0"/>
              <a:t>make up a sizable portion of database end users. Their main job function revolves around constantly querying and updating the database, using standard types of queries and updates—called canned transactions—that have been carefully programmed and tested. The tasks that such users perform are varied: </a:t>
            </a:r>
            <a:r>
              <a:rPr lang="en-US" dirty="0" smtClean="0"/>
              <a:t/>
            </a:r>
            <a:br>
              <a:rPr lang="en-US" dirty="0" smtClean="0"/>
            </a:br>
            <a:r>
              <a:rPr lang="en-US" dirty="0" smtClean="0"/>
              <a:t>	 </a:t>
            </a:r>
            <a:r>
              <a:rPr lang="en-US" b="1" dirty="0"/>
              <a:t>Bank tellers </a:t>
            </a:r>
            <a:r>
              <a:rPr lang="en-US" dirty="0"/>
              <a:t>check account balances and post withdrawals and deposits. </a:t>
            </a:r>
            <a:endParaRPr lang="en-US" dirty="0" smtClean="0"/>
          </a:p>
          <a:p>
            <a:pPr marL="0" indent="0">
              <a:buNone/>
            </a:pPr>
            <a:r>
              <a:rPr lang="en-US" dirty="0"/>
              <a:t>	</a:t>
            </a:r>
            <a:r>
              <a:rPr lang="en-US" dirty="0" smtClean="0"/>
              <a:t> </a:t>
            </a:r>
            <a:r>
              <a:rPr lang="en-US" b="1" dirty="0"/>
              <a:t>Reservation agents </a:t>
            </a:r>
            <a:r>
              <a:rPr lang="en-US" dirty="0"/>
              <a:t>for airlines, hotels, and car rental companies check </a:t>
            </a:r>
            <a:r>
              <a:rPr lang="en-US" dirty="0" smtClean="0"/>
              <a:t>		availability </a:t>
            </a:r>
            <a:r>
              <a:rPr lang="en-US" dirty="0"/>
              <a:t>for a given request and make reservations. </a:t>
            </a:r>
            <a:endParaRPr lang="en-US" dirty="0" smtClean="0"/>
          </a:p>
          <a:p>
            <a:pPr marL="0" indent="0">
              <a:buNone/>
            </a:pPr>
            <a:r>
              <a:rPr lang="en-US" dirty="0" smtClean="0"/>
              <a:t>■ </a:t>
            </a:r>
            <a:r>
              <a:rPr lang="en-US" b="1" dirty="0"/>
              <a:t>Sophisticated end users </a:t>
            </a:r>
            <a:r>
              <a:rPr lang="en-US" dirty="0"/>
              <a:t>include engineers, scientists, business analysts, and others who thoroughly familiarize themselves with the facilities of the DBMS in order to implement their own applications to meet their complex requirements </a:t>
            </a:r>
            <a:r>
              <a:rPr lang="en-US" dirty="0" smtClean="0"/>
              <a:t>.</a:t>
            </a:r>
          </a:p>
          <a:p>
            <a:pPr marL="0" indent="0">
              <a:buNone/>
            </a:pPr>
            <a:r>
              <a:rPr lang="en-US" dirty="0" smtClean="0"/>
              <a:t> </a:t>
            </a:r>
            <a:r>
              <a:rPr lang="en-US" dirty="0"/>
              <a:t>■ </a:t>
            </a:r>
            <a:r>
              <a:rPr lang="en-US" b="1" dirty="0" smtClean="0"/>
              <a:t>Standalone </a:t>
            </a:r>
            <a:r>
              <a:rPr lang="en-US" b="1" dirty="0"/>
              <a:t>users </a:t>
            </a:r>
            <a:r>
              <a:rPr lang="en-US" dirty="0"/>
              <a:t>maintain personal databases by using ready-made program packages that provide easy-to-use menu-based or graphics-based interfaces. An example is the user of a tax package that stores a variety of personal financial data for tax purposes</a:t>
            </a:r>
          </a:p>
        </p:txBody>
      </p:sp>
      <p:sp>
        <p:nvSpPr>
          <p:cNvPr id="4" name="Footer Placeholder 3"/>
          <p:cNvSpPr>
            <a:spLocks noGrp="1"/>
          </p:cNvSpPr>
          <p:nvPr>
            <p:ph type="ftr" sz="quarter" idx="11"/>
          </p:nvPr>
        </p:nvSpPr>
        <p:spPr/>
        <p:txBody>
          <a:bodyPr/>
          <a:lstStyle/>
          <a:p>
            <a:r>
              <a:rPr lang="en-US" smtClean="0"/>
              <a:t>Manikanta Assistant professor Department of MCA ATME CE</a:t>
            </a:r>
            <a:endParaRPr lang="en-US"/>
          </a:p>
        </p:txBody>
      </p:sp>
    </p:spTree>
    <p:extLst>
      <p:ext uri="{BB962C8B-B14F-4D97-AF65-F5344CB8AC3E}">
        <p14:creationId xmlns:p14="http://schemas.microsoft.com/office/powerpoint/2010/main" val="96040290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33400"/>
            <a:ext cx="8229600" cy="1143000"/>
          </a:xfrm>
        </p:spPr>
        <p:txBody>
          <a:bodyPr/>
          <a:lstStyle/>
          <a:p>
            <a:r>
              <a:rPr lang="en-US" dirty="0" smtClean="0"/>
              <a:t>1. Purpose of database System</a:t>
            </a:r>
            <a:endParaRPr lang="en-US" dirty="0"/>
          </a:p>
        </p:txBody>
      </p:sp>
      <p:sp>
        <p:nvSpPr>
          <p:cNvPr id="3" name="Content Placeholder 2"/>
          <p:cNvSpPr>
            <a:spLocks noGrp="1"/>
          </p:cNvSpPr>
          <p:nvPr>
            <p:ph idx="1"/>
          </p:nvPr>
        </p:nvSpPr>
        <p:spPr/>
        <p:txBody>
          <a:bodyPr>
            <a:normAutofit fontScale="77500" lnSpcReduction="20000"/>
          </a:bodyPr>
          <a:lstStyle/>
          <a:p>
            <a:r>
              <a:rPr lang="en-US" b="1" dirty="0"/>
              <a:t>Data Redundancy and Inconsistency</a:t>
            </a:r>
            <a:endParaRPr lang="en-US" dirty="0"/>
          </a:p>
          <a:p>
            <a:pPr lvl="1"/>
            <a:r>
              <a:rPr lang="en-US" dirty="0"/>
              <a:t>Same data may be stored in multiple places (duplicate copies).</a:t>
            </a:r>
          </a:p>
          <a:p>
            <a:pPr lvl="1"/>
            <a:r>
              <a:rPr lang="en-US" dirty="0"/>
              <a:t>Updates to data in one place may not reflect in others, leading to mismatched information.</a:t>
            </a:r>
          </a:p>
          <a:p>
            <a:r>
              <a:rPr lang="en-US" b="1" dirty="0"/>
              <a:t>Difficulty in Accessing Data</a:t>
            </a:r>
            <a:endParaRPr lang="en-US" dirty="0"/>
          </a:p>
          <a:p>
            <a:pPr lvl="1"/>
            <a:r>
              <a:rPr lang="en-US" dirty="0"/>
              <a:t>Retrieving specific data requires writing new programs.</a:t>
            </a:r>
          </a:p>
          <a:p>
            <a:pPr lvl="1"/>
            <a:r>
              <a:rPr lang="en-US" dirty="0"/>
              <a:t>Data requests not anticipated earlier are hard to handle.</a:t>
            </a:r>
          </a:p>
          <a:p>
            <a:r>
              <a:rPr lang="en-US" b="1" dirty="0"/>
              <a:t>Data Isolation</a:t>
            </a:r>
            <a:endParaRPr lang="en-US" dirty="0"/>
          </a:p>
          <a:p>
            <a:pPr lvl="1"/>
            <a:r>
              <a:rPr lang="en-US" dirty="0"/>
              <a:t>Data is scattered across files in different formats.</a:t>
            </a:r>
          </a:p>
          <a:p>
            <a:pPr lvl="1"/>
            <a:r>
              <a:rPr lang="en-US" dirty="0"/>
              <a:t>Writing new programs to access data is difficult.</a:t>
            </a:r>
          </a:p>
          <a:p>
            <a:r>
              <a:rPr lang="en-US" b="1" dirty="0"/>
              <a:t>Integrity Problems</a:t>
            </a:r>
            <a:endParaRPr lang="en-US" dirty="0"/>
          </a:p>
          <a:p>
            <a:pPr lvl="1"/>
            <a:r>
              <a:rPr lang="en-US" dirty="0"/>
              <a:t>Ensuring data consistency (e.g., no negative balance) is hard.</a:t>
            </a:r>
          </a:p>
          <a:p>
            <a:pPr lvl="1"/>
            <a:r>
              <a:rPr lang="en-US" dirty="0"/>
              <a:t>Changing or enforcing new rules requires modifying programs.</a:t>
            </a:r>
          </a:p>
          <a:p>
            <a:endParaRPr lang="en-US" dirty="0"/>
          </a:p>
        </p:txBody>
      </p:sp>
      <p:sp>
        <p:nvSpPr>
          <p:cNvPr id="4" name="Footer Placeholder 3"/>
          <p:cNvSpPr>
            <a:spLocks noGrp="1"/>
          </p:cNvSpPr>
          <p:nvPr>
            <p:ph type="ftr" sz="quarter" idx="11"/>
          </p:nvPr>
        </p:nvSpPr>
        <p:spPr/>
        <p:txBody>
          <a:bodyPr/>
          <a:lstStyle/>
          <a:p>
            <a:r>
              <a:rPr lang="en-US" smtClean="0"/>
              <a:t>Manikanta Assistant professor Department of MCA ATME CE</a:t>
            </a:r>
            <a:endParaRPr lang="en-US"/>
          </a:p>
        </p:txBody>
      </p:sp>
    </p:spTree>
    <p:extLst>
      <p:ext uri="{BB962C8B-B14F-4D97-AF65-F5344CB8AC3E}">
        <p14:creationId xmlns:p14="http://schemas.microsoft.com/office/powerpoint/2010/main" val="395315420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533400"/>
            <a:ext cx="8229600" cy="1143000"/>
          </a:xfrm>
        </p:spPr>
        <p:txBody>
          <a:bodyPr/>
          <a:lstStyle/>
          <a:p>
            <a:r>
              <a:rPr lang="en-US" b="1" dirty="0"/>
              <a:t>The workers behind the scene</a:t>
            </a:r>
          </a:p>
        </p:txBody>
      </p:sp>
      <p:sp>
        <p:nvSpPr>
          <p:cNvPr id="3" name="Content Placeholder 2"/>
          <p:cNvSpPr>
            <a:spLocks noGrp="1"/>
          </p:cNvSpPr>
          <p:nvPr>
            <p:ph idx="1"/>
          </p:nvPr>
        </p:nvSpPr>
        <p:spPr/>
        <p:txBody>
          <a:bodyPr>
            <a:normAutofit fontScale="55000" lnSpcReduction="20000"/>
          </a:bodyPr>
          <a:lstStyle/>
          <a:p>
            <a:r>
              <a:rPr lang="en-US" dirty="0"/>
              <a:t>The workers behind the scene include the following categories: </a:t>
            </a:r>
            <a:endParaRPr lang="en-US" dirty="0" smtClean="0"/>
          </a:p>
          <a:p>
            <a:pPr marL="0" indent="0">
              <a:buNone/>
            </a:pPr>
            <a:r>
              <a:rPr lang="en-US" dirty="0" smtClean="0"/>
              <a:t>■ </a:t>
            </a:r>
            <a:r>
              <a:rPr lang="en-US" b="1" dirty="0" smtClean="0"/>
              <a:t>DBMS system designers and implementers</a:t>
            </a:r>
            <a:r>
              <a:rPr lang="en-US" dirty="0" smtClean="0"/>
              <a:t> </a:t>
            </a:r>
            <a:r>
              <a:rPr lang="en-US" dirty="0"/>
              <a:t>design and implement the DBMS modules and interfaces as a software package. A DBMS is a very complex software system that consists of many components, or modules, including modules for implementing the catalogue, query language processing, interface processing, accessing and buffering data, controlling concurrency, and handling data recovery and security. The DBMS must interface with other system software such as the operating system and compilers for various programming languages</a:t>
            </a:r>
            <a:r>
              <a:rPr lang="en-US" dirty="0" smtClean="0"/>
              <a:t>.</a:t>
            </a:r>
          </a:p>
          <a:p>
            <a:pPr marL="0" indent="0">
              <a:buNone/>
            </a:pPr>
            <a:r>
              <a:rPr lang="en-US" dirty="0" smtClean="0"/>
              <a:t>■</a:t>
            </a:r>
            <a:r>
              <a:rPr lang="en-US" b="1" dirty="0"/>
              <a:t>Tool developers design and implement tools</a:t>
            </a:r>
            <a:r>
              <a:rPr lang="en-US" dirty="0"/>
              <a:t>—the software packages that facilitate database modeling and design, database system design, and improved performance. Tools are optional packages that are often purchased separately. They include packages for database design, performance monitoring, natural language or graphical interfaces, prototyping, simulation, and test data generation. In many cases, independent software vendors develop and market these tools. </a:t>
            </a:r>
            <a:endParaRPr lang="en-US" dirty="0" smtClean="0"/>
          </a:p>
          <a:p>
            <a:pPr marL="0" indent="0">
              <a:buNone/>
            </a:pPr>
            <a:r>
              <a:rPr lang="en-US" dirty="0" smtClean="0"/>
              <a:t>■ </a:t>
            </a:r>
            <a:r>
              <a:rPr lang="en-US" b="1" dirty="0"/>
              <a:t>Operators and maintenance personne</a:t>
            </a:r>
            <a:r>
              <a:rPr lang="en-US" dirty="0"/>
              <a:t>l (system administration personnel) are responsible for the actual running and maintenance of the hardware and software environment for the database system. Although these categories of workers behind the scene are instrumental in making the database system available to end users, they typically do not use the database contents for their own purposes.</a:t>
            </a:r>
          </a:p>
        </p:txBody>
      </p:sp>
      <p:sp>
        <p:nvSpPr>
          <p:cNvPr id="4" name="Footer Placeholder 3"/>
          <p:cNvSpPr>
            <a:spLocks noGrp="1"/>
          </p:cNvSpPr>
          <p:nvPr>
            <p:ph type="ftr" sz="quarter" idx="11"/>
          </p:nvPr>
        </p:nvSpPr>
        <p:spPr/>
        <p:txBody>
          <a:bodyPr/>
          <a:lstStyle/>
          <a:p>
            <a:r>
              <a:rPr lang="en-US" smtClean="0"/>
              <a:t>Manikanta Assistant professor Department of MCA ATME CE</a:t>
            </a:r>
            <a:endParaRPr lang="en-US"/>
          </a:p>
        </p:txBody>
      </p:sp>
    </p:spTree>
    <p:extLst>
      <p:ext uri="{BB962C8B-B14F-4D97-AF65-F5344CB8AC3E}">
        <p14:creationId xmlns:p14="http://schemas.microsoft.com/office/powerpoint/2010/main" val="245687262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304800"/>
            <a:ext cx="8229600" cy="1143000"/>
          </a:xfrm>
        </p:spPr>
        <p:txBody>
          <a:bodyPr/>
          <a:lstStyle/>
          <a:p>
            <a:r>
              <a:rPr lang="en-US" dirty="0" smtClean="0"/>
              <a:t>ADVANTAGES</a:t>
            </a:r>
            <a:endParaRPr lang="en-US" dirty="0"/>
          </a:p>
        </p:txBody>
      </p:sp>
      <p:sp>
        <p:nvSpPr>
          <p:cNvPr id="3" name="Content Placeholder 2"/>
          <p:cNvSpPr>
            <a:spLocks noGrp="1"/>
          </p:cNvSpPr>
          <p:nvPr>
            <p:ph idx="1"/>
          </p:nvPr>
        </p:nvSpPr>
        <p:spPr>
          <a:xfrm>
            <a:off x="0" y="1143000"/>
            <a:ext cx="9067800" cy="6019800"/>
          </a:xfrm>
        </p:spPr>
        <p:txBody>
          <a:bodyPr>
            <a:noAutofit/>
          </a:bodyPr>
          <a:lstStyle/>
          <a:p>
            <a:pPr marL="0" indent="0">
              <a:buNone/>
            </a:pPr>
            <a:r>
              <a:rPr lang="en-US" sz="1800" b="1" dirty="0"/>
              <a:t>Controlling Redundancy in a Database </a:t>
            </a:r>
          </a:p>
          <a:p>
            <a:r>
              <a:rPr lang="en-US" sz="1800" dirty="0"/>
              <a:t>In traditional file systems, different departments (or users) often keep </a:t>
            </a:r>
            <a:r>
              <a:rPr lang="en-US" sz="1800" b="1" dirty="0"/>
              <a:t>separate copies</a:t>
            </a:r>
            <a:r>
              <a:rPr lang="en-US" sz="1800" dirty="0"/>
              <a:t> of the same data. This leads to several problems:</a:t>
            </a:r>
          </a:p>
          <a:p>
            <a:pPr marL="0" indent="0">
              <a:buNone/>
            </a:pPr>
            <a:r>
              <a:rPr lang="en-US" sz="1800" b="1" dirty="0" smtClean="0"/>
              <a:t>Duplication </a:t>
            </a:r>
            <a:r>
              <a:rPr lang="en-US" sz="1800" b="1" dirty="0"/>
              <a:t>of Effort</a:t>
            </a:r>
            <a:r>
              <a:rPr lang="en-US" sz="1800" dirty="0"/>
              <a:t>:</a:t>
            </a:r>
          </a:p>
          <a:p>
            <a:pPr lvl="1"/>
            <a:r>
              <a:rPr lang="en-US" sz="1800" dirty="0"/>
              <a:t>When the same data is stored in multiple places, any update (e.g., adding a new student) must be repeated across each copy of the data.</a:t>
            </a:r>
          </a:p>
          <a:p>
            <a:pPr lvl="1"/>
            <a:r>
              <a:rPr lang="en-US" sz="1800" dirty="0"/>
              <a:t>This wastes time and effort because the same task is performed multiple times.</a:t>
            </a:r>
          </a:p>
          <a:p>
            <a:pPr marL="0" indent="0">
              <a:buNone/>
            </a:pPr>
            <a:r>
              <a:rPr lang="en-US" sz="1800" b="1" dirty="0"/>
              <a:t>Wasted Storage</a:t>
            </a:r>
            <a:r>
              <a:rPr lang="en-US" sz="1800" dirty="0"/>
              <a:t>:</a:t>
            </a:r>
          </a:p>
          <a:p>
            <a:pPr lvl="1"/>
            <a:r>
              <a:rPr lang="en-US" sz="1800" dirty="0"/>
              <a:t>Storing the same data in different places wastes </a:t>
            </a:r>
            <a:r>
              <a:rPr lang="en-US" sz="1800" b="1" dirty="0"/>
              <a:t>storage space</a:t>
            </a:r>
            <a:r>
              <a:rPr lang="en-US" sz="1800" dirty="0"/>
              <a:t>, especially if the data is large.</a:t>
            </a:r>
          </a:p>
          <a:p>
            <a:pPr lvl="1"/>
            <a:r>
              <a:rPr lang="en-US" sz="1800" dirty="0"/>
              <a:t>For example, both the course registration office and the accounting office might store student names and details, leading to unnecessary duplication.</a:t>
            </a:r>
          </a:p>
          <a:p>
            <a:pPr marL="0" indent="0">
              <a:buNone/>
            </a:pPr>
            <a:r>
              <a:rPr lang="en-US" sz="1800" b="1" dirty="0"/>
              <a:t>Inconsistent Data</a:t>
            </a:r>
            <a:r>
              <a:rPr lang="en-US" sz="1800" dirty="0"/>
              <a:t>:</a:t>
            </a:r>
          </a:p>
          <a:p>
            <a:pPr lvl="1"/>
            <a:r>
              <a:rPr lang="en-US" sz="1800" dirty="0"/>
              <a:t>When data is updated in one place but not in others, inconsistencies occur.</a:t>
            </a:r>
          </a:p>
          <a:p>
            <a:pPr lvl="1"/>
            <a:r>
              <a:rPr lang="en-US" sz="1800" dirty="0"/>
              <a:t>For example, one office may enter a student's birthdate as JAN-19-1984, while another office might enter JAN-29-1984. This leads to </a:t>
            </a:r>
            <a:r>
              <a:rPr lang="en-US" sz="1800" b="1" dirty="0"/>
              <a:t>data inconsistencies</a:t>
            </a:r>
            <a:r>
              <a:rPr lang="en-US" sz="1800" dirty="0" smtClean="0"/>
              <a:t>.</a:t>
            </a:r>
            <a:endParaRPr lang="en-US" sz="1800" dirty="0"/>
          </a:p>
        </p:txBody>
      </p:sp>
      <p:sp>
        <p:nvSpPr>
          <p:cNvPr id="4" name="Footer Placeholder 3"/>
          <p:cNvSpPr>
            <a:spLocks noGrp="1"/>
          </p:cNvSpPr>
          <p:nvPr>
            <p:ph type="ftr" sz="quarter" idx="11"/>
          </p:nvPr>
        </p:nvSpPr>
        <p:spPr/>
        <p:txBody>
          <a:bodyPr/>
          <a:lstStyle/>
          <a:p>
            <a:r>
              <a:rPr lang="en-US" smtClean="0"/>
              <a:t>Manikanta Assistant professor Department of MCA ATME CE</a:t>
            </a:r>
            <a:endParaRPr lang="en-US"/>
          </a:p>
        </p:txBody>
      </p:sp>
    </p:spTree>
    <p:extLst>
      <p:ext uri="{BB962C8B-B14F-4D97-AF65-F5344CB8AC3E}">
        <p14:creationId xmlns:p14="http://schemas.microsoft.com/office/powerpoint/2010/main" val="2988115934"/>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marL="0" indent="0">
              <a:buNone/>
            </a:pPr>
            <a:r>
              <a:rPr lang="en-US" sz="1600" b="1" dirty="0"/>
              <a:t>How DBMS Controls Redundancy</a:t>
            </a:r>
          </a:p>
          <a:p>
            <a:pPr marL="0" indent="0">
              <a:buNone/>
            </a:pPr>
            <a:r>
              <a:rPr lang="en-US" sz="1600" dirty="0" smtClean="0"/>
              <a:t>	In </a:t>
            </a:r>
            <a:r>
              <a:rPr lang="en-US" sz="1600" dirty="0"/>
              <a:t>a </a:t>
            </a:r>
            <a:r>
              <a:rPr lang="en-US" sz="1600" b="1" dirty="0"/>
              <a:t>database system</a:t>
            </a:r>
            <a:r>
              <a:rPr lang="en-US" sz="1600" dirty="0"/>
              <a:t>, redundancy is controlled in the following ways:</a:t>
            </a:r>
          </a:p>
          <a:p>
            <a:pPr marL="0" indent="0">
              <a:buNone/>
            </a:pPr>
            <a:r>
              <a:rPr lang="en-US" sz="1600" b="1" dirty="0"/>
              <a:t>Single Source of Truth</a:t>
            </a:r>
            <a:r>
              <a:rPr lang="en-US" sz="1600" dirty="0"/>
              <a:t>:</a:t>
            </a:r>
          </a:p>
          <a:p>
            <a:pPr lvl="1"/>
            <a:r>
              <a:rPr lang="en-US" sz="1600" dirty="0"/>
              <a:t>The goal is to store each logical piece of data (e.g., a student’s name or birthdate) </a:t>
            </a:r>
            <a:r>
              <a:rPr lang="en-US" sz="1600" b="1" dirty="0"/>
              <a:t>only once</a:t>
            </a:r>
            <a:r>
              <a:rPr lang="en-US" sz="1600" dirty="0"/>
              <a:t> in the database. This helps in maintaining </a:t>
            </a:r>
            <a:r>
              <a:rPr lang="en-US" sz="1600" b="1" dirty="0"/>
              <a:t>consistency</a:t>
            </a:r>
            <a:r>
              <a:rPr lang="en-US" sz="1600" dirty="0"/>
              <a:t> and saves </a:t>
            </a:r>
            <a:r>
              <a:rPr lang="en-US" sz="1600" b="1" dirty="0"/>
              <a:t>storage space</a:t>
            </a:r>
            <a:r>
              <a:rPr lang="en-US" sz="1600" dirty="0"/>
              <a:t>.</a:t>
            </a:r>
          </a:p>
          <a:p>
            <a:pPr marL="0" indent="0">
              <a:buNone/>
            </a:pPr>
            <a:r>
              <a:rPr lang="en-US" sz="1600" b="1" dirty="0"/>
              <a:t>Controlled Redundancy for Performance</a:t>
            </a:r>
            <a:r>
              <a:rPr lang="en-US" sz="1600" dirty="0"/>
              <a:t>:</a:t>
            </a:r>
          </a:p>
          <a:p>
            <a:pPr lvl="1"/>
            <a:r>
              <a:rPr lang="en-US" sz="1600" dirty="0"/>
              <a:t>Sometimes, it’s necessary to store some data </a:t>
            </a:r>
            <a:r>
              <a:rPr lang="en-US" sz="1600" b="1" dirty="0"/>
              <a:t>redundantly</a:t>
            </a:r>
            <a:r>
              <a:rPr lang="en-US" sz="1600" dirty="0"/>
              <a:t> to speed up queries.</a:t>
            </a:r>
          </a:p>
          <a:p>
            <a:pPr lvl="1"/>
            <a:r>
              <a:rPr lang="en-US" sz="1600" dirty="0"/>
              <a:t>For example, storing the student name and course number in the </a:t>
            </a:r>
            <a:r>
              <a:rPr lang="en-US" sz="1600" b="1" dirty="0"/>
              <a:t>GRADE_REPORT</a:t>
            </a:r>
            <a:r>
              <a:rPr lang="en-US" sz="1600" dirty="0"/>
              <a:t> file allows quick access without searching through multiple files.</a:t>
            </a:r>
          </a:p>
          <a:p>
            <a:pPr marL="0" indent="0">
              <a:buNone/>
            </a:pPr>
            <a:r>
              <a:rPr lang="en-US" sz="1600" b="1" dirty="0"/>
              <a:t>Consistency Checks</a:t>
            </a:r>
            <a:r>
              <a:rPr lang="en-US" sz="1600" dirty="0"/>
              <a:t>:</a:t>
            </a:r>
          </a:p>
          <a:p>
            <a:pPr lvl="1"/>
            <a:r>
              <a:rPr lang="en-US" sz="1600" dirty="0"/>
              <a:t>If redundancy is used (e.g., storing student name in the GRADE_REPORT file), the DBMS can check that the redundant data matches the original data.</a:t>
            </a:r>
          </a:p>
          <a:p>
            <a:pPr lvl="1"/>
            <a:r>
              <a:rPr lang="en-US" sz="1600" dirty="0"/>
              <a:t>For example, the DBMS can check that the student name in the </a:t>
            </a:r>
            <a:r>
              <a:rPr lang="en-US" sz="1600" b="1" dirty="0"/>
              <a:t>GRADE_REPORT</a:t>
            </a:r>
            <a:r>
              <a:rPr lang="en-US" sz="1600" dirty="0"/>
              <a:t> matches the name in the </a:t>
            </a:r>
            <a:r>
              <a:rPr lang="en-US" sz="1600" b="1" dirty="0"/>
              <a:t>STUDENT</a:t>
            </a:r>
            <a:r>
              <a:rPr lang="en-US" sz="1600" dirty="0"/>
              <a:t> record. This helps prevent </a:t>
            </a:r>
            <a:r>
              <a:rPr lang="en-US" sz="1600" b="1" dirty="0"/>
              <a:t>inconsistent</a:t>
            </a:r>
            <a:r>
              <a:rPr lang="en-US" sz="1600" dirty="0"/>
              <a:t> data from being entered</a:t>
            </a:r>
            <a:r>
              <a:rPr lang="en-US" sz="1600" dirty="0" smtClean="0"/>
              <a:t>.</a:t>
            </a:r>
            <a:endParaRPr lang="en-US" sz="1600" dirty="0"/>
          </a:p>
        </p:txBody>
      </p:sp>
      <p:sp>
        <p:nvSpPr>
          <p:cNvPr id="4" name="Footer Placeholder 3"/>
          <p:cNvSpPr>
            <a:spLocks noGrp="1"/>
          </p:cNvSpPr>
          <p:nvPr>
            <p:ph type="ftr" sz="quarter" idx="11"/>
          </p:nvPr>
        </p:nvSpPr>
        <p:spPr/>
        <p:txBody>
          <a:bodyPr/>
          <a:lstStyle/>
          <a:p>
            <a:r>
              <a:rPr lang="en-US" smtClean="0"/>
              <a:t>Manikanta Assistant professor Department of MCA ATME CE</a:t>
            </a:r>
            <a:endParaRPr lang="en-US"/>
          </a:p>
        </p:txBody>
      </p:sp>
    </p:spTree>
    <p:extLst>
      <p:ext uri="{BB962C8B-B14F-4D97-AF65-F5344CB8AC3E}">
        <p14:creationId xmlns:p14="http://schemas.microsoft.com/office/powerpoint/2010/main" val="3418114120"/>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762000"/>
            <a:ext cx="8229600" cy="1143000"/>
          </a:xfrm>
        </p:spPr>
        <p:txBody>
          <a:bodyPr>
            <a:normAutofit fontScale="90000"/>
          </a:bodyPr>
          <a:lstStyle/>
          <a:p>
            <a:r>
              <a:rPr lang="en-US" b="1" dirty="0"/>
              <a:t>When Not to Use a </a:t>
            </a:r>
            <a:r>
              <a:rPr lang="en-US" b="1" dirty="0" smtClean="0"/>
              <a:t>DBMS</a:t>
            </a:r>
            <a:r>
              <a:rPr lang="en-US" b="1" dirty="0"/>
              <a:t/>
            </a:r>
            <a:br>
              <a:rPr lang="en-US" b="1" dirty="0"/>
            </a:br>
            <a:endParaRPr lang="en-US" dirty="0"/>
          </a:p>
        </p:txBody>
      </p:sp>
      <p:sp>
        <p:nvSpPr>
          <p:cNvPr id="3" name="Content Placeholder 2"/>
          <p:cNvSpPr>
            <a:spLocks noGrp="1"/>
          </p:cNvSpPr>
          <p:nvPr>
            <p:ph idx="1"/>
          </p:nvPr>
        </p:nvSpPr>
        <p:spPr>
          <a:xfrm>
            <a:off x="0" y="1219200"/>
            <a:ext cx="9144000" cy="3429000"/>
          </a:xfrm>
        </p:spPr>
        <p:txBody>
          <a:bodyPr>
            <a:noAutofit/>
          </a:bodyPr>
          <a:lstStyle/>
          <a:p>
            <a:r>
              <a:rPr lang="en-US" sz="1600" dirty="0" smtClean="0"/>
              <a:t>Although </a:t>
            </a:r>
            <a:r>
              <a:rPr lang="en-US" sz="1600" dirty="0"/>
              <a:t>a Database Management System (DBMS) offers many advantages, there are some situations where it might not be the best choice due to the </a:t>
            </a:r>
            <a:r>
              <a:rPr lang="en-US" sz="1600" b="1" dirty="0"/>
              <a:t>costs</a:t>
            </a:r>
            <a:r>
              <a:rPr lang="en-US" sz="1600" dirty="0"/>
              <a:t> and </a:t>
            </a:r>
            <a:r>
              <a:rPr lang="en-US" sz="1600" b="1" dirty="0"/>
              <a:t>complexity</a:t>
            </a:r>
            <a:r>
              <a:rPr lang="en-US" sz="1600" dirty="0"/>
              <a:t> involved. Below are the circumstances when using a DBMS may not be ideal:</a:t>
            </a:r>
          </a:p>
          <a:p>
            <a:r>
              <a:rPr lang="en-US" sz="1600" b="1" dirty="0"/>
              <a:t>High Initial Investment</a:t>
            </a:r>
            <a:r>
              <a:rPr lang="en-US" sz="1600" dirty="0"/>
              <a:t>:</a:t>
            </a:r>
          </a:p>
          <a:p>
            <a:pPr lvl="1"/>
            <a:r>
              <a:rPr lang="en-US" sz="1600" dirty="0"/>
              <a:t>Setting up a DBMS can be </a:t>
            </a:r>
            <a:r>
              <a:rPr lang="en-US" sz="1600" b="1" dirty="0"/>
              <a:t>expensive</a:t>
            </a:r>
            <a:r>
              <a:rPr lang="en-US" sz="1600" dirty="0"/>
              <a:t> because you need to buy hardware, software, and train people to use it. If your project is </a:t>
            </a:r>
            <a:r>
              <a:rPr lang="en-US" sz="1600" b="1" dirty="0"/>
              <a:t>small and simple</a:t>
            </a:r>
            <a:r>
              <a:rPr lang="en-US" sz="1600" dirty="0" smtClean="0"/>
              <a:t>,.</a:t>
            </a:r>
          </a:p>
          <a:p>
            <a:r>
              <a:rPr lang="en-US" sz="1600" b="1" dirty="0" smtClean="0"/>
              <a:t>Simple Data and Applications</a:t>
            </a:r>
            <a:r>
              <a:rPr lang="en-US" sz="1600" dirty="0" smtClean="0"/>
              <a:t>:</a:t>
            </a:r>
          </a:p>
          <a:p>
            <a:pPr lvl="1"/>
            <a:r>
              <a:rPr lang="en-US" sz="1600" dirty="0" smtClean="0"/>
              <a:t>If </a:t>
            </a:r>
            <a:r>
              <a:rPr lang="en-US" sz="1600" dirty="0"/>
              <a:t>the data and the software applications are </a:t>
            </a:r>
            <a:r>
              <a:rPr lang="en-US" sz="1600" b="1" dirty="0"/>
              <a:t>simple, well-defined</a:t>
            </a:r>
            <a:r>
              <a:rPr lang="en-US" sz="1600" dirty="0"/>
              <a:t>, and unlikely to change, using a DBMS may involve unnecessary complexity. Traditional file processing may be a better and cheaper option.</a:t>
            </a:r>
          </a:p>
          <a:p>
            <a:r>
              <a:rPr lang="en-US" sz="1600" b="1" dirty="0"/>
              <a:t>Real-Time Requirements</a:t>
            </a:r>
            <a:r>
              <a:rPr lang="en-US" sz="1600" dirty="0"/>
              <a:t>:</a:t>
            </a:r>
          </a:p>
          <a:p>
            <a:pPr lvl="1"/>
            <a:r>
              <a:rPr lang="en-US" sz="1600" dirty="0"/>
              <a:t>Some applications have very strict </a:t>
            </a:r>
            <a:r>
              <a:rPr lang="en-US" sz="1600" b="1" dirty="0"/>
              <a:t>real-time</a:t>
            </a:r>
            <a:r>
              <a:rPr lang="en-US" sz="1600" dirty="0"/>
              <a:t> requirements (e.g., controlling a robotic system). DBMS systems might introduce overhead due to their complexity, potentially causing delays that affect performance.</a:t>
            </a:r>
          </a:p>
          <a:p>
            <a:r>
              <a:rPr lang="en-US" sz="1600" b="1" dirty="0"/>
              <a:t>No Need for Multi-User Access</a:t>
            </a:r>
            <a:r>
              <a:rPr lang="en-US" sz="1600" dirty="0"/>
              <a:t>:</a:t>
            </a:r>
          </a:p>
          <a:p>
            <a:pPr lvl="1"/>
            <a:r>
              <a:rPr lang="en-US" sz="1600" dirty="0"/>
              <a:t>If there is no need for </a:t>
            </a:r>
            <a:r>
              <a:rPr lang="en-US" sz="1600" b="1" dirty="0"/>
              <a:t>multiple users</a:t>
            </a:r>
            <a:r>
              <a:rPr lang="en-US" sz="1600" dirty="0"/>
              <a:t> to access and update the data simultaneously, a traditional file system might be more efficient, as DBMS features like concurrency control are not needed.</a:t>
            </a:r>
          </a:p>
          <a:p>
            <a:r>
              <a:rPr lang="en-US" sz="1600" b="1" dirty="0"/>
              <a:t>Overhead from Security, Recovery, and Integrity</a:t>
            </a:r>
            <a:r>
              <a:rPr lang="en-US" sz="1600" dirty="0"/>
              <a:t>:</a:t>
            </a:r>
          </a:p>
          <a:p>
            <a:pPr lvl="1"/>
            <a:r>
              <a:rPr lang="en-US" sz="1600" dirty="0"/>
              <a:t>A DBMS provides additional features like security, concurrency control, data recovery, and integrity checking. If these features are not needed for the application, then using a DBMS could introduce unnecessary overhead</a:t>
            </a:r>
            <a:r>
              <a:rPr lang="en-US" sz="1600" dirty="0" smtClean="0"/>
              <a:t>.</a:t>
            </a:r>
            <a:endParaRPr lang="en-US" sz="1600" dirty="0"/>
          </a:p>
        </p:txBody>
      </p:sp>
      <p:sp>
        <p:nvSpPr>
          <p:cNvPr id="4" name="Footer Placeholder 3"/>
          <p:cNvSpPr>
            <a:spLocks noGrp="1"/>
          </p:cNvSpPr>
          <p:nvPr>
            <p:ph type="ftr" sz="quarter" idx="11"/>
          </p:nvPr>
        </p:nvSpPr>
        <p:spPr>
          <a:xfrm>
            <a:off x="3276600" y="6492875"/>
            <a:ext cx="5867400" cy="365125"/>
          </a:xfrm>
        </p:spPr>
        <p:txBody>
          <a:bodyPr/>
          <a:lstStyle/>
          <a:p>
            <a:r>
              <a:rPr lang="en-US" dirty="0" err="1" smtClean="0"/>
              <a:t>Manikanta</a:t>
            </a:r>
            <a:r>
              <a:rPr lang="en-US" dirty="0" smtClean="0"/>
              <a:t> Assistant professor Department of MCA ATME CE</a:t>
            </a:r>
            <a:endParaRPr lang="en-US" dirty="0"/>
          </a:p>
        </p:txBody>
      </p:sp>
    </p:spTree>
    <p:extLst>
      <p:ext uri="{BB962C8B-B14F-4D97-AF65-F5344CB8AC3E}">
        <p14:creationId xmlns:p14="http://schemas.microsoft.com/office/powerpoint/2010/main" val="2572049671"/>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81000"/>
            <a:ext cx="8229600" cy="1143000"/>
          </a:xfrm>
        </p:spPr>
        <p:txBody>
          <a:bodyPr>
            <a:normAutofit fontScale="90000"/>
          </a:bodyPr>
          <a:lstStyle/>
          <a:p>
            <a:r>
              <a:rPr lang="en-US" dirty="0" smtClean="0"/>
              <a:t>Prerequisites for components of </a:t>
            </a:r>
            <a:r>
              <a:rPr lang="en-US" dirty="0" err="1" smtClean="0"/>
              <a:t>dbms</a:t>
            </a:r>
            <a:endParaRPr lang="en-US" dirty="0"/>
          </a:p>
        </p:txBody>
      </p:sp>
      <p:sp>
        <p:nvSpPr>
          <p:cNvPr id="3" name="Content Placeholder 2"/>
          <p:cNvSpPr>
            <a:spLocks noGrp="1"/>
          </p:cNvSpPr>
          <p:nvPr>
            <p:ph idx="1"/>
          </p:nvPr>
        </p:nvSpPr>
        <p:spPr/>
        <p:txBody>
          <a:bodyPr>
            <a:normAutofit fontScale="55000" lnSpcReduction="20000"/>
          </a:bodyPr>
          <a:lstStyle/>
          <a:p>
            <a:pPr marL="0" indent="0">
              <a:buNone/>
            </a:pPr>
            <a:r>
              <a:rPr lang="en-US" b="1" dirty="0"/>
              <a:t>DDL (Data Definition Language):</a:t>
            </a:r>
            <a:r>
              <a:rPr lang="en-US" dirty="0"/>
              <a:t> It's like a blueprint for your database. You use it to define or change the structure of your database. For example, when you create, delete, or modify tables, you use DDL commands. Common DDL commands include:</a:t>
            </a:r>
          </a:p>
          <a:p>
            <a:r>
              <a:rPr lang="en-US" dirty="0"/>
              <a:t>CREATE (to create tables or databases)</a:t>
            </a:r>
          </a:p>
          <a:p>
            <a:r>
              <a:rPr lang="en-US" dirty="0"/>
              <a:t>ALTER (to modify tables)</a:t>
            </a:r>
          </a:p>
          <a:p>
            <a:r>
              <a:rPr lang="en-US" dirty="0"/>
              <a:t>DROP (to delete tables or </a:t>
            </a:r>
            <a:r>
              <a:rPr lang="en-US" dirty="0" smtClean="0"/>
              <a:t>databases)</a:t>
            </a:r>
          </a:p>
          <a:p>
            <a:endParaRPr lang="en-US" dirty="0" smtClean="0"/>
          </a:p>
          <a:p>
            <a:pPr marL="0" indent="0">
              <a:buNone/>
            </a:pPr>
            <a:r>
              <a:rPr lang="en-US" b="1" dirty="0" smtClean="0"/>
              <a:t>DML (Data Manipulation Language):</a:t>
            </a:r>
            <a:r>
              <a:rPr lang="en-US" dirty="0" smtClean="0"/>
              <a:t> It's like working with the data in your database. You use it to add, update, or fetch the data in tables. Common DML commands include:</a:t>
            </a:r>
          </a:p>
          <a:p>
            <a:r>
              <a:rPr lang="en-US" dirty="0" smtClean="0"/>
              <a:t>INSERT </a:t>
            </a:r>
            <a:r>
              <a:rPr lang="en-US" dirty="0"/>
              <a:t>(to add data)</a:t>
            </a:r>
          </a:p>
          <a:p>
            <a:r>
              <a:rPr lang="en-US" dirty="0"/>
              <a:t>UPDATE (to modify data)</a:t>
            </a:r>
          </a:p>
          <a:p>
            <a:r>
              <a:rPr lang="en-US" dirty="0"/>
              <a:t>DELETE (to remove data)</a:t>
            </a:r>
          </a:p>
          <a:p>
            <a:r>
              <a:rPr lang="en-US" dirty="0"/>
              <a:t>SELECT (to retrieve data)</a:t>
            </a:r>
          </a:p>
          <a:p>
            <a:r>
              <a:rPr lang="en-US" dirty="0"/>
              <a:t>So, DDL defines the "what and how" of your database, while DML works with the "actual data."</a:t>
            </a:r>
          </a:p>
          <a:p>
            <a:endParaRPr lang="en-US" dirty="0"/>
          </a:p>
        </p:txBody>
      </p:sp>
      <p:sp>
        <p:nvSpPr>
          <p:cNvPr id="4" name="Footer Placeholder 3"/>
          <p:cNvSpPr>
            <a:spLocks noGrp="1"/>
          </p:cNvSpPr>
          <p:nvPr>
            <p:ph type="ftr" sz="quarter" idx="11"/>
          </p:nvPr>
        </p:nvSpPr>
        <p:spPr/>
        <p:txBody>
          <a:bodyPr/>
          <a:lstStyle/>
          <a:p>
            <a:r>
              <a:rPr lang="en-US" smtClean="0"/>
              <a:t>Manikanta Assistant professor Department of MCA ATME CE</a:t>
            </a:r>
            <a:endParaRPr lang="en-US"/>
          </a:p>
        </p:txBody>
      </p:sp>
    </p:spTree>
    <p:extLst>
      <p:ext uri="{BB962C8B-B14F-4D97-AF65-F5344CB8AC3E}">
        <p14:creationId xmlns:p14="http://schemas.microsoft.com/office/powerpoint/2010/main" val="3028804956"/>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685800"/>
            <a:ext cx="8229600" cy="1143000"/>
          </a:xfrm>
        </p:spPr>
        <p:txBody>
          <a:bodyPr/>
          <a:lstStyle/>
          <a:p>
            <a:r>
              <a:rPr lang="en-US" dirty="0" smtClean="0"/>
              <a:t>Components </a:t>
            </a:r>
            <a:r>
              <a:rPr lang="en-US" dirty="0"/>
              <a:t>of DBMS</a:t>
            </a:r>
          </a:p>
        </p:txBody>
      </p:sp>
      <p:pic>
        <p:nvPicPr>
          <p:cNvPr id="4" name="Content Placeholder 3"/>
          <p:cNvPicPr>
            <a:picLocks noGrp="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27709" y="1524000"/>
            <a:ext cx="8915400" cy="5181600"/>
          </a:xfrm>
        </p:spPr>
      </p:pic>
      <p:sp>
        <p:nvSpPr>
          <p:cNvPr id="3" name="Footer Placeholder 2"/>
          <p:cNvSpPr>
            <a:spLocks noGrp="1"/>
          </p:cNvSpPr>
          <p:nvPr>
            <p:ph type="ftr" sz="quarter" idx="11"/>
          </p:nvPr>
        </p:nvSpPr>
        <p:spPr/>
        <p:txBody>
          <a:bodyPr/>
          <a:lstStyle/>
          <a:p>
            <a:r>
              <a:rPr lang="en-US" smtClean="0"/>
              <a:t>Manikanta Assistant professor Department of MCA ATME CE</a:t>
            </a:r>
            <a:endParaRPr lang="en-US"/>
          </a:p>
        </p:txBody>
      </p:sp>
    </p:spTree>
    <p:extLst>
      <p:ext uri="{BB962C8B-B14F-4D97-AF65-F5344CB8AC3E}">
        <p14:creationId xmlns:p14="http://schemas.microsoft.com/office/powerpoint/2010/main" val="2532878334"/>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762000"/>
            <a:ext cx="8229600" cy="5364163"/>
          </a:xfrm>
        </p:spPr>
        <p:txBody>
          <a:bodyPr>
            <a:normAutofit lnSpcReduction="10000"/>
          </a:bodyPr>
          <a:lstStyle/>
          <a:p>
            <a:r>
              <a:rPr lang="en-US" b="1" dirty="0"/>
              <a:t>Core DBMS Components</a:t>
            </a:r>
          </a:p>
          <a:p>
            <a:r>
              <a:rPr lang="en-US" b="1" dirty="0"/>
              <a:t>a) Database and DBMS Catalog</a:t>
            </a:r>
          </a:p>
          <a:p>
            <a:r>
              <a:rPr lang="en-US" dirty="0"/>
              <a:t>Stored on </a:t>
            </a:r>
            <a:r>
              <a:rPr lang="en-US" b="1" dirty="0"/>
              <a:t>disk</a:t>
            </a:r>
            <a:r>
              <a:rPr lang="en-US" dirty="0"/>
              <a:t> and includes both the actual database and the catalog (metadata about the database schema, constraints, etc.).</a:t>
            </a:r>
          </a:p>
          <a:p>
            <a:pPr marL="0" indent="0">
              <a:buNone/>
            </a:pPr>
            <a:r>
              <a:rPr lang="en-US" b="1" dirty="0"/>
              <a:t>b) Stored Data Manager</a:t>
            </a:r>
          </a:p>
          <a:p>
            <a:r>
              <a:rPr lang="en-US" dirty="0"/>
              <a:t>Controls access to database information stored on disk (both data and catalog).</a:t>
            </a:r>
          </a:p>
          <a:p>
            <a:r>
              <a:rPr lang="en-US" dirty="0"/>
              <a:t>Uses basic OS services for low-level I/O operations between disk and memory.</a:t>
            </a:r>
          </a:p>
          <a:p>
            <a:endParaRPr lang="en-US" dirty="0"/>
          </a:p>
        </p:txBody>
      </p:sp>
      <p:sp>
        <p:nvSpPr>
          <p:cNvPr id="2" name="Footer Placeholder 1"/>
          <p:cNvSpPr>
            <a:spLocks noGrp="1"/>
          </p:cNvSpPr>
          <p:nvPr>
            <p:ph type="ftr" sz="quarter" idx="11"/>
          </p:nvPr>
        </p:nvSpPr>
        <p:spPr/>
        <p:txBody>
          <a:bodyPr/>
          <a:lstStyle/>
          <a:p>
            <a:r>
              <a:rPr lang="en-US" smtClean="0"/>
              <a:t>Manikanta Assistant professor Department of MCA ATME CE</a:t>
            </a:r>
            <a:endParaRPr lang="en-US"/>
          </a:p>
        </p:txBody>
      </p:sp>
    </p:spTree>
    <p:extLst>
      <p:ext uri="{BB962C8B-B14F-4D97-AF65-F5344CB8AC3E}">
        <p14:creationId xmlns:p14="http://schemas.microsoft.com/office/powerpoint/2010/main" val="4229812888"/>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838200"/>
            <a:ext cx="7772400" cy="595745"/>
          </a:xfrm>
        </p:spPr>
        <p:txBody>
          <a:bodyPr>
            <a:normAutofit fontScale="90000"/>
          </a:bodyPr>
          <a:lstStyle/>
          <a:p>
            <a:r>
              <a:rPr lang="en-US" sz="3200" b="1" dirty="0"/>
              <a:t>DBMS Modules and Processes</a:t>
            </a:r>
            <a:br>
              <a:rPr lang="en-US" sz="3200" b="1" dirty="0"/>
            </a:br>
            <a:endParaRPr lang="en-US" sz="3200" dirty="0"/>
          </a:p>
        </p:txBody>
      </p:sp>
      <p:sp>
        <p:nvSpPr>
          <p:cNvPr id="3" name="Content Placeholder 2"/>
          <p:cNvSpPr>
            <a:spLocks noGrp="1"/>
          </p:cNvSpPr>
          <p:nvPr>
            <p:ph idx="1"/>
          </p:nvPr>
        </p:nvSpPr>
        <p:spPr>
          <a:xfrm>
            <a:off x="0" y="990600"/>
            <a:ext cx="9144000" cy="5257800"/>
          </a:xfrm>
        </p:spPr>
        <p:txBody>
          <a:bodyPr>
            <a:noAutofit/>
          </a:bodyPr>
          <a:lstStyle/>
          <a:p>
            <a:pPr marL="0" indent="0">
              <a:buNone/>
            </a:pPr>
            <a:r>
              <a:rPr lang="en-US" sz="1400" b="1" dirty="0" smtClean="0"/>
              <a:t>Users </a:t>
            </a:r>
            <a:r>
              <a:rPr lang="en-US" sz="1400" b="1" dirty="0"/>
              <a:t>and Interfaces</a:t>
            </a:r>
          </a:p>
          <a:p>
            <a:r>
              <a:rPr lang="en-US" sz="1400" b="1" dirty="0"/>
              <a:t>DBA Staff</a:t>
            </a:r>
            <a:r>
              <a:rPr lang="en-US" sz="1400" dirty="0"/>
              <a:t>: Define, tune, and manage databases using </a:t>
            </a:r>
            <a:r>
              <a:rPr lang="en-US" sz="1400" b="1" dirty="0"/>
              <a:t>DDL</a:t>
            </a:r>
            <a:r>
              <a:rPr lang="en-US" sz="1400" dirty="0"/>
              <a:t> (Data Definition Language) and privileged commands.</a:t>
            </a:r>
          </a:p>
          <a:p>
            <a:r>
              <a:rPr lang="en-US" sz="1400" b="1" dirty="0"/>
              <a:t>Casual Users</a:t>
            </a:r>
            <a:r>
              <a:rPr lang="en-US" sz="1400" dirty="0"/>
              <a:t>: Use interactive interfaces to query the database.</a:t>
            </a:r>
          </a:p>
          <a:p>
            <a:r>
              <a:rPr lang="en-US" sz="1400" b="1" dirty="0"/>
              <a:t>Application Programmers</a:t>
            </a:r>
            <a:r>
              <a:rPr lang="en-US" sz="1400" dirty="0"/>
              <a:t>: Write programs using host languages (e.g., C, Java) that interact with the database.</a:t>
            </a:r>
          </a:p>
          <a:p>
            <a:r>
              <a:rPr lang="en-US" sz="1400" b="1" dirty="0"/>
              <a:t>Parametric Users</a:t>
            </a:r>
            <a:r>
              <a:rPr lang="en-US" sz="1400" dirty="0"/>
              <a:t>: Input data into the database using predefined forms and run </a:t>
            </a:r>
            <a:r>
              <a:rPr lang="en-US" sz="1400" b="1" dirty="0"/>
              <a:t>canned transactions</a:t>
            </a:r>
            <a:r>
              <a:rPr lang="en-US" sz="1400" dirty="0"/>
              <a:t> repeatedly.</a:t>
            </a:r>
          </a:p>
          <a:p>
            <a:pPr marL="0" indent="0">
              <a:buNone/>
            </a:pPr>
            <a:r>
              <a:rPr lang="en-US" sz="1400" b="1" dirty="0" smtClean="0"/>
              <a:t>Key </a:t>
            </a:r>
            <a:r>
              <a:rPr lang="en-US" sz="1400" b="1" dirty="0"/>
              <a:t>DBMS Components</a:t>
            </a:r>
          </a:p>
          <a:p>
            <a:r>
              <a:rPr lang="en-US" sz="1400" b="1" dirty="0"/>
              <a:t>DDL Compiler</a:t>
            </a:r>
            <a:endParaRPr lang="en-US" sz="1400" dirty="0"/>
          </a:p>
          <a:p>
            <a:pPr lvl="1"/>
            <a:r>
              <a:rPr lang="en-US" sz="1200" dirty="0"/>
              <a:t>Processes schema definitions written in </a:t>
            </a:r>
            <a:r>
              <a:rPr lang="en-US" sz="1200" b="1" dirty="0"/>
              <a:t>DDL</a:t>
            </a:r>
            <a:r>
              <a:rPr lang="en-US" sz="1200" dirty="0"/>
              <a:t>.</a:t>
            </a:r>
          </a:p>
          <a:p>
            <a:pPr lvl="1"/>
            <a:r>
              <a:rPr lang="en-US" sz="1200" dirty="0"/>
              <a:t>Stores the schema's description in the DBMS catalog.</a:t>
            </a:r>
          </a:p>
          <a:p>
            <a:r>
              <a:rPr lang="en-US" sz="1400" b="1" dirty="0"/>
              <a:t>Query Compiler</a:t>
            </a:r>
            <a:endParaRPr lang="en-US" sz="1400" dirty="0"/>
          </a:p>
          <a:p>
            <a:pPr lvl="1"/>
            <a:r>
              <a:rPr lang="en-US" sz="1200" b="1" dirty="0"/>
              <a:t>Parses and analyzes queries</a:t>
            </a:r>
            <a:r>
              <a:rPr lang="en-US" sz="1200" dirty="0"/>
              <a:t> for correctness of data elements and operations</a:t>
            </a:r>
            <a:r>
              <a:rPr lang="en-US" sz="1200" dirty="0" smtClean="0"/>
              <a:t>.</a:t>
            </a:r>
          </a:p>
          <a:p>
            <a:pPr lvl="1"/>
            <a:r>
              <a:rPr lang="en-US" sz="1200" dirty="0"/>
              <a:t>It translates your query into a form that </a:t>
            </a:r>
            <a:r>
              <a:rPr lang="en-US" sz="1200" dirty="0" smtClean="0"/>
              <a:t> the </a:t>
            </a:r>
            <a:r>
              <a:rPr lang="en-US" sz="1200" dirty="0"/>
              <a:t>database can understand and execute efficiently.</a:t>
            </a:r>
          </a:p>
          <a:p>
            <a:pPr lvl="1"/>
            <a:r>
              <a:rPr lang="en-US" sz="1200" dirty="0"/>
              <a:t>Converts queries into an </a:t>
            </a:r>
            <a:r>
              <a:rPr lang="en-US" sz="1200" b="1" dirty="0"/>
              <a:t>internal form</a:t>
            </a:r>
            <a:r>
              <a:rPr lang="en-US" sz="1200" dirty="0"/>
              <a:t>.</a:t>
            </a:r>
          </a:p>
          <a:p>
            <a:r>
              <a:rPr lang="en-US" sz="1400" b="1" dirty="0"/>
              <a:t>Query Optimizer</a:t>
            </a:r>
            <a:endParaRPr lang="en-US" sz="1400" dirty="0"/>
          </a:p>
          <a:p>
            <a:pPr lvl="1"/>
            <a:r>
              <a:rPr lang="en-US" sz="1200" dirty="0"/>
              <a:t>Optimizes internal queries for better performance.</a:t>
            </a:r>
          </a:p>
          <a:p>
            <a:r>
              <a:rPr lang="en-US" sz="1400" b="1" dirty="0"/>
              <a:t>Precompiler</a:t>
            </a:r>
            <a:endParaRPr lang="en-US" sz="1400" dirty="0"/>
          </a:p>
          <a:p>
            <a:pPr lvl="1"/>
            <a:r>
              <a:rPr lang="en-US" sz="1200" dirty="0"/>
              <a:t>Extracts </a:t>
            </a:r>
            <a:r>
              <a:rPr lang="en-US" sz="1200" b="1" dirty="0"/>
              <a:t>DML (Data Manipulation Language)</a:t>
            </a:r>
            <a:r>
              <a:rPr lang="en-US" sz="1200" dirty="0"/>
              <a:t> commands from application programs and sends them to the </a:t>
            </a:r>
            <a:r>
              <a:rPr lang="en-US" sz="1200" b="1" dirty="0"/>
              <a:t>DML Compiler</a:t>
            </a:r>
            <a:r>
              <a:rPr lang="en-US" sz="1200" dirty="0"/>
              <a:t>.</a:t>
            </a:r>
          </a:p>
          <a:p>
            <a:pPr lvl="1"/>
            <a:r>
              <a:rPr lang="en-US" sz="1200" dirty="0"/>
              <a:t>Sends the rest of the program to the host language compiler.</a:t>
            </a:r>
          </a:p>
          <a:p>
            <a:r>
              <a:rPr lang="en-US" sz="1400" b="1" dirty="0"/>
              <a:t>Runtime Database Processor</a:t>
            </a:r>
            <a:endParaRPr lang="en-US" sz="1400" dirty="0"/>
          </a:p>
          <a:p>
            <a:pPr lvl="1"/>
            <a:r>
              <a:rPr lang="en-US" sz="1200" dirty="0"/>
              <a:t>Executes:</a:t>
            </a:r>
          </a:p>
          <a:p>
            <a:pPr lvl="2"/>
            <a:r>
              <a:rPr lang="en-US" sz="1100" dirty="0"/>
              <a:t>Privileged commands.(like admin-only </a:t>
            </a:r>
            <a:r>
              <a:rPr lang="en-US" sz="1100" dirty="0" smtClean="0"/>
              <a:t>controls)</a:t>
            </a:r>
            <a:endParaRPr lang="en-US" sz="1100" dirty="0"/>
          </a:p>
          <a:p>
            <a:pPr lvl="2"/>
            <a:r>
              <a:rPr lang="en-US" sz="1100" dirty="0"/>
              <a:t>Optimized query plans.</a:t>
            </a:r>
          </a:p>
          <a:p>
            <a:pPr lvl="2"/>
            <a:r>
              <a:rPr lang="en-US" sz="1100" dirty="0"/>
              <a:t>Canned transactions with runtime parameters.</a:t>
            </a:r>
          </a:p>
          <a:p>
            <a:pPr lvl="1"/>
            <a:r>
              <a:rPr lang="en-US" sz="1200" dirty="0"/>
              <a:t>Works with the system dictionary, stored data manager, and buffer management systems.</a:t>
            </a:r>
          </a:p>
          <a:p>
            <a:endParaRPr lang="en-US" sz="1400" dirty="0"/>
          </a:p>
        </p:txBody>
      </p:sp>
      <p:sp>
        <p:nvSpPr>
          <p:cNvPr id="4" name="Footer Placeholder 3"/>
          <p:cNvSpPr>
            <a:spLocks noGrp="1"/>
          </p:cNvSpPr>
          <p:nvPr>
            <p:ph type="ftr" sz="quarter" idx="11"/>
          </p:nvPr>
        </p:nvSpPr>
        <p:spPr>
          <a:xfrm>
            <a:off x="6400800" y="6520584"/>
            <a:ext cx="2895600" cy="365125"/>
          </a:xfrm>
        </p:spPr>
        <p:txBody>
          <a:bodyPr/>
          <a:lstStyle/>
          <a:p>
            <a:r>
              <a:rPr lang="en-US" dirty="0" err="1" smtClean="0"/>
              <a:t>Manikanta</a:t>
            </a:r>
            <a:r>
              <a:rPr lang="en-US" dirty="0" smtClean="0"/>
              <a:t> Assistant professor Department of MCA ATME CE</a:t>
            </a:r>
            <a:endParaRPr lang="en-US" dirty="0"/>
          </a:p>
        </p:txBody>
      </p:sp>
    </p:spTree>
    <p:extLst>
      <p:ext uri="{BB962C8B-B14F-4D97-AF65-F5344CB8AC3E}">
        <p14:creationId xmlns:p14="http://schemas.microsoft.com/office/powerpoint/2010/main" val="408562148"/>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r>
              <a:rPr lang="en-US" b="1" dirty="0"/>
              <a:t>Concurrency Control, Backup, and Recovery Manager</a:t>
            </a:r>
            <a:endParaRPr lang="en-US" dirty="0"/>
          </a:p>
          <a:p>
            <a:r>
              <a:rPr lang="en-US" dirty="0"/>
              <a:t>Integrated into the runtime processor for managing transactions, ensuring database consistency, and enabling recovery from failures.</a:t>
            </a:r>
          </a:p>
          <a:p>
            <a:endParaRPr lang="en-US" dirty="0"/>
          </a:p>
        </p:txBody>
      </p:sp>
      <p:sp>
        <p:nvSpPr>
          <p:cNvPr id="4" name="Footer Placeholder 3"/>
          <p:cNvSpPr>
            <a:spLocks noGrp="1"/>
          </p:cNvSpPr>
          <p:nvPr>
            <p:ph type="ftr" sz="quarter" idx="11"/>
          </p:nvPr>
        </p:nvSpPr>
        <p:spPr/>
        <p:txBody>
          <a:bodyPr/>
          <a:lstStyle/>
          <a:p>
            <a:r>
              <a:rPr lang="en-US" smtClean="0"/>
              <a:t>Manikanta Assistant professor Department of MCA ATME CE</a:t>
            </a:r>
            <a:endParaRPr lang="en-US"/>
          </a:p>
        </p:txBody>
      </p:sp>
    </p:spTree>
    <p:extLst>
      <p:ext uri="{BB962C8B-B14F-4D97-AF65-F5344CB8AC3E}">
        <p14:creationId xmlns:p14="http://schemas.microsoft.com/office/powerpoint/2010/main" val="189703565"/>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533400"/>
            <a:ext cx="8229600" cy="1143000"/>
          </a:xfrm>
        </p:spPr>
        <p:txBody>
          <a:bodyPr>
            <a:normAutofit fontScale="90000"/>
          </a:bodyPr>
          <a:lstStyle/>
          <a:p>
            <a:r>
              <a:rPr lang="en-US" b="1" dirty="0"/>
              <a:t>Database System Utilities</a:t>
            </a:r>
            <a:br>
              <a:rPr lang="en-US" b="1" dirty="0"/>
            </a:br>
            <a:endParaRPr lang="en-US" dirty="0"/>
          </a:p>
        </p:txBody>
      </p:sp>
      <p:sp>
        <p:nvSpPr>
          <p:cNvPr id="3" name="Content Placeholder 2"/>
          <p:cNvSpPr>
            <a:spLocks noGrp="1"/>
          </p:cNvSpPr>
          <p:nvPr>
            <p:ph idx="1"/>
          </p:nvPr>
        </p:nvSpPr>
        <p:spPr>
          <a:xfrm>
            <a:off x="457200" y="990600"/>
            <a:ext cx="8229600" cy="3763963"/>
          </a:xfrm>
        </p:spPr>
        <p:txBody>
          <a:bodyPr>
            <a:noAutofit/>
          </a:bodyPr>
          <a:lstStyle/>
          <a:p>
            <a:pPr algn="just"/>
            <a:r>
              <a:rPr lang="en-US" sz="1800" b="1" dirty="0" smtClean="0"/>
              <a:t>Loading</a:t>
            </a:r>
            <a:endParaRPr lang="en-US" sz="1800" dirty="0"/>
          </a:p>
          <a:p>
            <a:pPr lvl="1" algn="just"/>
            <a:r>
              <a:rPr lang="en-US" sz="1600" dirty="0"/>
              <a:t>Loads data from external files into the database.</a:t>
            </a:r>
          </a:p>
          <a:p>
            <a:pPr lvl="1" algn="just"/>
            <a:r>
              <a:rPr lang="en-US" sz="1600" dirty="0"/>
              <a:t>Reformats the source data file into the required database format.</a:t>
            </a:r>
          </a:p>
          <a:p>
            <a:pPr lvl="1" algn="just"/>
            <a:r>
              <a:rPr lang="en-US" sz="1600" dirty="0"/>
              <a:t>Tools: IMS (IBM), IDMS (Computer Associates), SUPRA (CINCOM), IMAGE (HP).</a:t>
            </a:r>
          </a:p>
          <a:p>
            <a:pPr algn="just"/>
            <a:r>
              <a:rPr lang="en-US" sz="1800" b="1" dirty="0"/>
              <a:t>Backup</a:t>
            </a:r>
            <a:endParaRPr lang="en-US" sz="1800" dirty="0"/>
          </a:p>
          <a:p>
            <a:pPr lvl="1" algn="just"/>
            <a:r>
              <a:rPr lang="en-US" sz="1600" dirty="0"/>
              <a:t>Creates a backup of the database, typically stored on tape.</a:t>
            </a:r>
          </a:p>
          <a:p>
            <a:pPr lvl="1" algn="just"/>
            <a:r>
              <a:rPr lang="en-US" sz="1600" dirty="0"/>
              <a:t>Two types:</a:t>
            </a:r>
          </a:p>
          <a:p>
            <a:pPr lvl="2" algn="just"/>
            <a:r>
              <a:rPr lang="en-US" sz="1400" b="1" dirty="0"/>
              <a:t>Full Backup</a:t>
            </a:r>
            <a:r>
              <a:rPr lang="en-US" sz="1400" dirty="0"/>
              <a:t>: Entire database copy.</a:t>
            </a:r>
          </a:p>
          <a:p>
            <a:pPr lvl="2" algn="just"/>
            <a:r>
              <a:rPr lang="en-US" sz="1400" b="1" dirty="0"/>
              <a:t>Incremental Backup</a:t>
            </a:r>
            <a:r>
              <a:rPr lang="en-US" sz="1400" dirty="0"/>
              <a:t>: Only changes since the last backup. Saves memory but is more complex.</a:t>
            </a:r>
          </a:p>
          <a:p>
            <a:pPr algn="just"/>
            <a:r>
              <a:rPr lang="en-US" sz="1800" b="1" dirty="0"/>
              <a:t>Database Storage Reorganization</a:t>
            </a:r>
            <a:endParaRPr lang="en-US" sz="1800" dirty="0"/>
          </a:p>
          <a:p>
            <a:pPr lvl="1" algn="just"/>
            <a:r>
              <a:rPr lang="en-US" sz="1600" dirty="0"/>
              <a:t>Reorganizes database files to improve performance, often by changing file organization.</a:t>
            </a:r>
          </a:p>
          <a:p>
            <a:pPr algn="just"/>
            <a:r>
              <a:rPr lang="en-US" sz="1800" b="1" dirty="0"/>
              <a:t>Performance Monitoring</a:t>
            </a:r>
            <a:endParaRPr lang="en-US" sz="1800" dirty="0"/>
          </a:p>
          <a:p>
            <a:pPr lvl="1" algn="just"/>
            <a:r>
              <a:rPr lang="en-US" sz="1600" dirty="0"/>
              <a:t>Tracks database usage and provides statistics to assist the DBA in optimizing database performance.</a:t>
            </a:r>
          </a:p>
          <a:p>
            <a:pPr lvl="1" algn="just"/>
            <a:r>
              <a:rPr lang="en-US" sz="1600" dirty="0"/>
              <a:t>Example: Reorganizing files or adding/dropping indexes.</a:t>
            </a:r>
          </a:p>
          <a:p>
            <a:pPr algn="just"/>
            <a:r>
              <a:rPr lang="en-US" sz="1800" b="1" dirty="0"/>
              <a:t>Other Utilities</a:t>
            </a:r>
            <a:endParaRPr lang="en-US" sz="1800" dirty="0"/>
          </a:p>
          <a:p>
            <a:pPr lvl="1" algn="just"/>
            <a:r>
              <a:rPr lang="en-US" sz="1600" dirty="0"/>
              <a:t>Sorting files.</a:t>
            </a:r>
          </a:p>
          <a:p>
            <a:pPr lvl="1" algn="just"/>
            <a:r>
              <a:rPr lang="en-US" sz="1600" dirty="0"/>
              <a:t>Data compression.</a:t>
            </a:r>
          </a:p>
          <a:p>
            <a:pPr lvl="1" algn="just"/>
            <a:r>
              <a:rPr lang="en-US" sz="1600" dirty="0"/>
              <a:t>Monitoring user access.</a:t>
            </a:r>
          </a:p>
          <a:p>
            <a:pPr lvl="1" algn="just"/>
            <a:r>
              <a:rPr lang="en-US" sz="1600" dirty="0"/>
              <a:t>Network interfacing.</a:t>
            </a:r>
          </a:p>
          <a:p>
            <a:pPr marL="0" indent="0" algn="just">
              <a:buNone/>
            </a:pPr>
            <a:endParaRPr lang="en-US" sz="1800" dirty="0"/>
          </a:p>
        </p:txBody>
      </p:sp>
      <p:sp>
        <p:nvSpPr>
          <p:cNvPr id="4" name="Footer Placeholder 3"/>
          <p:cNvSpPr>
            <a:spLocks noGrp="1"/>
          </p:cNvSpPr>
          <p:nvPr>
            <p:ph type="ftr" sz="quarter" idx="11"/>
          </p:nvPr>
        </p:nvSpPr>
        <p:spPr/>
        <p:txBody>
          <a:bodyPr/>
          <a:lstStyle/>
          <a:p>
            <a:r>
              <a:rPr lang="en-US" smtClean="0"/>
              <a:t>Manikanta Assistant professor Department of MCA ATME CE</a:t>
            </a:r>
            <a:endParaRPr lang="en-US"/>
          </a:p>
        </p:txBody>
      </p:sp>
    </p:spTree>
    <p:extLst>
      <p:ext uri="{BB962C8B-B14F-4D97-AF65-F5344CB8AC3E}">
        <p14:creationId xmlns:p14="http://schemas.microsoft.com/office/powerpoint/2010/main" val="290246288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fontScale="85000" lnSpcReduction="20000"/>
          </a:bodyPr>
          <a:lstStyle/>
          <a:p>
            <a:r>
              <a:rPr lang="en-US" b="1" dirty="0"/>
              <a:t>Atomicity Problems</a:t>
            </a:r>
            <a:endParaRPr lang="en-US" dirty="0"/>
          </a:p>
          <a:p>
            <a:pPr lvl="1"/>
            <a:r>
              <a:rPr lang="en-US" dirty="0"/>
              <a:t>If a failure occurs during a transaction (e.g., money transfer), data may become inconsistent.</a:t>
            </a:r>
          </a:p>
          <a:p>
            <a:pPr lvl="1"/>
            <a:r>
              <a:rPr lang="en-US" dirty="0"/>
              <a:t>A transaction must either happen completely or not at all.</a:t>
            </a:r>
          </a:p>
          <a:p>
            <a:r>
              <a:rPr lang="en-US" b="1" dirty="0"/>
              <a:t>Concurrent-Access Anomalies</a:t>
            </a:r>
            <a:endParaRPr lang="en-US" dirty="0"/>
          </a:p>
          <a:p>
            <a:pPr lvl="1"/>
            <a:r>
              <a:rPr lang="en-US" dirty="0"/>
              <a:t>Simultaneous updates can cause incorrect results.</a:t>
            </a:r>
          </a:p>
          <a:p>
            <a:pPr lvl="1"/>
            <a:r>
              <a:rPr lang="en-US" dirty="0"/>
              <a:t>Example: Two users updating the same account or course registration count at the same time can lead to errors.</a:t>
            </a:r>
          </a:p>
          <a:p>
            <a:r>
              <a:rPr lang="en-US" b="1" dirty="0"/>
              <a:t>Security Problems</a:t>
            </a:r>
            <a:endParaRPr lang="en-US" dirty="0"/>
          </a:p>
          <a:p>
            <a:pPr lvl="1"/>
            <a:r>
              <a:rPr lang="en-US" dirty="0"/>
              <a:t>Not all users need access to all data.</a:t>
            </a:r>
          </a:p>
          <a:p>
            <a:pPr lvl="1"/>
            <a:r>
              <a:rPr lang="en-US" dirty="0"/>
              <a:t>File systems lack proper mechanisms to enforce security constraints.</a:t>
            </a:r>
          </a:p>
          <a:p>
            <a:endParaRPr lang="en-US" dirty="0"/>
          </a:p>
        </p:txBody>
      </p:sp>
      <p:sp>
        <p:nvSpPr>
          <p:cNvPr id="4" name="Footer Placeholder 3"/>
          <p:cNvSpPr>
            <a:spLocks noGrp="1"/>
          </p:cNvSpPr>
          <p:nvPr>
            <p:ph type="ftr" sz="quarter" idx="11"/>
          </p:nvPr>
        </p:nvSpPr>
        <p:spPr/>
        <p:txBody>
          <a:bodyPr/>
          <a:lstStyle/>
          <a:p>
            <a:r>
              <a:rPr lang="en-US" smtClean="0"/>
              <a:t>Manikanta Assistant professor Department of MCA ATME CE</a:t>
            </a:r>
            <a:endParaRPr lang="en-US"/>
          </a:p>
        </p:txBody>
      </p:sp>
    </p:spTree>
    <p:extLst>
      <p:ext uri="{BB962C8B-B14F-4D97-AF65-F5344CB8AC3E}">
        <p14:creationId xmlns:p14="http://schemas.microsoft.com/office/powerpoint/2010/main" val="3034909201"/>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fontScale="62500" lnSpcReduction="20000"/>
          </a:bodyPr>
          <a:lstStyle/>
          <a:p>
            <a:r>
              <a:rPr lang="en-US" b="1" dirty="0"/>
              <a:t>1. Tools</a:t>
            </a:r>
          </a:p>
          <a:p>
            <a:r>
              <a:rPr lang="en-US" b="1" dirty="0"/>
              <a:t>What They Do</a:t>
            </a:r>
            <a:r>
              <a:rPr lang="en-US" dirty="0"/>
              <a:t>: Help in the </a:t>
            </a:r>
            <a:r>
              <a:rPr lang="en-US" b="1" dirty="0"/>
              <a:t>design</a:t>
            </a:r>
            <a:r>
              <a:rPr lang="en-US" dirty="0"/>
              <a:t> and </a:t>
            </a:r>
            <a:r>
              <a:rPr lang="en-US" b="1" dirty="0"/>
              <a:t>management</a:t>
            </a:r>
            <a:r>
              <a:rPr lang="en-US" dirty="0"/>
              <a:t> of database systems.</a:t>
            </a:r>
          </a:p>
          <a:p>
            <a:r>
              <a:rPr lang="en-US" b="1" dirty="0"/>
              <a:t>Examples</a:t>
            </a:r>
            <a:r>
              <a:rPr lang="en-US" dirty="0"/>
              <a:t>:</a:t>
            </a:r>
          </a:p>
          <a:p>
            <a:pPr lvl="1"/>
            <a:r>
              <a:rPr lang="en-US" b="1" dirty="0"/>
              <a:t>CASE Tools</a:t>
            </a:r>
            <a:r>
              <a:rPr lang="en-US" dirty="0"/>
              <a:t>: Assist in designing the database during its early phases.</a:t>
            </a:r>
          </a:p>
          <a:p>
            <a:pPr lvl="1"/>
            <a:r>
              <a:rPr lang="en-US" b="1" dirty="0"/>
              <a:t>Expanded Data Dictionary</a:t>
            </a:r>
            <a:r>
              <a:rPr lang="en-US" dirty="0"/>
              <a:t>: Stores information about database structure (schemas, constraints, etc.) and usage. It acts as a </a:t>
            </a:r>
            <a:r>
              <a:rPr lang="en-US" b="1" dirty="0"/>
              <a:t>central repository</a:t>
            </a:r>
            <a:r>
              <a:rPr lang="en-US" dirty="0"/>
              <a:t> for both DBAs and users</a:t>
            </a:r>
          </a:p>
          <a:p>
            <a:r>
              <a:rPr lang="en-US" b="1" dirty="0" smtClean="0"/>
              <a:t>2. Application </a:t>
            </a:r>
            <a:r>
              <a:rPr lang="en-US" b="1" dirty="0"/>
              <a:t>Environments</a:t>
            </a:r>
          </a:p>
          <a:p>
            <a:r>
              <a:rPr lang="en-US" b="1" dirty="0"/>
              <a:t>What They Provide</a:t>
            </a:r>
            <a:r>
              <a:rPr lang="en-US" dirty="0"/>
              <a:t>: A platform for creating database-related applications.</a:t>
            </a:r>
          </a:p>
          <a:p>
            <a:r>
              <a:rPr lang="en-US" b="1" dirty="0"/>
              <a:t>Features</a:t>
            </a:r>
            <a:r>
              <a:rPr lang="en-US" dirty="0"/>
              <a:t>:</a:t>
            </a:r>
          </a:p>
          <a:p>
            <a:pPr lvl="1"/>
            <a:r>
              <a:rPr lang="en-US" dirty="0"/>
              <a:t>Database design.</a:t>
            </a:r>
          </a:p>
          <a:p>
            <a:pPr lvl="1"/>
            <a:r>
              <a:rPr lang="en-US" dirty="0"/>
              <a:t>Developing user interfaces (GUIs).</a:t>
            </a:r>
          </a:p>
          <a:p>
            <a:pPr lvl="1"/>
            <a:r>
              <a:rPr lang="en-US" dirty="0"/>
              <a:t>Writing and running queries.</a:t>
            </a:r>
          </a:p>
          <a:p>
            <a:pPr lvl="1"/>
            <a:r>
              <a:rPr lang="en-US" dirty="0"/>
              <a:t>Creating application programs.</a:t>
            </a:r>
          </a:p>
          <a:p>
            <a:r>
              <a:rPr lang="en-US" b="1" dirty="0"/>
              <a:t>Examples</a:t>
            </a:r>
            <a:r>
              <a:rPr lang="en-US" dirty="0"/>
              <a:t>: Tools like </a:t>
            </a:r>
            <a:r>
              <a:rPr lang="en-US" b="1" dirty="0"/>
              <a:t>PowerBuilder</a:t>
            </a:r>
            <a:r>
              <a:rPr lang="en-US" dirty="0"/>
              <a:t> or </a:t>
            </a:r>
            <a:r>
              <a:rPr lang="en-US" b="1" dirty="0" err="1"/>
              <a:t>JBuilder</a:t>
            </a:r>
            <a:endParaRPr lang="en-US" dirty="0"/>
          </a:p>
          <a:p>
            <a:pPr marL="393700" lvl="1" indent="0">
              <a:buNone/>
            </a:pPr>
            <a:endParaRPr lang="en-US" dirty="0"/>
          </a:p>
          <a:p>
            <a:endParaRPr lang="en-US" altLang="en-US" dirty="0"/>
          </a:p>
          <a:p>
            <a:endParaRPr lang="en-US" dirty="0"/>
          </a:p>
        </p:txBody>
      </p:sp>
      <p:sp>
        <p:nvSpPr>
          <p:cNvPr id="4" name="Footer Placeholder 3"/>
          <p:cNvSpPr>
            <a:spLocks noGrp="1"/>
          </p:cNvSpPr>
          <p:nvPr>
            <p:ph type="ftr" sz="quarter" idx="11"/>
          </p:nvPr>
        </p:nvSpPr>
        <p:spPr/>
        <p:txBody>
          <a:bodyPr/>
          <a:lstStyle/>
          <a:p>
            <a:r>
              <a:rPr lang="en-US" smtClean="0"/>
              <a:t>Manikanta Assistant professor Department of MCA ATME CE</a:t>
            </a:r>
            <a:endParaRPr lang="en-US"/>
          </a:p>
        </p:txBody>
      </p:sp>
    </p:spTree>
    <p:extLst>
      <p:ext uri="{BB962C8B-B14F-4D97-AF65-F5344CB8AC3E}">
        <p14:creationId xmlns:p14="http://schemas.microsoft.com/office/powerpoint/2010/main" val="1200930277"/>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a:bodyPr>
          <a:lstStyle/>
          <a:p>
            <a:r>
              <a:rPr lang="en-US" b="1" dirty="0"/>
              <a:t>3. Communication Facilities</a:t>
            </a:r>
          </a:p>
          <a:p>
            <a:r>
              <a:rPr lang="en-US" b="1" dirty="0"/>
              <a:t>What They Do</a:t>
            </a:r>
            <a:r>
              <a:rPr lang="en-US" dirty="0"/>
              <a:t>: Enable </a:t>
            </a:r>
            <a:r>
              <a:rPr lang="en-US" b="1" dirty="0"/>
              <a:t>remote access</a:t>
            </a:r>
            <a:r>
              <a:rPr lang="en-US" dirty="0"/>
              <a:t> to databases using networks or other communication methods.</a:t>
            </a:r>
          </a:p>
          <a:p>
            <a:r>
              <a:rPr lang="en-US" b="1" dirty="0"/>
              <a:t>How It Works</a:t>
            </a:r>
            <a:r>
              <a:rPr lang="en-US" dirty="0"/>
              <a:t>:</a:t>
            </a:r>
          </a:p>
          <a:p>
            <a:pPr lvl="1"/>
            <a:r>
              <a:rPr lang="en-US" dirty="0"/>
              <a:t>Users connect to the database through </a:t>
            </a:r>
            <a:r>
              <a:rPr lang="en-US" b="1" dirty="0"/>
              <a:t>phone lines, local networks, or satellites</a:t>
            </a:r>
            <a:r>
              <a:rPr lang="en-US" dirty="0"/>
              <a:t>.</a:t>
            </a:r>
          </a:p>
          <a:p>
            <a:pPr marL="457200" lvl="1" indent="0">
              <a:buNone/>
            </a:pPr>
            <a:endParaRPr lang="en-US" dirty="0"/>
          </a:p>
          <a:p>
            <a:endParaRPr lang="en-US" dirty="0"/>
          </a:p>
        </p:txBody>
      </p:sp>
      <p:sp>
        <p:nvSpPr>
          <p:cNvPr id="4" name="Footer Placeholder 3"/>
          <p:cNvSpPr>
            <a:spLocks noGrp="1"/>
          </p:cNvSpPr>
          <p:nvPr>
            <p:ph type="ftr" sz="quarter" idx="11"/>
          </p:nvPr>
        </p:nvSpPr>
        <p:spPr/>
        <p:txBody>
          <a:bodyPr/>
          <a:lstStyle/>
          <a:p>
            <a:r>
              <a:rPr lang="en-US" smtClean="0"/>
              <a:t>Manikanta Assistant professor Department of MCA ATME CE</a:t>
            </a:r>
            <a:endParaRPr lang="en-US"/>
          </a:p>
        </p:txBody>
      </p:sp>
    </p:spTree>
    <p:extLst>
      <p:ext uri="{BB962C8B-B14F-4D97-AF65-F5344CB8AC3E}">
        <p14:creationId xmlns:p14="http://schemas.microsoft.com/office/powerpoint/2010/main" val="123378972"/>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p>
            <a:r>
              <a:rPr lang="en-US" smtClean="0"/>
              <a:t>Manikanta Assistant professor Department of MCA ATME CE</a:t>
            </a:r>
            <a:endParaRPr lang="en-US"/>
          </a:p>
        </p:txBody>
      </p:sp>
      <p:sp>
        <p:nvSpPr>
          <p:cNvPr id="6" name="Title 1"/>
          <p:cNvSpPr>
            <a:spLocks noGrp="1"/>
          </p:cNvSpPr>
          <p:nvPr>
            <p:ph type="title"/>
          </p:nvPr>
        </p:nvSpPr>
        <p:spPr>
          <a:xfrm>
            <a:off x="457200" y="1828800"/>
            <a:ext cx="8229600" cy="1143000"/>
          </a:xfrm>
        </p:spPr>
        <p:txBody>
          <a:bodyPr/>
          <a:lstStyle/>
          <a:p>
            <a:r>
              <a:rPr lang="en-US" dirty="0" smtClean="0"/>
              <a:t>3 </a:t>
            </a:r>
            <a:r>
              <a:rPr lang="en-US" dirty="0"/>
              <a:t>S</a:t>
            </a:r>
            <a:r>
              <a:rPr lang="en-US" dirty="0" smtClean="0"/>
              <a:t>chema Architecture</a:t>
            </a:r>
            <a:endParaRPr lang="en-US" dirty="0"/>
          </a:p>
        </p:txBody>
      </p:sp>
    </p:spTree>
    <p:extLst>
      <p:ext uri="{BB962C8B-B14F-4D97-AF65-F5344CB8AC3E}">
        <p14:creationId xmlns:p14="http://schemas.microsoft.com/office/powerpoint/2010/main" val="2099295256"/>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9600" y="990600"/>
            <a:ext cx="7924800" cy="5410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Footer Placeholder 1"/>
          <p:cNvSpPr>
            <a:spLocks noGrp="1"/>
          </p:cNvSpPr>
          <p:nvPr>
            <p:ph type="ftr" sz="quarter" idx="11"/>
          </p:nvPr>
        </p:nvSpPr>
        <p:spPr/>
        <p:txBody>
          <a:bodyPr/>
          <a:lstStyle/>
          <a:p>
            <a:r>
              <a:rPr lang="en-US" smtClean="0"/>
              <a:t>Manikanta Assistant professor Department of MCA ATME CE</a:t>
            </a:r>
            <a:endParaRPr lang="en-US"/>
          </a:p>
        </p:txBody>
      </p:sp>
    </p:spTree>
    <p:extLst>
      <p:ext uri="{BB962C8B-B14F-4D97-AF65-F5344CB8AC3E}">
        <p14:creationId xmlns:p14="http://schemas.microsoft.com/office/powerpoint/2010/main" val="1287598707"/>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4636" y="1143000"/>
            <a:ext cx="9109364" cy="5486400"/>
          </a:xfrm>
        </p:spPr>
        <p:txBody>
          <a:bodyPr>
            <a:normAutofit fontScale="92500" lnSpcReduction="20000"/>
          </a:bodyPr>
          <a:lstStyle/>
          <a:p>
            <a:r>
              <a:rPr lang="en-US" dirty="0"/>
              <a:t>A </a:t>
            </a:r>
            <a:r>
              <a:rPr lang="en-US" b="1" dirty="0"/>
              <a:t>schema</a:t>
            </a:r>
            <a:r>
              <a:rPr lang="en-US" dirty="0"/>
              <a:t> is a blueprint or structure of a database that defines how data is organized</a:t>
            </a:r>
            <a:r>
              <a:rPr lang="en-US" dirty="0" smtClean="0"/>
              <a:t>.</a:t>
            </a:r>
          </a:p>
          <a:p>
            <a:r>
              <a:rPr lang="en-US" dirty="0"/>
              <a:t>Relational Database Management Systems (RDBMS) typically follow the </a:t>
            </a:r>
            <a:r>
              <a:rPr lang="en-US" b="1" dirty="0"/>
              <a:t>three-schema architecture</a:t>
            </a:r>
            <a:r>
              <a:rPr lang="en-US" dirty="0"/>
              <a:t> to separate the database's physical storage, logical structure, and user views.</a:t>
            </a:r>
          </a:p>
          <a:p>
            <a:r>
              <a:rPr lang="en-US" dirty="0" smtClean="0"/>
              <a:t>The </a:t>
            </a:r>
            <a:r>
              <a:rPr lang="en-US" b="1" dirty="0"/>
              <a:t>three-schema architecture</a:t>
            </a:r>
            <a:r>
              <a:rPr lang="en-US" dirty="0"/>
              <a:t> is a framework in database systems that organizes data into three </a:t>
            </a:r>
            <a:r>
              <a:rPr lang="en-US" dirty="0" smtClean="0"/>
              <a:t>levels</a:t>
            </a:r>
            <a:endParaRPr lang="en-US" dirty="0"/>
          </a:p>
          <a:p>
            <a:r>
              <a:rPr lang="en-US" dirty="0" smtClean="0"/>
              <a:t>The </a:t>
            </a:r>
            <a:r>
              <a:rPr lang="en-US" dirty="0"/>
              <a:t>three schema architecture is also used to separate the user applications and physical database.</a:t>
            </a:r>
          </a:p>
          <a:p>
            <a:r>
              <a:rPr lang="en-US" dirty="0"/>
              <a:t>The three schema architecture contains three-levels. It breaks the database down into three different categories.</a:t>
            </a:r>
          </a:p>
          <a:p>
            <a:endParaRPr lang="en-US" dirty="0"/>
          </a:p>
        </p:txBody>
      </p:sp>
      <p:sp>
        <p:nvSpPr>
          <p:cNvPr id="4" name="Footer Placeholder 3"/>
          <p:cNvSpPr>
            <a:spLocks noGrp="1"/>
          </p:cNvSpPr>
          <p:nvPr>
            <p:ph type="ftr" sz="quarter" idx="11"/>
          </p:nvPr>
        </p:nvSpPr>
        <p:spPr/>
        <p:txBody>
          <a:bodyPr/>
          <a:lstStyle/>
          <a:p>
            <a:r>
              <a:rPr lang="en-US" smtClean="0"/>
              <a:t>Manikanta Assistant professor Department of MCA ATME CE</a:t>
            </a:r>
            <a:endParaRPr lang="en-US"/>
          </a:p>
        </p:txBody>
      </p:sp>
    </p:spTree>
    <p:extLst>
      <p:ext uri="{BB962C8B-B14F-4D97-AF65-F5344CB8AC3E}">
        <p14:creationId xmlns:p14="http://schemas.microsoft.com/office/powerpoint/2010/main" val="3385017177"/>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1066800"/>
            <a:ext cx="9067800" cy="5791200"/>
          </a:xfrm>
        </p:spPr>
        <p:txBody>
          <a:bodyPr>
            <a:normAutofit fontScale="85000" lnSpcReduction="10000"/>
          </a:bodyPr>
          <a:lstStyle/>
          <a:p>
            <a:pPr algn="just"/>
            <a:r>
              <a:rPr lang="en-US" dirty="0"/>
              <a:t>The main goal of the three-level architecture is to let multiple users access the same data with their own customized views while storing the data only once. It separates what users see from how the data is stored physically</a:t>
            </a:r>
            <a:r>
              <a:rPr lang="en-US" dirty="0" smtClean="0"/>
              <a:t>.</a:t>
            </a:r>
          </a:p>
          <a:p>
            <a:pPr algn="just"/>
            <a:r>
              <a:rPr lang="en-US" dirty="0"/>
              <a:t>Different users need different views of the same data</a:t>
            </a:r>
            <a:r>
              <a:rPr lang="en-US" dirty="0" smtClean="0"/>
              <a:t>.</a:t>
            </a:r>
          </a:p>
          <a:p>
            <a:pPr algn="just"/>
            <a:r>
              <a:rPr lang="en-US" dirty="0" smtClean="0"/>
              <a:t>A </a:t>
            </a:r>
            <a:r>
              <a:rPr lang="en-US" dirty="0"/>
              <a:t>user's way of viewing data may change over time</a:t>
            </a:r>
            <a:r>
              <a:rPr lang="en-US" dirty="0" smtClean="0"/>
              <a:t>.</a:t>
            </a:r>
          </a:p>
          <a:p>
            <a:pPr algn="just"/>
            <a:r>
              <a:rPr lang="en-US" dirty="0" smtClean="0"/>
              <a:t>Users </a:t>
            </a:r>
            <a:r>
              <a:rPr lang="en-US" dirty="0"/>
              <a:t>don’t need to worry about how the data is stored or processed (e.g., compression, encryption, hashing, etc</a:t>
            </a:r>
            <a:r>
              <a:rPr lang="en-US" dirty="0" smtClean="0"/>
              <a:t>.).</a:t>
            </a:r>
          </a:p>
          <a:p>
            <a:pPr algn="just"/>
            <a:r>
              <a:rPr lang="en-US" dirty="0" smtClean="0"/>
              <a:t>All </a:t>
            </a:r>
            <a:r>
              <a:rPr lang="en-US" dirty="0"/>
              <a:t>users can access the same data based on their needs</a:t>
            </a:r>
            <a:r>
              <a:rPr lang="en-US" dirty="0" smtClean="0"/>
              <a:t>.</a:t>
            </a:r>
          </a:p>
          <a:p>
            <a:pPr algn="just"/>
            <a:r>
              <a:rPr lang="en-US" dirty="0" smtClean="0"/>
              <a:t>The </a:t>
            </a:r>
            <a:r>
              <a:rPr lang="en-US" dirty="0"/>
              <a:t>Database Administrator (DBA) can change the database structure without affecting users</a:t>
            </a:r>
            <a:r>
              <a:rPr lang="en-US" dirty="0" smtClean="0"/>
              <a:t>.</a:t>
            </a:r>
          </a:p>
          <a:p>
            <a:pPr algn="just"/>
            <a:r>
              <a:rPr lang="en-US" dirty="0" smtClean="0"/>
              <a:t>Changes </a:t>
            </a:r>
            <a:r>
              <a:rPr lang="en-US" dirty="0"/>
              <a:t>in physical storage should not affect the internal structure of the database.</a:t>
            </a:r>
          </a:p>
        </p:txBody>
      </p:sp>
      <p:sp>
        <p:nvSpPr>
          <p:cNvPr id="2" name="Footer Placeholder 1"/>
          <p:cNvSpPr>
            <a:spLocks noGrp="1"/>
          </p:cNvSpPr>
          <p:nvPr>
            <p:ph type="ftr" sz="quarter" idx="11"/>
          </p:nvPr>
        </p:nvSpPr>
        <p:spPr/>
        <p:txBody>
          <a:bodyPr/>
          <a:lstStyle/>
          <a:p>
            <a:r>
              <a:rPr lang="en-US" smtClean="0"/>
              <a:t>Manikanta Assistant professor Department of MCA ATME CE</a:t>
            </a:r>
            <a:endParaRPr lang="en-US"/>
          </a:p>
        </p:txBody>
      </p:sp>
    </p:spTree>
    <p:extLst>
      <p:ext uri="{BB962C8B-B14F-4D97-AF65-F5344CB8AC3E}">
        <p14:creationId xmlns:p14="http://schemas.microsoft.com/office/powerpoint/2010/main" val="3080875939"/>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fontScale="92500" lnSpcReduction="20000"/>
          </a:bodyPr>
          <a:lstStyle/>
          <a:p>
            <a:pPr marL="0" indent="0">
              <a:buNone/>
            </a:pPr>
            <a:r>
              <a:rPr lang="en-US" b="1" dirty="0"/>
              <a:t>Internal Schema</a:t>
            </a:r>
          </a:p>
          <a:p>
            <a:r>
              <a:rPr lang="en-US" dirty="0"/>
              <a:t>Defines how data is stored physically in the </a:t>
            </a:r>
            <a:r>
              <a:rPr lang="en-US" dirty="0" smtClean="0"/>
              <a:t>computer (e.g</a:t>
            </a:r>
            <a:r>
              <a:rPr lang="en-US" dirty="0"/>
              <a:t>., file structures, indexes).</a:t>
            </a:r>
          </a:p>
          <a:p>
            <a:pPr marL="0" indent="0">
              <a:buNone/>
            </a:pPr>
            <a:r>
              <a:rPr lang="en-US" b="1" dirty="0" smtClean="0"/>
              <a:t>Conceptual </a:t>
            </a:r>
            <a:r>
              <a:rPr lang="en-US" b="1" dirty="0"/>
              <a:t>Schema</a:t>
            </a:r>
          </a:p>
          <a:p>
            <a:r>
              <a:rPr lang="en-US" dirty="0"/>
              <a:t>Represents the logical structure of the database, </a:t>
            </a:r>
            <a:r>
              <a:rPr lang="en-US" dirty="0" smtClean="0"/>
              <a:t>Shows the overall structure of database like blueprint of the data</a:t>
            </a:r>
            <a:endParaRPr lang="en-US" dirty="0"/>
          </a:p>
          <a:p>
            <a:pPr marL="0" indent="0">
              <a:buNone/>
            </a:pPr>
            <a:r>
              <a:rPr lang="en-US" b="1" dirty="0" smtClean="0"/>
              <a:t>External </a:t>
            </a:r>
            <a:r>
              <a:rPr lang="en-US" b="1" dirty="0"/>
              <a:t>Schema</a:t>
            </a:r>
          </a:p>
          <a:p>
            <a:r>
              <a:rPr lang="en-US" dirty="0"/>
              <a:t>Provides customized views of the data for different users, hiding irrelevant details.</a:t>
            </a:r>
          </a:p>
          <a:p>
            <a:endParaRPr lang="en-US" dirty="0"/>
          </a:p>
        </p:txBody>
      </p:sp>
      <p:sp>
        <p:nvSpPr>
          <p:cNvPr id="4" name="Footer Placeholder 3"/>
          <p:cNvSpPr>
            <a:spLocks noGrp="1"/>
          </p:cNvSpPr>
          <p:nvPr>
            <p:ph type="ftr" sz="quarter" idx="11"/>
          </p:nvPr>
        </p:nvSpPr>
        <p:spPr/>
        <p:txBody>
          <a:bodyPr/>
          <a:lstStyle/>
          <a:p>
            <a:r>
              <a:rPr lang="en-US" smtClean="0"/>
              <a:t>Manikanta Assistant professor Department of MCA ATME CE</a:t>
            </a:r>
            <a:endParaRPr lang="en-US"/>
          </a:p>
        </p:txBody>
      </p:sp>
    </p:spTree>
    <p:extLst>
      <p:ext uri="{BB962C8B-B14F-4D97-AF65-F5344CB8AC3E}">
        <p14:creationId xmlns:p14="http://schemas.microsoft.com/office/powerpoint/2010/main" val="803944811"/>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internal level</a:t>
            </a:r>
          </a:p>
        </p:txBody>
      </p:sp>
      <p:sp>
        <p:nvSpPr>
          <p:cNvPr id="3" name="Content Placeholder 2"/>
          <p:cNvSpPr>
            <a:spLocks noGrp="1"/>
          </p:cNvSpPr>
          <p:nvPr>
            <p:ph idx="1"/>
          </p:nvPr>
        </p:nvSpPr>
        <p:spPr/>
        <p:txBody>
          <a:bodyPr>
            <a:normAutofit fontScale="92500"/>
          </a:bodyPr>
          <a:lstStyle/>
          <a:p>
            <a:r>
              <a:rPr lang="en-US" dirty="0"/>
              <a:t>The internal level has an internal schema which describes the physical storage structure of the database.</a:t>
            </a:r>
          </a:p>
          <a:p>
            <a:r>
              <a:rPr lang="en-US" dirty="0"/>
              <a:t>The internal schema is also known as a </a:t>
            </a:r>
            <a:r>
              <a:rPr lang="en-US" b="1" dirty="0"/>
              <a:t>physical schema.</a:t>
            </a:r>
          </a:p>
          <a:p>
            <a:r>
              <a:rPr lang="en-US" dirty="0"/>
              <a:t>It uses the physical data model. It is used to define that how the data will be stored in a block</a:t>
            </a:r>
            <a:r>
              <a:rPr lang="en-US" dirty="0" smtClean="0"/>
              <a:t>.</a:t>
            </a:r>
          </a:p>
          <a:p>
            <a:r>
              <a:rPr lang="en-US" dirty="0" smtClean="0"/>
              <a:t>It uses Data </a:t>
            </a:r>
            <a:r>
              <a:rPr lang="en-US" dirty="0"/>
              <a:t>compression and encryption techniques.</a:t>
            </a:r>
          </a:p>
          <a:p>
            <a:endParaRPr lang="en-US" dirty="0"/>
          </a:p>
          <a:p>
            <a:endParaRPr lang="en-US" dirty="0"/>
          </a:p>
        </p:txBody>
      </p:sp>
      <p:sp>
        <p:nvSpPr>
          <p:cNvPr id="4" name="Footer Placeholder 3"/>
          <p:cNvSpPr>
            <a:spLocks noGrp="1"/>
          </p:cNvSpPr>
          <p:nvPr>
            <p:ph type="ftr" sz="quarter" idx="11"/>
          </p:nvPr>
        </p:nvSpPr>
        <p:spPr/>
        <p:txBody>
          <a:bodyPr/>
          <a:lstStyle/>
          <a:p>
            <a:r>
              <a:rPr lang="en-US" smtClean="0"/>
              <a:t>Manikanta Assistant professor Department of MCA ATME CE</a:t>
            </a:r>
            <a:endParaRPr lang="en-US"/>
          </a:p>
        </p:txBody>
      </p:sp>
    </p:spTree>
    <p:extLst>
      <p:ext uri="{BB962C8B-B14F-4D97-AF65-F5344CB8AC3E}">
        <p14:creationId xmlns:p14="http://schemas.microsoft.com/office/powerpoint/2010/main" val="3191300188"/>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marL="0" indent="0">
              <a:buNone/>
            </a:pPr>
            <a:r>
              <a:rPr lang="en-US" b="1" dirty="0"/>
              <a:t>Physical Storage (Internal Schema)</a:t>
            </a:r>
            <a:r>
              <a:rPr lang="en-US" dirty="0"/>
              <a:t>:</a:t>
            </a:r>
          </a:p>
          <a:p>
            <a:r>
              <a:rPr lang="en-US" dirty="0"/>
              <a:t>Refers to how data is actually saved on your computer (e.g., in files, hard disks, or SSDs).</a:t>
            </a:r>
          </a:p>
          <a:p>
            <a:r>
              <a:rPr lang="en-US" dirty="0"/>
              <a:t>It includes details like data compression, indexing, and file structures.</a:t>
            </a:r>
          </a:p>
          <a:p>
            <a:r>
              <a:rPr lang="en-US" dirty="0"/>
              <a:t>Example: Data stored as binary files in a specific format on the disk.</a:t>
            </a:r>
          </a:p>
          <a:p>
            <a:endParaRPr lang="en-US" dirty="0"/>
          </a:p>
        </p:txBody>
      </p:sp>
      <p:sp>
        <p:nvSpPr>
          <p:cNvPr id="2" name="Footer Placeholder 1"/>
          <p:cNvSpPr>
            <a:spLocks noGrp="1"/>
          </p:cNvSpPr>
          <p:nvPr>
            <p:ph type="ftr" sz="quarter" idx="11"/>
          </p:nvPr>
        </p:nvSpPr>
        <p:spPr/>
        <p:txBody>
          <a:bodyPr/>
          <a:lstStyle/>
          <a:p>
            <a:r>
              <a:rPr lang="en-US" smtClean="0"/>
              <a:t>Manikanta Assistant professor Department of MCA ATME CE</a:t>
            </a:r>
            <a:endParaRPr lang="en-US"/>
          </a:p>
        </p:txBody>
      </p:sp>
    </p:spTree>
    <p:extLst>
      <p:ext uri="{BB962C8B-B14F-4D97-AF65-F5344CB8AC3E}">
        <p14:creationId xmlns:p14="http://schemas.microsoft.com/office/powerpoint/2010/main" val="1456853011"/>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5800" y="-6927"/>
            <a:ext cx="6477000" cy="5029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Rectangle 1"/>
          <p:cNvSpPr/>
          <p:nvPr/>
        </p:nvSpPr>
        <p:spPr>
          <a:xfrm>
            <a:off x="1981200" y="5024782"/>
            <a:ext cx="4572000" cy="1200329"/>
          </a:xfrm>
          <a:prstGeom prst="rect">
            <a:avLst/>
          </a:prstGeom>
        </p:spPr>
        <p:txBody>
          <a:bodyPr>
            <a:spAutoFit/>
          </a:bodyPr>
          <a:lstStyle/>
          <a:p>
            <a:r>
              <a:rPr lang="en-US" b="1" dirty="0"/>
              <a:t>offset</a:t>
            </a:r>
            <a:r>
              <a:rPr lang="en-US" dirty="0"/>
              <a:t> refers to the position or distance (in bytes) from the starting point of the record where each field (data attribute) begins in physical storage.</a:t>
            </a:r>
          </a:p>
        </p:txBody>
      </p:sp>
      <p:sp>
        <p:nvSpPr>
          <p:cNvPr id="3" name="Footer Placeholder 2"/>
          <p:cNvSpPr>
            <a:spLocks noGrp="1"/>
          </p:cNvSpPr>
          <p:nvPr>
            <p:ph type="ftr" sz="quarter" idx="11"/>
          </p:nvPr>
        </p:nvSpPr>
        <p:spPr/>
        <p:txBody>
          <a:bodyPr/>
          <a:lstStyle/>
          <a:p>
            <a:r>
              <a:rPr lang="en-US" smtClean="0"/>
              <a:t>Manikanta Assistant professor Department of MCA ATME CE</a:t>
            </a:r>
            <a:endParaRPr lang="en-US"/>
          </a:p>
        </p:txBody>
      </p:sp>
    </p:spTree>
    <p:extLst>
      <p:ext uri="{BB962C8B-B14F-4D97-AF65-F5344CB8AC3E}">
        <p14:creationId xmlns:p14="http://schemas.microsoft.com/office/powerpoint/2010/main" val="13647304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990600"/>
            <a:ext cx="8991600" cy="5791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Rectangle 3"/>
          <p:cNvSpPr/>
          <p:nvPr/>
        </p:nvSpPr>
        <p:spPr>
          <a:xfrm>
            <a:off x="457200" y="-32266"/>
            <a:ext cx="6141740" cy="369332"/>
          </a:xfrm>
          <a:prstGeom prst="rect">
            <a:avLst/>
          </a:prstGeom>
        </p:spPr>
        <p:txBody>
          <a:bodyPr wrap="square">
            <a:spAutoFit/>
          </a:bodyPr>
          <a:lstStyle/>
          <a:p>
            <a:r>
              <a:rPr lang="en-US" dirty="0"/>
              <a:t>A </a:t>
            </a:r>
            <a:r>
              <a:rPr lang="en-US" dirty="0" smtClean="0"/>
              <a:t>simplified </a:t>
            </a:r>
            <a:r>
              <a:rPr lang="en-US" dirty="0"/>
              <a:t>database system environment</a:t>
            </a:r>
          </a:p>
        </p:txBody>
      </p:sp>
      <p:sp>
        <p:nvSpPr>
          <p:cNvPr id="2" name="Footer Placeholder 1"/>
          <p:cNvSpPr>
            <a:spLocks noGrp="1"/>
          </p:cNvSpPr>
          <p:nvPr>
            <p:ph type="ftr" sz="quarter" idx="11"/>
          </p:nvPr>
        </p:nvSpPr>
        <p:spPr/>
        <p:txBody>
          <a:bodyPr/>
          <a:lstStyle/>
          <a:p>
            <a:r>
              <a:rPr lang="en-US" smtClean="0"/>
              <a:t>Manikanta Assistant professor Department of MCA ATME CE</a:t>
            </a:r>
            <a:endParaRPr lang="en-US"/>
          </a:p>
        </p:txBody>
      </p:sp>
    </p:spTree>
    <p:extLst>
      <p:ext uri="{BB962C8B-B14F-4D97-AF65-F5344CB8AC3E}">
        <p14:creationId xmlns:p14="http://schemas.microsoft.com/office/powerpoint/2010/main" val="1533090207"/>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conceptual schema</a:t>
            </a:r>
          </a:p>
        </p:txBody>
      </p:sp>
      <p:sp>
        <p:nvSpPr>
          <p:cNvPr id="3" name="Content Placeholder 2"/>
          <p:cNvSpPr>
            <a:spLocks noGrp="1"/>
          </p:cNvSpPr>
          <p:nvPr>
            <p:ph idx="1"/>
          </p:nvPr>
        </p:nvSpPr>
        <p:spPr/>
        <p:txBody>
          <a:bodyPr>
            <a:normAutofit fontScale="85000" lnSpcReduction="20000"/>
          </a:bodyPr>
          <a:lstStyle/>
          <a:p>
            <a:r>
              <a:rPr lang="en-US" dirty="0"/>
              <a:t>The conceptual schema describes the design of a database at the conceptual level. Conceptual level is also known as logical level.</a:t>
            </a:r>
          </a:p>
          <a:p>
            <a:r>
              <a:rPr lang="en-US" dirty="0"/>
              <a:t>The conceptual schema describes the structure of the whole database.</a:t>
            </a:r>
          </a:p>
          <a:p>
            <a:r>
              <a:rPr lang="en-US" dirty="0"/>
              <a:t>The conceptual level describes </a:t>
            </a:r>
            <a:r>
              <a:rPr lang="en-US" b="1" dirty="0"/>
              <a:t>what data are to be stored in the database and also describes what relationship exists among those data.</a:t>
            </a:r>
          </a:p>
          <a:p>
            <a:r>
              <a:rPr lang="en-US" dirty="0"/>
              <a:t>In the conceptual level, internal details such as an </a:t>
            </a:r>
            <a:r>
              <a:rPr lang="en-US" b="1" dirty="0"/>
              <a:t>implementation </a:t>
            </a:r>
            <a:r>
              <a:rPr lang="en-US" dirty="0"/>
              <a:t>of the </a:t>
            </a:r>
            <a:r>
              <a:rPr lang="en-US" b="1" dirty="0"/>
              <a:t>data structure </a:t>
            </a:r>
            <a:r>
              <a:rPr lang="en-US" dirty="0"/>
              <a:t>are hidden.</a:t>
            </a:r>
          </a:p>
          <a:p>
            <a:r>
              <a:rPr lang="en-US" dirty="0"/>
              <a:t>Programmers and database administrators work at this level.</a:t>
            </a:r>
          </a:p>
          <a:p>
            <a:endParaRPr lang="en-US" dirty="0"/>
          </a:p>
        </p:txBody>
      </p:sp>
      <p:sp>
        <p:nvSpPr>
          <p:cNvPr id="4" name="Footer Placeholder 3"/>
          <p:cNvSpPr>
            <a:spLocks noGrp="1"/>
          </p:cNvSpPr>
          <p:nvPr>
            <p:ph type="ftr" sz="quarter" idx="11"/>
          </p:nvPr>
        </p:nvSpPr>
        <p:spPr/>
        <p:txBody>
          <a:bodyPr/>
          <a:lstStyle/>
          <a:p>
            <a:r>
              <a:rPr lang="en-US" smtClean="0"/>
              <a:t>Manikanta Assistant professor Department of MCA ATME CE</a:t>
            </a:r>
            <a:endParaRPr lang="en-US"/>
          </a:p>
        </p:txBody>
      </p:sp>
    </p:spTree>
    <p:extLst>
      <p:ext uri="{BB962C8B-B14F-4D97-AF65-F5344CB8AC3E}">
        <p14:creationId xmlns:p14="http://schemas.microsoft.com/office/powerpoint/2010/main" val="1966535576"/>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12618" y="1066800"/>
            <a:ext cx="8153400" cy="45005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Footer Placeholder 1"/>
          <p:cNvSpPr>
            <a:spLocks noGrp="1"/>
          </p:cNvSpPr>
          <p:nvPr>
            <p:ph type="ftr" sz="quarter" idx="11"/>
          </p:nvPr>
        </p:nvSpPr>
        <p:spPr/>
        <p:txBody>
          <a:bodyPr/>
          <a:lstStyle/>
          <a:p>
            <a:r>
              <a:rPr lang="en-US" smtClean="0"/>
              <a:t>Manikanta Assistant professor Department of MCA ATME CE</a:t>
            </a:r>
            <a:endParaRPr lang="en-US"/>
          </a:p>
        </p:txBody>
      </p:sp>
    </p:spTree>
    <p:extLst>
      <p:ext uri="{BB962C8B-B14F-4D97-AF65-F5344CB8AC3E}">
        <p14:creationId xmlns:p14="http://schemas.microsoft.com/office/powerpoint/2010/main" val="4075954747"/>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External level</a:t>
            </a:r>
            <a:endParaRPr lang="en-US" dirty="0"/>
          </a:p>
        </p:txBody>
      </p:sp>
      <p:sp>
        <p:nvSpPr>
          <p:cNvPr id="3" name="Content Placeholder 2"/>
          <p:cNvSpPr>
            <a:spLocks noGrp="1"/>
          </p:cNvSpPr>
          <p:nvPr>
            <p:ph idx="1"/>
          </p:nvPr>
        </p:nvSpPr>
        <p:spPr/>
        <p:txBody>
          <a:bodyPr>
            <a:normAutofit/>
          </a:bodyPr>
          <a:lstStyle/>
          <a:p>
            <a:r>
              <a:rPr lang="en-US" dirty="0" smtClean="0"/>
              <a:t>An </a:t>
            </a:r>
            <a:r>
              <a:rPr lang="en-US" dirty="0"/>
              <a:t>external schema is also known as view schema.</a:t>
            </a:r>
          </a:p>
          <a:p>
            <a:r>
              <a:rPr lang="en-US" dirty="0"/>
              <a:t>Each view schema describes the database part that a particular user group is interested and hides the remaining database from that user group.</a:t>
            </a:r>
          </a:p>
          <a:p>
            <a:r>
              <a:rPr lang="en-US" dirty="0"/>
              <a:t>The view schema describes the end user interaction with database systems.</a:t>
            </a:r>
          </a:p>
          <a:p>
            <a:pPr marL="0" indent="0">
              <a:buNone/>
            </a:pPr>
            <a:endParaRPr lang="en-US" dirty="0"/>
          </a:p>
        </p:txBody>
      </p:sp>
      <p:sp>
        <p:nvSpPr>
          <p:cNvPr id="4" name="Footer Placeholder 3"/>
          <p:cNvSpPr>
            <a:spLocks noGrp="1"/>
          </p:cNvSpPr>
          <p:nvPr>
            <p:ph type="ftr" sz="quarter" idx="11"/>
          </p:nvPr>
        </p:nvSpPr>
        <p:spPr/>
        <p:txBody>
          <a:bodyPr/>
          <a:lstStyle/>
          <a:p>
            <a:r>
              <a:rPr lang="en-US" smtClean="0"/>
              <a:t>Manikanta Assistant professor Department of MCA ATME CE</a:t>
            </a:r>
            <a:endParaRPr lang="en-US"/>
          </a:p>
        </p:txBody>
      </p:sp>
    </p:spTree>
    <p:extLst>
      <p:ext uri="{BB962C8B-B14F-4D97-AF65-F5344CB8AC3E}">
        <p14:creationId xmlns:p14="http://schemas.microsoft.com/office/powerpoint/2010/main" val="1341079111"/>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62000" y="2438400"/>
            <a:ext cx="70104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Footer Placeholder 3"/>
          <p:cNvSpPr>
            <a:spLocks noGrp="1"/>
          </p:cNvSpPr>
          <p:nvPr>
            <p:ph type="ftr" sz="quarter" idx="11"/>
          </p:nvPr>
        </p:nvSpPr>
        <p:spPr/>
        <p:txBody>
          <a:bodyPr/>
          <a:lstStyle/>
          <a:p>
            <a:r>
              <a:rPr lang="en-US" smtClean="0"/>
              <a:t>Manikanta Assistant professor Department of MCA ATME CE</a:t>
            </a:r>
            <a:endParaRPr lang="en-US"/>
          </a:p>
        </p:txBody>
      </p:sp>
    </p:spTree>
    <p:extLst>
      <p:ext uri="{BB962C8B-B14F-4D97-AF65-F5344CB8AC3E}">
        <p14:creationId xmlns:p14="http://schemas.microsoft.com/office/powerpoint/2010/main" val="3514261459"/>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7709" y="1066800"/>
            <a:ext cx="9137073" cy="4247317"/>
          </a:xfrm>
          <a:prstGeom prst="rect">
            <a:avLst/>
          </a:prstGeom>
        </p:spPr>
        <p:txBody>
          <a:bodyPr wrap="square">
            <a:spAutoFit/>
          </a:bodyPr>
          <a:lstStyle/>
          <a:p>
            <a:r>
              <a:rPr lang="en-US" b="1" dirty="0"/>
              <a:t>Data Independence</a:t>
            </a:r>
            <a:r>
              <a:rPr lang="en-US" dirty="0"/>
              <a:t>: Ability to change the database schema at one level without affecting other levels.</a:t>
            </a:r>
          </a:p>
          <a:p>
            <a:r>
              <a:rPr lang="en-US" b="1" dirty="0"/>
              <a:t>Types of Data Independence</a:t>
            </a:r>
            <a:r>
              <a:rPr lang="en-US" dirty="0"/>
              <a:t>:</a:t>
            </a:r>
          </a:p>
          <a:p>
            <a:r>
              <a:rPr lang="en-US" b="1" dirty="0"/>
              <a:t>Logical Data Independence</a:t>
            </a:r>
            <a:r>
              <a:rPr lang="en-US" dirty="0"/>
              <a:t>:</a:t>
            </a:r>
          </a:p>
          <a:p>
            <a:pPr lvl="1"/>
            <a:r>
              <a:rPr lang="en-US" dirty="0"/>
              <a:t>Changes in the conceptual schema (e.g., adding/removing data types or constraints) do not affect external schemas or applications.</a:t>
            </a:r>
          </a:p>
          <a:p>
            <a:pPr lvl="1"/>
            <a:r>
              <a:rPr lang="en-US" dirty="0"/>
              <a:t>Requires changes only in view definitions and mappings, not in programs.</a:t>
            </a:r>
          </a:p>
          <a:p>
            <a:r>
              <a:rPr lang="en-US" b="1" dirty="0"/>
              <a:t>Physical Data Independence</a:t>
            </a:r>
            <a:r>
              <a:rPr lang="en-US" dirty="0"/>
              <a:t>:</a:t>
            </a:r>
          </a:p>
          <a:p>
            <a:pPr lvl="1"/>
            <a:r>
              <a:rPr lang="en-US" dirty="0"/>
              <a:t>Changes in the internal schema (e.g., reorganizing files or access methods) do not affect the conceptual or external schemas.</a:t>
            </a:r>
          </a:p>
          <a:p>
            <a:pPr lvl="1"/>
            <a:r>
              <a:rPr lang="en-US" dirty="0"/>
              <a:t>Applications remain unaware of physical storage details.</a:t>
            </a:r>
          </a:p>
          <a:p>
            <a:r>
              <a:rPr lang="en-US" b="1" dirty="0"/>
              <a:t>Importance</a:t>
            </a:r>
            <a:r>
              <a:rPr lang="en-US" dirty="0"/>
              <a:t>:</a:t>
            </a:r>
          </a:p>
          <a:p>
            <a:r>
              <a:rPr lang="en-US" b="1" dirty="0"/>
              <a:t>Logical Data Independence</a:t>
            </a:r>
            <a:r>
              <a:rPr lang="en-US" dirty="0"/>
              <a:t>: Harder to achieve but ensures application stability despite database structural changes.</a:t>
            </a:r>
          </a:p>
          <a:p>
            <a:r>
              <a:rPr lang="en-US" b="1" dirty="0"/>
              <a:t>Physical Data Independence</a:t>
            </a:r>
            <a:r>
              <a:rPr lang="en-US" dirty="0"/>
              <a:t>: Commonly achieved and hides storage-related details from users.</a:t>
            </a:r>
          </a:p>
        </p:txBody>
      </p:sp>
      <p:sp>
        <p:nvSpPr>
          <p:cNvPr id="2" name="Footer Placeholder 1"/>
          <p:cNvSpPr>
            <a:spLocks noGrp="1"/>
          </p:cNvSpPr>
          <p:nvPr>
            <p:ph type="ftr" sz="quarter" idx="11"/>
          </p:nvPr>
        </p:nvSpPr>
        <p:spPr/>
        <p:txBody>
          <a:bodyPr/>
          <a:lstStyle/>
          <a:p>
            <a:r>
              <a:rPr lang="en-US" smtClean="0"/>
              <a:t>Manikanta Assistant professor Department of MCA ATME CE</a:t>
            </a:r>
            <a:endParaRPr lang="en-US"/>
          </a:p>
        </p:txBody>
      </p:sp>
    </p:spTree>
    <p:extLst>
      <p:ext uri="{BB962C8B-B14F-4D97-AF65-F5344CB8AC3E}">
        <p14:creationId xmlns:p14="http://schemas.microsoft.com/office/powerpoint/2010/main" val="1484621497"/>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marL="0" indent="0" algn="just">
              <a:buNone/>
            </a:pPr>
            <a:r>
              <a:rPr lang="en-US" b="1" dirty="0"/>
              <a:t>Data Independence</a:t>
            </a:r>
            <a:r>
              <a:rPr lang="en-US" dirty="0"/>
              <a:t> refers to the ability to modify the schema (structure) at one level of a database system without affecting the schema at the next higher level. This is crucial for maintaining flexibility and adaptability in database systems.</a:t>
            </a:r>
          </a:p>
        </p:txBody>
      </p:sp>
      <p:sp>
        <p:nvSpPr>
          <p:cNvPr id="4" name="Footer Placeholder 3"/>
          <p:cNvSpPr>
            <a:spLocks noGrp="1"/>
          </p:cNvSpPr>
          <p:nvPr>
            <p:ph type="ftr" sz="quarter" idx="11"/>
          </p:nvPr>
        </p:nvSpPr>
        <p:spPr/>
        <p:txBody>
          <a:bodyPr/>
          <a:lstStyle/>
          <a:p>
            <a:r>
              <a:rPr lang="en-US" smtClean="0"/>
              <a:t>Manikanta Assistant professor Department of MCA ATME CE</a:t>
            </a:r>
            <a:endParaRPr lang="en-US"/>
          </a:p>
        </p:txBody>
      </p:sp>
    </p:spTree>
    <p:extLst>
      <p:ext uri="{BB962C8B-B14F-4D97-AF65-F5344CB8AC3E}">
        <p14:creationId xmlns:p14="http://schemas.microsoft.com/office/powerpoint/2010/main" val="2694497019"/>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762000"/>
            <a:ext cx="9144000" cy="6096000"/>
          </a:xfrm>
        </p:spPr>
        <p:txBody>
          <a:bodyPr>
            <a:normAutofit fontScale="70000" lnSpcReduction="20000"/>
          </a:bodyPr>
          <a:lstStyle/>
          <a:p>
            <a:r>
              <a:rPr lang="en-US" b="1" dirty="0"/>
              <a:t>Logical Data Independence</a:t>
            </a:r>
            <a:endParaRPr lang="en-US" dirty="0"/>
          </a:p>
          <a:p>
            <a:r>
              <a:rPr lang="en-US" b="1" dirty="0"/>
              <a:t>Definition</a:t>
            </a:r>
            <a:r>
              <a:rPr lang="en-US" dirty="0"/>
              <a:t>: The ability to change the </a:t>
            </a:r>
            <a:r>
              <a:rPr lang="en-US" b="1" dirty="0"/>
              <a:t>conceptual schema</a:t>
            </a:r>
            <a:r>
              <a:rPr lang="en-US" dirty="0"/>
              <a:t> without affecting the </a:t>
            </a:r>
            <a:r>
              <a:rPr lang="en-US" b="1" dirty="0"/>
              <a:t>external schemas</a:t>
            </a:r>
            <a:r>
              <a:rPr lang="en-US" dirty="0"/>
              <a:t> or application programs.</a:t>
            </a:r>
          </a:p>
          <a:p>
            <a:r>
              <a:rPr lang="en-US" b="1" dirty="0"/>
              <a:t>Example Changes</a:t>
            </a:r>
            <a:r>
              <a:rPr lang="en-US" dirty="0"/>
              <a:t>:</a:t>
            </a:r>
          </a:p>
          <a:p>
            <a:pPr marL="0" indent="0">
              <a:buNone/>
            </a:pPr>
            <a:r>
              <a:rPr lang="en-US" b="1" dirty="0"/>
              <a:t>Logical Data Independence Example</a:t>
            </a:r>
          </a:p>
          <a:p>
            <a:pPr marL="0" indent="0">
              <a:buNone/>
            </a:pPr>
            <a:r>
              <a:rPr lang="en-US" dirty="0" smtClean="0"/>
              <a:t>Imagine </a:t>
            </a:r>
            <a:r>
              <a:rPr lang="en-US" dirty="0"/>
              <a:t>a </a:t>
            </a:r>
            <a:r>
              <a:rPr lang="en-US" b="1" dirty="0"/>
              <a:t>university database</a:t>
            </a:r>
            <a:r>
              <a:rPr lang="en-US" dirty="0"/>
              <a:t> that stores student information with the following conceptual schema:</a:t>
            </a:r>
          </a:p>
          <a:p>
            <a:pPr marL="0" indent="0">
              <a:buNone/>
            </a:pPr>
            <a:r>
              <a:rPr lang="en-US" dirty="0"/>
              <a:t>Student(ID, Name, Address, Program, GPA)</a:t>
            </a:r>
          </a:p>
          <a:p>
            <a:pPr marL="0" indent="0">
              <a:buNone/>
            </a:pPr>
            <a:r>
              <a:rPr lang="en-US" b="1" dirty="0"/>
              <a:t>Scenario:</a:t>
            </a:r>
          </a:p>
          <a:p>
            <a:pPr marL="0" indent="0">
              <a:buNone/>
            </a:pPr>
            <a:r>
              <a:rPr lang="en-US" dirty="0"/>
              <a:t>The university decides to add a new field, </a:t>
            </a:r>
            <a:r>
              <a:rPr lang="en-US" b="1" dirty="0"/>
              <a:t>"</a:t>
            </a:r>
            <a:r>
              <a:rPr lang="en-US" b="1" dirty="0" err="1"/>
              <a:t>DateOfBirth</a:t>
            </a:r>
            <a:r>
              <a:rPr lang="en-US" b="1" dirty="0"/>
              <a:t>"</a:t>
            </a:r>
            <a:r>
              <a:rPr lang="en-US" dirty="0"/>
              <a:t>, to store students' birth dates in the database.</a:t>
            </a:r>
          </a:p>
          <a:p>
            <a:pPr marL="0" indent="0">
              <a:buNone/>
            </a:pPr>
            <a:r>
              <a:rPr lang="en-US" b="1" dirty="0"/>
              <a:t>Impact:</a:t>
            </a:r>
          </a:p>
          <a:p>
            <a:pPr marL="0" indent="0">
              <a:buNone/>
            </a:pPr>
            <a:r>
              <a:rPr lang="en-US" dirty="0"/>
              <a:t>The </a:t>
            </a:r>
            <a:r>
              <a:rPr lang="en-US" b="1" dirty="0"/>
              <a:t>conceptual schema</a:t>
            </a:r>
            <a:r>
              <a:rPr lang="en-US" dirty="0"/>
              <a:t> is updated to:</a:t>
            </a:r>
          </a:p>
          <a:p>
            <a:pPr lvl="1"/>
            <a:r>
              <a:rPr lang="en-US" dirty="0"/>
              <a:t>Student(ID, Name, Address, Program, GPA, </a:t>
            </a:r>
            <a:r>
              <a:rPr lang="en-US" dirty="0" err="1"/>
              <a:t>DateOfBirth</a:t>
            </a:r>
            <a:r>
              <a:rPr lang="en-US" dirty="0"/>
              <a:t>)</a:t>
            </a:r>
          </a:p>
          <a:p>
            <a:pPr marL="0" indent="0">
              <a:buNone/>
            </a:pPr>
            <a:r>
              <a:rPr lang="en-US" dirty="0"/>
              <a:t>External schemas, such as those used by the </a:t>
            </a:r>
            <a:r>
              <a:rPr lang="en-US" b="1" dirty="0"/>
              <a:t>Student Portal</a:t>
            </a:r>
            <a:r>
              <a:rPr lang="en-US" dirty="0"/>
              <a:t> or </a:t>
            </a:r>
            <a:r>
              <a:rPr lang="en-US" b="1" dirty="0"/>
              <a:t>Report Generating Applications</a:t>
            </a:r>
            <a:r>
              <a:rPr lang="en-US" dirty="0"/>
              <a:t>, remain unaffected </a:t>
            </a:r>
            <a:r>
              <a:rPr lang="en-US" b="1" dirty="0"/>
              <a:t>if they don’t reference "</a:t>
            </a:r>
            <a:r>
              <a:rPr lang="en-US" b="1" dirty="0" err="1"/>
              <a:t>DateOfBirth</a:t>
            </a:r>
            <a:r>
              <a:rPr lang="en-US" b="1" dirty="0"/>
              <a:t>"</a:t>
            </a:r>
            <a:r>
              <a:rPr lang="en-US" dirty="0"/>
              <a:t>.</a:t>
            </a:r>
          </a:p>
          <a:p>
            <a:pPr marL="0" indent="0">
              <a:buNone/>
            </a:pPr>
            <a:r>
              <a:rPr lang="en-US" dirty="0"/>
              <a:t>The DBMS updates the </a:t>
            </a:r>
            <a:r>
              <a:rPr lang="en-US" b="1" dirty="0"/>
              <a:t>mappings</a:t>
            </a:r>
            <a:r>
              <a:rPr lang="en-US" dirty="0"/>
              <a:t> between the conceptual schema and external schemas, ensuring applications still work without modification.</a:t>
            </a:r>
          </a:p>
          <a:p>
            <a:pPr marL="0" indent="0">
              <a:buNone/>
            </a:pPr>
            <a:endParaRPr lang="en-US" dirty="0"/>
          </a:p>
        </p:txBody>
      </p:sp>
      <p:sp>
        <p:nvSpPr>
          <p:cNvPr id="2" name="Footer Placeholder 1"/>
          <p:cNvSpPr>
            <a:spLocks noGrp="1"/>
          </p:cNvSpPr>
          <p:nvPr>
            <p:ph type="ftr" sz="quarter" idx="11"/>
          </p:nvPr>
        </p:nvSpPr>
        <p:spPr/>
        <p:txBody>
          <a:bodyPr/>
          <a:lstStyle/>
          <a:p>
            <a:r>
              <a:rPr lang="en-US" smtClean="0"/>
              <a:t>Manikanta Assistant professor Department of MCA ATME CE</a:t>
            </a:r>
            <a:endParaRPr lang="en-US"/>
          </a:p>
        </p:txBody>
      </p:sp>
    </p:spTree>
    <p:extLst>
      <p:ext uri="{BB962C8B-B14F-4D97-AF65-F5344CB8AC3E}">
        <p14:creationId xmlns:p14="http://schemas.microsoft.com/office/powerpoint/2010/main" val="147910404"/>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fontScale="85000" lnSpcReduction="10000"/>
          </a:bodyPr>
          <a:lstStyle/>
          <a:p>
            <a:r>
              <a:rPr lang="en-US" b="1" dirty="0"/>
              <a:t>Physical Data Independence</a:t>
            </a:r>
            <a:endParaRPr lang="en-US" dirty="0"/>
          </a:p>
          <a:p>
            <a:r>
              <a:rPr lang="en-US" b="1" dirty="0"/>
              <a:t>Definition</a:t>
            </a:r>
            <a:r>
              <a:rPr lang="en-US" dirty="0"/>
              <a:t>: The ability to change the </a:t>
            </a:r>
            <a:r>
              <a:rPr lang="en-US" b="1" dirty="0"/>
              <a:t>internal schema</a:t>
            </a:r>
            <a:r>
              <a:rPr lang="en-US" dirty="0"/>
              <a:t> (physical storage details) without affecting the </a:t>
            </a:r>
            <a:r>
              <a:rPr lang="en-US" b="1" dirty="0"/>
              <a:t>conceptual schema</a:t>
            </a:r>
            <a:r>
              <a:rPr lang="en-US" dirty="0"/>
              <a:t> or external schemas.</a:t>
            </a:r>
          </a:p>
          <a:p>
            <a:r>
              <a:rPr lang="en-US" b="1" dirty="0"/>
              <a:t>Example Changes</a:t>
            </a:r>
            <a:r>
              <a:rPr lang="en-US" dirty="0"/>
              <a:t>:</a:t>
            </a:r>
          </a:p>
          <a:p>
            <a:pPr lvl="1"/>
            <a:r>
              <a:rPr lang="en-US" dirty="0"/>
              <a:t>Reorganizing physical files (e.g., adding indexes, splitting data).</a:t>
            </a:r>
          </a:p>
          <a:p>
            <a:pPr lvl="1"/>
            <a:r>
              <a:rPr lang="en-US" dirty="0"/>
              <a:t>Changing storage formats or locations.</a:t>
            </a:r>
          </a:p>
          <a:p>
            <a:r>
              <a:rPr lang="en-US" b="1" dirty="0"/>
              <a:t>Effect</a:t>
            </a:r>
            <a:r>
              <a:rPr lang="en-US" dirty="0"/>
              <a:t>: Since the conceptual schema is unchanged, application programs and external schemas remain unaffected.</a:t>
            </a:r>
          </a:p>
          <a:p>
            <a:pPr marL="0" indent="0">
              <a:buNone/>
            </a:pPr>
            <a:endParaRPr lang="en-US" dirty="0"/>
          </a:p>
        </p:txBody>
      </p:sp>
      <p:sp>
        <p:nvSpPr>
          <p:cNvPr id="4" name="Footer Placeholder 3"/>
          <p:cNvSpPr>
            <a:spLocks noGrp="1"/>
          </p:cNvSpPr>
          <p:nvPr>
            <p:ph type="ftr" sz="quarter" idx="11"/>
          </p:nvPr>
        </p:nvSpPr>
        <p:spPr/>
        <p:txBody>
          <a:bodyPr/>
          <a:lstStyle/>
          <a:p>
            <a:r>
              <a:rPr lang="en-US" smtClean="0"/>
              <a:t>Manikanta Assistant professor Department of MCA ATME CE</a:t>
            </a:r>
            <a:endParaRPr lang="en-US"/>
          </a:p>
        </p:txBody>
      </p:sp>
    </p:spTree>
    <p:extLst>
      <p:ext uri="{BB962C8B-B14F-4D97-AF65-F5344CB8AC3E}">
        <p14:creationId xmlns:p14="http://schemas.microsoft.com/office/powerpoint/2010/main" val="2354161129"/>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838200"/>
            <a:ext cx="8229600" cy="5943600"/>
          </a:xfrm>
        </p:spPr>
        <p:txBody>
          <a:bodyPr>
            <a:normAutofit fontScale="85000" lnSpcReduction="20000"/>
          </a:bodyPr>
          <a:lstStyle/>
          <a:p>
            <a:pPr marL="0" indent="0">
              <a:buNone/>
            </a:pPr>
            <a:r>
              <a:rPr lang="en-US" b="1" dirty="0"/>
              <a:t>Example of Physical Data Independence:</a:t>
            </a:r>
            <a:endParaRPr lang="en-US" dirty="0"/>
          </a:p>
          <a:p>
            <a:pPr marL="0" indent="0">
              <a:buNone/>
            </a:pPr>
            <a:r>
              <a:rPr lang="en-US" b="1" dirty="0"/>
              <a:t>Scenario:</a:t>
            </a:r>
            <a:r>
              <a:rPr lang="en-US" dirty="0"/>
              <a:t/>
            </a:r>
            <a:br>
              <a:rPr lang="en-US" dirty="0"/>
            </a:br>
            <a:r>
              <a:rPr lang="en-US" dirty="0"/>
              <a:t>A school database stores student information. The data is stored on a hard disk.</a:t>
            </a:r>
          </a:p>
          <a:p>
            <a:pPr marL="0" indent="0">
              <a:buNone/>
            </a:pPr>
            <a:r>
              <a:rPr lang="en-US" b="1" dirty="0"/>
              <a:t>Change:</a:t>
            </a:r>
            <a:r>
              <a:rPr lang="en-US" dirty="0"/>
              <a:t/>
            </a:r>
            <a:br>
              <a:rPr lang="en-US" dirty="0"/>
            </a:br>
            <a:r>
              <a:rPr lang="en-US" dirty="0"/>
              <a:t>The database administrator moves the data to a faster SSD for better performance.</a:t>
            </a:r>
          </a:p>
          <a:p>
            <a:pPr marL="0" indent="0">
              <a:buNone/>
            </a:pPr>
            <a:r>
              <a:rPr lang="en-US" b="1" dirty="0"/>
              <a:t>Impact:</a:t>
            </a:r>
            <a:endParaRPr lang="en-US" dirty="0"/>
          </a:p>
          <a:p>
            <a:r>
              <a:rPr lang="en-US" dirty="0"/>
              <a:t>The </a:t>
            </a:r>
            <a:r>
              <a:rPr lang="en-US" b="1" dirty="0"/>
              <a:t>internal schema</a:t>
            </a:r>
            <a:r>
              <a:rPr lang="en-US" dirty="0"/>
              <a:t> (physical storage location) changes.</a:t>
            </a:r>
          </a:p>
          <a:p>
            <a:r>
              <a:rPr lang="en-US" dirty="0"/>
              <a:t>The </a:t>
            </a:r>
            <a:r>
              <a:rPr lang="en-US" b="1" dirty="0"/>
              <a:t>conceptual schema</a:t>
            </a:r>
            <a:r>
              <a:rPr lang="en-US" dirty="0"/>
              <a:t> (e.g., Student(</a:t>
            </a:r>
            <a:r>
              <a:rPr lang="en-US" dirty="0" err="1"/>
              <a:t>StudentID</a:t>
            </a:r>
            <a:r>
              <a:rPr lang="en-US" dirty="0"/>
              <a:t>, Name, Class, Age)) remains the same.</a:t>
            </a:r>
          </a:p>
          <a:p>
            <a:r>
              <a:rPr lang="en-US" dirty="0"/>
              <a:t>Applications like the school management system continue working without knowing about the storage change.</a:t>
            </a:r>
          </a:p>
          <a:p>
            <a:pPr marL="0" indent="0">
              <a:buNone/>
            </a:pPr>
            <a:endParaRPr lang="en-US" dirty="0"/>
          </a:p>
        </p:txBody>
      </p:sp>
      <p:sp>
        <p:nvSpPr>
          <p:cNvPr id="2" name="Footer Placeholder 1"/>
          <p:cNvSpPr>
            <a:spLocks noGrp="1"/>
          </p:cNvSpPr>
          <p:nvPr>
            <p:ph type="ftr" sz="quarter" idx="11"/>
          </p:nvPr>
        </p:nvSpPr>
        <p:spPr/>
        <p:txBody>
          <a:bodyPr/>
          <a:lstStyle/>
          <a:p>
            <a:r>
              <a:rPr lang="en-US" smtClean="0"/>
              <a:t>Manikanta Assistant professor Department of MCA ATME CE</a:t>
            </a:r>
            <a:endParaRPr lang="en-US"/>
          </a:p>
        </p:txBody>
      </p:sp>
    </p:spTree>
    <p:extLst>
      <p:ext uri="{BB962C8B-B14F-4D97-AF65-F5344CB8AC3E}">
        <p14:creationId xmlns:p14="http://schemas.microsoft.com/office/powerpoint/2010/main" val="1853125816"/>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lnSpcReduction="10000"/>
          </a:bodyPr>
          <a:lstStyle/>
          <a:p>
            <a:pPr marL="0" indent="0">
              <a:buNone/>
            </a:pPr>
            <a:r>
              <a:rPr lang="en-US" b="1" dirty="0" smtClean="0"/>
              <a:t>How </a:t>
            </a:r>
            <a:r>
              <a:rPr lang="en-US" b="1" dirty="0"/>
              <a:t>Data Independence Works</a:t>
            </a:r>
          </a:p>
          <a:p>
            <a:r>
              <a:rPr lang="en-US" dirty="0"/>
              <a:t>The </a:t>
            </a:r>
            <a:r>
              <a:rPr lang="en-US" b="1" dirty="0"/>
              <a:t>DBMS catalog</a:t>
            </a:r>
            <a:r>
              <a:rPr lang="en-US" dirty="0"/>
              <a:t> maintains </a:t>
            </a:r>
            <a:r>
              <a:rPr lang="en-US" b="1" dirty="0"/>
              <a:t>mappings</a:t>
            </a:r>
            <a:r>
              <a:rPr lang="en-US" dirty="0"/>
              <a:t> between schemas at different levels.</a:t>
            </a:r>
          </a:p>
          <a:p>
            <a:r>
              <a:rPr lang="en-US" dirty="0"/>
              <a:t>When a schema is changed at one level, the mappings between that level and the adjacent level are updated.</a:t>
            </a:r>
          </a:p>
          <a:p>
            <a:r>
              <a:rPr lang="en-US" dirty="0"/>
              <a:t>Application programs referring to higher-level schemas (e.g., external schemas) don’t need changes</a:t>
            </a:r>
          </a:p>
          <a:p>
            <a:endParaRPr lang="en-US" dirty="0"/>
          </a:p>
        </p:txBody>
      </p:sp>
      <p:sp>
        <p:nvSpPr>
          <p:cNvPr id="4" name="Footer Placeholder 3"/>
          <p:cNvSpPr>
            <a:spLocks noGrp="1"/>
          </p:cNvSpPr>
          <p:nvPr>
            <p:ph type="ftr" sz="quarter" idx="11"/>
          </p:nvPr>
        </p:nvSpPr>
        <p:spPr/>
        <p:txBody>
          <a:bodyPr/>
          <a:lstStyle/>
          <a:p>
            <a:r>
              <a:rPr lang="en-US" smtClean="0"/>
              <a:t>Manikanta Assistant professor Department of MCA ATME CE</a:t>
            </a:r>
            <a:endParaRPr lang="en-US"/>
          </a:p>
        </p:txBody>
      </p:sp>
    </p:spTree>
    <p:extLst>
      <p:ext uri="{BB962C8B-B14F-4D97-AF65-F5344CB8AC3E}">
        <p14:creationId xmlns:p14="http://schemas.microsoft.com/office/powerpoint/2010/main" val="306802474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fontScale="77500" lnSpcReduction="20000"/>
          </a:bodyPr>
          <a:lstStyle/>
          <a:p>
            <a:pPr algn="just"/>
            <a:r>
              <a:rPr lang="en-US" dirty="0" smtClean="0"/>
              <a:t>The </a:t>
            </a:r>
            <a:r>
              <a:rPr lang="en-US" dirty="0"/>
              <a:t>database approach differs from the traditional file-based approach in several key ways:</a:t>
            </a:r>
          </a:p>
          <a:p>
            <a:pPr algn="just"/>
            <a:r>
              <a:rPr lang="en-US" b="1" dirty="0"/>
              <a:t>Centralized Data</a:t>
            </a:r>
            <a:r>
              <a:rPr lang="en-US" dirty="0"/>
              <a:t>: Instead of having multiple separate files for different users (e.g., one for grades and another for payments), all data is stored in a single shared database.</a:t>
            </a:r>
          </a:p>
          <a:p>
            <a:pPr algn="just"/>
            <a:r>
              <a:rPr lang="en-US" b="1" dirty="0"/>
              <a:t>Avoiding Redundancy</a:t>
            </a:r>
            <a:r>
              <a:rPr lang="en-US" dirty="0"/>
              <a:t>: In the file-based approach, similar data may be stored multiple times in different places, which wastes storage and effort. In the database approach, data is stored once and shared, reducing duplication.</a:t>
            </a:r>
          </a:p>
          <a:p>
            <a:pPr algn="just"/>
            <a:r>
              <a:rPr lang="en-US" b="1" dirty="0"/>
              <a:t>Efficient Access</a:t>
            </a:r>
            <a:r>
              <a:rPr lang="en-US" dirty="0"/>
              <a:t>: Since data is stored in one central place, multiple users can access and use the same data for different purposes without creating new copies.</a:t>
            </a:r>
          </a:p>
          <a:p>
            <a:pPr algn="just"/>
            <a:endParaRPr lang="en-US" dirty="0"/>
          </a:p>
        </p:txBody>
      </p:sp>
      <p:sp>
        <p:nvSpPr>
          <p:cNvPr id="4" name="Footer Placeholder 3"/>
          <p:cNvSpPr>
            <a:spLocks noGrp="1"/>
          </p:cNvSpPr>
          <p:nvPr>
            <p:ph type="ftr" sz="quarter" idx="11"/>
          </p:nvPr>
        </p:nvSpPr>
        <p:spPr/>
        <p:txBody>
          <a:bodyPr/>
          <a:lstStyle/>
          <a:p>
            <a:r>
              <a:rPr lang="en-US" smtClean="0"/>
              <a:t>Manikanta Assistant professor Department of MCA ATME CE</a:t>
            </a:r>
            <a:endParaRPr lang="en-US"/>
          </a:p>
        </p:txBody>
      </p:sp>
    </p:spTree>
    <p:extLst>
      <p:ext uri="{BB962C8B-B14F-4D97-AF65-F5344CB8AC3E}">
        <p14:creationId xmlns:p14="http://schemas.microsoft.com/office/powerpoint/2010/main" val="1704916557"/>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en-US" b="1" dirty="0"/>
              <a:t>Benefits of the Three-Schema Architecture</a:t>
            </a:r>
          </a:p>
          <a:p>
            <a:r>
              <a:rPr lang="en-US" dirty="0"/>
              <a:t>Simplifies achieving </a:t>
            </a:r>
            <a:r>
              <a:rPr lang="en-US" b="1" dirty="0"/>
              <a:t>data independence</a:t>
            </a:r>
            <a:r>
              <a:rPr lang="en-US" dirty="0"/>
              <a:t> by separating concerns at different levels.</a:t>
            </a:r>
          </a:p>
          <a:p>
            <a:r>
              <a:rPr lang="en-US" dirty="0"/>
              <a:t>Enables databases to adapt to changes while keeping applications stable.</a:t>
            </a:r>
          </a:p>
          <a:p>
            <a:endParaRPr lang="en-US" dirty="0"/>
          </a:p>
        </p:txBody>
      </p:sp>
      <p:sp>
        <p:nvSpPr>
          <p:cNvPr id="4" name="Footer Placeholder 3"/>
          <p:cNvSpPr>
            <a:spLocks noGrp="1"/>
          </p:cNvSpPr>
          <p:nvPr>
            <p:ph type="ftr" sz="quarter" idx="11"/>
          </p:nvPr>
        </p:nvSpPr>
        <p:spPr/>
        <p:txBody>
          <a:bodyPr/>
          <a:lstStyle/>
          <a:p>
            <a:r>
              <a:rPr lang="en-US" smtClean="0"/>
              <a:t>Manikanta Assistant professor Department of MCA ATME CE</a:t>
            </a:r>
            <a:endParaRPr lang="en-US"/>
          </a:p>
        </p:txBody>
      </p:sp>
    </p:spTree>
    <p:extLst>
      <p:ext uri="{BB962C8B-B14F-4D97-AF65-F5344CB8AC3E}">
        <p14:creationId xmlns:p14="http://schemas.microsoft.com/office/powerpoint/2010/main" val="1373903246"/>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en-US" b="1" dirty="0"/>
              <a:t>Drawbacks</a:t>
            </a:r>
          </a:p>
          <a:p>
            <a:r>
              <a:rPr lang="en-US" dirty="0"/>
              <a:t>The need for multiple levels of mapping introduces overhead during query execution, leading to some inefficiencies.</a:t>
            </a:r>
          </a:p>
          <a:p>
            <a:r>
              <a:rPr lang="en-US" dirty="0"/>
              <a:t>Because of this, very few database systems fully implement the three-schema architecture.</a:t>
            </a:r>
          </a:p>
          <a:p>
            <a:endParaRPr lang="en-US" dirty="0"/>
          </a:p>
        </p:txBody>
      </p:sp>
      <p:sp>
        <p:nvSpPr>
          <p:cNvPr id="4" name="Footer Placeholder 3"/>
          <p:cNvSpPr>
            <a:spLocks noGrp="1"/>
          </p:cNvSpPr>
          <p:nvPr>
            <p:ph type="ftr" sz="quarter" idx="11"/>
          </p:nvPr>
        </p:nvSpPr>
        <p:spPr/>
        <p:txBody>
          <a:bodyPr/>
          <a:lstStyle/>
          <a:p>
            <a:r>
              <a:rPr lang="en-US" smtClean="0"/>
              <a:t>Manikanta Assistant professor Department of MCA ATME CE</a:t>
            </a:r>
            <a:endParaRPr lang="en-US"/>
          </a:p>
        </p:txBody>
      </p:sp>
    </p:spTree>
    <p:extLst>
      <p:ext uri="{BB962C8B-B14F-4D97-AF65-F5344CB8AC3E}">
        <p14:creationId xmlns:p14="http://schemas.microsoft.com/office/powerpoint/2010/main" val="643767862"/>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Title 1"/>
          <p:cNvSpPr>
            <a:spLocks noGrp="1"/>
          </p:cNvSpPr>
          <p:nvPr>
            <p:ph type="title"/>
          </p:nvPr>
        </p:nvSpPr>
        <p:spPr>
          <a:xfrm>
            <a:off x="0" y="762000"/>
            <a:ext cx="8229600" cy="1143000"/>
          </a:xfrm>
        </p:spPr>
        <p:txBody>
          <a:bodyPr>
            <a:normAutofit fontScale="90000"/>
          </a:bodyPr>
          <a:lstStyle/>
          <a:p>
            <a:r>
              <a:rPr lang="en-US" altLang="en-US" sz="3000" b="1" dirty="0" smtClean="0">
                <a:latin typeface="Times New Roman" pitchFamily="18" charset="0"/>
                <a:cs typeface="Times New Roman" pitchFamily="18" charset="0"/>
              </a:rPr>
              <a:t/>
            </a:r>
            <a:br>
              <a:rPr lang="en-US" altLang="en-US" sz="3000" b="1" dirty="0" smtClean="0">
                <a:latin typeface="Times New Roman" pitchFamily="18" charset="0"/>
                <a:cs typeface="Times New Roman" pitchFamily="18" charset="0"/>
              </a:rPr>
            </a:br>
            <a:r>
              <a:rPr lang="en-US" altLang="en-US" sz="3000" b="1" dirty="0" smtClean="0">
                <a:latin typeface="Times New Roman" pitchFamily="18" charset="0"/>
                <a:cs typeface="Times New Roman" pitchFamily="18" charset="0"/>
              </a:rPr>
              <a:t/>
            </a:r>
            <a:br>
              <a:rPr lang="en-US" altLang="en-US" sz="3000" b="1" dirty="0" smtClean="0">
                <a:latin typeface="Times New Roman" pitchFamily="18" charset="0"/>
                <a:cs typeface="Times New Roman" pitchFamily="18" charset="0"/>
              </a:rPr>
            </a:br>
            <a:r>
              <a:rPr lang="en-US" altLang="en-US" sz="3000" b="1" dirty="0" smtClean="0">
                <a:latin typeface="Times New Roman" pitchFamily="18" charset="0"/>
                <a:cs typeface="Times New Roman" pitchFamily="18" charset="0"/>
              </a:rPr>
              <a:t/>
            </a:r>
            <a:br>
              <a:rPr lang="en-US" altLang="en-US" sz="3000" b="1" dirty="0" smtClean="0">
                <a:latin typeface="Times New Roman" pitchFamily="18" charset="0"/>
                <a:cs typeface="Times New Roman" pitchFamily="18" charset="0"/>
              </a:rPr>
            </a:br>
            <a:r>
              <a:rPr lang="en-US" altLang="en-US" sz="3000" b="1" dirty="0" smtClean="0">
                <a:latin typeface="Times New Roman" pitchFamily="18" charset="0"/>
                <a:cs typeface="Times New Roman" pitchFamily="18" charset="0"/>
              </a:rPr>
              <a:t/>
            </a:r>
            <a:br>
              <a:rPr lang="en-US" altLang="en-US" sz="3000" b="1" dirty="0" smtClean="0">
                <a:latin typeface="Times New Roman" pitchFamily="18" charset="0"/>
                <a:cs typeface="Times New Roman" pitchFamily="18" charset="0"/>
              </a:rPr>
            </a:br>
            <a:r>
              <a:rPr lang="en-US" altLang="en-US" sz="3000" b="1" dirty="0" smtClean="0">
                <a:solidFill>
                  <a:srgbClr val="00B050"/>
                </a:solidFill>
                <a:latin typeface="Times New Roman" pitchFamily="18" charset="0"/>
                <a:cs typeface="Times New Roman" pitchFamily="18" charset="0"/>
              </a:rPr>
              <a:t>Using High-Level Conceptual Data Models for Database Design</a:t>
            </a:r>
            <a:r>
              <a:rPr lang="en-US" altLang="en-US" sz="3000" b="1" dirty="0" smtClean="0">
                <a:latin typeface="Times New Roman" pitchFamily="18" charset="0"/>
                <a:cs typeface="Times New Roman" pitchFamily="18" charset="0"/>
              </a:rPr>
              <a:t/>
            </a:r>
            <a:br>
              <a:rPr lang="en-US" altLang="en-US" sz="3000" b="1" dirty="0" smtClean="0">
                <a:latin typeface="Times New Roman" pitchFamily="18" charset="0"/>
                <a:cs typeface="Times New Roman" pitchFamily="18" charset="0"/>
              </a:rPr>
            </a:br>
            <a:r>
              <a:rPr lang="en-US" altLang="en-US" sz="3000" b="1" dirty="0" smtClean="0">
                <a:latin typeface="Times New Roman" pitchFamily="18" charset="0"/>
                <a:cs typeface="Times New Roman" pitchFamily="18" charset="0"/>
              </a:rPr>
              <a:t/>
            </a:r>
            <a:br>
              <a:rPr lang="en-US" altLang="en-US" sz="3000" b="1" dirty="0" smtClean="0">
                <a:latin typeface="Times New Roman" pitchFamily="18" charset="0"/>
                <a:cs typeface="Times New Roman" pitchFamily="18" charset="0"/>
              </a:rPr>
            </a:br>
            <a:r>
              <a:rPr lang="en-US" altLang="en-US" sz="3000" b="1" dirty="0" smtClean="0">
                <a:latin typeface="Times New Roman" pitchFamily="18" charset="0"/>
                <a:cs typeface="Times New Roman" pitchFamily="18" charset="0"/>
              </a:rPr>
              <a:t/>
            </a:r>
            <a:br>
              <a:rPr lang="en-US" altLang="en-US" sz="3000" b="1" dirty="0" smtClean="0">
                <a:latin typeface="Times New Roman" pitchFamily="18" charset="0"/>
                <a:cs typeface="Times New Roman" pitchFamily="18" charset="0"/>
              </a:rPr>
            </a:br>
            <a:r>
              <a:rPr lang="en-US" altLang="en-US" sz="3000" b="1" dirty="0" smtClean="0">
                <a:latin typeface="Times New Roman" pitchFamily="18" charset="0"/>
                <a:cs typeface="Times New Roman" pitchFamily="18" charset="0"/>
              </a:rPr>
              <a:t/>
            </a:r>
            <a:br>
              <a:rPr lang="en-US" altLang="en-US" sz="3000" b="1" dirty="0" smtClean="0">
                <a:latin typeface="Times New Roman" pitchFamily="18" charset="0"/>
                <a:cs typeface="Times New Roman" pitchFamily="18" charset="0"/>
              </a:rPr>
            </a:br>
            <a:r>
              <a:rPr lang="en-US" altLang="en-US" sz="3000" b="1" dirty="0" smtClean="0">
                <a:solidFill>
                  <a:srgbClr val="00B050"/>
                </a:solidFill>
                <a:latin typeface="Times New Roman" pitchFamily="18" charset="0"/>
                <a:cs typeface="Times New Roman" pitchFamily="18" charset="0"/>
              </a:rPr>
              <a:t/>
            </a:r>
            <a:br>
              <a:rPr lang="en-US" altLang="en-US" sz="3000" b="1" dirty="0" smtClean="0">
                <a:solidFill>
                  <a:srgbClr val="00B050"/>
                </a:solidFill>
                <a:latin typeface="Times New Roman" pitchFamily="18" charset="0"/>
                <a:cs typeface="Times New Roman" pitchFamily="18" charset="0"/>
              </a:rPr>
            </a:br>
            <a:endParaRPr lang="en-US" altLang="en-US" sz="3000" b="1" dirty="0" smtClean="0">
              <a:solidFill>
                <a:srgbClr val="00B050"/>
              </a:solidFill>
              <a:latin typeface="Times New Roman" pitchFamily="18" charset="0"/>
              <a:cs typeface="Times New Roman" pitchFamily="18" charset="0"/>
            </a:endParaRPr>
          </a:p>
        </p:txBody>
      </p:sp>
      <p:sp>
        <p:nvSpPr>
          <p:cNvPr id="81923" name="Content Placeholder 2"/>
          <p:cNvSpPr>
            <a:spLocks noGrp="1"/>
          </p:cNvSpPr>
          <p:nvPr>
            <p:ph idx="1"/>
          </p:nvPr>
        </p:nvSpPr>
        <p:spPr>
          <a:xfrm>
            <a:off x="304800" y="1905000"/>
            <a:ext cx="8229600" cy="4525963"/>
          </a:xfrm>
        </p:spPr>
        <p:txBody>
          <a:bodyPr/>
          <a:lstStyle/>
          <a:p>
            <a:pPr algn="just"/>
            <a:r>
              <a:rPr lang="en-US" altLang="en-US" sz="2500" dirty="0" smtClean="0">
                <a:latin typeface="Times New Roman" pitchFamily="18" charset="0"/>
                <a:cs typeface="Times New Roman" pitchFamily="18" charset="0"/>
              </a:rPr>
              <a:t>1st Step: Requirements analysis</a:t>
            </a:r>
          </a:p>
          <a:p>
            <a:pPr algn="just"/>
            <a:r>
              <a:rPr lang="en-US" altLang="en-US" sz="2500" dirty="0" smtClean="0">
                <a:latin typeface="Times New Roman" pitchFamily="18" charset="0"/>
                <a:cs typeface="Times New Roman" pitchFamily="18" charset="0"/>
              </a:rPr>
              <a:t>2nd Step: Conceptual design</a:t>
            </a:r>
          </a:p>
          <a:p>
            <a:pPr algn="just"/>
            <a:r>
              <a:rPr lang="en-US" altLang="en-US" sz="2500" dirty="0" smtClean="0">
                <a:latin typeface="Times New Roman" pitchFamily="18" charset="0"/>
                <a:cs typeface="Times New Roman" pitchFamily="18" charset="0"/>
              </a:rPr>
              <a:t>3rd Step: Logical design or data model mapping</a:t>
            </a:r>
          </a:p>
          <a:p>
            <a:pPr algn="just"/>
            <a:r>
              <a:rPr lang="en-US" altLang="en-US" sz="2500" dirty="0" smtClean="0">
                <a:latin typeface="Times New Roman" pitchFamily="18" charset="0"/>
                <a:cs typeface="Times New Roman" pitchFamily="18" charset="0"/>
              </a:rPr>
              <a:t>4th Step: Physical design</a:t>
            </a:r>
          </a:p>
          <a:p>
            <a:pPr algn="just"/>
            <a:endParaRPr lang="en-US" altLang="en-US" sz="2500" dirty="0">
              <a:latin typeface="Times New Roman" pitchFamily="18" charset="0"/>
              <a:cs typeface="Times New Roman" pitchFamily="18" charset="0"/>
            </a:endParaRPr>
          </a:p>
          <a:p>
            <a:r>
              <a:rPr lang="en-US" sz="2400" dirty="0" smtClean="0"/>
              <a:t>A </a:t>
            </a:r>
            <a:r>
              <a:rPr lang="en-US" sz="2400" b="1" dirty="0" smtClean="0"/>
              <a:t>conceptual model</a:t>
            </a:r>
            <a:r>
              <a:rPr lang="en-US" sz="2400" dirty="0" smtClean="0"/>
              <a:t> is a high-level representation of what data is needed and how it relates (e.g., using entities and relationships). </a:t>
            </a:r>
          </a:p>
          <a:p>
            <a:r>
              <a:rPr lang="en-US" sz="2400" dirty="0" smtClean="0"/>
              <a:t>A </a:t>
            </a:r>
            <a:r>
              <a:rPr lang="en-US" sz="2400" b="1" dirty="0" smtClean="0"/>
              <a:t>data model</a:t>
            </a:r>
            <a:r>
              <a:rPr lang="en-US" sz="2400" dirty="0" smtClean="0"/>
              <a:t> defines how the data is structured, stored, and managed in the database system.</a:t>
            </a:r>
          </a:p>
          <a:p>
            <a:pPr marL="0" indent="0">
              <a:buNone/>
            </a:pPr>
            <a:endParaRPr lang="en-US" altLang="en-US" sz="2500" dirty="0" smtClean="0">
              <a:latin typeface="Times New Roman" pitchFamily="18" charset="0"/>
              <a:cs typeface="Times New Roman" pitchFamily="18" charset="0"/>
            </a:endParaRPr>
          </a:p>
          <a:p>
            <a:endParaRPr lang="en-US" altLang="en-US" dirty="0" smtClean="0"/>
          </a:p>
        </p:txBody>
      </p:sp>
      <p:sp>
        <p:nvSpPr>
          <p:cNvPr id="2" name="Footer Placeholder 1"/>
          <p:cNvSpPr>
            <a:spLocks noGrp="1"/>
          </p:cNvSpPr>
          <p:nvPr>
            <p:ph type="ftr" sz="quarter" idx="11"/>
          </p:nvPr>
        </p:nvSpPr>
        <p:spPr/>
        <p:txBody>
          <a:bodyPr/>
          <a:lstStyle/>
          <a:p>
            <a:r>
              <a:rPr lang="en-US" smtClean="0"/>
              <a:t>Manikanta Assistant professor Department of MCA ATME CE</a:t>
            </a:r>
            <a:endParaRPr lang="en-US"/>
          </a:p>
        </p:txBody>
      </p:sp>
    </p:spTree>
    <p:extLst>
      <p:ext uri="{BB962C8B-B14F-4D97-AF65-F5344CB8AC3E}">
        <p14:creationId xmlns:p14="http://schemas.microsoft.com/office/powerpoint/2010/main" val="3433407104"/>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2946"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152400" y="990600"/>
            <a:ext cx="8839200" cy="4908550"/>
          </a:xfrm>
          <a:noFill/>
        </p:spPr>
      </p:pic>
      <p:sp>
        <p:nvSpPr>
          <p:cNvPr id="2" name="Footer Placeholder 1"/>
          <p:cNvSpPr>
            <a:spLocks noGrp="1"/>
          </p:cNvSpPr>
          <p:nvPr>
            <p:ph type="ftr" sz="quarter" idx="11"/>
          </p:nvPr>
        </p:nvSpPr>
        <p:spPr/>
        <p:txBody>
          <a:bodyPr/>
          <a:lstStyle/>
          <a:p>
            <a:r>
              <a:rPr lang="en-US" smtClean="0"/>
              <a:t>Manikanta Assistant professor Department of MCA ATME CE</a:t>
            </a:r>
            <a:endParaRPr lang="en-US"/>
          </a:p>
        </p:txBody>
      </p:sp>
    </p:spTree>
    <p:extLst>
      <p:ext uri="{BB962C8B-B14F-4D97-AF65-F5344CB8AC3E}">
        <p14:creationId xmlns:p14="http://schemas.microsoft.com/office/powerpoint/2010/main" val="3390493840"/>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4925" y="762000"/>
            <a:ext cx="9109075" cy="4419600"/>
          </a:xfrm>
        </p:spPr>
        <p:txBody>
          <a:bodyPr>
            <a:noAutofit/>
          </a:bodyPr>
          <a:lstStyle/>
          <a:p>
            <a:pPr>
              <a:buFont typeface="Wingdings 2" pitchFamily="18" charset="2"/>
              <a:buNone/>
              <a:defRPr/>
            </a:pPr>
            <a:r>
              <a:rPr lang="en-US" sz="2500" b="1" dirty="0">
                <a:latin typeface="Times New Roman" pitchFamily="18" charset="0"/>
                <a:cs typeface="Times New Roman" pitchFamily="18" charset="0"/>
              </a:rPr>
              <a:t>1</a:t>
            </a:r>
            <a:r>
              <a:rPr lang="en-US" sz="2500" b="1" baseline="30000" dirty="0">
                <a:latin typeface="Times New Roman" pitchFamily="18" charset="0"/>
                <a:cs typeface="Times New Roman" pitchFamily="18" charset="0"/>
              </a:rPr>
              <a:t>st</a:t>
            </a:r>
            <a:r>
              <a:rPr lang="en-US" sz="2500" b="1" dirty="0">
                <a:latin typeface="Times New Roman" pitchFamily="18" charset="0"/>
                <a:cs typeface="Times New Roman" pitchFamily="18" charset="0"/>
              </a:rPr>
              <a:t> Step: Requirements analysis</a:t>
            </a:r>
            <a:endParaRPr lang="en-US" sz="2500" dirty="0">
              <a:latin typeface="Times New Roman" pitchFamily="18" charset="0"/>
              <a:cs typeface="Times New Roman" pitchFamily="18" charset="0"/>
            </a:endParaRPr>
          </a:p>
          <a:p>
            <a:pPr algn="just">
              <a:buFont typeface="Wingdings 2" pitchFamily="18" charset="2"/>
              <a:buNone/>
              <a:defRPr/>
            </a:pPr>
            <a:r>
              <a:rPr lang="en-US" sz="2500" dirty="0">
                <a:latin typeface="Times New Roman" pitchFamily="18" charset="0"/>
                <a:cs typeface="Times New Roman" pitchFamily="18" charset="0"/>
              </a:rPr>
              <a:t>	Database </a:t>
            </a:r>
            <a:r>
              <a:rPr lang="en-US" sz="2500" b="1" dirty="0">
                <a:latin typeface="Times New Roman" pitchFamily="18" charset="0"/>
                <a:cs typeface="Times New Roman" pitchFamily="18" charset="0"/>
              </a:rPr>
              <a:t>designers interview </a:t>
            </a:r>
            <a:r>
              <a:rPr lang="en-US" sz="2500" dirty="0">
                <a:latin typeface="Times New Roman" pitchFamily="18" charset="0"/>
                <a:cs typeface="Times New Roman" pitchFamily="18" charset="0"/>
              </a:rPr>
              <a:t>prospective </a:t>
            </a:r>
            <a:r>
              <a:rPr lang="en-US" sz="2500" b="1" dirty="0">
                <a:latin typeface="Times New Roman" pitchFamily="18" charset="0"/>
                <a:cs typeface="Times New Roman" pitchFamily="18" charset="0"/>
              </a:rPr>
              <a:t>database users </a:t>
            </a:r>
            <a:r>
              <a:rPr lang="en-US" sz="2500" dirty="0">
                <a:latin typeface="Times New Roman" pitchFamily="18" charset="0"/>
                <a:cs typeface="Times New Roman" pitchFamily="18" charset="0"/>
              </a:rPr>
              <a:t>to understand and document their </a:t>
            </a:r>
            <a:r>
              <a:rPr lang="en-US" sz="2500" b="1" dirty="0">
                <a:latin typeface="Times New Roman" pitchFamily="18" charset="0"/>
                <a:cs typeface="Times New Roman" pitchFamily="18" charset="0"/>
              </a:rPr>
              <a:t>data requirements</a:t>
            </a:r>
          </a:p>
          <a:p>
            <a:pPr algn="just">
              <a:buFont typeface="Wingdings 2" pitchFamily="18" charset="2"/>
              <a:buNone/>
              <a:defRPr/>
            </a:pPr>
            <a:r>
              <a:rPr lang="en-US" sz="2500" dirty="0">
                <a:latin typeface="Times New Roman" pitchFamily="18" charset="0"/>
                <a:cs typeface="Times New Roman" pitchFamily="18" charset="0"/>
              </a:rPr>
              <a:t>Two types of requirements</a:t>
            </a:r>
          </a:p>
          <a:p>
            <a:pPr lvl="1" algn="just">
              <a:buFont typeface="Wingdings 2" pitchFamily="18" charset="2"/>
              <a:buNone/>
              <a:defRPr/>
            </a:pPr>
            <a:r>
              <a:rPr lang="en-US" sz="2500" dirty="0">
                <a:latin typeface="Times New Roman" pitchFamily="18" charset="0"/>
                <a:cs typeface="Times New Roman" pitchFamily="18" charset="0"/>
              </a:rPr>
              <a:t>Functional requirements</a:t>
            </a:r>
          </a:p>
          <a:p>
            <a:pPr lvl="1" algn="just">
              <a:buFont typeface="Wingdings 2" pitchFamily="18" charset="2"/>
              <a:buNone/>
              <a:defRPr/>
            </a:pPr>
            <a:r>
              <a:rPr lang="en-US" sz="2500" dirty="0">
                <a:latin typeface="Times New Roman" pitchFamily="18" charset="0"/>
                <a:cs typeface="Times New Roman" pitchFamily="18" charset="0"/>
              </a:rPr>
              <a:t>Database requirements</a:t>
            </a:r>
          </a:p>
          <a:p>
            <a:pPr>
              <a:buFont typeface="Wingdings 2" pitchFamily="18" charset="2"/>
              <a:buNone/>
              <a:defRPr/>
            </a:pPr>
            <a:r>
              <a:rPr lang="en-US" sz="2500" b="1" dirty="0">
                <a:solidFill>
                  <a:schemeClr val="tx2">
                    <a:lumMod val="60000"/>
                    <a:lumOff val="40000"/>
                  </a:schemeClr>
                </a:solidFill>
                <a:latin typeface="Times New Roman" pitchFamily="18" charset="0"/>
                <a:cs typeface="Times New Roman" pitchFamily="18" charset="0"/>
              </a:rPr>
              <a:t>Functional requirements</a:t>
            </a:r>
            <a:endParaRPr lang="en-US" sz="2500" dirty="0">
              <a:solidFill>
                <a:schemeClr val="tx2">
                  <a:lumMod val="60000"/>
                  <a:lumOff val="40000"/>
                </a:schemeClr>
              </a:solidFill>
              <a:latin typeface="Times New Roman" pitchFamily="18" charset="0"/>
              <a:cs typeface="Times New Roman" pitchFamily="18" charset="0"/>
            </a:endParaRPr>
          </a:p>
          <a:p>
            <a:pPr algn="just">
              <a:buFont typeface="Wingdings 2" pitchFamily="18" charset="2"/>
              <a:buNone/>
              <a:defRPr/>
            </a:pPr>
            <a:r>
              <a:rPr lang="en-US" sz="2500" dirty="0">
                <a:latin typeface="Times New Roman" pitchFamily="18" charset="0"/>
                <a:cs typeface="Times New Roman" pitchFamily="18" charset="0"/>
              </a:rPr>
              <a:t>	</a:t>
            </a:r>
            <a:r>
              <a:rPr lang="en-US" sz="2500" b="1" dirty="0">
                <a:latin typeface="Times New Roman" pitchFamily="18" charset="0"/>
                <a:cs typeface="Times New Roman" pitchFamily="18" charset="0"/>
              </a:rPr>
              <a:t>User defined operations</a:t>
            </a:r>
            <a:r>
              <a:rPr lang="en-US" sz="2500" dirty="0">
                <a:latin typeface="Times New Roman" pitchFamily="18" charset="0"/>
                <a:cs typeface="Times New Roman" pitchFamily="18" charset="0"/>
              </a:rPr>
              <a:t> that are applied to the database Include updates and retrieval</a:t>
            </a:r>
          </a:p>
          <a:p>
            <a:pPr algn="just">
              <a:buFont typeface="Wingdings 2" pitchFamily="18" charset="2"/>
              <a:buNone/>
              <a:defRPr/>
            </a:pPr>
            <a:r>
              <a:rPr lang="en-US" sz="2500" dirty="0">
                <a:latin typeface="Times New Roman" pitchFamily="18" charset="0"/>
                <a:cs typeface="Times New Roman" pitchFamily="18" charset="0"/>
              </a:rPr>
              <a:t>	DFDs, Sequence diagram, scenarios can be used to </a:t>
            </a:r>
            <a:r>
              <a:rPr lang="en-US" sz="2500" dirty="0" smtClean="0">
                <a:latin typeface="Times New Roman" pitchFamily="18" charset="0"/>
                <a:cs typeface="Times New Roman" pitchFamily="18" charset="0"/>
              </a:rPr>
              <a:t>define(</a:t>
            </a:r>
            <a:r>
              <a:rPr lang="en-US" sz="2400" dirty="0"/>
              <a:t>These are about </a:t>
            </a:r>
            <a:r>
              <a:rPr lang="en-US" sz="2400" b="1" dirty="0"/>
              <a:t>how the users will interact with the database</a:t>
            </a:r>
            <a:r>
              <a:rPr lang="en-US" sz="2400" dirty="0" smtClean="0"/>
              <a:t>.)</a:t>
            </a:r>
            <a:endParaRPr lang="en-US" sz="2500" dirty="0">
              <a:latin typeface="Times New Roman" pitchFamily="18" charset="0"/>
              <a:cs typeface="Times New Roman" pitchFamily="18" charset="0"/>
            </a:endParaRPr>
          </a:p>
          <a:p>
            <a:pPr algn="just">
              <a:buFont typeface="Wingdings 2" pitchFamily="18" charset="2"/>
              <a:buNone/>
              <a:defRPr/>
            </a:pPr>
            <a:r>
              <a:rPr lang="en-US" sz="2500" b="1" dirty="0" smtClean="0">
                <a:solidFill>
                  <a:schemeClr val="tx2">
                    <a:lumMod val="60000"/>
                    <a:lumOff val="40000"/>
                  </a:schemeClr>
                </a:solidFill>
                <a:latin typeface="Times New Roman" pitchFamily="18" charset="0"/>
                <a:cs typeface="Times New Roman" pitchFamily="18" charset="0"/>
              </a:rPr>
              <a:t>Database </a:t>
            </a:r>
            <a:r>
              <a:rPr lang="en-US" sz="2500" b="1" dirty="0">
                <a:solidFill>
                  <a:schemeClr val="tx2">
                    <a:lumMod val="60000"/>
                    <a:lumOff val="40000"/>
                  </a:schemeClr>
                </a:solidFill>
                <a:latin typeface="Times New Roman" pitchFamily="18" charset="0"/>
                <a:cs typeface="Times New Roman" pitchFamily="18" charset="0"/>
              </a:rPr>
              <a:t>requirements</a:t>
            </a:r>
            <a:endParaRPr lang="en-US" sz="2500" dirty="0">
              <a:solidFill>
                <a:schemeClr val="tx2">
                  <a:lumMod val="60000"/>
                  <a:lumOff val="40000"/>
                </a:schemeClr>
              </a:solidFill>
              <a:latin typeface="Times New Roman" pitchFamily="18" charset="0"/>
              <a:cs typeface="Times New Roman" pitchFamily="18" charset="0"/>
            </a:endParaRPr>
          </a:p>
          <a:p>
            <a:pPr algn="just">
              <a:buFont typeface="Wingdings 2" pitchFamily="18" charset="2"/>
              <a:buNone/>
              <a:defRPr/>
            </a:pPr>
            <a:r>
              <a:rPr lang="en-US" sz="2500" dirty="0">
                <a:latin typeface="Times New Roman" pitchFamily="18" charset="0"/>
                <a:cs typeface="Times New Roman" pitchFamily="18" charset="0"/>
              </a:rPr>
              <a:t>Data and data type to be </a:t>
            </a:r>
            <a:r>
              <a:rPr lang="en-US" sz="2500" dirty="0" smtClean="0">
                <a:latin typeface="Times New Roman" pitchFamily="18" charset="0"/>
                <a:cs typeface="Times New Roman" pitchFamily="18" charset="0"/>
              </a:rPr>
              <a:t>stored  Constraints </a:t>
            </a:r>
            <a:r>
              <a:rPr lang="en-US" sz="2500" dirty="0">
                <a:latin typeface="Times New Roman" pitchFamily="18" charset="0"/>
                <a:cs typeface="Times New Roman" pitchFamily="18" charset="0"/>
              </a:rPr>
              <a:t>applied on data </a:t>
            </a:r>
          </a:p>
          <a:p>
            <a:pPr>
              <a:buFont typeface="Wingdings 2" pitchFamily="18" charset="2"/>
              <a:buNone/>
              <a:defRPr/>
            </a:pPr>
            <a:r>
              <a:rPr lang="en-US" sz="2500" dirty="0">
                <a:latin typeface="Times New Roman" pitchFamily="18" charset="0"/>
                <a:cs typeface="Times New Roman" pitchFamily="18" charset="0"/>
              </a:rPr>
              <a:t> </a:t>
            </a:r>
          </a:p>
          <a:p>
            <a:pPr>
              <a:buFont typeface="Wingdings 2" pitchFamily="18" charset="2"/>
              <a:buNone/>
              <a:defRPr/>
            </a:pPr>
            <a:endParaRPr lang="en-US" sz="2500" dirty="0">
              <a:latin typeface="Times New Roman" pitchFamily="18" charset="0"/>
              <a:cs typeface="Times New Roman" pitchFamily="18" charset="0"/>
            </a:endParaRPr>
          </a:p>
        </p:txBody>
      </p:sp>
      <p:sp>
        <p:nvSpPr>
          <p:cNvPr id="2" name="Footer Placeholder 1"/>
          <p:cNvSpPr>
            <a:spLocks noGrp="1"/>
          </p:cNvSpPr>
          <p:nvPr>
            <p:ph type="ftr" sz="quarter" idx="11"/>
          </p:nvPr>
        </p:nvSpPr>
        <p:spPr/>
        <p:txBody>
          <a:bodyPr/>
          <a:lstStyle/>
          <a:p>
            <a:r>
              <a:rPr lang="en-US" smtClean="0"/>
              <a:t>Manikanta Assistant professor Department of MCA ATME CE</a:t>
            </a:r>
            <a:endParaRPr lang="en-US"/>
          </a:p>
        </p:txBody>
      </p:sp>
    </p:spTree>
    <p:extLst>
      <p:ext uri="{BB962C8B-B14F-4D97-AF65-F5344CB8AC3E}">
        <p14:creationId xmlns:p14="http://schemas.microsoft.com/office/powerpoint/2010/main" val="3739630559"/>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Content Placeholder 2"/>
          <p:cNvSpPr>
            <a:spLocks noGrp="1"/>
          </p:cNvSpPr>
          <p:nvPr>
            <p:ph idx="1"/>
          </p:nvPr>
        </p:nvSpPr>
        <p:spPr>
          <a:xfrm>
            <a:off x="152400" y="727075"/>
            <a:ext cx="8305800" cy="5181600"/>
          </a:xfrm>
        </p:spPr>
        <p:txBody>
          <a:bodyPr>
            <a:normAutofit/>
          </a:bodyPr>
          <a:lstStyle/>
          <a:p>
            <a:pPr algn="just">
              <a:lnSpc>
                <a:spcPct val="150000"/>
              </a:lnSpc>
              <a:buFont typeface="Wingdings 2" pitchFamily="18" charset="2"/>
              <a:buNone/>
            </a:pPr>
            <a:r>
              <a:rPr lang="en-US" altLang="en-US" sz="2000" b="1" dirty="0" smtClean="0">
                <a:latin typeface="Times New Roman" pitchFamily="18" charset="0"/>
                <a:cs typeface="Times New Roman" pitchFamily="18" charset="0"/>
              </a:rPr>
              <a:t>2</a:t>
            </a:r>
            <a:r>
              <a:rPr lang="en-US" altLang="en-US" sz="2000" b="1" baseline="30000" dirty="0" smtClean="0">
                <a:latin typeface="Times New Roman" pitchFamily="18" charset="0"/>
                <a:cs typeface="Times New Roman" pitchFamily="18" charset="0"/>
              </a:rPr>
              <a:t>nd</a:t>
            </a:r>
            <a:r>
              <a:rPr lang="en-US" altLang="en-US" sz="2000" b="1" dirty="0" smtClean="0">
                <a:latin typeface="Times New Roman" pitchFamily="18" charset="0"/>
                <a:cs typeface="Times New Roman" pitchFamily="18" charset="0"/>
              </a:rPr>
              <a:t> Step: Conceptual design</a:t>
            </a:r>
            <a:endParaRPr lang="en-US" altLang="en-US" sz="2000" dirty="0" smtClean="0">
              <a:latin typeface="Times New Roman" pitchFamily="18" charset="0"/>
              <a:cs typeface="Times New Roman" pitchFamily="18" charset="0"/>
            </a:endParaRPr>
          </a:p>
          <a:p>
            <a:pPr algn="just">
              <a:lnSpc>
                <a:spcPct val="150000"/>
              </a:lnSpc>
            </a:pPr>
            <a:r>
              <a:rPr lang="en-US" altLang="en-US" sz="2000" dirty="0" smtClean="0">
                <a:latin typeface="Times New Roman" pitchFamily="18" charset="0"/>
                <a:cs typeface="Times New Roman" pitchFamily="18" charset="0"/>
              </a:rPr>
              <a:t>Create conceptual schema using high level conceptual data model</a:t>
            </a:r>
          </a:p>
          <a:p>
            <a:pPr algn="just">
              <a:lnSpc>
                <a:spcPct val="150000"/>
              </a:lnSpc>
            </a:pPr>
            <a:r>
              <a:rPr lang="en-US" altLang="en-US" sz="2000" dirty="0" smtClean="0">
                <a:latin typeface="Times New Roman" pitchFamily="18" charset="0"/>
                <a:cs typeface="Times New Roman" pitchFamily="18" charset="0"/>
              </a:rPr>
              <a:t>Conceptual schema is a description of the data requirements of the users and includes entity types, relationships, constraints.</a:t>
            </a:r>
          </a:p>
          <a:p>
            <a:pPr algn="just">
              <a:lnSpc>
                <a:spcPct val="150000"/>
              </a:lnSpc>
            </a:pPr>
            <a:r>
              <a:rPr lang="en-US" altLang="en-US" sz="2000" dirty="0" smtClean="0">
                <a:latin typeface="Times New Roman" pitchFamily="18" charset="0"/>
                <a:cs typeface="Times New Roman" pitchFamily="18" charset="0"/>
              </a:rPr>
              <a:t>Conceptual schema do not include implementation details and can be used to communicate with non technical users.</a:t>
            </a:r>
          </a:p>
          <a:p>
            <a:pPr algn="just">
              <a:lnSpc>
                <a:spcPct val="150000"/>
              </a:lnSpc>
            </a:pPr>
            <a:r>
              <a:rPr lang="en-US" altLang="en-US" sz="2000" dirty="0" smtClean="0">
                <a:latin typeface="Times New Roman" pitchFamily="18" charset="0"/>
                <a:cs typeface="Times New Roman" pitchFamily="18" charset="0"/>
              </a:rPr>
              <a:t>It can be used to ensure that all users data requirements are met and no conflict exists</a:t>
            </a:r>
          </a:p>
          <a:p>
            <a:pPr marL="0" indent="0" algn="just">
              <a:lnSpc>
                <a:spcPct val="150000"/>
              </a:lnSpc>
              <a:buNone/>
            </a:pPr>
            <a:endParaRPr lang="en-US" altLang="en-US" sz="2000" dirty="0" smtClean="0">
              <a:latin typeface="Times New Roman" pitchFamily="18" charset="0"/>
              <a:cs typeface="Times New Roman" pitchFamily="18" charset="0"/>
            </a:endParaRPr>
          </a:p>
          <a:p>
            <a:pPr algn="just">
              <a:lnSpc>
                <a:spcPct val="150000"/>
              </a:lnSpc>
              <a:buFont typeface="Wingdings 2" pitchFamily="18" charset="2"/>
              <a:buNone/>
            </a:pPr>
            <a:endParaRPr lang="en-US" altLang="en-US" sz="2000" dirty="0" smtClean="0">
              <a:latin typeface="Times New Roman" pitchFamily="18" charset="0"/>
              <a:cs typeface="Times New Roman" pitchFamily="18" charset="0"/>
            </a:endParaRPr>
          </a:p>
        </p:txBody>
      </p:sp>
      <p:sp>
        <p:nvSpPr>
          <p:cNvPr id="2" name="Footer Placeholder 1"/>
          <p:cNvSpPr>
            <a:spLocks noGrp="1"/>
          </p:cNvSpPr>
          <p:nvPr>
            <p:ph type="ftr" sz="quarter" idx="11"/>
          </p:nvPr>
        </p:nvSpPr>
        <p:spPr/>
        <p:txBody>
          <a:bodyPr/>
          <a:lstStyle/>
          <a:p>
            <a:r>
              <a:rPr lang="en-US" smtClean="0"/>
              <a:t>Manikanta Assistant professor Department of MCA ATME CE</a:t>
            </a:r>
            <a:endParaRPr lang="en-US"/>
          </a:p>
        </p:txBody>
      </p:sp>
    </p:spTree>
    <p:extLst>
      <p:ext uri="{BB962C8B-B14F-4D97-AF65-F5344CB8AC3E}">
        <p14:creationId xmlns:p14="http://schemas.microsoft.com/office/powerpoint/2010/main" val="836233829"/>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762000"/>
            <a:ext cx="8458200" cy="5791200"/>
          </a:xfrm>
        </p:spPr>
        <p:txBody>
          <a:bodyPr>
            <a:normAutofit fontScale="92500"/>
          </a:bodyPr>
          <a:lstStyle/>
          <a:p>
            <a:pPr algn="just">
              <a:buFont typeface="Wingdings 2" pitchFamily="18" charset="2"/>
              <a:buNone/>
              <a:defRPr/>
            </a:pPr>
            <a:r>
              <a:rPr lang="en-US" sz="2500" b="1" dirty="0">
                <a:latin typeface="Times New Roman" pitchFamily="18" charset="0"/>
                <a:cs typeface="Times New Roman" pitchFamily="18" charset="0"/>
              </a:rPr>
              <a:t>3</a:t>
            </a:r>
            <a:r>
              <a:rPr lang="en-US" sz="2500" b="1" baseline="30000" dirty="0">
                <a:latin typeface="Times New Roman" pitchFamily="18" charset="0"/>
                <a:cs typeface="Times New Roman" pitchFamily="18" charset="0"/>
              </a:rPr>
              <a:t>rd</a:t>
            </a:r>
            <a:r>
              <a:rPr lang="en-US" sz="2500" b="1" dirty="0">
                <a:latin typeface="Times New Roman" pitchFamily="18" charset="0"/>
                <a:cs typeface="Times New Roman" pitchFamily="18" charset="0"/>
              </a:rPr>
              <a:t> Step: Logical design or data model mapping</a:t>
            </a:r>
            <a:endParaRPr lang="en-US" sz="2500" dirty="0">
              <a:latin typeface="Times New Roman" pitchFamily="18" charset="0"/>
              <a:cs typeface="Times New Roman" pitchFamily="18" charset="0"/>
            </a:endParaRPr>
          </a:p>
          <a:p>
            <a:pPr algn="just">
              <a:lnSpc>
                <a:spcPct val="150000"/>
              </a:lnSpc>
              <a:defRPr/>
            </a:pPr>
            <a:r>
              <a:rPr lang="en-US" sz="2500" dirty="0">
                <a:latin typeface="Times New Roman" pitchFamily="18" charset="0"/>
                <a:cs typeface="Times New Roman" pitchFamily="18" charset="0"/>
              </a:rPr>
              <a:t>Actual implementation of the database using a commercial DBMS</a:t>
            </a:r>
          </a:p>
          <a:p>
            <a:pPr algn="just">
              <a:lnSpc>
                <a:spcPct val="150000"/>
              </a:lnSpc>
              <a:defRPr/>
            </a:pPr>
            <a:r>
              <a:rPr lang="en-US" sz="2500" dirty="0">
                <a:latin typeface="Times New Roman" pitchFamily="18" charset="0"/>
                <a:cs typeface="Times New Roman" pitchFamily="18" charset="0"/>
              </a:rPr>
              <a:t>Conceptual schema is transformed from the high level data model into the implementation data model.</a:t>
            </a:r>
          </a:p>
          <a:p>
            <a:pPr algn="just">
              <a:buFont typeface="Wingdings 2" pitchFamily="18" charset="2"/>
              <a:buNone/>
              <a:defRPr/>
            </a:pPr>
            <a:r>
              <a:rPr lang="en-US" sz="2500" b="1" dirty="0">
                <a:latin typeface="Times New Roman" pitchFamily="18" charset="0"/>
                <a:cs typeface="Times New Roman" pitchFamily="18" charset="0"/>
              </a:rPr>
              <a:t>4</a:t>
            </a:r>
            <a:r>
              <a:rPr lang="en-US" sz="2500" b="1" baseline="30000" dirty="0">
                <a:latin typeface="Times New Roman" pitchFamily="18" charset="0"/>
                <a:cs typeface="Times New Roman" pitchFamily="18" charset="0"/>
              </a:rPr>
              <a:t>th</a:t>
            </a:r>
            <a:r>
              <a:rPr lang="en-US" sz="2500" b="1" dirty="0">
                <a:latin typeface="Times New Roman" pitchFamily="18" charset="0"/>
                <a:cs typeface="Times New Roman" pitchFamily="18" charset="0"/>
              </a:rPr>
              <a:t> Step: Physical design</a:t>
            </a:r>
            <a:endParaRPr lang="en-US" sz="2500" dirty="0">
              <a:latin typeface="Times New Roman" pitchFamily="18" charset="0"/>
              <a:cs typeface="Times New Roman" pitchFamily="18" charset="0"/>
            </a:endParaRPr>
          </a:p>
          <a:p>
            <a:pPr algn="just">
              <a:lnSpc>
                <a:spcPct val="150000"/>
              </a:lnSpc>
              <a:defRPr/>
            </a:pPr>
            <a:r>
              <a:rPr lang="en-US" sz="2500" dirty="0">
                <a:latin typeface="Times New Roman" pitchFamily="18" charset="0"/>
                <a:cs typeface="Times New Roman" pitchFamily="18" charset="0"/>
              </a:rPr>
              <a:t>Internal storage structures, access paths, and file organizations for the database files are specified</a:t>
            </a:r>
          </a:p>
          <a:p>
            <a:pPr algn="just">
              <a:lnSpc>
                <a:spcPct val="150000"/>
              </a:lnSpc>
              <a:defRPr/>
            </a:pPr>
            <a:r>
              <a:rPr lang="en-US" sz="2500" dirty="0">
                <a:latin typeface="Times New Roman" pitchFamily="18" charset="0"/>
                <a:cs typeface="Times New Roman" pitchFamily="18" charset="0"/>
              </a:rPr>
              <a:t>In parallel with all steps, application programs are designed and implemented as database transactions corresponding to the high level transaction specifications.</a:t>
            </a:r>
          </a:p>
          <a:p>
            <a:pPr algn="just">
              <a:buFont typeface="Wingdings 2" pitchFamily="18" charset="2"/>
              <a:buNone/>
              <a:defRPr/>
            </a:pPr>
            <a:endParaRPr lang="en-US" sz="2500" dirty="0">
              <a:latin typeface="Times New Roman" pitchFamily="18" charset="0"/>
              <a:cs typeface="Times New Roman" pitchFamily="18" charset="0"/>
            </a:endParaRPr>
          </a:p>
        </p:txBody>
      </p:sp>
      <p:sp>
        <p:nvSpPr>
          <p:cNvPr id="2" name="Footer Placeholder 1"/>
          <p:cNvSpPr>
            <a:spLocks noGrp="1"/>
          </p:cNvSpPr>
          <p:nvPr>
            <p:ph type="ftr" sz="quarter" idx="11"/>
          </p:nvPr>
        </p:nvSpPr>
        <p:spPr/>
        <p:txBody>
          <a:bodyPr/>
          <a:lstStyle/>
          <a:p>
            <a:r>
              <a:rPr lang="en-US" smtClean="0"/>
              <a:t>Manikanta Assistant professor Department of MCA ATME CE</a:t>
            </a:r>
            <a:endParaRPr lang="en-US"/>
          </a:p>
        </p:txBody>
      </p:sp>
    </p:spTree>
    <p:extLst>
      <p:ext uri="{BB962C8B-B14F-4D97-AF65-F5344CB8AC3E}">
        <p14:creationId xmlns:p14="http://schemas.microsoft.com/office/powerpoint/2010/main" val="3750130878"/>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838200"/>
            <a:ext cx="8229600" cy="5715000"/>
          </a:xfrm>
        </p:spPr>
        <p:txBody>
          <a:bodyPr>
            <a:normAutofit fontScale="92500" lnSpcReduction="10000"/>
          </a:bodyPr>
          <a:lstStyle/>
          <a:p>
            <a:pPr algn="just">
              <a:lnSpc>
                <a:spcPct val="150000"/>
              </a:lnSpc>
              <a:buFont typeface="Wingdings 2" pitchFamily="18" charset="2"/>
              <a:buNone/>
              <a:defRPr/>
            </a:pPr>
            <a:r>
              <a:rPr lang="en-US" sz="2500" b="1" dirty="0">
                <a:latin typeface="Times New Roman" pitchFamily="18" charset="0"/>
                <a:cs typeface="Times New Roman" pitchFamily="18" charset="0"/>
              </a:rPr>
              <a:t>ER Model</a:t>
            </a:r>
            <a:endParaRPr lang="en-US" sz="2500" dirty="0">
              <a:latin typeface="Times New Roman" pitchFamily="18" charset="0"/>
              <a:cs typeface="Times New Roman" pitchFamily="18" charset="0"/>
            </a:endParaRPr>
          </a:p>
          <a:p>
            <a:pPr algn="just">
              <a:lnSpc>
                <a:spcPct val="150000"/>
              </a:lnSpc>
              <a:defRPr/>
            </a:pPr>
            <a:r>
              <a:rPr lang="en-US" sz="2500" dirty="0">
                <a:latin typeface="Times New Roman" pitchFamily="18" charset="0"/>
                <a:cs typeface="Times New Roman" pitchFamily="18" charset="0"/>
              </a:rPr>
              <a:t>A database can be modeled as:</a:t>
            </a:r>
          </a:p>
          <a:p>
            <a:pPr lvl="1" algn="just">
              <a:lnSpc>
                <a:spcPct val="150000"/>
              </a:lnSpc>
              <a:defRPr/>
            </a:pPr>
            <a:r>
              <a:rPr lang="en-US" sz="2500" dirty="0">
                <a:latin typeface="Times New Roman" pitchFamily="18" charset="0"/>
                <a:cs typeface="Times New Roman" pitchFamily="18" charset="0"/>
              </a:rPr>
              <a:t>a collection of entities having attributes</a:t>
            </a:r>
          </a:p>
          <a:p>
            <a:pPr lvl="1" algn="just">
              <a:lnSpc>
                <a:spcPct val="150000"/>
              </a:lnSpc>
              <a:defRPr/>
            </a:pPr>
            <a:r>
              <a:rPr lang="en-US" sz="2500" dirty="0">
                <a:latin typeface="Times New Roman" pitchFamily="18" charset="0"/>
                <a:cs typeface="Times New Roman" pitchFamily="18" charset="0"/>
              </a:rPr>
              <a:t>relationship among entities</a:t>
            </a:r>
          </a:p>
          <a:p>
            <a:pPr algn="just">
              <a:lnSpc>
                <a:spcPct val="150000"/>
              </a:lnSpc>
              <a:defRPr/>
            </a:pPr>
            <a:r>
              <a:rPr lang="en-US" sz="2500" dirty="0">
                <a:latin typeface="Times New Roman" pitchFamily="18" charset="0"/>
                <a:cs typeface="Times New Roman" pitchFamily="18" charset="0"/>
              </a:rPr>
              <a:t>Entity, Entity type, Entity set</a:t>
            </a:r>
          </a:p>
          <a:p>
            <a:pPr algn="just">
              <a:lnSpc>
                <a:spcPct val="150000"/>
              </a:lnSpc>
              <a:defRPr/>
            </a:pPr>
            <a:r>
              <a:rPr lang="en-US" sz="2500" dirty="0">
                <a:latin typeface="Times New Roman" pitchFamily="18" charset="0"/>
                <a:cs typeface="Times New Roman" pitchFamily="18" charset="0"/>
              </a:rPr>
              <a:t>Attributes, Type of attributes</a:t>
            </a:r>
          </a:p>
          <a:p>
            <a:pPr algn="just">
              <a:lnSpc>
                <a:spcPct val="150000"/>
              </a:lnSpc>
              <a:defRPr/>
            </a:pPr>
            <a:r>
              <a:rPr lang="en-US" sz="2500" dirty="0">
                <a:latin typeface="Times New Roman" pitchFamily="18" charset="0"/>
                <a:cs typeface="Times New Roman" pitchFamily="18" charset="0"/>
              </a:rPr>
              <a:t>Keys </a:t>
            </a:r>
          </a:p>
          <a:p>
            <a:pPr algn="just">
              <a:lnSpc>
                <a:spcPct val="150000"/>
              </a:lnSpc>
              <a:defRPr/>
            </a:pPr>
            <a:r>
              <a:rPr lang="en-US" sz="2500" dirty="0">
                <a:latin typeface="Times New Roman" pitchFamily="18" charset="0"/>
                <a:cs typeface="Times New Roman" pitchFamily="18" charset="0"/>
              </a:rPr>
              <a:t>Relationships, Relationship type</a:t>
            </a:r>
          </a:p>
          <a:p>
            <a:pPr algn="just">
              <a:lnSpc>
                <a:spcPct val="150000"/>
              </a:lnSpc>
              <a:defRPr/>
            </a:pPr>
            <a:r>
              <a:rPr lang="en-US" sz="2500" dirty="0">
                <a:latin typeface="Times New Roman" pitchFamily="18" charset="0"/>
                <a:cs typeface="Times New Roman" pitchFamily="18" charset="0"/>
              </a:rPr>
              <a:t>Roles</a:t>
            </a:r>
          </a:p>
          <a:p>
            <a:pPr algn="just">
              <a:lnSpc>
                <a:spcPct val="150000"/>
              </a:lnSpc>
              <a:defRPr/>
            </a:pPr>
            <a:r>
              <a:rPr lang="en-US" sz="2500" dirty="0">
                <a:latin typeface="Times New Roman" pitchFamily="18" charset="0"/>
                <a:cs typeface="Times New Roman" pitchFamily="18" charset="0"/>
              </a:rPr>
              <a:t>Constraints</a:t>
            </a:r>
          </a:p>
          <a:p>
            <a:pPr algn="just">
              <a:lnSpc>
                <a:spcPct val="150000"/>
              </a:lnSpc>
              <a:buFont typeface="Wingdings 2" pitchFamily="18" charset="2"/>
              <a:buNone/>
              <a:defRPr/>
            </a:pPr>
            <a:endParaRPr lang="en-US" sz="2500" dirty="0">
              <a:latin typeface="Times New Roman" pitchFamily="18" charset="0"/>
              <a:cs typeface="Times New Roman" pitchFamily="18" charset="0"/>
            </a:endParaRPr>
          </a:p>
        </p:txBody>
      </p:sp>
      <p:sp>
        <p:nvSpPr>
          <p:cNvPr id="2" name="Footer Placeholder 1"/>
          <p:cNvSpPr>
            <a:spLocks noGrp="1"/>
          </p:cNvSpPr>
          <p:nvPr>
            <p:ph type="ftr" sz="quarter" idx="11"/>
          </p:nvPr>
        </p:nvSpPr>
        <p:spPr/>
        <p:txBody>
          <a:bodyPr/>
          <a:lstStyle/>
          <a:p>
            <a:r>
              <a:rPr lang="en-US" smtClean="0"/>
              <a:t>Manikanta Assistant professor Department of MCA ATME CE</a:t>
            </a:r>
            <a:endParaRPr lang="en-US"/>
          </a:p>
        </p:txBody>
      </p:sp>
    </p:spTree>
    <p:extLst>
      <p:ext uri="{BB962C8B-B14F-4D97-AF65-F5344CB8AC3E}">
        <p14:creationId xmlns:p14="http://schemas.microsoft.com/office/powerpoint/2010/main" val="3101206081"/>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28600" y="838200"/>
            <a:ext cx="8686800" cy="5715000"/>
          </a:xfrm>
        </p:spPr>
        <p:txBody>
          <a:bodyPr>
            <a:normAutofit fontScale="92500"/>
          </a:bodyPr>
          <a:lstStyle/>
          <a:p>
            <a:pPr algn="just">
              <a:lnSpc>
                <a:spcPct val="150000"/>
              </a:lnSpc>
              <a:buFont typeface="Wingdings 2" pitchFamily="18" charset="2"/>
              <a:buNone/>
              <a:defRPr/>
            </a:pPr>
            <a:r>
              <a:rPr lang="en-US" sz="2500" b="1" dirty="0">
                <a:latin typeface="Times New Roman" pitchFamily="18" charset="0"/>
                <a:cs typeface="Times New Roman" pitchFamily="18" charset="0"/>
              </a:rPr>
              <a:t> Entities</a:t>
            </a:r>
            <a:endParaRPr lang="en-US" sz="2500" dirty="0">
              <a:latin typeface="Times New Roman" pitchFamily="18" charset="0"/>
              <a:cs typeface="Times New Roman" pitchFamily="18" charset="0"/>
            </a:endParaRPr>
          </a:p>
          <a:p>
            <a:pPr algn="just">
              <a:lnSpc>
                <a:spcPct val="150000"/>
              </a:lnSpc>
              <a:defRPr/>
            </a:pPr>
            <a:r>
              <a:rPr lang="en-US" sz="2500" dirty="0">
                <a:latin typeface="Times New Roman" pitchFamily="18" charset="0"/>
                <a:cs typeface="Times New Roman" pitchFamily="18" charset="0"/>
              </a:rPr>
              <a:t>An entity is an object that has existence and is distinguishable from other objects</a:t>
            </a:r>
          </a:p>
          <a:p>
            <a:pPr algn="just">
              <a:lnSpc>
                <a:spcPct val="150000"/>
              </a:lnSpc>
              <a:defRPr/>
            </a:pPr>
            <a:r>
              <a:rPr lang="en-US" sz="2500" dirty="0">
                <a:latin typeface="Times New Roman" pitchFamily="18" charset="0"/>
                <a:cs typeface="Times New Roman" pitchFamily="18" charset="0"/>
              </a:rPr>
              <a:t>Physical existence</a:t>
            </a:r>
          </a:p>
          <a:p>
            <a:pPr lvl="1" algn="just">
              <a:lnSpc>
                <a:spcPct val="150000"/>
              </a:lnSpc>
              <a:defRPr/>
            </a:pPr>
            <a:r>
              <a:rPr lang="en-US" sz="2500" dirty="0">
                <a:latin typeface="Times New Roman" pitchFamily="18" charset="0"/>
                <a:cs typeface="Times New Roman" pitchFamily="18" charset="0"/>
              </a:rPr>
              <a:t>Person, car, employee etc.</a:t>
            </a:r>
          </a:p>
          <a:p>
            <a:pPr algn="just">
              <a:lnSpc>
                <a:spcPct val="150000"/>
              </a:lnSpc>
              <a:defRPr/>
            </a:pPr>
            <a:r>
              <a:rPr lang="en-US" sz="2500" dirty="0">
                <a:latin typeface="Times New Roman" pitchFamily="18" charset="0"/>
                <a:cs typeface="Times New Roman" pitchFamily="18" charset="0"/>
              </a:rPr>
              <a:t>Conceptual existence</a:t>
            </a:r>
          </a:p>
          <a:p>
            <a:pPr lvl="1" algn="just">
              <a:lnSpc>
                <a:spcPct val="150000"/>
              </a:lnSpc>
              <a:defRPr/>
            </a:pPr>
            <a:r>
              <a:rPr lang="en-US" sz="2500" dirty="0">
                <a:latin typeface="Times New Roman" pitchFamily="18" charset="0"/>
                <a:cs typeface="Times New Roman" pitchFamily="18" charset="0"/>
              </a:rPr>
              <a:t>Company, job, university course</a:t>
            </a:r>
          </a:p>
          <a:p>
            <a:pPr algn="just">
              <a:lnSpc>
                <a:spcPct val="150000"/>
              </a:lnSpc>
              <a:defRPr/>
            </a:pPr>
            <a:r>
              <a:rPr lang="en-US" sz="2500" dirty="0">
                <a:latin typeface="Times New Roman" pitchFamily="18" charset="0"/>
                <a:cs typeface="Times New Roman" pitchFamily="18" charset="0"/>
              </a:rPr>
              <a:t>An entity lies within the scope of the business world being modeled.</a:t>
            </a:r>
          </a:p>
          <a:p>
            <a:pPr algn="just">
              <a:lnSpc>
                <a:spcPct val="150000"/>
              </a:lnSpc>
              <a:defRPr/>
            </a:pPr>
            <a:r>
              <a:rPr lang="en-US" sz="2500" dirty="0">
                <a:latin typeface="Times New Roman" pitchFamily="18" charset="0"/>
                <a:cs typeface="Times New Roman" pitchFamily="18" charset="0"/>
              </a:rPr>
              <a:t>Each entity has attributes – the particular properties that describe it.</a:t>
            </a:r>
          </a:p>
          <a:p>
            <a:pPr algn="just">
              <a:lnSpc>
                <a:spcPct val="150000"/>
              </a:lnSpc>
              <a:buFont typeface="Wingdings 2" pitchFamily="18" charset="2"/>
              <a:buNone/>
              <a:defRPr/>
            </a:pPr>
            <a:endParaRPr lang="en-US" sz="2500" dirty="0">
              <a:latin typeface="Times New Roman" pitchFamily="18" charset="0"/>
              <a:cs typeface="Times New Roman" pitchFamily="18" charset="0"/>
            </a:endParaRPr>
          </a:p>
        </p:txBody>
      </p:sp>
      <p:sp>
        <p:nvSpPr>
          <p:cNvPr id="2" name="Footer Placeholder 1"/>
          <p:cNvSpPr>
            <a:spLocks noGrp="1"/>
          </p:cNvSpPr>
          <p:nvPr>
            <p:ph type="ftr" sz="quarter" idx="11"/>
          </p:nvPr>
        </p:nvSpPr>
        <p:spPr/>
        <p:txBody>
          <a:bodyPr/>
          <a:lstStyle/>
          <a:p>
            <a:r>
              <a:rPr lang="en-US" smtClean="0"/>
              <a:t>Manikanta Assistant professor Department of MCA ATME CE</a:t>
            </a:r>
            <a:endParaRPr lang="en-US"/>
          </a:p>
        </p:txBody>
      </p:sp>
    </p:spTree>
    <p:extLst>
      <p:ext uri="{BB962C8B-B14F-4D97-AF65-F5344CB8AC3E}">
        <p14:creationId xmlns:p14="http://schemas.microsoft.com/office/powerpoint/2010/main" val="3014419169"/>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28600" y="685800"/>
            <a:ext cx="8610600" cy="5867400"/>
          </a:xfrm>
        </p:spPr>
        <p:txBody>
          <a:bodyPr>
            <a:normAutofit fontScale="92500" lnSpcReduction="20000"/>
          </a:bodyPr>
          <a:lstStyle/>
          <a:p>
            <a:pPr algn="just">
              <a:lnSpc>
                <a:spcPct val="150000"/>
              </a:lnSpc>
              <a:buFont typeface="Wingdings 2" pitchFamily="18" charset="2"/>
              <a:buNone/>
              <a:defRPr/>
            </a:pPr>
            <a:r>
              <a:rPr lang="en-US" sz="2500" b="1" dirty="0">
                <a:latin typeface="Times New Roman" pitchFamily="18" charset="0"/>
                <a:cs typeface="Times New Roman" pitchFamily="18" charset="0"/>
              </a:rPr>
              <a:t>Attributes</a:t>
            </a:r>
            <a:endParaRPr lang="en-US" sz="2500" dirty="0">
              <a:latin typeface="Times New Roman" pitchFamily="18" charset="0"/>
              <a:cs typeface="Times New Roman" pitchFamily="18" charset="0"/>
            </a:endParaRPr>
          </a:p>
          <a:p>
            <a:pPr algn="just">
              <a:lnSpc>
                <a:spcPct val="150000"/>
              </a:lnSpc>
              <a:defRPr/>
            </a:pPr>
            <a:r>
              <a:rPr lang="en-US" sz="2500" dirty="0">
                <a:latin typeface="Times New Roman" pitchFamily="18" charset="0"/>
                <a:cs typeface="Times New Roman" pitchFamily="18" charset="0"/>
              </a:rPr>
              <a:t>Attributes are properties used to describe an entity. </a:t>
            </a:r>
          </a:p>
          <a:p>
            <a:pPr algn="just">
              <a:lnSpc>
                <a:spcPct val="150000"/>
              </a:lnSpc>
              <a:defRPr/>
            </a:pPr>
            <a:r>
              <a:rPr lang="en-US" sz="2500" dirty="0">
                <a:latin typeface="Times New Roman" pitchFamily="18" charset="0"/>
                <a:cs typeface="Times New Roman" pitchFamily="18" charset="0"/>
              </a:rPr>
              <a:t>For example an EMPLOYEE entity may have a Name, SSN, Address, Sex, </a:t>
            </a:r>
            <a:r>
              <a:rPr lang="en-US" sz="2500" dirty="0" err="1">
                <a:latin typeface="Times New Roman" pitchFamily="18" charset="0"/>
                <a:cs typeface="Times New Roman" pitchFamily="18" charset="0"/>
              </a:rPr>
              <a:t>BirthDate</a:t>
            </a:r>
            <a:endParaRPr lang="en-US" sz="2500" dirty="0">
              <a:latin typeface="Times New Roman" pitchFamily="18" charset="0"/>
              <a:cs typeface="Times New Roman" pitchFamily="18" charset="0"/>
            </a:endParaRPr>
          </a:p>
          <a:p>
            <a:pPr algn="just">
              <a:lnSpc>
                <a:spcPct val="150000"/>
              </a:lnSpc>
              <a:defRPr/>
            </a:pPr>
            <a:r>
              <a:rPr lang="en-US" sz="2500" dirty="0">
                <a:latin typeface="Times New Roman" pitchFamily="18" charset="0"/>
                <a:cs typeface="Times New Roman" pitchFamily="18" charset="0"/>
              </a:rPr>
              <a:t>A specific entity will have a value for each of its attributes. </a:t>
            </a:r>
          </a:p>
          <a:p>
            <a:pPr algn="just">
              <a:lnSpc>
                <a:spcPct val="150000"/>
              </a:lnSpc>
              <a:defRPr/>
            </a:pPr>
            <a:r>
              <a:rPr lang="en-US" sz="2500" dirty="0">
                <a:latin typeface="Times New Roman" pitchFamily="18" charset="0"/>
                <a:cs typeface="Times New Roman" pitchFamily="18" charset="0"/>
              </a:rPr>
              <a:t>For example a specific employee entity may have Name=‘Ram', SSN='123456789', Address ='731, RR Nagar, Bangalore, Karnataka', Sex='M', </a:t>
            </a:r>
            <a:r>
              <a:rPr lang="en-US" sz="2500" dirty="0" err="1">
                <a:latin typeface="Times New Roman" pitchFamily="18" charset="0"/>
                <a:cs typeface="Times New Roman" pitchFamily="18" charset="0"/>
              </a:rPr>
              <a:t>BirthDate</a:t>
            </a:r>
            <a:r>
              <a:rPr lang="en-US" sz="2500" dirty="0">
                <a:latin typeface="Times New Roman" pitchFamily="18" charset="0"/>
                <a:cs typeface="Times New Roman" pitchFamily="18" charset="0"/>
              </a:rPr>
              <a:t>='09-JAN-65’</a:t>
            </a:r>
          </a:p>
          <a:p>
            <a:pPr algn="just">
              <a:lnSpc>
                <a:spcPct val="150000"/>
              </a:lnSpc>
              <a:defRPr/>
            </a:pPr>
            <a:r>
              <a:rPr lang="en-US" sz="2500" dirty="0">
                <a:latin typeface="Times New Roman" pitchFamily="18" charset="0"/>
                <a:cs typeface="Times New Roman" pitchFamily="18" charset="0"/>
              </a:rPr>
              <a:t>Each attribute has a data type associated with it e.g. integer, string, date etc.</a:t>
            </a:r>
          </a:p>
          <a:p>
            <a:pPr algn="just">
              <a:lnSpc>
                <a:spcPct val="150000"/>
              </a:lnSpc>
              <a:defRPr/>
            </a:pPr>
            <a:r>
              <a:rPr lang="en-US" sz="2500" dirty="0">
                <a:latin typeface="Times New Roman" pitchFamily="18" charset="0"/>
                <a:cs typeface="Times New Roman" pitchFamily="18" charset="0"/>
              </a:rPr>
              <a:t>Each attribute must have a unique name across the entity.</a:t>
            </a:r>
          </a:p>
          <a:p>
            <a:pPr algn="just">
              <a:lnSpc>
                <a:spcPct val="150000"/>
              </a:lnSpc>
              <a:buFont typeface="Wingdings 2" pitchFamily="18" charset="2"/>
              <a:buNone/>
              <a:defRPr/>
            </a:pPr>
            <a:endParaRPr lang="en-US" sz="2500" dirty="0">
              <a:latin typeface="Times New Roman" pitchFamily="18" charset="0"/>
              <a:cs typeface="Times New Roman" pitchFamily="18" charset="0"/>
            </a:endParaRPr>
          </a:p>
        </p:txBody>
      </p:sp>
      <p:sp>
        <p:nvSpPr>
          <p:cNvPr id="2" name="Footer Placeholder 1"/>
          <p:cNvSpPr>
            <a:spLocks noGrp="1"/>
          </p:cNvSpPr>
          <p:nvPr>
            <p:ph type="ftr" sz="quarter" idx="11"/>
          </p:nvPr>
        </p:nvSpPr>
        <p:spPr/>
        <p:txBody>
          <a:bodyPr/>
          <a:lstStyle/>
          <a:p>
            <a:r>
              <a:rPr lang="en-US" smtClean="0"/>
              <a:t>Manikanta Assistant professor Department of MCA ATME CE</a:t>
            </a:r>
            <a:endParaRPr lang="en-US"/>
          </a:p>
        </p:txBody>
      </p:sp>
    </p:spTree>
    <p:extLst>
      <p:ext uri="{BB962C8B-B14F-4D97-AF65-F5344CB8AC3E}">
        <p14:creationId xmlns:p14="http://schemas.microsoft.com/office/powerpoint/2010/main" val="256815556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533400"/>
            <a:ext cx="8229600" cy="1143000"/>
          </a:xfrm>
        </p:spPr>
        <p:txBody>
          <a:bodyPr/>
          <a:lstStyle/>
          <a:p>
            <a:r>
              <a:rPr lang="en-US" dirty="0" smtClean="0"/>
              <a:t> View of the data</a:t>
            </a:r>
            <a:endParaRPr lang="en-US" dirty="0"/>
          </a:p>
        </p:txBody>
      </p:sp>
      <p:sp>
        <p:nvSpPr>
          <p:cNvPr id="3" name="Content Placeholder 2"/>
          <p:cNvSpPr>
            <a:spLocks noGrp="1"/>
          </p:cNvSpPr>
          <p:nvPr>
            <p:ph idx="1"/>
          </p:nvPr>
        </p:nvSpPr>
        <p:spPr/>
        <p:txBody>
          <a:bodyPr/>
          <a:lstStyle/>
          <a:p>
            <a:pPr>
              <a:tabLst>
                <a:tab pos="1365647" algn="l"/>
                <a:tab pos="2744391" algn="l"/>
                <a:tab pos="2957513" algn="l"/>
              </a:tabLst>
            </a:pPr>
            <a:r>
              <a:rPr lang="en-US" altLang="en-US" sz="1700" dirty="0"/>
              <a:t>A database system is a collection of interrelated data and a set of programs that allow users to access and modify these data. </a:t>
            </a:r>
          </a:p>
          <a:p>
            <a:pPr>
              <a:tabLst>
                <a:tab pos="1365647" algn="l"/>
                <a:tab pos="2744391" algn="l"/>
                <a:tab pos="2957513" algn="l"/>
              </a:tabLst>
            </a:pPr>
            <a:r>
              <a:rPr lang="en-US" altLang="en-US" sz="1700" dirty="0"/>
              <a:t>A major purpose of a database system is to provide users with an abstract view of the data.</a:t>
            </a:r>
          </a:p>
          <a:p>
            <a:pPr lvl="1">
              <a:tabLst>
                <a:tab pos="1365647" algn="l"/>
                <a:tab pos="2744391" algn="l"/>
                <a:tab pos="2957513" algn="l"/>
              </a:tabLst>
            </a:pPr>
            <a:r>
              <a:rPr lang="en-US" altLang="en-US" sz="1700" dirty="0"/>
              <a:t>Data models</a:t>
            </a:r>
          </a:p>
          <a:p>
            <a:pPr lvl="2">
              <a:tabLst>
                <a:tab pos="1365647" algn="l"/>
                <a:tab pos="2744391" algn="l"/>
                <a:tab pos="2957513" algn="l"/>
              </a:tabLst>
            </a:pPr>
            <a:r>
              <a:rPr lang="en-US" altLang="en-US" sz="1700" dirty="0"/>
              <a:t>A collection of conceptual tools for describing data, data relationships, data semantics, and consistency constraints.</a:t>
            </a:r>
          </a:p>
          <a:p>
            <a:pPr lvl="1">
              <a:tabLst>
                <a:tab pos="1365647" algn="l"/>
                <a:tab pos="2744391" algn="l"/>
                <a:tab pos="2957513" algn="l"/>
              </a:tabLst>
            </a:pPr>
            <a:r>
              <a:rPr lang="en-US" altLang="en-US" sz="1700" dirty="0"/>
              <a:t>Data abstraction</a:t>
            </a:r>
          </a:p>
          <a:p>
            <a:pPr lvl="2">
              <a:tabLst>
                <a:tab pos="1365647" algn="l"/>
                <a:tab pos="2744391" algn="l"/>
                <a:tab pos="2957513" algn="l"/>
              </a:tabLst>
            </a:pPr>
            <a:r>
              <a:rPr lang="en-US" altLang="en-US" sz="1700" dirty="0"/>
              <a:t>Hide the complexity  of data structures to represent data in the database from users through several levels of data abstraction</a:t>
            </a:r>
            <a:endParaRPr lang="en-US" dirty="0"/>
          </a:p>
        </p:txBody>
      </p:sp>
      <p:sp>
        <p:nvSpPr>
          <p:cNvPr id="4" name="Footer Placeholder 3"/>
          <p:cNvSpPr>
            <a:spLocks noGrp="1"/>
          </p:cNvSpPr>
          <p:nvPr>
            <p:ph type="ftr" sz="quarter" idx="11"/>
          </p:nvPr>
        </p:nvSpPr>
        <p:spPr/>
        <p:txBody>
          <a:bodyPr/>
          <a:lstStyle/>
          <a:p>
            <a:r>
              <a:rPr lang="en-US" smtClean="0"/>
              <a:t>Manikanta Assistant professor Department of MCA ATME CE</a:t>
            </a:r>
            <a:endParaRPr lang="en-US"/>
          </a:p>
        </p:txBody>
      </p:sp>
    </p:spTree>
    <p:extLst>
      <p:ext uri="{BB962C8B-B14F-4D97-AF65-F5344CB8AC3E}">
        <p14:creationId xmlns:p14="http://schemas.microsoft.com/office/powerpoint/2010/main" val="1375637141"/>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28600" y="838200"/>
            <a:ext cx="8915400" cy="5715000"/>
          </a:xfrm>
        </p:spPr>
        <p:txBody>
          <a:bodyPr>
            <a:normAutofit fontScale="77500" lnSpcReduction="20000"/>
          </a:bodyPr>
          <a:lstStyle/>
          <a:p>
            <a:pPr algn="just">
              <a:buFont typeface="Wingdings 2" pitchFamily="18" charset="2"/>
              <a:buNone/>
              <a:defRPr/>
            </a:pPr>
            <a:r>
              <a:rPr lang="en-US" b="1" dirty="0">
                <a:latin typeface="Times New Roman" pitchFamily="18" charset="0"/>
                <a:cs typeface="Times New Roman" pitchFamily="18" charset="0"/>
              </a:rPr>
              <a:t>Types of Attributes </a:t>
            </a:r>
            <a:endParaRPr lang="en-US" dirty="0">
              <a:latin typeface="Times New Roman" pitchFamily="18" charset="0"/>
              <a:cs typeface="Times New Roman" pitchFamily="18" charset="0"/>
            </a:endParaRPr>
          </a:p>
          <a:p>
            <a:pPr algn="just">
              <a:buFont typeface="Wingdings 2" pitchFamily="18" charset="2"/>
              <a:buNone/>
              <a:defRPr/>
            </a:pPr>
            <a:r>
              <a:rPr lang="en-US" dirty="0">
                <a:latin typeface="Times New Roman" pitchFamily="18" charset="0"/>
                <a:cs typeface="Times New Roman" pitchFamily="18" charset="0"/>
              </a:rPr>
              <a:t> </a:t>
            </a:r>
          </a:p>
          <a:p>
            <a:pPr algn="just">
              <a:defRPr/>
            </a:pPr>
            <a:r>
              <a:rPr lang="en-US" b="1" dirty="0">
                <a:latin typeface="Times New Roman" pitchFamily="18" charset="0"/>
                <a:cs typeface="Times New Roman" pitchFamily="18" charset="0"/>
              </a:rPr>
              <a:t>Simple</a:t>
            </a:r>
            <a:endParaRPr lang="en-US" dirty="0">
              <a:latin typeface="Times New Roman" pitchFamily="18" charset="0"/>
              <a:cs typeface="Times New Roman" pitchFamily="18" charset="0"/>
            </a:endParaRPr>
          </a:p>
          <a:p>
            <a:pPr algn="just">
              <a:buFont typeface="Wingdings 2" pitchFamily="18" charset="2"/>
              <a:buNone/>
              <a:defRPr/>
            </a:pPr>
            <a:r>
              <a:rPr lang="en-US" dirty="0">
                <a:latin typeface="Times New Roman" pitchFamily="18" charset="0"/>
                <a:cs typeface="Times New Roman" pitchFamily="18" charset="0"/>
              </a:rPr>
              <a:t>	Each entity has a single atomic value for the attribute. For example, SSN </a:t>
            </a:r>
            <a:r>
              <a:rPr lang="en-US" dirty="0" smtClean="0">
                <a:latin typeface="Times New Roman" pitchFamily="18" charset="0"/>
                <a:cs typeface="Times New Roman" pitchFamily="18" charset="0"/>
              </a:rPr>
              <a:t>.</a:t>
            </a:r>
            <a:r>
              <a:rPr lang="en-US" dirty="0">
                <a:latin typeface="Times New Roman" pitchFamily="18" charset="0"/>
                <a:cs typeface="Times New Roman" pitchFamily="18" charset="0"/>
              </a:rPr>
              <a:t> </a:t>
            </a:r>
          </a:p>
          <a:p>
            <a:pPr algn="just">
              <a:defRPr/>
            </a:pPr>
            <a:r>
              <a:rPr lang="en-US" b="1" dirty="0">
                <a:latin typeface="Times New Roman" pitchFamily="18" charset="0"/>
                <a:cs typeface="Times New Roman" pitchFamily="18" charset="0"/>
              </a:rPr>
              <a:t>Composite</a:t>
            </a:r>
            <a:endParaRPr lang="en-US" dirty="0">
              <a:latin typeface="Times New Roman" pitchFamily="18" charset="0"/>
              <a:cs typeface="Times New Roman" pitchFamily="18" charset="0"/>
            </a:endParaRPr>
          </a:p>
          <a:p>
            <a:pPr algn="just">
              <a:buFont typeface="Wingdings 2" pitchFamily="18" charset="2"/>
              <a:buNone/>
              <a:defRPr/>
            </a:pPr>
            <a:r>
              <a:rPr lang="en-US" dirty="0">
                <a:latin typeface="Times New Roman" pitchFamily="18" charset="0"/>
                <a:cs typeface="Times New Roman" pitchFamily="18" charset="0"/>
              </a:rPr>
              <a:t>	The attribute may be composed of several components.</a:t>
            </a:r>
          </a:p>
          <a:p>
            <a:pPr algn="just">
              <a:buFont typeface="Wingdings 2" pitchFamily="18" charset="2"/>
              <a:buNone/>
              <a:defRPr/>
            </a:pPr>
            <a:r>
              <a:rPr lang="en-US" dirty="0">
                <a:latin typeface="Times New Roman" pitchFamily="18" charset="0"/>
                <a:cs typeface="Times New Roman" pitchFamily="18" charset="0"/>
              </a:rPr>
              <a:t>	The value of a composite attribute is the concatenation of the values of its simple attributes.</a:t>
            </a:r>
          </a:p>
          <a:p>
            <a:pPr algn="just">
              <a:buFont typeface="Wingdings 2" pitchFamily="18" charset="2"/>
              <a:buNone/>
              <a:defRPr/>
            </a:pPr>
            <a:r>
              <a:rPr lang="en-US" dirty="0">
                <a:latin typeface="Times New Roman" pitchFamily="18" charset="0"/>
                <a:cs typeface="Times New Roman" pitchFamily="18" charset="0"/>
              </a:rPr>
              <a:t>	Composition may form a hierarchy where some components are themselves composite.</a:t>
            </a:r>
          </a:p>
          <a:p>
            <a:pPr algn="just">
              <a:buFont typeface="Wingdings 2" pitchFamily="18" charset="2"/>
              <a:buNone/>
              <a:defRPr/>
            </a:pPr>
            <a:r>
              <a:rPr lang="en-US" dirty="0">
                <a:latin typeface="Times New Roman" pitchFamily="18" charset="0"/>
                <a:cs typeface="Times New Roman" pitchFamily="18" charset="0"/>
              </a:rPr>
              <a:t>	If components of the composite attributes have to be referred, it is necessary to store the </a:t>
            </a:r>
            <a:r>
              <a:rPr lang="en-US" b="1" dirty="0">
                <a:latin typeface="Times New Roman" pitchFamily="18" charset="0"/>
                <a:cs typeface="Times New Roman" pitchFamily="18" charset="0"/>
              </a:rPr>
              <a:t>components separately.</a:t>
            </a:r>
          </a:p>
          <a:p>
            <a:pPr algn="just">
              <a:buFont typeface="Wingdings 2" pitchFamily="18" charset="2"/>
              <a:buNone/>
              <a:defRPr/>
            </a:pPr>
            <a:r>
              <a:rPr lang="en-US" dirty="0">
                <a:latin typeface="Times New Roman" pitchFamily="18" charset="0"/>
                <a:cs typeface="Times New Roman" pitchFamily="18" charset="0"/>
              </a:rPr>
              <a:t>	If composite attribute is referred only as a whole, there is no need to subdivide it into component attributes e.g. if address has to be referred as a whole only, there is no need to divide it.</a:t>
            </a:r>
          </a:p>
          <a:p>
            <a:pPr algn="just">
              <a:buFont typeface="Wingdings 2" pitchFamily="18" charset="2"/>
              <a:buNone/>
              <a:defRPr/>
            </a:pPr>
            <a:endParaRPr lang="en-US" dirty="0">
              <a:latin typeface="Times New Roman" pitchFamily="18" charset="0"/>
              <a:cs typeface="Times New Roman" pitchFamily="18" charset="0"/>
            </a:endParaRPr>
          </a:p>
        </p:txBody>
      </p:sp>
      <p:sp>
        <p:nvSpPr>
          <p:cNvPr id="2" name="Footer Placeholder 1"/>
          <p:cNvSpPr>
            <a:spLocks noGrp="1"/>
          </p:cNvSpPr>
          <p:nvPr>
            <p:ph type="ftr" sz="quarter" idx="11"/>
          </p:nvPr>
        </p:nvSpPr>
        <p:spPr/>
        <p:txBody>
          <a:bodyPr/>
          <a:lstStyle/>
          <a:p>
            <a:r>
              <a:rPr lang="en-US" smtClean="0"/>
              <a:t>Manikanta Assistant professor Department of MCA ATME CE</a:t>
            </a:r>
            <a:endParaRPr lang="en-US"/>
          </a:p>
        </p:txBody>
      </p:sp>
    </p:spTree>
    <p:extLst>
      <p:ext uri="{BB962C8B-B14F-4D97-AF65-F5344CB8AC3E}">
        <p14:creationId xmlns:p14="http://schemas.microsoft.com/office/powerpoint/2010/main" val="3030651061"/>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ctangle 4"/>
          <p:cNvSpPr>
            <a:spLocks noChangeArrowheads="1"/>
          </p:cNvSpPr>
          <p:nvPr/>
        </p:nvSpPr>
        <p:spPr bwMode="auto">
          <a:xfrm>
            <a:off x="304800" y="914400"/>
            <a:ext cx="8153400" cy="152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eaLnBrk="1" hangingPunct="1"/>
            <a:r>
              <a:rPr lang="en-US" altLang="en-US" sz="2500" b="1" dirty="0">
                <a:latin typeface="Times New Roman" pitchFamily="18" charset="0"/>
                <a:cs typeface="Times New Roman" pitchFamily="18" charset="0"/>
              </a:rPr>
              <a:t>For Example:</a:t>
            </a:r>
            <a:endParaRPr lang="en-US" altLang="en-US" sz="2500" dirty="0">
              <a:latin typeface="Times New Roman" pitchFamily="18" charset="0"/>
              <a:cs typeface="Times New Roman" pitchFamily="18" charset="0"/>
            </a:endParaRPr>
          </a:p>
          <a:p>
            <a:pPr algn="just" eaLnBrk="1" hangingPunct="1"/>
            <a:r>
              <a:rPr lang="en-US" altLang="en-US" sz="2500" dirty="0">
                <a:latin typeface="Times New Roman" pitchFamily="18" charset="0"/>
                <a:cs typeface="Times New Roman" pitchFamily="18" charset="0"/>
              </a:rPr>
              <a:t>Address (Apt#, House#, Street, City, State, </a:t>
            </a:r>
            <a:r>
              <a:rPr lang="en-US" altLang="en-US" sz="2500" dirty="0" err="1">
                <a:latin typeface="Times New Roman" pitchFamily="18" charset="0"/>
                <a:cs typeface="Times New Roman" pitchFamily="18" charset="0"/>
              </a:rPr>
              <a:t>ZipCode</a:t>
            </a:r>
            <a:r>
              <a:rPr lang="en-US" altLang="en-US" sz="2500" dirty="0">
                <a:latin typeface="Times New Roman" pitchFamily="18" charset="0"/>
                <a:cs typeface="Times New Roman" pitchFamily="18" charset="0"/>
              </a:rPr>
              <a:t>, Country)</a:t>
            </a:r>
          </a:p>
          <a:p>
            <a:pPr algn="just" eaLnBrk="1" hangingPunct="1"/>
            <a:r>
              <a:rPr lang="en-US" altLang="en-US" sz="2500" dirty="0">
                <a:latin typeface="Times New Roman" pitchFamily="18" charset="0"/>
                <a:cs typeface="Times New Roman" pitchFamily="18" charset="0"/>
              </a:rPr>
              <a:t>Name (</a:t>
            </a:r>
            <a:r>
              <a:rPr lang="en-US" altLang="en-US" sz="2500" dirty="0" err="1">
                <a:latin typeface="Times New Roman" pitchFamily="18" charset="0"/>
                <a:cs typeface="Times New Roman" pitchFamily="18" charset="0"/>
              </a:rPr>
              <a:t>FirstName</a:t>
            </a:r>
            <a:r>
              <a:rPr lang="en-US" altLang="en-US" sz="2500" dirty="0">
                <a:latin typeface="Times New Roman" pitchFamily="18" charset="0"/>
                <a:cs typeface="Times New Roman" pitchFamily="18" charset="0"/>
              </a:rPr>
              <a:t>, </a:t>
            </a:r>
            <a:r>
              <a:rPr lang="en-US" altLang="en-US" sz="2500" dirty="0" err="1">
                <a:latin typeface="Times New Roman" pitchFamily="18" charset="0"/>
                <a:cs typeface="Times New Roman" pitchFamily="18" charset="0"/>
              </a:rPr>
              <a:t>MiddleName</a:t>
            </a:r>
            <a:r>
              <a:rPr lang="en-US" altLang="en-US" sz="2500" dirty="0">
                <a:latin typeface="Times New Roman" pitchFamily="18" charset="0"/>
                <a:cs typeface="Times New Roman" pitchFamily="18" charset="0"/>
              </a:rPr>
              <a:t>, </a:t>
            </a:r>
            <a:r>
              <a:rPr lang="en-US" altLang="en-US" sz="2500" dirty="0" err="1">
                <a:latin typeface="Times New Roman" pitchFamily="18" charset="0"/>
                <a:cs typeface="Times New Roman" pitchFamily="18" charset="0"/>
              </a:rPr>
              <a:t>LastName</a:t>
            </a:r>
            <a:r>
              <a:rPr lang="en-US" altLang="en-US" sz="2500" dirty="0">
                <a:latin typeface="Times New Roman" pitchFamily="18" charset="0"/>
                <a:cs typeface="Times New Roman" pitchFamily="18" charset="0"/>
              </a:rPr>
              <a:t>).</a:t>
            </a:r>
          </a:p>
          <a:p>
            <a:pPr algn="just" eaLnBrk="1" hangingPunct="1"/>
            <a:r>
              <a:rPr lang="en-US" altLang="en-US" b="1" dirty="0">
                <a:latin typeface="Times New Roman" pitchFamily="18" charset="0"/>
                <a:cs typeface="Times New Roman" pitchFamily="18" charset="0"/>
              </a:rPr>
              <a:t> </a:t>
            </a:r>
            <a:endParaRPr lang="en-US" altLang="en-US" dirty="0">
              <a:latin typeface="Times New Roman" pitchFamily="18" charset="0"/>
              <a:cs typeface="Times New Roman" pitchFamily="18" charset="0"/>
            </a:endParaRPr>
          </a:p>
        </p:txBody>
      </p:sp>
      <p:pic>
        <p:nvPicPr>
          <p:cNvPr id="91139" name="Content Placeholder 6" descr="untitled1.bmp"/>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0" y="2362200"/>
            <a:ext cx="9144000" cy="3810000"/>
          </a:xfrm>
        </p:spPr>
      </p:pic>
      <p:sp>
        <p:nvSpPr>
          <p:cNvPr id="2" name="Footer Placeholder 1"/>
          <p:cNvSpPr>
            <a:spLocks noGrp="1"/>
          </p:cNvSpPr>
          <p:nvPr>
            <p:ph type="ftr" sz="quarter" idx="11"/>
          </p:nvPr>
        </p:nvSpPr>
        <p:spPr/>
        <p:txBody>
          <a:bodyPr/>
          <a:lstStyle/>
          <a:p>
            <a:r>
              <a:rPr lang="en-US" smtClean="0"/>
              <a:t>Manikanta Assistant professor Department of MCA ATME CE</a:t>
            </a:r>
            <a:endParaRPr lang="en-US"/>
          </a:p>
        </p:txBody>
      </p:sp>
    </p:spTree>
    <p:extLst>
      <p:ext uri="{BB962C8B-B14F-4D97-AF65-F5344CB8AC3E}">
        <p14:creationId xmlns:p14="http://schemas.microsoft.com/office/powerpoint/2010/main" val="3607050055"/>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838199"/>
            <a:ext cx="9130862" cy="5988269"/>
          </a:xfrm>
        </p:spPr>
        <p:txBody>
          <a:bodyPr>
            <a:normAutofit fontScale="62500" lnSpcReduction="20000"/>
          </a:bodyPr>
          <a:lstStyle/>
          <a:p>
            <a:pPr algn="just">
              <a:buFont typeface="Wingdings 2" pitchFamily="18" charset="2"/>
              <a:buNone/>
              <a:defRPr/>
            </a:pPr>
            <a:r>
              <a:rPr lang="en-US" b="1" dirty="0">
                <a:latin typeface="Times New Roman" pitchFamily="18" charset="0"/>
                <a:cs typeface="Times New Roman" pitchFamily="18" charset="0"/>
              </a:rPr>
              <a:t>Single-valued</a:t>
            </a:r>
            <a:endParaRPr lang="en-US" dirty="0">
              <a:latin typeface="Times New Roman" pitchFamily="18" charset="0"/>
              <a:cs typeface="Times New Roman" pitchFamily="18" charset="0"/>
            </a:endParaRPr>
          </a:p>
          <a:p>
            <a:pPr algn="just">
              <a:buFont typeface="Wingdings 2" pitchFamily="18" charset="2"/>
              <a:buNone/>
              <a:defRPr/>
            </a:pPr>
            <a:r>
              <a:rPr lang="en-US" dirty="0">
                <a:latin typeface="Times New Roman" pitchFamily="18" charset="0"/>
                <a:cs typeface="Times New Roman" pitchFamily="18" charset="0"/>
              </a:rPr>
              <a:t>Only single value for a particular entity e.g. DOB</a:t>
            </a:r>
          </a:p>
          <a:p>
            <a:pPr algn="just">
              <a:buFont typeface="Wingdings 2" pitchFamily="18" charset="2"/>
              <a:buNone/>
              <a:defRPr/>
            </a:pPr>
            <a:r>
              <a:rPr lang="en-US" b="1" dirty="0">
                <a:latin typeface="Times New Roman" pitchFamily="18" charset="0"/>
                <a:cs typeface="Times New Roman" pitchFamily="18" charset="0"/>
              </a:rPr>
              <a:t> </a:t>
            </a:r>
            <a:endParaRPr lang="en-US" dirty="0">
              <a:latin typeface="Times New Roman" pitchFamily="18" charset="0"/>
              <a:cs typeface="Times New Roman" pitchFamily="18" charset="0"/>
            </a:endParaRPr>
          </a:p>
          <a:p>
            <a:pPr algn="just">
              <a:buFont typeface="Wingdings 2" pitchFamily="18" charset="2"/>
              <a:buNone/>
              <a:defRPr/>
            </a:pPr>
            <a:r>
              <a:rPr lang="en-US" b="1" dirty="0">
                <a:latin typeface="Times New Roman" pitchFamily="18" charset="0"/>
                <a:cs typeface="Times New Roman" pitchFamily="18" charset="0"/>
              </a:rPr>
              <a:t>Multi-valued</a:t>
            </a:r>
            <a:endParaRPr lang="en-US" dirty="0">
              <a:latin typeface="Times New Roman" pitchFamily="18" charset="0"/>
              <a:cs typeface="Times New Roman" pitchFamily="18" charset="0"/>
            </a:endParaRPr>
          </a:p>
          <a:p>
            <a:pPr algn="just">
              <a:buFont typeface="Wingdings 2" pitchFamily="18" charset="2"/>
              <a:buNone/>
              <a:defRPr/>
            </a:pPr>
            <a:r>
              <a:rPr lang="en-US" dirty="0">
                <a:latin typeface="Times New Roman" pitchFamily="18" charset="0"/>
                <a:cs typeface="Times New Roman" pitchFamily="18" charset="0"/>
              </a:rPr>
              <a:t>An entity may have multiple values for that attribute. </a:t>
            </a:r>
          </a:p>
          <a:p>
            <a:pPr algn="just">
              <a:buFont typeface="Wingdings 2" pitchFamily="18" charset="2"/>
              <a:buNone/>
              <a:defRPr/>
            </a:pPr>
            <a:r>
              <a:rPr lang="en-US" dirty="0">
                <a:latin typeface="Times New Roman" pitchFamily="18" charset="0"/>
                <a:cs typeface="Times New Roman" pitchFamily="18" charset="0"/>
              </a:rPr>
              <a:t>Multiple value may have lower and upper bounds on the number of values.</a:t>
            </a:r>
          </a:p>
          <a:p>
            <a:pPr algn="just">
              <a:buFont typeface="Wingdings 2" pitchFamily="18" charset="2"/>
              <a:buNone/>
              <a:defRPr/>
            </a:pPr>
            <a:r>
              <a:rPr lang="en-US" dirty="0">
                <a:latin typeface="Times New Roman" pitchFamily="18" charset="0"/>
                <a:cs typeface="Times New Roman" pitchFamily="18" charset="0"/>
              </a:rPr>
              <a:t>For   ,</a:t>
            </a:r>
            <a:br>
              <a:rPr lang="en-US" dirty="0">
                <a:latin typeface="Times New Roman" pitchFamily="18" charset="0"/>
                <a:cs typeface="Times New Roman" pitchFamily="18" charset="0"/>
              </a:rPr>
            </a:br>
            <a:r>
              <a:rPr lang="en-US" dirty="0" smtClean="0">
                <a:latin typeface="Times New Roman" pitchFamily="18" charset="0"/>
                <a:cs typeface="Times New Roman" pitchFamily="18" charset="0"/>
              </a:rPr>
              <a:t>Color </a:t>
            </a:r>
            <a:r>
              <a:rPr lang="en-US" dirty="0">
                <a:latin typeface="Times New Roman" pitchFamily="18" charset="0"/>
                <a:cs typeface="Times New Roman" pitchFamily="18" charset="0"/>
              </a:rPr>
              <a:t>of a CAR</a:t>
            </a:r>
            <a:r>
              <a:rPr lang="en-US" dirty="0" smtClean="0">
                <a:latin typeface="Times New Roman" pitchFamily="18" charset="0"/>
                <a:cs typeface="Times New Roman" pitchFamily="18" charset="0"/>
              </a:rPr>
              <a:t>:</a:t>
            </a:r>
            <a:endParaRPr lang="en-US" dirty="0">
              <a:latin typeface="Times New Roman" pitchFamily="18" charset="0"/>
              <a:cs typeface="Times New Roman" pitchFamily="18" charset="0"/>
            </a:endParaRPr>
          </a:p>
          <a:p>
            <a:pPr algn="just">
              <a:buFont typeface="Wingdings 2" pitchFamily="18" charset="2"/>
              <a:buNone/>
              <a:defRPr/>
            </a:pP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phone_numbers</a:t>
            </a:r>
            <a:r>
              <a:rPr lang="en-US" dirty="0">
                <a:latin typeface="Times New Roman" pitchFamily="18" charset="0"/>
                <a:cs typeface="Times New Roman" pitchFamily="18" charset="0"/>
              </a:rPr>
              <a:t>:   </a:t>
            </a:r>
            <a:r>
              <a:rPr lang="en-IN" dirty="0">
                <a:latin typeface="Times New Roman" pitchFamily="18" charset="0"/>
                <a:cs typeface="Times New Roman" pitchFamily="18" charset="0"/>
              </a:rPr>
              <a:t> </a:t>
            </a:r>
            <a:endParaRPr lang="en-US" dirty="0">
              <a:latin typeface="Times New Roman" pitchFamily="18" charset="0"/>
              <a:cs typeface="Times New Roman" pitchFamily="18" charset="0"/>
            </a:endParaRPr>
          </a:p>
          <a:p>
            <a:pPr algn="just">
              <a:buFont typeface="Wingdings 2" pitchFamily="18" charset="2"/>
              <a:buNone/>
              <a:defRPr/>
            </a:pPr>
            <a:r>
              <a:rPr lang="en-US" b="1" dirty="0">
                <a:latin typeface="Times New Roman" pitchFamily="18" charset="0"/>
                <a:cs typeface="Times New Roman" pitchFamily="18" charset="0"/>
              </a:rPr>
              <a:t>Stored attributes</a:t>
            </a:r>
            <a:endParaRPr lang="en-US" dirty="0">
              <a:latin typeface="Times New Roman" pitchFamily="18" charset="0"/>
              <a:cs typeface="Times New Roman" pitchFamily="18" charset="0"/>
            </a:endParaRPr>
          </a:p>
          <a:p>
            <a:pPr algn="just">
              <a:buFont typeface="Wingdings 2" pitchFamily="18" charset="2"/>
              <a:buNone/>
              <a:defRPr/>
            </a:pPr>
            <a:r>
              <a:rPr lang="en-US" dirty="0">
                <a:latin typeface="Times New Roman" pitchFamily="18" charset="0"/>
                <a:cs typeface="Times New Roman" pitchFamily="18" charset="0"/>
              </a:rPr>
              <a:t>Stored in the database </a:t>
            </a:r>
          </a:p>
          <a:p>
            <a:pPr algn="just">
              <a:buFont typeface="Wingdings 2" pitchFamily="18" charset="2"/>
              <a:buNone/>
              <a:defRPr/>
            </a:pPr>
            <a:r>
              <a:rPr lang="en-US" dirty="0">
                <a:latin typeface="Times New Roman" pitchFamily="18" charset="0"/>
                <a:cs typeface="Times New Roman" pitchFamily="18" charset="0"/>
              </a:rPr>
              <a:t> </a:t>
            </a:r>
          </a:p>
          <a:p>
            <a:pPr algn="just">
              <a:buFont typeface="Wingdings 2" pitchFamily="18" charset="2"/>
              <a:buNone/>
              <a:defRPr/>
            </a:pPr>
            <a:r>
              <a:rPr lang="en-US" b="1" dirty="0">
                <a:latin typeface="Times New Roman" pitchFamily="18" charset="0"/>
                <a:cs typeface="Times New Roman" pitchFamily="18" charset="0"/>
              </a:rPr>
              <a:t>Derived attributes</a:t>
            </a:r>
            <a:endParaRPr lang="en-US" dirty="0">
              <a:latin typeface="Times New Roman" pitchFamily="18" charset="0"/>
              <a:cs typeface="Times New Roman" pitchFamily="18" charset="0"/>
            </a:endParaRPr>
          </a:p>
          <a:p>
            <a:pPr algn="just">
              <a:buFont typeface="Wingdings 2" pitchFamily="18" charset="2"/>
              <a:buNone/>
              <a:defRPr/>
            </a:pPr>
            <a:r>
              <a:rPr lang="en-US" dirty="0">
                <a:latin typeface="Times New Roman" pitchFamily="18" charset="0"/>
                <a:cs typeface="Times New Roman" pitchFamily="18" charset="0"/>
              </a:rPr>
              <a:t>Can be computed from other related attributes</a:t>
            </a:r>
          </a:p>
          <a:p>
            <a:pPr algn="just">
              <a:buFont typeface="Wingdings 2" pitchFamily="18" charset="2"/>
              <a:buNone/>
              <a:defRPr/>
            </a:pPr>
            <a:r>
              <a:rPr lang="en-US" dirty="0">
                <a:latin typeface="Times New Roman" pitchFamily="18" charset="0"/>
                <a:cs typeface="Times New Roman" pitchFamily="18" charset="0"/>
              </a:rPr>
              <a:t>E.g. 	</a:t>
            </a:r>
            <a:r>
              <a:rPr lang="en-US" dirty="0" err="1">
                <a:latin typeface="Times New Roman" pitchFamily="18" charset="0"/>
                <a:cs typeface="Times New Roman" pitchFamily="18" charset="0"/>
              </a:rPr>
              <a:t>Birthdate</a:t>
            </a:r>
            <a:r>
              <a:rPr lang="en-US" dirty="0">
                <a:latin typeface="Times New Roman" pitchFamily="18" charset="0"/>
                <a:cs typeface="Times New Roman" pitchFamily="18" charset="0"/>
              </a:rPr>
              <a:t> ---stored</a:t>
            </a:r>
          </a:p>
          <a:p>
            <a:pPr algn="just">
              <a:buFont typeface="Wingdings 2" pitchFamily="18" charset="2"/>
              <a:buNone/>
              <a:defRPr/>
            </a:pPr>
            <a:r>
              <a:rPr lang="en-US" dirty="0">
                <a:latin typeface="Times New Roman" pitchFamily="18" charset="0"/>
                <a:cs typeface="Times New Roman" pitchFamily="18" charset="0"/>
              </a:rPr>
              <a:t>	   	  	Age        ----derived</a:t>
            </a:r>
          </a:p>
          <a:p>
            <a:pPr algn="just">
              <a:buFont typeface="Wingdings 2" pitchFamily="18" charset="2"/>
              <a:buNone/>
              <a:defRPr/>
            </a:pPr>
            <a:r>
              <a:rPr lang="en-US" dirty="0">
                <a:latin typeface="Times New Roman" pitchFamily="18" charset="0"/>
                <a:cs typeface="Times New Roman" pitchFamily="18" charset="0"/>
              </a:rPr>
              <a:t>         		Joining date  ------stored</a:t>
            </a:r>
          </a:p>
          <a:p>
            <a:pPr algn="just">
              <a:buFont typeface="Wingdings 2" pitchFamily="18" charset="2"/>
              <a:buNone/>
              <a:defRPr/>
            </a:pPr>
            <a:r>
              <a:rPr lang="en-US" dirty="0">
                <a:latin typeface="Times New Roman" pitchFamily="18" charset="0"/>
                <a:cs typeface="Times New Roman" pitchFamily="18" charset="0"/>
              </a:rPr>
              <a:t>		  	Year of Experience ---derived</a:t>
            </a:r>
          </a:p>
          <a:p>
            <a:pPr algn="just">
              <a:buFont typeface="Wingdings 2" pitchFamily="18" charset="2"/>
              <a:buNone/>
              <a:defRPr/>
            </a:pPr>
            <a:endParaRPr lang="en-US" dirty="0">
              <a:latin typeface="Times New Roman" pitchFamily="18" charset="0"/>
              <a:cs typeface="Times New Roman" pitchFamily="18" charset="0"/>
            </a:endParaRPr>
          </a:p>
        </p:txBody>
      </p:sp>
      <p:sp>
        <p:nvSpPr>
          <p:cNvPr id="2" name="Footer Placeholder 1"/>
          <p:cNvSpPr>
            <a:spLocks noGrp="1"/>
          </p:cNvSpPr>
          <p:nvPr>
            <p:ph type="ftr" sz="quarter" idx="11"/>
          </p:nvPr>
        </p:nvSpPr>
        <p:spPr/>
        <p:txBody>
          <a:bodyPr/>
          <a:lstStyle/>
          <a:p>
            <a:r>
              <a:rPr lang="en-US" smtClean="0"/>
              <a:t>Manikanta Assistant professor Department of MCA ATME CE</a:t>
            </a:r>
            <a:endParaRPr lang="en-US"/>
          </a:p>
        </p:txBody>
      </p:sp>
    </p:spTree>
    <p:extLst>
      <p:ext uri="{BB962C8B-B14F-4D97-AF65-F5344CB8AC3E}">
        <p14:creationId xmlns:p14="http://schemas.microsoft.com/office/powerpoint/2010/main" val="629867214"/>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3186" name="Content Placeholder 3" descr="untitled2.bmp"/>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1295400" y="1219200"/>
            <a:ext cx="7848600" cy="5638800"/>
          </a:xfrm>
        </p:spPr>
      </p:pic>
      <p:sp>
        <p:nvSpPr>
          <p:cNvPr id="2" name="Footer Placeholder 1"/>
          <p:cNvSpPr>
            <a:spLocks noGrp="1"/>
          </p:cNvSpPr>
          <p:nvPr>
            <p:ph type="ftr" sz="quarter" idx="11"/>
          </p:nvPr>
        </p:nvSpPr>
        <p:spPr/>
        <p:txBody>
          <a:bodyPr/>
          <a:lstStyle/>
          <a:p>
            <a:r>
              <a:rPr lang="en-US" smtClean="0"/>
              <a:t>Manikanta Assistant professor Department of MCA ATME CE</a:t>
            </a:r>
            <a:endParaRPr lang="en-US"/>
          </a:p>
        </p:txBody>
      </p:sp>
    </p:spTree>
    <p:extLst>
      <p:ext uri="{BB962C8B-B14F-4D97-AF65-F5344CB8AC3E}">
        <p14:creationId xmlns:p14="http://schemas.microsoft.com/office/powerpoint/2010/main" val="1321199786"/>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685800"/>
            <a:ext cx="8229600" cy="5867400"/>
          </a:xfrm>
        </p:spPr>
        <p:txBody>
          <a:bodyPr>
            <a:normAutofit fontScale="70000" lnSpcReduction="20000"/>
          </a:bodyPr>
          <a:lstStyle/>
          <a:p>
            <a:pPr algn="just">
              <a:buFont typeface="Wingdings 2" pitchFamily="18" charset="2"/>
              <a:buNone/>
              <a:defRPr/>
            </a:pPr>
            <a:r>
              <a:rPr lang="en-US" b="1" dirty="0">
                <a:latin typeface="Times New Roman" pitchFamily="18" charset="0"/>
                <a:cs typeface="Times New Roman" pitchFamily="18" charset="0"/>
              </a:rPr>
              <a:t>Null values</a:t>
            </a:r>
            <a:endParaRPr lang="en-US" sz="2800" dirty="0">
              <a:latin typeface="Times New Roman" pitchFamily="18" charset="0"/>
              <a:cs typeface="Times New Roman" pitchFamily="18" charset="0"/>
            </a:endParaRPr>
          </a:p>
          <a:p>
            <a:pPr algn="just">
              <a:buFont typeface="Wingdings 2" pitchFamily="18" charset="2"/>
              <a:buNone/>
              <a:defRPr/>
            </a:pPr>
            <a:r>
              <a:rPr lang="en-US" dirty="0">
                <a:latin typeface="Times New Roman" pitchFamily="18" charset="0"/>
                <a:cs typeface="Times New Roman" pitchFamily="18" charset="0"/>
              </a:rPr>
              <a:t>	A particular entity may not have the value for a particular attribute</a:t>
            </a:r>
          </a:p>
          <a:p>
            <a:pPr lvl="1" algn="just">
              <a:buFont typeface="Wingdings 2" pitchFamily="18" charset="2"/>
              <a:buNone/>
              <a:defRPr/>
            </a:pPr>
            <a:r>
              <a:rPr lang="en-US" dirty="0">
                <a:latin typeface="Times New Roman" pitchFamily="18" charset="0"/>
                <a:cs typeface="Times New Roman" pitchFamily="18" charset="0"/>
              </a:rPr>
              <a:t>Value is not applicable</a:t>
            </a:r>
          </a:p>
          <a:p>
            <a:pPr lvl="1" algn="just">
              <a:buFont typeface="Wingdings 2" pitchFamily="18" charset="2"/>
              <a:buNone/>
              <a:defRPr/>
            </a:pPr>
            <a:r>
              <a:rPr lang="en-US" dirty="0">
                <a:latin typeface="Times New Roman" pitchFamily="18" charset="0"/>
                <a:cs typeface="Times New Roman" pitchFamily="18" charset="0"/>
              </a:rPr>
              <a:t>Value is unknown</a:t>
            </a:r>
          </a:p>
          <a:p>
            <a:pPr algn="just">
              <a:buFont typeface="Wingdings 2" pitchFamily="18" charset="2"/>
              <a:buNone/>
              <a:defRPr/>
            </a:pPr>
            <a:r>
              <a:rPr lang="en-US" dirty="0">
                <a:latin typeface="Times New Roman" pitchFamily="18" charset="0"/>
                <a:cs typeface="Times New Roman" pitchFamily="18" charset="0"/>
              </a:rPr>
              <a:t>A special value NULL is written</a:t>
            </a:r>
          </a:p>
          <a:p>
            <a:pPr algn="just">
              <a:buFont typeface="Wingdings 2" pitchFamily="18" charset="2"/>
              <a:buNone/>
              <a:defRPr/>
            </a:pPr>
            <a:r>
              <a:rPr lang="en-US" dirty="0">
                <a:latin typeface="Times New Roman" pitchFamily="18" charset="0"/>
                <a:cs typeface="Times New Roman" pitchFamily="18" charset="0"/>
              </a:rPr>
              <a:t>e.g. Every employee may not have Fax no.</a:t>
            </a:r>
          </a:p>
          <a:p>
            <a:pPr algn="just">
              <a:buFont typeface="Wingdings 2" pitchFamily="18" charset="2"/>
              <a:buNone/>
              <a:defRPr/>
            </a:pPr>
            <a:r>
              <a:rPr lang="en-US" dirty="0">
                <a:latin typeface="Times New Roman" pitchFamily="18" charset="0"/>
                <a:cs typeface="Times New Roman" pitchFamily="18" charset="0"/>
              </a:rPr>
              <a:t> </a:t>
            </a:r>
          </a:p>
          <a:p>
            <a:pPr algn="just">
              <a:buFont typeface="Wingdings 2" pitchFamily="18" charset="2"/>
              <a:buNone/>
              <a:defRPr/>
            </a:pPr>
            <a:r>
              <a:rPr lang="en-US" b="1" dirty="0">
                <a:latin typeface="Times New Roman" pitchFamily="18" charset="0"/>
                <a:cs typeface="Times New Roman" pitchFamily="18" charset="0"/>
              </a:rPr>
              <a:t>Complex attributes</a:t>
            </a:r>
            <a:endParaRPr lang="en-US" sz="2800" dirty="0">
              <a:latin typeface="Times New Roman" pitchFamily="18" charset="0"/>
              <a:cs typeface="Times New Roman" pitchFamily="18" charset="0"/>
            </a:endParaRPr>
          </a:p>
          <a:p>
            <a:pPr algn="just">
              <a:buFont typeface="Wingdings 2" pitchFamily="18" charset="2"/>
              <a:buNone/>
              <a:defRPr/>
            </a:pPr>
            <a:r>
              <a:rPr lang="en-US" dirty="0">
                <a:latin typeface="Times New Roman" pitchFamily="18" charset="0"/>
                <a:cs typeface="Times New Roman" pitchFamily="18" charset="0"/>
              </a:rPr>
              <a:t>Composite attributes can be nested arbitrarily.</a:t>
            </a:r>
          </a:p>
          <a:p>
            <a:pPr algn="just">
              <a:buFont typeface="Wingdings 2" pitchFamily="18" charset="2"/>
              <a:buNone/>
              <a:defRPr/>
            </a:pPr>
            <a:r>
              <a:rPr lang="en-US" dirty="0">
                <a:latin typeface="Times New Roman" pitchFamily="18" charset="0"/>
                <a:cs typeface="Times New Roman" pitchFamily="18" charset="0"/>
              </a:rPr>
              <a:t>Components of a composite attribute can be shown in () and </a:t>
            </a:r>
            <a:r>
              <a:rPr lang="en-US" dirty="0" err="1">
                <a:latin typeface="Times New Roman" pitchFamily="18" charset="0"/>
                <a:cs typeface="Times New Roman" pitchFamily="18" charset="0"/>
              </a:rPr>
              <a:t>multivalued</a:t>
            </a:r>
            <a:r>
              <a:rPr lang="en-US" dirty="0">
                <a:latin typeface="Times New Roman" pitchFamily="18" charset="0"/>
                <a:cs typeface="Times New Roman" pitchFamily="18" charset="0"/>
              </a:rPr>
              <a:t> attribute can be shown in {}.</a:t>
            </a:r>
          </a:p>
          <a:p>
            <a:pPr algn="just">
              <a:buFont typeface="Wingdings 2" pitchFamily="18" charset="2"/>
              <a:buNone/>
              <a:defRPr/>
            </a:pPr>
            <a:r>
              <a:rPr lang="en-US" b="1" dirty="0">
                <a:latin typeface="Times New Roman" pitchFamily="18" charset="0"/>
                <a:cs typeface="Times New Roman" pitchFamily="18" charset="0"/>
              </a:rPr>
              <a:t>For example:</a:t>
            </a:r>
            <a:endParaRPr lang="en-US" dirty="0">
              <a:latin typeface="Times New Roman" pitchFamily="18" charset="0"/>
              <a:cs typeface="Times New Roman" pitchFamily="18" charset="0"/>
            </a:endParaRPr>
          </a:p>
          <a:p>
            <a:pPr algn="just">
              <a:buFont typeface="Wingdings 2" pitchFamily="18" charset="2"/>
              <a:buNone/>
              <a:defRPr/>
            </a:pPr>
            <a:r>
              <a:rPr lang="en-US" dirty="0">
                <a:latin typeface="Times New Roman" pitchFamily="18" charset="0"/>
                <a:cs typeface="Times New Roman" pitchFamily="18" charset="0"/>
              </a:rPr>
              <a:t>{</a:t>
            </a:r>
            <a:r>
              <a:rPr lang="en-US" dirty="0" err="1">
                <a:latin typeface="Times New Roman" pitchFamily="18" charset="0"/>
                <a:cs typeface="Times New Roman" pitchFamily="18" charset="0"/>
              </a:rPr>
              <a:t>Address_phone</a:t>
            </a:r>
            <a:r>
              <a:rPr lang="en-US" dirty="0">
                <a:latin typeface="Times New Roman" pitchFamily="18" charset="0"/>
                <a:cs typeface="Times New Roman" pitchFamily="18" charset="0"/>
              </a:rPr>
              <a:t> (</a:t>
            </a:r>
          </a:p>
          <a:p>
            <a:pPr algn="just">
              <a:buFont typeface="Wingdings 2" pitchFamily="18" charset="2"/>
              <a:buNone/>
              <a:defRPr/>
            </a:pPr>
            <a:r>
              <a:rPr lang="en-US" dirty="0">
                <a:latin typeface="Times New Roman" pitchFamily="18" charset="0"/>
                <a:cs typeface="Times New Roman" pitchFamily="18" charset="0"/>
              </a:rPr>
              <a:t>		{phone (</a:t>
            </a:r>
            <a:r>
              <a:rPr lang="en-US" dirty="0" err="1">
                <a:latin typeface="Times New Roman" pitchFamily="18" charset="0"/>
                <a:cs typeface="Times New Roman" pitchFamily="18" charset="0"/>
              </a:rPr>
              <a:t>Area_code</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phone_number</a:t>
            </a:r>
            <a:r>
              <a:rPr lang="en-US" dirty="0">
                <a:latin typeface="Times New Roman" pitchFamily="18" charset="0"/>
                <a:cs typeface="Times New Roman" pitchFamily="18" charset="0"/>
              </a:rPr>
              <a:t>)},        </a:t>
            </a:r>
          </a:p>
          <a:p>
            <a:pPr algn="just">
              <a:buFont typeface="Wingdings 2" pitchFamily="18" charset="2"/>
              <a:buNone/>
              <a:defRPr/>
            </a:pPr>
            <a:r>
              <a:rPr lang="en-US" dirty="0">
                <a:latin typeface="Times New Roman" pitchFamily="18" charset="0"/>
                <a:cs typeface="Times New Roman" pitchFamily="18" charset="0"/>
              </a:rPr>
              <a:t>		Address (</a:t>
            </a:r>
            <a:r>
              <a:rPr lang="en-US" dirty="0" err="1">
                <a:latin typeface="Times New Roman" pitchFamily="18" charset="0"/>
                <a:cs typeface="Times New Roman" pitchFamily="18" charset="0"/>
              </a:rPr>
              <a:t>Street_Address</a:t>
            </a:r>
            <a:r>
              <a:rPr lang="en-US" dirty="0">
                <a:latin typeface="Times New Roman" pitchFamily="18" charset="0"/>
                <a:cs typeface="Times New Roman" pitchFamily="18" charset="0"/>
              </a:rPr>
              <a:t> </a:t>
            </a:r>
          </a:p>
          <a:p>
            <a:pPr algn="just">
              <a:buFont typeface="Wingdings 2" pitchFamily="18" charset="2"/>
              <a:buNone/>
              <a:defRPr/>
            </a:pPr>
            <a:r>
              <a:rPr lang="en-US" dirty="0">
                <a:latin typeface="Times New Roman" pitchFamily="18" charset="0"/>
                <a:cs typeface="Times New Roman" pitchFamily="18" charset="0"/>
              </a:rPr>
              <a:t>		(Number, Street, </a:t>
            </a:r>
            <a:r>
              <a:rPr lang="en-US" dirty="0" err="1">
                <a:latin typeface="Times New Roman" pitchFamily="18" charset="0"/>
                <a:cs typeface="Times New Roman" pitchFamily="18" charset="0"/>
              </a:rPr>
              <a:t>Apartment_No</a:t>
            </a:r>
            <a:r>
              <a:rPr lang="en-US" dirty="0">
                <a:latin typeface="Times New Roman" pitchFamily="18" charset="0"/>
                <a:cs typeface="Times New Roman" pitchFamily="18" charset="0"/>
              </a:rPr>
              <a:t>), City, State, Zip)</a:t>
            </a:r>
          </a:p>
          <a:p>
            <a:pPr algn="just">
              <a:buFont typeface="Wingdings 2" pitchFamily="18" charset="2"/>
              <a:buNone/>
              <a:defRPr/>
            </a:pPr>
            <a:r>
              <a:rPr lang="en-US" dirty="0">
                <a:latin typeface="Times New Roman" pitchFamily="18" charset="0"/>
                <a:cs typeface="Times New Roman" pitchFamily="18" charset="0"/>
              </a:rPr>
              <a:t>		)   }</a:t>
            </a:r>
          </a:p>
          <a:p>
            <a:pPr algn="just">
              <a:buFont typeface="Wingdings 2" pitchFamily="18" charset="2"/>
              <a:buNone/>
              <a:defRPr/>
            </a:pPr>
            <a:endParaRPr lang="en-US" dirty="0">
              <a:latin typeface="Times New Roman" pitchFamily="18" charset="0"/>
              <a:cs typeface="Times New Roman" pitchFamily="18" charset="0"/>
            </a:endParaRPr>
          </a:p>
        </p:txBody>
      </p:sp>
      <p:sp>
        <p:nvSpPr>
          <p:cNvPr id="2" name="Footer Placeholder 1"/>
          <p:cNvSpPr>
            <a:spLocks noGrp="1"/>
          </p:cNvSpPr>
          <p:nvPr>
            <p:ph type="ftr" sz="quarter" idx="11"/>
          </p:nvPr>
        </p:nvSpPr>
        <p:spPr/>
        <p:txBody>
          <a:bodyPr/>
          <a:lstStyle/>
          <a:p>
            <a:r>
              <a:rPr lang="en-US" smtClean="0"/>
              <a:t>Manikanta Assistant professor Department of MCA ATME CE</a:t>
            </a:r>
            <a:endParaRPr lang="en-US"/>
          </a:p>
        </p:txBody>
      </p:sp>
    </p:spTree>
    <p:extLst>
      <p:ext uri="{BB962C8B-B14F-4D97-AF65-F5344CB8AC3E}">
        <p14:creationId xmlns:p14="http://schemas.microsoft.com/office/powerpoint/2010/main" val="1499593130"/>
      </p:ext>
    </p:ext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Content Placeholder 2"/>
          <p:cNvSpPr>
            <a:spLocks noGrp="1"/>
          </p:cNvSpPr>
          <p:nvPr>
            <p:ph idx="1"/>
          </p:nvPr>
        </p:nvSpPr>
        <p:spPr>
          <a:xfrm>
            <a:off x="304800" y="838200"/>
            <a:ext cx="8458200" cy="5821363"/>
          </a:xfrm>
        </p:spPr>
        <p:txBody>
          <a:bodyPr/>
          <a:lstStyle/>
          <a:p>
            <a:pPr algn="just">
              <a:buFont typeface="Wingdings 2" pitchFamily="18" charset="2"/>
              <a:buNone/>
            </a:pPr>
            <a:r>
              <a:rPr lang="en-US" altLang="en-US" sz="2500" b="1" dirty="0" smtClean="0">
                <a:latin typeface="Times New Roman" pitchFamily="18" charset="0"/>
                <a:cs typeface="Times New Roman" pitchFamily="18" charset="0"/>
              </a:rPr>
              <a:t>Entity Type</a:t>
            </a:r>
            <a:endParaRPr lang="en-US" altLang="en-US" sz="2500" dirty="0" smtClean="0">
              <a:latin typeface="Times New Roman" pitchFamily="18" charset="0"/>
              <a:cs typeface="Times New Roman" pitchFamily="18" charset="0"/>
            </a:endParaRPr>
          </a:p>
          <a:p>
            <a:pPr algn="just">
              <a:buFont typeface="Wingdings 2" pitchFamily="18" charset="2"/>
              <a:buNone/>
            </a:pPr>
            <a:r>
              <a:rPr lang="en-US" altLang="en-US" sz="2500" dirty="0" smtClean="0">
                <a:latin typeface="Times New Roman" pitchFamily="18" charset="0"/>
                <a:cs typeface="Times New Roman" pitchFamily="18" charset="0"/>
              </a:rPr>
              <a:t>    An entity type defines a collection of entities that have the same attributes</a:t>
            </a:r>
          </a:p>
          <a:p>
            <a:pPr algn="just">
              <a:buFont typeface="Wingdings 2" pitchFamily="18" charset="2"/>
              <a:buNone/>
            </a:pPr>
            <a:r>
              <a:rPr lang="en-US" altLang="en-US" sz="2500" dirty="0" smtClean="0">
                <a:latin typeface="Times New Roman" pitchFamily="18" charset="0"/>
                <a:cs typeface="Times New Roman" pitchFamily="18" charset="0"/>
              </a:rPr>
              <a:t>     Each entity is defined in database by its name and attributes.</a:t>
            </a:r>
          </a:p>
          <a:p>
            <a:pPr algn="just">
              <a:buFont typeface="Wingdings 2" pitchFamily="18" charset="2"/>
              <a:buNone/>
            </a:pPr>
            <a:r>
              <a:rPr lang="en-US" altLang="en-US" sz="2500" dirty="0" smtClean="0">
                <a:latin typeface="Times New Roman" pitchFamily="18" charset="0"/>
                <a:cs typeface="Times New Roman" pitchFamily="18" charset="0"/>
              </a:rPr>
              <a:t>     Each entity type must have a name that is unique across the entire model and has a consistent meaning across the modeling team and the end users.</a:t>
            </a:r>
          </a:p>
          <a:p>
            <a:pPr algn="just">
              <a:buFont typeface="Wingdings 2" pitchFamily="18" charset="2"/>
              <a:buNone/>
            </a:pPr>
            <a:r>
              <a:rPr lang="en-US" altLang="en-US" sz="2500" dirty="0" smtClean="0">
                <a:latin typeface="Times New Roman" pitchFamily="18" charset="0"/>
                <a:cs typeface="Times New Roman" pitchFamily="18" charset="0"/>
              </a:rPr>
              <a:t>     For example, </a:t>
            </a:r>
          </a:p>
          <a:p>
            <a:pPr lvl="1" algn="just">
              <a:buFont typeface="Wingdings 2" pitchFamily="18" charset="2"/>
              <a:buNone/>
            </a:pPr>
            <a:r>
              <a:rPr lang="en-US" altLang="en-US" sz="2500" dirty="0" smtClean="0">
                <a:latin typeface="Times New Roman" pitchFamily="18" charset="0"/>
                <a:cs typeface="Times New Roman" pitchFamily="18" charset="0"/>
              </a:rPr>
              <a:t>EMPLOYEE is an entity type</a:t>
            </a:r>
          </a:p>
          <a:p>
            <a:pPr lvl="1" algn="just">
              <a:buFont typeface="Wingdings 2" pitchFamily="18" charset="2"/>
              <a:buNone/>
            </a:pPr>
            <a:r>
              <a:rPr lang="en-US" altLang="en-US" sz="2500" dirty="0" smtClean="0">
                <a:latin typeface="Times New Roman" pitchFamily="18" charset="0"/>
                <a:cs typeface="Times New Roman" pitchFamily="18" charset="0"/>
              </a:rPr>
              <a:t>PROJECT is an entity type. </a:t>
            </a:r>
          </a:p>
          <a:p>
            <a:pPr algn="just">
              <a:buFont typeface="Wingdings 2" pitchFamily="18" charset="2"/>
              <a:buNone/>
            </a:pPr>
            <a:endParaRPr lang="en-US" altLang="en-US" sz="2500" dirty="0" smtClean="0">
              <a:latin typeface="Times New Roman" pitchFamily="18" charset="0"/>
              <a:cs typeface="Times New Roman" pitchFamily="18" charset="0"/>
            </a:endParaRPr>
          </a:p>
        </p:txBody>
      </p:sp>
      <p:sp>
        <p:nvSpPr>
          <p:cNvPr id="2" name="Footer Placeholder 1"/>
          <p:cNvSpPr>
            <a:spLocks noGrp="1"/>
          </p:cNvSpPr>
          <p:nvPr>
            <p:ph type="ftr" sz="quarter" idx="11"/>
          </p:nvPr>
        </p:nvSpPr>
        <p:spPr/>
        <p:txBody>
          <a:bodyPr/>
          <a:lstStyle/>
          <a:p>
            <a:r>
              <a:rPr lang="en-US" smtClean="0"/>
              <a:t>Manikanta Assistant professor Department of MCA ATME CE</a:t>
            </a:r>
            <a:endParaRPr lang="en-US"/>
          </a:p>
        </p:txBody>
      </p:sp>
    </p:spTree>
    <p:extLst>
      <p:ext uri="{BB962C8B-B14F-4D97-AF65-F5344CB8AC3E}">
        <p14:creationId xmlns:p14="http://schemas.microsoft.com/office/powerpoint/2010/main" val="492272478"/>
      </p:ext>
    </p:extLst>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Content Placeholder 2"/>
          <p:cNvSpPr>
            <a:spLocks noGrp="1"/>
          </p:cNvSpPr>
          <p:nvPr>
            <p:ph idx="1"/>
          </p:nvPr>
        </p:nvSpPr>
        <p:spPr>
          <a:xfrm>
            <a:off x="381000" y="1015855"/>
            <a:ext cx="8382000" cy="5821363"/>
          </a:xfrm>
        </p:spPr>
        <p:txBody>
          <a:bodyPr>
            <a:normAutofit fontScale="92500" lnSpcReduction="20000"/>
          </a:bodyPr>
          <a:lstStyle/>
          <a:p>
            <a:pPr algn="just">
              <a:buFont typeface="Wingdings 2" pitchFamily="18" charset="2"/>
              <a:buNone/>
            </a:pPr>
            <a:r>
              <a:rPr lang="en-US" altLang="en-US" sz="2500" b="1" dirty="0" smtClean="0">
                <a:latin typeface="Times New Roman" pitchFamily="18" charset="0"/>
                <a:cs typeface="Times New Roman" pitchFamily="18" charset="0"/>
              </a:rPr>
              <a:t>Entity set</a:t>
            </a:r>
            <a:endParaRPr lang="en-US" altLang="en-US" sz="2500" dirty="0" smtClean="0">
              <a:latin typeface="Times New Roman" pitchFamily="18" charset="0"/>
              <a:cs typeface="Times New Roman" pitchFamily="18" charset="0"/>
            </a:endParaRPr>
          </a:p>
          <a:p>
            <a:pPr algn="just">
              <a:buFont typeface="Wingdings 2" pitchFamily="18" charset="2"/>
              <a:buNone/>
            </a:pPr>
            <a:r>
              <a:rPr lang="en-US" altLang="en-US" sz="2500" dirty="0" smtClean="0">
                <a:latin typeface="Times New Roman" pitchFamily="18" charset="0"/>
                <a:cs typeface="Times New Roman" pitchFamily="18" charset="0"/>
              </a:rPr>
              <a:t>The collection of all entities of a particular entity type in the database at any point of time is called an entity set.</a:t>
            </a:r>
          </a:p>
          <a:p>
            <a:r>
              <a:rPr lang="en-US" sz="2400" b="1" dirty="0" smtClean="0"/>
              <a:t>Definition</a:t>
            </a:r>
            <a:r>
              <a:rPr lang="en-US" sz="2400" dirty="0" smtClean="0"/>
              <a:t>: A </a:t>
            </a:r>
            <a:r>
              <a:rPr lang="en-US" sz="2400" b="1" dirty="0" smtClean="0"/>
              <a:t>collection of similar entities</a:t>
            </a:r>
            <a:r>
              <a:rPr lang="en-US" sz="2400" dirty="0" smtClean="0"/>
              <a:t> in the database.</a:t>
            </a:r>
          </a:p>
          <a:p>
            <a:r>
              <a:rPr lang="en-US" sz="2400" b="1" dirty="0" smtClean="0"/>
              <a:t>Key Characteristics</a:t>
            </a:r>
            <a:r>
              <a:rPr lang="en-US" sz="2400" dirty="0" smtClean="0"/>
              <a:t>:</a:t>
            </a:r>
          </a:p>
          <a:p>
            <a:r>
              <a:rPr lang="en-US" sz="2400" dirty="0" smtClean="0"/>
              <a:t>It represents all entities of the same type that share the same set of attributes.</a:t>
            </a:r>
          </a:p>
          <a:p>
            <a:r>
              <a:rPr lang="en-US" sz="2400" dirty="0" smtClean="0"/>
              <a:t>Each entity in the entity set is a unique instance.</a:t>
            </a:r>
          </a:p>
          <a:p>
            <a:r>
              <a:rPr lang="en-US" sz="2400" dirty="0" smtClean="0"/>
              <a:t>The entity Student has an entity set that contains all students in a school (e.g., John, Sarah, Alex, etc.).</a:t>
            </a:r>
            <a:endParaRPr lang="en-US" altLang="en-US" sz="2500" dirty="0">
              <a:latin typeface="Times New Roman" pitchFamily="18" charset="0"/>
              <a:cs typeface="Times New Roman" pitchFamily="18" charset="0"/>
            </a:endParaRPr>
          </a:p>
          <a:p>
            <a:r>
              <a:rPr lang="en-US" dirty="0" smtClean="0"/>
              <a:t>in simple terms:</a:t>
            </a:r>
          </a:p>
          <a:p>
            <a:r>
              <a:rPr lang="en-US" b="1" dirty="0" smtClean="0"/>
              <a:t>Entity</a:t>
            </a:r>
            <a:r>
              <a:rPr lang="en-US" dirty="0" smtClean="0"/>
              <a:t> = One student's details (a single record or row).</a:t>
            </a:r>
          </a:p>
          <a:p>
            <a:r>
              <a:rPr lang="en-US" b="1" dirty="0" smtClean="0"/>
              <a:t>Entity Set</a:t>
            </a:r>
            <a:r>
              <a:rPr lang="en-US" dirty="0" smtClean="0"/>
              <a:t> = The whole table containing details of all students.</a:t>
            </a:r>
          </a:p>
          <a:p>
            <a:pPr lvl="1" algn="just">
              <a:buFont typeface="Wingdings 2" pitchFamily="18" charset="2"/>
              <a:buNone/>
            </a:pPr>
            <a:endParaRPr lang="en-US" altLang="en-US" sz="2500" dirty="0" smtClean="0">
              <a:latin typeface="Times New Roman" pitchFamily="18" charset="0"/>
              <a:cs typeface="Times New Roman" pitchFamily="18" charset="0"/>
            </a:endParaRPr>
          </a:p>
          <a:p>
            <a:pPr algn="just">
              <a:buFont typeface="Wingdings 2" pitchFamily="18" charset="2"/>
              <a:buNone/>
            </a:pPr>
            <a:endParaRPr lang="en-US" altLang="en-US" sz="2500" dirty="0" smtClean="0">
              <a:latin typeface="Times New Roman" pitchFamily="18" charset="0"/>
              <a:cs typeface="Times New Roman" pitchFamily="18" charset="0"/>
            </a:endParaRPr>
          </a:p>
        </p:txBody>
      </p:sp>
      <p:sp>
        <p:nvSpPr>
          <p:cNvPr id="2" name="Footer Placeholder 1"/>
          <p:cNvSpPr>
            <a:spLocks noGrp="1"/>
          </p:cNvSpPr>
          <p:nvPr>
            <p:ph type="ftr" sz="quarter" idx="11"/>
          </p:nvPr>
        </p:nvSpPr>
        <p:spPr/>
        <p:txBody>
          <a:bodyPr/>
          <a:lstStyle/>
          <a:p>
            <a:r>
              <a:rPr lang="en-US" smtClean="0"/>
              <a:t>Manikanta Assistant professor Department of MCA ATME CE</a:t>
            </a:r>
            <a:endParaRPr lang="en-US"/>
          </a:p>
        </p:txBody>
      </p:sp>
    </p:spTree>
    <p:extLst>
      <p:ext uri="{BB962C8B-B14F-4D97-AF65-F5344CB8AC3E}">
        <p14:creationId xmlns:p14="http://schemas.microsoft.com/office/powerpoint/2010/main" val="2763875866"/>
      </p:ext>
    </p:extLst>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Content Placeholder 2"/>
          <p:cNvSpPr>
            <a:spLocks noGrp="1"/>
          </p:cNvSpPr>
          <p:nvPr>
            <p:ph idx="1"/>
          </p:nvPr>
        </p:nvSpPr>
        <p:spPr>
          <a:xfrm>
            <a:off x="457200" y="665018"/>
            <a:ext cx="8229600" cy="6172200"/>
          </a:xfrm>
        </p:spPr>
        <p:txBody>
          <a:bodyPr/>
          <a:lstStyle/>
          <a:p>
            <a:pPr algn="just">
              <a:lnSpc>
                <a:spcPct val="150000"/>
              </a:lnSpc>
              <a:buFont typeface="Wingdings 2" pitchFamily="18" charset="2"/>
              <a:buNone/>
            </a:pPr>
            <a:r>
              <a:rPr lang="en-US" altLang="en-US" sz="2500" b="1" dirty="0" smtClean="0">
                <a:latin typeface="Times New Roman" pitchFamily="18" charset="0"/>
                <a:cs typeface="Times New Roman" pitchFamily="18" charset="0"/>
              </a:rPr>
              <a:t>Notation</a:t>
            </a:r>
          </a:p>
          <a:p>
            <a:pPr algn="just">
              <a:lnSpc>
                <a:spcPct val="150000"/>
              </a:lnSpc>
              <a:buFont typeface="Wingdings 2" pitchFamily="18" charset="2"/>
              <a:buNone/>
            </a:pPr>
            <a:r>
              <a:rPr lang="en-US" sz="2800" dirty="0">
                <a:latin typeface="Times New Roman" pitchFamily="18" charset="0"/>
                <a:cs typeface="Times New Roman" pitchFamily="18" charset="0"/>
              </a:rPr>
              <a:t>database notation is useful for modeling the basics of </a:t>
            </a:r>
            <a:r>
              <a:rPr lang="en-US" sz="2800" b="1" dirty="0">
                <a:latin typeface="Times New Roman" pitchFamily="18" charset="0"/>
                <a:cs typeface="Times New Roman" pitchFamily="18" charset="0"/>
              </a:rPr>
              <a:t>entities and relationships</a:t>
            </a:r>
            <a:r>
              <a:rPr lang="en-US" sz="2800" dirty="0">
                <a:latin typeface="Times New Roman" pitchFamily="18" charset="0"/>
                <a:cs typeface="Times New Roman" pitchFamily="18" charset="0"/>
              </a:rPr>
              <a:t>, because it presents an abstract view of the associations</a:t>
            </a:r>
            <a:endParaRPr lang="en-US" altLang="en-US" sz="2500" dirty="0" smtClean="0">
              <a:latin typeface="Times New Roman" pitchFamily="18" charset="0"/>
              <a:cs typeface="Times New Roman" pitchFamily="18" charset="0"/>
            </a:endParaRPr>
          </a:p>
          <a:p>
            <a:pPr algn="just">
              <a:lnSpc>
                <a:spcPct val="150000"/>
              </a:lnSpc>
              <a:buFont typeface="Wingdings 2" pitchFamily="18" charset="2"/>
              <a:buNone/>
            </a:pPr>
            <a:r>
              <a:rPr lang="en-US" altLang="en-US" sz="2500" dirty="0" smtClean="0">
                <a:latin typeface="Times New Roman" pitchFamily="18" charset="0"/>
                <a:cs typeface="Times New Roman" pitchFamily="18" charset="0"/>
              </a:rPr>
              <a:t>Entity type by rectangular box enclosing the entity type name</a:t>
            </a:r>
          </a:p>
          <a:p>
            <a:pPr algn="just">
              <a:lnSpc>
                <a:spcPct val="150000"/>
              </a:lnSpc>
              <a:buFont typeface="Wingdings 2" pitchFamily="18" charset="2"/>
              <a:buNone/>
            </a:pPr>
            <a:r>
              <a:rPr lang="en-US" altLang="en-US" sz="2500" dirty="0" smtClean="0">
                <a:latin typeface="Times New Roman" pitchFamily="18" charset="0"/>
                <a:cs typeface="Times New Roman" pitchFamily="18" charset="0"/>
              </a:rPr>
              <a:t>Attributes by ovals attached to entity type by straight line </a:t>
            </a:r>
          </a:p>
          <a:p>
            <a:pPr algn="just">
              <a:lnSpc>
                <a:spcPct val="150000"/>
              </a:lnSpc>
              <a:buFont typeface="Wingdings 2" pitchFamily="18" charset="2"/>
              <a:buNone/>
            </a:pPr>
            <a:r>
              <a:rPr lang="en-US" altLang="en-US" sz="2500" dirty="0" smtClean="0">
                <a:latin typeface="Times New Roman" pitchFamily="18" charset="0"/>
                <a:cs typeface="Times New Roman" pitchFamily="18" charset="0"/>
              </a:rPr>
              <a:t>Composite attributes shown by attaching components to it</a:t>
            </a:r>
          </a:p>
          <a:p>
            <a:pPr algn="just">
              <a:lnSpc>
                <a:spcPct val="150000"/>
              </a:lnSpc>
              <a:buFont typeface="Wingdings 2" pitchFamily="18" charset="2"/>
              <a:buNone/>
            </a:pPr>
            <a:r>
              <a:rPr lang="en-US" altLang="en-US" sz="2500" dirty="0" smtClean="0">
                <a:latin typeface="Times New Roman" pitchFamily="18" charset="0"/>
                <a:cs typeface="Times New Roman" pitchFamily="18" charset="0"/>
              </a:rPr>
              <a:t>Multivalued by double oval</a:t>
            </a:r>
          </a:p>
          <a:p>
            <a:pPr algn="just">
              <a:lnSpc>
                <a:spcPct val="150000"/>
              </a:lnSpc>
              <a:buFont typeface="Wingdings 2" pitchFamily="18" charset="2"/>
              <a:buNone/>
            </a:pPr>
            <a:endParaRPr lang="en-US" altLang="en-US" sz="2500" dirty="0" smtClean="0">
              <a:latin typeface="Times New Roman" pitchFamily="18" charset="0"/>
              <a:cs typeface="Times New Roman" pitchFamily="18" charset="0"/>
            </a:endParaRPr>
          </a:p>
        </p:txBody>
      </p:sp>
      <p:sp>
        <p:nvSpPr>
          <p:cNvPr id="2" name="Footer Placeholder 1"/>
          <p:cNvSpPr>
            <a:spLocks noGrp="1"/>
          </p:cNvSpPr>
          <p:nvPr>
            <p:ph type="ftr" sz="quarter" idx="11"/>
          </p:nvPr>
        </p:nvSpPr>
        <p:spPr/>
        <p:txBody>
          <a:bodyPr/>
          <a:lstStyle/>
          <a:p>
            <a:r>
              <a:rPr lang="en-US" smtClean="0"/>
              <a:t>Manikanta Assistant professor Department of MCA ATME CE</a:t>
            </a:r>
            <a:endParaRPr lang="en-US"/>
          </a:p>
        </p:txBody>
      </p:sp>
    </p:spTree>
    <p:extLst>
      <p:ext uri="{BB962C8B-B14F-4D97-AF65-F5344CB8AC3E}">
        <p14:creationId xmlns:p14="http://schemas.microsoft.com/office/powerpoint/2010/main" val="1767270514"/>
      </p:ext>
    </p:extLst>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70" name="Title 1"/>
          <p:cNvSpPr>
            <a:spLocks noGrp="1"/>
          </p:cNvSpPr>
          <p:nvPr>
            <p:ph type="title"/>
          </p:nvPr>
        </p:nvSpPr>
        <p:spPr/>
        <p:txBody>
          <a:bodyPr/>
          <a:lstStyle/>
          <a:p>
            <a:r>
              <a:rPr lang="en-IN" altLang="en-US" sz="2500" b="1" smtClean="0">
                <a:latin typeface="Times New Roman" pitchFamily="18" charset="0"/>
                <a:cs typeface="Times New Roman" pitchFamily="18" charset="0"/>
              </a:rPr>
              <a:t>Notations for ER Diagrams</a:t>
            </a:r>
            <a:r>
              <a:rPr lang="en-US" altLang="en-US" sz="2500" smtClean="0">
                <a:latin typeface="Times New Roman" pitchFamily="18" charset="0"/>
                <a:cs typeface="Times New Roman" pitchFamily="18" charset="0"/>
              </a:rPr>
              <a:t/>
            </a:r>
            <a:br>
              <a:rPr lang="en-US" altLang="en-US" sz="2500" smtClean="0">
                <a:latin typeface="Times New Roman" pitchFamily="18" charset="0"/>
                <a:cs typeface="Times New Roman" pitchFamily="18" charset="0"/>
              </a:rPr>
            </a:br>
            <a:endParaRPr lang="en-US" altLang="en-US" sz="2500" smtClean="0">
              <a:latin typeface="Times New Roman" pitchFamily="18" charset="0"/>
              <a:cs typeface="Times New Roman" pitchFamily="18" charset="0"/>
            </a:endParaRPr>
          </a:p>
        </p:txBody>
      </p:sp>
      <p:pic>
        <p:nvPicPr>
          <p:cNvPr id="135171" name="Content Placeholder 3" descr="untitled22.bmp"/>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566738" y="1438275"/>
            <a:ext cx="7586662" cy="4514850"/>
          </a:xfrm>
        </p:spPr>
      </p:pic>
      <p:sp>
        <p:nvSpPr>
          <p:cNvPr id="2" name="Footer Placeholder 1"/>
          <p:cNvSpPr>
            <a:spLocks noGrp="1"/>
          </p:cNvSpPr>
          <p:nvPr>
            <p:ph type="ftr" sz="quarter" idx="11"/>
          </p:nvPr>
        </p:nvSpPr>
        <p:spPr/>
        <p:txBody>
          <a:bodyPr/>
          <a:lstStyle/>
          <a:p>
            <a:r>
              <a:rPr lang="en-US" smtClean="0"/>
              <a:t>Manikanta Assistant professor Department of MCA ATME CE</a:t>
            </a:r>
            <a:endParaRPr lang="en-US"/>
          </a:p>
        </p:txBody>
      </p:sp>
    </p:spTree>
    <p:extLst>
      <p:ext uri="{BB962C8B-B14F-4D97-AF65-F5344CB8AC3E}">
        <p14:creationId xmlns:p14="http://schemas.microsoft.com/office/powerpoint/2010/main" val="2303580646"/>
      </p:ext>
    </p:extLst>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6194" name="Content Placeholder 3" descr="untitled23.bmp"/>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914400" y="914400"/>
            <a:ext cx="7581900" cy="5516563"/>
          </a:xfrm>
        </p:spPr>
      </p:pic>
      <p:sp>
        <p:nvSpPr>
          <p:cNvPr id="2" name="Footer Placeholder 1"/>
          <p:cNvSpPr>
            <a:spLocks noGrp="1"/>
          </p:cNvSpPr>
          <p:nvPr>
            <p:ph type="ftr" sz="quarter" idx="11"/>
          </p:nvPr>
        </p:nvSpPr>
        <p:spPr/>
        <p:txBody>
          <a:bodyPr/>
          <a:lstStyle/>
          <a:p>
            <a:r>
              <a:rPr lang="en-US" smtClean="0"/>
              <a:t>Manikanta Assistant professor Department of MCA ATME CE</a:t>
            </a:r>
            <a:endParaRPr lang="en-US"/>
          </a:p>
        </p:txBody>
      </p:sp>
    </p:spTree>
    <p:extLst>
      <p:ext uri="{BB962C8B-B14F-4D97-AF65-F5344CB8AC3E}">
        <p14:creationId xmlns:p14="http://schemas.microsoft.com/office/powerpoint/2010/main" val="48644437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
            </a:r>
            <a:br>
              <a:rPr lang="en-US" dirty="0" smtClean="0"/>
            </a:br>
            <a:r>
              <a:rPr lang="en-US" dirty="0" smtClean="0"/>
              <a:t>3.Data model</a:t>
            </a:r>
            <a:endParaRPr lang="en-US" dirty="0"/>
          </a:p>
        </p:txBody>
      </p:sp>
      <p:sp>
        <p:nvSpPr>
          <p:cNvPr id="3" name="Content Placeholder 2"/>
          <p:cNvSpPr>
            <a:spLocks noGrp="1"/>
          </p:cNvSpPr>
          <p:nvPr>
            <p:ph idx="1"/>
          </p:nvPr>
        </p:nvSpPr>
        <p:spPr/>
        <p:txBody>
          <a:bodyPr/>
          <a:lstStyle/>
          <a:p>
            <a:pPr marL="0" indent="0" algn="just">
              <a:buNone/>
            </a:pPr>
            <a:r>
              <a:rPr lang="en-US" dirty="0"/>
              <a:t>Data Models Underlying the structure of a database is the data model: a collection of conceptual tools for describing data, data relationships, data semantics, and consistency constraints. </a:t>
            </a:r>
          </a:p>
          <a:p>
            <a:pPr marL="0" indent="0" algn="just">
              <a:buNone/>
            </a:pPr>
            <a:r>
              <a:rPr lang="en-US" dirty="0"/>
              <a:t>There are a number of different data models that we shall cover in the text. The data models can be classified into four different categories</a:t>
            </a:r>
          </a:p>
          <a:p>
            <a:endParaRPr lang="en-US" dirty="0"/>
          </a:p>
        </p:txBody>
      </p:sp>
      <p:sp>
        <p:nvSpPr>
          <p:cNvPr id="4" name="Footer Placeholder 3"/>
          <p:cNvSpPr>
            <a:spLocks noGrp="1"/>
          </p:cNvSpPr>
          <p:nvPr>
            <p:ph type="ftr" sz="quarter" idx="11"/>
          </p:nvPr>
        </p:nvSpPr>
        <p:spPr/>
        <p:txBody>
          <a:bodyPr/>
          <a:lstStyle/>
          <a:p>
            <a:r>
              <a:rPr lang="en-US" smtClean="0"/>
              <a:t>Manikanta Assistant professor Department of MCA ATME CE</a:t>
            </a:r>
            <a:endParaRPr lang="en-US"/>
          </a:p>
        </p:txBody>
      </p:sp>
    </p:spTree>
    <p:extLst>
      <p:ext uri="{BB962C8B-B14F-4D97-AF65-F5344CB8AC3E}">
        <p14:creationId xmlns:p14="http://schemas.microsoft.com/office/powerpoint/2010/main" val="350548907"/>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7218" name="Content Placeholder 3" descr="untitled24.bmp"/>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457200" y="1447800"/>
            <a:ext cx="8229600" cy="4487863"/>
          </a:xfrm>
        </p:spPr>
      </p:pic>
      <p:sp>
        <p:nvSpPr>
          <p:cNvPr id="2" name="Footer Placeholder 1"/>
          <p:cNvSpPr>
            <a:spLocks noGrp="1"/>
          </p:cNvSpPr>
          <p:nvPr>
            <p:ph type="ftr" sz="quarter" idx="11"/>
          </p:nvPr>
        </p:nvSpPr>
        <p:spPr/>
        <p:txBody>
          <a:bodyPr/>
          <a:lstStyle/>
          <a:p>
            <a:r>
              <a:rPr lang="en-US" smtClean="0"/>
              <a:t>Manikanta Assistant professor Department of MCA ATME CE</a:t>
            </a:r>
            <a:endParaRPr lang="en-US"/>
          </a:p>
        </p:txBody>
      </p:sp>
    </p:spTree>
    <p:extLst>
      <p:ext uri="{BB962C8B-B14F-4D97-AF65-F5344CB8AC3E}">
        <p14:creationId xmlns:p14="http://schemas.microsoft.com/office/powerpoint/2010/main" val="1277394415"/>
      </p:ext>
    </p:extLst>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6926" y="27709"/>
            <a:ext cx="9060873" cy="29908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8" name="Picture 4" descr="Difference Between Entity and Attribute in Database - Binary Terms"/>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5574" y="3200400"/>
            <a:ext cx="8226426" cy="3429000"/>
          </a:xfrm>
          <a:prstGeom prst="rect">
            <a:avLst/>
          </a:prstGeom>
          <a:noFill/>
          <a:extLst>
            <a:ext uri="{909E8E84-426E-40DD-AFC4-6F175D3DCCD1}">
              <a14:hiddenFill xmlns:a14="http://schemas.microsoft.com/office/drawing/2010/main">
                <a:solidFill>
                  <a:srgbClr val="FFFFFF"/>
                </a:solidFill>
              </a14:hiddenFill>
            </a:ext>
          </a:extLst>
        </p:spPr>
      </p:pic>
      <p:sp>
        <p:nvSpPr>
          <p:cNvPr id="2" name="Footer Placeholder 1"/>
          <p:cNvSpPr>
            <a:spLocks noGrp="1"/>
          </p:cNvSpPr>
          <p:nvPr>
            <p:ph type="ftr" sz="quarter" idx="11"/>
          </p:nvPr>
        </p:nvSpPr>
        <p:spPr/>
        <p:txBody>
          <a:bodyPr/>
          <a:lstStyle/>
          <a:p>
            <a:r>
              <a:rPr lang="en-US" smtClean="0"/>
              <a:t>Manikanta Assistant professor Department of MCA ATME CE</a:t>
            </a:r>
            <a:endParaRPr lang="en-US"/>
          </a:p>
        </p:txBody>
      </p:sp>
    </p:spTree>
    <p:extLst>
      <p:ext uri="{BB962C8B-B14F-4D97-AF65-F5344CB8AC3E}">
        <p14:creationId xmlns:p14="http://schemas.microsoft.com/office/powerpoint/2010/main" val="51575197"/>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8306" name="Content Placeholder 3" descr="untitled3.bmp"/>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762000" y="1295400"/>
            <a:ext cx="7848600" cy="4348163"/>
          </a:xfrm>
        </p:spPr>
      </p:pic>
      <p:sp>
        <p:nvSpPr>
          <p:cNvPr id="2" name="Footer Placeholder 1"/>
          <p:cNvSpPr>
            <a:spLocks noGrp="1"/>
          </p:cNvSpPr>
          <p:nvPr>
            <p:ph type="ftr" sz="quarter" idx="11"/>
          </p:nvPr>
        </p:nvSpPr>
        <p:spPr/>
        <p:txBody>
          <a:bodyPr/>
          <a:lstStyle/>
          <a:p>
            <a:r>
              <a:rPr lang="en-US" smtClean="0"/>
              <a:t>Manikanta Assistant professor Department of MCA ATME CE</a:t>
            </a:r>
            <a:endParaRPr lang="en-US"/>
          </a:p>
        </p:txBody>
      </p:sp>
    </p:spTree>
    <p:extLst>
      <p:ext uri="{BB962C8B-B14F-4D97-AF65-F5344CB8AC3E}">
        <p14:creationId xmlns:p14="http://schemas.microsoft.com/office/powerpoint/2010/main" val="4170994952"/>
      </p:ext>
    </p:extLst>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Content Placeholder 2"/>
          <p:cNvSpPr>
            <a:spLocks noGrp="1"/>
          </p:cNvSpPr>
          <p:nvPr>
            <p:ph idx="1"/>
          </p:nvPr>
        </p:nvSpPr>
        <p:spPr>
          <a:xfrm>
            <a:off x="304800" y="457200"/>
            <a:ext cx="8458200" cy="6172200"/>
          </a:xfrm>
        </p:spPr>
        <p:txBody>
          <a:bodyPr/>
          <a:lstStyle/>
          <a:p>
            <a:pPr algn="just">
              <a:buFont typeface="Wingdings 2" pitchFamily="18" charset="2"/>
              <a:buNone/>
            </a:pPr>
            <a:endParaRPr lang="en-US" altLang="en-US" sz="2500" b="1" dirty="0" smtClean="0">
              <a:latin typeface="Times New Roman" pitchFamily="18" charset="0"/>
              <a:cs typeface="Times New Roman" pitchFamily="18" charset="0"/>
            </a:endParaRPr>
          </a:p>
          <a:p>
            <a:pPr algn="just">
              <a:buFont typeface="Wingdings 2" pitchFamily="18" charset="2"/>
              <a:buNone/>
            </a:pPr>
            <a:r>
              <a:rPr lang="en-US" altLang="en-US" sz="2500" b="1" dirty="0" smtClean="0">
                <a:latin typeface="Times New Roman" pitchFamily="18" charset="0"/>
                <a:cs typeface="Times New Roman" pitchFamily="18" charset="0"/>
              </a:rPr>
              <a:t>Key attributes</a:t>
            </a:r>
            <a:endParaRPr lang="en-US" altLang="en-US" sz="2500" dirty="0" smtClean="0">
              <a:latin typeface="Times New Roman" pitchFamily="18" charset="0"/>
              <a:cs typeface="Times New Roman" pitchFamily="18" charset="0"/>
            </a:endParaRPr>
          </a:p>
          <a:p>
            <a:pPr algn="just">
              <a:buFont typeface="Wingdings 2" pitchFamily="18" charset="2"/>
              <a:buNone/>
            </a:pPr>
            <a:r>
              <a:rPr lang="en-US" altLang="en-US" sz="2500" dirty="0" smtClean="0">
                <a:latin typeface="Times New Roman" pitchFamily="18" charset="0"/>
                <a:cs typeface="Times New Roman" pitchFamily="18" charset="0"/>
              </a:rPr>
              <a:t>	An attribute of an entity type for which each entity must have a unique value is called a key attribute of the entity type. </a:t>
            </a:r>
          </a:p>
          <a:p>
            <a:pPr algn="just">
              <a:buFont typeface="Wingdings 2" pitchFamily="18" charset="2"/>
              <a:buNone/>
            </a:pPr>
            <a:r>
              <a:rPr lang="en-IN" altLang="en-US" sz="2500" dirty="0" smtClean="0">
                <a:latin typeface="Times New Roman" pitchFamily="18" charset="0"/>
                <a:cs typeface="Times New Roman" pitchFamily="18" charset="0"/>
              </a:rPr>
              <a:t>	A Key is minimal set of attributes of an entity set, which would uniquely identify an entity in an entity set.</a:t>
            </a:r>
            <a:endParaRPr lang="en-US" altLang="en-US" sz="2500" dirty="0" smtClean="0">
              <a:latin typeface="Times New Roman" pitchFamily="18" charset="0"/>
              <a:cs typeface="Times New Roman" pitchFamily="18" charset="0"/>
            </a:endParaRPr>
          </a:p>
          <a:p>
            <a:pPr algn="just">
              <a:buFont typeface="Wingdings 2" pitchFamily="18" charset="2"/>
              <a:buNone/>
            </a:pPr>
            <a:r>
              <a:rPr lang="en-US" altLang="en-US" sz="2500" b="1" dirty="0" smtClean="0">
                <a:latin typeface="Times New Roman" pitchFamily="18" charset="0"/>
                <a:cs typeface="Times New Roman" pitchFamily="18" charset="0"/>
              </a:rPr>
              <a:t>For example</a:t>
            </a:r>
            <a:r>
              <a:rPr lang="en-US" altLang="en-US" sz="2500" dirty="0" smtClean="0">
                <a:latin typeface="Times New Roman" pitchFamily="18" charset="0"/>
                <a:cs typeface="Times New Roman" pitchFamily="18" charset="0"/>
              </a:rPr>
              <a:t>, SSN of EMPLOYEE</a:t>
            </a:r>
          </a:p>
          <a:p>
            <a:pPr algn="just">
              <a:buFont typeface="Wingdings 2" pitchFamily="18" charset="2"/>
              <a:buNone/>
            </a:pPr>
            <a:r>
              <a:rPr lang="en-US" altLang="en-US" sz="2500" dirty="0" smtClean="0">
                <a:latin typeface="Times New Roman" pitchFamily="18" charset="0"/>
                <a:cs typeface="Times New Roman" pitchFamily="18" charset="0"/>
              </a:rPr>
              <a:t>(Key attribute defines the each entity of an entity type uniquely)</a:t>
            </a:r>
          </a:p>
          <a:p>
            <a:pPr algn="just">
              <a:buFont typeface="Wingdings 2" pitchFamily="18" charset="2"/>
              <a:buNone/>
            </a:pPr>
            <a:r>
              <a:rPr lang="en-US" altLang="en-US" sz="2500" dirty="0" smtClean="0">
                <a:latin typeface="Times New Roman" pitchFamily="18" charset="0"/>
                <a:cs typeface="Times New Roman" pitchFamily="18" charset="0"/>
              </a:rPr>
              <a:t>Uniqueness of key attribute must hold for every extension of the entity type.</a:t>
            </a:r>
          </a:p>
          <a:p>
            <a:pPr algn="just">
              <a:buFont typeface="Wingdings 2" pitchFamily="18" charset="2"/>
              <a:buNone/>
            </a:pPr>
            <a:r>
              <a:rPr lang="en-US" altLang="en-US" sz="2500" dirty="0" smtClean="0">
                <a:latin typeface="Times New Roman" pitchFamily="18" charset="0"/>
                <a:cs typeface="Times New Roman" pitchFamily="18" charset="0"/>
              </a:rPr>
              <a:t>A key attribute may be composite. </a:t>
            </a:r>
          </a:p>
          <a:p>
            <a:pPr algn="just">
              <a:buFont typeface="Wingdings 2" pitchFamily="18" charset="2"/>
              <a:buNone/>
            </a:pPr>
            <a:endParaRPr lang="en-US" altLang="en-US" sz="2500" dirty="0" smtClean="0">
              <a:latin typeface="Times New Roman" pitchFamily="18" charset="0"/>
              <a:cs typeface="Times New Roman" pitchFamily="18" charset="0"/>
            </a:endParaRPr>
          </a:p>
        </p:txBody>
      </p:sp>
      <p:sp>
        <p:nvSpPr>
          <p:cNvPr id="2" name="Footer Placeholder 1"/>
          <p:cNvSpPr>
            <a:spLocks noGrp="1"/>
          </p:cNvSpPr>
          <p:nvPr>
            <p:ph type="ftr" sz="quarter" idx="11"/>
          </p:nvPr>
        </p:nvSpPr>
        <p:spPr/>
        <p:txBody>
          <a:bodyPr/>
          <a:lstStyle/>
          <a:p>
            <a:r>
              <a:rPr lang="en-US" smtClean="0"/>
              <a:t>Manikanta Assistant professor Department of MCA ATME CE</a:t>
            </a:r>
            <a:endParaRPr lang="en-US"/>
          </a:p>
        </p:txBody>
      </p:sp>
    </p:spTree>
    <p:extLst>
      <p:ext uri="{BB962C8B-B14F-4D97-AF65-F5344CB8AC3E}">
        <p14:creationId xmlns:p14="http://schemas.microsoft.com/office/powerpoint/2010/main" val="1683764968"/>
      </p:ext>
    </p:extLst>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Content Placeholder 2"/>
          <p:cNvSpPr>
            <a:spLocks noGrp="1"/>
          </p:cNvSpPr>
          <p:nvPr>
            <p:ph idx="1"/>
          </p:nvPr>
        </p:nvSpPr>
        <p:spPr>
          <a:xfrm>
            <a:off x="457200" y="685800"/>
            <a:ext cx="8229600" cy="5821363"/>
          </a:xfrm>
        </p:spPr>
        <p:txBody>
          <a:bodyPr/>
          <a:lstStyle/>
          <a:p>
            <a:pPr algn="just">
              <a:buFont typeface="Wingdings 2" pitchFamily="18" charset="2"/>
              <a:buNone/>
            </a:pPr>
            <a:r>
              <a:rPr lang="en-US" altLang="en-US" sz="2500" b="1" dirty="0" smtClean="0">
                <a:latin typeface="Times New Roman" pitchFamily="18" charset="0"/>
                <a:cs typeface="Times New Roman" pitchFamily="18" charset="0"/>
              </a:rPr>
              <a:t>For example,</a:t>
            </a:r>
            <a:endParaRPr lang="en-US" altLang="en-US" sz="2500" dirty="0" smtClean="0">
              <a:latin typeface="Times New Roman" pitchFamily="18" charset="0"/>
              <a:cs typeface="Times New Roman" pitchFamily="18" charset="0"/>
            </a:endParaRPr>
          </a:p>
          <a:p>
            <a:pPr algn="just">
              <a:buFont typeface="Wingdings 2" pitchFamily="18" charset="2"/>
              <a:buNone/>
            </a:pPr>
            <a:r>
              <a:rPr lang="en-US" altLang="en-US" sz="2500" dirty="0" smtClean="0">
                <a:latin typeface="Times New Roman" pitchFamily="18" charset="0"/>
                <a:cs typeface="Times New Roman" pitchFamily="18" charset="0"/>
              </a:rPr>
              <a:t>Registration is a composite key of the CAR entity type with components (Number, State).</a:t>
            </a:r>
          </a:p>
          <a:p>
            <a:pPr algn="just">
              <a:buFont typeface="Wingdings 2" pitchFamily="18" charset="2"/>
              <a:buNone/>
            </a:pPr>
            <a:r>
              <a:rPr lang="en-US" altLang="en-US" sz="2500" dirty="0" smtClean="0">
                <a:latin typeface="Times New Roman" pitchFamily="18" charset="0"/>
                <a:cs typeface="Times New Roman" pitchFamily="18" charset="0"/>
              </a:rPr>
              <a:t> Some entity types have more than one key attributes, those attributes can behave as keys on their own separately; they are called candidate keys.</a:t>
            </a:r>
          </a:p>
          <a:p>
            <a:pPr algn="just">
              <a:buFont typeface="Wingdings 2" pitchFamily="18" charset="2"/>
              <a:buNone/>
            </a:pPr>
            <a:r>
              <a:rPr lang="en-US" altLang="en-US" sz="2500" dirty="0" smtClean="0">
                <a:latin typeface="Times New Roman" pitchFamily="18" charset="0"/>
                <a:cs typeface="Times New Roman" pitchFamily="18" charset="0"/>
              </a:rPr>
              <a:t>All key attributes should be underlined in ER diagram</a:t>
            </a:r>
          </a:p>
          <a:p>
            <a:pPr algn="just">
              <a:buFont typeface="Wingdings 2" pitchFamily="18" charset="2"/>
              <a:buNone/>
            </a:pPr>
            <a:r>
              <a:rPr lang="en-US" altLang="en-US" sz="2500" dirty="0" smtClean="0">
                <a:latin typeface="Times New Roman" pitchFamily="18" charset="0"/>
                <a:cs typeface="Times New Roman" pitchFamily="18" charset="0"/>
              </a:rPr>
              <a:t>Selected key will work as Primary key.</a:t>
            </a:r>
          </a:p>
          <a:p>
            <a:pPr algn="just">
              <a:buFont typeface="Wingdings 2" pitchFamily="18" charset="2"/>
              <a:buNone/>
            </a:pPr>
            <a:r>
              <a:rPr lang="en-US" altLang="en-US" sz="2500" dirty="0" smtClean="0">
                <a:latin typeface="Times New Roman" pitchFamily="18" charset="0"/>
                <a:cs typeface="Times New Roman" pitchFamily="18" charset="0"/>
              </a:rPr>
              <a:t>Other potential keys will be Alternate keys.</a:t>
            </a:r>
          </a:p>
          <a:p>
            <a:pPr algn="just">
              <a:buFont typeface="Wingdings 2" pitchFamily="18" charset="2"/>
              <a:buNone/>
            </a:pPr>
            <a:r>
              <a:rPr lang="en-US" altLang="en-US" sz="2500" dirty="0" smtClean="0">
                <a:latin typeface="Times New Roman" pitchFamily="18" charset="0"/>
                <a:cs typeface="Times New Roman" pitchFamily="18" charset="0"/>
              </a:rPr>
              <a:t>An entity type may have no key; it is called a </a:t>
            </a:r>
            <a:r>
              <a:rPr lang="en-US" altLang="en-US" sz="2500" b="1" dirty="0" smtClean="0">
                <a:latin typeface="Times New Roman" pitchFamily="18" charset="0"/>
                <a:cs typeface="Times New Roman" pitchFamily="18" charset="0"/>
              </a:rPr>
              <a:t>weak entity type</a:t>
            </a:r>
            <a:r>
              <a:rPr lang="en-US" altLang="en-US" sz="2500" dirty="0" smtClean="0">
                <a:latin typeface="Times New Roman" pitchFamily="18" charset="0"/>
                <a:cs typeface="Times New Roman" pitchFamily="18" charset="0"/>
              </a:rPr>
              <a:t>. </a:t>
            </a:r>
          </a:p>
          <a:p>
            <a:pPr algn="just">
              <a:buFont typeface="Wingdings 2" pitchFamily="18" charset="2"/>
              <a:buNone/>
            </a:pPr>
            <a:endParaRPr lang="en-US" altLang="en-US" sz="2500" dirty="0" smtClean="0">
              <a:latin typeface="Times New Roman" pitchFamily="18" charset="0"/>
              <a:cs typeface="Times New Roman" pitchFamily="18" charset="0"/>
            </a:endParaRPr>
          </a:p>
        </p:txBody>
      </p:sp>
      <p:sp>
        <p:nvSpPr>
          <p:cNvPr id="2" name="Footer Placeholder 1"/>
          <p:cNvSpPr>
            <a:spLocks noGrp="1"/>
          </p:cNvSpPr>
          <p:nvPr>
            <p:ph type="ftr" sz="quarter" idx="11"/>
          </p:nvPr>
        </p:nvSpPr>
        <p:spPr/>
        <p:txBody>
          <a:bodyPr/>
          <a:lstStyle/>
          <a:p>
            <a:r>
              <a:rPr lang="en-US" smtClean="0"/>
              <a:t>Manikanta Assistant professor Department of MCA ATME CE</a:t>
            </a:r>
            <a:endParaRPr lang="en-US"/>
          </a:p>
        </p:txBody>
      </p:sp>
    </p:spTree>
    <p:extLst>
      <p:ext uri="{BB962C8B-B14F-4D97-AF65-F5344CB8AC3E}">
        <p14:creationId xmlns:p14="http://schemas.microsoft.com/office/powerpoint/2010/main" val="3474942925"/>
      </p:ext>
    </p:extLst>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28600" y="457200"/>
            <a:ext cx="8686800" cy="6629400"/>
          </a:xfrm>
        </p:spPr>
        <p:txBody>
          <a:bodyPr>
            <a:normAutofit fontScale="70000" lnSpcReduction="20000"/>
          </a:bodyPr>
          <a:lstStyle/>
          <a:p>
            <a:pPr algn="just">
              <a:buFont typeface="Wingdings 2" pitchFamily="18" charset="2"/>
              <a:buNone/>
              <a:defRPr/>
            </a:pPr>
            <a:endParaRPr lang="en-US" b="1" dirty="0">
              <a:latin typeface="Times New Roman" pitchFamily="18" charset="0"/>
              <a:cs typeface="Times New Roman" pitchFamily="18" charset="0"/>
            </a:endParaRPr>
          </a:p>
          <a:p>
            <a:pPr algn="just">
              <a:buFont typeface="Wingdings 2" pitchFamily="18" charset="2"/>
              <a:buNone/>
              <a:defRPr/>
            </a:pPr>
            <a:r>
              <a:rPr lang="en-US" b="1" dirty="0">
                <a:latin typeface="Times New Roman" pitchFamily="18" charset="0"/>
                <a:cs typeface="Times New Roman" pitchFamily="18" charset="0"/>
              </a:rPr>
              <a:t>Value Sets (Domains) of attributes</a:t>
            </a:r>
            <a:endParaRPr lang="en-US" sz="2800" dirty="0">
              <a:latin typeface="Times New Roman" pitchFamily="18" charset="0"/>
              <a:cs typeface="Times New Roman" pitchFamily="18" charset="0"/>
            </a:endParaRPr>
          </a:p>
          <a:p>
            <a:pPr algn="just">
              <a:buFont typeface="Wingdings 2" pitchFamily="18" charset="2"/>
              <a:buNone/>
              <a:defRPr/>
            </a:pPr>
            <a:r>
              <a:rPr lang="en-US" dirty="0">
                <a:latin typeface="Times New Roman" pitchFamily="18" charset="0"/>
                <a:cs typeface="Times New Roman" pitchFamily="18" charset="0"/>
              </a:rPr>
              <a:t>	Domain specifies the set of permitted values for each attribute for each individual entity.</a:t>
            </a:r>
          </a:p>
          <a:p>
            <a:pPr algn="just">
              <a:buFont typeface="Wingdings 2" pitchFamily="18" charset="2"/>
              <a:buNone/>
              <a:defRPr/>
            </a:pPr>
            <a:r>
              <a:rPr lang="en-US" b="1" dirty="0">
                <a:latin typeface="Times New Roman" pitchFamily="18" charset="0"/>
                <a:cs typeface="Times New Roman" pitchFamily="18" charset="0"/>
              </a:rPr>
              <a:t>For example,</a:t>
            </a:r>
            <a:endParaRPr lang="en-US" dirty="0">
              <a:latin typeface="Times New Roman" pitchFamily="18" charset="0"/>
              <a:cs typeface="Times New Roman" pitchFamily="18" charset="0"/>
            </a:endParaRPr>
          </a:p>
          <a:p>
            <a:pPr lvl="1" algn="just">
              <a:buFont typeface="Wingdings 2" pitchFamily="18" charset="2"/>
              <a:buNone/>
              <a:defRPr/>
            </a:pPr>
            <a:r>
              <a:rPr lang="en-US" dirty="0">
                <a:latin typeface="Times New Roman" pitchFamily="18" charset="0"/>
                <a:cs typeface="Times New Roman" pitchFamily="18" charset="0"/>
              </a:rPr>
              <a:t>Birth Date: Range of all valid dates </a:t>
            </a:r>
          </a:p>
          <a:p>
            <a:pPr lvl="1" algn="just">
              <a:buFont typeface="Wingdings 2" pitchFamily="18" charset="2"/>
              <a:buNone/>
              <a:defRPr/>
            </a:pPr>
            <a:r>
              <a:rPr lang="en-US" dirty="0">
                <a:latin typeface="Times New Roman" pitchFamily="18" charset="0"/>
                <a:cs typeface="Times New Roman" pitchFamily="18" charset="0"/>
              </a:rPr>
              <a:t>Employee Name: All possible range of names</a:t>
            </a:r>
          </a:p>
          <a:p>
            <a:pPr lvl="1" algn="just">
              <a:buFont typeface="Wingdings 2" pitchFamily="18" charset="2"/>
              <a:buNone/>
              <a:defRPr/>
            </a:pPr>
            <a:r>
              <a:rPr lang="en-US" dirty="0" err="1">
                <a:latin typeface="Times New Roman" pitchFamily="18" charset="0"/>
                <a:cs typeface="Times New Roman" pitchFamily="18" charset="0"/>
              </a:rPr>
              <a:t>DeptCode</a:t>
            </a:r>
            <a:r>
              <a:rPr lang="en-US" dirty="0">
                <a:latin typeface="Times New Roman" pitchFamily="18" charset="0"/>
                <a:cs typeface="Times New Roman" pitchFamily="18" charset="0"/>
              </a:rPr>
              <a:t>: Set of all department codes</a:t>
            </a:r>
          </a:p>
          <a:p>
            <a:pPr algn="just">
              <a:buFont typeface="Wingdings 2" pitchFamily="18" charset="2"/>
              <a:buNone/>
              <a:defRPr/>
            </a:pPr>
            <a:r>
              <a:rPr lang="en-US" dirty="0">
                <a:latin typeface="Times New Roman" pitchFamily="18" charset="0"/>
                <a:cs typeface="Times New Roman" pitchFamily="18" charset="0"/>
              </a:rPr>
              <a:t>Value sets are specified using the basic data types, size and other constraints.</a:t>
            </a:r>
          </a:p>
          <a:p>
            <a:pPr algn="just">
              <a:buFont typeface="Wingdings 2" pitchFamily="18" charset="2"/>
              <a:buNone/>
              <a:defRPr/>
            </a:pPr>
            <a:r>
              <a:rPr lang="en-US" dirty="0">
                <a:latin typeface="Times New Roman" pitchFamily="18" charset="0"/>
                <a:cs typeface="Times New Roman" pitchFamily="18" charset="0"/>
              </a:rPr>
              <a:t>Value set provides all possible values</a:t>
            </a:r>
          </a:p>
          <a:p>
            <a:pPr algn="just">
              <a:buFont typeface="Wingdings 2" pitchFamily="18" charset="2"/>
              <a:buNone/>
              <a:defRPr/>
            </a:pPr>
            <a:r>
              <a:rPr lang="en-US" dirty="0">
                <a:latin typeface="Times New Roman" pitchFamily="18" charset="0"/>
                <a:cs typeface="Times New Roman" pitchFamily="18" charset="0"/>
              </a:rPr>
              <a:t>Value Sets (Domains) of attributes</a:t>
            </a:r>
          </a:p>
          <a:p>
            <a:pPr algn="just">
              <a:buFont typeface="Wingdings 2" pitchFamily="18" charset="2"/>
              <a:buNone/>
              <a:defRPr/>
            </a:pPr>
            <a:r>
              <a:rPr lang="en-US" dirty="0">
                <a:latin typeface="Times New Roman" pitchFamily="18" charset="0"/>
                <a:cs typeface="Times New Roman" pitchFamily="18" charset="0"/>
              </a:rPr>
              <a:t>A : E </a:t>
            </a:r>
            <a:r>
              <a:rPr lang="en-US" dirty="0">
                <a:latin typeface="Times New Roman" pitchFamily="18" charset="0"/>
                <a:cs typeface="Times New Roman" pitchFamily="18" charset="0"/>
                <a:sym typeface="Wingdings"/>
              </a:rPr>
              <a:t></a:t>
            </a:r>
            <a:r>
              <a:rPr lang="en-US" dirty="0">
                <a:latin typeface="Times New Roman" pitchFamily="18" charset="0"/>
                <a:cs typeface="Times New Roman" pitchFamily="18" charset="0"/>
              </a:rPr>
              <a:t> P(V)</a:t>
            </a:r>
          </a:p>
          <a:p>
            <a:pPr algn="just">
              <a:buFont typeface="Wingdings 2" pitchFamily="18" charset="2"/>
              <a:buNone/>
              <a:defRPr/>
            </a:pPr>
            <a:r>
              <a:rPr lang="en-US" dirty="0">
                <a:latin typeface="Times New Roman" pitchFamily="18" charset="0"/>
                <a:cs typeface="Times New Roman" pitchFamily="18" charset="0"/>
              </a:rPr>
              <a:t>A is Attribute of E Entity Type having value set V, is a function to the power set P(V) </a:t>
            </a:r>
          </a:p>
          <a:p>
            <a:pPr algn="just">
              <a:buFont typeface="Wingdings 2" pitchFamily="18" charset="2"/>
              <a:buNone/>
              <a:defRPr/>
            </a:pPr>
            <a:r>
              <a:rPr lang="en-US" dirty="0">
                <a:latin typeface="Times New Roman" pitchFamily="18" charset="0"/>
                <a:cs typeface="Times New Roman" pitchFamily="18" charset="0"/>
              </a:rPr>
              <a:t>For composite attribute </a:t>
            </a:r>
          </a:p>
          <a:p>
            <a:pPr algn="just">
              <a:buFont typeface="Wingdings 2" pitchFamily="18" charset="2"/>
              <a:buNone/>
              <a:defRPr/>
            </a:pPr>
            <a:r>
              <a:rPr lang="en-US" dirty="0">
                <a:latin typeface="Times New Roman" pitchFamily="18" charset="0"/>
                <a:cs typeface="Times New Roman" pitchFamily="18" charset="0"/>
              </a:rPr>
              <a:t>V = P(V1) * P( V2) * ……* P(</a:t>
            </a:r>
            <a:r>
              <a:rPr lang="en-US" dirty="0" err="1">
                <a:latin typeface="Times New Roman" pitchFamily="18" charset="0"/>
                <a:cs typeface="Times New Roman" pitchFamily="18" charset="0"/>
              </a:rPr>
              <a:t>Vn</a:t>
            </a:r>
            <a:r>
              <a:rPr lang="en-US" dirty="0">
                <a:latin typeface="Times New Roman" pitchFamily="18" charset="0"/>
                <a:cs typeface="Times New Roman" pitchFamily="18" charset="0"/>
              </a:rPr>
              <a:t>)</a:t>
            </a:r>
          </a:p>
          <a:p>
            <a:pPr algn="just">
              <a:buFont typeface="Wingdings 2" pitchFamily="18" charset="2"/>
              <a:buNone/>
              <a:defRPr/>
            </a:pPr>
            <a:r>
              <a:rPr lang="en-US" dirty="0">
                <a:latin typeface="Times New Roman" pitchFamily="18" charset="0"/>
                <a:cs typeface="Times New Roman" pitchFamily="18" charset="0"/>
              </a:rPr>
              <a:t>Where V1, V2 ….</a:t>
            </a:r>
            <a:r>
              <a:rPr lang="en-US" dirty="0" err="1">
                <a:latin typeface="Times New Roman" pitchFamily="18" charset="0"/>
                <a:cs typeface="Times New Roman" pitchFamily="18" charset="0"/>
              </a:rPr>
              <a:t>Vn</a:t>
            </a:r>
            <a:r>
              <a:rPr lang="en-US" dirty="0">
                <a:latin typeface="Times New Roman" pitchFamily="18" charset="0"/>
                <a:cs typeface="Times New Roman" pitchFamily="18" charset="0"/>
              </a:rPr>
              <a:t> are the value set of each component of composite </a:t>
            </a:r>
            <a:r>
              <a:rPr lang="en-US" dirty="0" err="1">
                <a:latin typeface="Times New Roman" pitchFamily="18" charset="0"/>
                <a:cs typeface="Times New Roman" pitchFamily="18" charset="0"/>
              </a:rPr>
              <a:t>arribute</a:t>
            </a:r>
            <a:r>
              <a:rPr lang="en-US" dirty="0">
                <a:latin typeface="Times New Roman" pitchFamily="18" charset="0"/>
                <a:cs typeface="Times New Roman" pitchFamily="18" charset="0"/>
              </a:rPr>
              <a:t>.</a:t>
            </a:r>
          </a:p>
          <a:p>
            <a:pPr algn="just">
              <a:buFont typeface="Wingdings 2" pitchFamily="18" charset="2"/>
              <a:buNone/>
              <a:defRPr/>
            </a:pPr>
            <a:endParaRPr lang="en-US" dirty="0">
              <a:latin typeface="Times New Roman" pitchFamily="18" charset="0"/>
              <a:cs typeface="Times New Roman" pitchFamily="18" charset="0"/>
            </a:endParaRPr>
          </a:p>
        </p:txBody>
      </p:sp>
      <p:sp>
        <p:nvSpPr>
          <p:cNvPr id="2" name="Footer Placeholder 1"/>
          <p:cNvSpPr>
            <a:spLocks noGrp="1"/>
          </p:cNvSpPr>
          <p:nvPr>
            <p:ph type="ftr" sz="quarter" idx="11"/>
          </p:nvPr>
        </p:nvSpPr>
        <p:spPr/>
        <p:txBody>
          <a:bodyPr/>
          <a:lstStyle/>
          <a:p>
            <a:r>
              <a:rPr lang="en-US" smtClean="0"/>
              <a:t>Manikanta Assistant professor Department of MCA ATME CE</a:t>
            </a:r>
            <a:endParaRPr lang="en-US"/>
          </a:p>
        </p:txBody>
      </p:sp>
    </p:spTree>
    <p:extLst>
      <p:ext uri="{BB962C8B-B14F-4D97-AF65-F5344CB8AC3E}">
        <p14:creationId xmlns:p14="http://schemas.microsoft.com/office/powerpoint/2010/main" val="2335377647"/>
      </p:ext>
    </p:extLst>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Content Placeholder 2"/>
          <p:cNvSpPr>
            <a:spLocks noGrp="1"/>
          </p:cNvSpPr>
          <p:nvPr>
            <p:ph idx="1"/>
          </p:nvPr>
        </p:nvSpPr>
        <p:spPr>
          <a:xfrm>
            <a:off x="457200" y="838200"/>
            <a:ext cx="8229600" cy="6019800"/>
          </a:xfrm>
        </p:spPr>
        <p:txBody>
          <a:bodyPr/>
          <a:lstStyle/>
          <a:p>
            <a:pPr algn="just">
              <a:buFont typeface="Wingdings 2" pitchFamily="18" charset="2"/>
              <a:buNone/>
            </a:pPr>
            <a:r>
              <a:rPr lang="en-US" altLang="en-US" sz="2500" b="1" dirty="0" smtClean="0">
                <a:latin typeface="Times New Roman" pitchFamily="18" charset="0"/>
                <a:cs typeface="Times New Roman" pitchFamily="18" charset="0"/>
              </a:rPr>
              <a:t>Relationships  </a:t>
            </a:r>
            <a:endParaRPr lang="en-US" altLang="en-US" sz="2500" dirty="0" smtClean="0">
              <a:latin typeface="Times New Roman" pitchFamily="18" charset="0"/>
              <a:cs typeface="Times New Roman" pitchFamily="18" charset="0"/>
            </a:endParaRPr>
          </a:p>
          <a:p>
            <a:pPr algn="just">
              <a:buFont typeface="Wingdings 2" pitchFamily="18" charset="2"/>
              <a:buNone/>
            </a:pPr>
            <a:r>
              <a:rPr lang="en-US" altLang="en-US" sz="2500" dirty="0" smtClean="0">
                <a:latin typeface="Times New Roman" pitchFamily="18" charset="0"/>
                <a:cs typeface="Times New Roman" pitchFamily="18" charset="0"/>
              </a:rPr>
              <a:t>A relationship is an association among two or more entities.</a:t>
            </a:r>
          </a:p>
          <a:p>
            <a:pPr algn="just">
              <a:buFont typeface="Wingdings 2" pitchFamily="18" charset="2"/>
              <a:buNone/>
            </a:pPr>
            <a:r>
              <a:rPr lang="en-US" altLang="en-US" sz="2500" dirty="0" smtClean="0">
                <a:latin typeface="Times New Roman" pitchFamily="18" charset="0"/>
                <a:cs typeface="Times New Roman" pitchFamily="18" charset="0"/>
              </a:rPr>
              <a:t>Whenever an attribute of </a:t>
            </a:r>
            <a:r>
              <a:rPr lang="en-US" altLang="en-US" sz="2500" b="1" dirty="0" smtClean="0">
                <a:latin typeface="Times New Roman" pitchFamily="18" charset="0"/>
                <a:cs typeface="Times New Roman" pitchFamily="18" charset="0"/>
              </a:rPr>
              <a:t>one entity type</a:t>
            </a:r>
            <a:r>
              <a:rPr lang="en-US" altLang="en-US" sz="2500" dirty="0" smtClean="0">
                <a:latin typeface="Times New Roman" pitchFamily="18" charset="0"/>
                <a:cs typeface="Times New Roman" pitchFamily="18" charset="0"/>
              </a:rPr>
              <a:t> refers to the attribute of </a:t>
            </a:r>
            <a:r>
              <a:rPr lang="en-US" altLang="en-US" sz="2500" b="1" dirty="0" smtClean="0">
                <a:latin typeface="Times New Roman" pitchFamily="18" charset="0"/>
                <a:cs typeface="Times New Roman" pitchFamily="18" charset="0"/>
              </a:rPr>
              <a:t>another entity</a:t>
            </a:r>
            <a:r>
              <a:rPr lang="en-US" altLang="en-US" sz="2500" dirty="0" smtClean="0">
                <a:latin typeface="Times New Roman" pitchFamily="18" charset="0"/>
                <a:cs typeface="Times New Roman" pitchFamily="18" charset="0"/>
              </a:rPr>
              <a:t> type, some relationship exists.</a:t>
            </a:r>
          </a:p>
          <a:p>
            <a:pPr algn="just">
              <a:buFont typeface="Wingdings 2" pitchFamily="18" charset="2"/>
              <a:buNone/>
            </a:pPr>
            <a:r>
              <a:rPr lang="en-US" altLang="en-US" sz="2500" dirty="0" smtClean="0">
                <a:latin typeface="Times New Roman" pitchFamily="18" charset="0"/>
                <a:cs typeface="Times New Roman" pitchFamily="18" charset="0"/>
              </a:rPr>
              <a:t>Specifically a relationship relates two or more distinct entities with a specific meaning </a:t>
            </a:r>
          </a:p>
          <a:p>
            <a:pPr lvl="1" algn="just">
              <a:buFont typeface="Wingdings 2" pitchFamily="18" charset="2"/>
              <a:buNone/>
            </a:pPr>
            <a:r>
              <a:rPr lang="en-US" altLang="en-US" sz="2500" dirty="0" smtClean="0">
                <a:latin typeface="Times New Roman" pitchFamily="18" charset="0"/>
                <a:cs typeface="Times New Roman" pitchFamily="18" charset="0"/>
              </a:rPr>
              <a:t>For example, manager of the DEPARTMENT refers to an employee who manages the department.</a:t>
            </a:r>
          </a:p>
          <a:p>
            <a:pPr lvl="1" algn="just">
              <a:buFont typeface="Wingdings 2" pitchFamily="18" charset="2"/>
              <a:buNone/>
            </a:pPr>
            <a:r>
              <a:rPr lang="en-US" altLang="en-US" sz="2500" dirty="0" smtClean="0">
                <a:latin typeface="Times New Roman" pitchFamily="18" charset="0"/>
                <a:cs typeface="Times New Roman" pitchFamily="18" charset="0"/>
              </a:rPr>
              <a:t>Department of EMPLOYEE refers to the department for which the employee works.</a:t>
            </a:r>
          </a:p>
          <a:p>
            <a:pPr algn="just">
              <a:buFont typeface="Wingdings 2" pitchFamily="18" charset="2"/>
              <a:buNone/>
            </a:pPr>
            <a:endParaRPr lang="en-US" altLang="en-US" sz="2500" dirty="0" smtClean="0">
              <a:latin typeface="Times New Roman" pitchFamily="18" charset="0"/>
              <a:cs typeface="Times New Roman" pitchFamily="18" charset="0"/>
            </a:endParaRPr>
          </a:p>
        </p:txBody>
      </p:sp>
      <p:sp>
        <p:nvSpPr>
          <p:cNvPr id="2" name="Footer Placeholder 1"/>
          <p:cNvSpPr>
            <a:spLocks noGrp="1"/>
          </p:cNvSpPr>
          <p:nvPr>
            <p:ph type="ftr" sz="quarter" idx="11"/>
          </p:nvPr>
        </p:nvSpPr>
        <p:spPr/>
        <p:txBody>
          <a:bodyPr/>
          <a:lstStyle/>
          <a:p>
            <a:r>
              <a:rPr lang="en-US" smtClean="0"/>
              <a:t>Manikanta Assistant professor Department of MCA ATME CE</a:t>
            </a:r>
            <a:endParaRPr lang="en-US"/>
          </a:p>
        </p:txBody>
      </p:sp>
    </p:spTree>
    <p:extLst>
      <p:ext uri="{BB962C8B-B14F-4D97-AF65-F5344CB8AC3E}">
        <p14:creationId xmlns:p14="http://schemas.microsoft.com/office/powerpoint/2010/main" val="624357971"/>
      </p:ext>
    </p:extLst>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Content Placeholder 2"/>
          <p:cNvSpPr>
            <a:spLocks noGrp="1"/>
          </p:cNvSpPr>
          <p:nvPr>
            <p:ph idx="1"/>
          </p:nvPr>
        </p:nvSpPr>
        <p:spPr>
          <a:xfrm>
            <a:off x="228600" y="838200"/>
            <a:ext cx="8458200" cy="6248400"/>
          </a:xfrm>
        </p:spPr>
        <p:txBody>
          <a:bodyPr/>
          <a:lstStyle/>
          <a:p>
            <a:pPr algn="just">
              <a:buFont typeface="Wingdings 2" pitchFamily="18" charset="2"/>
              <a:buNone/>
            </a:pPr>
            <a:r>
              <a:rPr lang="en-US" altLang="en-US" sz="2500" b="1" dirty="0" smtClean="0">
                <a:latin typeface="Times New Roman" pitchFamily="18" charset="0"/>
                <a:cs typeface="Times New Roman" pitchFamily="18" charset="0"/>
              </a:rPr>
              <a:t>Relationships Type  </a:t>
            </a:r>
            <a:endParaRPr lang="en-US" altLang="en-US" sz="2500" dirty="0" smtClean="0">
              <a:latin typeface="Times New Roman" pitchFamily="18" charset="0"/>
              <a:cs typeface="Times New Roman" pitchFamily="18" charset="0"/>
            </a:endParaRPr>
          </a:p>
          <a:p>
            <a:pPr algn="just">
              <a:buFont typeface="Wingdings 2" pitchFamily="18" charset="2"/>
              <a:buNone/>
            </a:pPr>
            <a:r>
              <a:rPr lang="en-US" altLang="en-US" sz="2500" dirty="0" smtClean="0">
                <a:latin typeface="Times New Roman" pitchFamily="18" charset="0"/>
                <a:cs typeface="Times New Roman" pitchFamily="18" charset="0"/>
              </a:rPr>
              <a:t>Relationships of the same type are grouped into a relationship type. </a:t>
            </a:r>
          </a:p>
          <a:p>
            <a:pPr lvl="1" algn="just">
              <a:buFont typeface="Wingdings 2" pitchFamily="18" charset="2"/>
              <a:buNone/>
            </a:pPr>
            <a:r>
              <a:rPr lang="en-US" altLang="en-US" sz="2500" dirty="0" smtClean="0">
                <a:latin typeface="Times New Roman" pitchFamily="18" charset="0"/>
                <a:cs typeface="Times New Roman" pitchFamily="18" charset="0"/>
              </a:rPr>
              <a:t>For example, the </a:t>
            </a:r>
            <a:r>
              <a:rPr lang="en-US" altLang="en-US" sz="2500" b="1" dirty="0" smtClean="0">
                <a:latin typeface="Times New Roman" pitchFamily="18" charset="0"/>
                <a:cs typeface="Times New Roman" pitchFamily="18" charset="0"/>
              </a:rPr>
              <a:t>WORKS_FOR</a:t>
            </a:r>
            <a:r>
              <a:rPr lang="en-US" altLang="en-US" sz="2500" dirty="0" smtClean="0">
                <a:latin typeface="Times New Roman" pitchFamily="18" charset="0"/>
                <a:cs typeface="Times New Roman" pitchFamily="18" charset="0"/>
              </a:rPr>
              <a:t> relationship type in which EMPLOYEEs and DEPARTMENTs entities participate, </a:t>
            </a:r>
          </a:p>
          <a:p>
            <a:pPr lvl="1" algn="just">
              <a:buFont typeface="Wingdings 2" pitchFamily="18" charset="2"/>
              <a:buNone/>
            </a:pPr>
            <a:r>
              <a:rPr lang="en-US" altLang="en-US" sz="2500" dirty="0" smtClean="0">
                <a:latin typeface="Times New Roman" pitchFamily="18" charset="0"/>
                <a:cs typeface="Times New Roman" pitchFamily="18" charset="0"/>
              </a:rPr>
              <a:t>or The </a:t>
            </a:r>
            <a:r>
              <a:rPr lang="en-US" altLang="en-US" sz="2500" b="1" dirty="0" smtClean="0">
                <a:latin typeface="Times New Roman" pitchFamily="18" charset="0"/>
                <a:cs typeface="Times New Roman" pitchFamily="18" charset="0"/>
              </a:rPr>
              <a:t>MANAGES</a:t>
            </a:r>
            <a:r>
              <a:rPr lang="en-US" altLang="en-US" sz="2500" dirty="0" smtClean="0">
                <a:latin typeface="Times New Roman" pitchFamily="18" charset="0"/>
                <a:cs typeface="Times New Roman" pitchFamily="18" charset="0"/>
              </a:rPr>
              <a:t> relationship type in which EMPLOYEEs and DEPARTMENTs entities participate.</a:t>
            </a:r>
          </a:p>
          <a:p>
            <a:pPr algn="just">
              <a:buFont typeface="Wingdings 2" pitchFamily="18" charset="2"/>
              <a:buNone/>
            </a:pPr>
            <a:r>
              <a:rPr lang="en-US" altLang="en-US" sz="2500" dirty="0" smtClean="0">
                <a:latin typeface="Times New Roman" pitchFamily="18" charset="0"/>
                <a:cs typeface="Times New Roman" pitchFamily="18" charset="0"/>
              </a:rPr>
              <a:t>More than one relationship type can exist with the same participating entity types. </a:t>
            </a:r>
          </a:p>
          <a:p>
            <a:pPr algn="just">
              <a:buFont typeface="Wingdings 2" pitchFamily="18" charset="2"/>
              <a:buNone/>
            </a:pPr>
            <a:r>
              <a:rPr lang="en-US" altLang="en-US" sz="2500" dirty="0" smtClean="0">
                <a:latin typeface="Times New Roman" pitchFamily="18" charset="0"/>
                <a:cs typeface="Times New Roman" pitchFamily="18" charset="0"/>
              </a:rPr>
              <a:t>For example, </a:t>
            </a:r>
            <a:r>
              <a:rPr lang="en-US" altLang="en-US" sz="2500" b="1" dirty="0" smtClean="0">
                <a:latin typeface="Times New Roman" pitchFamily="18" charset="0"/>
                <a:cs typeface="Times New Roman" pitchFamily="18" charset="0"/>
              </a:rPr>
              <a:t>MANAGES</a:t>
            </a:r>
            <a:r>
              <a:rPr lang="en-US" altLang="en-US" sz="2500" dirty="0" smtClean="0">
                <a:latin typeface="Times New Roman" pitchFamily="18" charset="0"/>
                <a:cs typeface="Times New Roman" pitchFamily="18" charset="0"/>
              </a:rPr>
              <a:t> and </a:t>
            </a:r>
            <a:r>
              <a:rPr lang="en-US" altLang="en-US" sz="2500" b="1" dirty="0" smtClean="0">
                <a:latin typeface="Times New Roman" pitchFamily="18" charset="0"/>
                <a:cs typeface="Times New Roman" pitchFamily="18" charset="0"/>
              </a:rPr>
              <a:t>WORKS_FOR</a:t>
            </a:r>
            <a:r>
              <a:rPr lang="en-US" altLang="en-US" sz="2500" dirty="0" smtClean="0">
                <a:latin typeface="Times New Roman" pitchFamily="18" charset="0"/>
                <a:cs typeface="Times New Roman" pitchFamily="18" charset="0"/>
              </a:rPr>
              <a:t> are distinct relationships between EMPLOYEE and DEPARTMENT, but with different meanings and different relationship instances.</a:t>
            </a:r>
          </a:p>
          <a:p>
            <a:pPr algn="just">
              <a:buFont typeface="Wingdings 2" pitchFamily="18" charset="2"/>
              <a:buNone/>
            </a:pPr>
            <a:endParaRPr lang="en-US" altLang="en-US" sz="2500" dirty="0" smtClean="0">
              <a:latin typeface="Times New Roman" pitchFamily="18" charset="0"/>
              <a:cs typeface="Times New Roman" pitchFamily="18" charset="0"/>
            </a:endParaRPr>
          </a:p>
        </p:txBody>
      </p:sp>
      <p:sp>
        <p:nvSpPr>
          <p:cNvPr id="2" name="Footer Placeholder 1"/>
          <p:cNvSpPr>
            <a:spLocks noGrp="1"/>
          </p:cNvSpPr>
          <p:nvPr>
            <p:ph type="ftr" sz="quarter" idx="11"/>
          </p:nvPr>
        </p:nvSpPr>
        <p:spPr/>
        <p:txBody>
          <a:bodyPr/>
          <a:lstStyle/>
          <a:p>
            <a:r>
              <a:rPr lang="en-US" smtClean="0"/>
              <a:t>Manikanta Assistant professor Department of MCA ATME CE</a:t>
            </a:r>
            <a:endParaRPr lang="en-US"/>
          </a:p>
        </p:txBody>
      </p:sp>
    </p:spTree>
    <p:extLst>
      <p:ext uri="{BB962C8B-B14F-4D97-AF65-F5344CB8AC3E}">
        <p14:creationId xmlns:p14="http://schemas.microsoft.com/office/powerpoint/2010/main" val="2045658681"/>
      </p:ext>
    </p:extLst>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5474" name="Content Placeholder 3" descr="untitled5.bmp"/>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152400" y="1752600"/>
            <a:ext cx="8534400" cy="4343400"/>
          </a:xfrm>
        </p:spPr>
      </p:pic>
      <p:sp>
        <p:nvSpPr>
          <p:cNvPr id="2" name="Footer Placeholder 1"/>
          <p:cNvSpPr>
            <a:spLocks noGrp="1"/>
          </p:cNvSpPr>
          <p:nvPr>
            <p:ph type="ftr" sz="quarter" idx="11"/>
          </p:nvPr>
        </p:nvSpPr>
        <p:spPr/>
        <p:txBody>
          <a:bodyPr/>
          <a:lstStyle/>
          <a:p>
            <a:r>
              <a:rPr lang="en-US" smtClean="0"/>
              <a:t>Manikanta Assistant professor Department of MCA ATME CE</a:t>
            </a:r>
            <a:endParaRPr lang="en-US"/>
          </a:p>
        </p:txBody>
      </p:sp>
    </p:spTree>
    <p:extLst>
      <p:ext uri="{BB962C8B-B14F-4D97-AF65-F5344CB8AC3E}">
        <p14:creationId xmlns:p14="http://schemas.microsoft.com/office/powerpoint/2010/main" val="262663475"/>
      </p:ext>
    </p:extLst>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Content Placeholder 2"/>
          <p:cNvSpPr>
            <a:spLocks noGrp="1"/>
          </p:cNvSpPr>
          <p:nvPr>
            <p:ph idx="1"/>
          </p:nvPr>
        </p:nvSpPr>
        <p:spPr>
          <a:xfrm>
            <a:off x="304800" y="914400"/>
            <a:ext cx="8382000" cy="5638800"/>
          </a:xfrm>
        </p:spPr>
        <p:txBody>
          <a:bodyPr>
            <a:normAutofit fontScale="92500" lnSpcReduction="10000"/>
          </a:bodyPr>
          <a:lstStyle/>
          <a:p>
            <a:pPr algn="just">
              <a:buFont typeface="Wingdings 2" pitchFamily="18" charset="2"/>
              <a:buNone/>
            </a:pPr>
            <a:r>
              <a:rPr lang="en-US" altLang="en-US" sz="2500" b="1" dirty="0" smtClean="0">
                <a:latin typeface="Times New Roman" pitchFamily="18" charset="0"/>
                <a:cs typeface="Times New Roman" pitchFamily="18" charset="0"/>
              </a:rPr>
              <a:t>Relationships Set </a:t>
            </a:r>
            <a:endParaRPr lang="en-US" altLang="en-US" sz="2500" dirty="0" smtClean="0">
              <a:latin typeface="Times New Roman" pitchFamily="18" charset="0"/>
              <a:cs typeface="Times New Roman" pitchFamily="18" charset="0"/>
            </a:endParaRPr>
          </a:p>
          <a:p>
            <a:r>
              <a:rPr lang="en-US" sz="2400" dirty="0" smtClean="0"/>
              <a:t>A </a:t>
            </a:r>
            <a:r>
              <a:rPr lang="en-US" sz="2400" b="1" dirty="0" smtClean="0"/>
              <a:t>relationship set</a:t>
            </a:r>
            <a:r>
              <a:rPr lang="en-US" sz="2400" dirty="0" smtClean="0"/>
              <a:t> is a </a:t>
            </a:r>
            <a:r>
              <a:rPr lang="en-US" sz="2400" b="1" dirty="0" smtClean="0"/>
              <a:t>collection of individual connections</a:t>
            </a:r>
            <a:r>
              <a:rPr lang="en-US" sz="2400" dirty="0" smtClean="0"/>
              <a:t> (instances) of the same type of relationship.</a:t>
            </a:r>
          </a:p>
          <a:p>
            <a:r>
              <a:rPr lang="en-US" sz="2400" dirty="0" smtClean="0"/>
              <a:t>All connections belong to the same </a:t>
            </a:r>
            <a:r>
              <a:rPr lang="en-US" sz="2400" b="1" dirty="0" smtClean="0"/>
              <a:t>relationship type</a:t>
            </a:r>
            <a:r>
              <a:rPr lang="en-US" sz="2400" dirty="0" smtClean="0"/>
              <a:t> (e.g., </a:t>
            </a:r>
            <a:r>
              <a:rPr lang="en-US" sz="2400" b="1" dirty="0" smtClean="0"/>
              <a:t>WORKS_FOR</a:t>
            </a:r>
            <a:r>
              <a:rPr lang="en-US" sz="2400" dirty="0" smtClean="0"/>
              <a:t>).</a:t>
            </a:r>
          </a:p>
          <a:p>
            <a:pPr algn="just">
              <a:buFont typeface="Wingdings 2" pitchFamily="18" charset="2"/>
              <a:buNone/>
            </a:pPr>
            <a:r>
              <a:rPr lang="en-US" altLang="en-US" sz="2500" dirty="0" smtClean="0">
                <a:latin typeface="Times New Roman" pitchFamily="18" charset="0"/>
                <a:cs typeface="Times New Roman" pitchFamily="18" charset="0"/>
              </a:rPr>
              <a:t> A relationship set and a relation type are referred to by the same name.</a:t>
            </a:r>
          </a:p>
          <a:p>
            <a:pPr algn="just">
              <a:buFont typeface="Wingdings 2" pitchFamily="18" charset="2"/>
              <a:buNone/>
            </a:pPr>
            <a:r>
              <a:rPr lang="en-US" sz="2800" dirty="0" smtClean="0"/>
              <a:t>A </a:t>
            </a:r>
            <a:r>
              <a:rPr lang="en-US" sz="2800" b="1" dirty="0" smtClean="0"/>
              <a:t>relationship set (R)</a:t>
            </a:r>
            <a:r>
              <a:rPr lang="en-US" sz="2800" dirty="0" smtClean="0"/>
              <a:t> is a collection of all relationship instances </a:t>
            </a:r>
            <a:r>
              <a:rPr lang="en-US" sz="2800" b="1" dirty="0" smtClean="0"/>
              <a:t>(</a:t>
            </a:r>
            <a:r>
              <a:rPr lang="en-US" sz="2800" b="1" dirty="0" err="1" smtClean="0"/>
              <a:t>ri</a:t>
            </a:r>
            <a:r>
              <a:rPr lang="en-US" sz="2800" b="1" dirty="0" smtClean="0"/>
              <a:t>) </a:t>
            </a:r>
            <a:r>
              <a:rPr lang="en-US" sz="2800" dirty="0" smtClean="0"/>
              <a:t>of the same type.</a:t>
            </a:r>
            <a:br>
              <a:rPr lang="en-US" sz="2800" dirty="0" smtClean="0"/>
            </a:br>
            <a:r>
              <a:rPr lang="en-US" sz="2800" dirty="0" smtClean="0"/>
              <a:t>Each instance connects entities (e1, e2, ..., en) from different entity sets (e.g., Employee and Department).</a:t>
            </a:r>
            <a:br>
              <a:rPr lang="en-US" sz="2800" dirty="0" smtClean="0"/>
            </a:br>
            <a:r>
              <a:rPr lang="en-US" sz="2800" dirty="0" smtClean="0"/>
              <a:t>For example, in </a:t>
            </a:r>
            <a:r>
              <a:rPr lang="en-US" sz="2800" b="1" dirty="0" smtClean="0"/>
              <a:t>WORKS_FOR</a:t>
            </a:r>
            <a:r>
              <a:rPr lang="en-US" sz="2800" dirty="0" smtClean="0"/>
              <a:t>, instances like (Alice, HR) or (Bob, IT) are part of the set.</a:t>
            </a:r>
            <a:br>
              <a:rPr lang="en-US" sz="2800" dirty="0" smtClean="0"/>
            </a:br>
            <a:r>
              <a:rPr lang="en-US" sz="2800" dirty="0" smtClean="0"/>
              <a:t>All such connections together form the relationship set, describing how entities are related.</a:t>
            </a:r>
          </a:p>
        </p:txBody>
      </p:sp>
      <p:sp>
        <p:nvSpPr>
          <p:cNvPr id="2" name="Footer Placeholder 1"/>
          <p:cNvSpPr>
            <a:spLocks noGrp="1"/>
          </p:cNvSpPr>
          <p:nvPr>
            <p:ph type="ftr" sz="quarter" idx="11"/>
          </p:nvPr>
        </p:nvSpPr>
        <p:spPr/>
        <p:txBody>
          <a:bodyPr/>
          <a:lstStyle/>
          <a:p>
            <a:r>
              <a:rPr lang="en-US" smtClean="0"/>
              <a:t>Manikanta Assistant professor Department of MCA ATME CE</a:t>
            </a:r>
            <a:endParaRPr lang="en-US"/>
          </a:p>
        </p:txBody>
      </p:sp>
    </p:spTree>
    <p:extLst>
      <p:ext uri="{BB962C8B-B14F-4D97-AF65-F5344CB8AC3E}">
        <p14:creationId xmlns:p14="http://schemas.microsoft.com/office/powerpoint/2010/main" val="344150897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Content Placeholder 2"/>
          <p:cNvSpPr>
            <a:spLocks noGrp="1"/>
          </p:cNvSpPr>
          <p:nvPr>
            <p:ph idx="1"/>
          </p:nvPr>
        </p:nvSpPr>
        <p:spPr/>
        <p:txBody>
          <a:bodyPr/>
          <a:lstStyle/>
          <a:p>
            <a:pPr>
              <a:buFont typeface="Wingdings 2" pitchFamily="18" charset="2"/>
              <a:buNone/>
            </a:pPr>
            <a:r>
              <a:rPr lang="en-US" altLang="en-US" b="1" dirty="0" smtClean="0"/>
              <a:t>Based on data model:</a:t>
            </a:r>
            <a:endParaRPr lang="en-US" altLang="en-US" dirty="0" smtClean="0"/>
          </a:p>
          <a:p>
            <a:r>
              <a:rPr lang="en-US" altLang="en-US" dirty="0" smtClean="0"/>
              <a:t>Hierarchical data model</a:t>
            </a:r>
          </a:p>
          <a:p>
            <a:r>
              <a:rPr lang="en-US" altLang="en-US" dirty="0" smtClean="0"/>
              <a:t>Network data model</a:t>
            </a:r>
          </a:p>
          <a:p>
            <a:r>
              <a:rPr lang="en-US" altLang="en-US" dirty="0" smtClean="0"/>
              <a:t>Object data model</a:t>
            </a:r>
          </a:p>
          <a:p>
            <a:r>
              <a:rPr lang="en-US" altLang="en-US" dirty="0" smtClean="0"/>
              <a:t>Relational data model</a:t>
            </a:r>
          </a:p>
          <a:p>
            <a:r>
              <a:rPr lang="en-US" altLang="en-US" dirty="0" smtClean="0"/>
              <a:t>Object-Relational data model</a:t>
            </a:r>
          </a:p>
          <a:p>
            <a:endParaRPr lang="en-US" altLang="en-US" dirty="0" smtClean="0"/>
          </a:p>
        </p:txBody>
      </p:sp>
      <p:sp>
        <p:nvSpPr>
          <p:cNvPr id="74755" name="Slide Number Placeholder 2"/>
          <p:cNvSpPr>
            <a:spLocks noGrp="1" noChangeArrowheads="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fld id="{2CF48560-DC86-4992-A87B-E663761BB727}" type="slidenum">
              <a:rPr lang="en-US" altLang="en-US" smtClean="0">
                <a:solidFill>
                  <a:srgbClr val="045C75"/>
                </a:solidFill>
                <a:latin typeface="Constantia" pitchFamily="18" charset="0"/>
              </a:rPr>
              <a:pPr/>
              <a:t>9</a:t>
            </a:fld>
            <a:endParaRPr lang="en-US" altLang="en-US" smtClean="0">
              <a:solidFill>
                <a:srgbClr val="045C75"/>
              </a:solidFill>
              <a:latin typeface="Constantia" pitchFamily="18" charset="0"/>
            </a:endParaRPr>
          </a:p>
        </p:txBody>
      </p:sp>
      <p:sp>
        <p:nvSpPr>
          <p:cNvPr id="4" name="Footer Placeholder 3"/>
          <p:cNvSpPr>
            <a:spLocks noGrp="1"/>
          </p:cNvSpPr>
          <p:nvPr>
            <p:ph type="ftr" sz="quarter" idx="11"/>
          </p:nvPr>
        </p:nvSpPr>
        <p:spPr/>
        <p:txBody>
          <a:bodyPr/>
          <a:lstStyle/>
          <a:p>
            <a:pPr>
              <a:defRPr/>
            </a:pPr>
            <a:r>
              <a:rPr lang="en-US"/>
              <a:t>Siddegowda C J,Asst.Prof,Dept of MCA,ATMECE</a:t>
            </a:r>
          </a:p>
        </p:txBody>
      </p:sp>
    </p:spTree>
    <p:extLst>
      <p:ext uri="{BB962C8B-B14F-4D97-AF65-F5344CB8AC3E}">
        <p14:creationId xmlns:p14="http://schemas.microsoft.com/office/powerpoint/2010/main" val="1631225342"/>
      </p:ext>
    </p:extLst>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7522" name="Content Placeholder 3" descr="untitled6.bmp"/>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490538" y="2895600"/>
            <a:ext cx="8162925" cy="2976563"/>
          </a:xfrm>
        </p:spPr>
      </p:pic>
      <p:sp>
        <p:nvSpPr>
          <p:cNvPr id="107523" name="Rectangle 1"/>
          <p:cNvSpPr>
            <a:spLocks noChangeArrowheads="1"/>
          </p:cNvSpPr>
          <p:nvPr/>
        </p:nvSpPr>
        <p:spPr bwMode="auto">
          <a:xfrm>
            <a:off x="228600" y="1191130"/>
            <a:ext cx="8458200" cy="1246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p>
            <a:pPr algn="just" eaLnBrk="1" hangingPunct="1"/>
            <a:r>
              <a:rPr lang="en-US" altLang="en-US" sz="2500" dirty="0">
                <a:latin typeface="Times New Roman" pitchFamily="18" charset="0"/>
                <a:cs typeface="Times New Roman" pitchFamily="18" charset="0"/>
              </a:rPr>
              <a:t>Some instances in the WORKS_FOR relationship set, which represents a relationship type WORKS_FOR between Employee and department.</a:t>
            </a:r>
          </a:p>
        </p:txBody>
      </p:sp>
      <p:sp>
        <p:nvSpPr>
          <p:cNvPr id="2" name="Footer Placeholder 1"/>
          <p:cNvSpPr>
            <a:spLocks noGrp="1"/>
          </p:cNvSpPr>
          <p:nvPr>
            <p:ph type="ftr" sz="quarter" idx="11"/>
          </p:nvPr>
        </p:nvSpPr>
        <p:spPr/>
        <p:txBody>
          <a:bodyPr/>
          <a:lstStyle/>
          <a:p>
            <a:r>
              <a:rPr lang="en-US" smtClean="0"/>
              <a:t>Manikanta Assistant professor Department of MCA ATME CE</a:t>
            </a:r>
            <a:endParaRPr lang="en-US"/>
          </a:p>
        </p:txBody>
      </p:sp>
    </p:spTree>
    <p:extLst>
      <p:ext uri="{BB962C8B-B14F-4D97-AF65-F5344CB8AC3E}">
        <p14:creationId xmlns:p14="http://schemas.microsoft.com/office/powerpoint/2010/main" val="30563946"/>
      </p:ext>
    </p:extLst>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Content Placeholder 2"/>
          <p:cNvSpPr>
            <a:spLocks noGrp="1"/>
          </p:cNvSpPr>
          <p:nvPr>
            <p:ph idx="1"/>
          </p:nvPr>
        </p:nvSpPr>
        <p:spPr>
          <a:xfrm>
            <a:off x="0" y="1295400"/>
            <a:ext cx="9144000" cy="5181600"/>
          </a:xfrm>
        </p:spPr>
        <p:txBody>
          <a:bodyPr>
            <a:normAutofit fontScale="92500"/>
          </a:bodyPr>
          <a:lstStyle/>
          <a:p>
            <a:pPr algn="just">
              <a:buFont typeface="Wingdings 2" pitchFamily="18" charset="2"/>
              <a:buNone/>
            </a:pPr>
            <a:r>
              <a:rPr lang="en-US" altLang="en-US" sz="2500" b="1" dirty="0" smtClean="0">
                <a:latin typeface="Times New Roman" pitchFamily="18" charset="0"/>
                <a:cs typeface="Times New Roman" pitchFamily="18" charset="0"/>
              </a:rPr>
              <a:t>Degree of Relationships Type  </a:t>
            </a:r>
            <a:endParaRPr lang="en-US" altLang="en-US" sz="2500" dirty="0" smtClean="0">
              <a:latin typeface="Times New Roman" pitchFamily="18" charset="0"/>
              <a:cs typeface="Times New Roman" pitchFamily="18" charset="0"/>
            </a:endParaRPr>
          </a:p>
          <a:p>
            <a:pPr algn="just">
              <a:buFont typeface="Wingdings 2" pitchFamily="18" charset="2"/>
              <a:buNone/>
            </a:pPr>
            <a:r>
              <a:rPr lang="en-US" altLang="en-US" sz="2500" dirty="0" smtClean="0">
                <a:latin typeface="Times New Roman" pitchFamily="18" charset="0"/>
                <a:cs typeface="Times New Roman" pitchFamily="18" charset="0"/>
              </a:rPr>
              <a:t>The degree of a relationship type is the number of participating entity types. </a:t>
            </a:r>
          </a:p>
          <a:p>
            <a:pPr lvl="1" algn="just">
              <a:buFont typeface="Wingdings 2" pitchFamily="18" charset="2"/>
              <a:buNone/>
            </a:pPr>
            <a:r>
              <a:rPr lang="en-US" altLang="en-US" sz="2500" b="1" dirty="0" smtClean="0">
                <a:latin typeface="Times New Roman" pitchFamily="18" charset="0"/>
                <a:cs typeface="Times New Roman" pitchFamily="18" charset="0"/>
              </a:rPr>
              <a:t>Binary Relationship</a:t>
            </a:r>
          </a:p>
          <a:p>
            <a:pPr lvl="1" algn="just">
              <a:buFont typeface="Wingdings 2" pitchFamily="18" charset="2"/>
              <a:buNone/>
            </a:pPr>
            <a:r>
              <a:rPr lang="en-US" altLang="en-US" sz="2500" b="1" dirty="0" smtClean="0">
                <a:latin typeface="Times New Roman" pitchFamily="18" charset="0"/>
                <a:cs typeface="Times New Roman" pitchFamily="18" charset="0"/>
              </a:rPr>
              <a:t>Ternary Relationship</a:t>
            </a:r>
          </a:p>
          <a:p>
            <a:pPr algn="just">
              <a:buFont typeface="Wingdings 2" pitchFamily="18" charset="2"/>
              <a:buNone/>
            </a:pPr>
            <a:r>
              <a:rPr lang="en-US" altLang="en-US" sz="2500" b="1" dirty="0" smtClean="0">
                <a:latin typeface="Times New Roman" pitchFamily="18" charset="0"/>
                <a:cs typeface="Times New Roman" pitchFamily="18" charset="0"/>
              </a:rPr>
              <a:t>Binary Relationship</a:t>
            </a:r>
            <a:endParaRPr lang="en-US" altLang="en-US" sz="2500" dirty="0" smtClean="0">
              <a:latin typeface="Times New Roman" pitchFamily="18" charset="0"/>
              <a:cs typeface="Times New Roman" pitchFamily="18" charset="0"/>
            </a:endParaRPr>
          </a:p>
          <a:p>
            <a:pPr algn="just">
              <a:buFont typeface="Wingdings 2" pitchFamily="18" charset="2"/>
              <a:buNone/>
            </a:pPr>
            <a:r>
              <a:rPr lang="en-US" altLang="en-US" sz="2500" dirty="0" smtClean="0">
                <a:latin typeface="Times New Roman" pitchFamily="18" charset="0"/>
                <a:cs typeface="Times New Roman" pitchFamily="18" charset="0"/>
              </a:rPr>
              <a:t>When two entities participate in relation.</a:t>
            </a:r>
          </a:p>
          <a:p>
            <a:pPr algn="just">
              <a:buFont typeface="Wingdings 2" pitchFamily="18" charset="2"/>
              <a:buNone/>
            </a:pPr>
            <a:r>
              <a:rPr lang="en-US" altLang="en-US" sz="2500" dirty="0" smtClean="0">
                <a:latin typeface="Times New Roman" pitchFamily="18" charset="0"/>
                <a:cs typeface="Times New Roman" pitchFamily="18" charset="0"/>
              </a:rPr>
              <a:t>WORKS_FOR is binary relationship and participating entities are EMPLOYEE and DEPARTMENT</a:t>
            </a:r>
          </a:p>
          <a:p>
            <a:pPr algn="just">
              <a:buFont typeface="Wingdings 2" pitchFamily="18" charset="2"/>
              <a:buNone/>
            </a:pPr>
            <a:r>
              <a:rPr lang="en-US" altLang="en-US" sz="2500" b="1" dirty="0" smtClean="0">
                <a:latin typeface="Times New Roman" pitchFamily="18" charset="0"/>
                <a:cs typeface="Times New Roman" pitchFamily="18" charset="0"/>
              </a:rPr>
              <a:t>Ternary Relationship</a:t>
            </a:r>
            <a:endParaRPr lang="en-US" altLang="en-US" sz="2500" dirty="0" smtClean="0">
              <a:latin typeface="Times New Roman" pitchFamily="18" charset="0"/>
              <a:cs typeface="Times New Roman" pitchFamily="18" charset="0"/>
            </a:endParaRPr>
          </a:p>
          <a:p>
            <a:pPr algn="just">
              <a:buFont typeface="Wingdings 2" pitchFamily="18" charset="2"/>
              <a:buNone/>
            </a:pPr>
            <a:r>
              <a:rPr lang="en-US" altLang="en-US" sz="2500" dirty="0" smtClean="0">
                <a:latin typeface="Times New Roman" pitchFamily="18" charset="0"/>
                <a:cs typeface="Times New Roman" pitchFamily="18" charset="0"/>
              </a:rPr>
              <a:t>When three entities participate in relation.</a:t>
            </a:r>
          </a:p>
          <a:p>
            <a:pPr algn="just">
              <a:buFont typeface="Wingdings 2" pitchFamily="18" charset="2"/>
              <a:buNone/>
            </a:pPr>
            <a:r>
              <a:rPr lang="en-US" altLang="en-US" sz="2500" dirty="0" smtClean="0">
                <a:latin typeface="Times New Roman" pitchFamily="18" charset="0"/>
                <a:cs typeface="Times New Roman" pitchFamily="18" charset="0"/>
              </a:rPr>
              <a:t>SUPPLY is ternary relationship and participating entities are SUPPLIER, PROJECT and PARTS.</a:t>
            </a:r>
          </a:p>
          <a:p>
            <a:pPr algn="just">
              <a:buFont typeface="Wingdings 2" pitchFamily="18" charset="2"/>
              <a:buNone/>
            </a:pPr>
            <a:endParaRPr lang="en-US" altLang="en-US" sz="2500" dirty="0" smtClean="0">
              <a:latin typeface="Times New Roman" pitchFamily="18" charset="0"/>
              <a:cs typeface="Times New Roman" pitchFamily="18" charset="0"/>
            </a:endParaRPr>
          </a:p>
        </p:txBody>
      </p:sp>
      <p:sp>
        <p:nvSpPr>
          <p:cNvPr id="2" name="Footer Placeholder 1"/>
          <p:cNvSpPr>
            <a:spLocks noGrp="1"/>
          </p:cNvSpPr>
          <p:nvPr>
            <p:ph type="ftr" sz="quarter" idx="11"/>
          </p:nvPr>
        </p:nvSpPr>
        <p:spPr/>
        <p:txBody>
          <a:bodyPr/>
          <a:lstStyle/>
          <a:p>
            <a:r>
              <a:rPr lang="en-US" smtClean="0"/>
              <a:t>Manikanta Assistant professor Department of MCA ATME CE</a:t>
            </a:r>
            <a:endParaRPr lang="en-US"/>
          </a:p>
        </p:txBody>
      </p:sp>
    </p:spTree>
    <p:extLst>
      <p:ext uri="{BB962C8B-B14F-4D97-AF65-F5344CB8AC3E}">
        <p14:creationId xmlns:p14="http://schemas.microsoft.com/office/powerpoint/2010/main" val="515986552"/>
      </p:ext>
    </p:extLst>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9570" name="Content Placeholder 3" descr="untitled7.bmp"/>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228600" y="1981200"/>
            <a:ext cx="8610600" cy="4572000"/>
          </a:xfrm>
        </p:spPr>
      </p:pic>
      <p:sp>
        <p:nvSpPr>
          <p:cNvPr id="109571" name="Rectangle 1"/>
          <p:cNvSpPr>
            <a:spLocks noChangeArrowheads="1"/>
          </p:cNvSpPr>
          <p:nvPr/>
        </p:nvSpPr>
        <p:spPr bwMode="auto">
          <a:xfrm>
            <a:off x="112713" y="762000"/>
            <a:ext cx="9031287" cy="862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p>
            <a:pPr algn="just" eaLnBrk="1" hangingPunct="1">
              <a:tabLst>
                <a:tab pos="228600" algn="l"/>
                <a:tab pos="457200" algn="l"/>
              </a:tabLst>
            </a:pPr>
            <a:r>
              <a:rPr lang="en-US" altLang="en-US" sz="2500" b="1">
                <a:latin typeface="Times New Roman" pitchFamily="18" charset="0"/>
                <a:cs typeface="Times New Roman" pitchFamily="18" charset="0"/>
              </a:rPr>
              <a:t>Degree of Relationships Type: Example</a:t>
            </a:r>
            <a:endParaRPr lang="en-US" altLang="en-US" sz="2500">
              <a:latin typeface="Times New Roman" pitchFamily="18" charset="0"/>
              <a:cs typeface="Times New Roman" pitchFamily="18" charset="0"/>
            </a:endParaRPr>
          </a:p>
          <a:p>
            <a:pPr algn="just">
              <a:tabLst>
                <a:tab pos="228600" algn="l"/>
                <a:tab pos="457200" algn="l"/>
              </a:tabLst>
            </a:pPr>
            <a:r>
              <a:rPr lang="en-US" altLang="en-US" sz="2500">
                <a:latin typeface="Times New Roman" pitchFamily="18" charset="0"/>
                <a:cs typeface="Times New Roman" pitchFamily="18" charset="0"/>
              </a:rPr>
              <a:t>Some relationship instances in the ‘SUPPLY’ ternary relationship set</a:t>
            </a:r>
          </a:p>
        </p:txBody>
      </p:sp>
      <p:sp>
        <p:nvSpPr>
          <p:cNvPr id="2" name="Footer Placeholder 1"/>
          <p:cNvSpPr>
            <a:spLocks noGrp="1"/>
          </p:cNvSpPr>
          <p:nvPr>
            <p:ph type="ftr" sz="quarter" idx="11"/>
          </p:nvPr>
        </p:nvSpPr>
        <p:spPr/>
        <p:txBody>
          <a:bodyPr/>
          <a:lstStyle/>
          <a:p>
            <a:r>
              <a:rPr lang="en-US" smtClean="0"/>
              <a:t>Manikanta Assistant professor Department of MCA ATME CE</a:t>
            </a:r>
            <a:endParaRPr lang="en-US"/>
          </a:p>
        </p:txBody>
      </p:sp>
    </p:spTree>
    <p:extLst>
      <p:ext uri="{BB962C8B-B14F-4D97-AF65-F5344CB8AC3E}">
        <p14:creationId xmlns:p14="http://schemas.microsoft.com/office/powerpoint/2010/main" val="3107047440"/>
      </p:ext>
    </p:extLst>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0594" name="Content Placeholder 3" descr="untitled8.bmp"/>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685800" y="1219200"/>
            <a:ext cx="7696200" cy="4448175"/>
          </a:xfrm>
        </p:spPr>
      </p:pic>
      <p:sp>
        <p:nvSpPr>
          <p:cNvPr id="2" name="Footer Placeholder 1"/>
          <p:cNvSpPr>
            <a:spLocks noGrp="1"/>
          </p:cNvSpPr>
          <p:nvPr>
            <p:ph type="ftr" sz="quarter" idx="11"/>
          </p:nvPr>
        </p:nvSpPr>
        <p:spPr/>
        <p:txBody>
          <a:bodyPr/>
          <a:lstStyle/>
          <a:p>
            <a:r>
              <a:rPr lang="en-US" smtClean="0"/>
              <a:t>Manikanta Assistant professor Department of MCA ATME CE</a:t>
            </a:r>
            <a:endParaRPr lang="en-US"/>
          </a:p>
        </p:txBody>
      </p:sp>
    </p:spTree>
    <p:extLst>
      <p:ext uri="{BB962C8B-B14F-4D97-AF65-F5344CB8AC3E}">
        <p14:creationId xmlns:p14="http://schemas.microsoft.com/office/powerpoint/2010/main" val="1619381252"/>
      </p:ext>
    </p:extLst>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Content Placeholder 2"/>
          <p:cNvSpPr>
            <a:spLocks noGrp="1"/>
          </p:cNvSpPr>
          <p:nvPr>
            <p:ph idx="1"/>
          </p:nvPr>
        </p:nvSpPr>
        <p:spPr>
          <a:xfrm>
            <a:off x="304800" y="685800"/>
            <a:ext cx="8382000" cy="5867400"/>
          </a:xfrm>
        </p:spPr>
        <p:txBody>
          <a:bodyPr/>
          <a:lstStyle/>
          <a:p>
            <a:pPr algn="just">
              <a:buFont typeface="Wingdings 2" pitchFamily="18" charset="2"/>
              <a:buNone/>
            </a:pPr>
            <a:r>
              <a:rPr lang="en-US" altLang="en-US" sz="2500" dirty="0" smtClean="0">
                <a:latin typeface="Times New Roman" pitchFamily="18" charset="0"/>
                <a:cs typeface="Times New Roman" pitchFamily="18" charset="0"/>
              </a:rPr>
              <a:t>Role names</a:t>
            </a:r>
          </a:p>
          <a:p>
            <a:pPr algn="just">
              <a:buFont typeface="Wingdings 2" pitchFamily="18" charset="2"/>
              <a:buNone/>
            </a:pPr>
            <a:r>
              <a:rPr lang="en-US" altLang="en-US" sz="2500" dirty="0" smtClean="0">
                <a:latin typeface="Times New Roman" pitchFamily="18" charset="0"/>
                <a:cs typeface="Times New Roman" pitchFamily="18" charset="0"/>
              </a:rPr>
              <a:t>	Each entity type that participate in a relationship type plays a particular role in the relationship. Role name signifies the role that a participating entity plays in each relationship instance.</a:t>
            </a:r>
          </a:p>
          <a:p>
            <a:pPr algn="just">
              <a:buFont typeface="Wingdings 2" pitchFamily="18" charset="2"/>
              <a:buNone/>
            </a:pPr>
            <a:r>
              <a:rPr lang="en-US" altLang="en-US" sz="2500" dirty="0" smtClean="0">
                <a:latin typeface="Times New Roman" pitchFamily="18" charset="0"/>
                <a:cs typeface="Times New Roman" pitchFamily="18" charset="0"/>
              </a:rPr>
              <a:t> </a:t>
            </a:r>
          </a:p>
          <a:p>
            <a:pPr algn="just">
              <a:buFont typeface="Wingdings 2" pitchFamily="18" charset="2"/>
              <a:buNone/>
            </a:pPr>
            <a:r>
              <a:rPr lang="en-US" altLang="en-US" sz="2500" dirty="0" smtClean="0">
                <a:latin typeface="Times New Roman" pitchFamily="18" charset="0"/>
                <a:cs typeface="Times New Roman" pitchFamily="18" charset="0"/>
              </a:rPr>
              <a:t> For example,</a:t>
            </a:r>
          </a:p>
          <a:p>
            <a:pPr lvl="1" algn="just">
              <a:buFont typeface="Wingdings 2" pitchFamily="18" charset="2"/>
              <a:buNone/>
            </a:pPr>
            <a:r>
              <a:rPr lang="en-US" altLang="en-US" sz="2500" dirty="0" smtClean="0">
                <a:latin typeface="Times New Roman" pitchFamily="18" charset="0"/>
                <a:cs typeface="Times New Roman" pitchFamily="18" charset="0"/>
              </a:rPr>
              <a:t>	In the WORKS_FOR relationship type, </a:t>
            </a:r>
            <a:r>
              <a:rPr lang="en-US" altLang="en-US" sz="2500" b="1" dirty="0" smtClean="0">
                <a:latin typeface="Times New Roman" pitchFamily="18" charset="0"/>
                <a:cs typeface="Times New Roman" pitchFamily="18" charset="0"/>
              </a:rPr>
              <a:t>EMPLOYEE</a:t>
            </a:r>
            <a:r>
              <a:rPr lang="en-US" altLang="en-US" sz="2500" dirty="0" smtClean="0">
                <a:latin typeface="Times New Roman" pitchFamily="18" charset="0"/>
                <a:cs typeface="Times New Roman" pitchFamily="18" charset="0"/>
              </a:rPr>
              <a:t> plays the role of employee or worker and </a:t>
            </a:r>
            <a:r>
              <a:rPr lang="en-US" altLang="en-US" sz="2500" b="1" dirty="0" smtClean="0">
                <a:latin typeface="Times New Roman" pitchFamily="18" charset="0"/>
                <a:cs typeface="Times New Roman" pitchFamily="18" charset="0"/>
              </a:rPr>
              <a:t>DEPARTMENT</a:t>
            </a:r>
            <a:r>
              <a:rPr lang="en-US" altLang="en-US" sz="2500" dirty="0" smtClean="0">
                <a:latin typeface="Times New Roman" pitchFamily="18" charset="0"/>
                <a:cs typeface="Times New Roman" pitchFamily="18" charset="0"/>
              </a:rPr>
              <a:t> plays a role of department or employer.</a:t>
            </a:r>
          </a:p>
          <a:p>
            <a:pPr algn="just">
              <a:buFont typeface="Wingdings 2" pitchFamily="18" charset="2"/>
              <a:buNone/>
            </a:pPr>
            <a:r>
              <a:rPr lang="en-US" altLang="en-US" sz="2500" dirty="0" smtClean="0">
                <a:latin typeface="Times New Roman" pitchFamily="18" charset="0"/>
                <a:cs typeface="Times New Roman" pitchFamily="18" charset="0"/>
              </a:rPr>
              <a:t>	    Each participating entity type name can be used as role              name.</a:t>
            </a:r>
          </a:p>
          <a:p>
            <a:pPr algn="just">
              <a:buFont typeface="Wingdings 2" pitchFamily="18" charset="2"/>
              <a:buNone/>
            </a:pPr>
            <a:endParaRPr lang="en-US" altLang="en-US" sz="2500" dirty="0" smtClean="0">
              <a:latin typeface="Times New Roman" pitchFamily="18" charset="0"/>
              <a:cs typeface="Times New Roman" pitchFamily="18" charset="0"/>
            </a:endParaRPr>
          </a:p>
        </p:txBody>
      </p:sp>
      <p:sp>
        <p:nvSpPr>
          <p:cNvPr id="2" name="Footer Placeholder 1"/>
          <p:cNvSpPr>
            <a:spLocks noGrp="1"/>
          </p:cNvSpPr>
          <p:nvPr>
            <p:ph type="ftr" sz="quarter" idx="11"/>
          </p:nvPr>
        </p:nvSpPr>
        <p:spPr/>
        <p:txBody>
          <a:bodyPr/>
          <a:lstStyle/>
          <a:p>
            <a:r>
              <a:rPr lang="en-US" smtClean="0"/>
              <a:t>Manikanta Assistant professor Department of MCA ATME CE</a:t>
            </a:r>
            <a:endParaRPr lang="en-US"/>
          </a:p>
        </p:txBody>
      </p:sp>
    </p:spTree>
    <p:extLst>
      <p:ext uri="{BB962C8B-B14F-4D97-AF65-F5344CB8AC3E}">
        <p14:creationId xmlns:p14="http://schemas.microsoft.com/office/powerpoint/2010/main" val="3645830851"/>
      </p:ext>
    </p:extLst>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Content Placeholder 2"/>
          <p:cNvSpPr>
            <a:spLocks noGrp="1"/>
          </p:cNvSpPr>
          <p:nvPr>
            <p:ph idx="1"/>
          </p:nvPr>
        </p:nvSpPr>
        <p:spPr>
          <a:xfrm>
            <a:off x="381000" y="1143000"/>
            <a:ext cx="8229600" cy="4389438"/>
          </a:xfrm>
        </p:spPr>
        <p:txBody>
          <a:bodyPr>
            <a:normAutofit fontScale="77500" lnSpcReduction="20000"/>
          </a:bodyPr>
          <a:lstStyle/>
          <a:p>
            <a:pPr algn="just">
              <a:lnSpc>
                <a:spcPct val="150000"/>
              </a:lnSpc>
              <a:buFont typeface="Wingdings 2" pitchFamily="18" charset="2"/>
              <a:buNone/>
            </a:pPr>
            <a:r>
              <a:rPr lang="en-US" altLang="en-US" sz="2500" b="1" dirty="0" smtClean="0">
                <a:latin typeface="Times New Roman" pitchFamily="18" charset="0"/>
                <a:cs typeface="Times New Roman" pitchFamily="18" charset="0"/>
              </a:rPr>
              <a:t>Recursive relationship</a:t>
            </a:r>
            <a:endParaRPr lang="en-US" altLang="en-US" sz="2500" dirty="0" smtClean="0">
              <a:latin typeface="Times New Roman" pitchFamily="18" charset="0"/>
              <a:cs typeface="Times New Roman" pitchFamily="18" charset="0"/>
            </a:endParaRPr>
          </a:p>
          <a:p>
            <a:pPr algn="just">
              <a:lnSpc>
                <a:spcPct val="150000"/>
              </a:lnSpc>
              <a:buFont typeface="Wingdings 2" pitchFamily="18" charset="2"/>
              <a:buNone/>
            </a:pPr>
            <a:r>
              <a:rPr lang="en-US" altLang="en-US" sz="2500" dirty="0" smtClean="0">
                <a:latin typeface="Times New Roman" pitchFamily="18" charset="0"/>
                <a:cs typeface="Times New Roman" pitchFamily="18" charset="0"/>
              </a:rPr>
              <a:t>	</a:t>
            </a:r>
            <a:r>
              <a:rPr lang="en-US" sz="2800" b="1" dirty="0" smtClean="0"/>
              <a:t>Self-Referencing </a:t>
            </a:r>
            <a:r>
              <a:rPr lang="en-US" sz="2800" b="1" dirty="0"/>
              <a:t>Relationships</a:t>
            </a:r>
          </a:p>
          <a:p>
            <a:pPr fontAlgn="base"/>
            <a:r>
              <a:rPr lang="en-US" sz="2800" dirty="0"/>
              <a:t>A self-referencing relationship is also known as recursive relationship and it is useful is cases when a table has relationship with itself. </a:t>
            </a:r>
          </a:p>
          <a:p>
            <a:pPr fontAlgn="base"/>
            <a:r>
              <a:rPr lang="en-US" sz="2800" b="1" dirty="0"/>
              <a:t>Example:</a:t>
            </a:r>
            <a:endParaRPr lang="en-US" sz="2800" dirty="0"/>
          </a:p>
          <a:p>
            <a:pPr fontAlgn="base"/>
            <a:r>
              <a:rPr lang="en-US" sz="2800" dirty="0"/>
              <a:t>An "Employee" entity where each employee can have manager who is also an employee.</a:t>
            </a:r>
          </a:p>
          <a:p>
            <a:pPr algn="just">
              <a:lnSpc>
                <a:spcPct val="150000"/>
              </a:lnSpc>
              <a:buFont typeface="Wingdings 2" pitchFamily="18" charset="2"/>
              <a:buNone/>
            </a:pPr>
            <a:endParaRPr lang="en-US" altLang="en-US" sz="2500" dirty="0" smtClean="0">
              <a:latin typeface="Times New Roman" pitchFamily="18" charset="0"/>
              <a:cs typeface="Times New Roman" pitchFamily="18" charset="0"/>
            </a:endParaRPr>
          </a:p>
          <a:p>
            <a:pPr algn="just">
              <a:lnSpc>
                <a:spcPct val="150000"/>
              </a:lnSpc>
              <a:buFont typeface="Wingdings 2" pitchFamily="18" charset="2"/>
              <a:buNone/>
            </a:pPr>
            <a:r>
              <a:rPr lang="en-US" altLang="en-US" sz="2500" dirty="0" smtClean="0">
                <a:latin typeface="Times New Roman" pitchFamily="18" charset="0"/>
                <a:cs typeface="Times New Roman" pitchFamily="18" charset="0"/>
              </a:rPr>
              <a:t>	In such cases, role names become necessary for distinguishing the meaning of each </a:t>
            </a:r>
            <a:r>
              <a:rPr lang="en-US" altLang="en-US" sz="2500" dirty="0" err="1" smtClean="0">
                <a:latin typeface="Times New Roman" pitchFamily="18" charset="0"/>
                <a:cs typeface="Times New Roman" pitchFamily="18" charset="0"/>
              </a:rPr>
              <a:t>participation.Such</a:t>
            </a:r>
            <a:r>
              <a:rPr lang="en-US" altLang="en-US" sz="2500" dirty="0" smtClean="0">
                <a:latin typeface="Times New Roman" pitchFamily="18" charset="0"/>
                <a:cs typeface="Times New Roman" pitchFamily="18" charset="0"/>
              </a:rPr>
              <a:t> relationship types are called Recursive relationship.</a:t>
            </a:r>
          </a:p>
          <a:p>
            <a:pPr algn="just">
              <a:lnSpc>
                <a:spcPct val="150000"/>
              </a:lnSpc>
              <a:buFont typeface="Wingdings 2" pitchFamily="18" charset="2"/>
              <a:buNone/>
            </a:pPr>
            <a:endParaRPr lang="en-US" altLang="en-US" sz="2500" dirty="0" smtClean="0">
              <a:latin typeface="Times New Roman" pitchFamily="18" charset="0"/>
              <a:cs typeface="Times New Roman" pitchFamily="18" charset="0"/>
            </a:endParaRPr>
          </a:p>
        </p:txBody>
      </p:sp>
      <p:sp>
        <p:nvSpPr>
          <p:cNvPr id="2" name="Footer Placeholder 1"/>
          <p:cNvSpPr>
            <a:spLocks noGrp="1"/>
          </p:cNvSpPr>
          <p:nvPr>
            <p:ph type="ftr" sz="quarter" idx="11"/>
          </p:nvPr>
        </p:nvSpPr>
        <p:spPr/>
        <p:txBody>
          <a:bodyPr/>
          <a:lstStyle/>
          <a:p>
            <a:r>
              <a:rPr lang="en-US" smtClean="0"/>
              <a:t>Manikanta Assistant professor Department of MCA ATME CE</a:t>
            </a:r>
            <a:endParaRPr lang="en-US"/>
          </a:p>
        </p:txBody>
      </p:sp>
    </p:spTree>
    <p:extLst>
      <p:ext uri="{BB962C8B-B14F-4D97-AF65-F5344CB8AC3E}">
        <p14:creationId xmlns:p14="http://schemas.microsoft.com/office/powerpoint/2010/main" val="2084013435"/>
      </p:ext>
    </p:extLst>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Title 1"/>
          <p:cNvSpPr>
            <a:spLocks noGrp="1"/>
          </p:cNvSpPr>
          <p:nvPr>
            <p:ph type="title"/>
          </p:nvPr>
        </p:nvSpPr>
        <p:spPr>
          <a:xfrm>
            <a:off x="381000" y="1066800"/>
            <a:ext cx="8229600" cy="1600200"/>
          </a:xfrm>
        </p:spPr>
        <p:txBody>
          <a:bodyPr>
            <a:normAutofit fontScale="90000"/>
          </a:bodyPr>
          <a:lstStyle/>
          <a:p>
            <a:r>
              <a:rPr lang="en-US" altLang="en-US" sz="2500" dirty="0" smtClean="0">
                <a:solidFill>
                  <a:srgbClr val="FF0000"/>
                </a:solidFill>
                <a:latin typeface="Times New Roman" pitchFamily="18" charset="0"/>
                <a:cs typeface="Times New Roman" pitchFamily="18" charset="0"/>
              </a:rPr>
              <a:t/>
            </a:r>
            <a:br>
              <a:rPr lang="en-US" altLang="en-US" sz="2500" dirty="0" smtClean="0">
                <a:solidFill>
                  <a:srgbClr val="FF0000"/>
                </a:solidFill>
                <a:latin typeface="Times New Roman" pitchFamily="18" charset="0"/>
                <a:cs typeface="Times New Roman" pitchFamily="18" charset="0"/>
              </a:rPr>
            </a:br>
            <a:r>
              <a:rPr lang="en-US" altLang="en-US" sz="2500" dirty="0" smtClean="0">
                <a:solidFill>
                  <a:srgbClr val="FF0000"/>
                </a:solidFill>
                <a:latin typeface="Times New Roman" pitchFamily="18" charset="0"/>
                <a:cs typeface="Times New Roman" pitchFamily="18" charset="0"/>
              </a:rPr>
              <a:t/>
            </a:r>
            <a:br>
              <a:rPr lang="en-US" altLang="en-US" sz="2500" dirty="0" smtClean="0">
                <a:solidFill>
                  <a:srgbClr val="FF0000"/>
                </a:solidFill>
                <a:latin typeface="Times New Roman" pitchFamily="18" charset="0"/>
                <a:cs typeface="Times New Roman" pitchFamily="18" charset="0"/>
              </a:rPr>
            </a:br>
            <a:r>
              <a:rPr lang="en-US" altLang="en-US" sz="2500" dirty="0" smtClean="0">
                <a:solidFill>
                  <a:srgbClr val="FF0000"/>
                </a:solidFill>
                <a:latin typeface="Times New Roman" pitchFamily="18" charset="0"/>
                <a:cs typeface="Times New Roman" pitchFamily="18" charset="0"/>
              </a:rPr>
              <a:t/>
            </a:r>
            <a:br>
              <a:rPr lang="en-US" altLang="en-US" sz="2500" dirty="0" smtClean="0">
                <a:solidFill>
                  <a:srgbClr val="FF0000"/>
                </a:solidFill>
                <a:latin typeface="Times New Roman" pitchFamily="18" charset="0"/>
                <a:cs typeface="Times New Roman" pitchFamily="18" charset="0"/>
              </a:rPr>
            </a:br>
            <a:r>
              <a:rPr lang="en-US" altLang="en-US" sz="2500" dirty="0" smtClean="0">
                <a:latin typeface="Times New Roman" pitchFamily="18" charset="0"/>
                <a:cs typeface="Times New Roman" pitchFamily="18" charset="0"/>
              </a:rPr>
              <a:t>Recursive relationship and Roles: Example</a:t>
            </a:r>
            <a:br>
              <a:rPr lang="en-US" altLang="en-US" sz="2500" dirty="0" smtClean="0">
                <a:latin typeface="Times New Roman" pitchFamily="18" charset="0"/>
                <a:cs typeface="Times New Roman" pitchFamily="18" charset="0"/>
              </a:rPr>
            </a:br>
            <a:r>
              <a:rPr lang="en-US" altLang="en-US" sz="2500" dirty="0" smtClean="0">
                <a:latin typeface="Times New Roman" pitchFamily="18" charset="0"/>
                <a:cs typeface="Times New Roman" pitchFamily="18" charset="0"/>
              </a:rPr>
              <a:t>A recursive relationship SUPERVISION between EMPLOYEE in the </a:t>
            </a:r>
            <a:r>
              <a:rPr lang="en-US" altLang="en-US" sz="2500" b="1" dirty="0" smtClean="0">
                <a:latin typeface="Times New Roman" pitchFamily="18" charset="0"/>
                <a:cs typeface="Times New Roman" pitchFamily="18" charset="0"/>
              </a:rPr>
              <a:t>supervisor role </a:t>
            </a:r>
            <a:r>
              <a:rPr lang="en-US" altLang="en-US" sz="2500" dirty="0" smtClean="0">
                <a:latin typeface="Times New Roman" pitchFamily="18" charset="0"/>
                <a:cs typeface="Times New Roman" pitchFamily="18" charset="0"/>
              </a:rPr>
              <a:t>(1) and EMPLOYEE in the </a:t>
            </a:r>
            <a:r>
              <a:rPr lang="en-US" altLang="en-US" sz="2500" b="1" dirty="0" smtClean="0">
                <a:latin typeface="Times New Roman" pitchFamily="18" charset="0"/>
                <a:cs typeface="Times New Roman" pitchFamily="18" charset="0"/>
              </a:rPr>
              <a:t>subordinate role</a:t>
            </a:r>
            <a:r>
              <a:rPr lang="en-US" altLang="en-US" sz="2500" dirty="0" smtClean="0">
                <a:latin typeface="Times New Roman" pitchFamily="18" charset="0"/>
                <a:cs typeface="Times New Roman" pitchFamily="18" charset="0"/>
              </a:rPr>
              <a:t> </a:t>
            </a:r>
            <a:r>
              <a:rPr lang="en-US" altLang="en-US" sz="2500" dirty="0" smtClean="0">
                <a:solidFill>
                  <a:srgbClr val="FF0000"/>
                </a:solidFill>
                <a:latin typeface="Times New Roman" pitchFamily="18" charset="0"/>
                <a:cs typeface="Times New Roman" pitchFamily="18" charset="0"/>
              </a:rPr>
              <a:t>(2)</a:t>
            </a:r>
            <a:br>
              <a:rPr lang="en-US" altLang="en-US" sz="2500" dirty="0" smtClean="0">
                <a:solidFill>
                  <a:srgbClr val="FF0000"/>
                </a:solidFill>
                <a:latin typeface="Times New Roman" pitchFamily="18" charset="0"/>
                <a:cs typeface="Times New Roman" pitchFamily="18" charset="0"/>
              </a:rPr>
            </a:br>
            <a:endParaRPr lang="en-US" altLang="en-US" sz="2500" dirty="0" smtClean="0">
              <a:solidFill>
                <a:srgbClr val="FF0000"/>
              </a:solidFill>
              <a:latin typeface="Times New Roman" pitchFamily="18" charset="0"/>
              <a:cs typeface="Times New Roman" pitchFamily="18" charset="0"/>
            </a:endParaRPr>
          </a:p>
        </p:txBody>
      </p:sp>
      <p:pic>
        <p:nvPicPr>
          <p:cNvPr id="113667" name="Content Placeholder 3" descr="untitled9.bmp"/>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533400" y="2590800"/>
            <a:ext cx="8077200" cy="3414713"/>
          </a:xfrm>
        </p:spPr>
      </p:pic>
      <p:sp>
        <p:nvSpPr>
          <p:cNvPr id="2" name="Footer Placeholder 1"/>
          <p:cNvSpPr>
            <a:spLocks noGrp="1"/>
          </p:cNvSpPr>
          <p:nvPr>
            <p:ph type="ftr" sz="quarter" idx="11"/>
          </p:nvPr>
        </p:nvSpPr>
        <p:spPr/>
        <p:txBody>
          <a:bodyPr/>
          <a:lstStyle/>
          <a:p>
            <a:r>
              <a:rPr lang="en-US" smtClean="0"/>
              <a:t>Manikanta Assistant professor Department of MCA ATME CE</a:t>
            </a:r>
            <a:endParaRPr lang="en-US"/>
          </a:p>
        </p:txBody>
      </p:sp>
    </p:spTree>
    <p:extLst>
      <p:ext uri="{BB962C8B-B14F-4D97-AF65-F5344CB8AC3E}">
        <p14:creationId xmlns:p14="http://schemas.microsoft.com/office/powerpoint/2010/main" val="4046949434"/>
      </p:ext>
    </p:extLst>
  </p:cSld>
  <p:clrMapOvr>
    <a:masterClrMapping/>
  </p:clrMapOvr>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Content Placeholder 2"/>
          <p:cNvSpPr>
            <a:spLocks noGrp="1"/>
          </p:cNvSpPr>
          <p:nvPr>
            <p:ph idx="1"/>
          </p:nvPr>
        </p:nvSpPr>
        <p:spPr>
          <a:xfrm>
            <a:off x="457200" y="533400"/>
            <a:ext cx="8229600" cy="5592763"/>
          </a:xfrm>
        </p:spPr>
        <p:txBody>
          <a:bodyPr/>
          <a:lstStyle/>
          <a:p>
            <a:pPr algn="just">
              <a:lnSpc>
                <a:spcPct val="150000"/>
              </a:lnSpc>
              <a:buFont typeface="Wingdings 2" pitchFamily="18" charset="2"/>
              <a:buNone/>
            </a:pPr>
            <a:r>
              <a:rPr lang="en-IN" altLang="en-US" sz="2500" b="1" dirty="0" smtClean="0">
                <a:latin typeface="Times New Roman" pitchFamily="18" charset="0"/>
                <a:cs typeface="Times New Roman" pitchFamily="18" charset="0"/>
              </a:rPr>
              <a:t>Constraints on Relationships</a:t>
            </a:r>
            <a:endParaRPr lang="en-US" altLang="en-US" sz="2500" dirty="0" smtClean="0">
              <a:latin typeface="Times New Roman" pitchFamily="18" charset="0"/>
              <a:cs typeface="Times New Roman" pitchFamily="18" charset="0"/>
            </a:endParaRPr>
          </a:p>
          <a:p>
            <a:pPr algn="just">
              <a:lnSpc>
                <a:spcPct val="150000"/>
              </a:lnSpc>
              <a:buFont typeface="Wingdings 2" pitchFamily="18" charset="2"/>
              <a:buNone/>
            </a:pPr>
            <a:r>
              <a:rPr lang="en-IN" altLang="en-US" sz="2500" dirty="0" smtClean="0">
                <a:latin typeface="Times New Roman" pitchFamily="18" charset="0"/>
                <a:cs typeface="Times New Roman" pitchFamily="18" charset="0"/>
              </a:rPr>
              <a:t>	Structural Constraints on Relationship Types (Also known as ratio constraints) are determined from the mini-world situation.</a:t>
            </a:r>
            <a:endParaRPr lang="en-US" altLang="en-US" sz="2500" dirty="0" smtClean="0">
              <a:latin typeface="Times New Roman" pitchFamily="18" charset="0"/>
              <a:cs typeface="Times New Roman" pitchFamily="18" charset="0"/>
            </a:endParaRPr>
          </a:p>
          <a:p>
            <a:pPr lvl="1" algn="just">
              <a:lnSpc>
                <a:spcPct val="150000"/>
              </a:lnSpc>
              <a:buFont typeface="Wingdings 2" pitchFamily="18" charset="2"/>
              <a:buNone/>
            </a:pPr>
            <a:r>
              <a:rPr lang="en-IN" altLang="en-US" sz="2500" dirty="0" smtClean="0">
                <a:latin typeface="Times New Roman" pitchFamily="18" charset="0"/>
                <a:cs typeface="Times New Roman" pitchFamily="18" charset="0"/>
              </a:rPr>
              <a:t>Maximum Cardinality (or cardinality ratio)</a:t>
            </a:r>
            <a:endParaRPr lang="en-US" altLang="en-US" sz="2500" dirty="0" smtClean="0">
              <a:latin typeface="Times New Roman" pitchFamily="18" charset="0"/>
              <a:cs typeface="Times New Roman" pitchFamily="18" charset="0"/>
            </a:endParaRPr>
          </a:p>
          <a:p>
            <a:pPr lvl="1" algn="just">
              <a:lnSpc>
                <a:spcPct val="150000"/>
              </a:lnSpc>
              <a:buFont typeface="Wingdings 2" pitchFamily="18" charset="2"/>
              <a:buNone/>
            </a:pPr>
            <a:r>
              <a:rPr lang="en-IN" altLang="en-US" sz="2500" dirty="0" smtClean="0">
                <a:latin typeface="Times New Roman" pitchFamily="18" charset="0"/>
                <a:cs typeface="Times New Roman" pitchFamily="18" charset="0"/>
              </a:rPr>
              <a:t>Minimum Cardinality (also called participation constraint or existence dependency constraints)</a:t>
            </a:r>
            <a:endParaRPr lang="en-US" altLang="en-US" sz="2500" dirty="0" smtClean="0">
              <a:latin typeface="Times New Roman" pitchFamily="18" charset="0"/>
              <a:cs typeface="Times New Roman" pitchFamily="18" charset="0"/>
            </a:endParaRPr>
          </a:p>
          <a:p>
            <a:pPr algn="just">
              <a:lnSpc>
                <a:spcPct val="150000"/>
              </a:lnSpc>
              <a:buFont typeface="Wingdings 2" pitchFamily="18" charset="2"/>
              <a:buNone/>
            </a:pPr>
            <a:endParaRPr lang="en-US" altLang="en-US" sz="2500" dirty="0" smtClean="0">
              <a:latin typeface="Times New Roman" pitchFamily="18" charset="0"/>
              <a:cs typeface="Times New Roman" pitchFamily="18" charset="0"/>
            </a:endParaRPr>
          </a:p>
        </p:txBody>
      </p:sp>
      <p:sp>
        <p:nvSpPr>
          <p:cNvPr id="2" name="Footer Placeholder 1"/>
          <p:cNvSpPr>
            <a:spLocks noGrp="1"/>
          </p:cNvSpPr>
          <p:nvPr>
            <p:ph type="ftr" sz="quarter" idx="11"/>
          </p:nvPr>
        </p:nvSpPr>
        <p:spPr/>
        <p:txBody>
          <a:bodyPr/>
          <a:lstStyle/>
          <a:p>
            <a:r>
              <a:rPr lang="en-US" smtClean="0"/>
              <a:t>Manikanta Assistant professor Department of MCA ATME CE</a:t>
            </a:r>
            <a:endParaRPr lang="en-US"/>
          </a:p>
        </p:txBody>
      </p:sp>
    </p:spTree>
    <p:extLst>
      <p:ext uri="{BB962C8B-B14F-4D97-AF65-F5344CB8AC3E}">
        <p14:creationId xmlns:p14="http://schemas.microsoft.com/office/powerpoint/2010/main" val="1089746269"/>
      </p:ext>
    </p:extLst>
  </p:cSld>
  <p:clrMapOvr>
    <a:masterClrMapping/>
  </p:clrMapOvr>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Content Placeholder 2"/>
          <p:cNvSpPr>
            <a:spLocks noGrp="1"/>
          </p:cNvSpPr>
          <p:nvPr>
            <p:ph idx="1"/>
          </p:nvPr>
        </p:nvSpPr>
        <p:spPr>
          <a:xfrm>
            <a:off x="457200" y="990600"/>
            <a:ext cx="8229600" cy="5135563"/>
          </a:xfrm>
        </p:spPr>
        <p:txBody>
          <a:bodyPr/>
          <a:lstStyle/>
          <a:p>
            <a:pPr algn="just">
              <a:buFont typeface="Wingdings 2" pitchFamily="18" charset="2"/>
              <a:buNone/>
            </a:pPr>
            <a:r>
              <a:rPr lang="en-IN" altLang="en-US" sz="2500" dirty="0" smtClean="0">
                <a:latin typeface="Times New Roman" pitchFamily="18" charset="0"/>
                <a:cs typeface="Times New Roman" pitchFamily="18" charset="0"/>
              </a:rPr>
              <a:t>	Maximum Cardinality (or cardinality ratio) for Binary relationship It refers to the number of entities to which another entity can be associated via a relationship set</a:t>
            </a:r>
            <a:endParaRPr lang="en-US" altLang="en-US" sz="2500" dirty="0" smtClean="0">
              <a:latin typeface="Times New Roman" pitchFamily="18" charset="0"/>
              <a:cs typeface="Times New Roman" pitchFamily="18" charset="0"/>
            </a:endParaRPr>
          </a:p>
          <a:p>
            <a:pPr algn="just">
              <a:buFont typeface="Wingdings 2" pitchFamily="18" charset="2"/>
              <a:buNone/>
            </a:pPr>
            <a:r>
              <a:rPr lang="en-IN" altLang="en-US" sz="2500" dirty="0" smtClean="0">
                <a:latin typeface="Times New Roman" pitchFamily="18" charset="0"/>
                <a:cs typeface="Times New Roman" pitchFamily="18" charset="0"/>
              </a:rPr>
              <a:t>	Cardinality must be one of the following types:</a:t>
            </a:r>
            <a:endParaRPr lang="en-US" altLang="en-US" sz="2500" dirty="0" smtClean="0">
              <a:latin typeface="Times New Roman" pitchFamily="18" charset="0"/>
              <a:cs typeface="Times New Roman" pitchFamily="18" charset="0"/>
            </a:endParaRPr>
          </a:p>
          <a:p>
            <a:pPr lvl="1" algn="just">
              <a:buFont typeface="Wingdings 2" pitchFamily="18" charset="2"/>
              <a:buNone/>
            </a:pPr>
            <a:r>
              <a:rPr lang="en-IN" altLang="en-US" sz="2500" dirty="0" smtClean="0">
                <a:latin typeface="Times New Roman" pitchFamily="18" charset="0"/>
                <a:cs typeface="Times New Roman" pitchFamily="18" charset="0"/>
              </a:rPr>
              <a:t>One to one</a:t>
            </a:r>
            <a:endParaRPr lang="en-US" altLang="en-US" sz="2500" dirty="0" smtClean="0">
              <a:latin typeface="Times New Roman" pitchFamily="18" charset="0"/>
              <a:cs typeface="Times New Roman" pitchFamily="18" charset="0"/>
            </a:endParaRPr>
          </a:p>
          <a:p>
            <a:pPr lvl="1" algn="just">
              <a:buFont typeface="Wingdings 2" pitchFamily="18" charset="2"/>
              <a:buNone/>
            </a:pPr>
            <a:r>
              <a:rPr lang="en-IN" altLang="en-US" sz="2500" dirty="0" smtClean="0">
                <a:latin typeface="Times New Roman" pitchFamily="18" charset="0"/>
                <a:cs typeface="Times New Roman" pitchFamily="18" charset="0"/>
              </a:rPr>
              <a:t>One to many</a:t>
            </a:r>
            <a:endParaRPr lang="en-US" altLang="en-US" sz="2500" dirty="0" smtClean="0">
              <a:latin typeface="Times New Roman" pitchFamily="18" charset="0"/>
              <a:cs typeface="Times New Roman" pitchFamily="18" charset="0"/>
            </a:endParaRPr>
          </a:p>
          <a:p>
            <a:pPr lvl="1" algn="just">
              <a:buFont typeface="Wingdings 2" pitchFamily="18" charset="2"/>
              <a:buNone/>
            </a:pPr>
            <a:r>
              <a:rPr lang="en-IN" altLang="en-US" sz="2500" dirty="0" smtClean="0">
                <a:latin typeface="Times New Roman" pitchFamily="18" charset="0"/>
                <a:cs typeface="Times New Roman" pitchFamily="18" charset="0"/>
              </a:rPr>
              <a:t>Many to one</a:t>
            </a:r>
            <a:endParaRPr lang="en-US" altLang="en-US" sz="2500" dirty="0" smtClean="0">
              <a:latin typeface="Times New Roman" pitchFamily="18" charset="0"/>
              <a:cs typeface="Times New Roman" pitchFamily="18" charset="0"/>
            </a:endParaRPr>
          </a:p>
          <a:p>
            <a:pPr lvl="1" algn="just">
              <a:buFont typeface="Wingdings 2" pitchFamily="18" charset="2"/>
              <a:buNone/>
            </a:pPr>
            <a:r>
              <a:rPr lang="en-IN" altLang="en-US" sz="2500" dirty="0" smtClean="0">
                <a:latin typeface="Times New Roman" pitchFamily="18" charset="0"/>
                <a:cs typeface="Times New Roman" pitchFamily="18" charset="0"/>
              </a:rPr>
              <a:t>Many to many </a:t>
            </a:r>
            <a:endParaRPr lang="en-US" altLang="en-US" sz="2500" dirty="0" smtClean="0">
              <a:latin typeface="Times New Roman" pitchFamily="18" charset="0"/>
              <a:cs typeface="Times New Roman" pitchFamily="18" charset="0"/>
            </a:endParaRPr>
          </a:p>
          <a:p>
            <a:pPr algn="just">
              <a:buFont typeface="Wingdings 2" pitchFamily="18" charset="2"/>
              <a:buNone/>
            </a:pPr>
            <a:r>
              <a:rPr lang="en-IN" altLang="en-US" sz="2500" dirty="0" smtClean="0">
                <a:latin typeface="Times New Roman" pitchFamily="18" charset="0"/>
                <a:cs typeface="Times New Roman" pitchFamily="18" charset="0"/>
              </a:rPr>
              <a:t>     Shown by placing appropriate number on the link.</a:t>
            </a:r>
            <a:endParaRPr lang="en-US" altLang="en-US" sz="2500" dirty="0" smtClean="0">
              <a:latin typeface="Times New Roman" pitchFamily="18" charset="0"/>
              <a:cs typeface="Times New Roman" pitchFamily="18" charset="0"/>
            </a:endParaRPr>
          </a:p>
          <a:p>
            <a:pPr algn="just">
              <a:buFont typeface="Wingdings 2" pitchFamily="18" charset="2"/>
              <a:buNone/>
            </a:pPr>
            <a:endParaRPr lang="en-US" altLang="en-US" sz="2500" dirty="0" smtClean="0">
              <a:latin typeface="Times New Roman" pitchFamily="18" charset="0"/>
              <a:cs typeface="Times New Roman" pitchFamily="18" charset="0"/>
            </a:endParaRPr>
          </a:p>
        </p:txBody>
      </p:sp>
      <p:sp>
        <p:nvSpPr>
          <p:cNvPr id="2" name="Footer Placeholder 1"/>
          <p:cNvSpPr>
            <a:spLocks noGrp="1"/>
          </p:cNvSpPr>
          <p:nvPr>
            <p:ph type="ftr" sz="quarter" idx="11"/>
          </p:nvPr>
        </p:nvSpPr>
        <p:spPr/>
        <p:txBody>
          <a:bodyPr/>
          <a:lstStyle/>
          <a:p>
            <a:r>
              <a:rPr lang="en-US" smtClean="0"/>
              <a:t>Manikanta Assistant professor Department of MCA ATME CE</a:t>
            </a:r>
            <a:endParaRPr lang="en-US"/>
          </a:p>
        </p:txBody>
      </p:sp>
    </p:spTree>
    <p:extLst>
      <p:ext uri="{BB962C8B-B14F-4D97-AF65-F5344CB8AC3E}">
        <p14:creationId xmlns:p14="http://schemas.microsoft.com/office/powerpoint/2010/main" val="3367541234"/>
      </p:ext>
    </p:extLst>
  </p:cSld>
  <p:clrMapOvr>
    <a:masterClrMapping/>
  </p:clrMapOvr>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8" name="Title 1"/>
          <p:cNvSpPr>
            <a:spLocks noGrp="1"/>
          </p:cNvSpPr>
          <p:nvPr>
            <p:ph type="title"/>
          </p:nvPr>
        </p:nvSpPr>
        <p:spPr>
          <a:xfrm>
            <a:off x="228600" y="381000"/>
            <a:ext cx="8610600" cy="2925763"/>
          </a:xfrm>
        </p:spPr>
        <p:txBody>
          <a:bodyPr>
            <a:normAutofit fontScale="90000"/>
          </a:bodyPr>
          <a:lstStyle/>
          <a:p>
            <a:r>
              <a:rPr lang="en-IN" altLang="en-US" sz="2500" b="1" dirty="0" smtClean="0">
                <a:latin typeface="Times New Roman" pitchFamily="18" charset="0"/>
                <a:cs typeface="Times New Roman" pitchFamily="18" charset="0"/>
              </a:rPr>
              <a:t>One-to-One (1:1) Relationships</a:t>
            </a:r>
            <a:br>
              <a:rPr lang="en-IN" altLang="en-US" sz="2500" b="1" dirty="0" smtClean="0">
                <a:latin typeface="Times New Roman" pitchFamily="18" charset="0"/>
                <a:cs typeface="Times New Roman" pitchFamily="18" charset="0"/>
              </a:rPr>
            </a:br>
            <a:r>
              <a:rPr lang="en-IN" altLang="en-US" sz="2500" b="1" dirty="0" smtClean="0">
                <a:latin typeface="Times New Roman" pitchFamily="18" charset="0"/>
                <a:cs typeface="Times New Roman" pitchFamily="18" charset="0"/>
              </a:rPr>
              <a:t>in</a:t>
            </a:r>
            <a:r>
              <a:rPr lang="en-US" sz="2800" dirty="0" smtClean="0"/>
              <a:t> a </a:t>
            </a:r>
            <a:r>
              <a:rPr lang="en-US" sz="2800" b="1" dirty="0" smtClean="0"/>
              <a:t>one-to-one (1:1) relationship</a:t>
            </a:r>
            <a:r>
              <a:rPr lang="en-US" sz="2800" dirty="0" smtClean="0"/>
              <a:t>, </a:t>
            </a:r>
            <a:r>
              <a:rPr lang="en-US" sz="2800" b="1" dirty="0" smtClean="0"/>
              <a:t>each entity</a:t>
            </a:r>
            <a:r>
              <a:rPr lang="en-US" sz="2800" dirty="0" smtClean="0"/>
              <a:t> in one entity set is associated with </a:t>
            </a:r>
            <a:r>
              <a:rPr lang="en-US" sz="2800" b="1" dirty="0" smtClean="0"/>
              <a:t>exactly one entity</a:t>
            </a:r>
            <a:r>
              <a:rPr lang="en-US" sz="2800" dirty="0" smtClean="0"/>
              <a:t> in another entity set, and vice versa.</a:t>
            </a:r>
            <a:r>
              <a:rPr lang="en-US" altLang="en-US" sz="2500" dirty="0" smtClean="0">
                <a:latin typeface="Times New Roman" pitchFamily="18" charset="0"/>
                <a:cs typeface="Times New Roman" pitchFamily="18" charset="0"/>
              </a:rPr>
              <a:t/>
            </a:r>
            <a:br>
              <a:rPr lang="en-US" altLang="en-US" sz="2500" dirty="0" smtClean="0">
                <a:latin typeface="Times New Roman" pitchFamily="18" charset="0"/>
                <a:cs typeface="Times New Roman" pitchFamily="18" charset="0"/>
              </a:rPr>
            </a:br>
            <a:r>
              <a:rPr lang="en-IN" altLang="en-US" sz="2500" dirty="0" smtClean="0">
                <a:latin typeface="Times New Roman" pitchFamily="18" charset="0"/>
                <a:cs typeface="Times New Roman" pitchFamily="18" charset="0"/>
              </a:rPr>
              <a:t>when one and only line emanates from each of the participating </a:t>
            </a:r>
            <a:r>
              <a:rPr lang="en-IN" altLang="en-US" sz="2500" b="1" dirty="0" smtClean="0">
                <a:latin typeface="Times New Roman" pitchFamily="18" charset="0"/>
                <a:cs typeface="Times New Roman" pitchFamily="18" charset="0"/>
              </a:rPr>
              <a:t>entities</a:t>
            </a:r>
            <a:r>
              <a:rPr lang="en-IN" altLang="en-US" sz="2500" dirty="0" smtClean="0">
                <a:latin typeface="Times New Roman" pitchFamily="18" charset="0"/>
                <a:cs typeface="Times New Roman" pitchFamily="18" charset="0"/>
              </a:rPr>
              <a:t>. The such a relationship is called as </a:t>
            </a:r>
            <a:r>
              <a:rPr lang="en-IN" altLang="en-US" sz="2500" b="1" dirty="0" smtClean="0">
                <a:latin typeface="Times New Roman" pitchFamily="18" charset="0"/>
                <a:cs typeface="Times New Roman" pitchFamily="18" charset="0"/>
              </a:rPr>
              <a:t>one-to-one</a:t>
            </a:r>
            <a:r>
              <a:rPr lang="en-IN" altLang="en-US" sz="2500" dirty="0" smtClean="0">
                <a:latin typeface="Times New Roman" pitchFamily="18" charset="0"/>
                <a:cs typeface="Times New Roman" pitchFamily="18" charset="0"/>
              </a:rPr>
              <a:t> cardinality </a:t>
            </a:r>
            <a:r>
              <a:rPr lang="en-US" altLang="en-US" sz="2500" dirty="0" smtClean="0">
                <a:latin typeface="Times New Roman" pitchFamily="18" charset="0"/>
                <a:cs typeface="Times New Roman" pitchFamily="18" charset="0"/>
              </a:rPr>
              <a:t/>
            </a:r>
            <a:br>
              <a:rPr lang="en-US" altLang="en-US" sz="2500" dirty="0" smtClean="0">
                <a:latin typeface="Times New Roman" pitchFamily="18" charset="0"/>
                <a:cs typeface="Times New Roman" pitchFamily="18" charset="0"/>
              </a:rPr>
            </a:br>
            <a:endParaRPr lang="en-US" altLang="en-US" sz="2500" dirty="0" smtClean="0">
              <a:latin typeface="Times New Roman" pitchFamily="18" charset="0"/>
              <a:cs typeface="Times New Roman" pitchFamily="18" charset="0"/>
            </a:endParaRPr>
          </a:p>
        </p:txBody>
      </p:sp>
      <p:pic>
        <p:nvPicPr>
          <p:cNvPr id="116739" name="Content Placeholder 3" descr="untitled10.bmp"/>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304800" y="3124200"/>
            <a:ext cx="8534400" cy="3395663"/>
          </a:xfrm>
        </p:spPr>
      </p:pic>
      <p:sp>
        <p:nvSpPr>
          <p:cNvPr id="2" name="Footer Placeholder 1"/>
          <p:cNvSpPr>
            <a:spLocks noGrp="1"/>
          </p:cNvSpPr>
          <p:nvPr>
            <p:ph type="ftr" sz="quarter" idx="11"/>
          </p:nvPr>
        </p:nvSpPr>
        <p:spPr/>
        <p:txBody>
          <a:bodyPr/>
          <a:lstStyle/>
          <a:p>
            <a:r>
              <a:rPr lang="en-US" smtClean="0"/>
              <a:t>Manikanta Assistant professor Department of MCA ATME CE</a:t>
            </a:r>
            <a:endParaRPr lang="en-US"/>
          </a:p>
        </p:txBody>
      </p:sp>
    </p:spTree>
    <p:extLst>
      <p:ext uri="{BB962C8B-B14F-4D97-AF65-F5344CB8AC3E}">
        <p14:creationId xmlns:p14="http://schemas.microsoft.com/office/powerpoint/2010/main" val="3370673813"/>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2599</TotalTime>
  <Words>8566</Words>
  <Application>Microsoft Office PowerPoint</Application>
  <PresentationFormat>On-screen Show (4:3)</PresentationFormat>
  <Paragraphs>955</Paragraphs>
  <Slides>134</Slides>
  <Notes>5</Notes>
  <HiddenSlides>0</HiddenSlides>
  <MMClips>0</MMClips>
  <ScaleCrop>false</ScaleCrop>
  <HeadingPairs>
    <vt:vector size="4" baseType="variant">
      <vt:variant>
        <vt:lpstr>Theme</vt:lpstr>
      </vt:variant>
      <vt:variant>
        <vt:i4>1</vt:i4>
      </vt:variant>
      <vt:variant>
        <vt:lpstr>Slide Titles</vt:lpstr>
      </vt:variant>
      <vt:variant>
        <vt:i4>134</vt:i4>
      </vt:variant>
    </vt:vector>
  </HeadingPairs>
  <TitlesOfParts>
    <vt:vector size="135" baseType="lpstr">
      <vt:lpstr>Office Theme</vt:lpstr>
      <vt:lpstr>MODULE 1 </vt:lpstr>
      <vt:lpstr>PowerPoint Presentation</vt:lpstr>
      <vt:lpstr>1. Purpose of database System</vt:lpstr>
      <vt:lpstr>PowerPoint Presentation</vt:lpstr>
      <vt:lpstr>PowerPoint Presentation</vt:lpstr>
      <vt:lpstr>PowerPoint Presentation</vt:lpstr>
      <vt:lpstr> View of the data</vt:lpstr>
      <vt:lpstr> 3.Data model</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Relational Model</vt:lpstr>
      <vt:lpstr>A Sample Relational Database</vt:lpstr>
      <vt:lpstr>PowerPoint Presentation</vt:lpstr>
      <vt:lpstr>CHARACTERSTICS OF DBMS</vt:lpstr>
      <vt:lpstr>self-describing database</vt:lpstr>
      <vt:lpstr>PowerPoint Presentation</vt:lpstr>
      <vt:lpstr>Insulation between programs and data, and data abstraction  </vt:lpstr>
      <vt:lpstr>Support of Multiple Views of the Data</vt:lpstr>
      <vt:lpstr>Sharing of Data and Multiuser Transaction Processing</vt:lpstr>
      <vt:lpstr>Actors on the scene</vt:lpstr>
      <vt:lpstr>Workers behind the scene </vt:lpstr>
      <vt:lpstr>Actors on the scene</vt:lpstr>
      <vt:lpstr>Actors on the Scene </vt:lpstr>
      <vt:lpstr>PowerPoint Presentation</vt:lpstr>
      <vt:lpstr>The workers behind the scene</vt:lpstr>
      <vt:lpstr>ADVANTAGES</vt:lpstr>
      <vt:lpstr>PowerPoint Presentation</vt:lpstr>
      <vt:lpstr>When Not to Use a DBMS </vt:lpstr>
      <vt:lpstr>Prerequisites for components of dbms</vt:lpstr>
      <vt:lpstr>Components of DBMS</vt:lpstr>
      <vt:lpstr>PowerPoint Presentation</vt:lpstr>
      <vt:lpstr>DBMS Modules and Processes </vt:lpstr>
      <vt:lpstr>PowerPoint Presentation</vt:lpstr>
      <vt:lpstr>Database System Utilities </vt:lpstr>
      <vt:lpstr>PowerPoint Presentation</vt:lpstr>
      <vt:lpstr>PowerPoint Presentation</vt:lpstr>
      <vt:lpstr>3 Schema Architecture</vt:lpstr>
      <vt:lpstr>PowerPoint Presentation</vt:lpstr>
      <vt:lpstr>PowerPoint Presentation</vt:lpstr>
      <vt:lpstr>PowerPoint Presentation</vt:lpstr>
      <vt:lpstr>PowerPoint Presentation</vt:lpstr>
      <vt:lpstr>internal level</vt:lpstr>
      <vt:lpstr>PowerPoint Presentation</vt:lpstr>
      <vt:lpstr>PowerPoint Presentation</vt:lpstr>
      <vt:lpstr>conceptual schema</vt:lpstr>
      <vt:lpstr>PowerPoint Presentation</vt:lpstr>
      <vt:lpstr>External level</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    Using High-Level Conceptual Data Models for Database Design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Notations for ER Diagrams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   Recursive relationship and Roles: Example A recursive relationship SUPERVISION between EMPLOYEE in the supervisor role (1) and EMPLOYEE in the subordinate role (2) </vt:lpstr>
      <vt:lpstr>PowerPoint Presentation</vt:lpstr>
      <vt:lpstr>PowerPoint Presentation</vt:lpstr>
      <vt:lpstr>One-to-One (1:1) Relationships in a one-to-one (1:1) relationship, each entity in one entity set is associated with exactly one entity in another entity set, and vice versa. when one and only line emanates from each of the participating entities. The such a relationship is called as one-to-one cardinality  </vt:lpstr>
      <vt:lpstr>One-to-Many (1:N) Relationships An entity in A is associated with any number of entities in B, and an entity in B however can be associated with at most one entity in A,  </vt:lpstr>
      <vt:lpstr>1:1 &amp; 1:N Relationships: Example </vt:lpstr>
      <vt:lpstr>Many-to-1 (N:1) Relationships An entity in A is associated with at most one entity in B, and an entity in B however can be associated with any number of entities in A  </vt:lpstr>
      <vt:lpstr>Many-to-Many (N:1) Relationships An entity in A is associated with any number of entities in B, and an entity in B can also be associated with any number of entities in A, </vt:lpstr>
      <vt:lpstr>N:1 &amp; N:M Relationships: Example </vt:lpstr>
      <vt:lpstr>PowerPoint Presentation</vt:lpstr>
      <vt:lpstr>PowerPoint Presentation</vt:lpstr>
      <vt:lpstr>PowerPoint Presentation</vt:lpstr>
      <vt:lpstr>PowerPoint Presentation</vt:lpstr>
      <vt:lpstr>Initial Conceptual Design of COMPANY Database  1.  An entity type DEPARTMENT with attributes Name, Number, Location, Manager, Manager_Start_Date.  Location is multivalued. Name &amp; Number are (separate) key attributes. </vt:lpstr>
      <vt:lpstr>2.  An entity type PROJECT with attributes Name, Number, Location, Controlling_Department. Name &amp; Number are (separate) key attributes. </vt:lpstr>
      <vt:lpstr>3. An entity type EMPLOYEE with attributes SSN, Name, Sex, Address, Salary, Birth_date, Department and Supervisor. Name &amp; Address are composite,SSN is key attribute. Projects and Number_Of_Hours for which Employee is working. </vt:lpstr>
      <vt:lpstr>4. An entity type DEPENDENT with attributes Employee_Name, Dependent_Name, Sex, Birth_date, Relationship (to Employee)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Ternary Relationship: SUPPLY Relationship set of SUPPLY is a set of relationship instances (s, j, p), where s is a supplier who currently supplying a part p to a project j. </vt:lpstr>
      <vt:lpstr>Three Binary relationships Three binary relationship sets:  SUPPLIES: relationship instances (s, j),  CAN_SUPPLY: relationship instances (s, p), USES: relationship instances (j, p), </vt:lpstr>
      <vt:lpstr>SUPPLY as Weak entity Some variations of ER model does not allow ternary relationships. A ternary relationship must be represented by weak entity without any partial key, and with three identifying relationship. Three participating entity types SUPPLIER, PROJECT, PART are owner entities. </vt:lpstr>
      <vt:lpstr>PowerPoint Presentation</vt:lpstr>
      <vt:lpstr>PowerPoint Presentation</vt:lpstr>
      <vt:lpstr>PowerPoint Presentation</vt:lpstr>
      <vt:lpstr>Data Models: Introduction to the Relational Model Structure Database Schema, Keys Schema Diagrams</vt:lpstr>
      <vt:lpstr>PowerPoint Presentation</vt:lpstr>
      <vt:lpstr>PowerPoint Presentation</vt:lpstr>
      <vt:lpstr>PowerPoint Presentation</vt:lpstr>
      <vt:lpstr>KEYS</vt:lpstr>
      <vt:lpstr>PowerPoint Presentation</vt:lpstr>
      <vt:lpstr>PowerPoint Presentation</vt:lpstr>
      <vt:lpstr>PowerPoint Presentation</vt:lpstr>
      <vt:lpstr>Conceptual Design with relevant Examples.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Google</dc:creator>
  <cp:lastModifiedBy>Google</cp:lastModifiedBy>
  <cp:revision>59</cp:revision>
  <dcterms:created xsi:type="dcterms:W3CDTF">2025-01-05T12:22:53Z</dcterms:created>
  <dcterms:modified xsi:type="dcterms:W3CDTF">2025-01-16T14:58:26Z</dcterms:modified>
</cp:coreProperties>
</file>