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5" r:id="rId18"/>
    <p:sldId id="273" r:id="rId19"/>
    <p:sldId id="276" r:id="rId20"/>
    <p:sldId id="278" r:id="rId21"/>
    <p:sldId id="277"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52C555-F2E7-43F8-BAA1-9AD21A1BEC4F}" type="datetimeFigureOut">
              <a:rPr lang="en-US" smtClean="0"/>
              <a:t>3/28/2025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B0D2C-45EC-468B-945E-A27936C22B0F}" type="slidenum">
              <a:rPr lang="en-US" smtClean="0"/>
              <a:t>‹#›</a:t>
            </a:fld>
            <a:endParaRPr lang="en-US"/>
          </a:p>
        </p:txBody>
      </p:sp>
    </p:spTree>
    <p:extLst>
      <p:ext uri="{BB962C8B-B14F-4D97-AF65-F5344CB8AC3E}">
        <p14:creationId xmlns:p14="http://schemas.microsoft.com/office/powerpoint/2010/main" val="27742539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8507E6-46D8-463D-B2CE-18DF10510EFE}" type="slidenum">
              <a:rPr lang="en-US" smtClean="0"/>
              <a:t>1</a:t>
            </a:fld>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01200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C779DC-5B3C-4808-A432-1FD8A0EFF412}" type="datetimeFigureOut">
              <a:rPr lang="en-US" smtClean="0"/>
              <a:t>3/28/2025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878750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C779DC-5B3C-4808-A432-1FD8A0EFF412}" type="datetimeFigureOut">
              <a:rPr lang="en-US" smtClean="0"/>
              <a:t>3/28/2025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26073918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C779DC-5B3C-4808-A432-1FD8A0EFF412}" type="datetimeFigureOut">
              <a:rPr lang="en-US" smtClean="0"/>
              <a:t>3/28/2025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34667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C779DC-5B3C-4808-A432-1FD8A0EFF412}" type="datetimeFigureOut">
              <a:rPr lang="en-US" smtClean="0"/>
              <a:t>3/28/2025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2110420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C779DC-5B3C-4808-A432-1FD8A0EFF412}" type="datetimeFigureOut">
              <a:rPr lang="en-US" smtClean="0"/>
              <a:t>3/28/2025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2287727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C779DC-5B3C-4808-A432-1FD8A0EFF412}" type="datetimeFigureOut">
              <a:rPr lang="en-US" smtClean="0"/>
              <a:t>3/28/2025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1883036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C779DC-5B3C-4808-A432-1FD8A0EFF412}" type="datetimeFigureOut">
              <a:rPr lang="en-US" smtClean="0"/>
              <a:t>3/28/2025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17062413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C779DC-5B3C-4808-A432-1FD8A0EFF412}" type="datetimeFigureOut">
              <a:rPr lang="en-US" smtClean="0"/>
              <a:t>3/28/2025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2921563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C779DC-5B3C-4808-A432-1FD8A0EFF412}" type="datetimeFigureOut">
              <a:rPr lang="en-US" smtClean="0"/>
              <a:t>3/28/2025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3433398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C779DC-5B3C-4808-A432-1FD8A0EFF412}" type="datetimeFigureOut">
              <a:rPr lang="en-US" smtClean="0"/>
              <a:t>3/28/2025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1274998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C779DC-5B3C-4808-A432-1FD8A0EFF412}" type="datetimeFigureOut">
              <a:rPr lang="en-US" smtClean="0"/>
              <a:t>3/28/2025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69401C-2828-4A49-BA19-8AC1C250C2E6}" type="slidenum">
              <a:rPr lang="en-US" smtClean="0"/>
              <a:t>‹#›</a:t>
            </a:fld>
            <a:endParaRPr lang="en-US"/>
          </a:p>
        </p:txBody>
      </p:sp>
    </p:spTree>
    <p:extLst>
      <p:ext uri="{BB962C8B-B14F-4D97-AF65-F5344CB8AC3E}">
        <p14:creationId xmlns:p14="http://schemas.microsoft.com/office/powerpoint/2010/main" val="1360366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779DC-5B3C-4808-A432-1FD8A0EFF412}" type="datetimeFigureOut">
              <a:rPr lang="en-US" smtClean="0"/>
              <a:t>3/28/2025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69401C-2828-4A49-BA19-8AC1C250C2E6}" type="slidenum">
              <a:rPr lang="en-US" smtClean="0"/>
              <a:t>‹#›</a:t>
            </a:fld>
            <a:endParaRPr lang="en-US"/>
          </a:p>
        </p:txBody>
      </p:sp>
      <p:pic>
        <p:nvPicPr>
          <p:cNvPr id="1026"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3353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a:t>
            </a:r>
            <a:r>
              <a:rPr lang="en-US" dirty="0"/>
              <a:t>5</a:t>
            </a:r>
          </a:p>
        </p:txBody>
      </p:sp>
      <p:sp>
        <p:nvSpPr>
          <p:cNvPr id="3" name="Subtitle 2"/>
          <p:cNvSpPr>
            <a:spLocks noGrp="1"/>
          </p:cNvSpPr>
          <p:nvPr>
            <p:ph type="subTitle" idx="1"/>
          </p:nvPr>
        </p:nvSpPr>
        <p:spPr/>
        <p:txBody>
          <a:bodyPr/>
          <a:lstStyle/>
          <a:p>
            <a:r>
              <a:rPr lang="en-US" dirty="0" smtClean="0"/>
              <a:t>DBMS</a:t>
            </a:r>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619003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r>
              <a:rPr lang="en-US" dirty="0" smtClean="0"/>
              <a:t>LOG-BASED RECOVERY </a:t>
            </a:r>
          </a:p>
          <a:p>
            <a:pPr marL="0" indent="0">
              <a:buNone/>
            </a:pPr>
            <a:r>
              <a:rPr lang="en-US" dirty="0" smtClean="0"/>
              <a:t>Log is a sequence of records, which maintains the records of actions performed by a transaction. It is important that the logs are written prior to actual modification and stored on a stable storage media, which is failsafe.</a:t>
            </a:r>
          </a:p>
          <a:p>
            <a:pPr marL="0" indent="0">
              <a:buNone/>
            </a:pPr>
            <a:r>
              <a:rPr lang="en-US" dirty="0" smtClean="0"/>
              <a:t> Log based recovery works as follows: </a:t>
            </a:r>
          </a:p>
          <a:p>
            <a:pPr marL="0" indent="0">
              <a:buNone/>
            </a:pPr>
            <a:endParaRPr lang="en-US" dirty="0" smtClean="0"/>
          </a:p>
          <a:p>
            <a:pPr marL="0" indent="0">
              <a:buNone/>
            </a:pPr>
            <a:r>
              <a:rPr lang="en-US" dirty="0" smtClean="0"/>
              <a:t>The log file is kept on stable storage media </a:t>
            </a:r>
          </a:p>
          <a:p>
            <a:pPr marL="0" indent="0">
              <a:buNone/>
            </a:pPr>
            <a:r>
              <a:rPr lang="en-US" dirty="0" smtClean="0"/>
              <a:t> </a:t>
            </a:r>
          </a:p>
          <a:p>
            <a:pPr marL="0" indent="0">
              <a:buNone/>
            </a:pPr>
            <a:r>
              <a:rPr lang="en-US" dirty="0" smtClean="0"/>
              <a:t>When a transaction enters the system and starts execution, it writes a log about it </a:t>
            </a:r>
          </a:p>
          <a:p>
            <a:pPr marL="0" indent="0">
              <a:buNone/>
            </a:pPr>
            <a:endParaRPr lang="en-US" dirty="0" smtClean="0"/>
          </a:p>
          <a:p>
            <a:pPr marL="0" indent="0">
              <a:buNone/>
            </a:pPr>
            <a:r>
              <a:rPr lang="en-US" dirty="0" smtClean="0"/>
              <a:t> When the transaction modifies an item X, it write logs as follows: It reads </a:t>
            </a:r>
            <a:r>
              <a:rPr lang="en-US" dirty="0" err="1" smtClean="0"/>
              <a:t>Tn</a:t>
            </a:r>
            <a:r>
              <a:rPr lang="en-US" dirty="0" smtClean="0"/>
              <a:t> has changed the value of X, from V1 to V2</a:t>
            </a:r>
          </a:p>
          <a:p>
            <a:pPr marL="0" indent="0">
              <a:buNone/>
            </a:pPr>
            <a:endParaRPr lang="en-US" dirty="0" smtClean="0"/>
          </a:p>
          <a:p>
            <a:pPr marL="0" indent="0">
              <a:buNone/>
            </a:pPr>
            <a:r>
              <a:rPr lang="en-US" dirty="0" smtClean="0"/>
              <a:t>When transaction finishes, it logs: Database can be modified using two approaches:</a:t>
            </a:r>
          </a:p>
          <a:p>
            <a:pPr marL="0" indent="0">
              <a:buNone/>
            </a:pPr>
            <a:endParaRPr lang="en-US" dirty="0"/>
          </a:p>
        </p:txBody>
      </p:sp>
    </p:spTree>
    <p:extLst>
      <p:ext uri="{BB962C8B-B14F-4D97-AF65-F5344CB8AC3E}">
        <p14:creationId xmlns:p14="http://schemas.microsoft.com/office/powerpoint/2010/main" val="3940663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7500" lnSpcReduction="20000"/>
          </a:bodyPr>
          <a:lstStyle/>
          <a:p>
            <a:pPr marL="0" indent="0">
              <a:buNone/>
            </a:pPr>
            <a:r>
              <a:rPr lang="en-US" b="1" dirty="0" smtClean="0"/>
              <a:t>Types of Database Modification:</a:t>
            </a:r>
            <a:r>
              <a:rPr lang="en-US" dirty="0" smtClean="0"/>
              <a:t/>
            </a:r>
            <a:br>
              <a:rPr lang="en-US" dirty="0" smtClean="0"/>
            </a:br>
            <a:r>
              <a:rPr lang="en-US" dirty="0" smtClean="0"/>
              <a:t>There are two ways to update the database using logs:</a:t>
            </a:r>
          </a:p>
          <a:p>
            <a:pPr marL="0" indent="0">
              <a:buNone/>
            </a:pPr>
            <a:r>
              <a:rPr lang="en-US" b="1" dirty="0" smtClean="0"/>
              <a:t>1. Deferred Database Modification (Delayed Update)</a:t>
            </a:r>
            <a:endParaRPr lang="en-US" dirty="0" smtClean="0"/>
          </a:p>
          <a:p>
            <a:r>
              <a:rPr lang="en-US" dirty="0" smtClean="0"/>
              <a:t>The database </a:t>
            </a:r>
            <a:r>
              <a:rPr lang="en-US" b="1" dirty="0" smtClean="0"/>
              <a:t>is not changed immediately</a:t>
            </a:r>
            <a:r>
              <a:rPr lang="en-US" dirty="0" smtClean="0"/>
              <a:t>.</a:t>
            </a:r>
          </a:p>
          <a:p>
            <a:r>
              <a:rPr lang="en-US" dirty="0" smtClean="0"/>
              <a:t>All changes are </a:t>
            </a:r>
            <a:r>
              <a:rPr lang="en-US" b="1" dirty="0" smtClean="0"/>
              <a:t>written to the log first</a:t>
            </a:r>
            <a:r>
              <a:rPr lang="en-US" dirty="0" smtClean="0"/>
              <a:t>.</a:t>
            </a:r>
          </a:p>
          <a:p>
            <a:r>
              <a:rPr lang="en-US" dirty="0" smtClean="0"/>
              <a:t>The database is updated </a:t>
            </a:r>
            <a:r>
              <a:rPr lang="en-US" b="1" dirty="0" smtClean="0"/>
              <a:t>only after the transaction is successfully completed (commit).</a:t>
            </a:r>
            <a:endParaRPr lang="en-US" dirty="0" smtClean="0"/>
          </a:p>
          <a:p>
            <a:r>
              <a:rPr lang="en-US" dirty="0" smtClean="0"/>
              <a:t>If the system crashes before committing, the database </a:t>
            </a:r>
            <a:r>
              <a:rPr lang="en-US" b="1" dirty="0" smtClean="0"/>
              <a:t>remains unchanged</a:t>
            </a:r>
            <a:r>
              <a:rPr lang="en-US" dirty="0" smtClean="0"/>
              <a:t>, and logs help recover lost transactions.</a:t>
            </a:r>
          </a:p>
          <a:p>
            <a:pPr marL="0" indent="0">
              <a:buNone/>
            </a:pPr>
            <a:r>
              <a:rPr lang="en-US" b="1" dirty="0" smtClean="0"/>
              <a:t>Example:</a:t>
            </a:r>
            <a:endParaRPr lang="en-US" dirty="0" smtClean="0"/>
          </a:p>
          <a:p>
            <a:r>
              <a:rPr lang="en-US" dirty="0" smtClean="0"/>
              <a:t>Suppose a bank transfer transaction moves </a:t>
            </a:r>
            <a:r>
              <a:rPr lang="en-US" b="1" dirty="0" smtClean="0"/>
              <a:t>₹500 from Account A to Account B</a:t>
            </a:r>
            <a:r>
              <a:rPr lang="en-US" dirty="0" smtClean="0"/>
              <a:t>.</a:t>
            </a:r>
          </a:p>
          <a:p>
            <a:r>
              <a:rPr lang="en-US" dirty="0" smtClean="0"/>
              <a:t>The system writes logs but </a:t>
            </a:r>
            <a:r>
              <a:rPr lang="en-US" b="1" dirty="0" smtClean="0"/>
              <a:t>does not</a:t>
            </a:r>
            <a:r>
              <a:rPr lang="en-US" dirty="0" smtClean="0"/>
              <a:t> immediately change the balances.</a:t>
            </a:r>
          </a:p>
          <a:p>
            <a:r>
              <a:rPr lang="en-US" dirty="0" smtClean="0"/>
              <a:t>If the system crashes before committing, no money is deducted or added.</a:t>
            </a:r>
          </a:p>
          <a:p>
            <a:pPr marL="0" indent="0">
              <a:buNone/>
            </a:pPr>
            <a:r>
              <a:rPr lang="en-US" b="1" dirty="0" smtClean="0"/>
              <a:t>2. Immediate Database Modification (Instant Update)</a:t>
            </a:r>
            <a:endParaRPr lang="en-US" dirty="0" smtClean="0"/>
          </a:p>
          <a:p>
            <a:r>
              <a:rPr lang="en-US" dirty="0" smtClean="0"/>
              <a:t>The database is </a:t>
            </a:r>
            <a:r>
              <a:rPr lang="en-US" b="1" dirty="0" smtClean="0"/>
              <a:t>updated immediately</a:t>
            </a:r>
            <a:r>
              <a:rPr lang="en-US" dirty="0" smtClean="0"/>
              <a:t> after every operation.</a:t>
            </a:r>
          </a:p>
          <a:p>
            <a:r>
              <a:rPr lang="en-US" dirty="0" smtClean="0"/>
              <a:t>Logs are still written first to keep track of changes.</a:t>
            </a:r>
          </a:p>
          <a:p>
            <a:r>
              <a:rPr lang="en-US" dirty="0" smtClean="0"/>
              <a:t>If a crash happens, </a:t>
            </a:r>
            <a:r>
              <a:rPr lang="en-US" b="1" dirty="0" smtClean="0"/>
              <a:t>logs help undo incomplete transactions.</a:t>
            </a:r>
            <a:endParaRPr lang="en-US" dirty="0" smtClean="0"/>
          </a:p>
          <a:p>
            <a:pPr marL="0" indent="0">
              <a:buNone/>
            </a:pPr>
            <a:r>
              <a:rPr lang="en-US" b="1" dirty="0" smtClean="0"/>
              <a:t>Example:</a:t>
            </a:r>
            <a:endParaRPr lang="en-US" dirty="0" smtClean="0"/>
          </a:p>
          <a:p>
            <a:r>
              <a:rPr lang="en-US" dirty="0" smtClean="0"/>
              <a:t>If ₹500 is transferred from </a:t>
            </a:r>
            <a:r>
              <a:rPr lang="en-US" b="1" dirty="0" smtClean="0"/>
              <a:t>A to B</a:t>
            </a:r>
            <a:r>
              <a:rPr lang="en-US" dirty="0" smtClean="0"/>
              <a:t>, the system </a:t>
            </a:r>
            <a:r>
              <a:rPr lang="en-US" b="1" dirty="0" smtClean="0"/>
              <a:t>updates the database immediately</a:t>
            </a:r>
            <a:r>
              <a:rPr lang="en-US" dirty="0" smtClean="0"/>
              <a:t>.</a:t>
            </a:r>
          </a:p>
          <a:p>
            <a:r>
              <a:rPr lang="en-US" dirty="0" smtClean="0"/>
              <a:t>If a crash occurs before completion, logs help </a:t>
            </a:r>
            <a:r>
              <a:rPr lang="en-US" b="1" dirty="0" smtClean="0"/>
              <a:t>undo</a:t>
            </a:r>
            <a:r>
              <a:rPr lang="en-US" dirty="0" smtClean="0"/>
              <a:t> (reverse) the incomplete transfer</a:t>
            </a:r>
          </a:p>
          <a:p>
            <a:endParaRPr lang="en-US" dirty="0"/>
          </a:p>
        </p:txBody>
      </p:sp>
    </p:spTree>
    <p:extLst>
      <p:ext uri="{BB962C8B-B14F-4D97-AF65-F5344CB8AC3E}">
        <p14:creationId xmlns:p14="http://schemas.microsoft.com/office/powerpoint/2010/main" val="2791552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RECOVERY WITH CONCURRENT TRANSACTIONS </a:t>
            </a:r>
            <a:endParaRPr lang="en-US" sz="2800" dirty="0"/>
          </a:p>
        </p:txBody>
      </p:sp>
      <p:sp>
        <p:nvSpPr>
          <p:cNvPr id="3" name="Content Placeholder 2"/>
          <p:cNvSpPr>
            <a:spLocks noGrp="1"/>
          </p:cNvSpPr>
          <p:nvPr>
            <p:ph idx="1"/>
          </p:nvPr>
        </p:nvSpPr>
        <p:spPr/>
        <p:txBody>
          <a:bodyPr/>
          <a:lstStyle/>
          <a:p>
            <a:r>
              <a:rPr lang="en-US" dirty="0" smtClean="0"/>
              <a:t>Check Points </a:t>
            </a:r>
          </a:p>
          <a:p>
            <a:pPr marL="0" indent="0">
              <a:buNone/>
            </a:pPr>
            <a:r>
              <a:rPr lang="en-US" dirty="0" smtClean="0"/>
              <a:t>When more than one transactions are being executed in parallel, the logs are interleaved. At the time of recovery it would become hard for recovery system to backtrack all logs, and then start recovering. To ease this situation most modern DBMS use the concept of 'checkpoints'.</a:t>
            </a:r>
            <a:endParaRPr lang="en-US" dirty="0"/>
          </a:p>
        </p:txBody>
      </p:sp>
    </p:spTree>
    <p:extLst>
      <p:ext uri="{BB962C8B-B14F-4D97-AF65-F5344CB8AC3E}">
        <p14:creationId xmlns:p14="http://schemas.microsoft.com/office/powerpoint/2010/main" val="2250727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Checkpoint</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Checkpoint Keeping and maintaining logs in real time and in real environment may fill out all the memory space available in the system. At time passes log file may be too big to be handled at all. Checkpoint is a mechanism where all the previous logs are removed from the system and stored permanently in storage disk. Checkpoint declares a point before which the DBMS was in consistent state and all the transactions were committed. </a:t>
            </a:r>
          </a:p>
          <a:p>
            <a:pPr algn="just"/>
            <a:r>
              <a:rPr lang="en-US" dirty="0" smtClean="0"/>
              <a:t>Recovery When system with concurrent transaction crashes and recovers, it does behave in the following manner:</a:t>
            </a:r>
            <a:endParaRPr lang="en-US" dirty="0"/>
          </a:p>
        </p:txBody>
      </p:sp>
    </p:spTree>
    <p:extLst>
      <p:ext uri="{BB962C8B-B14F-4D97-AF65-F5344CB8AC3E}">
        <p14:creationId xmlns:p14="http://schemas.microsoft.com/office/powerpoint/2010/main" val="243430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7315200" cy="4525963"/>
          </a:xfrm>
        </p:spPr>
        <p:txBody>
          <a:bodyPr>
            <a:normAutofit fontScale="70000" lnSpcReduction="20000"/>
          </a:bodyPr>
          <a:lstStyle/>
          <a:p>
            <a:r>
              <a:rPr lang="en-US" b="1" dirty="0" smtClean="0"/>
              <a:t>How Checkpoint Works?</a:t>
            </a:r>
          </a:p>
          <a:p>
            <a:r>
              <a:rPr lang="en-US" b="1" dirty="0" smtClean="0"/>
              <a:t>A checkpoint is created</a:t>
            </a:r>
            <a:r>
              <a:rPr lang="en-US" dirty="0" smtClean="0"/>
              <a:t> – This marks a point where </a:t>
            </a:r>
            <a:r>
              <a:rPr lang="en-US" b="1" dirty="0" smtClean="0"/>
              <a:t>all transactions before it</a:t>
            </a:r>
            <a:r>
              <a:rPr lang="en-US" dirty="0" smtClean="0"/>
              <a:t> are completed and safely saved to the database.</a:t>
            </a:r>
          </a:p>
          <a:p>
            <a:r>
              <a:rPr lang="en-US" b="1" dirty="0" smtClean="0"/>
              <a:t>Old logs are deleted</a:t>
            </a:r>
            <a:r>
              <a:rPr lang="en-US" dirty="0" smtClean="0"/>
              <a:t> – Since those transactions are committed, their logs are no longer needed.</a:t>
            </a:r>
          </a:p>
          <a:p>
            <a:r>
              <a:rPr lang="en-US" b="1" dirty="0" smtClean="0"/>
              <a:t>New logs continue</a:t>
            </a:r>
            <a:r>
              <a:rPr lang="en-US" dirty="0" smtClean="0"/>
              <a:t> – Only logs after the checkpoint are kept for future recovery.</a:t>
            </a:r>
          </a:p>
          <a:p>
            <a:r>
              <a:rPr lang="en-US" b="1" dirty="0" smtClean="0"/>
              <a:t>Example:</a:t>
            </a:r>
          </a:p>
          <a:p>
            <a:r>
              <a:rPr lang="en-US" dirty="0" smtClean="0"/>
              <a:t>Imagine you are writing a long document, and every 5 minutes, you click </a:t>
            </a:r>
            <a:r>
              <a:rPr lang="en-US" b="1" dirty="0" smtClean="0"/>
              <a:t>"Save."</a:t>
            </a:r>
            <a:endParaRPr lang="en-US" dirty="0" smtClean="0"/>
          </a:p>
          <a:p>
            <a:r>
              <a:rPr lang="en-US" dirty="0" smtClean="0"/>
              <a:t>Everything saved before is </a:t>
            </a:r>
            <a:r>
              <a:rPr lang="en-US" b="1" dirty="0" smtClean="0"/>
              <a:t>safe</a:t>
            </a:r>
            <a:r>
              <a:rPr lang="en-US" dirty="0" smtClean="0"/>
              <a:t> (like a checkpoint).</a:t>
            </a:r>
          </a:p>
          <a:p>
            <a:r>
              <a:rPr lang="en-US" dirty="0" smtClean="0"/>
              <a:t>If the computer crashes, you only lose the last few unsaved changes, but most of your work is intact.</a:t>
            </a:r>
          </a:p>
          <a:p>
            <a:endParaRPr lang="en-US" dirty="0"/>
          </a:p>
        </p:txBody>
      </p:sp>
      <p:pic>
        <p:nvPicPr>
          <p:cNvPr id="5122" name="Picture 2" descr="Ctrl S GIFs - Find &amp; Share on GIPH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2514600"/>
            <a:ext cx="1781175"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775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38" y="1676400"/>
            <a:ext cx="8901362"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09872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229600" cy="1143000"/>
          </a:xfrm>
        </p:spPr>
        <p:txBody>
          <a:bodyPr>
            <a:noAutofit/>
          </a:bodyPr>
          <a:lstStyle/>
          <a:p>
            <a:r>
              <a:rPr lang="en-US" sz="2400" dirty="0" smtClean="0"/>
              <a:t>Buffer Management Failure with loss of nonvolatile storage.</a:t>
            </a:r>
            <a:br>
              <a:rPr lang="en-US" sz="2400" dirty="0" smtClean="0"/>
            </a:br>
            <a:endParaRPr lang="en-US" sz="2400" dirty="0"/>
          </a:p>
        </p:txBody>
      </p:sp>
      <p:sp>
        <p:nvSpPr>
          <p:cNvPr id="3" name="Content Placeholder 2"/>
          <p:cNvSpPr>
            <a:spLocks noGrp="1"/>
          </p:cNvSpPr>
          <p:nvPr>
            <p:ph idx="1"/>
          </p:nvPr>
        </p:nvSpPr>
        <p:spPr>
          <a:xfrm>
            <a:off x="381000" y="1143000"/>
            <a:ext cx="8229600" cy="4525963"/>
          </a:xfrm>
        </p:spPr>
        <p:txBody>
          <a:bodyPr>
            <a:normAutofit fontScale="77500" lnSpcReduction="20000"/>
          </a:bodyPr>
          <a:lstStyle/>
          <a:p>
            <a:r>
              <a:rPr lang="en-US" b="1" dirty="0" smtClean="0"/>
              <a:t>. What is a Database Buffer?</a:t>
            </a:r>
          </a:p>
          <a:p>
            <a:r>
              <a:rPr lang="en-US" dirty="0" smtClean="0"/>
              <a:t>A </a:t>
            </a:r>
            <a:r>
              <a:rPr lang="en-US" b="1" dirty="0" smtClean="0"/>
              <a:t>database buffer</a:t>
            </a:r>
            <a:r>
              <a:rPr lang="en-US" dirty="0" smtClean="0"/>
              <a:t> is a temporary storage area in </a:t>
            </a:r>
            <a:r>
              <a:rPr lang="en-US" b="1" dirty="0" smtClean="0"/>
              <a:t>RAM</a:t>
            </a:r>
            <a:r>
              <a:rPr lang="en-US" dirty="0" smtClean="0"/>
              <a:t> where data is kept </a:t>
            </a:r>
            <a:r>
              <a:rPr lang="en-US" b="1" dirty="0" smtClean="0"/>
              <a:t>before</a:t>
            </a:r>
            <a:r>
              <a:rPr lang="en-US" dirty="0" smtClean="0"/>
              <a:t> being written to the database disk.</a:t>
            </a:r>
          </a:p>
          <a:p>
            <a:r>
              <a:rPr lang="en-US" dirty="0" smtClean="0"/>
              <a:t>This helps in </a:t>
            </a:r>
            <a:r>
              <a:rPr lang="en-US" b="1" dirty="0" smtClean="0"/>
              <a:t>faster access</a:t>
            </a:r>
            <a:r>
              <a:rPr lang="en-US" dirty="0" smtClean="0"/>
              <a:t> and </a:t>
            </a:r>
            <a:r>
              <a:rPr lang="en-US" b="1" dirty="0" smtClean="0"/>
              <a:t>reduces the number of direct disk reads/writes</a:t>
            </a:r>
            <a:r>
              <a:rPr lang="en-US" dirty="0" smtClean="0"/>
              <a:t>, which are slow.</a:t>
            </a:r>
          </a:p>
          <a:p>
            <a:r>
              <a:rPr lang="en-US" b="1" dirty="0" smtClean="0"/>
              <a:t>2. Why Use Virtual Memory for Buffers?</a:t>
            </a:r>
          </a:p>
          <a:p>
            <a:r>
              <a:rPr lang="en-US" dirty="0" smtClean="0"/>
              <a:t>Virtual memory allows the system to </a:t>
            </a:r>
            <a:r>
              <a:rPr lang="en-US" b="1" dirty="0" smtClean="0"/>
              <a:t>handle large buffers</a:t>
            </a:r>
            <a:r>
              <a:rPr lang="en-US" dirty="0" smtClean="0"/>
              <a:t> by storing less-used pages in a </a:t>
            </a:r>
            <a:r>
              <a:rPr lang="en-US" b="1" dirty="0" smtClean="0"/>
              <a:t>swap space</a:t>
            </a:r>
            <a:r>
              <a:rPr lang="en-US" dirty="0" smtClean="0"/>
              <a:t> (a section of the hard disk used as extra RAM).</a:t>
            </a:r>
          </a:p>
          <a:p>
            <a:r>
              <a:rPr lang="en-US" dirty="0" smtClean="0"/>
              <a:t>But this can cause problems, leading to </a:t>
            </a:r>
            <a:r>
              <a:rPr lang="en-US" b="1" dirty="0" smtClean="0"/>
              <a:t>extra I/O operations</a:t>
            </a:r>
            <a:r>
              <a:rPr lang="en-US" dirty="0" smtClean="0"/>
              <a:t> (more disk reads/writes), slowing down performance.</a:t>
            </a:r>
          </a:p>
          <a:p>
            <a:endParaRPr lang="en-US" dirty="0"/>
          </a:p>
        </p:txBody>
      </p:sp>
    </p:spTree>
    <p:extLst>
      <p:ext uri="{BB962C8B-B14F-4D97-AF65-F5344CB8AC3E}">
        <p14:creationId xmlns:p14="http://schemas.microsoft.com/office/powerpoint/2010/main" val="18628220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A checkpoint is like a </a:t>
            </a:r>
            <a:r>
              <a:rPr lang="en-US" b="1" dirty="0"/>
              <a:t>save point</a:t>
            </a:r>
            <a:r>
              <a:rPr lang="en-US" dirty="0"/>
              <a:t> in a database. It ensures that all completed transactions are securely stored, so the system can recover quickly if something goes </a:t>
            </a:r>
            <a:r>
              <a:rPr lang="en-US" dirty="0" smtClean="0"/>
              <a:t>wrong</a:t>
            </a:r>
          </a:p>
          <a:p>
            <a:r>
              <a:rPr lang="en-US" dirty="0"/>
              <a:t>Fuzzy </a:t>
            </a:r>
            <a:r>
              <a:rPr lang="en-US" dirty="0" err="1"/>
              <a:t>checkpointing</a:t>
            </a:r>
            <a:r>
              <a:rPr lang="en-US" dirty="0"/>
              <a:t> allows the system to create a checkpoint </a:t>
            </a:r>
            <a:r>
              <a:rPr lang="en-US" b="1" dirty="0"/>
              <a:t>without stopping all transactions for too long</a:t>
            </a:r>
            <a:r>
              <a:rPr lang="en-US" dirty="0"/>
              <a:t>.</a:t>
            </a:r>
          </a:p>
        </p:txBody>
      </p:sp>
    </p:spTree>
    <p:extLst>
      <p:ext uri="{BB962C8B-B14F-4D97-AF65-F5344CB8AC3E}">
        <p14:creationId xmlns:p14="http://schemas.microsoft.com/office/powerpoint/2010/main" val="2500213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09600"/>
            <a:ext cx="8686800" cy="5791200"/>
          </a:xfrm>
        </p:spPr>
        <p:txBody>
          <a:bodyPr>
            <a:noAutofit/>
          </a:bodyPr>
          <a:lstStyle/>
          <a:p>
            <a:pPr marL="0" indent="0">
              <a:buNone/>
            </a:pPr>
            <a:r>
              <a:rPr lang="en-US" sz="1400" b="1" dirty="0" smtClean="0"/>
              <a:t>Why is </a:t>
            </a:r>
            <a:r>
              <a:rPr lang="en-US" sz="1400" b="1" dirty="0" err="1" smtClean="0"/>
              <a:t>Checkpointing</a:t>
            </a:r>
            <a:r>
              <a:rPr lang="en-US" sz="1400" b="1" dirty="0" smtClean="0"/>
              <a:t> Needed?</a:t>
            </a:r>
          </a:p>
          <a:p>
            <a:r>
              <a:rPr lang="en-US" sz="1400" dirty="0" smtClean="0"/>
              <a:t>A </a:t>
            </a:r>
            <a:r>
              <a:rPr lang="en-US" sz="1400" b="1" dirty="0" smtClean="0"/>
              <a:t>checkpoint</a:t>
            </a:r>
            <a:r>
              <a:rPr lang="en-US" sz="1400" dirty="0" smtClean="0"/>
              <a:t> is used in databases to mark a safe point where all completed transactions are saved.</a:t>
            </a:r>
          </a:p>
          <a:p>
            <a:r>
              <a:rPr lang="en-US" sz="1400" dirty="0" smtClean="0"/>
              <a:t>Normally, </a:t>
            </a:r>
            <a:r>
              <a:rPr lang="en-US" sz="1400" dirty="0" err="1" smtClean="0"/>
              <a:t>checkpointing</a:t>
            </a:r>
            <a:r>
              <a:rPr lang="en-US" sz="1400" dirty="0" smtClean="0"/>
              <a:t> </a:t>
            </a:r>
            <a:r>
              <a:rPr lang="en-US" sz="1400" b="1" dirty="0" smtClean="0"/>
              <a:t>pauses updates</a:t>
            </a:r>
            <a:r>
              <a:rPr lang="en-US" sz="1400" dirty="0" smtClean="0"/>
              <a:t>, which can slow down the system.</a:t>
            </a:r>
          </a:p>
          <a:p>
            <a:pPr marL="0" indent="0">
              <a:buNone/>
            </a:pPr>
            <a:r>
              <a:rPr lang="en-US" sz="1400" b="1" dirty="0" smtClean="0"/>
              <a:t>Fuzzy </a:t>
            </a:r>
            <a:r>
              <a:rPr lang="en-US" sz="1400" b="1" dirty="0" err="1" smtClean="0"/>
              <a:t>Checkpointing</a:t>
            </a:r>
            <a:r>
              <a:rPr lang="en-US" sz="1400" dirty="0" smtClean="0"/>
              <a:t> allows </a:t>
            </a:r>
            <a:r>
              <a:rPr lang="en-US" sz="1400" dirty="0" err="1" smtClean="0"/>
              <a:t>checkpointing</a:t>
            </a:r>
            <a:r>
              <a:rPr lang="en-US" sz="1400" dirty="0" smtClean="0"/>
              <a:t> </a:t>
            </a:r>
            <a:r>
              <a:rPr lang="en-US" sz="1400" b="1" dirty="0" smtClean="0"/>
              <a:t>without stopping all transactions for too long</a:t>
            </a:r>
            <a:r>
              <a:rPr lang="en-US" sz="1400" dirty="0" smtClean="0"/>
              <a:t>.</a:t>
            </a:r>
          </a:p>
          <a:p>
            <a:r>
              <a:rPr lang="en-US" sz="1400" b="1" dirty="0" smtClean="0"/>
              <a:t>How Fuzzy </a:t>
            </a:r>
            <a:r>
              <a:rPr lang="en-US" sz="1400" b="1" dirty="0" err="1" smtClean="0"/>
              <a:t>Checkpointing</a:t>
            </a:r>
            <a:r>
              <a:rPr lang="en-US" sz="1400" b="1" dirty="0" smtClean="0"/>
              <a:t> Works</a:t>
            </a:r>
          </a:p>
          <a:p>
            <a:pPr marL="0" indent="0">
              <a:buNone/>
            </a:pPr>
            <a:r>
              <a:rPr lang="en-US" sz="1400" dirty="0" smtClean="0"/>
              <a:t>Instead </a:t>
            </a:r>
            <a:r>
              <a:rPr lang="en-US" sz="1400" dirty="0" smtClean="0"/>
              <a:t>of stopping everything, it allows </a:t>
            </a:r>
            <a:r>
              <a:rPr lang="en-US" sz="1400" b="1" dirty="0" smtClean="0"/>
              <a:t>some transactions to continue while saving the checkpoint</a:t>
            </a:r>
            <a:r>
              <a:rPr lang="en-US" sz="1400" dirty="0" smtClean="0"/>
              <a:t>.</a:t>
            </a:r>
          </a:p>
          <a:p>
            <a:r>
              <a:rPr lang="en-US" sz="1400" b="1" dirty="0" smtClean="0"/>
              <a:t>Steps </a:t>
            </a:r>
            <a:r>
              <a:rPr lang="en-US" sz="1400" b="1" dirty="0" smtClean="0"/>
              <a:t>of Fuzzy </a:t>
            </a:r>
            <a:r>
              <a:rPr lang="en-US" sz="1400" b="1" dirty="0" err="1" smtClean="0"/>
              <a:t>Checkpointing</a:t>
            </a:r>
            <a:r>
              <a:rPr lang="en-US" sz="1400" b="1" dirty="0" smtClean="0"/>
              <a:t>:</a:t>
            </a:r>
          </a:p>
          <a:p>
            <a:pPr marL="0" indent="0">
              <a:buNone/>
            </a:pPr>
            <a:r>
              <a:rPr lang="en-US" sz="1400" dirty="0" smtClean="0"/>
              <a:t>1</a:t>
            </a:r>
            <a:r>
              <a:rPr lang="en-US" sz="1400" dirty="0"/>
              <a:t> </a:t>
            </a:r>
            <a:r>
              <a:rPr lang="en-US" sz="1400" b="1" dirty="0" smtClean="0"/>
              <a:t>Temporarily </a:t>
            </a:r>
            <a:r>
              <a:rPr lang="en-US" sz="1400" b="1" dirty="0" smtClean="0"/>
              <a:t>Stop Updates</a:t>
            </a:r>
            <a:endParaRPr lang="en-US" sz="1400" dirty="0" smtClean="0"/>
          </a:p>
          <a:p>
            <a:r>
              <a:rPr lang="en-US" sz="1400" dirty="0" smtClean="0"/>
              <a:t>The system </a:t>
            </a:r>
            <a:r>
              <a:rPr lang="en-US" sz="1400" b="1" dirty="0" smtClean="0"/>
              <a:t>briefly pauses</a:t>
            </a:r>
            <a:r>
              <a:rPr lang="en-US" sz="1400" dirty="0" smtClean="0"/>
              <a:t> transactions to take a snapshot.</a:t>
            </a:r>
          </a:p>
          <a:p>
            <a:pPr marL="0" indent="0">
              <a:buNone/>
            </a:pPr>
            <a:r>
              <a:rPr lang="en-US" sz="1400" dirty="0" smtClean="0"/>
              <a:t>2</a:t>
            </a:r>
            <a:r>
              <a:rPr lang="en-US" sz="1400" b="1" dirty="0" smtClean="0"/>
              <a:t>Write </a:t>
            </a:r>
            <a:r>
              <a:rPr lang="en-US" sz="1400" b="1" dirty="0" smtClean="0"/>
              <a:t>a Checkpoint Log</a:t>
            </a:r>
            <a:endParaRPr lang="en-US" sz="1400" dirty="0" smtClean="0"/>
          </a:p>
          <a:p>
            <a:r>
              <a:rPr lang="en-US" sz="1400" dirty="0" smtClean="0"/>
              <a:t>A </a:t>
            </a:r>
            <a:r>
              <a:rPr lang="en-US" sz="1400" b="1" dirty="0" smtClean="0"/>
              <a:t>&lt;checkpoint L&gt;</a:t>
            </a:r>
            <a:r>
              <a:rPr lang="en-US" sz="1400" dirty="0" smtClean="0"/>
              <a:t> record is written to the log and stored safely.</a:t>
            </a:r>
          </a:p>
          <a:p>
            <a:pPr marL="0" indent="0">
              <a:buNone/>
            </a:pPr>
            <a:r>
              <a:rPr lang="en-US" sz="1400" dirty="0" smtClean="0"/>
              <a:t>3</a:t>
            </a:r>
            <a:r>
              <a:rPr lang="en-US" sz="1400" dirty="0"/>
              <a:t> </a:t>
            </a:r>
            <a:r>
              <a:rPr lang="en-US" sz="1400" b="1" dirty="0" smtClean="0"/>
              <a:t>Record </a:t>
            </a:r>
            <a:r>
              <a:rPr lang="en-US" sz="1400" b="1" dirty="0" smtClean="0"/>
              <a:t>Modified Buffer Blocks</a:t>
            </a:r>
            <a:endParaRPr lang="en-US" sz="1400" dirty="0" smtClean="0"/>
          </a:p>
          <a:p>
            <a:r>
              <a:rPr lang="en-US" sz="1400" dirty="0" smtClean="0"/>
              <a:t>The system notes which </a:t>
            </a:r>
            <a:r>
              <a:rPr lang="en-US" sz="1400" b="1" dirty="0" smtClean="0"/>
              <a:t>database pages (blocks) have been changed</a:t>
            </a:r>
            <a:r>
              <a:rPr lang="en-US" sz="1400" dirty="0" smtClean="0"/>
              <a:t> in memory.</a:t>
            </a:r>
          </a:p>
          <a:p>
            <a:pPr marL="0" indent="0">
              <a:buNone/>
            </a:pPr>
            <a:r>
              <a:rPr lang="en-US" sz="1400" dirty="0" smtClean="0"/>
              <a:t>4 </a:t>
            </a:r>
            <a:r>
              <a:rPr lang="en-US" sz="1400" b="1" dirty="0" smtClean="0"/>
              <a:t>Allow Transactions to Continue</a:t>
            </a:r>
            <a:endParaRPr lang="en-US" sz="1400" dirty="0" smtClean="0"/>
          </a:p>
          <a:p>
            <a:r>
              <a:rPr lang="en-US" sz="1400" dirty="0" smtClean="0"/>
              <a:t>Transactions can now </a:t>
            </a:r>
            <a:r>
              <a:rPr lang="en-US" sz="1400" b="1" dirty="0" smtClean="0"/>
              <a:t>resume</a:t>
            </a:r>
            <a:r>
              <a:rPr lang="en-US" sz="1400" dirty="0" smtClean="0"/>
              <a:t> their updates.</a:t>
            </a:r>
          </a:p>
          <a:p>
            <a:pPr marL="0" indent="0">
              <a:buNone/>
            </a:pPr>
            <a:r>
              <a:rPr lang="en-US" sz="1400" dirty="0" smtClean="0"/>
              <a:t>5</a:t>
            </a:r>
            <a:r>
              <a:rPr lang="en-US" sz="1400" dirty="0"/>
              <a:t> </a:t>
            </a:r>
            <a:r>
              <a:rPr lang="en-US" sz="1400" b="1" dirty="0" smtClean="0"/>
              <a:t>Write </a:t>
            </a:r>
            <a:r>
              <a:rPr lang="en-US" sz="1400" b="1" dirty="0" smtClean="0"/>
              <a:t>Modified Blocks to Disk</a:t>
            </a:r>
            <a:endParaRPr lang="en-US" sz="1400" dirty="0" smtClean="0"/>
          </a:p>
          <a:p>
            <a:r>
              <a:rPr lang="en-US" sz="1400" dirty="0" smtClean="0"/>
              <a:t>The system </a:t>
            </a:r>
            <a:r>
              <a:rPr lang="en-US" sz="1400" b="1" dirty="0" smtClean="0"/>
              <a:t>gradually</a:t>
            </a:r>
            <a:r>
              <a:rPr lang="en-US" sz="1400" dirty="0" smtClean="0"/>
              <a:t> writes modified pages to the database.</a:t>
            </a:r>
          </a:p>
          <a:p>
            <a:r>
              <a:rPr lang="en-US" sz="1400" dirty="0" smtClean="0"/>
              <a:t>Pages </a:t>
            </a:r>
            <a:r>
              <a:rPr lang="en-US" sz="1400" b="1" dirty="0" smtClean="0"/>
              <a:t>should not be modified</a:t>
            </a:r>
            <a:r>
              <a:rPr lang="en-US" sz="1400" dirty="0" smtClean="0"/>
              <a:t> while they are being written.</a:t>
            </a:r>
          </a:p>
          <a:p>
            <a:pPr marL="0" indent="0">
              <a:buNone/>
            </a:pPr>
            <a:r>
              <a:rPr lang="en-US" sz="1400" dirty="0" smtClean="0"/>
              <a:t>6</a:t>
            </a:r>
            <a:r>
              <a:rPr lang="en-US" sz="1400" dirty="0"/>
              <a:t> </a:t>
            </a:r>
            <a:r>
              <a:rPr lang="en-US" sz="1400" b="1" dirty="0" smtClean="0"/>
              <a:t>Follow </a:t>
            </a:r>
            <a:r>
              <a:rPr lang="en-US" sz="1400" b="1" dirty="0" smtClean="0"/>
              <a:t>WAL (Write-Ahead Logging) Rule</a:t>
            </a:r>
            <a:endParaRPr lang="en-US" sz="1400" dirty="0" smtClean="0"/>
          </a:p>
          <a:p>
            <a:r>
              <a:rPr lang="en-US" sz="1400" b="1" dirty="0" smtClean="0"/>
              <a:t>Logs must be written first</a:t>
            </a:r>
            <a:r>
              <a:rPr lang="en-US" sz="1400" dirty="0" smtClean="0"/>
              <a:t> before the actual database pages are updated.</a:t>
            </a:r>
          </a:p>
          <a:p>
            <a:r>
              <a:rPr lang="en-US" sz="1400" dirty="0" smtClean="0"/>
              <a:t>This ensures that recovery can </a:t>
            </a:r>
            <a:r>
              <a:rPr lang="en-US" sz="1400" b="1" dirty="0" smtClean="0"/>
              <a:t>redo</a:t>
            </a:r>
            <a:r>
              <a:rPr lang="en-US" sz="1400" dirty="0" smtClean="0"/>
              <a:t> changes if needed.</a:t>
            </a:r>
          </a:p>
          <a:p>
            <a:pPr marL="0" indent="0">
              <a:buNone/>
            </a:pPr>
            <a:r>
              <a:rPr lang="en-US" sz="1400" dirty="0" smtClean="0"/>
              <a:t>7</a:t>
            </a:r>
            <a:r>
              <a:rPr lang="en-US" sz="1400" dirty="0"/>
              <a:t> </a:t>
            </a:r>
            <a:r>
              <a:rPr lang="en-US" sz="1400" b="1" dirty="0" smtClean="0"/>
              <a:t>Store </a:t>
            </a:r>
            <a:r>
              <a:rPr lang="en-US" sz="1400" b="1" dirty="0" smtClean="0"/>
              <a:t>the Checkpoint Location</a:t>
            </a:r>
            <a:endParaRPr lang="en-US" sz="1400" dirty="0" smtClean="0"/>
          </a:p>
          <a:p>
            <a:r>
              <a:rPr lang="en-US" sz="1400" dirty="0" smtClean="0"/>
              <a:t>A pointer to the </a:t>
            </a:r>
            <a:r>
              <a:rPr lang="en-US" sz="1400" b="1" dirty="0" smtClean="0"/>
              <a:t>checkpoint record</a:t>
            </a:r>
            <a:r>
              <a:rPr lang="en-US" sz="1400" dirty="0" smtClean="0"/>
              <a:t> is stored in a fixed location (</a:t>
            </a:r>
            <a:r>
              <a:rPr lang="en-US" sz="1400" dirty="0" err="1" smtClean="0"/>
              <a:t>last_checkpoint</a:t>
            </a:r>
            <a:r>
              <a:rPr lang="en-US" sz="1400" dirty="0" smtClean="0"/>
              <a:t>).</a:t>
            </a:r>
          </a:p>
          <a:p>
            <a:r>
              <a:rPr lang="en-US" sz="1400" dirty="0" smtClean="0"/>
              <a:t>This helps the system know where to start recovery.</a:t>
            </a:r>
          </a:p>
        </p:txBody>
      </p:sp>
    </p:spTree>
    <p:extLst>
      <p:ext uri="{BB962C8B-B14F-4D97-AF65-F5344CB8AC3E}">
        <p14:creationId xmlns:p14="http://schemas.microsoft.com/office/powerpoint/2010/main" val="33781247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You pause typing for a moment</a:t>
            </a:r>
            <a:r>
              <a:rPr lang="en-US" dirty="0"/>
              <a:t> → The database briefly pauses updates to mark the checkpoint.</a:t>
            </a:r>
          </a:p>
          <a:p>
            <a:r>
              <a:rPr lang="en-US" b="1" dirty="0"/>
              <a:t>You press "Save"</a:t>
            </a:r>
            <a:r>
              <a:rPr lang="en-US" dirty="0"/>
              <a:t> → A checkpoint log entry is created.</a:t>
            </a:r>
          </a:p>
          <a:p>
            <a:r>
              <a:rPr lang="en-US" b="1" dirty="0"/>
              <a:t>The computer remembers what has changed</a:t>
            </a:r>
            <a:r>
              <a:rPr lang="en-US" dirty="0"/>
              <a:t> → The database notes which parts (pages) have been modified.</a:t>
            </a:r>
          </a:p>
          <a:p>
            <a:r>
              <a:rPr lang="en-US" b="1" dirty="0"/>
              <a:t>You continue typing</a:t>
            </a:r>
            <a:r>
              <a:rPr lang="en-US" dirty="0"/>
              <a:t> → Transactions resume, even while saving is still happening.</a:t>
            </a:r>
          </a:p>
          <a:p>
            <a:r>
              <a:rPr lang="en-US" b="1" dirty="0"/>
              <a:t>The computer gradually saves changes</a:t>
            </a:r>
            <a:r>
              <a:rPr lang="en-US" dirty="0"/>
              <a:t> → The database writes modified pages to disk slowly, ensuring they aren’t changed mid-save.</a:t>
            </a:r>
          </a:p>
          <a:p>
            <a:r>
              <a:rPr lang="en-US" b="1" dirty="0"/>
              <a:t>Backup file is updated first</a:t>
            </a:r>
            <a:r>
              <a:rPr lang="en-US" dirty="0"/>
              <a:t> → Logs (history of changes) are saved before actual document updates.</a:t>
            </a:r>
          </a:p>
          <a:p>
            <a:r>
              <a:rPr lang="en-US" b="1" dirty="0"/>
              <a:t>The computer keeps track of the last save point</a:t>
            </a:r>
            <a:r>
              <a:rPr lang="en-US" dirty="0"/>
              <a:t> → The database stores the checkpoint location for easy recovery if needed.</a:t>
            </a:r>
          </a:p>
          <a:p>
            <a:endParaRPr lang="en-US" dirty="0"/>
          </a:p>
        </p:txBody>
      </p:sp>
    </p:spTree>
    <p:extLst>
      <p:ext uri="{BB962C8B-B14F-4D97-AF65-F5344CB8AC3E}">
        <p14:creationId xmlns:p14="http://schemas.microsoft.com/office/powerpoint/2010/main" val="4111173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143000"/>
          </a:xfrm>
        </p:spPr>
        <p:txBody>
          <a:bodyPr>
            <a:normAutofit/>
          </a:bodyPr>
          <a:lstStyle/>
          <a:p>
            <a:r>
              <a:rPr lang="en-US" dirty="0" smtClean="0"/>
              <a:t>Recovery and Atomicity</a:t>
            </a:r>
            <a:endParaRPr lang="en-US" dirty="0"/>
          </a:p>
        </p:txBody>
      </p:sp>
      <p:sp>
        <p:nvSpPr>
          <p:cNvPr id="3" name="Content Placeholder 2"/>
          <p:cNvSpPr>
            <a:spLocks noGrp="1"/>
          </p:cNvSpPr>
          <p:nvPr>
            <p:ph idx="1"/>
          </p:nvPr>
        </p:nvSpPr>
        <p:spPr>
          <a:xfrm>
            <a:off x="304800" y="1981200"/>
            <a:ext cx="8229600" cy="4525963"/>
          </a:xfrm>
        </p:spPr>
        <p:txBody>
          <a:bodyPr/>
          <a:lstStyle/>
          <a:p>
            <a:pPr algn="just"/>
            <a:r>
              <a:rPr lang="en-US" dirty="0" smtClean="0"/>
              <a:t>Log Based Recovery </a:t>
            </a:r>
            <a:r>
              <a:rPr lang="en-US" dirty="0" err="1" smtClean="0"/>
              <a:t>Recovery</a:t>
            </a:r>
            <a:r>
              <a:rPr lang="en-US" dirty="0" smtClean="0"/>
              <a:t> with Concurrent Transactions Check Points - Buffer Management Failure with loss of nonvolatile storage. </a:t>
            </a:r>
            <a:endParaRPr lang="en-US" dirty="0"/>
          </a:p>
        </p:txBody>
      </p:sp>
    </p:spTree>
    <p:extLst>
      <p:ext uri="{BB962C8B-B14F-4D97-AF65-F5344CB8AC3E}">
        <p14:creationId xmlns:p14="http://schemas.microsoft.com/office/powerpoint/2010/main" val="2745488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marL="0" indent="0">
              <a:buNone/>
            </a:pPr>
            <a:r>
              <a:rPr lang="en-US" b="1" dirty="0" smtClean="0"/>
              <a:t>if </a:t>
            </a:r>
            <a:r>
              <a:rPr lang="en-US" b="1" dirty="0"/>
              <a:t>There Is a System Crash</a:t>
            </a:r>
            <a:endParaRPr lang="en-US" dirty="0"/>
          </a:p>
          <a:p>
            <a:r>
              <a:rPr lang="en-US" dirty="0"/>
              <a:t>The database </a:t>
            </a:r>
            <a:r>
              <a:rPr lang="en-US" b="1" dirty="0"/>
              <a:t>does not need to start from scratch</a:t>
            </a:r>
            <a:r>
              <a:rPr lang="en-US" dirty="0"/>
              <a:t>.</a:t>
            </a:r>
          </a:p>
          <a:p>
            <a:r>
              <a:rPr lang="en-US" dirty="0"/>
              <a:t>It will </a:t>
            </a:r>
            <a:r>
              <a:rPr lang="en-US" b="1" dirty="0"/>
              <a:t>use the last checkpoint</a:t>
            </a:r>
            <a:r>
              <a:rPr lang="en-US" dirty="0"/>
              <a:t> to quickly restore data.</a:t>
            </a:r>
          </a:p>
          <a:p>
            <a:r>
              <a:rPr lang="en-US" dirty="0"/>
              <a:t>Any transactions completed before the checkpoint are already saved.</a:t>
            </a:r>
          </a:p>
          <a:p>
            <a:r>
              <a:rPr lang="en-US" dirty="0"/>
              <a:t>Transactions after the checkpoint are recovered using the logs.</a:t>
            </a:r>
          </a:p>
          <a:p>
            <a:endParaRPr lang="en-US" dirty="0"/>
          </a:p>
        </p:txBody>
      </p:sp>
    </p:spTree>
    <p:extLst>
      <p:ext uri="{BB962C8B-B14F-4D97-AF65-F5344CB8AC3E}">
        <p14:creationId xmlns:p14="http://schemas.microsoft.com/office/powerpoint/2010/main" val="3530108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Why is Fuzzy </a:t>
            </a:r>
            <a:r>
              <a:rPr lang="en-US" b="1" dirty="0" err="1"/>
              <a:t>Checkpointing</a:t>
            </a:r>
            <a:r>
              <a:rPr lang="en-US" b="1" dirty="0"/>
              <a:t> Useful?</a:t>
            </a:r>
          </a:p>
          <a:p>
            <a:r>
              <a:rPr lang="en-US" b="1" dirty="0"/>
              <a:t>No long pauses</a:t>
            </a:r>
            <a:r>
              <a:rPr lang="en-US" dirty="0"/>
              <a:t> – The system doesn't freeze completely.</a:t>
            </a:r>
          </a:p>
          <a:p>
            <a:r>
              <a:rPr lang="en-US" b="1" dirty="0"/>
              <a:t>Faster recovery</a:t>
            </a:r>
            <a:r>
              <a:rPr lang="en-US" dirty="0"/>
              <a:t> – If a crash happens, the database knows where to restart.</a:t>
            </a:r>
          </a:p>
          <a:p>
            <a:r>
              <a:rPr lang="en-US" b="1" dirty="0"/>
              <a:t>Efficient saving</a:t>
            </a:r>
            <a:r>
              <a:rPr lang="en-US" dirty="0"/>
              <a:t> – It remembers changes and updates them gradually instead of stopping everything.</a:t>
            </a:r>
          </a:p>
          <a:p>
            <a:endParaRPr lang="en-US" dirty="0"/>
          </a:p>
        </p:txBody>
      </p:sp>
    </p:spTree>
    <p:extLst>
      <p:ext uri="{BB962C8B-B14F-4D97-AF65-F5344CB8AC3E}">
        <p14:creationId xmlns:p14="http://schemas.microsoft.com/office/powerpoint/2010/main" val="70915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algn="just"/>
            <a:r>
              <a:rPr lang="en-US" dirty="0" smtClean="0"/>
              <a:t>RECOVERY AND ATOMICITY FAILURE WITH LOSS OF NON-VOLATILE STORAGE</a:t>
            </a:r>
          </a:p>
          <a:p>
            <a:pPr marL="0" indent="0" algn="just">
              <a:buNone/>
            </a:pPr>
            <a:r>
              <a:rPr lang="en-US" dirty="0" smtClean="0"/>
              <a:t>What would happen if the non-volatile storage like RAM abruptly crashes? All transaction, which are being executed are kept in main memory. All active logs, disk buffers and related data is stored in non-volatile storage</a:t>
            </a:r>
          </a:p>
          <a:p>
            <a:pPr marL="0" indent="0" algn="just">
              <a:buNone/>
            </a:pPr>
            <a:r>
              <a:rPr lang="en-US" dirty="0" smtClean="0"/>
              <a:t>When storage like RAM fails, it takes away all the logs and active copy of database. It makes recovery almost impossible as everything to help recover is also lost. Following techniques may be adopted in case of loss of non-volatile storage.</a:t>
            </a:r>
            <a:endParaRPr lang="en-US" dirty="0"/>
          </a:p>
        </p:txBody>
      </p:sp>
    </p:spTree>
    <p:extLst>
      <p:ext uri="{BB962C8B-B14F-4D97-AF65-F5344CB8AC3E}">
        <p14:creationId xmlns:p14="http://schemas.microsoft.com/office/powerpoint/2010/main" val="3184499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lgn="just"/>
            <a:r>
              <a:rPr lang="en-US" dirty="0" smtClean="0"/>
              <a:t>A mechanism like checkpoint can be adopted which makes the entire content of database be saved periodically. </a:t>
            </a:r>
          </a:p>
          <a:p>
            <a:pPr algn="just"/>
            <a:r>
              <a:rPr lang="en-US" dirty="0" smtClean="0"/>
              <a:t> State of active database in non-volatile memory can be dumped onto stable storage periodically, which may also contain logs and active transactions and buffer blocks. </a:t>
            </a:r>
          </a:p>
          <a:p>
            <a:pPr algn="just"/>
            <a:r>
              <a:rPr lang="en-US" dirty="0" smtClean="0"/>
              <a:t>can be marked on log file whenever the database contents are dumped from nonvolatile memory to a stable one</a:t>
            </a:r>
            <a:endParaRPr lang="en-US" dirty="0"/>
          </a:p>
        </p:txBody>
      </p:sp>
    </p:spTree>
    <p:extLst>
      <p:ext uri="{BB962C8B-B14F-4D97-AF65-F5344CB8AC3E}">
        <p14:creationId xmlns:p14="http://schemas.microsoft.com/office/powerpoint/2010/main" val="28732507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a:t>
            </a:r>
            <a:endParaRPr lang="en-US" dirty="0"/>
          </a:p>
        </p:txBody>
      </p:sp>
      <p:sp>
        <p:nvSpPr>
          <p:cNvPr id="3" name="Content Placeholder 2"/>
          <p:cNvSpPr>
            <a:spLocks noGrp="1"/>
          </p:cNvSpPr>
          <p:nvPr>
            <p:ph idx="1"/>
          </p:nvPr>
        </p:nvSpPr>
        <p:spPr/>
        <p:txBody>
          <a:bodyPr/>
          <a:lstStyle/>
          <a:p>
            <a:pPr algn="just"/>
            <a:r>
              <a:rPr lang="en-US" dirty="0" smtClean="0"/>
              <a:t>When the system recovers from failure, it can restore the latest dump. </a:t>
            </a:r>
          </a:p>
          <a:p>
            <a:pPr algn="just"/>
            <a:r>
              <a:rPr lang="en-US" dirty="0" smtClean="0"/>
              <a:t>It can maintain redo-list and undo-list as in checkpoints. </a:t>
            </a:r>
          </a:p>
          <a:p>
            <a:pPr algn="just"/>
            <a:r>
              <a:rPr lang="en-US" dirty="0" smtClean="0"/>
              <a:t> It can recover the system by consulting undo-redo lists to restore the state of all transaction up to last checkpoint.</a:t>
            </a:r>
            <a:endParaRPr lang="en-US" dirty="0"/>
          </a:p>
        </p:txBody>
      </p:sp>
    </p:spTree>
    <p:extLst>
      <p:ext uri="{BB962C8B-B14F-4D97-AF65-F5344CB8AC3E}">
        <p14:creationId xmlns:p14="http://schemas.microsoft.com/office/powerpoint/2010/main" val="3717691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 y="304800"/>
            <a:ext cx="9144000" cy="1143000"/>
          </a:xfrm>
        </p:spPr>
        <p:txBody>
          <a:bodyPr>
            <a:noAutofit/>
          </a:bodyPr>
          <a:lstStyle/>
          <a:p>
            <a:pPr algn="just"/>
            <a:r>
              <a:rPr lang="en-US" sz="2400" dirty="0" smtClean="0"/>
              <a:t>DATABASE  BACKUP &amp; RECOVERY  FROM   CATASTROPHIC  FAILURE</a:t>
            </a:r>
            <a:endParaRPr lang="en-US" sz="2400" dirty="0"/>
          </a:p>
        </p:txBody>
      </p:sp>
      <p:sp>
        <p:nvSpPr>
          <p:cNvPr id="3" name="Content Placeholder 2"/>
          <p:cNvSpPr>
            <a:spLocks noGrp="1"/>
          </p:cNvSpPr>
          <p:nvPr>
            <p:ph idx="1"/>
          </p:nvPr>
        </p:nvSpPr>
        <p:spPr>
          <a:xfrm>
            <a:off x="0" y="1143001"/>
            <a:ext cx="8458200" cy="3276600"/>
          </a:xfrm>
        </p:spPr>
        <p:txBody>
          <a:bodyPr>
            <a:normAutofit fontScale="55000" lnSpcReduction="20000"/>
          </a:bodyPr>
          <a:lstStyle/>
          <a:p>
            <a:pPr algn="just"/>
            <a:r>
              <a:rPr lang="en-US" dirty="0" smtClean="0"/>
              <a:t>Remote backup, described next, is one of the solutions to save life. Alternatively, whole database backups can be taken on magnetic tapes and stored at a safer place. This backup can later be restored on a freshly installed database and bring it to the state at least at the point of backup.</a:t>
            </a:r>
          </a:p>
          <a:p>
            <a:r>
              <a:rPr lang="en-US" dirty="0" smtClean="0"/>
              <a:t>A bank maintains a database to store customer transactions. The database runs on a primary server, and to prevent data loss, it follows two backup methods:</a:t>
            </a:r>
          </a:p>
          <a:p>
            <a:r>
              <a:rPr lang="en-US" b="1" dirty="0" smtClean="0"/>
              <a:t>Remote Backup:</a:t>
            </a:r>
            <a:r>
              <a:rPr lang="en-US" dirty="0" smtClean="0"/>
              <a:t> A copy of the database is stored in a cloud server.</a:t>
            </a:r>
          </a:p>
          <a:p>
            <a:r>
              <a:rPr lang="en-US" b="1" dirty="0" smtClean="0"/>
              <a:t>Magnetic Tape Backup:</a:t>
            </a:r>
            <a:r>
              <a:rPr lang="en-US" dirty="0" smtClean="0"/>
              <a:t> The bank takes a full backup every weekend and stores it in a secure location.</a:t>
            </a:r>
          </a:p>
          <a:p>
            <a:r>
              <a:rPr lang="en-US" b="1" dirty="0" smtClean="0"/>
              <a:t>Failure Situation:</a:t>
            </a:r>
          </a:p>
          <a:p>
            <a:r>
              <a:rPr lang="en-US" dirty="0" smtClean="0"/>
              <a:t>On </a:t>
            </a:r>
            <a:r>
              <a:rPr lang="en-US" b="1" dirty="0" smtClean="0"/>
              <a:t>Monday morning</a:t>
            </a:r>
            <a:r>
              <a:rPr lang="en-US" dirty="0" smtClean="0"/>
              <a:t>, the primary database server crashes due to hardware failure, and the non-volatile storage (HDD) is completely lost.</a:t>
            </a:r>
          </a:p>
          <a:p>
            <a:r>
              <a:rPr lang="en-US" dirty="0" smtClean="0"/>
              <a:t>All transaction logs and active data stored on the server are gone.</a:t>
            </a:r>
          </a:p>
          <a:p>
            <a:pPr algn="just"/>
            <a:endParaRPr lang="en-US" dirty="0"/>
          </a:p>
        </p:txBody>
      </p:sp>
      <p:pic>
        <p:nvPicPr>
          <p:cNvPr id="2050" name="Picture 2" descr="What is magnetic tape storage? | Definition from TechTarg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525" y="4507057"/>
            <a:ext cx="4943475"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034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1688" y="2619375"/>
            <a:ext cx="500062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599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CRASH RECOVERY</a:t>
            </a:r>
          </a:p>
          <a:p>
            <a:pPr marL="0" indent="0">
              <a:buNone/>
            </a:pPr>
            <a:r>
              <a:rPr lang="en-US" dirty="0" smtClean="0"/>
              <a:t> Though we are living in highly technologically advanced era where hundreds of satellite monitor the earth and at every second billions of people are connected through information technology, failure is expected but not every time acceptable</a:t>
            </a:r>
            <a:endParaRPr lang="en-US" dirty="0"/>
          </a:p>
        </p:txBody>
      </p:sp>
    </p:spTree>
    <p:extLst>
      <p:ext uri="{BB962C8B-B14F-4D97-AF65-F5344CB8AC3E}">
        <p14:creationId xmlns:p14="http://schemas.microsoft.com/office/powerpoint/2010/main" val="15462664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and Atomicity</a:t>
            </a:r>
            <a:endParaRPr lang="en-US" dirty="0"/>
          </a:p>
        </p:txBody>
      </p:sp>
      <p:sp>
        <p:nvSpPr>
          <p:cNvPr id="3" name="Content Placeholder 2"/>
          <p:cNvSpPr>
            <a:spLocks noGrp="1"/>
          </p:cNvSpPr>
          <p:nvPr>
            <p:ph idx="1"/>
          </p:nvPr>
        </p:nvSpPr>
        <p:spPr>
          <a:xfrm>
            <a:off x="533400" y="1219200"/>
            <a:ext cx="8229600" cy="4525963"/>
          </a:xfrm>
        </p:spPr>
        <p:txBody>
          <a:bodyPr>
            <a:normAutofit/>
          </a:bodyPr>
          <a:lstStyle/>
          <a:p>
            <a:r>
              <a:rPr lang="en-US" dirty="0" smtClean="0"/>
              <a:t>Log Based Recovery </a:t>
            </a:r>
            <a:r>
              <a:rPr lang="en-US" dirty="0" err="1" smtClean="0"/>
              <a:t>Recovery</a:t>
            </a:r>
            <a:r>
              <a:rPr lang="en-US" dirty="0" smtClean="0"/>
              <a:t> with Concurrent Transactions</a:t>
            </a:r>
          </a:p>
          <a:p>
            <a:pPr marL="0" indent="0">
              <a:buNone/>
            </a:pPr>
            <a:r>
              <a:rPr lang="en-US" dirty="0" smtClean="0"/>
              <a: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438400"/>
            <a:ext cx="84582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33176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1462</Words>
  <Application>Microsoft Office PowerPoint</Application>
  <PresentationFormat>On-screen Show (4:3)</PresentationFormat>
  <Paragraphs>120</Paragraphs>
  <Slides>21</Slides>
  <Notes>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MODULE 5</vt:lpstr>
      <vt:lpstr>Recovery and Atomicity</vt:lpstr>
      <vt:lpstr>PowerPoint Presentation</vt:lpstr>
      <vt:lpstr>PowerPoint Presentation</vt:lpstr>
      <vt:lpstr>RECOVERY:</vt:lpstr>
      <vt:lpstr>DATABASE  BACKUP &amp; RECOVERY  FROM   CATASTROPHIC  FAILURE</vt:lpstr>
      <vt:lpstr>PowerPoint Presentation</vt:lpstr>
      <vt:lpstr>PowerPoint Presentation</vt:lpstr>
      <vt:lpstr>Recovery and Atomicity</vt:lpstr>
      <vt:lpstr>PowerPoint Presentation</vt:lpstr>
      <vt:lpstr>PowerPoint Presentation</vt:lpstr>
      <vt:lpstr>RECOVERY WITH CONCURRENT TRANSACTIONS </vt:lpstr>
      <vt:lpstr>Checkpoint</vt:lpstr>
      <vt:lpstr>PowerPoint Presentation</vt:lpstr>
      <vt:lpstr>PowerPoint Presentation</vt:lpstr>
      <vt:lpstr>Buffer Management Failure with loss of nonvolatile storage. </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5</dc:title>
  <dc:creator>Google</dc:creator>
  <cp:lastModifiedBy>Google</cp:lastModifiedBy>
  <cp:revision>13</cp:revision>
  <dcterms:created xsi:type="dcterms:W3CDTF">2025-03-25T15:56:38Z</dcterms:created>
  <dcterms:modified xsi:type="dcterms:W3CDTF">2025-03-28T04:32:53Z</dcterms:modified>
</cp:coreProperties>
</file>