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2"/>
  </p:notesMasterIdLst>
  <p:sldIdLst>
    <p:sldId id="257" r:id="rId2"/>
    <p:sldId id="258" r:id="rId3"/>
    <p:sldId id="259" r:id="rId4"/>
    <p:sldId id="260" r:id="rId5"/>
    <p:sldId id="261" r:id="rId6"/>
    <p:sldId id="262" r:id="rId7"/>
    <p:sldId id="263" r:id="rId8"/>
    <p:sldId id="264" r:id="rId9"/>
    <p:sldId id="265" r:id="rId10"/>
    <p:sldId id="267" r:id="rId11"/>
    <p:sldId id="266" r:id="rId12"/>
    <p:sldId id="271" r:id="rId13"/>
    <p:sldId id="268" r:id="rId14"/>
    <p:sldId id="269" r:id="rId15"/>
    <p:sldId id="270" r:id="rId16"/>
    <p:sldId id="272" r:id="rId17"/>
    <p:sldId id="273" r:id="rId18"/>
    <p:sldId id="277" r:id="rId19"/>
    <p:sldId id="274" r:id="rId20"/>
    <p:sldId id="275" r:id="rId21"/>
    <p:sldId id="276" r:id="rId22"/>
    <p:sldId id="278" r:id="rId23"/>
    <p:sldId id="284" r:id="rId24"/>
    <p:sldId id="279" r:id="rId25"/>
    <p:sldId id="283" r:id="rId26"/>
    <p:sldId id="282" r:id="rId27"/>
    <p:sldId id="303" r:id="rId28"/>
    <p:sldId id="285" r:id="rId29"/>
    <p:sldId id="280" r:id="rId30"/>
    <p:sldId id="281" r:id="rId31"/>
    <p:sldId id="286" r:id="rId32"/>
    <p:sldId id="288" r:id="rId33"/>
    <p:sldId id="290" r:id="rId34"/>
    <p:sldId id="291" r:id="rId35"/>
    <p:sldId id="292" r:id="rId36"/>
    <p:sldId id="289" r:id="rId37"/>
    <p:sldId id="287" r:id="rId38"/>
    <p:sldId id="293" r:id="rId39"/>
    <p:sldId id="297" r:id="rId40"/>
    <p:sldId id="294" r:id="rId41"/>
    <p:sldId id="295" r:id="rId42"/>
    <p:sldId id="296" r:id="rId43"/>
    <p:sldId id="298" r:id="rId44"/>
    <p:sldId id="299" r:id="rId45"/>
    <p:sldId id="300" r:id="rId46"/>
    <p:sldId id="301" r:id="rId47"/>
    <p:sldId id="302"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31" r:id="rId61"/>
    <p:sldId id="317" r:id="rId62"/>
    <p:sldId id="326" r:id="rId63"/>
    <p:sldId id="318" r:id="rId64"/>
    <p:sldId id="319" r:id="rId65"/>
    <p:sldId id="320" r:id="rId66"/>
    <p:sldId id="321" r:id="rId67"/>
    <p:sldId id="322" r:id="rId68"/>
    <p:sldId id="327" r:id="rId69"/>
    <p:sldId id="323" r:id="rId70"/>
    <p:sldId id="328" r:id="rId71"/>
    <p:sldId id="329" r:id="rId72"/>
    <p:sldId id="324" r:id="rId73"/>
    <p:sldId id="330" r:id="rId74"/>
    <p:sldId id="325" r:id="rId75"/>
    <p:sldId id="332" r:id="rId76"/>
    <p:sldId id="333" r:id="rId77"/>
    <p:sldId id="334" r:id="rId78"/>
    <p:sldId id="335" r:id="rId79"/>
    <p:sldId id="336" r:id="rId80"/>
    <p:sldId id="337" r:id="rId8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notesMaster" Target="notesMasters/notesMaster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F8DBDC4-FB82-4A5C-8735-C2C773B5812D}" type="datetimeFigureOut">
              <a:rPr lang="en-US" smtClean="0"/>
              <a:t>3/18/2025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D4FE434-E933-47AF-B885-DAA7A015BDA9}" type="slidenum">
              <a:rPr lang="en-US" smtClean="0"/>
              <a:t>‹#›</a:t>
            </a:fld>
            <a:endParaRPr lang="en-US"/>
          </a:p>
        </p:txBody>
      </p:sp>
    </p:spTree>
    <p:extLst>
      <p:ext uri="{BB962C8B-B14F-4D97-AF65-F5344CB8AC3E}">
        <p14:creationId xmlns:p14="http://schemas.microsoft.com/office/powerpoint/2010/main" val="941050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E8507E6-46D8-463D-B2CE-18DF10510EFE}" type="slidenum">
              <a:rPr lang="en-US" smtClean="0"/>
              <a:t>1</a:t>
            </a:fld>
            <a:endParaRPr lang="en-US"/>
          </a:p>
        </p:txBody>
      </p:sp>
      <p:sp>
        <p:nvSpPr>
          <p:cNvPr id="7" name="Footer Placeholder 6"/>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33012008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B2A9F65-6627-4BAF-85BF-D454BDAEC80B}" type="datetime1">
              <a:rPr lang="en-US" smtClean="0"/>
              <a:t>3/18/2025</a:t>
            </a:fld>
            <a:endParaRPr lang="en-US"/>
          </a:p>
        </p:txBody>
      </p:sp>
      <p:sp>
        <p:nvSpPr>
          <p:cNvPr id="5" name="Footer Placeholder 4"/>
          <p:cNvSpPr>
            <a:spLocks noGrp="1"/>
          </p:cNvSpPr>
          <p:nvPr>
            <p:ph type="ftr" sz="quarter" idx="11"/>
          </p:nvPr>
        </p:nvSpPr>
        <p:spPr/>
        <p:txBody>
          <a:bodyPr/>
          <a:lstStyle/>
          <a:p>
            <a:r>
              <a:rPr lang="en-US" smtClean="0"/>
              <a:t>Manikanta Assistant professor Department of MCA ATME CE</a:t>
            </a:r>
            <a:endParaRPr lang="en-US"/>
          </a:p>
        </p:txBody>
      </p:sp>
      <p:sp>
        <p:nvSpPr>
          <p:cNvPr id="6" name="Slide Number Placeholder 5"/>
          <p:cNvSpPr>
            <a:spLocks noGrp="1"/>
          </p:cNvSpPr>
          <p:nvPr>
            <p:ph type="sldNum" sz="quarter" idx="12"/>
          </p:nvPr>
        </p:nvSpPr>
        <p:spPr/>
        <p:txBody>
          <a:bodyPr/>
          <a:lstStyle/>
          <a:p>
            <a:fld id="{BE73D08C-942C-4C8B-97C3-16276BC92CA9}" type="slidenum">
              <a:rPr lang="en-US" smtClean="0"/>
              <a:t>‹#›</a:t>
            </a:fld>
            <a:endParaRPr lang="en-US"/>
          </a:p>
        </p:txBody>
      </p:sp>
    </p:spTree>
    <p:extLst>
      <p:ext uri="{BB962C8B-B14F-4D97-AF65-F5344CB8AC3E}">
        <p14:creationId xmlns:p14="http://schemas.microsoft.com/office/powerpoint/2010/main" val="29872226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51B6112-AF13-4150-80E3-11C27ACB7415}" type="datetime1">
              <a:rPr lang="en-US" smtClean="0"/>
              <a:t>3/18/2025</a:t>
            </a:fld>
            <a:endParaRPr lang="en-US"/>
          </a:p>
        </p:txBody>
      </p:sp>
      <p:sp>
        <p:nvSpPr>
          <p:cNvPr id="5" name="Footer Placeholder 4"/>
          <p:cNvSpPr>
            <a:spLocks noGrp="1"/>
          </p:cNvSpPr>
          <p:nvPr>
            <p:ph type="ftr" sz="quarter" idx="11"/>
          </p:nvPr>
        </p:nvSpPr>
        <p:spPr/>
        <p:txBody>
          <a:bodyPr/>
          <a:lstStyle/>
          <a:p>
            <a:r>
              <a:rPr lang="en-US" smtClean="0"/>
              <a:t>Manikanta Assistant professor Department of MCA ATME CE</a:t>
            </a:r>
            <a:endParaRPr lang="en-US"/>
          </a:p>
        </p:txBody>
      </p:sp>
      <p:sp>
        <p:nvSpPr>
          <p:cNvPr id="6" name="Slide Number Placeholder 5"/>
          <p:cNvSpPr>
            <a:spLocks noGrp="1"/>
          </p:cNvSpPr>
          <p:nvPr>
            <p:ph type="sldNum" sz="quarter" idx="12"/>
          </p:nvPr>
        </p:nvSpPr>
        <p:spPr/>
        <p:txBody>
          <a:bodyPr/>
          <a:lstStyle/>
          <a:p>
            <a:fld id="{BE73D08C-942C-4C8B-97C3-16276BC92CA9}" type="slidenum">
              <a:rPr lang="en-US" smtClean="0"/>
              <a:t>‹#›</a:t>
            </a:fld>
            <a:endParaRPr lang="en-US"/>
          </a:p>
        </p:txBody>
      </p:sp>
    </p:spTree>
    <p:extLst>
      <p:ext uri="{BB962C8B-B14F-4D97-AF65-F5344CB8AC3E}">
        <p14:creationId xmlns:p14="http://schemas.microsoft.com/office/powerpoint/2010/main" val="25312861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0E4124-A1F9-429F-A55F-10B6E7CCB5C6}" type="datetime1">
              <a:rPr lang="en-US" smtClean="0"/>
              <a:t>3/18/2025</a:t>
            </a:fld>
            <a:endParaRPr lang="en-US"/>
          </a:p>
        </p:txBody>
      </p:sp>
      <p:sp>
        <p:nvSpPr>
          <p:cNvPr id="5" name="Footer Placeholder 4"/>
          <p:cNvSpPr>
            <a:spLocks noGrp="1"/>
          </p:cNvSpPr>
          <p:nvPr>
            <p:ph type="ftr" sz="quarter" idx="11"/>
          </p:nvPr>
        </p:nvSpPr>
        <p:spPr/>
        <p:txBody>
          <a:bodyPr/>
          <a:lstStyle/>
          <a:p>
            <a:r>
              <a:rPr lang="en-US" smtClean="0"/>
              <a:t>Manikanta Assistant professor Department of MCA ATME CE</a:t>
            </a:r>
            <a:endParaRPr lang="en-US"/>
          </a:p>
        </p:txBody>
      </p:sp>
      <p:sp>
        <p:nvSpPr>
          <p:cNvPr id="6" name="Slide Number Placeholder 5"/>
          <p:cNvSpPr>
            <a:spLocks noGrp="1"/>
          </p:cNvSpPr>
          <p:nvPr>
            <p:ph type="sldNum" sz="quarter" idx="12"/>
          </p:nvPr>
        </p:nvSpPr>
        <p:spPr/>
        <p:txBody>
          <a:bodyPr/>
          <a:lstStyle/>
          <a:p>
            <a:fld id="{BE73D08C-942C-4C8B-97C3-16276BC92CA9}" type="slidenum">
              <a:rPr lang="en-US" smtClean="0"/>
              <a:t>‹#›</a:t>
            </a:fld>
            <a:endParaRPr lang="en-US"/>
          </a:p>
        </p:txBody>
      </p:sp>
    </p:spTree>
    <p:extLst>
      <p:ext uri="{BB962C8B-B14F-4D97-AF65-F5344CB8AC3E}">
        <p14:creationId xmlns:p14="http://schemas.microsoft.com/office/powerpoint/2010/main" val="31569644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D3A5776-2D0D-4567-843C-270F3062375E}" type="datetime1">
              <a:rPr lang="en-US" smtClean="0"/>
              <a:t>3/18/2025</a:t>
            </a:fld>
            <a:endParaRPr lang="en-US"/>
          </a:p>
        </p:txBody>
      </p:sp>
      <p:sp>
        <p:nvSpPr>
          <p:cNvPr id="5" name="Footer Placeholder 4"/>
          <p:cNvSpPr>
            <a:spLocks noGrp="1"/>
          </p:cNvSpPr>
          <p:nvPr>
            <p:ph type="ftr" sz="quarter" idx="11"/>
          </p:nvPr>
        </p:nvSpPr>
        <p:spPr/>
        <p:txBody>
          <a:bodyPr/>
          <a:lstStyle/>
          <a:p>
            <a:r>
              <a:rPr lang="en-US" smtClean="0"/>
              <a:t>Manikanta Assistant professor Department of MCA ATME CE</a:t>
            </a:r>
            <a:endParaRPr lang="en-US"/>
          </a:p>
        </p:txBody>
      </p:sp>
      <p:sp>
        <p:nvSpPr>
          <p:cNvPr id="6" name="Slide Number Placeholder 5"/>
          <p:cNvSpPr>
            <a:spLocks noGrp="1"/>
          </p:cNvSpPr>
          <p:nvPr>
            <p:ph type="sldNum" sz="quarter" idx="12"/>
          </p:nvPr>
        </p:nvSpPr>
        <p:spPr/>
        <p:txBody>
          <a:bodyPr/>
          <a:lstStyle/>
          <a:p>
            <a:fld id="{BE73D08C-942C-4C8B-97C3-16276BC92CA9}" type="slidenum">
              <a:rPr lang="en-US" smtClean="0"/>
              <a:t>‹#›</a:t>
            </a:fld>
            <a:endParaRPr lang="en-US"/>
          </a:p>
        </p:txBody>
      </p:sp>
    </p:spTree>
    <p:extLst>
      <p:ext uri="{BB962C8B-B14F-4D97-AF65-F5344CB8AC3E}">
        <p14:creationId xmlns:p14="http://schemas.microsoft.com/office/powerpoint/2010/main" val="3336008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2091CC4-6152-421B-AECC-F987DA413524}" type="datetime1">
              <a:rPr lang="en-US" smtClean="0"/>
              <a:t>3/18/2025</a:t>
            </a:fld>
            <a:endParaRPr lang="en-US"/>
          </a:p>
        </p:txBody>
      </p:sp>
      <p:sp>
        <p:nvSpPr>
          <p:cNvPr id="5" name="Footer Placeholder 4"/>
          <p:cNvSpPr>
            <a:spLocks noGrp="1"/>
          </p:cNvSpPr>
          <p:nvPr>
            <p:ph type="ftr" sz="quarter" idx="11"/>
          </p:nvPr>
        </p:nvSpPr>
        <p:spPr/>
        <p:txBody>
          <a:bodyPr/>
          <a:lstStyle/>
          <a:p>
            <a:r>
              <a:rPr lang="en-US" smtClean="0"/>
              <a:t>Manikanta Assistant professor Department of MCA ATME CE</a:t>
            </a:r>
            <a:endParaRPr lang="en-US"/>
          </a:p>
        </p:txBody>
      </p:sp>
      <p:sp>
        <p:nvSpPr>
          <p:cNvPr id="6" name="Slide Number Placeholder 5"/>
          <p:cNvSpPr>
            <a:spLocks noGrp="1"/>
          </p:cNvSpPr>
          <p:nvPr>
            <p:ph type="sldNum" sz="quarter" idx="12"/>
          </p:nvPr>
        </p:nvSpPr>
        <p:spPr/>
        <p:txBody>
          <a:bodyPr/>
          <a:lstStyle/>
          <a:p>
            <a:fld id="{BE73D08C-942C-4C8B-97C3-16276BC92CA9}" type="slidenum">
              <a:rPr lang="en-US" smtClean="0"/>
              <a:t>‹#›</a:t>
            </a:fld>
            <a:endParaRPr lang="en-US"/>
          </a:p>
        </p:txBody>
      </p:sp>
    </p:spTree>
    <p:extLst>
      <p:ext uri="{BB962C8B-B14F-4D97-AF65-F5344CB8AC3E}">
        <p14:creationId xmlns:p14="http://schemas.microsoft.com/office/powerpoint/2010/main" val="40502867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FA85B13-2722-4336-947E-94FBC45D19A8}" type="datetime1">
              <a:rPr lang="en-US" smtClean="0"/>
              <a:t>3/18/2025</a:t>
            </a:fld>
            <a:endParaRPr lang="en-US"/>
          </a:p>
        </p:txBody>
      </p:sp>
      <p:sp>
        <p:nvSpPr>
          <p:cNvPr id="6" name="Footer Placeholder 5"/>
          <p:cNvSpPr>
            <a:spLocks noGrp="1"/>
          </p:cNvSpPr>
          <p:nvPr>
            <p:ph type="ftr" sz="quarter" idx="11"/>
          </p:nvPr>
        </p:nvSpPr>
        <p:spPr/>
        <p:txBody>
          <a:bodyPr/>
          <a:lstStyle/>
          <a:p>
            <a:r>
              <a:rPr lang="en-US" smtClean="0"/>
              <a:t>Manikanta Assistant professor Department of MCA ATME CE</a:t>
            </a:r>
            <a:endParaRPr lang="en-US"/>
          </a:p>
        </p:txBody>
      </p:sp>
      <p:sp>
        <p:nvSpPr>
          <p:cNvPr id="7" name="Slide Number Placeholder 6"/>
          <p:cNvSpPr>
            <a:spLocks noGrp="1"/>
          </p:cNvSpPr>
          <p:nvPr>
            <p:ph type="sldNum" sz="quarter" idx="12"/>
          </p:nvPr>
        </p:nvSpPr>
        <p:spPr/>
        <p:txBody>
          <a:bodyPr/>
          <a:lstStyle/>
          <a:p>
            <a:fld id="{BE73D08C-942C-4C8B-97C3-16276BC92CA9}" type="slidenum">
              <a:rPr lang="en-US" smtClean="0"/>
              <a:t>‹#›</a:t>
            </a:fld>
            <a:endParaRPr lang="en-US"/>
          </a:p>
        </p:txBody>
      </p:sp>
    </p:spTree>
    <p:extLst>
      <p:ext uri="{BB962C8B-B14F-4D97-AF65-F5344CB8AC3E}">
        <p14:creationId xmlns:p14="http://schemas.microsoft.com/office/powerpoint/2010/main" val="30238301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5A36183-8C59-4847-A2ED-1709B205718D}" type="datetime1">
              <a:rPr lang="en-US" smtClean="0"/>
              <a:t>3/18/2025</a:t>
            </a:fld>
            <a:endParaRPr lang="en-US"/>
          </a:p>
        </p:txBody>
      </p:sp>
      <p:sp>
        <p:nvSpPr>
          <p:cNvPr id="8" name="Footer Placeholder 7"/>
          <p:cNvSpPr>
            <a:spLocks noGrp="1"/>
          </p:cNvSpPr>
          <p:nvPr>
            <p:ph type="ftr" sz="quarter" idx="11"/>
          </p:nvPr>
        </p:nvSpPr>
        <p:spPr/>
        <p:txBody>
          <a:bodyPr/>
          <a:lstStyle/>
          <a:p>
            <a:r>
              <a:rPr lang="en-US" smtClean="0"/>
              <a:t>Manikanta Assistant professor Department of MCA ATME CE</a:t>
            </a:r>
            <a:endParaRPr lang="en-US"/>
          </a:p>
        </p:txBody>
      </p:sp>
      <p:sp>
        <p:nvSpPr>
          <p:cNvPr id="9" name="Slide Number Placeholder 8"/>
          <p:cNvSpPr>
            <a:spLocks noGrp="1"/>
          </p:cNvSpPr>
          <p:nvPr>
            <p:ph type="sldNum" sz="quarter" idx="12"/>
          </p:nvPr>
        </p:nvSpPr>
        <p:spPr/>
        <p:txBody>
          <a:bodyPr/>
          <a:lstStyle/>
          <a:p>
            <a:fld id="{BE73D08C-942C-4C8B-97C3-16276BC92CA9}" type="slidenum">
              <a:rPr lang="en-US" smtClean="0"/>
              <a:t>‹#›</a:t>
            </a:fld>
            <a:endParaRPr lang="en-US"/>
          </a:p>
        </p:txBody>
      </p:sp>
    </p:spTree>
    <p:extLst>
      <p:ext uri="{BB962C8B-B14F-4D97-AF65-F5344CB8AC3E}">
        <p14:creationId xmlns:p14="http://schemas.microsoft.com/office/powerpoint/2010/main" val="8250534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93AB92E-BA49-488F-AE11-F28A0634B69D}" type="datetime1">
              <a:rPr lang="en-US" smtClean="0"/>
              <a:t>3/18/2025</a:t>
            </a:fld>
            <a:endParaRPr lang="en-US"/>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
        <p:nvSpPr>
          <p:cNvPr id="5" name="Slide Number Placeholder 4"/>
          <p:cNvSpPr>
            <a:spLocks noGrp="1"/>
          </p:cNvSpPr>
          <p:nvPr>
            <p:ph type="sldNum" sz="quarter" idx="12"/>
          </p:nvPr>
        </p:nvSpPr>
        <p:spPr/>
        <p:txBody>
          <a:bodyPr/>
          <a:lstStyle/>
          <a:p>
            <a:fld id="{BE73D08C-942C-4C8B-97C3-16276BC92CA9}" type="slidenum">
              <a:rPr lang="en-US" smtClean="0"/>
              <a:t>‹#›</a:t>
            </a:fld>
            <a:endParaRPr lang="en-US"/>
          </a:p>
        </p:txBody>
      </p:sp>
    </p:spTree>
    <p:extLst>
      <p:ext uri="{BB962C8B-B14F-4D97-AF65-F5344CB8AC3E}">
        <p14:creationId xmlns:p14="http://schemas.microsoft.com/office/powerpoint/2010/main" val="7921224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D5F653-BFA5-42F1-8633-5B97EF047BA4}" type="datetime1">
              <a:rPr lang="en-US" smtClean="0"/>
              <a:t>3/18/2025</a:t>
            </a:fld>
            <a:endParaRPr lang="en-US"/>
          </a:p>
        </p:txBody>
      </p:sp>
      <p:sp>
        <p:nvSpPr>
          <p:cNvPr id="3" name="Footer Placeholder 2"/>
          <p:cNvSpPr>
            <a:spLocks noGrp="1"/>
          </p:cNvSpPr>
          <p:nvPr>
            <p:ph type="ftr" sz="quarter" idx="11"/>
          </p:nvPr>
        </p:nvSpPr>
        <p:spPr/>
        <p:txBody>
          <a:bodyPr/>
          <a:lstStyle/>
          <a:p>
            <a:r>
              <a:rPr lang="en-US" smtClean="0"/>
              <a:t>Manikanta Assistant professor Department of MCA ATME CE</a:t>
            </a:r>
            <a:endParaRPr lang="en-US"/>
          </a:p>
        </p:txBody>
      </p:sp>
      <p:sp>
        <p:nvSpPr>
          <p:cNvPr id="4" name="Slide Number Placeholder 3"/>
          <p:cNvSpPr>
            <a:spLocks noGrp="1"/>
          </p:cNvSpPr>
          <p:nvPr>
            <p:ph type="sldNum" sz="quarter" idx="12"/>
          </p:nvPr>
        </p:nvSpPr>
        <p:spPr/>
        <p:txBody>
          <a:bodyPr/>
          <a:lstStyle/>
          <a:p>
            <a:fld id="{BE73D08C-942C-4C8B-97C3-16276BC92CA9}" type="slidenum">
              <a:rPr lang="en-US" smtClean="0"/>
              <a:t>‹#›</a:t>
            </a:fld>
            <a:endParaRPr lang="en-US"/>
          </a:p>
        </p:txBody>
      </p:sp>
    </p:spTree>
    <p:extLst>
      <p:ext uri="{BB962C8B-B14F-4D97-AF65-F5344CB8AC3E}">
        <p14:creationId xmlns:p14="http://schemas.microsoft.com/office/powerpoint/2010/main" val="24210222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B49D1EB-0786-4D6A-BD31-C29AEE93560B}" type="datetime1">
              <a:rPr lang="en-US" smtClean="0"/>
              <a:t>3/18/2025</a:t>
            </a:fld>
            <a:endParaRPr lang="en-US"/>
          </a:p>
        </p:txBody>
      </p:sp>
      <p:sp>
        <p:nvSpPr>
          <p:cNvPr id="6" name="Footer Placeholder 5"/>
          <p:cNvSpPr>
            <a:spLocks noGrp="1"/>
          </p:cNvSpPr>
          <p:nvPr>
            <p:ph type="ftr" sz="quarter" idx="11"/>
          </p:nvPr>
        </p:nvSpPr>
        <p:spPr/>
        <p:txBody>
          <a:bodyPr/>
          <a:lstStyle/>
          <a:p>
            <a:r>
              <a:rPr lang="en-US" smtClean="0"/>
              <a:t>Manikanta Assistant professor Department of MCA ATME CE</a:t>
            </a:r>
            <a:endParaRPr lang="en-US"/>
          </a:p>
        </p:txBody>
      </p:sp>
      <p:sp>
        <p:nvSpPr>
          <p:cNvPr id="7" name="Slide Number Placeholder 6"/>
          <p:cNvSpPr>
            <a:spLocks noGrp="1"/>
          </p:cNvSpPr>
          <p:nvPr>
            <p:ph type="sldNum" sz="quarter" idx="12"/>
          </p:nvPr>
        </p:nvSpPr>
        <p:spPr/>
        <p:txBody>
          <a:bodyPr/>
          <a:lstStyle/>
          <a:p>
            <a:fld id="{BE73D08C-942C-4C8B-97C3-16276BC92CA9}" type="slidenum">
              <a:rPr lang="en-US" smtClean="0"/>
              <a:t>‹#›</a:t>
            </a:fld>
            <a:endParaRPr lang="en-US"/>
          </a:p>
        </p:txBody>
      </p:sp>
    </p:spTree>
    <p:extLst>
      <p:ext uri="{BB962C8B-B14F-4D97-AF65-F5344CB8AC3E}">
        <p14:creationId xmlns:p14="http://schemas.microsoft.com/office/powerpoint/2010/main" val="28623830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55E1E8F-7386-4D71-852B-A7DB3CDDBB64}" type="datetime1">
              <a:rPr lang="en-US" smtClean="0"/>
              <a:t>3/18/2025</a:t>
            </a:fld>
            <a:endParaRPr lang="en-US"/>
          </a:p>
        </p:txBody>
      </p:sp>
      <p:sp>
        <p:nvSpPr>
          <p:cNvPr id="6" name="Footer Placeholder 5"/>
          <p:cNvSpPr>
            <a:spLocks noGrp="1"/>
          </p:cNvSpPr>
          <p:nvPr>
            <p:ph type="ftr" sz="quarter" idx="11"/>
          </p:nvPr>
        </p:nvSpPr>
        <p:spPr/>
        <p:txBody>
          <a:bodyPr/>
          <a:lstStyle/>
          <a:p>
            <a:r>
              <a:rPr lang="en-US" smtClean="0"/>
              <a:t>Manikanta Assistant professor Department of MCA ATME CE</a:t>
            </a:r>
            <a:endParaRPr lang="en-US"/>
          </a:p>
        </p:txBody>
      </p:sp>
      <p:sp>
        <p:nvSpPr>
          <p:cNvPr id="7" name="Slide Number Placeholder 6"/>
          <p:cNvSpPr>
            <a:spLocks noGrp="1"/>
          </p:cNvSpPr>
          <p:nvPr>
            <p:ph type="sldNum" sz="quarter" idx="12"/>
          </p:nvPr>
        </p:nvSpPr>
        <p:spPr/>
        <p:txBody>
          <a:bodyPr/>
          <a:lstStyle/>
          <a:p>
            <a:fld id="{BE73D08C-942C-4C8B-97C3-16276BC92CA9}" type="slidenum">
              <a:rPr lang="en-US" smtClean="0"/>
              <a:t>‹#›</a:t>
            </a:fld>
            <a:endParaRPr lang="en-US"/>
          </a:p>
        </p:txBody>
      </p:sp>
    </p:spTree>
    <p:extLst>
      <p:ext uri="{BB962C8B-B14F-4D97-AF65-F5344CB8AC3E}">
        <p14:creationId xmlns:p14="http://schemas.microsoft.com/office/powerpoint/2010/main" val="28308906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9BBA9DC-F232-4DA1-AD35-D8351B3D8A35}" type="datetime1">
              <a:rPr lang="en-US" smtClean="0"/>
              <a:t>3/18/2025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Manikanta Assistant professor Department of MCA ATME CE</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73D08C-942C-4C8B-97C3-16276BC92CA9}" type="slidenum">
              <a:rPr lang="en-US" smtClean="0"/>
              <a:t>‹#›</a:t>
            </a:fld>
            <a:endParaRPr lang="en-US"/>
          </a:p>
        </p:txBody>
      </p:sp>
      <p:pic>
        <p:nvPicPr>
          <p:cNvPr id="7" name="Picture 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6927" y="34636"/>
            <a:ext cx="9137073"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221738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MODULE 4 </a:t>
            </a:r>
            <a:endParaRPr lang="en-US" dirty="0"/>
          </a:p>
        </p:txBody>
      </p:sp>
      <p:sp>
        <p:nvSpPr>
          <p:cNvPr id="3" name="Subtitle 2"/>
          <p:cNvSpPr>
            <a:spLocks noGrp="1"/>
          </p:cNvSpPr>
          <p:nvPr>
            <p:ph type="subTitle" idx="1"/>
          </p:nvPr>
        </p:nvSpPr>
        <p:spPr/>
        <p:txBody>
          <a:bodyPr/>
          <a:lstStyle/>
          <a:p>
            <a:r>
              <a:rPr lang="en-US" dirty="0" smtClean="0"/>
              <a:t>DBMS</a:t>
            </a:r>
            <a:endParaRPr lang="en-US" dirty="0"/>
          </a:p>
        </p:txBody>
      </p:sp>
      <p:sp>
        <p:nvSpPr>
          <p:cNvPr id="5" name="Footer Placeholder 4"/>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3671055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Shadow Copy Creation</a:t>
            </a:r>
            <a:r>
              <a:rPr lang="en-US" dirty="0"/>
              <a:t>:</a:t>
            </a:r>
          </a:p>
        </p:txBody>
      </p:sp>
      <p:sp>
        <p:nvSpPr>
          <p:cNvPr id="3" name="Content Placeholder 2"/>
          <p:cNvSpPr>
            <a:spLocks noGrp="1"/>
          </p:cNvSpPr>
          <p:nvPr>
            <p:ph idx="1"/>
          </p:nvPr>
        </p:nvSpPr>
        <p:spPr/>
        <p:txBody>
          <a:bodyPr>
            <a:normAutofit fontScale="85000" lnSpcReduction="20000"/>
          </a:bodyPr>
          <a:lstStyle/>
          <a:p>
            <a:r>
              <a:rPr lang="en-US" dirty="0" smtClean="0"/>
              <a:t>A </a:t>
            </a:r>
            <a:r>
              <a:rPr lang="en-US" b="1" dirty="0" smtClean="0"/>
              <a:t>copy of the original database</a:t>
            </a:r>
            <a:r>
              <a:rPr lang="en-US" dirty="0" smtClean="0"/>
              <a:t> is created before making any changes.</a:t>
            </a:r>
          </a:p>
          <a:p>
            <a:r>
              <a:rPr lang="en-US" b="1" dirty="0" smtClean="0"/>
              <a:t>Transaction Execution</a:t>
            </a:r>
            <a:r>
              <a:rPr lang="en-US" dirty="0" smtClean="0"/>
              <a:t>: All changes are done only on the </a:t>
            </a:r>
            <a:r>
              <a:rPr lang="en-US" b="1" dirty="0" smtClean="0"/>
              <a:t>new copy</a:t>
            </a:r>
            <a:r>
              <a:rPr lang="en-US" dirty="0" smtClean="0"/>
              <a:t> (shadow copy).</a:t>
            </a:r>
          </a:p>
          <a:p>
            <a:r>
              <a:rPr lang="en-US" b="1" dirty="0" smtClean="0"/>
              <a:t>Commit Transaction</a:t>
            </a:r>
            <a:r>
              <a:rPr lang="en-US" dirty="0" smtClean="0"/>
              <a:t>: If the transaction is successful, the </a:t>
            </a:r>
            <a:r>
              <a:rPr lang="en-US" b="1" dirty="0" err="1" smtClean="0"/>
              <a:t>db</a:t>
            </a:r>
            <a:r>
              <a:rPr lang="en-US" b="1" dirty="0" smtClean="0"/>
              <a:t>-pointer</a:t>
            </a:r>
            <a:r>
              <a:rPr lang="en-US" dirty="0" smtClean="0"/>
              <a:t> changes from the old copy to the </a:t>
            </a:r>
            <a:r>
              <a:rPr lang="en-US" b="1" dirty="0" smtClean="0"/>
              <a:t>new copy</a:t>
            </a:r>
            <a:r>
              <a:rPr lang="en-US" dirty="0" smtClean="0"/>
              <a:t>.</a:t>
            </a:r>
          </a:p>
          <a:p>
            <a:r>
              <a:rPr lang="en-US" b="1" dirty="0" smtClean="0"/>
              <a:t>Delete Old Copy</a:t>
            </a:r>
            <a:r>
              <a:rPr lang="en-US" dirty="0" smtClean="0"/>
              <a:t>: The old copy is deleted after committing.</a:t>
            </a:r>
          </a:p>
          <a:p>
            <a:r>
              <a:rPr lang="en-US" b="1" dirty="0" smtClean="0"/>
              <a:t>Transaction Failure</a:t>
            </a:r>
            <a:r>
              <a:rPr lang="en-US" dirty="0" smtClean="0"/>
              <a:t>: If the transaction fails, the </a:t>
            </a:r>
            <a:r>
              <a:rPr lang="en-US" b="1" dirty="0" smtClean="0"/>
              <a:t>new copy is deleted</a:t>
            </a:r>
            <a:r>
              <a:rPr lang="en-US" dirty="0" smtClean="0"/>
              <a:t> and the database remains safe with the </a:t>
            </a:r>
            <a:r>
              <a:rPr lang="en-US" b="1" dirty="0" smtClean="0"/>
              <a:t>old copy</a:t>
            </a:r>
            <a:r>
              <a:rPr lang="en-US" dirty="0" smtClean="0"/>
              <a:t>.</a:t>
            </a:r>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34266462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4191000" cy="4525963"/>
          </a:xfrm>
        </p:spPr>
        <p:txBody>
          <a:bodyPr>
            <a:normAutofit fontScale="85000" lnSpcReduction="20000"/>
          </a:bodyPr>
          <a:lstStyle/>
          <a:p>
            <a:r>
              <a:rPr lang="en-US" dirty="0" smtClean="0"/>
              <a:t>The </a:t>
            </a:r>
            <a:r>
              <a:rPr lang="en-US" b="1" dirty="0" err="1" smtClean="0"/>
              <a:t>db</a:t>
            </a:r>
            <a:r>
              <a:rPr lang="en-US" b="1" dirty="0" smtClean="0"/>
              <a:t>-pointer</a:t>
            </a:r>
            <a:r>
              <a:rPr lang="en-US" dirty="0" smtClean="0"/>
              <a:t> always points to the current copy of the database.</a:t>
            </a:r>
          </a:p>
          <a:p>
            <a:r>
              <a:rPr lang="en-US" dirty="0" smtClean="0"/>
              <a:t>Before update: The pointer shows the </a:t>
            </a:r>
            <a:r>
              <a:rPr lang="en-US" b="1" dirty="0" smtClean="0"/>
              <a:t>old copy</a:t>
            </a:r>
            <a:r>
              <a:rPr lang="en-US" dirty="0" smtClean="0"/>
              <a:t>.</a:t>
            </a:r>
          </a:p>
          <a:p>
            <a:r>
              <a:rPr lang="en-US" dirty="0" smtClean="0"/>
              <a:t>After update: The pointer moves to the </a:t>
            </a:r>
            <a:r>
              <a:rPr lang="en-US" b="1" dirty="0" smtClean="0"/>
              <a:t>new </a:t>
            </a:r>
            <a:r>
              <a:rPr lang="en-US" b="1" dirty="0" err="1" smtClean="0"/>
              <a:t>copy</a:t>
            </a:r>
            <a:r>
              <a:rPr lang="en-US" dirty="0" err="1" smtClean="0"/>
              <a:t>.If</a:t>
            </a:r>
            <a:r>
              <a:rPr lang="en-US" dirty="0" smtClean="0"/>
              <a:t> any failure happens before updating the pointer, the old copy remains safe.</a:t>
            </a:r>
          </a:p>
          <a:p>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62600" y="1219200"/>
            <a:ext cx="3352800" cy="4772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7548128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fontAlgn="ctr">
              <a:buNone/>
            </a:pPr>
            <a:r>
              <a:rPr lang="en-US" dirty="0"/>
              <a:t>Failure</a:t>
            </a:r>
          </a:p>
          <a:p>
            <a:pPr fontAlgn="ctr"/>
            <a:r>
              <a:rPr lang="en-US" dirty="0"/>
              <a:t>New copy is deleted, old copy is </a:t>
            </a:r>
            <a:r>
              <a:rPr lang="en-US" dirty="0" smtClean="0"/>
              <a:t>restored</a:t>
            </a:r>
          </a:p>
          <a:p>
            <a:pPr marL="0" indent="0" fontAlgn="ctr">
              <a:buNone/>
            </a:pPr>
            <a:r>
              <a:rPr lang="en-US" dirty="0"/>
              <a:t>Success</a:t>
            </a:r>
          </a:p>
          <a:p>
            <a:pPr fontAlgn="ctr"/>
            <a:r>
              <a:rPr lang="en-US" dirty="0"/>
              <a:t>New copy becomes permanent</a:t>
            </a:r>
          </a:p>
          <a:p>
            <a:pPr fontAlgn="ctr"/>
            <a:endParaRPr lang="en-US" dirty="0"/>
          </a:p>
          <a:p>
            <a:pPr marL="0" indent="0">
              <a:buNone/>
            </a:pPr>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65133834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lstStyle/>
          <a:p>
            <a:r>
              <a:rPr lang="en-US" b="1" dirty="0"/>
              <a:t>Recovery Manager</a:t>
            </a:r>
            <a:endParaRPr lang="en-US" dirty="0"/>
          </a:p>
        </p:txBody>
      </p:sp>
      <p:sp>
        <p:nvSpPr>
          <p:cNvPr id="3" name="Content Placeholder 2"/>
          <p:cNvSpPr>
            <a:spLocks noGrp="1"/>
          </p:cNvSpPr>
          <p:nvPr>
            <p:ph idx="1"/>
          </p:nvPr>
        </p:nvSpPr>
        <p:spPr/>
        <p:txBody>
          <a:bodyPr>
            <a:normAutofit fontScale="77500" lnSpcReduction="20000"/>
          </a:bodyPr>
          <a:lstStyle/>
          <a:p>
            <a:r>
              <a:rPr lang="en-US" b="1" dirty="0" smtClean="0"/>
              <a:t>Recovery Manager</a:t>
            </a:r>
            <a:r>
              <a:rPr lang="en-US" dirty="0" smtClean="0"/>
              <a:t> is an automatic feature in DBMS that ensures atomicity and durability during transactions.</a:t>
            </a:r>
          </a:p>
          <a:p>
            <a:r>
              <a:rPr lang="en-US" dirty="0" smtClean="0"/>
              <a:t>It maintains a </a:t>
            </a:r>
            <a:r>
              <a:rPr lang="en-US" b="1" dirty="0" smtClean="0"/>
              <a:t>Log File</a:t>
            </a:r>
            <a:r>
              <a:rPr lang="en-US" dirty="0" smtClean="0"/>
              <a:t> that stores all changes made during the transaction before saving them permanently.</a:t>
            </a:r>
          </a:p>
          <a:p>
            <a:r>
              <a:rPr lang="en-US" dirty="0" smtClean="0"/>
              <a:t>If the transaction is successful, changes are </a:t>
            </a:r>
            <a:r>
              <a:rPr lang="en-US" b="1" dirty="0" smtClean="0"/>
              <a:t>saved permanently</a:t>
            </a:r>
            <a:r>
              <a:rPr lang="en-US" dirty="0" smtClean="0"/>
              <a:t>, and the log file is </a:t>
            </a:r>
            <a:r>
              <a:rPr lang="en-US" b="1" dirty="0" smtClean="0"/>
              <a:t>deleted</a:t>
            </a:r>
            <a:r>
              <a:rPr lang="en-US" dirty="0" smtClean="0"/>
              <a:t>.</a:t>
            </a:r>
          </a:p>
          <a:p>
            <a:r>
              <a:rPr lang="en-US" dirty="0" smtClean="0"/>
              <a:t>If the transaction fails, the recovery manager uses the </a:t>
            </a:r>
            <a:r>
              <a:rPr lang="en-US" b="1" dirty="0" smtClean="0"/>
              <a:t>log file</a:t>
            </a:r>
            <a:r>
              <a:rPr lang="en-US" dirty="0" smtClean="0"/>
              <a:t> to </a:t>
            </a:r>
            <a:r>
              <a:rPr lang="en-US" b="1" dirty="0" smtClean="0"/>
              <a:t>undo all changes</a:t>
            </a:r>
            <a:r>
              <a:rPr lang="en-US" dirty="0" smtClean="0"/>
              <a:t> and restore the database to its previous state.</a:t>
            </a:r>
          </a:p>
          <a:p>
            <a:r>
              <a:rPr lang="en-US" dirty="0" smtClean="0"/>
              <a:t>This method ensures that the database remains </a:t>
            </a:r>
            <a:r>
              <a:rPr lang="en-US" b="1" dirty="0" smtClean="0"/>
              <a:t>consistent</a:t>
            </a:r>
            <a:r>
              <a:rPr lang="en-US" dirty="0" smtClean="0"/>
              <a:t> and </a:t>
            </a:r>
            <a:r>
              <a:rPr lang="en-US" b="1" dirty="0" smtClean="0"/>
              <a:t>free from partial updates</a:t>
            </a:r>
            <a:r>
              <a:rPr lang="en-US" dirty="0" smtClean="0"/>
              <a:t> even during system failures.</a:t>
            </a:r>
          </a:p>
          <a:p>
            <a:endParaRPr lang="en-US" dirty="0" smtClean="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356397501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60438"/>
          </a:xfrm>
        </p:spPr>
        <p:txBody>
          <a:bodyPr/>
          <a:lstStyle/>
          <a:p>
            <a:r>
              <a:rPr lang="en-US" dirty="0"/>
              <a:t>LOGS:</a:t>
            </a:r>
          </a:p>
        </p:txBody>
      </p:sp>
      <p:sp>
        <p:nvSpPr>
          <p:cNvPr id="3" name="Content Placeholder 2"/>
          <p:cNvSpPr>
            <a:spLocks noGrp="1"/>
          </p:cNvSpPr>
          <p:nvPr>
            <p:ph idx="1"/>
          </p:nvPr>
        </p:nvSpPr>
        <p:spPr/>
        <p:txBody>
          <a:bodyPr>
            <a:normAutofit fontScale="92500" lnSpcReduction="20000"/>
          </a:bodyPr>
          <a:lstStyle/>
          <a:p>
            <a:r>
              <a:rPr lang="en-US" dirty="0" smtClean="0"/>
              <a:t>LOGS:  Logs keep track of actions carried out by transactions which can be used for the recovery of database in case of failure. </a:t>
            </a:r>
            <a:endParaRPr lang="en-US" dirty="0"/>
          </a:p>
          <a:p>
            <a:r>
              <a:rPr lang="en-US" dirty="0" smtClean="0"/>
              <a:t>Logs files should be stored always on stable storage devices. </a:t>
            </a:r>
            <a:endParaRPr lang="en-US" dirty="0"/>
          </a:p>
          <a:p>
            <a:r>
              <a:rPr lang="en-US" dirty="0" smtClean="0"/>
              <a:t>When a transaction begins its execution it is recorded in the log as follows </a:t>
            </a:r>
          </a:p>
          <a:p>
            <a:r>
              <a:rPr lang="en-US" dirty="0" smtClean="0"/>
              <a:t> When a transaction performs an operation it is recorded in log as follows </a:t>
            </a:r>
          </a:p>
          <a:p>
            <a:r>
              <a:rPr lang="en-US" dirty="0" smtClean="0"/>
              <a:t> When a transaction finishes it’s execution, it is recorded as </a:t>
            </a:r>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246784630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1371600"/>
            <a:ext cx="7415742" cy="358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65973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43000"/>
            <a:ext cx="8229600" cy="4525963"/>
          </a:xfrm>
        </p:spPr>
        <p:txBody>
          <a:bodyPr>
            <a:normAutofit fontScale="77500" lnSpcReduction="20000"/>
          </a:bodyPr>
          <a:lstStyle/>
          <a:p>
            <a:r>
              <a:rPr lang="en-US" dirty="0"/>
              <a:t>Logs keep track of actions carried out by transactions which can be used for the recovery of database in case of failure. </a:t>
            </a:r>
            <a:endParaRPr lang="en-US" dirty="0" smtClean="0"/>
          </a:p>
          <a:p>
            <a:r>
              <a:rPr lang="en-US" dirty="0" smtClean="0"/>
              <a:t>Logs </a:t>
            </a:r>
            <a:r>
              <a:rPr lang="en-US" dirty="0"/>
              <a:t>files should be stored always on stable storage devices. </a:t>
            </a:r>
            <a:endParaRPr lang="en-US" dirty="0" smtClean="0"/>
          </a:p>
          <a:p>
            <a:r>
              <a:rPr lang="en-US" dirty="0" smtClean="0"/>
              <a:t> </a:t>
            </a:r>
            <a:r>
              <a:rPr lang="en-US" dirty="0"/>
              <a:t>When a transaction begins its execution it is recorded in the log as follows </a:t>
            </a:r>
            <a:endParaRPr lang="en-US" dirty="0" smtClean="0"/>
          </a:p>
          <a:p>
            <a:endParaRPr lang="en-US" dirty="0" smtClean="0"/>
          </a:p>
          <a:p>
            <a:r>
              <a:rPr lang="en-US" dirty="0" smtClean="0"/>
              <a:t> </a:t>
            </a:r>
            <a:r>
              <a:rPr lang="en-US" dirty="0"/>
              <a:t>When a transaction performs an operation it is recorded in log as follows </a:t>
            </a:r>
            <a:endParaRPr lang="en-US" dirty="0" smtClean="0"/>
          </a:p>
          <a:p>
            <a:endParaRPr lang="en-US" dirty="0" smtClean="0"/>
          </a:p>
          <a:p>
            <a:r>
              <a:rPr lang="en-US" dirty="0" smtClean="0"/>
              <a:t> </a:t>
            </a:r>
            <a:r>
              <a:rPr lang="en-US" dirty="0"/>
              <a:t>When a transaction finishes it’s execution, it is recorded as </a:t>
            </a:r>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29685505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143000"/>
          </a:xfrm>
        </p:spPr>
        <p:txBody>
          <a:bodyPr/>
          <a:lstStyle/>
          <a:p>
            <a:r>
              <a:rPr lang="en-US" dirty="0"/>
              <a:t>CONCURRENT EXECUTION:</a:t>
            </a:r>
          </a:p>
        </p:txBody>
      </p:sp>
      <p:sp>
        <p:nvSpPr>
          <p:cNvPr id="3" name="Content Placeholder 2"/>
          <p:cNvSpPr>
            <a:spLocks noGrp="1"/>
          </p:cNvSpPr>
          <p:nvPr>
            <p:ph idx="1"/>
          </p:nvPr>
        </p:nvSpPr>
        <p:spPr/>
        <p:txBody>
          <a:bodyPr>
            <a:normAutofit fontScale="85000" lnSpcReduction="20000"/>
          </a:bodyPr>
          <a:lstStyle/>
          <a:p>
            <a:pPr marL="0" indent="0">
              <a:buNone/>
            </a:pPr>
            <a:r>
              <a:rPr lang="en-US" dirty="0" smtClean="0"/>
              <a:t>Concurrent </a:t>
            </a:r>
            <a:r>
              <a:rPr lang="en-US" dirty="0"/>
              <a:t>execution means </a:t>
            </a:r>
            <a:r>
              <a:rPr lang="en-US" b="1" dirty="0"/>
              <a:t>executing two or more transactions at the same time</a:t>
            </a:r>
            <a:r>
              <a:rPr lang="en-US" dirty="0"/>
              <a:t> to improve the system's performance.</a:t>
            </a:r>
            <a:br>
              <a:rPr lang="en-US" dirty="0"/>
            </a:br>
            <a:r>
              <a:rPr lang="en-US" dirty="0"/>
              <a:t>In DBMS, transactions are executed </a:t>
            </a:r>
            <a:r>
              <a:rPr lang="en-US" b="1" dirty="0"/>
              <a:t>one by one in small parts (interleaved execution)</a:t>
            </a:r>
            <a:r>
              <a:rPr lang="en-US" dirty="0"/>
              <a:t> by sharing the system time.</a:t>
            </a:r>
            <a:br>
              <a:rPr lang="en-US" dirty="0"/>
            </a:br>
            <a:r>
              <a:rPr lang="en-US" dirty="0"/>
              <a:t>It helps to </a:t>
            </a:r>
            <a:r>
              <a:rPr lang="en-US" b="1" dirty="0"/>
              <a:t>use CPU and memory efficiently</a:t>
            </a:r>
            <a:r>
              <a:rPr lang="en-US" dirty="0"/>
              <a:t> and makes the database faster</a:t>
            </a:r>
            <a:r>
              <a:rPr lang="en-US" dirty="0" smtClean="0"/>
              <a:t>.</a:t>
            </a:r>
          </a:p>
          <a:p>
            <a:pPr marL="0" indent="0">
              <a:buNone/>
            </a:pPr>
            <a:r>
              <a:rPr lang="en-US" dirty="0" smtClean="0"/>
              <a:t>Or </a:t>
            </a:r>
            <a:br>
              <a:rPr lang="en-US" dirty="0" smtClean="0"/>
            </a:br>
            <a:r>
              <a:rPr lang="en-US" dirty="0"/>
              <a:t>Executing a set of transactions simultaneously in a preemptive and time shared method. In DBMS concurrent execution of transaction can be implemented with interleaved execution</a:t>
            </a:r>
          </a:p>
          <a:p>
            <a:pPr marL="0" indent="0">
              <a:buNone/>
            </a:pPr>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245526879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55000" lnSpcReduction="20000"/>
          </a:bodyPr>
          <a:lstStyle/>
          <a:p>
            <a:r>
              <a:rPr lang="en-US" b="1" dirty="0" smtClean="0"/>
              <a:t>concurrent </a:t>
            </a:r>
            <a:r>
              <a:rPr lang="en-US" b="1" dirty="0"/>
              <a:t>execution</a:t>
            </a:r>
            <a:r>
              <a:rPr lang="en-US" dirty="0"/>
              <a:t> refers to the simultaneous execution of multiple transactions. The idea is to execute more than one transaction at the same time to improve the efficiency and throughput of the system. This can be achieved through </a:t>
            </a:r>
            <a:r>
              <a:rPr lang="en-US" b="1" dirty="0"/>
              <a:t>interleaved execution</a:t>
            </a:r>
            <a:r>
              <a:rPr lang="en-US" dirty="0"/>
              <a:t>.</a:t>
            </a:r>
          </a:p>
          <a:p>
            <a:r>
              <a:rPr lang="en-US" b="1" dirty="0"/>
              <a:t>Interleaved execution</a:t>
            </a:r>
            <a:r>
              <a:rPr lang="en-US" dirty="0"/>
              <a:t> means that the database management system (DBMS) does not necessarily execute all operations of one transaction before starting the next. Instead, it interleaves the operations of different transactions. For example, it may run part of one transaction, then switch to another transaction, and so on. This allows multiple transactions to progress at the same time, improving overall system performance and making better use of system resources.</a:t>
            </a:r>
          </a:p>
          <a:p>
            <a:r>
              <a:rPr lang="en-US" dirty="0"/>
              <a:t>Here’s a simple breakdown:</a:t>
            </a:r>
          </a:p>
          <a:p>
            <a:r>
              <a:rPr lang="en-US" b="1" dirty="0"/>
              <a:t>Preemptive and time-shared method</a:t>
            </a:r>
            <a:r>
              <a:rPr lang="en-US" dirty="0"/>
              <a:t>: The system gives each transaction a slice of time to execute. After each slice, the system may switch to another transaction. This process is preemptive because the system can interrupt a transaction to allow others to execute.</a:t>
            </a:r>
          </a:p>
          <a:p>
            <a:r>
              <a:rPr lang="en-US" b="1" dirty="0"/>
              <a:t>Interleaved execution</a:t>
            </a:r>
            <a:r>
              <a:rPr lang="en-US" dirty="0"/>
              <a:t>: Instead of executing each transaction completely from start to finish before starting the next one, the DBMS executes parts of each transaction in turn. This allows multiple transactions to run "concurrently" without needing to actually run them at exactly the same time.</a:t>
            </a:r>
          </a:p>
          <a:p>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80000447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Transaction T1 is </a:t>
            </a:r>
            <a:r>
              <a:rPr lang="en-US" b="1" dirty="0"/>
              <a:t>depositing ₹1000 into an </a:t>
            </a:r>
            <a:r>
              <a:rPr lang="en-US" b="1" dirty="0" err="1"/>
              <a:t>account</a:t>
            </a:r>
            <a:r>
              <a:rPr lang="en-US" dirty="0" err="1"/>
              <a:t>.Transaction</a:t>
            </a:r>
            <a:r>
              <a:rPr lang="en-US" dirty="0"/>
              <a:t> T2 is </a:t>
            </a:r>
            <a:r>
              <a:rPr lang="en-US" b="1" dirty="0"/>
              <a:t>checking the account balance</a:t>
            </a:r>
            <a:r>
              <a:rPr lang="en-US" dirty="0"/>
              <a:t> at the same </a:t>
            </a:r>
            <a:r>
              <a:rPr lang="en-US" dirty="0" err="1"/>
              <a:t>time.Both</a:t>
            </a:r>
            <a:r>
              <a:rPr lang="en-US" dirty="0"/>
              <a:t> transactions are happening </a:t>
            </a:r>
            <a:r>
              <a:rPr lang="en-US" b="1" dirty="0"/>
              <a:t>simultaneously</a:t>
            </a:r>
            <a:r>
              <a:rPr lang="en-US" dirty="0"/>
              <a:t> without waiting for each other</a:t>
            </a:r>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70375830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143000"/>
          </a:xfrm>
        </p:spPr>
        <p:txBody>
          <a:bodyPr/>
          <a:lstStyle/>
          <a:p>
            <a:r>
              <a:rPr lang="en-US" dirty="0" smtClean="0"/>
              <a:t> 	</a:t>
            </a:r>
            <a:endParaRPr lang="en-US" dirty="0"/>
          </a:p>
        </p:txBody>
      </p:sp>
      <p:sp>
        <p:nvSpPr>
          <p:cNvPr id="3" name="Content Placeholder 2"/>
          <p:cNvSpPr>
            <a:spLocks noGrp="1"/>
          </p:cNvSpPr>
          <p:nvPr>
            <p:ph idx="1"/>
          </p:nvPr>
        </p:nvSpPr>
        <p:spPr/>
        <p:txBody>
          <a:bodyPr/>
          <a:lstStyle/>
          <a:p>
            <a:r>
              <a:rPr lang="en-US" dirty="0" smtClean="0"/>
              <a:t>Transaction: It refers to execution of any one user program in </a:t>
            </a:r>
            <a:r>
              <a:rPr lang="en-US" dirty="0" err="1" smtClean="0"/>
              <a:t>dbms</a:t>
            </a:r>
            <a:r>
              <a:rPr lang="en-US" dirty="0" smtClean="0"/>
              <a:t>. </a:t>
            </a:r>
          </a:p>
          <a:p>
            <a:r>
              <a:rPr lang="en-US" dirty="0" smtClean="0"/>
              <a:t>(Or) It can be defined as group of tasks being executed. </a:t>
            </a:r>
          </a:p>
          <a:p>
            <a:r>
              <a:rPr lang="en-US" dirty="0" smtClean="0"/>
              <a:t>(Or) It also referred to as an event that which occur on a database with read/write operation. 	 	 	</a:t>
            </a:r>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343323944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Transaction Schedules </a:t>
            </a:r>
            <a:endParaRPr lang="en-US" dirty="0"/>
          </a:p>
        </p:txBody>
      </p:sp>
      <p:sp>
        <p:nvSpPr>
          <p:cNvPr id="3" name="Content Placeholder 2"/>
          <p:cNvSpPr>
            <a:spLocks noGrp="1"/>
          </p:cNvSpPr>
          <p:nvPr>
            <p:ph idx="1"/>
          </p:nvPr>
        </p:nvSpPr>
        <p:spPr/>
        <p:txBody>
          <a:bodyPr>
            <a:normAutofit fontScale="70000" lnSpcReduction="20000"/>
          </a:bodyPr>
          <a:lstStyle/>
          <a:p>
            <a:r>
              <a:rPr lang="en-US" b="1" dirty="0" smtClean="0"/>
              <a:t>Schedule</a:t>
            </a:r>
            <a:r>
              <a:rPr lang="en-US" dirty="0" smtClean="0"/>
              <a:t> </a:t>
            </a:r>
            <a:r>
              <a:rPr lang="en-US" dirty="0"/>
              <a:t>means the list of actions or steps that different transactions will follow in a fixed order.</a:t>
            </a:r>
          </a:p>
          <a:p>
            <a:r>
              <a:rPr lang="en-US" dirty="0"/>
              <a:t>It shows </a:t>
            </a:r>
            <a:r>
              <a:rPr lang="en-US" b="1" dirty="0"/>
              <a:t>how transactions are executed</a:t>
            </a:r>
            <a:r>
              <a:rPr lang="en-US" dirty="0"/>
              <a:t> one after another or at the same time.</a:t>
            </a:r>
          </a:p>
          <a:p>
            <a:pPr marL="0" indent="0">
              <a:buNone/>
            </a:pPr>
            <a:r>
              <a:rPr lang="en-US" b="1" dirty="0"/>
              <a:t>Types of Schedules:</a:t>
            </a:r>
          </a:p>
          <a:p>
            <a:r>
              <a:rPr lang="en-US" b="1" dirty="0"/>
              <a:t>Serial Schedule:</a:t>
            </a:r>
            <a:endParaRPr lang="en-US" dirty="0"/>
          </a:p>
          <a:p>
            <a:pPr lvl="1"/>
            <a:r>
              <a:rPr lang="en-US" dirty="0"/>
              <a:t>Transactions are executed </a:t>
            </a:r>
            <a:r>
              <a:rPr lang="en-US" b="1" dirty="0"/>
              <a:t>one after another</a:t>
            </a:r>
            <a:r>
              <a:rPr lang="en-US" dirty="0"/>
              <a:t>.</a:t>
            </a:r>
          </a:p>
          <a:p>
            <a:pPr lvl="1"/>
            <a:r>
              <a:rPr lang="en-US" dirty="0"/>
              <a:t>Example: First T1 will finish, then T2 will start.</a:t>
            </a:r>
          </a:p>
          <a:p>
            <a:pPr lvl="1"/>
            <a:r>
              <a:rPr lang="en-US" dirty="0"/>
              <a:t>It is </a:t>
            </a:r>
            <a:r>
              <a:rPr lang="en-US" b="1" dirty="0"/>
              <a:t>slow but always correct</a:t>
            </a:r>
            <a:r>
              <a:rPr lang="en-US" dirty="0"/>
              <a:t>.</a:t>
            </a:r>
          </a:p>
          <a:p>
            <a:r>
              <a:rPr lang="en-US" b="1" dirty="0"/>
              <a:t>Concurrent Schedule:</a:t>
            </a:r>
            <a:endParaRPr lang="en-US" dirty="0"/>
          </a:p>
          <a:p>
            <a:pPr lvl="1"/>
            <a:r>
              <a:rPr lang="en-US" dirty="0"/>
              <a:t>Transactions are executed </a:t>
            </a:r>
            <a:r>
              <a:rPr lang="en-US" b="1" dirty="0"/>
              <a:t>at the same time</a:t>
            </a:r>
            <a:r>
              <a:rPr lang="en-US" dirty="0"/>
              <a:t> in </a:t>
            </a:r>
            <a:r>
              <a:rPr lang="en-US" b="1" dirty="0"/>
              <a:t>interleaved execution</a:t>
            </a:r>
            <a:r>
              <a:rPr lang="en-US" dirty="0"/>
              <a:t>.</a:t>
            </a:r>
          </a:p>
          <a:p>
            <a:pPr lvl="1"/>
            <a:r>
              <a:rPr lang="en-US" dirty="0"/>
              <a:t>Example: Some steps of T1 and some steps of T2 will run together.</a:t>
            </a:r>
          </a:p>
          <a:p>
            <a:pPr lvl="1"/>
            <a:r>
              <a:rPr lang="en-US" dirty="0"/>
              <a:t>It is </a:t>
            </a:r>
            <a:r>
              <a:rPr lang="en-US" b="1" dirty="0"/>
              <a:t>faster</a:t>
            </a:r>
            <a:r>
              <a:rPr lang="en-US" dirty="0"/>
              <a:t> but needs to be carefully managed to avoid errors.</a:t>
            </a:r>
          </a:p>
          <a:p>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207756735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If </a:t>
            </a:r>
            <a:r>
              <a:rPr lang="en-US" b="1" dirty="0"/>
              <a:t>T1</a:t>
            </a:r>
            <a:r>
              <a:rPr lang="en-US" dirty="0"/>
              <a:t> is a transaction to </a:t>
            </a:r>
            <a:r>
              <a:rPr lang="en-US" b="1" dirty="0"/>
              <a:t>withdraw money</a:t>
            </a:r>
            <a:r>
              <a:rPr lang="en-US" dirty="0"/>
              <a:t> from an account, and </a:t>
            </a:r>
            <a:r>
              <a:rPr lang="en-US" b="1" dirty="0"/>
              <a:t>T2</a:t>
            </a:r>
            <a:r>
              <a:rPr lang="en-US" dirty="0"/>
              <a:t> is a transaction to </a:t>
            </a:r>
            <a:r>
              <a:rPr lang="en-US" b="1" dirty="0"/>
              <a:t>check balance</a:t>
            </a:r>
            <a:r>
              <a:rPr lang="en-US" dirty="0"/>
              <a:t>,</a:t>
            </a:r>
            <a:br>
              <a:rPr lang="en-US" dirty="0"/>
            </a:br>
            <a:r>
              <a:rPr lang="en-US" dirty="0"/>
              <a:t>A </a:t>
            </a:r>
            <a:r>
              <a:rPr lang="en-US" b="1" dirty="0"/>
              <a:t>Schedule</a:t>
            </a:r>
            <a:r>
              <a:rPr lang="en-US" dirty="0"/>
              <a:t> will arrange the steps like:</a:t>
            </a:r>
            <a:br>
              <a:rPr lang="en-US" dirty="0"/>
            </a:br>
            <a:r>
              <a:rPr lang="en-US" dirty="0"/>
              <a:t>First </a:t>
            </a:r>
            <a:r>
              <a:rPr lang="en-US" b="1" dirty="0"/>
              <a:t>T1 withdraws ₹1000</a:t>
            </a:r>
            <a:r>
              <a:rPr lang="en-US" dirty="0"/>
              <a:t>, then </a:t>
            </a:r>
            <a:r>
              <a:rPr lang="en-US" b="1" dirty="0"/>
              <a:t>T2 checks balance</a:t>
            </a:r>
            <a:r>
              <a:rPr lang="en-US" dirty="0"/>
              <a:t> or both transactions can run together in a fixed order</a:t>
            </a:r>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93191003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143000"/>
          </a:xfrm>
        </p:spPr>
        <p:txBody>
          <a:bodyPr/>
          <a:lstStyle/>
          <a:p>
            <a:r>
              <a:rPr lang="en-US" b="1" dirty="0" smtClean="0"/>
              <a:t>Complete </a:t>
            </a:r>
            <a:r>
              <a:rPr lang="en-US" b="1" dirty="0"/>
              <a:t>schedule</a:t>
            </a:r>
            <a:endParaRPr lang="en-US" dirty="0"/>
          </a:p>
        </p:txBody>
      </p:sp>
      <p:sp>
        <p:nvSpPr>
          <p:cNvPr id="3" name="Content Placeholder 2"/>
          <p:cNvSpPr>
            <a:spLocks noGrp="1"/>
          </p:cNvSpPr>
          <p:nvPr>
            <p:ph idx="1"/>
          </p:nvPr>
        </p:nvSpPr>
        <p:spPr/>
        <p:txBody>
          <a:bodyPr/>
          <a:lstStyle/>
          <a:p>
            <a:pPr algn="just"/>
            <a:r>
              <a:rPr lang="en-US" dirty="0"/>
              <a:t>A </a:t>
            </a:r>
            <a:r>
              <a:rPr lang="en-US" b="1" dirty="0"/>
              <a:t>complete schedule</a:t>
            </a:r>
            <a:r>
              <a:rPr lang="en-US" dirty="0"/>
              <a:t> means that every transaction in the schedule </a:t>
            </a:r>
            <a:r>
              <a:rPr lang="en-US" b="1" dirty="0"/>
              <a:t>must commit before it terminates</a:t>
            </a:r>
            <a:r>
              <a:rPr lang="en-US" dirty="0"/>
              <a:t> (ends). This ensures that all changes are permanently saved in the database.</a:t>
            </a:r>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65592559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r>
              <a:rPr lang="en-US" dirty="0"/>
              <a:t>What is </a:t>
            </a:r>
            <a:r>
              <a:rPr lang="en-US" dirty="0" err="1"/>
              <a:t>Serializability</a:t>
            </a:r>
            <a:r>
              <a:rPr lang="en-US" dirty="0"/>
              <a:t>?</a:t>
            </a:r>
          </a:p>
          <a:p>
            <a:r>
              <a:rPr lang="en-US" dirty="0" err="1"/>
              <a:t>Serializability</a:t>
            </a:r>
            <a:r>
              <a:rPr lang="en-US" dirty="0"/>
              <a:t> means a schedule should give the same result as if transactions were executed one by one (serially), without mixing their operations.</a:t>
            </a:r>
          </a:p>
          <a:p>
            <a:r>
              <a:rPr lang="en-US" dirty="0" smtClean="0"/>
              <a:t>If </a:t>
            </a:r>
            <a:r>
              <a:rPr lang="en-US" dirty="0"/>
              <a:t>a schedule follows this rule, it is called a "</a:t>
            </a:r>
            <a:r>
              <a:rPr lang="en-US" dirty="0" err="1"/>
              <a:t>Serializable</a:t>
            </a:r>
            <a:r>
              <a:rPr lang="en-US" dirty="0"/>
              <a:t> Schedule."</a:t>
            </a:r>
            <a:br>
              <a:rPr lang="en-US" dirty="0"/>
            </a:br>
            <a:r>
              <a:rPr lang="en-US" dirty="0" smtClean="0"/>
              <a:t>Why</a:t>
            </a:r>
            <a:r>
              <a:rPr lang="en-US" dirty="0"/>
              <a:t>? Because serial execution is always correct and avoids errors </a:t>
            </a:r>
          </a:p>
          <a:p>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52625989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70000" lnSpcReduction="20000"/>
          </a:bodyPr>
          <a:lstStyle/>
          <a:p>
            <a:pPr marL="0" indent="0">
              <a:buNone/>
            </a:pPr>
            <a:r>
              <a:rPr lang="en-US" dirty="0"/>
              <a:t>1. Conflict </a:t>
            </a:r>
            <a:r>
              <a:rPr lang="en-US" dirty="0" err="1"/>
              <a:t>serializability</a:t>
            </a:r>
            <a:r>
              <a:rPr lang="en-US" dirty="0" smtClean="0"/>
              <a:t>:</a:t>
            </a:r>
          </a:p>
          <a:p>
            <a:r>
              <a:rPr lang="en-US" dirty="0" smtClean="0"/>
              <a:t> </a:t>
            </a:r>
            <a:r>
              <a:rPr lang="en-US" dirty="0"/>
              <a:t>A schedule is conflict </a:t>
            </a:r>
            <a:r>
              <a:rPr lang="en-US" dirty="0" err="1"/>
              <a:t>serializable</a:t>
            </a:r>
            <a:r>
              <a:rPr lang="en-US" dirty="0"/>
              <a:t> if it is conflict equivalent to some serial schedule. </a:t>
            </a:r>
            <a:r>
              <a:rPr lang="en-US" dirty="0" smtClean="0"/>
              <a:t/>
            </a:r>
            <a:br>
              <a:rPr lang="en-US" dirty="0" smtClean="0"/>
            </a:br>
            <a:r>
              <a:rPr lang="en-US" b="1" dirty="0"/>
              <a:t>Conflict Equivalent:</a:t>
            </a:r>
            <a:r>
              <a:rPr lang="en-US" dirty="0"/>
              <a:t> Two schedules are </a:t>
            </a:r>
            <a:r>
              <a:rPr lang="en-US" b="1" dirty="0"/>
              <a:t>equal in terms of conflicts</a:t>
            </a:r>
            <a:r>
              <a:rPr lang="en-US" dirty="0"/>
              <a:t> (same conflicting operations stay in order). </a:t>
            </a:r>
            <a:r>
              <a:rPr lang="en-US" dirty="0" smtClean="0"/>
              <a:t/>
            </a:r>
            <a:br>
              <a:rPr lang="en-US" dirty="0" smtClean="0"/>
            </a:br>
            <a:r>
              <a:rPr lang="en-US" b="1" dirty="0" smtClean="0"/>
              <a:t>Conflict </a:t>
            </a:r>
            <a:r>
              <a:rPr lang="en-US" b="1" dirty="0" err="1"/>
              <a:t>Serializable</a:t>
            </a:r>
            <a:r>
              <a:rPr lang="en-US" b="1" dirty="0"/>
              <a:t>:</a:t>
            </a:r>
            <a:r>
              <a:rPr lang="en-US" dirty="0"/>
              <a:t> A schedule </a:t>
            </a:r>
            <a:r>
              <a:rPr lang="en-US" b="1" dirty="0"/>
              <a:t>can be converted</a:t>
            </a:r>
            <a:r>
              <a:rPr lang="en-US" dirty="0"/>
              <a:t> into a serial schedule by swapping only non-conflicting operations..</a:t>
            </a:r>
            <a:r>
              <a:rPr lang="en-US" dirty="0" smtClean="0"/>
              <a:t/>
            </a:r>
            <a:br>
              <a:rPr lang="en-US" dirty="0" smtClean="0"/>
            </a:br>
            <a:r>
              <a:rPr lang="en-US" b="1" dirty="0" smtClean="0"/>
              <a:t>Conflicting </a:t>
            </a:r>
            <a:r>
              <a:rPr lang="en-US" b="1" dirty="0"/>
              <a:t>operations:  </a:t>
            </a:r>
            <a:r>
              <a:rPr lang="en-US" dirty="0" smtClean="0"/>
              <a:t>Two </a:t>
            </a:r>
            <a:r>
              <a:rPr lang="en-US" dirty="0"/>
              <a:t>operations are said to be conflicting if all below conditions are satisfied: </a:t>
            </a:r>
            <a:endParaRPr lang="en-US" dirty="0" smtClean="0"/>
          </a:p>
          <a:p>
            <a:r>
              <a:rPr lang="en-US" dirty="0" smtClean="0"/>
              <a:t>They </a:t>
            </a:r>
            <a:r>
              <a:rPr lang="en-US" dirty="0"/>
              <a:t>belong to different transaction </a:t>
            </a:r>
            <a:endParaRPr lang="en-US" dirty="0" smtClean="0"/>
          </a:p>
          <a:p>
            <a:r>
              <a:rPr lang="en-US" dirty="0" smtClean="0"/>
              <a:t> </a:t>
            </a:r>
            <a:r>
              <a:rPr lang="en-US" dirty="0"/>
              <a:t>They operation on same data item </a:t>
            </a:r>
          </a:p>
          <a:p>
            <a:r>
              <a:rPr lang="en-US" dirty="0" smtClean="0"/>
              <a:t> At </a:t>
            </a:r>
            <a:r>
              <a:rPr lang="en-US" dirty="0"/>
              <a:t>Least one of them is a write </a:t>
            </a:r>
            <a:r>
              <a:rPr lang="en-US" dirty="0" smtClean="0"/>
              <a:t>operation</a:t>
            </a:r>
            <a:br>
              <a:rPr lang="en-US" dirty="0" smtClean="0"/>
            </a:br>
            <a:r>
              <a:rPr lang="en-US" dirty="0" smtClean="0"/>
              <a:t/>
            </a:r>
            <a:br>
              <a:rPr lang="en-US" dirty="0" smtClean="0"/>
            </a:br>
            <a:r>
              <a:rPr lang="en-US" dirty="0" smtClean="0"/>
              <a:t> </a:t>
            </a:r>
            <a:r>
              <a:rPr lang="en-US" dirty="0"/>
              <a:t>it refers to two instructions of two different transactions may want to access same data to perform read/write operation.</a:t>
            </a:r>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45465800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just"/>
            <a:r>
              <a:rPr lang="en-US" dirty="0"/>
              <a:t>Conflict </a:t>
            </a:r>
            <a:r>
              <a:rPr lang="en-US" dirty="0" err="1"/>
              <a:t>serializability</a:t>
            </a:r>
            <a:r>
              <a:rPr lang="en-US" dirty="0"/>
              <a:t> checks </a:t>
            </a:r>
            <a:r>
              <a:rPr lang="en-US" b="1" dirty="0"/>
              <a:t>if we can rearrange (swap) some steps in a schedule to make it look like a serial execution, without changing the final result.</a:t>
            </a:r>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8264254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533400"/>
            <a:ext cx="8229600" cy="1143000"/>
          </a:xfrm>
        </p:spPr>
        <p:txBody>
          <a:bodyPr/>
          <a:lstStyle/>
          <a:p>
            <a:r>
              <a:rPr lang="en-US" dirty="0" smtClean="0"/>
              <a:t>example</a:t>
            </a:r>
            <a:endParaRPr lang="en-US" dirty="0"/>
          </a:p>
        </p:txBody>
      </p:sp>
      <p:sp>
        <p:nvSpPr>
          <p:cNvPr id="3" name="Content Placeholder 2"/>
          <p:cNvSpPr>
            <a:spLocks noGrp="1"/>
          </p:cNvSpPr>
          <p:nvPr>
            <p:ph sz="half" idx="1"/>
          </p:nvPr>
        </p:nvSpPr>
        <p:spPr/>
        <p:txBody>
          <a:bodyPr/>
          <a:lstStyle/>
          <a:p>
            <a:r>
              <a:rPr lang="en-US" dirty="0"/>
              <a:t>T1: Read(A</a:t>
            </a:r>
            <a:r>
              <a:rPr lang="en-US" dirty="0" smtClean="0"/>
              <a:t>)</a:t>
            </a:r>
          </a:p>
          <a:p>
            <a:r>
              <a:rPr lang="en-US" dirty="0" smtClean="0"/>
              <a:t>T2</a:t>
            </a:r>
            <a:r>
              <a:rPr lang="en-US" dirty="0"/>
              <a:t>: Read(A) </a:t>
            </a:r>
            <a:endParaRPr lang="en-US" dirty="0" smtClean="0"/>
          </a:p>
          <a:p>
            <a:r>
              <a:rPr lang="en-US" dirty="0" smtClean="0"/>
              <a:t>T1</a:t>
            </a:r>
            <a:r>
              <a:rPr lang="en-US" dirty="0"/>
              <a:t>: Write(A</a:t>
            </a:r>
            <a:r>
              <a:rPr lang="en-US" dirty="0" smtClean="0"/>
              <a:t>)</a:t>
            </a:r>
          </a:p>
          <a:p>
            <a:r>
              <a:rPr lang="en-US" dirty="0" smtClean="0"/>
              <a:t>T2</a:t>
            </a:r>
            <a:r>
              <a:rPr lang="en-US" dirty="0"/>
              <a:t>: Write(A)</a:t>
            </a:r>
          </a:p>
        </p:txBody>
      </p:sp>
      <p:sp>
        <p:nvSpPr>
          <p:cNvPr id="6" name="Content Placeholder 5"/>
          <p:cNvSpPr>
            <a:spLocks noGrp="1"/>
          </p:cNvSpPr>
          <p:nvPr>
            <p:ph sz="half" idx="2"/>
          </p:nvPr>
        </p:nvSpPr>
        <p:spPr/>
        <p:txBody>
          <a:bodyPr/>
          <a:lstStyle/>
          <a:p>
            <a:r>
              <a:rPr lang="en-US" b="1" dirty="0"/>
              <a:t>This schedule is NOT conflict </a:t>
            </a:r>
            <a:r>
              <a:rPr lang="en-US" b="1" dirty="0" err="1"/>
              <a:t>serializable</a:t>
            </a:r>
            <a:r>
              <a:rPr lang="en-US" dirty="0"/>
              <a:t> because swapping the conflicting writes would change the result.</a:t>
            </a:r>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
        <p:nvSpPr>
          <p:cNvPr id="2" name="Rectangle 1"/>
          <p:cNvSpPr/>
          <p:nvPr/>
        </p:nvSpPr>
        <p:spPr>
          <a:xfrm>
            <a:off x="2133600" y="4267200"/>
            <a:ext cx="4572000" cy="1200329"/>
          </a:xfrm>
          <a:prstGeom prst="rect">
            <a:avLst/>
          </a:prstGeom>
        </p:spPr>
        <p:txBody>
          <a:bodyPr>
            <a:spAutoFit/>
          </a:bodyPr>
          <a:lstStyle/>
          <a:p>
            <a:pPr algn="just"/>
            <a:r>
              <a:rPr lang="en-US" dirty="0"/>
              <a:t>Conflict </a:t>
            </a:r>
            <a:r>
              <a:rPr lang="en-US" dirty="0" err="1"/>
              <a:t>serializability</a:t>
            </a:r>
            <a:r>
              <a:rPr lang="en-US" dirty="0"/>
              <a:t> ensures that a schedule can be transformed into a serial schedule </a:t>
            </a:r>
            <a:r>
              <a:rPr lang="en-US" b="1" dirty="0"/>
              <a:t>without causing conflicts</a:t>
            </a:r>
            <a:r>
              <a:rPr lang="en-US" dirty="0"/>
              <a:t> by swapping non-conflicting operations.</a:t>
            </a:r>
          </a:p>
        </p:txBody>
      </p:sp>
    </p:spTree>
    <p:extLst>
      <p:ext uri="{BB962C8B-B14F-4D97-AF65-F5344CB8AC3E}">
        <p14:creationId xmlns:p14="http://schemas.microsoft.com/office/powerpoint/2010/main" val="6021502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half" idx="1"/>
          </p:nvPr>
        </p:nvSpPr>
        <p:spPr/>
        <p:txBody>
          <a:bodyPr>
            <a:normAutofit lnSpcReduction="10000"/>
          </a:bodyPr>
          <a:lstStyle/>
          <a:p>
            <a:pPr marL="0" indent="0">
              <a:buNone/>
            </a:pPr>
            <a:r>
              <a:rPr lang="en-US" b="1" dirty="0"/>
              <a:t>Original Schedule</a:t>
            </a:r>
          </a:p>
          <a:p>
            <a:r>
              <a:rPr lang="en-US" dirty="0"/>
              <a:t>(Initial value: </a:t>
            </a:r>
            <a:r>
              <a:rPr lang="en-US" b="1" dirty="0"/>
              <a:t>A = 500</a:t>
            </a:r>
            <a:r>
              <a:rPr lang="en-US" dirty="0"/>
              <a:t>)</a:t>
            </a:r>
          </a:p>
          <a:p>
            <a:r>
              <a:rPr lang="en-US" b="1" dirty="0"/>
              <a:t>T1: Read(A)</a:t>
            </a:r>
            <a:r>
              <a:rPr lang="en-US" dirty="0"/>
              <a:t> → T1 reads </a:t>
            </a:r>
            <a:r>
              <a:rPr lang="en-US" b="1" dirty="0"/>
              <a:t>500</a:t>
            </a:r>
            <a:endParaRPr lang="en-US" dirty="0"/>
          </a:p>
          <a:p>
            <a:r>
              <a:rPr lang="en-US" b="1" dirty="0"/>
              <a:t>T2: Read(A)</a:t>
            </a:r>
            <a:r>
              <a:rPr lang="en-US" dirty="0"/>
              <a:t> → T2 reads </a:t>
            </a:r>
            <a:r>
              <a:rPr lang="en-US" b="1" dirty="0"/>
              <a:t>500</a:t>
            </a:r>
            <a:endParaRPr lang="en-US" dirty="0"/>
          </a:p>
          <a:p>
            <a:r>
              <a:rPr lang="en-US" b="1" dirty="0"/>
              <a:t>T1: Write(A = 600)</a:t>
            </a:r>
            <a:r>
              <a:rPr lang="en-US" dirty="0"/>
              <a:t> → T1 updates </a:t>
            </a:r>
            <a:r>
              <a:rPr lang="en-US" b="1" dirty="0"/>
              <a:t>A = 600</a:t>
            </a:r>
            <a:endParaRPr lang="en-US" dirty="0"/>
          </a:p>
          <a:p>
            <a:r>
              <a:rPr lang="en-US" b="1" dirty="0"/>
              <a:t>T2: Write(A = 700)</a:t>
            </a:r>
            <a:r>
              <a:rPr lang="en-US" dirty="0"/>
              <a:t> → T2 updates </a:t>
            </a:r>
            <a:r>
              <a:rPr lang="en-US" b="1" dirty="0"/>
              <a:t>A = 700</a:t>
            </a:r>
            <a:endParaRPr lang="en-US" dirty="0"/>
          </a:p>
          <a:p>
            <a:endParaRPr lang="en-US" dirty="0"/>
          </a:p>
        </p:txBody>
      </p:sp>
      <p:sp>
        <p:nvSpPr>
          <p:cNvPr id="4" name="Content Placeholder 3"/>
          <p:cNvSpPr>
            <a:spLocks noGrp="1"/>
          </p:cNvSpPr>
          <p:nvPr>
            <p:ph sz="half" idx="2"/>
          </p:nvPr>
        </p:nvSpPr>
        <p:spPr/>
        <p:txBody>
          <a:bodyPr>
            <a:normAutofit lnSpcReduction="10000"/>
          </a:bodyPr>
          <a:lstStyle/>
          <a:p>
            <a:r>
              <a:rPr lang="en-US" b="1" dirty="0"/>
              <a:t>T1: Read(A)</a:t>
            </a:r>
            <a:r>
              <a:rPr lang="en-US" dirty="0"/>
              <a:t> → T1 reads </a:t>
            </a:r>
            <a:r>
              <a:rPr lang="en-US" b="1" dirty="0"/>
              <a:t>500</a:t>
            </a:r>
            <a:r>
              <a:rPr lang="en-US" dirty="0"/>
              <a:t> </a:t>
            </a:r>
            <a:endParaRPr lang="en-US" dirty="0" smtClean="0"/>
          </a:p>
          <a:p>
            <a:r>
              <a:rPr lang="en-US" b="1" dirty="0" smtClean="0"/>
              <a:t>T2</a:t>
            </a:r>
            <a:r>
              <a:rPr lang="en-US" b="1" dirty="0"/>
              <a:t>: Read(A)</a:t>
            </a:r>
            <a:r>
              <a:rPr lang="en-US" dirty="0"/>
              <a:t> → T2 reads </a:t>
            </a:r>
            <a:r>
              <a:rPr lang="en-US" b="1" dirty="0"/>
              <a:t>500</a:t>
            </a:r>
            <a:r>
              <a:rPr lang="en-US" dirty="0"/>
              <a:t> </a:t>
            </a:r>
            <a:endParaRPr lang="en-US" dirty="0" smtClean="0"/>
          </a:p>
          <a:p>
            <a:r>
              <a:rPr lang="en-US" b="1" dirty="0" smtClean="0"/>
              <a:t>T2</a:t>
            </a:r>
            <a:r>
              <a:rPr lang="en-US" b="1" dirty="0"/>
              <a:t>: Write(A = 700)</a:t>
            </a:r>
            <a:r>
              <a:rPr lang="en-US" dirty="0"/>
              <a:t> → T2 updates </a:t>
            </a:r>
            <a:r>
              <a:rPr lang="en-US" b="1" dirty="0"/>
              <a:t>A = 700</a:t>
            </a:r>
            <a:r>
              <a:rPr lang="en-US" dirty="0"/>
              <a:t> </a:t>
            </a:r>
            <a:r>
              <a:rPr lang="en-US" b="1" dirty="0"/>
              <a:t>T1: Write(A = 600)</a:t>
            </a:r>
            <a:r>
              <a:rPr lang="en-US" dirty="0"/>
              <a:t> → T1 updates </a:t>
            </a:r>
            <a:r>
              <a:rPr lang="en-US" b="1" dirty="0"/>
              <a:t>A = 600</a:t>
            </a:r>
            <a:endParaRPr lang="en-US" dirty="0"/>
          </a:p>
        </p:txBody>
      </p:sp>
      <p:sp>
        <p:nvSpPr>
          <p:cNvPr id="5" name="Footer Placeholder 4"/>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01913586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half" idx="1"/>
          </p:nvPr>
        </p:nvSpPr>
        <p:spPr/>
        <p:txBody>
          <a:bodyPr/>
          <a:lstStyle/>
          <a:p>
            <a:r>
              <a:rPr lang="en-US" dirty="0"/>
              <a:t>T1: Read(A</a:t>
            </a:r>
            <a:r>
              <a:rPr lang="en-US" dirty="0" smtClean="0"/>
              <a:t>)</a:t>
            </a:r>
          </a:p>
          <a:p>
            <a:r>
              <a:rPr lang="en-US" dirty="0" smtClean="0"/>
              <a:t>T2</a:t>
            </a:r>
            <a:r>
              <a:rPr lang="en-US" dirty="0"/>
              <a:t>: Read(A) </a:t>
            </a:r>
            <a:endParaRPr lang="en-US" dirty="0" smtClean="0"/>
          </a:p>
          <a:p>
            <a:r>
              <a:rPr lang="en-US" dirty="0" smtClean="0"/>
              <a:t>T1</a:t>
            </a:r>
            <a:r>
              <a:rPr lang="en-US" dirty="0"/>
              <a:t>: Write(A) </a:t>
            </a:r>
            <a:endParaRPr lang="en-US" dirty="0" smtClean="0"/>
          </a:p>
          <a:p>
            <a:r>
              <a:rPr lang="en-US" dirty="0" smtClean="0"/>
              <a:t>T2</a:t>
            </a:r>
            <a:r>
              <a:rPr lang="en-US" dirty="0"/>
              <a:t>: Write(B)</a:t>
            </a:r>
          </a:p>
        </p:txBody>
      </p:sp>
      <p:sp>
        <p:nvSpPr>
          <p:cNvPr id="4" name="Content Placeholder 3"/>
          <p:cNvSpPr>
            <a:spLocks noGrp="1"/>
          </p:cNvSpPr>
          <p:nvPr>
            <p:ph sz="half" idx="2"/>
          </p:nvPr>
        </p:nvSpPr>
        <p:spPr/>
        <p:txBody>
          <a:bodyPr/>
          <a:lstStyle/>
          <a:p>
            <a:r>
              <a:rPr lang="en-US" b="1" dirty="0"/>
              <a:t>We can swap</a:t>
            </a:r>
            <a:r>
              <a:rPr lang="en-US" dirty="0"/>
              <a:t> T2: Read(A) and T1: Write(A), and it won’t change the final </a:t>
            </a:r>
            <a:r>
              <a:rPr lang="en-US" dirty="0" smtClean="0"/>
              <a:t>result.</a:t>
            </a:r>
            <a:br>
              <a:rPr lang="en-US" dirty="0" smtClean="0"/>
            </a:br>
            <a:r>
              <a:rPr lang="en-US" b="1" dirty="0" smtClean="0"/>
              <a:t>So</a:t>
            </a:r>
            <a:r>
              <a:rPr lang="en-US" b="1" dirty="0"/>
              <a:t>, this schedule is conflict </a:t>
            </a:r>
            <a:r>
              <a:rPr lang="en-US" b="1" dirty="0" err="1"/>
              <a:t>serializable</a:t>
            </a:r>
            <a:r>
              <a:rPr lang="en-US" b="1" dirty="0"/>
              <a:t>!</a:t>
            </a:r>
            <a:endParaRPr lang="en-US" dirty="0"/>
          </a:p>
        </p:txBody>
      </p:sp>
      <p:sp>
        <p:nvSpPr>
          <p:cNvPr id="5" name="Footer Placeholder 4"/>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20533511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20000"/>
          </a:bodyPr>
          <a:lstStyle/>
          <a:p>
            <a:pPr marL="0" indent="0" algn="just">
              <a:buNone/>
            </a:pPr>
            <a:r>
              <a:rPr lang="en-US" dirty="0"/>
              <a:t>Rules for conflict </a:t>
            </a:r>
            <a:r>
              <a:rPr lang="en-US" dirty="0" err="1"/>
              <a:t>serializability</a:t>
            </a:r>
            <a:r>
              <a:rPr lang="en-US" dirty="0"/>
              <a:t>: </a:t>
            </a:r>
            <a:endParaRPr lang="en-US" dirty="0" smtClean="0"/>
          </a:p>
          <a:p>
            <a:pPr algn="just"/>
            <a:r>
              <a:rPr lang="en-US" dirty="0" smtClean="0"/>
              <a:t>If two </a:t>
            </a:r>
            <a:r>
              <a:rPr lang="en-US" dirty="0"/>
              <a:t>different transactions are both for read operation, then there is no conflict and can allowed to execute any order. </a:t>
            </a:r>
            <a:endParaRPr lang="en-US" dirty="0" smtClean="0"/>
          </a:p>
          <a:p>
            <a:pPr algn="just"/>
            <a:r>
              <a:rPr lang="en-US" dirty="0" smtClean="0"/>
              <a:t>If </a:t>
            </a:r>
            <a:r>
              <a:rPr lang="en-US" dirty="0"/>
              <a:t>one instruction performing read operation and other instruction performing write operation there will be conflict hence instruction ordering is </a:t>
            </a:r>
            <a:r>
              <a:rPr lang="en-US" dirty="0" smtClean="0"/>
              <a:t>important.</a:t>
            </a:r>
          </a:p>
          <a:p>
            <a:pPr algn="just"/>
            <a:r>
              <a:rPr lang="en-US" dirty="0" smtClean="0"/>
              <a:t>If </a:t>
            </a:r>
            <a:r>
              <a:rPr lang="en-US" dirty="0"/>
              <a:t>both transactions performing write operation then there will be in conflict so ordering the transaction can be done.</a:t>
            </a:r>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7798975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20000"/>
          </a:bodyPr>
          <a:lstStyle/>
          <a:p>
            <a:r>
              <a:rPr lang="en-US" dirty="0" smtClean="0"/>
              <a:t>PROPERTIES OF TRANSACTION(ACID PROPERTIES): </a:t>
            </a:r>
          </a:p>
          <a:p>
            <a:r>
              <a:rPr lang="en-US" dirty="0" smtClean="0"/>
              <a:t>To ensure consistency , completeness of the database in scenario of concurrent access, system failure ,the following ACID properties can be enforced on to database. </a:t>
            </a:r>
          </a:p>
          <a:p>
            <a:r>
              <a:rPr lang="en-US" dirty="0" smtClean="0"/>
              <a:t>1. Atomicity, </a:t>
            </a:r>
          </a:p>
          <a:p>
            <a:r>
              <a:rPr lang="en-US" dirty="0" smtClean="0"/>
              <a:t>2. Consistency, </a:t>
            </a:r>
          </a:p>
          <a:p>
            <a:r>
              <a:rPr lang="en-US" dirty="0" smtClean="0"/>
              <a:t>3. Isolation </a:t>
            </a:r>
          </a:p>
          <a:p>
            <a:r>
              <a:rPr lang="en-US" dirty="0" smtClean="0"/>
              <a:t>4. Durability</a:t>
            </a:r>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411472964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r>
              <a:rPr lang="en-US" dirty="0"/>
              <a:t>This is another type of </a:t>
            </a:r>
            <a:r>
              <a:rPr lang="en-US" dirty="0" err="1"/>
              <a:t>serializability</a:t>
            </a:r>
            <a:r>
              <a:rPr lang="en-US" dirty="0"/>
              <a:t> that can be derived by creating another schedule out of an existing Schedule</a:t>
            </a:r>
            <a:r>
              <a:rPr lang="en-US" dirty="0" smtClean="0"/>
              <a:t>.</a:t>
            </a:r>
          </a:p>
          <a:p>
            <a:r>
              <a:rPr lang="en-US" dirty="0"/>
              <a:t>A schedule is </a:t>
            </a:r>
            <a:r>
              <a:rPr lang="en-US" b="1" dirty="0"/>
              <a:t>view </a:t>
            </a:r>
            <a:r>
              <a:rPr lang="en-US" b="1" dirty="0" err="1"/>
              <a:t>serializable</a:t>
            </a:r>
            <a:r>
              <a:rPr lang="en-US" dirty="0"/>
              <a:t> if it </a:t>
            </a:r>
            <a:r>
              <a:rPr lang="en-US" b="1" dirty="0"/>
              <a:t>gives the same result as a serial schedule</a:t>
            </a:r>
            <a:r>
              <a:rPr lang="en-US" dirty="0"/>
              <a:t>, even if the transactions are mixed.</a:t>
            </a:r>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239637222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sp>
        <p:nvSpPr>
          <p:cNvPr id="6" name="Content Placeholder 5"/>
          <p:cNvSpPr>
            <a:spLocks noGrp="1"/>
          </p:cNvSpPr>
          <p:nvPr>
            <p:ph sz="half" idx="1"/>
          </p:nvPr>
        </p:nvSpPr>
        <p:spPr/>
        <p:txBody>
          <a:bodyPr/>
          <a:lstStyle/>
          <a:p>
            <a:r>
              <a:rPr lang="en-US" dirty="0"/>
              <a:t>T1: Read(A)       → 100  </a:t>
            </a:r>
            <a:r>
              <a:rPr lang="en-US" dirty="0" smtClean="0"/>
              <a:t>(</a:t>
            </a:r>
            <a:r>
              <a:rPr lang="en-US" dirty="0"/>
              <a:t>First Read)  </a:t>
            </a:r>
          </a:p>
          <a:p>
            <a:r>
              <a:rPr lang="en-US" dirty="0"/>
              <a:t>T1: Write(A)      → 200  </a:t>
            </a:r>
          </a:p>
          <a:p>
            <a:r>
              <a:rPr lang="en-US" dirty="0"/>
              <a:t>T2: Read(A)       → 200  </a:t>
            </a:r>
            <a:r>
              <a:rPr lang="en-US" dirty="0" smtClean="0"/>
              <a:t>(</a:t>
            </a:r>
            <a:r>
              <a:rPr lang="en-US" dirty="0"/>
              <a:t>Reads value written by T1)  </a:t>
            </a:r>
          </a:p>
          <a:p>
            <a:r>
              <a:rPr lang="en-US" dirty="0"/>
              <a:t>T2: Write(A)      → 300  </a:t>
            </a:r>
            <a:r>
              <a:rPr lang="en-US" dirty="0" smtClean="0"/>
              <a:t>(</a:t>
            </a:r>
            <a:r>
              <a:rPr lang="en-US" dirty="0"/>
              <a:t>Final write by T2)</a:t>
            </a:r>
          </a:p>
        </p:txBody>
      </p:sp>
      <p:sp>
        <p:nvSpPr>
          <p:cNvPr id="7" name="Content Placeholder 6"/>
          <p:cNvSpPr>
            <a:spLocks noGrp="1"/>
          </p:cNvSpPr>
          <p:nvPr>
            <p:ph sz="half" idx="2"/>
          </p:nvPr>
        </p:nvSpPr>
        <p:spPr/>
        <p:txBody>
          <a:bodyPr/>
          <a:lstStyle/>
          <a:p>
            <a:r>
              <a:rPr lang="en-US" dirty="0"/>
              <a:t>T1: Read(A)       → 100  </a:t>
            </a:r>
            <a:r>
              <a:rPr lang="en-US" dirty="0" smtClean="0"/>
              <a:t>(</a:t>
            </a:r>
            <a:r>
              <a:rPr lang="en-US" dirty="0"/>
              <a:t>First Read is the same)  </a:t>
            </a:r>
          </a:p>
          <a:p>
            <a:r>
              <a:rPr lang="en-US" dirty="0"/>
              <a:t>T1: Write(A)      → 200  </a:t>
            </a:r>
          </a:p>
          <a:p>
            <a:r>
              <a:rPr lang="en-US" dirty="0"/>
              <a:t>T2: Read(A)       → 200  </a:t>
            </a:r>
            <a:r>
              <a:rPr lang="en-US" dirty="0" smtClean="0"/>
              <a:t>(</a:t>
            </a:r>
            <a:r>
              <a:rPr lang="en-US" dirty="0"/>
              <a:t>Reads value written by T1)  </a:t>
            </a:r>
          </a:p>
          <a:p>
            <a:r>
              <a:rPr lang="en-US" dirty="0"/>
              <a:t>T2: Write(A)      → 300  </a:t>
            </a:r>
            <a:r>
              <a:rPr lang="en-US" dirty="0" smtClean="0"/>
              <a:t>(</a:t>
            </a:r>
            <a:r>
              <a:rPr lang="en-US" dirty="0"/>
              <a:t>Final write by T2)</a:t>
            </a:r>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405547744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609600"/>
            <a:ext cx="8229600" cy="1143000"/>
          </a:xfrm>
        </p:spPr>
        <p:txBody>
          <a:bodyPr/>
          <a:lstStyle/>
          <a:p>
            <a:r>
              <a:rPr lang="en-US" b="1" dirty="0"/>
              <a:t>View </a:t>
            </a:r>
            <a:r>
              <a:rPr lang="en-US" b="1" dirty="0" err="1"/>
              <a:t>Serializability</a:t>
            </a:r>
            <a:endParaRPr lang="en-US" dirty="0"/>
          </a:p>
        </p:txBody>
      </p:sp>
      <p:sp>
        <p:nvSpPr>
          <p:cNvPr id="7" name="Content Placeholder 6"/>
          <p:cNvSpPr>
            <a:spLocks noGrp="1"/>
          </p:cNvSpPr>
          <p:nvPr>
            <p:ph idx="1"/>
          </p:nvPr>
        </p:nvSpPr>
        <p:spPr/>
        <p:txBody>
          <a:bodyPr>
            <a:normAutofit/>
          </a:bodyPr>
          <a:lstStyle/>
          <a:p>
            <a:r>
              <a:rPr lang="en-US" b="1" dirty="0"/>
              <a:t>View </a:t>
            </a:r>
            <a:r>
              <a:rPr lang="en-US" b="1" dirty="0" err="1"/>
              <a:t>Serializability</a:t>
            </a:r>
            <a:r>
              <a:rPr lang="en-US" dirty="0"/>
              <a:t> means that even if two schedules (S1 and S2) </a:t>
            </a:r>
            <a:r>
              <a:rPr lang="en-US" b="1" dirty="0"/>
              <a:t>execute transactions in a different order</a:t>
            </a:r>
            <a:r>
              <a:rPr lang="en-US" dirty="0"/>
              <a:t>, they </a:t>
            </a:r>
            <a:r>
              <a:rPr lang="en-US" b="1" dirty="0"/>
              <a:t>produce the same result as a serial schedule</a:t>
            </a:r>
            <a:r>
              <a:rPr lang="en-US" dirty="0"/>
              <a:t> by following certain rules.</a:t>
            </a:r>
          </a:p>
          <a:p>
            <a:r>
              <a:rPr lang="en-US" dirty="0"/>
              <a:t>For two schedules to be </a:t>
            </a:r>
            <a:r>
              <a:rPr lang="en-US" b="1" dirty="0"/>
              <a:t>view equivalent</a:t>
            </a:r>
            <a:r>
              <a:rPr lang="en-US" dirty="0"/>
              <a:t>, they must follow three main rules:</a:t>
            </a:r>
          </a:p>
        </p:txBody>
      </p:sp>
      <p:sp>
        <p:nvSpPr>
          <p:cNvPr id="5" name="Footer Placeholder 4"/>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38844199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10000"/>
          </a:bodyPr>
          <a:lstStyle/>
          <a:p>
            <a:r>
              <a:rPr lang="en-US" dirty="0"/>
              <a:t>If a transaction </a:t>
            </a:r>
            <a:r>
              <a:rPr lang="en-US" b="1" dirty="0"/>
              <a:t>reads the original value</a:t>
            </a:r>
            <a:r>
              <a:rPr lang="en-US" dirty="0"/>
              <a:t> of a data item (before any writes), it must do the same in both schedules.</a:t>
            </a:r>
          </a:p>
          <a:p>
            <a:r>
              <a:rPr lang="en-US" b="1" dirty="0"/>
              <a:t>Example:</a:t>
            </a:r>
          </a:p>
          <a:p>
            <a:r>
              <a:rPr lang="en-US" dirty="0"/>
              <a:t>Imagine a </a:t>
            </a:r>
            <a:r>
              <a:rPr lang="en-US" b="1" dirty="0"/>
              <a:t>bank account balance = $1000</a:t>
            </a:r>
            <a:r>
              <a:rPr lang="en-US" dirty="0"/>
              <a:t> initially.</a:t>
            </a:r>
          </a:p>
          <a:p>
            <a:r>
              <a:rPr lang="en-US" dirty="0"/>
              <a:t>If </a:t>
            </a:r>
            <a:r>
              <a:rPr lang="en-US" b="1" dirty="0"/>
              <a:t>Alice (T1) reads $1000 first</a:t>
            </a:r>
            <a:r>
              <a:rPr lang="en-US" dirty="0"/>
              <a:t> in S1, then she </a:t>
            </a:r>
            <a:r>
              <a:rPr lang="en-US" b="1" dirty="0"/>
              <a:t>must also read $1000 first</a:t>
            </a:r>
            <a:r>
              <a:rPr lang="en-US" dirty="0"/>
              <a:t> in S2.</a:t>
            </a:r>
          </a:p>
          <a:p>
            <a:r>
              <a:rPr lang="en-US" dirty="0"/>
              <a:t>If in S2, Alice reads a </a:t>
            </a:r>
            <a:r>
              <a:rPr lang="en-US" b="1" dirty="0"/>
              <a:t>changed balance instead</a:t>
            </a:r>
            <a:r>
              <a:rPr lang="en-US" dirty="0"/>
              <a:t>, then </a:t>
            </a:r>
            <a:r>
              <a:rPr lang="en-US" b="1" dirty="0"/>
              <a:t>S1 and S2 are NOT view equivalent</a:t>
            </a:r>
            <a:r>
              <a:rPr lang="en-US" dirty="0"/>
              <a:t>.</a:t>
            </a:r>
          </a:p>
          <a:p>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357440360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990600"/>
            <a:ext cx="8991600" cy="914400"/>
          </a:xfrm>
        </p:spPr>
        <p:txBody>
          <a:bodyPr>
            <a:normAutofit fontScale="90000"/>
          </a:bodyPr>
          <a:lstStyle/>
          <a:p>
            <a:r>
              <a:rPr lang="en-US" b="1" dirty="0" smtClean="0"/>
              <a:t>Reads </a:t>
            </a:r>
            <a:r>
              <a:rPr lang="en-US" b="1" dirty="0"/>
              <a:t>Must Come from the Same Transaction</a:t>
            </a:r>
            <a:br>
              <a:rPr lang="en-US" b="1" dirty="0"/>
            </a:b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If </a:t>
            </a:r>
            <a:r>
              <a:rPr lang="en-US" dirty="0"/>
              <a:t>a transaction </a:t>
            </a:r>
            <a:r>
              <a:rPr lang="en-US" b="1" dirty="0"/>
              <a:t>reads a value written by another transaction</a:t>
            </a:r>
            <a:r>
              <a:rPr lang="en-US" dirty="0"/>
              <a:t>, it must do the same in both schedules.</a:t>
            </a:r>
          </a:p>
          <a:p>
            <a:r>
              <a:rPr lang="en-US" b="1" dirty="0"/>
              <a:t>Example:</a:t>
            </a:r>
          </a:p>
          <a:p>
            <a:r>
              <a:rPr lang="en-US" b="1" dirty="0"/>
              <a:t>S1:</a:t>
            </a:r>
            <a:r>
              <a:rPr lang="en-US" dirty="0"/>
              <a:t> Alice writes </a:t>
            </a:r>
            <a:r>
              <a:rPr lang="en-US" b="1" dirty="0"/>
              <a:t>$800</a:t>
            </a:r>
            <a:r>
              <a:rPr lang="en-US" dirty="0"/>
              <a:t>, then Bob reads </a:t>
            </a:r>
            <a:r>
              <a:rPr lang="en-US" b="1" dirty="0"/>
              <a:t>$800</a:t>
            </a:r>
            <a:r>
              <a:rPr lang="en-US" dirty="0"/>
              <a:t>.</a:t>
            </a:r>
          </a:p>
          <a:p>
            <a:r>
              <a:rPr lang="en-US" b="1" dirty="0"/>
              <a:t>S2:</a:t>
            </a:r>
            <a:r>
              <a:rPr lang="en-US" dirty="0"/>
              <a:t> Bob must also </a:t>
            </a:r>
            <a:r>
              <a:rPr lang="en-US" b="1" dirty="0"/>
              <a:t>read the same $800</a:t>
            </a:r>
            <a:r>
              <a:rPr lang="en-US" dirty="0"/>
              <a:t> that Alice </a:t>
            </a:r>
            <a:r>
              <a:rPr lang="en-US" dirty="0" smtClean="0"/>
              <a:t>wrote</a:t>
            </a:r>
          </a:p>
          <a:p>
            <a:r>
              <a:rPr lang="en-US" dirty="0" smtClean="0"/>
              <a:t>In other words once </a:t>
            </a:r>
            <a:r>
              <a:rPr lang="en-US" dirty="0"/>
              <a:t>a value is updated by a transaction, any subsequent transaction that reads that value must see the </a:t>
            </a:r>
            <a:r>
              <a:rPr lang="en-US" b="1" dirty="0"/>
              <a:t>same updated value</a:t>
            </a:r>
            <a:r>
              <a:rPr lang="en-US" dirty="0"/>
              <a:t> in all equivalent schedules. This ensures </a:t>
            </a:r>
            <a:r>
              <a:rPr lang="en-US" b="1" dirty="0"/>
              <a:t>view equivalence</a:t>
            </a:r>
            <a:r>
              <a:rPr lang="en-US" dirty="0"/>
              <a:t> and maintains </a:t>
            </a:r>
            <a:r>
              <a:rPr lang="en-US" b="1" dirty="0"/>
              <a:t>consistency</a:t>
            </a:r>
            <a:r>
              <a:rPr lang="en-US" dirty="0"/>
              <a:t> in conflict </a:t>
            </a:r>
            <a:r>
              <a:rPr lang="en-US" dirty="0" err="1"/>
              <a:t>serializability</a:t>
            </a:r>
            <a:r>
              <a:rPr lang="en-US" dirty="0"/>
              <a:t>.</a:t>
            </a:r>
          </a:p>
          <a:p>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270251114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b="1" dirty="0"/>
              <a:t>Final Write Rule (Rule 3) </a:t>
            </a:r>
            <a:r>
              <a:rPr lang="en-US" b="1" dirty="0" smtClean="0"/>
              <a:t>-</a:t>
            </a:r>
            <a:endParaRPr lang="en-US" b="1" dirty="0"/>
          </a:p>
          <a:p>
            <a:r>
              <a:rPr lang="en-US" dirty="0"/>
              <a:t>If a transaction is the </a:t>
            </a:r>
            <a:r>
              <a:rPr lang="en-US" b="1" dirty="0"/>
              <a:t>last one</a:t>
            </a:r>
            <a:r>
              <a:rPr lang="en-US" dirty="0"/>
              <a:t> to update a value in </a:t>
            </a:r>
            <a:r>
              <a:rPr lang="en-US" b="1" dirty="0"/>
              <a:t>one schedule</a:t>
            </a:r>
            <a:r>
              <a:rPr lang="en-US" dirty="0"/>
              <a:t>, the </a:t>
            </a:r>
            <a:r>
              <a:rPr lang="en-US" b="1" dirty="0"/>
              <a:t>same transaction must be the last one</a:t>
            </a:r>
            <a:r>
              <a:rPr lang="en-US" dirty="0"/>
              <a:t> to update that value in the </a:t>
            </a:r>
            <a:r>
              <a:rPr lang="en-US" b="1" dirty="0"/>
              <a:t>other schedule</a:t>
            </a:r>
            <a:r>
              <a:rPr lang="en-US" dirty="0"/>
              <a:t>.</a:t>
            </a:r>
          </a:p>
          <a:p>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770086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 	</a:t>
            </a:r>
            <a:endParaRPr lang="en-US" dirty="0"/>
          </a:p>
        </p:txBody>
      </p:sp>
      <p:sp>
        <p:nvSpPr>
          <p:cNvPr id="3" name="Content Placeholder 2"/>
          <p:cNvSpPr>
            <a:spLocks noGrp="1"/>
          </p:cNvSpPr>
          <p:nvPr>
            <p:ph sz="half" idx="1"/>
          </p:nvPr>
        </p:nvSpPr>
        <p:spPr/>
        <p:txBody>
          <a:bodyPr>
            <a:normAutofit fontScale="55000" lnSpcReduction="20000"/>
          </a:bodyPr>
          <a:lstStyle/>
          <a:p>
            <a:pPr marL="0" indent="0">
              <a:buNone/>
            </a:pPr>
            <a:r>
              <a:rPr lang="en-US" b="1" dirty="0"/>
              <a:t>Schedule 1 (S1)</a:t>
            </a:r>
          </a:p>
          <a:p>
            <a:r>
              <a:rPr lang="en-US" dirty="0" smtClean="0"/>
              <a:t>Alice </a:t>
            </a:r>
            <a:r>
              <a:rPr lang="en-US" dirty="0"/>
              <a:t>Reads Balance → $1000 ✅ (Rule 1 satisfied) </a:t>
            </a:r>
            <a:endParaRPr lang="en-US" dirty="0" smtClean="0"/>
          </a:p>
          <a:p>
            <a:r>
              <a:rPr lang="en-US" dirty="0" smtClean="0"/>
              <a:t>Alice </a:t>
            </a:r>
            <a:r>
              <a:rPr lang="en-US" dirty="0"/>
              <a:t>Withdraws $200 → New Balance = $800 </a:t>
            </a:r>
            <a:endParaRPr lang="en-US" dirty="0" smtClean="0"/>
          </a:p>
          <a:p>
            <a:r>
              <a:rPr lang="en-US" dirty="0" smtClean="0"/>
              <a:t>Bob </a:t>
            </a:r>
            <a:r>
              <a:rPr lang="en-US" dirty="0"/>
              <a:t>Reads Balance (after Alice's write) → $800 ✅ (Rule 2 satisfied) </a:t>
            </a:r>
            <a:endParaRPr lang="en-US" dirty="0" smtClean="0"/>
          </a:p>
          <a:p>
            <a:r>
              <a:rPr lang="en-US" dirty="0" smtClean="0"/>
              <a:t>Bob </a:t>
            </a:r>
            <a:r>
              <a:rPr lang="en-US" dirty="0"/>
              <a:t>Deposits $300 → New Balance = $1100 </a:t>
            </a:r>
            <a:endParaRPr lang="en-US" dirty="0" smtClean="0"/>
          </a:p>
          <a:p>
            <a:r>
              <a:rPr lang="en-US" dirty="0" smtClean="0"/>
              <a:t>Bob </a:t>
            </a:r>
            <a:r>
              <a:rPr lang="en-US" dirty="0"/>
              <a:t>Writes Final Balance = $1100 ✅ (Rule 3 satisfied) </a:t>
            </a:r>
          </a:p>
          <a:p>
            <a:pPr marL="0" indent="0">
              <a:buNone/>
            </a:pPr>
            <a:r>
              <a:rPr lang="en-US" b="1" dirty="0"/>
              <a:t>Schedule 2 (S2)</a:t>
            </a:r>
          </a:p>
          <a:p>
            <a:r>
              <a:rPr lang="en-US" dirty="0" smtClean="0"/>
              <a:t>Alice </a:t>
            </a:r>
            <a:r>
              <a:rPr lang="en-US" dirty="0"/>
              <a:t>Reads Balance → $1000 ✅ (Reads the same initial value) </a:t>
            </a:r>
            <a:endParaRPr lang="en-US" dirty="0" smtClean="0"/>
          </a:p>
          <a:p>
            <a:r>
              <a:rPr lang="en-US" dirty="0" smtClean="0"/>
              <a:t>Alice </a:t>
            </a:r>
            <a:r>
              <a:rPr lang="en-US" dirty="0"/>
              <a:t>Withdraws $200 → New Balance = $800 </a:t>
            </a:r>
            <a:endParaRPr lang="en-US" dirty="0" smtClean="0"/>
          </a:p>
          <a:p>
            <a:r>
              <a:rPr lang="en-US" dirty="0" smtClean="0"/>
              <a:t>Bob </a:t>
            </a:r>
            <a:r>
              <a:rPr lang="en-US" dirty="0"/>
              <a:t>Reads Balance → $800 ✅ (Reads the same updated value from Alice) </a:t>
            </a:r>
            <a:endParaRPr lang="en-US" dirty="0" smtClean="0"/>
          </a:p>
          <a:p>
            <a:r>
              <a:rPr lang="en-US" dirty="0" smtClean="0"/>
              <a:t>Bob </a:t>
            </a:r>
            <a:r>
              <a:rPr lang="en-US" dirty="0"/>
              <a:t>Deposits $300 → New Balance = $</a:t>
            </a:r>
            <a:r>
              <a:rPr lang="en-US" dirty="0" smtClean="0"/>
              <a:t>1100</a:t>
            </a:r>
          </a:p>
          <a:p>
            <a:r>
              <a:rPr lang="en-US" dirty="0" smtClean="0"/>
              <a:t>Bob </a:t>
            </a:r>
            <a:r>
              <a:rPr lang="en-US" dirty="0"/>
              <a:t>Writes Final Balance = $1100 ✅ (Same final write as S1)</a:t>
            </a:r>
          </a:p>
          <a:p>
            <a:endParaRPr lang="en-US" dirty="0"/>
          </a:p>
        </p:txBody>
      </p:sp>
      <p:sp>
        <p:nvSpPr>
          <p:cNvPr id="6" name="Content Placeholder 5"/>
          <p:cNvSpPr>
            <a:spLocks noGrp="1"/>
          </p:cNvSpPr>
          <p:nvPr>
            <p:ph sz="half" idx="2"/>
          </p:nvPr>
        </p:nvSpPr>
        <p:spPr/>
        <p:txBody>
          <a:bodyPr>
            <a:normAutofit fontScale="55000" lnSpcReduction="20000"/>
          </a:bodyPr>
          <a:lstStyle/>
          <a:p>
            <a:endParaRPr lang="en-US" dirty="0" smtClean="0"/>
          </a:p>
          <a:p>
            <a:r>
              <a:rPr lang="en-US" dirty="0" smtClean="0"/>
              <a:t>Alice </a:t>
            </a:r>
            <a:r>
              <a:rPr lang="en-US" dirty="0"/>
              <a:t>Reads Balance → $1000 ✅ </a:t>
            </a:r>
            <a:endParaRPr lang="en-US" dirty="0" smtClean="0"/>
          </a:p>
          <a:p>
            <a:r>
              <a:rPr lang="en-US" dirty="0" smtClean="0"/>
              <a:t>Alice </a:t>
            </a:r>
            <a:r>
              <a:rPr lang="en-US" dirty="0"/>
              <a:t>Withdraws $200 → New Balance = $800 </a:t>
            </a:r>
            <a:endParaRPr lang="en-US" dirty="0" smtClean="0"/>
          </a:p>
          <a:p>
            <a:r>
              <a:rPr lang="en-US" dirty="0" smtClean="0"/>
              <a:t>Bob </a:t>
            </a:r>
            <a:r>
              <a:rPr lang="en-US" dirty="0"/>
              <a:t>Reads Balance (after Alice's write) → $800 ✅ </a:t>
            </a:r>
            <a:endParaRPr lang="en-US" dirty="0" smtClean="0"/>
          </a:p>
          <a:p>
            <a:r>
              <a:rPr lang="en-US" dirty="0" smtClean="0"/>
              <a:t>Bob </a:t>
            </a:r>
            <a:r>
              <a:rPr lang="en-US" dirty="0"/>
              <a:t>Deposits $300 → New Balance = $1100 </a:t>
            </a:r>
            <a:endParaRPr lang="en-US" dirty="0" smtClean="0"/>
          </a:p>
          <a:p>
            <a:r>
              <a:rPr lang="en-US" dirty="0" smtClean="0"/>
              <a:t>Bob </a:t>
            </a:r>
            <a:r>
              <a:rPr lang="en-US" dirty="0"/>
              <a:t>Writes Final Balance = $1100 </a:t>
            </a:r>
            <a:r>
              <a:rPr lang="en-US" dirty="0" smtClean="0"/>
              <a:t>✅</a:t>
            </a:r>
          </a:p>
          <a:p>
            <a:endParaRPr lang="en-US" dirty="0"/>
          </a:p>
          <a:p>
            <a:endParaRPr lang="en-US" dirty="0" smtClean="0"/>
          </a:p>
          <a:p>
            <a:r>
              <a:rPr lang="en-US" dirty="0"/>
              <a:t>Alice Reads Balance → $</a:t>
            </a:r>
            <a:r>
              <a:rPr lang="en-US" dirty="0" smtClean="0"/>
              <a:t>1000 </a:t>
            </a:r>
            <a:r>
              <a:rPr lang="en-US" dirty="0"/>
              <a:t>✅ </a:t>
            </a:r>
            <a:endParaRPr lang="en-US" dirty="0" smtClean="0"/>
          </a:p>
          <a:p>
            <a:r>
              <a:rPr lang="en-US" dirty="0" smtClean="0"/>
              <a:t>Bob </a:t>
            </a:r>
            <a:r>
              <a:rPr lang="en-US" dirty="0"/>
              <a:t>Reads Balance → $1000 ❗ (Different order but still correct) </a:t>
            </a:r>
            <a:endParaRPr lang="en-US" dirty="0" smtClean="0"/>
          </a:p>
          <a:p>
            <a:r>
              <a:rPr lang="en-US" dirty="0" smtClean="0"/>
              <a:t>Alice </a:t>
            </a:r>
            <a:r>
              <a:rPr lang="en-US" dirty="0"/>
              <a:t>Withdraws $200 → New Balance = $800 </a:t>
            </a:r>
            <a:endParaRPr lang="en-US" dirty="0" smtClean="0"/>
          </a:p>
          <a:p>
            <a:r>
              <a:rPr lang="en-US" dirty="0" smtClean="0"/>
              <a:t>Bob </a:t>
            </a:r>
            <a:r>
              <a:rPr lang="en-US" dirty="0"/>
              <a:t>Deposits $300 → New Balance = $1100 </a:t>
            </a:r>
            <a:endParaRPr lang="en-US" dirty="0" smtClean="0"/>
          </a:p>
          <a:p>
            <a:r>
              <a:rPr lang="en-US" dirty="0" smtClean="0"/>
              <a:t>Bob </a:t>
            </a:r>
            <a:r>
              <a:rPr lang="en-US" dirty="0"/>
              <a:t>Writes Final Balance = $1100 ✅  </a:t>
            </a:r>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93533217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p:txBody>
          <a:bodyPr>
            <a:normAutofit fontScale="85000" lnSpcReduction="20000"/>
          </a:bodyPr>
          <a:lstStyle/>
          <a:p>
            <a:r>
              <a:rPr lang="en-US" dirty="0" smtClean="0"/>
              <a:t>let's </a:t>
            </a:r>
            <a:r>
              <a:rPr lang="en-US" dirty="0"/>
              <a:t>consider a </a:t>
            </a:r>
            <a:r>
              <a:rPr lang="en-US" b="1" dirty="0"/>
              <a:t>banking system</a:t>
            </a:r>
            <a:r>
              <a:rPr lang="en-US" dirty="0"/>
              <a:t> where two customers (Alice and Bob) are making transactions on a shared bank account.</a:t>
            </a:r>
          </a:p>
          <a:p>
            <a:r>
              <a:rPr lang="en-US" dirty="0"/>
              <a:t>The </a:t>
            </a:r>
            <a:r>
              <a:rPr lang="en-US" b="1" dirty="0"/>
              <a:t>initial balance</a:t>
            </a:r>
            <a:r>
              <a:rPr lang="en-US" dirty="0"/>
              <a:t> in the account is </a:t>
            </a:r>
            <a:r>
              <a:rPr lang="en-US" b="1" dirty="0"/>
              <a:t>$1000</a:t>
            </a:r>
            <a:r>
              <a:rPr lang="en-US" dirty="0"/>
              <a:t>.</a:t>
            </a:r>
          </a:p>
          <a:p>
            <a:r>
              <a:rPr lang="en-US" b="1" dirty="0"/>
              <a:t>Alice (T1)</a:t>
            </a:r>
            <a:r>
              <a:rPr lang="en-US" dirty="0"/>
              <a:t> wants to </a:t>
            </a:r>
            <a:r>
              <a:rPr lang="en-US" b="1" dirty="0"/>
              <a:t>withdraw $200</a:t>
            </a:r>
            <a:r>
              <a:rPr lang="en-US" dirty="0"/>
              <a:t>.</a:t>
            </a:r>
          </a:p>
          <a:p>
            <a:r>
              <a:rPr lang="en-US" b="1" dirty="0"/>
              <a:t>Bob (T2)</a:t>
            </a:r>
            <a:r>
              <a:rPr lang="en-US" dirty="0"/>
              <a:t> wants to </a:t>
            </a:r>
            <a:r>
              <a:rPr lang="en-US" b="1" dirty="0"/>
              <a:t>deposit $300</a:t>
            </a:r>
            <a:r>
              <a:rPr lang="en-US" dirty="0"/>
              <a:t>.</a:t>
            </a:r>
          </a:p>
          <a:p>
            <a:r>
              <a:rPr lang="en-US" dirty="0"/>
              <a:t>The final balance should be </a:t>
            </a:r>
            <a:r>
              <a:rPr lang="en-US" b="1" dirty="0"/>
              <a:t>consistent</a:t>
            </a:r>
            <a:r>
              <a:rPr lang="en-US" dirty="0"/>
              <a:t> in both schedules.</a:t>
            </a:r>
          </a:p>
          <a:p>
            <a:endParaRPr lang="en-US" dirty="0"/>
          </a:p>
        </p:txBody>
      </p:sp>
      <p:sp>
        <p:nvSpPr>
          <p:cNvPr id="5" name="Footer Placeholder 4"/>
          <p:cNvSpPr>
            <a:spLocks noGrp="1"/>
          </p:cNvSpPr>
          <p:nvPr>
            <p:ph type="ftr" sz="quarter" idx="11"/>
          </p:nvPr>
        </p:nvSpPr>
        <p:spPr/>
        <p:txBody>
          <a:bodyPr/>
          <a:lstStyle/>
          <a:p>
            <a:r>
              <a:rPr lang="en-US" smtClean="0"/>
              <a:t>Manikanta Assistant professor Department of MCA ATME CE</a:t>
            </a:r>
            <a:endParaRPr lang="en-US"/>
          </a:p>
        </p:txBody>
      </p:sp>
      <p:sp>
        <p:nvSpPr>
          <p:cNvPr id="7" name="Content Placeholder 6"/>
          <p:cNvSpPr>
            <a:spLocks noGrp="1"/>
          </p:cNvSpPr>
          <p:nvPr>
            <p:ph sz="half" idx="2"/>
          </p:nvPr>
        </p:nvSpPr>
        <p:spPr/>
        <p:txBody>
          <a:bodyPr/>
          <a:lstStyle/>
          <a:p>
            <a:endParaRPr lang="en-US"/>
          </a:p>
        </p:txBody>
      </p:sp>
    </p:spTree>
    <p:extLst>
      <p:ext uri="{BB962C8B-B14F-4D97-AF65-F5344CB8AC3E}">
        <p14:creationId xmlns:p14="http://schemas.microsoft.com/office/powerpoint/2010/main" val="3048557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
            <a:ext cx="8229600" cy="1143000"/>
          </a:xfrm>
        </p:spPr>
        <p:txBody>
          <a:bodyPr/>
          <a:lstStyle/>
          <a:p>
            <a:r>
              <a:rPr lang="en-US" dirty="0"/>
              <a:t>Recoverability</a:t>
            </a:r>
          </a:p>
        </p:txBody>
      </p:sp>
      <p:sp>
        <p:nvSpPr>
          <p:cNvPr id="6" name="Content Placeholder 5"/>
          <p:cNvSpPr>
            <a:spLocks noGrp="1"/>
          </p:cNvSpPr>
          <p:nvPr>
            <p:ph idx="1"/>
          </p:nvPr>
        </p:nvSpPr>
        <p:spPr/>
        <p:txBody>
          <a:bodyPr>
            <a:normAutofit fontScale="92500" lnSpcReduction="20000"/>
          </a:bodyPr>
          <a:lstStyle/>
          <a:p>
            <a:pPr algn="just"/>
            <a:r>
              <a:rPr lang="en-US" dirty="0" smtClean="0"/>
              <a:t>Recoverability </a:t>
            </a:r>
            <a:r>
              <a:rPr lang="en-US" dirty="0"/>
              <a:t>refers to ensuring that a database can recover from transaction failures while maintaining consistency. When a transaction fails due to a system crash or error, it is necessary to undo its effects to prevent inconsistencies</a:t>
            </a:r>
            <a:r>
              <a:rPr lang="en-US" dirty="0" smtClean="0"/>
              <a:t>.</a:t>
            </a:r>
          </a:p>
          <a:p>
            <a:pPr marL="0" indent="0" algn="just">
              <a:buNone/>
            </a:pPr>
            <a:r>
              <a:rPr lang="en-US" b="1" dirty="0"/>
              <a:t>What is a Recoverability Schedule?</a:t>
            </a:r>
          </a:p>
          <a:p>
            <a:pPr algn="just"/>
            <a:r>
              <a:rPr lang="en-US" dirty="0"/>
              <a:t>A </a:t>
            </a:r>
            <a:r>
              <a:rPr lang="en-US" b="1" dirty="0"/>
              <a:t>recoverability schedule</a:t>
            </a:r>
            <a:r>
              <a:rPr lang="en-US" dirty="0"/>
              <a:t> ensures that if a transaction fails, the database can be restored to a consistent state. It prevents problems where one transaction commits after reading an uncommitted value from another transaction.</a:t>
            </a:r>
          </a:p>
          <a:p>
            <a:pPr algn="just"/>
            <a:endParaRPr lang="en-US" dirty="0"/>
          </a:p>
          <a:p>
            <a:pPr algn="just"/>
            <a:endParaRPr lang="en-US" dirty="0"/>
          </a:p>
        </p:txBody>
      </p:sp>
      <p:sp>
        <p:nvSpPr>
          <p:cNvPr id="5" name="Footer Placeholder 4"/>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82972842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1143000"/>
          </a:xfrm>
        </p:spPr>
        <p:txBody>
          <a:bodyPr>
            <a:normAutofit fontScale="90000"/>
          </a:bodyPr>
          <a:lstStyle/>
          <a:p>
            <a:r>
              <a:rPr lang="en-US" dirty="0"/>
              <a:t>Irrecoverable schedules: schedules which can't be recovered </a:t>
            </a:r>
          </a:p>
        </p:txBody>
      </p:sp>
      <p:sp>
        <p:nvSpPr>
          <p:cNvPr id="3" name="Content Placeholder 2"/>
          <p:cNvSpPr>
            <a:spLocks noGrp="1"/>
          </p:cNvSpPr>
          <p:nvPr>
            <p:ph idx="1"/>
          </p:nvPr>
        </p:nvSpPr>
        <p:spPr>
          <a:xfrm>
            <a:off x="381000" y="2133600"/>
            <a:ext cx="8229600" cy="4525963"/>
          </a:xfrm>
        </p:spPr>
        <p:txBody>
          <a:bodyPr/>
          <a:lstStyle/>
          <a:p>
            <a:r>
              <a:rPr lang="en-US" dirty="0"/>
              <a:t>If a transaction commits after reading an uncommitted value from another transaction, it becomes irrecoverable.</a:t>
            </a:r>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23938932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8229600" cy="1143000"/>
          </a:xfrm>
        </p:spPr>
        <p:txBody>
          <a:bodyPr/>
          <a:lstStyle/>
          <a:p>
            <a:endParaRPr lang="en-US" dirty="0"/>
          </a:p>
        </p:txBody>
      </p:sp>
      <p:sp>
        <p:nvSpPr>
          <p:cNvPr id="3" name="Content Placeholder 2"/>
          <p:cNvSpPr>
            <a:spLocks noGrp="1"/>
          </p:cNvSpPr>
          <p:nvPr>
            <p:ph idx="1"/>
          </p:nvPr>
        </p:nvSpPr>
        <p:spPr/>
        <p:txBody>
          <a:bodyPr>
            <a:normAutofit fontScale="92500"/>
          </a:bodyPr>
          <a:lstStyle/>
          <a:p>
            <a:r>
              <a:rPr lang="en-US" dirty="0" smtClean="0"/>
              <a:t>Transaction states: Every transaction undergoes several states in its execution. A transaction can be in any one of the following states: </a:t>
            </a:r>
          </a:p>
          <a:p>
            <a:r>
              <a:rPr lang="en-US" dirty="0" smtClean="0"/>
              <a:t>1. start </a:t>
            </a:r>
          </a:p>
          <a:p>
            <a:r>
              <a:rPr lang="en-US" dirty="0" smtClean="0"/>
              <a:t>2. partially committed </a:t>
            </a:r>
          </a:p>
          <a:p>
            <a:r>
              <a:rPr lang="en-US" dirty="0" smtClean="0"/>
              <a:t>3. committed </a:t>
            </a:r>
          </a:p>
          <a:p>
            <a:r>
              <a:rPr lang="en-US" dirty="0" smtClean="0"/>
              <a:t>4. failed </a:t>
            </a:r>
          </a:p>
          <a:p>
            <a:r>
              <a:rPr lang="en-US" dirty="0" smtClean="0"/>
              <a:t>5. aborted or terminate</a:t>
            </a:r>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82479538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1447800"/>
            <a:ext cx="7017745" cy="3729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7553602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14400"/>
            <a:ext cx="8839200"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278467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85800"/>
            <a:ext cx="8229600" cy="1143000"/>
          </a:xfrm>
        </p:spPr>
        <p:txBody>
          <a:bodyPr/>
          <a:lstStyle/>
          <a:p>
            <a:r>
              <a:rPr lang="en-US" b="1" dirty="0"/>
              <a:t>Recoverable Schedule</a:t>
            </a:r>
            <a:endParaRPr lang="en-US" dirty="0"/>
          </a:p>
        </p:txBody>
      </p:sp>
      <p:sp>
        <p:nvSpPr>
          <p:cNvPr id="3" name="Content Placeholder 2"/>
          <p:cNvSpPr>
            <a:spLocks noGrp="1"/>
          </p:cNvSpPr>
          <p:nvPr>
            <p:ph idx="1"/>
          </p:nvPr>
        </p:nvSpPr>
        <p:spPr/>
        <p:txBody>
          <a:bodyPr>
            <a:normAutofit fontScale="77500" lnSpcReduction="20000"/>
          </a:bodyPr>
          <a:lstStyle/>
          <a:p>
            <a:pPr algn="just"/>
            <a:r>
              <a:rPr lang="en-US" b="1" dirty="0"/>
              <a:t>Recoverable Schedule with Cascading </a:t>
            </a:r>
            <a:r>
              <a:rPr lang="en-US" b="1" dirty="0" smtClean="0"/>
              <a:t>Rollback</a:t>
            </a:r>
          </a:p>
          <a:p>
            <a:pPr algn="just"/>
            <a:r>
              <a:rPr lang="en-US" dirty="0"/>
              <a:t>A </a:t>
            </a:r>
            <a:r>
              <a:rPr lang="en-US" b="1" dirty="0"/>
              <a:t>recoverable schedule with cascade rollback</a:t>
            </a:r>
            <a:r>
              <a:rPr lang="en-US" dirty="0"/>
              <a:t> is a transaction schedule where </a:t>
            </a:r>
            <a:r>
              <a:rPr lang="en-US" dirty="0">
                <a:solidFill>
                  <a:srgbClr val="FF0000"/>
                </a:solidFill>
              </a:rPr>
              <a:t>committed transactions </a:t>
            </a:r>
            <a:r>
              <a:rPr lang="en-US" dirty="0"/>
              <a:t>do not depend on </a:t>
            </a:r>
            <a:r>
              <a:rPr lang="en-US" dirty="0">
                <a:solidFill>
                  <a:srgbClr val="FF0000"/>
                </a:solidFill>
              </a:rPr>
              <a:t>uncommitted transactions</a:t>
            </a:r>
            <a:r>
              <a:rPr lang="en-US" dirty="0"/>
              <a:t>, ensuring consistency. However, if a transaction fails, all dependent transactions that read its uncommitted data must also roll back, causing a chain reaction of rollbacks</a:t>
            </a:r>
            <a:endParaRPr lang="en-US" b="1" dirty="0"/>
          </a:p>
          <a:p>
            <a:pPr algn="just"/>
            <a:r>
              <a:rPr lang="en-US" dirty="0"/>
              <a:t>A </a:t>
            </a:r>
            <a:r>
              <a:rPr lang="en-US" b="1" dirty="0"/>
              <a:t>recoverable schedule with cascading rollback</a:t>
            </a:r>
            <a:r>
              <a:rPr lang="en-US" dirty="0"/>
              <a:t> is a schedule where:</a:t>
            </a:r>
          </a:p>
          <a:p>
            <a:pPr algn="just"/>
            <a:r>
              <a:rPr lang="en-US" dirty="0"/>
              <a:t>A transaction </a:t>
            </a:r>
            <a:r>
              <a:rPr lang="en-US" b="1" dirty="0"/>
              <a:t>T2 reads a value updated by T1</a:t>
            </a:r>
            <a:r>
              <a:rPr lang="en-US" dirty="0"/>
              <a:t>.</a:t>
            </a:r>
          </a:p>
          <a:p>
            <a:pPr algn="just"/>
            <a:r>
              <a:rPr lang="en-US" dirty="0"/>
              <a:t>The </a:t>
            </a:r>
            <a:r>
              <a:rPr lang="en-US" b="1" dirty="0"/>
              <a:t>commit of T2 is delayed until T1 commits</a:t>
            </a:r>
            <a:r>
              <a:rPr lang="en-US" dirty="0"/>
              <a:t>.</a:t>
            </a:r>
          </a:p>
          <a:p>
            <a:pPr algn="just"/>
            <a:r>
              <a:rPr lang="en-US" dirty="0"/>
              <a:t>If </a:t>
            </a:r>
            <a:r>
              <a:rPr lang="en-US" b="1" dirty="0"/>
              <a:t>T1 fails</a:t>
            </a:r>
            <a:r>
              <a:rPr lang="en-US" dirty="0"/>
              <a:t>, T2 must be rolled back.</a:t>
            </a:r>
          </a:p>
          <a:p>
            <a:pPr algn="just"/>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02594332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990600"/>
            <a:ext cx="8839200" cy="495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6516437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1600200"/>
            <a:ext cx="7696200" cy="4525963"/>
          </a:xfrm>
        </p:spPr>
        <p:txBody>
          <a:bodyPr>
            <a:normAutofit fontScale="92500" lnSpcReduction="10000"/>
          </a:bodyPr>
          <a:lstStyle/>
          <a:p>
            <a:r>
              <a:rPr lang="en-US" dirty="0"/>
              <a:t>The key rule here is:</a:t>
            </a:r>
          </a:p>
          <a:p>
            <a:r>
              <a:rPr lang="en-US" b="1" dirty="0"/>
              <a:t>T2 can perform actions (read, write) based on T1’s </a:t>
            </a:r>
            <a:r>
              <a:rPr lang="en-US" b="1" dirty="0" smtClean="0"/>
              <a:t>update</a:t>
            </a:r>
            <a:endParaRPr lang="en-US" dirty="0"/>
          </a:p>
          <a:p>
            <a:r>
              <a:rPr lang="en-US" b="1" dirty="0"/>
              <a:t>But T2 must wait for T1 to commit before committing itself</a:t>
            </a:r>
            <a:r>
              <a:rPr lang="en-US" dirty="0"/>
              <a:t> </a:t>
            </a:r>
            <a:endParaRPr lang="en-US" dirty="0" smtClean="0"/>
          </a:p>
          <a:p>
            <a:r>
              <a:rPr lang="en-US" dirty="0"/>
              <a:t>After rollback, both </a:t>
            </a:r>
            <a:r>
              <a:rPr lang="en-US" b="1" dirty="0"/>
              <a:t>T1 and T2 need to restart</a:t>
            </a:r>
            <a:r>
              <a:rPr lang="en-US" dirty="0"/>
              <a:t> their transactions from the beginning. This ensures that the database remains </a:t>
            </a:r>
            <a:r>
              <a:rPr lang="en-US" b="1" dirty="0"/>
              <a:t>consistent</a:t>
            </a:r>
            <a:r>
              <a:rPr lang="en-US" dirty="0"/>
              <a:t>.</a:t>
            </a:r>
          </a:p>
          <a:p>
            <a:r>
              <a:rPr lang="en-US" dirty="0"/>
              <a:t>This process is called </a:t>
            </a:r>
            <a:r>
              <a:rPr lang="en-US" b="1" dirty="0"/>
              <a:t>cascading rollback</a:t>
            </a:r>
            <a:endParaRPr lang="en-US" dirty="0"/>
          </a:p>
          <a:p>
            <a:endParaRPr lang="en-US" dirty="0"/>
          </a:p>
          <a:p>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35461587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
            </a:r>
            <a:br>
              <a:rPr lang="en-US" b="1" dirty="0" smtClean="0"/>
            </a:br>
            <a:r>
              <a:rPr lang="en-US" b="1" dirty="0"/>
              <a:t/>
            </a:r>
            <a:br>
              <a:rPr lang="en-US" b="1" dirty="0"/>
            </a:br>
            <a:r>
              <a:rPr lang="en-US" b="1" dirty="0" err="1" smtClean="0"/>
              <a:t>Cascadeless</a:t>
            </a:r>
            <a:r>
              <a:rPr lang="en-US" b="1" dirty="0" smtClean="0"/>
              <a:t> </a:t>
            </a:r>
            <a:r>
              <a:rPr lang="en-US" b="1" dirty="0"/>
              <a:t>Recoverability</a:t>
            </a:r>
            <a:br>
              <a:rPr lang="en-US" b="1" dirty="0"/>
            </a:br>
            <a:endParaRPr lang="en-US" dirty="0"/>
          </a:p>
        </p:txBody>
      </p:sp>
      <p:sp>
        <p:nvSpPr>
          <p:cNvPr id="3" name="Content Placeholder 2"/>
          <p:cNvSpPr>
            <a:spLocks noGrp="1"/>
          </p:cNvSpPr>
          <p:nvPr>
            <p:ph idx="1"/>
          </p:nvPr>
        </p:nvSpPr>
        <p:spPr/>
        <p:txBody>
          <a:bodyPr/>
          <a:lstStyle/>
          <a:p>
            <a:r>
              <a:rPr lang="en-US" dirty="0" smtClean="0"/>
              <a:t>A </a:t>
            </a:r>
            <a:r>
              <a:rPr lang="en-US" b="1" dirty="0" err="1"/>
              <a:t>cascadeless</a:t>
            </a:r>
            <a:r>
              <a:rPr lang="en-US" b="1" dirty="0"/>
              <a:t> recoverable schedule</a:t>
            </a:r>
            <a:r>
              <a:rPr lang="en-US" dirty="0"/>
              <a:t> ensures that </a:t>
            </a:r>
            <a:r>
              <a:rPr lang="en-US" b="1" dirty="0"/>
              <a:t>no cascading rollbacks occur</a:t>
            </a:r>
            <a:r>
              <a:rPr lang="en-US" dirty="0"/>
              <a:t>.</a:t>
            </a:r>
          </a:p>
          <a:p>
            <a:r>
              <a:rPr lang="en-US" b="1" dirty="0"/>
              <a:t>Key Rule:</a:t>
            </a:r>
          </a:p>
          <a:p>
            <a:r>
              <a:rPr lang="en-US" dirty="0"/>
              <a:t>A transaction </a:t>
            </a:r>
            <a:r>
              <a:rPr lang="en-US" b="1" dirty="0"/>
              <a:t>T2 can only read a value updated by T1 after T1 has committed</a:t>
            </a:r>
            <a:r>
              <a:rPr lang="en-US" dirty="0"/>
              <a:t>.</a:t>
            </a:r>
          </a:p>
          <a:p>
            <a:r>
              <a:rPr lang="en-US" dirty="0"/>
              <a:t>This prevents T2 from rolling back if T1 fails.</a:t>
            </a:r>
          </a:p>
          <a:p>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301537992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822614"/>
            <a:ext cx="8763000" cy="5178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526849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1143000"/>
          </a:xfrm>
        </p:spPr>
        <p:txBody>
          <a:bodyPr>
            <a:noAutofit/>
          </a:bodyPr>
          <a:lstStyle/>
          <a:p>
            <a:r>
              <a:rPr lang="en-US" sz="3200" b="1" dirty="0"/>
              <a:t>Implementation of Isolation in Transactions</a:t>
            </a:r>
            <a:br>
              <a:rPr lang="en-US" sz="3200" b="1" dirty="0"/>
            </a:br>
            <a:endParaRPr lang="en-US" sz="3200" dirty="0"/>
          </a:p>
        </p:txBody>
      </p:sp>
      <p:sp>
        <p:nvSpPr>
          <p:cNvPr id="3" name="Content Placeholder 2"/>
          <p:cNvSpPr>
            <a:spLocks noGrp="1"/>
          </p:cNvSpPr>
          <p:nvPr>
            <p:ph idx="1"/>
          </p:nvPr>
        </p:nvSpPr>
        <p:spPr/>
        <p:txBody>
          <a:bodyPr/>
          <a:lstStyle/>
          <a:p>
            <a:pPr algn="just"/>
            <a:r>
              <a:rPr lang="en-US" b="1" dirty="0" smtClean="0"/>
              <a:t>Isolation</a:t>
            </a:r>
            <a:r>
              <a:rPr lang="en-US" dirty="0" smtClean="0"/>
              <a:t> </a:t>
            </a:r>
            <a:r>
              <a:rPr lang="en-US" dirty="0"/>
              <a:t>is one of the ACID properties of transactions in DBMS, ensuring that concurrent transactions do not interfere with each other. This prevents data inconsistencies when multiple transactions are executed simultaneously.</a:t>
            </a:r>
          </a:p>
          <a:p>
            <a:pPr algn="just"/>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17314570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b="1" dirty="0"/>
              <a:t>Key Aspects of Isolation:</a:t>
            </a:r>
          </a:p>
          <a:p>
            <a:r>
              <a:rPr lang="en-US" b="1" dirty="0"/>
              <a:t>Preventing Interruption in Concurrent Transactions:</a:t>
            </a:r>
            <a:endParaRPr lang="en-US" dirty="0"/>
          </a:p>
          <a:p>
            <a:pPr lvl="1"/>
            <a:r>
              <a:rPr lang="en-US" dirty="0"/>
              <a:t>When multiple transactions execute concurrently using shared resources, the execution of one transaction should not interfere with another.</a:t>
            </a:r>
          </a:p>
          <a:p>
            <a:pPr lvl="1"/>
            <a:r>
              <a:rPr lang="en-US" dirty="0"/>
              <a:t>This ensures that intermediate states of a transaction are not visible to other transactions.</a:t>
            </a:r>
          </a:p>
          <a:p>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214498878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b="1" dirty="0"/>
              <a:t>Access Control Using Locking Mechanism:</a:t>
            </a:r>
            <a:endParaRPr lang="en-US" dirty="0"/>
          </a:p>
          <a:p>
            <a:r>
              <a:rPr lang="en-US" dirty="0"/>
              <a:t>Transactions must </a:t>
            </a:r>
            <a:r>
              <a:rPr lang="en-US" b="1" dirty="0"/>
              <a:t>lock</a:t>
            </a:r>
            <a:r>
              <a:rPr lang="en-US" dirty="0"/>
              <a:t> a sharable resource before accessing it.</a:t>
            </a:r>
          </a:p>
          <a:p>
            <a:r>
              <a:rPr lang="en-US" dirty="0"/>
              <a:t>The lock is </a:t>
            </a:r>
            <a:r>
              <a:rPr lang="en-US" b="1" dirty="0"/>
              <a:t>released</a:t>
            </a:r>
            <a:r>
              <a:rPr lang="en-US" dirty="0"/>
              <a:t> once the transaction completes execution, allowing other transactions to proceed.</a:t>
            </a:r>
          </a:p>
          <a:p>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28729768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914400"/>
            <a:ext cx="8686800" cy="540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8485161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b="1" dirty="0"/>
              <a:t>Transaction Control Commands in SQL</a:t>
            </a:r>
          </a:p>
          <a:p>
            <a:r>
              <a:rPr lang="en-US" dirty="0"/>
              <a:t>SQL provides </a:t>
            </a:r>
            <a:r>
              <a:rPr lang="en-US" b="1" dirty="0"/>
              <a:t>transaction control commands</a:t>
            </a:r>
            <a:r>
              <a:rPr lang="en-US" dirty="0"/>
              <a:t> to manage transactions effectively.</a:t>
            </a:r>
          </a:p>
          <a:p>
            <a:r>
              <a:rPr lang="en-US" b="1" dirty="0"/>
              <a:t>COMMIT:</a:t>
            </a:r>
            <a:endParaRPr lang="en-US" dirty="0"/>
          </a:p>
          <a:p>
            <a:pPr lvl="1"/>
            <a:r>
              <a:rPr lang="en-US" dirty="0"/>
              <a:t>Used to </a:t>
            </a:r>
            <a:r>
              <a:rPr lang="en-US" b="1" dirty="0"/>
              <a:t>permanently save</a:t>
            </a:r>
            <a:r>
              <a:rPr lang="en-US" dirty="0"/>
              <a:t> all the changes made by a transaction in the database.</a:t>
            </a:r>
          </a:p>
          <a:p>
            <a:pPr lvl="1"/>
            <a:r>
              <a:rPr lang="en-US" dirty="0"/>
              <a:t>Once committed, the changes cannot be undone.</a:t>
            </a:r>
          </a:p>
          <a:p>
            <a:pPr marL="0" indent="0">
              <a:buNone/>
            </a:pPr>
            <a:r>
              <a:rPr lang="en-US" dirty="0"/>
              <a:t>COMMIT;</a:t>
            </a:r>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343810845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20000"/>
          </a:bodyPr>
          <a:lstStyle/>
          <a:p>
            <a:r>
              <a:rPr lang="en-US" b="1" dirty="0"/>
              <a:t>SAVEPOINT:</a:t>
            </a:r>
            <a:endParaRPr lang="en-US" dirty="0"/>
          </a:p>
          <a:p>
            <a:r>
              <a:rPr lang="en-US" dirty="0"/>
              <a:t>Creates a </a:t>
            </a:r>
            <a:r>
              <a:rPr lang="en-US" b="1" dirty="0"/>
              <a:t>checkpoint</a:t>
            </a:r>
            <a:r>
              <a:rPr lang="en-US" dirty="0"/>
              <a:t> within a transaction, allowing partial rollback to a specific </a:t>
            </a:r>
            <a:r>
              <a:rPr lang="en-US" dirty="0" err="1"/>
              <a:t>savepoint</a:t>
            </a:r>
            <a:r>
              <a:rPr lang="en-US" dirty="0"/>
              <a:t>.</a:t>
            </a:r>
          </a:p>
          <a:p>
            <a:pPr marL="0" indent="0">
              <a:buNone/>
            </a:pPr>
            <a:r>
              <a:rPr lang="en-US" dirty="0"/>
              <a:t>SAVEPOINT sp1</a:t>
            </a:r>
            <a:r>
              <a:rPr lang="en-US" dirty="0" smtClean="0"/>
              <a:t>;</a:t>
            </a:r>
          </a:p>
          <a:p>
            <a:r>
              <a:rPr lang="en-US" b="1" dirty="0"/>
              <a:t>ROLLBACK:</a:t>
            </a:r>
            <a:endParaRPr lang="en-US" dirty="0"/>
          </a:p>
          <a:p>
            <a:pPr marL="0" indent="0">
              <a:buNone/>
            </a:pPr>
            <a:r>
              <a:rPr lang="en-US" dirty="0"/>
              <a:t>Used to </a:t>
            </a:r>
            <a:r>
              <a:rPr lang="en-US" b="1" dirty="0" smtClean="0"/>
              <a:t>Undo</a:t>
            </a:r>
            <a:r>
              <a:rPr lang="en-US" dirty="0" smtClean="0"/>
              <a:t> </a:t>
            </a:r>
            <a:r>
              <a:rPr lang="en-US" dirty="0"/>
              <a:t>the changes made by a transaction before a </a:t>
            </a:r>
            <a:r>
              <a:rPr lang="en-US" b="1" dirty="0"/>
              <a:t>COMMIT</a:t>
            </a:r>
            <a:r>
              <a:rPr lang="en-US" dirty="0"/>
              <a:t> is issued.</a:t>
            </a:r>
          </a:p>
          <a:p>
            <a:r>
              <a:rPr lang="en-US" dirty="0"/>
              <a:t>Can be used to rollback the entire transaction or to a specific </a:t>
            </a:r>
            <a:r>
              <a:rPr lang="en-US" dirty="0" err="1"/>
              <a:t>savepoint</a:t>
            </a:r>
            <a:r>
              <a:rPr lang="en-US" dirty="0"/>
              <a:t>.</a:t>
            </a:r>
          </a:p>
          <a:p>
            <a:pPr marL="0" indent="0">
              <a:buNone/>
            </a:pPr>
            <a:r>
              <a:rPr lang="en-US" dirty="0"/>
              <a:t>ROLLBACK TO sp1;</a:t>
            </a:r>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259756607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762000"/>
            <a:ext cx="9144000" cy="5364163"/>
          </a:xfrm>
        </p:spPr>
        <p:txBody>
          <a:bodyPr>
            <a:noAutofit/>
          </a:bodyPr>
          <a:lstStyle/>
          <a:p>
            <a:pPr marL="0" indent="0">
              <a:buNone/>
            </a:pPr>
            <a:r>
              <a:rPr lang="en-US" sz="2000" b="1" dirty="0"/>
              <a:t>Transaction Isolation Levels in DBMS</a:t>
            </a:r>
          </a:p>
          <a:p>
            <a:r>
              <a:rPr lang="en-US" sz="1600" dirty="0"/>
              <a:t>Transaction isolation levels define the degree to which transactions are separated from one another to maintain consistency in a database. They help control how transactions interact when executed concurrently.</a:t>
            </a:r>
          </a:p>
          <a:p>
            <a:pPr marL="0" indent="0">
              <a:buNone/>
            </a:pPr>
            <a:r>
              <a:rPr lang="en-US" sz="1600" b="1" dirty="0"/>
              <a:t>1. Importance of </a:t>
            </a:r>
            <a:r>
              <a:rPr lang="en-US" sz="1600" b="1" dirty="0" err="1"/>
              <a:t>Serializability</a:t>
            </a:r>
            <a:endParaRPr lang="en-US" sz="1600" b="1" dirty="0"/>
          </a:p>
          <a:p>
            <a:r>
              <a:rPr lang="en-US" sz="1600" b="1" dirty="0"/>
              <a:t>Definition</a:t>
            </a:r>
            <a:r>
              <a:rPr lang="en-US" sz="1600" dirty="0"/>
              <a:t>: </a:t>
            </a:r>
            <a:r>
              <a:rPr lang="en-US" sz="1600" dirty="0" err="1"/>
              <a:t>Serializability</a:t>
            </a:r>
            <a:r>
              <a:rPr lang="en-US" sz="1600" dirty="0"/>
              <a:t> ensures that concurrent transactions produce the same result as if they were executed sequentially.</a:t>
            </a:r>
          </a:p>
          <a:p>
            <a:r>
              <a:rPr lang="en-US" sz="1600" b="1" dirty="0"/>
              <a:t>Why It’s Useful</a:t>
            </a:r>
            <a:r>
              <a:rPr lang="en-US" sz="1600" dirty="0"/>
              <a:t>: It allows programmers to write transactions without worrying about concurrency issues.</a:t>
            </a:r>
          </a:p>
          <a:p>
            <a:r>
              <a:rPr lang="en-US" sz="1600" b="1" dirty="0"/>
              <a:t>Limitation</a:t>
            </a:r>
            <a:r>
              <a:rPr lang="en-US" sz="1600" dirty="0"/>
              <a:t>: Enforcing strict </a:t>
            </a:r>
            <a:r>
              <a:rPr lang="en-US" sz="1600" dirty="0" err="1"/>
              <a:t>serializability</a:t>
            </a:r>
            <a:r>
              <a:rPr lang="en-US" sz="1600" dirty="0"/>
              <a:t> may reduce concurrency, affecting system performance.</a:t>
            </a:r>
          </a:p>
          <a:p>
            <a:r>
              <a:rPr lang="en-US" sz="1600" b="1" dirty="0"/>
              <a:t>Alternative</a:t>
            </a:r>
            <a:r>
              <a:rPr lang="en-US" sz="1600" dirty="0"/>
              <a:t>: In cases where </a:t>
            </a:r>
            <a:r>
              <a:rPr lang="en-US" sz="1600" dirty="0" err="1"/>
              <a:t>serializability</a:t>
            </a:r>
            <a:r>
              <a:rPr lang="en-US" sz="1600" dirty="0"/>
              <a:t> is too restrictive, weaker isolation levels are used, shifting some responsibility for correctness onto programmers.</a:t>
            </a:r>
          </a:p>
          <a:p>
            <a:pPr marL="0" indent="0">
              <a:buNone/>
            </a:pPr>
            <a:r>
              <a:rPr lang="en-US" sz="1600" b="1" dirty="0"/>
              <a:t>2. SQL Standard and Non-</a:t>
            </a:r>
            <a:r>
              <a:rPr lang="en-US" sz="1600" b="1" dirty="0" err="1"/>
              <a:t>Serializable</a:t>
            </a:r>
            <a:r>
              <a:rPr lang="en-US" sz="1600" b="1" dirty="0"/>
              <a:t> Transactions</a:t>
            </a:r>
          </a:p>
          <a:p>
            <a:r>
              <a:rPr lang="en-US" sz="1600" dirty="0"/>
              <a:t>SQL allows transactions to be executed at weaker isolation levels to improve performance.</a:t>
            </a:r>
          </a:p>
          <a:p>
            <a:r>
              <a:rPr lang="en-US" sz="1600" dirty="0"/>
              <a:t>Example: The </a:t>
            </a:r>
            <a:r>
              <a:rPr lang="en-US" sz="1600" b="1" dirty="0"/>
              <a:t>read uncommitted</a:t>
            </a:r>
            <a:r>
              <a:rPr lang="en-US" sz="1600" dirty="0"/>
              <a:t> level allows a transaction to read data written by another transaction that has not yet committed.</a:t>
            </a:r>
          </a:p>
          <a:p>
            <a:r>
              <a:rPr lang="en-US" sz="1600" b="1" dirty="0"/>
              <a:t>Use Case</a:t>
            </a:r>
            <a:r>
              <a:rPr lang="en-US" sz="1600" dirty="0"/>
              <a:t>: Long-running transactions that do not require precise results. If forced to be </a:t>
            </a:r>
            <a:r>
              <a:rPr lang="en-US" sz="1600" dirty="0" err="1"/>
              <a:t>serializable</a:t>
            </a:r>
            <a:r>
              <a:rPr lang="en-US" sz="1600" dirty="0"/>
              <a:t>, they could interfere with other transactions and slow down execution.</a:t>
            </a:r>
          </a:p>
          <a:p>
            <a:r>
              <a:rPr lang="en-US" sz="1600" b="1" dirty="0"/>
              <a:t>3. SQL Isolation Levels</a:t>
            </a:r>
          </a:p>
          <a:p>
            <a:r>
              <a:rPr lang="en-US" sz="1600" dirty="0"/>
              <a:t>The SQL standard defines four levels of isolation, each progressively stronger</a:t>
            </a:r>
            <a:r>
              <a:rPr lang="en-US" sz="1600" dirty="0" smtClean="0"/>
              <a:t>:</a:t>
            </a:r>
            <a:endParaRPr lang="en-US" sz="1600" dirty="0"/>
          </a:p>
        </p:txBody>
      </p:sp>
    </p:spTree>
    <p:extLst>
      <p:ext uri="{BB962C8B-B14F-4D97-AF65-F5344CB8AC3E}">
        <p14:creationId xmlns:p14="http://schemas.microsoft.com/office/powerpoint/2010/main" val="395744427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r>
              <a:rPr lang="en-US" sz="1600" b="1" dirty="0" smtClean="0"/>
              <a:t>1  </a:t>
            </a:r>
            <a:r>
              <a:rPr lang="en-US" sz="1600" b="1" dirty="0" err="1" smtClean="0"/>
              <a:t>Serializable</a:t>
            </a:r>
            <a:r>
              <a:rPr lang="en-US" sz="1600" b="1" dirty="0" smtClean="0"/>
              <a:t> </a:t>
            </a:r>
            <a:r>
              <a:rPr lang="en-US" sz="1600" b="1" dirty="0"/>
              <a:t>(Strongest Isolation)</a:t>
            </a:r>
            <a:endParaRPr lang="en-US" sz="1600" dirty="0"/>
          </a:p>
          <a:p>
            <a:pPr lvl="1"/>
            <a:r>
              <a:rPr lang="en-US" sz="1200" dirty="0"/>
              <a:t>Usually ensures </a:t>
            </a:r>
            <a:r>
              <a:rPr lang="en-US" sz="1200" dirty="0" err="1"/>
              <a:t>serializability</a:t>
            </a:r>
            <a:r>
              <a:rPr lang="en-US" sz="1200" dirty="0"/>
              <a:t>, but some database implementations may allow non-</a:t>
            </a:r>
            <a:r>
              <a:rPr lang="en-US" sz="1200" dirty="0" err="1"/>
              <a:t>serializable</a:t>
            </a:r>
            <a:r>
              <a:rPr lang="en-US" sz="1200" dirty="0"/>
              <a:t> executions.</a:t>
            </a:r>
          </a:p>
          <a:p>
            <a:r>
              <a:rPr lang="en-US" sz="1600" b="1" dirty="0" smtClean="0"/>
              <a:t> 2 Repeatable </a:t>
            </a:r>
            <a:r>
              <a:rPr lang="en-US" sz="1600" b="1" dirty="0"/>
              <a:t>Read</a:t>
            </a:r>
            <a:endParaRPr lang="en-US" sz="1600" dirty="0"/>
          </a:p>
          <a:p>
            <a:pPr lvl="1"/>
            <a:r>
              <a:rPr lang="en-US" sz="1200" dirty="0"/>
              <a:t>Ensures that committed data can only be read.</a:t>
            </a:r>
          </a:p>
          <a:p>
            <a:pPr lvl="1"/>
            <a:r>
              <a:rPr lang="en-US" sz="1200" dirty="0"/>
              <a:t>Prevents updates to a data item between two reads by the same transaction.</a:t>
            </a:r>
          </a:p>
          <a:p>
            <a:pPr lvl="1"/>
            <a:r>
              <a:rPr lang="en-US" sz="1200" b="1" dirty="0"/>
              <a:t>Limitation</a:t>
            </a:r>
            <a:r>
              <a:rPr lang="en-US" sz="1200" dirty="0"/>
              <a:t>: Does not guarantee full </a:t>
            </a:r>
            <a:r>
              <a:rPr lang="en-US" sz="1200" dirty="0" err="1"/>
              <a:t>serializability</a:t>
            </a:r>
            <a:r>
              <a:rPr lang="en-US" sz="1200" dirty="0"/>
              <a:t>. A transaction searching for data may see some inserted values from another committed transaction but miss others.</a:t>
            </a:r>
          </a:p>
          <a:p>
            <a:r>
              <a:rPr lang="en-US" sz="1600" b="1" dirty="0"/>
              <a:t>Read Committed</a:t>
            </a:r>
            <a:endParaRPr lang="en-US" sz="1600" dirty="0"/>
          </a:p>
          <a:p>
            <a:pPr lvl="1"/>
            <a:r>
              <a:rPr lang="en-US" sz="1200" dirty="0"/>
              <a:t>Allows only committed data to be read.</a:t>
            </a:r>
          </a:p>
          <a:p>
            <a:pPr lvl="1"/>
            <a:r>
              <a:rPr lang="en-US" sz="1200" b="1" dirty="0"/>
              <a:t>Difference from Repeatable Read</a:t>
            </a:r>
            <a:r>
              <a:rPr lang="en-US" sz="1200" dirty="0"/>
              <a:t>: Does not prevent changes between two reads of the same data item by a transaction.</a:t>
            </a:r>
          </a:p>
          <a:p>
            <a:pPr lvl="1"/>
            <a:r>
              <a:rPr lang="en-US" sz="1200" b="1" dirty="0"/>
              <a:t>Effect</a:t>
            </a:r>
            <a:r>
              <a:rPr lang="en-US" sz="1200" dirty="0"/>
              <a:t>: A transaction may see different values for the same data item if another transaction commits an update in between.</a:t>
            </a:r>
          </a:p>
          <a:p>
            <a:r>
              <a:rPr lang="en-US" sz="1600" b="1" dirty="0"/>
              <a:t>Read Uncommitted (Weakest Isolation)</a:t>
            </a:r>
            <a:endParaRPr lang="en-US" sz="1600" dirty="0"/>
          </a:p>
          <a:p>
            <a:pPr lvl="1"/>
            <a:r>
              <a:rPr lang="en-US" sz="1200" dirty="0"/>
              <a:t>Allows reading data that has not been committed.</a:t>
            </a:r>
          </a:p>
          <a:p>
            <a:pPr lvl="1"/>
            <a:r>
              <a:rPr lang="en-US" sz="1200" b="1" dirty="0"/>
              <a:t>Risk</a:t>
            </a:r>
            <a:r>
              <a:rPr lang="en-US" sz="1200" dirty="0"/>
              <a:t>: Transactions might read uncommitted (dirty) data that could later be rolled back.</a:t>
            </a:r>
          </a:p>
          <a:p>
            <a:r>
              <a:rPr lang="en-US" sz="1600" b="1" dirty="0"/>
              <a:t>Common Rule Across All Isolation Levels</a:t>
            </a:r>
            <a:endParaRPr lang="en-US" sz="1600" dirty="0"/>
          </a:p>
          <a:p>
            <a:r>
              <a:rPr lang="en-US" sz="1600" b="1" dirty="0"/>
              <a:t>Dirty Writes are Disallowed</a:t>
            </a:r>
            <a:r>
              <a:rPr lang="en-US" sz="1600" dirty="0"/>
              <a:t>: No transaction can write to a data item if another uncommitted transaction has already written to it.</a:t>
            </a:r>
          </a:p>
          <a:p>
            <a:endParaRPr lang="en-US" sz="1100" dirty="0"/>
          </a:p>
          <a:p>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314616934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buNone/>
            </a:pPr>
            <a:r>
              <a:rPr lang="en-US" b="1" dirty="0"/>
              <a:t>5. Setting Isolation Levels in SQL</a:t>
            </a:r>
          </a:p>
          <a:p>
            <a:pPr marL="0" indent="0">
              <a:buNone/>
            </a:pPr>
            <a:r>
              <a:rPr lang="en-US" dirty="0"/>
              <a:t>To explicitly set the isolation level, use:</a:t>
            </a:r>
          </a:p>
          <a:p>
            <a:pPr marL="0" indent="0">
              <a:buNone/>
            </a:pPr>
            <a:r>
              <a:rPr lang="en-US" dirty="0" smtClean="0"/>
              <a:t>SET </a:t>
            </a:r>
            <a:r>
              <a:rPr lang="en-US" dirty="0"/>
              <a:t>TRANSACTION ISOLATION LEVEL SERIALIZABLE;</a:t>
            </a:r>
          </a:p>
          <a:p>
            <a:pPr marL="0" indent="0">
              <a:buNone/>
            </a:pPr>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51701240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Autofit/>
          </a:bodyPr>
          <a:lstStyle/>
          <a:p>
            <a:r>
              <a:rPr lang="en-US" sz="1200" b="1" dirty="0"/>
              <a:t>7. API Support for Transaction Isolation</a:t>
            </a:r>
          </a:p>
          <a:p>
            <a:pPr marL="0" indent="0">
              <a:buNone/>
            </a:pPr>
            <a:r>
              <a:rPr lang="en-US" sz="1200" dirty="0"/>
              <a:t>APIs like </a:t>
            </a:r>
            <a:r>
              <a:rPr lang="en-US" sz="1200" b="1" dirty="0"/>
              <a:t>JDBC and ODBC</a:t>
            </a:r>
            <a:r>
              <a:rPr lang="en-US" sz="1200" dirty="0"/>
              <a:t> provide methods to control isolation levels and automatic commit behavior.</a:t>
            </a:r>
          </a:p>
          <a:p>
            <a:r>
              <a:rPr lang="en-US" sz="1200" b="1" dirty="0"/>
              <a:t>Disabling Automatic Commit in JDBC</a:t>
            </a:r>
            <a:r>
              <a:rPr lang="en-US" sz="1200" dirty="0"/>
              <a:t>: java</a:t>
            </a:r>
          </a:p>
          <a:p>
            <a:pPr marL="0" indent="0">
              <a:buNone/>
            </a:pPr>
            <a:r>
              <a:rPr lang="en-US" sz="1200" dirty="0" err="1" smtClean="0"/>
              <a:t>connection.setAutoCommit</a:t>
            </a:r>
            <a:r>
              <a:rPr lang="en-US" sz="1200" dirty="0" smtClean="0"/>
              <a:t>(false</a:t>
            </a:r>
            <a:r>
              <a:rPr lang="en-US" sz="1200" dirty="0"/>
              <a:t>); </a:t>
            </a:r>
          </a:p>
          <a:p>
            <a:r>
              <a:rPr lang="en-US" sz="1200" b="1" dirty="0"/>
              <a:t>Setting Isolation Level in JDBC</a:t>
            </a:r>
            <a:r>
              <a:rPr lang="en-US" sz="1200" dirty="0"/>
              <a:t>: java</a:t>
            </a:r>
          </a:p>
          <a:p>
            <a:pPr marL="0" indent="0">
              <a:buNone/>
            </a:pPr>
            <a:r>
              <a:rPr lang="en-US" sz="1200" dirty="0" err="1" smtClean="0"/>
              <a:t>connection.setTransactionIsolation</a:t>
            </a:r>
            <a:r>
              <a:rPr lang="en-US" sz="1200" dirty="0" smtClean="0"/>
              <a:t>(</a:t>
            </a:r>
            <a:r>
              <a:rPr lang="en-US" sz="1200" dirty="0" err="1" smtClean="0"/>
              <a:t>Connection.TRANSACTION_SERIALIZABLE</a:t>
            </a:r>
            <a:r>
              <a:rPr lang="en-US" sz="1200" dirty="0"/>
              <a:t>); </a:t>
            </a:r>
          </a:p>
          <a:p>
            <a:pPr lvl="1"/>
            <a:r>
              <a:rPr lang="en-US" sz="1050" dirty="0"/>
              <a:t>Other options include: </a:t>
            </a:r>
          </a:p>
          <a:p>
            <a:pPr lvl="2"/>
            <a:r>
              <a:rPr lang="en-US" sz="1000" dirty="0"/>
              <a:t>TRANSACTION_REPEATABLE_READ</a:t>
            </a:r>
          </a:p>
          <a:p>
            <a:pPr lvl="2"/>
            <a:r>
              <a:rPr lang="en-US" sz="1000" dirty="0"/>
              <a:t>TRANSACTION_READ_COMMITTED</a:t>
            </a:r>
          </a:p>
          <a:p>
            <a:pPr lvl="2"/>
            <a:r>
              <a:rPr lang="en-US" sz="1000" dirty="0"/>
              <a:t>TRANSACTION_READ_UNCOMMITTED</a:t>
            </a:r>
          </a:p>
          <a:p>
            <a:pPr marL="0" indent="0">
              <a:buNone/>
            </a:pPr>
            <a:r>
              <a:rPr lang="en-US" sz="1200" b="1" dirty="0"/>
              <a:t>8. Trade-Off Between Isolation and Performance</a:t>
            </a:r>
          </a:p>
          <a:p>
            <a:r>
              <a:rPr lang="en-US" sz="1200" dirty="0"/>
              <a:t>Using a weaker isolation level improves system performance.</a:t>
            </a:r>
          </a:p>
          <a:p>
            <a:r>
              <a:rPr lang="en-US" sz="1200" dirty="0"/>
              <a:t>Ensuring </a:t>
            </a:r>
            <a:r>
              <a:rPr lang="en-US" sz="1200" dirty="0" err="1"/>
              <a:t>serializability</a:t>
            </a:r>
            <a:r>
              <a:rPr lang="en-US" sz="1200" dirty="0"/>
              <a:t> may force: </a:t>
            </a:r>
          </a:p>
          <a:p>
            <a:pPr lvl="1"/>
            <a:r>
              <a:rPr lang="en-US" sz="1050" dirty="0"/>
              <a:t>Transactions to </a:t>
            </a:r>
            <a:r>
              <a:rPr lang="en-US" sz="1050" b="1" dirty="0"/>
              <a:t>wait</a:t>
            </a:r>
            <a:r>
              <a:rPr lang="en-US" sz="1050" dirty="0"/>
              <a:t> for others to complete.</a:t>
            </a:r>
          </a:p>
          <a:p>
            <a:pPr lvl="1"/>
            <a:r>
              <a:rPr lang="en-US" sz="1050" dirty="0"/>
              <a:t>Some transactions to </a:t>
            </a:r>
            <a:r>
              <a:rPr lang="en-US" sz="1050" b="1" dirty="0"/>
              <a:t>abort</a:t>
            </a:r>
            <a:r>
              <a:rPr lang="en-US" sz="1050" dirty="0"/>
              <a:t> if they cannot be executed </a:t>
            </a:r>
            <a:r>
              <a:rPr lang="en-US" sz="1050" dirty="0" err="1"/>
              <a:t>serializably</a:t>
            </a:r>
            <a:r>
              <a:rPr lang="en-US" sz="1050" dirty="0"/>
              <a:t>.</a:t>
            </a:r>
          </a:p>
          <a:p>
            <a:r>
              <a:rPr lang="en-US" sz="1200" dirty="0"/>
              <a:t>Choosing a weaker level is reasonable </a:t>
            </a:r>
            <a:r>
              <a:rPr lang="en-US" sz="1200" b="1" dirty="0"/>
              <a:t>if inconsistencies are acceptable for the application</a:t>
            </a:r>
            <a:r>
              <a:rPr lang="en-US" sz="1200" dirty="0"/>
              <a:t>.</a:t>
            </a:r>
          </a:p>
          <a:p>
            <a:pPr marL="0" indent="0">
              <a:buNone/>
            </a:pPr>
            <a:r>
              <a:rPr lang="en-US" sz="1200" b="1" dirty="0"/>
              <a:t>9. Implementation of Isolation Levels</a:t>
            </a:r>
          </a:p>
          <a:p>
            <a:r>
              <a:rPr lang="en-US" sz="1200" dirty="0"/>
              <a:t>Databases use different internal methods to implement isolation.</a:t>
            </a:r>
          </a:p>
          <a:p>
            <a:r>
              <a:rPr lang="en-US" sz="1200" dirty="0"/>
              <a:t>Application developers do not need to know the details unless dealing with performance optimization.</a:t>
            </a:r>
          </a:p>
          <a:p>
            <a:r>
              <a:rPr lang="en-US" sz="1200" b="1" dirty="0"/>
              <a:t>Issue</a:t>
            </a:r>
            <a:r>
              <a:rPr lang="en-US" sz="1200" dirty="0"/>
              <a:t>: Some databases claim to implement </a:t>
            </a:r>
            <a:r>
              <a:rPr lang="en-US" sz="1200" b="1" dirty="0" err="1"/>
              <a:t>serializable</a:t>
            </a:r>
            <a:r>
              <a:rPr lang="en-US" sz="1200" dirty="0"/>
              <a:t> isolation but actually allow some non-</a:t>
            </a:r>
            <a:r>
              <a:rPr lang="en-US" sz="1200" dirty="0" err="1"/>
              <a:t>serializable</a:t>
            </a:r>
            <a:r>
              <a:rPr lang="en-US" sz="1200" dirty="0"/>
              <a:t> executions.</a:t>
            </a:r>
          </a:p>
          <a:p>
            <a:r>
              <a:rPr lang="en-US" sz="1200" dirty="0"/>
              <a:t>If weaker levels are used (explicitly or implicitly), developers must </a:t>
            </a:r>
            <a:r>
              <a:rPr lang="en-US" sz="1200" b="1" dirty="0"/>
              <a:t>understand implementation details</a:t>
            </a:r>
            <a:r>
              <a:rPr lang="en-US" sz="1200" dirty="0"/>
              <a:t> to minimize inconsistencies.</a:t>
            </a:r>
          </a:p>
          <a:p>
            <a:endParaRPr lang="en-US" sz="1200"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422137505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838200"/>
            <a:ext cx="8229600" cy="1143000"/>
          </a:xfrm>
        </p:spPr>
        <p:txBody>
          <a:bodyPr>
            <a:noAutofit/>
          </a:bodyPr>
          <a:lstStyle/>
          <a:p>
            <a:r>
              <a:rPr lang="en-US" sz="3200" b="1" dirty="0"/>
              <a:t>Implementation of Isolation Levels in DBMS</a:t>
            </a:r>
            <a:br>
              <a:rPr lang="en-US" sz="3200" b="1" dirty="0"/>
            </a:br>
            <a:endParaRPr lang="en-US" sz="3200" dirty="0"/>
          </a:p>
        </p:txBody>
      </p:sp>
      <p:sp>
        <p:nvSpPr>
          <p:cNvPr id="3" name="Content Placeholder 2"/>
          <p:cNvSpPr>
            <a:spLocks noGrp="1"/>
          </p:cNvSpPr>
          <p:nvPr>
            <p:ph idx="1"/>
          </p:nvPr>
        </p:nvSpPr>
        <p:spPr>
          <a:xfrm>
            <a:off x="457200" y="2057400"/>
            <a:ext cx="8229600" cy="4068763"/>
          </a:xfrm>
        </p:spPr>
        <p:txBody>
          <a:bodyPr/>
          <a:lstStyle/>
          <a:p>
            <a:pPr algn="just"/>
            <a:r>
              <a:rPr lang="en-US" dirty="0" smtClean="0"/>
              <a:t>To </a:t>
            </a:r>
            <a:r>
              <a:rPr lang="en-US" dirty="0"/>
              <a:t>maintain database consistency while allowing concurrent execution of transactions, </a:t>
            </a:r>
            <a:r>
              <a:rPr lang="en-US" b="1" dirty="0"/>
              <a:t>concurrency-control policies</a:t>
            </a:r>
            <a:r>
              <a:rPr lang="en-US" dirty="0"/>
              <a:t> are implemented. These policies ensure that transactions execute in a way that prevents inconsistencies, even if the operating system schedules them unpredictably.</a:t>
            </a:r>
          </a:p>
          <a:p>
            <a:pPr algn="just"/>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87360658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70000" lnSpcReduction="20000"/>
          </a:bodyPr>
          <a:lstStyle/>
          <a:p>
            <a:r>
              <a:rPr lang="en-US" b="1" dirty="0"/>
              <a:t>Approach</a:t>
            </a:r>
            <a:r>
              <a:rPr lang="en-US" dirty="0"/>
              <a:t>: A transaction </a:t>
            </a:r>
            <a:r>
              <a:rPr lang="en-US" b="1" dirty="0"/>
              <a:t>locks the entire database</a:t>
            </a:r>
            <a:r>
              <a:rPr lang="en-US" dirty="0"/>
              <a:t> before execution and releases the lock only after committing</a:t>
            </a:r>
            <a:r>
              <a:rPr lang="en-US" dirty="0" smtClean="0"/>
              <a:t>.</a:t>
            </a:r>
          </a:p>
          <a:p>
            <a:r>
              <a:rPr lang="en-US" dirty="0"/>
              <a:t>In this approach, when a </a:t>
            </a:r>
            <a:r>
              <a:rPr lang="en-US" b="1" dirty="0"/>
              <a:t>transaction</a:t>
            </a:r>
            <a:r>
              <a:rPr lang="en-US" dirty="0"/>
              <a:t> starts, it </a:t>
            </a:r>
            <a:r>
              <a:rPr lang="en-US" b="1" dirty="0"/>
              <a:t>locks</a:t>
            </a:r>
            <a:r>
              <a:rPr lang="en-US" dirty="0"/>
              <a:t> the entire database. </a:t>
            </a:r>
            <a:endParaRPr lang="en-US" dirty="0" smtClean="0"/>
          </a:p>
          <a:p>
            <a:r>
              <a:rPr lang="en-US" b="1" dirty="0" smtClean="0"/>
              <a:t>No </a:t>
            </a:r>
            <a:r>
              <a:rPr lang="en-US" b="1" dirty="0"/>
              <a:t>other transaction</a:t>
            </a:r>
            <a:r>
              <a:rPr lang="en-US" dirty="0"/>
              <a:t> can run until this transaction </a:t>
            </a:r>
            <a:r>
              <a:rPr lang="en-US" b="1" dirty="0"/>
              <a:t>finishes</a:t>
            </a:r>
            <a:r>
              <a:rPr lang="en-US" dirty="0"/>
              <a:t> and </a:t>
            </a:r>
            <a:r>
              <a:rPr lang="en-US" b="1" dirty="0"/>
              <a:t>commits</a:t>
            </a:r>
            <a:r>
              <a:rPr lang="en-US" dirty="0"/>
              <a:t> (saves its changes). </a:t>
            </a:r>
            <a:endParaRPr lang="en-US" dirty="0" smtClean="0"/>
          </a:p>
          <a:p>
            <a:r>
              <a:rPr lang="en-US" dirty="0" smtClean="0"/>
              <a:t>Once </a:t>
            </a:r>
            <a:r>
              <a:rPr lang="en-US" dirty="0"/>
              <a:t>it commits, the </a:t>
            </a:r>
            <a:r>
              <a:rPr lang="en-US" b="1" dirty="0"/>
              <a:t>lock is released</a:t>
            </a:r>
            <a:r>
              <a:rPr lang="en-US" dirty="0"/>
              <a:t>, and the next transaction can start</a:t>
            </a:r>
            <a:r>
              <a:rPr lang="en-US" dirty="0" smtClean="0"/>
              <a:t>.</a:t>
            </a:r>
          </a:p>
          <a:p>
            <a:pPr marL="0" indent="0">
              <a:buNone/>
            </a:pPr>
            <a:r>
              <a:rPr lang="en-US" b="1" dirty="0"/>
              <a:t>Effect of This Approach</a:t>
            </a:r>
          </a:p>
          <a:p>
            <a:r>
              <a:rPr lang="en-US" b="1" dirty="0"/>
              <a:t>No concurrency</a:t>
            </a:r>
            <a:r>
              <a:rPr lang="en-US" dirty="0"/>
              <a:t> (no two transactions run at the same time).</a:t>
            </a:r>
          </a:p>
          <a:p>
            <a:r>
              <a:rPr lang="en-US" b="1" dirty="0"/>
              <a:t>Safe execution</a:t>
            </a:r>
            <a:r>
              <a:rPr lang="en-US" dirty="0"/>
              <a:t> because transactions don’t interfere with each other.</a:t>
            </a:r>
          </a:p>
          <a:p>
            <a:r>
              <a:rPr lang="en-US" b="1" dirty="0"/>
              <a:t>Very slow</a:t>
            </a:r>
            <a:r>
              <a:rPr lang="en-US" dirty="0"/>
              <a:t> because transactions must wait for one another.</a:t>
            </a:r>
          </a:p>
          <a:p>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209656909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10000"/>
          </a:bodyPr>
          <a:lstStyle/>
          <a:p>
            <a:r>
              <a:rPr lang="en-US" b="1" dirty="0" smtClean="0"/>
              <a:t>This schedule is </a:t>
            </a:r>
            <a:r>
              <a:rPr lang="en-US" b="1" dirty="0" err="1" smtClean="0"/>
              <a:t>Serializable</a:t>
            </a:r>
            <a:r>
              <a:rPr lang="en-US" b="1" dirty="0"/>
              <a:t>, Recoverable, and </a:t>
            </a:r>
            <a:r>
              <a:rPr lang="en-US" b="1" dirty="0" err="1"/>
              <a:t>Cascadeless</a:t>
            </a:r>
            <a:r>
              <a:rPr lang="en-US" b="1" dirty="0"/>
              <a:t>?</a:t>
            </a:r>
          </a:p>
          <a:p>
            <a:pPr marL="0" indent="0">
              <a:buNone/>
            </a:pPr>
            <a:r>
              <a:rPr lang="en-US" b="1" dirty="0" smtClean="0"/>
              <a:t>1. </a:t>
            </a:r>
            <a:r>
              <a:rPr lang="en-US" b="1" dirty="0" err="1" smtClean="0"/>
              <a:t>Serializable</a:t>
            </a:r>
            <a:r>
              <a:rPr lang="en-US" dirty="0"/>
              <a:t>: Since only one transaction runs at a time, the result is the same as if transactions were executed one after another.</a:t>
            </a:r>
          </a:p>
          <a:p>
            <a:pPr marL="0" indent="0">
              <a:buNone/>
            </a:pPr>
            <a:r>
              <a:rPr lang="en-US" b="1" dirty="0" smtClean="0"/>
              <a:t>2. Recoverable</a:t>
            </a:r>
            <a:r>
              <a:rPr lang="en-US" dirty="0"/>
              <a:t>: If a transaction fails, it won’t affect other transactions because they were waiting.</a:t>
            </a:r>
          </a:p>
          <a:p>
            <a:pPr marL="0" indent="0">
              <a:buNone/>
            </a:pPr>
            <a:r>
              <a:rPr lang="en-US" b="1" dirty="0" smtClean="0"/>
              <a:t>3. </a:t>
            </a:r>
            <a:r>
              <a:rPr lang="en-US" b="1" dirty="0" err="1" smtClean="0"/>
              <a:t>Cascadeless</a:t>
            </a:r>
            <a:r>
              <a:rPr lang="en-US" dirty="0"/>
              <a:t>: Transactions don’t read uncommitted changes because only one transaction runs at a time.</a:t>
            </a:r>
          </a:p>
          <a:p>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0281401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52400"/>
            <a:ext cx="8229600" cy="1143000"/>
          </a:xfrm>
        </p:spPr>
        <p:txBody>
          <a:bodyPr/>
          <a:lstStyle/>
          <a:p>
            <a:r>
              <a:rPr lang="en-US" b="1" dirty="0"/>
              <a:t>Locking</a:t>
            </a:r>
            <a:endParaRPr lang="en-US" dirty="0"/>
          </a:p>
        </p:txBody>
      </p:sp>
      <p:sp>
        <p:nvSpPr>
          <p:cNvPr id="3" name="Content Placeholder 2"/>
          <p:cNvSpPr>
            <a:spLocks noGrp="1"/>
          </p:cNvSpPr>
          <p:nvPr>
            <p:ph idx="1"/>
          </p:nvPr>
        </p:nvSpPr>
        <p:spPr>
          <a:xfrm>
            <a:off x="0" y="990600"/>
            <a:ext cx="9144000" cy="5791200"/>
          </a:xfrm>
        </p:spPr>
        <p:txBody>
          <a:bodyPr>
            <a:noAutofit/>
          </a:bodyPr>
          <a:lstStyle/>
          <a:p>
            <a:pPr marL="0" indent="0" algn="just">
              <a:spcBef>
                <a:spcPts val="200"/>
              </a:spcBef>
              <a:buNone/>
            </a:pPr>
            <a:r>
              <a:rPr lang="en-US" sz="1800" dirty="0" smtClean="0"/>
              <a:t>Instead </a:t>
            </a:r>
            <a:r>
              <a:rPr lang="en-US" sz="1800" dirty="0"/>
              <a:t>of locking the </a:t>
            </a:r>
            <a:r>
              <a:rPr lang="en-US" sz="1800" b="1" dirty="0"/>
              <a:t>entire database</a:t>
            </a:r>
            <a:r>
              <a:rPr lang="en-US" sz="1800" dirty="0"/>
              <a:t>, a transaction </a:t>
            </a:r>
            <a:r>
              <a:rPr lang="en-US" sz="1800" b="1" dirty="0"/>
              <a:t>locks only the data items</a:t>
            </a:r>
            <a:r>
              <a:rPr lang="en-US" sz="1800" dirty="0"/>
              <a:t> it needs. This improves </a:t>
            </a:r>
            <a:r>
              <a:rPr lang="en-US" sz="1800" b="1" dirty="0"/>
              <a:t>performance</a:t>
            </a:r>
            <a:r>
              <a:rPr lang="en-US" sz="1800" dirty="0"/>
              <a:t> while still ensuring </a:t>
            </a:r>
            <a:r>
              <a:rPr lang="en-US" sz="1800" b="1" dirty="0" err="1"/>
              <a:t>serializability</a:t>
            </a:r>
            <a:r>
              <a:rPr lang="en-US" sz="1800" dirty="0"/>
              <a:t>.</a:t>
            </a:r>
          </a:p>
          <a:p>
            <a:pPr marL="0" indent="0">
              <a:spcBef>
                <a:spcPts val="200"/>
              </a:spcBef>
              <a:buNone/>
            </a:pPr>
            <a:r>
              <a:rPr lang="en-US" sz="1800" b="1" dirty="0" smtClean="0"/>
              <a:t>Selective </a:t>
            </a:r>
            <a:r>
              <a:rPr lang="en-US" sz="1800" b="1" dirty="0"/>
              <a:t>Locking:</a:t>
            </a:r>
            <a:endParaRPr lang="en-US" sz="1800" dirty="0"/>
          </a:p>
          <a:p>
            <a:pPr>
              <a:spcBef>
                <a:spcPts val="200"/>
              </a:spcBef>
            </a:pPr>
            <a:r>
              <a:rPr lang="en-US" sz="1800" dirty="0"/>
              <a:t>Instead of blocking the whole database, a transaction locks only the specific data items it accesses.</a:t>
            </a:r>
          </a:p>
          <a:p>
            <a:pPr>
              <a:spcBef>
                <a:spcPts val="200"/>
              </a:spcBef>
            </a:pPr>
            <a:r>
              <a:rPr lang="en-US" sz="1800" dirty="0"/>
              <a:t>This allows other transactions to access </a:t>
            </a:r>
            <a:r>
              <a:rPr lang="en-US" sz="1800" b="1" dirty="0"/>
              <a:t>unlocked</a:t>
            </a:r>
            <a:r>
              <a:rPr lang="en-US" sz="1800" dirty="0"/>
              <a:t> data, improving concurrency.</a:t>
            </a:r>
          </a:p>
          <a:p>
            <a:pPr marL="0" indent="0">
              <a:spcBef>
                <a:spcPts val="200"/>
              </a:spcBef>
              <a:buNone/>
            </a:pPr>
            <a:r>
              <a:rPr lang="en-US" sz="1800" b="1" dirty="0"/>
              <a:t>Lock Holding Time:</a:t>
            </a:r>
            <a:endParaRPr lang="en-US" sz="1800" dirty="0"/>
          </a:p>
          <a:p>
            <a:pPr>
              <a:spcBef>
                <a:spcPts val="200"/>
              </a:spcBef>
            </a:pPr>
            <a:r>
              <a:rPr lang="en-US" sz="1800" dirty="0"/>
              <a:t>Locks must be held long enough to </a:t>
            </a:r>
            <a:r>
              <a:rPr lang="en-US" sz="1800" b="1" dirty="0"/>
              <a:t>ensure </a:t>
            </a:r>
            <a:r>
              <a:rPr lang="en-US" sz="1800" b="1" dirty="0" err="1"/>
              <a:t>serializability</a:t>
            </a:r>
            <a:r>
              <a:rPr lang="en-US" sz="1800" dirty="0"/>
              <a:t> (correct execution).</a:t>
            </a:r>
          </a:p>
          <a:p>
            <a:pPr>
              <a:spcBef>
                <a:spcPts val="200"/>
              </a:spcBef>
            </a:pPr>
            <a:r>
              <a:rPr lang="en-US" sz="1800" dirty="0"/>
              <a:t>However, keeping them for too long </a:t>
            </a:r>
            <a:r>
              <a:rPr lang="en-US" sz="1800" b="1" dirty="0"/>
              <a:t>hurts performance</a:t>
            </a:r>
            <a:r>
              <a:rPr lang="en-US" sz="1800" dirty="0"/>
              <a:t> because other transactions may have to wait.</a:t>
            </a:r>
          </a:p>
          <a:p>
            <a:pPr marL="0" indent="0">
              <a:spcBef>
                <a:spcPts val="200"/>
              </a:spcBef>
              <a:buNone/>
            </a:pPr>
            <a:r>
              <a:rPr lang="en-US" sz="1800" b="1" dirty="0"/>
              <a:t>Challenges with SQL Queries:</a:t>
            </a:r>
            <a:endParaRPr lang="en-US" sz="1800" dirty="0"/>
          </a:p>
          <a:p>
            <a:pPr>
              <a:spcBef>
                <a:spcPts val="200"/>
              </a:spcBef>
            </a:pPr>
            <a:r>
              <a:rPr lang="en-US" sz="1800" dirty="0"/>
              <a:t>Some SQL queries (e.g., those with a </a:t>
            </a:r>
            <a:r>
              <a:rPr lang="en-US" sz="1800" b="1" dirty="0"/>
              <a:t>WHERE clause</a:t>
            </a:r>
            <a:r>
              <a:rPr lang="en-US" sz="1800" dirty="0"/>
              <a:t>) may lock </a:t>
            </a:r>
            <a:r>
              <a:rPr lang="en-US" sz="1800" b="1" dirty="0"/>
              <a:t>unexpected data</a:t>
            </a:r>
            <a:r>
              <a:rPr lang="en-US" sz="1800" dirty="0"/>
              <a:t>, making locking more complex.</a:t>
            </a:r>
          </a:p>
          <a:p>
            <a:pPr marL="0" indent="0">
              <a:spcBef>
                <a:spcPts val="200"/>
              </a:spcBef>
              <a:buNone/>
            </a:pPr>
            <a:r>
              <a:rPr lang="en-US" sz="1800" b="1" dirty="0"/>
              <a:t>Two-Phase Locking (2PL) Protocol:</a:t>
            </a:r>
            <a:endParaRPr lang="en-US" sz="1800" dirty="0"/>
          </a:p>
          <a:p>
            <a:pPr>
              <a:spcBef>
                <a:spcPts val="200"/>
              </a:spcBef>
            </a:pPr>
            <a:r>
              <a:rPr lang="en-US" sz="1800" dirty="0"/>
              <a:t>A widely used technique to </a:t>
            </a:r>
            <a:r>
              <a:rPr lang="en-US" sz="1800" b="1" dirty="0"/>
              <a:t>ensure </a:t>
            </a:r>
            <a:r>
              <a:rPr lang="en-US" sz="1800" b="1" dirty="0" err="1"/>
              <a:t>serializability</a:t>
            </a:r>
            <a:r>
              <a:rPr lang="en-US" sz="1800" dirty="0"/>
              <a:t>.</a:t>
            </a:r>
          </a:p>
          <a:p>
            <a:pPr>
              <a:spcBef>
                <a:spcPts val="200"/>
              </a:spcBef>
            </a:pPr>
            <a:r>
              <a:rPr lang="en-US" sz="1800" dirty="0"/>
              <a:t>It has </a:t>
            </a:r>
            <a:r>
              <a:rPr lang="en-US" sz="1800" b="1" dirty="0"/>
              <a:t>two phases</a:t>
            </a:r>
            <a:r>
              <a:rPr lang="en-US" sz="1800" dirty="0"/>
              <a:t>: </a:t>
            </a:r>
          </a:p>
          <a:p>
            <a:pPr lvl="1">
              <a:spcBef>
                <a:spcPts val="200"/>
              </a:spcBef>
            </a:pPr>
            <a:r>
              <a:rPr lang="en-US" sz="1600" b="1" dirty="0"/>
              <a:t>Growing Phase:</a:t>
            </a:r>
            <a:r>
              <a:rPr lang="en-US" sz="1600" dirty="0"/>
              <a:t> The transaction </a:t>
            </a:r>
            <a:r>
              <a:rPr lang="en-US" sz="1600" b="1" dirty="0"/>
              <a:t>acquires locks</a:t>
            </a:r>
            <a:r>
              <a:rPr lang="en-US" sz="1600" dirty="0"/>
              <a:t> but </a:t>
            </a:r>
            <a:r>
              <a:rPr lang="en-US" sz="1600" b="1" dirty="0"/>
              <a:t>does not release any</a:t>
            </a:r>
            <a:r>
              <a:rPr lang="en-US" sz="1600" dirty="0"/>
              <a:t>.</a:t>
            </a:r>
          </a:p>
          <a:p>
            <a:pPr lvl="1">
              <a:spcBef>
                <a:spcPts val="200"/>
              </a:spcBef>
            </a:pPr>
            <a:r>
              <a:rPr lang="en-US" sz="1600" b="1" dirty="0"/>
              <a:t>Shrinking Phase:</a:t>
            </a:r>
            <a:r>
              <a:rPr lang="en-US" sz="1600" dirty="0"/>
              <a:t> The transaction </a:t>
            </a:r>
            <a:r>
              <a:rPr lang="en-US" sz="1600" b="1" dirty="0"/>
              <a:t>releases locks</a:t>
            </a:r>
            <a:r>
              <a:rPr lang="en-US" sz="1600" dirty="0"/>
              <a:t> but </a:t>
            </a:r>
            <a:r>
              <a:rPr lang="en-US" sz="1600" b="1" dirty="0"/>
              <a:t>does not acquire new ones</a:t>
            </a:r>
            <a:r>
              <a:rPr lang="en-US" sz="1600" dirty="0"/>
              <a:t>.</a:t>
            </a:r>
          </a:p>
          <a:p>
            <a:pPr marL="0" indent="0">
              <a:spcBef>
                <a:spcPts val="200"/>
              </a:spcBef>
              <a:buNone/>
            </a:pPr>
            <a:r>
              <a:rPr lang="en-US" sz="1800" dirty="0"/>
              <a:t>Usually, </a:t>
            </a:r>
            <a:r>
              <a:rPr lang="en-US" sz="1800" b="1" dirty="0"/>
              <a:t>locks are released only after the transaction commits or aborts</a:t>
            </a:r>
            <a:r>
              <a:rPr lang="en-US" sz="1800" dirty="0"/>
              <a:t>.</a:t>
            </a:r>
          </a:p>
          <a:p>
            <a:pPr algn="just">
              <a:spcBef>
                <a:spcPts val="200"/>
              </a:spcBef>
            </a:pPr>
            <a:endParaRPr lang="en-US" sz="1800"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9000210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8229600" cy="1143000"/>
          </a:xfrm>
        </p:spPr>
        <p:txBody>
          <a:bodyPr/>
          <a:lstStyle/>
          <a:p>
            <a:r>
              <a:rPr lang="en-US" dirty="0" smtClean="0"/>
              <a:t>Active state</a:t>
            </a:r>
            <a:endParaRPr lang="en-US" dirty="0"/>
          </a:p>
        </p:txBody>
      </p:sp>
      <p:sp>
        <p:nvSpPr>
          <p:cNvPr id="3" name="Content Placeholder 2"/>
          <p:cNvSpPr>
            <a:spLocks noGrp="1"/>
          </p:cNvSpPr>
          <p:nvPr>
            <p:ph idx="1"/>
          </p:nvPr>
        </p:nvSpPr>
        <p:spPr/>
        <p:txBody>
          <a:bodyPr/>
          <a:lstStyle/>
          <a:p>
            <a:pPr algn="just"/>
            <a:r>
              <a:rPr lang="en-US" dirty="0" smtClean="0"/>
              <a:t>This is the first state of transaction and here the transaction is being executed. For example, updating or inserting or deleting a record is done here. But it is still not saved to the database. When we say transaction it will have set of small steps, and those steps will be executed here.</a:t>
            </a:r>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326229771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40000" lnSpcReduction="20000"/>
          </a:bodyPr>
          <a:lstStyle/>
          <a:p>
            <a:pPr marL="0" indent="0">
              <a:buNone/>
            </a:pPr>
            <a:r>
              <a:rPr lang="en-US" b="1" dirty="0"/>
              <a:t>Two-Phase Locking (2PL) </a:t>
            </a:r>
            <a:endParaRPr lang="en-US" b="1" dirty="0" smtClean="0"/>
          </a:p>
          <a:p>
            <a:pPr marL="0" indent="0">
              <a:buNone/>
            </a:pPr>
            <a:r>
              <a:rPr lang="en-US" dirty="0" smtClean="0"/>
              <a:t>In </a:t>
            </a:r>
            <a:r>
              <a:rPr lang="en-US" b="1" dirty="0"/>
              <a:t>Two-Phase Locking (2PL)</a:t>
            </a:r>
            <a:r>
              <a:rPr lang="en-US" dirty="0"/>
              <a:t>, a transaction goes through </a:t>
            </a:r>
            <a:r>
              <a:rPr lang="en-US" b="1" dirty="0"/>
              <a:t>two phases</a:t>
            </a:r>
            <a:r>
              <a:rPr lang="en-US" dirty="0"/>
              <a:t> when working with locks:</a:t>
            </a:r>
          </a:p>
          <a:p>
            <a:r>
              <a:rPr lang="en-US" b="1" dirty="0"/>
              <a:t>Growing Phase</a:t>
            </a:r>
            <a:r>
              <a:rPr lang="en-US" dirty="0"/>
              <a:t> → Acquiring locks</a:t>
            </a:r>
          </a:p>
          <a:p>
            <a:r>
              <a:rPr lang="en-US" b="1" dirty="0"/>
              <a:t>Shrinking Phase</a:t>
            </a:r>
            <a:r>
              <a:rPr lang="en-US" dirty="0"/>
              <a:t> → Releasing locks</a:t>
            </a:r>
          </a:p>
          <a:p>
            <a:pPr marL="0" indent="0">
              <a:buNone/>
            </a:pPr>
            <a:r>
              <a:rPr lang="en-US" b="1" dirty="0" smtClean="0"/>
              <a:t>1   Growing </a:t>
            </a:r>
            <a:r>
              <a:rPr lang="en-US" b="1" dirty="0"/>
              <a:t>Phase (Getting Locks)</a:t>
            </a:r>
          </a:p>
          <a:p>
            <a:r>
              <a:rPr lang="en-US" dirty="0"/>
              <a:t>The transaction </a:t>
            </a:r>
            <a:r>
              <a:rPr lang="en-US" b="1" dirty="0"/>
              <a:t>acquires locks</a:t>
            </a:r>
            <a:r>
              <a:rPr lang="en-US" dirty="0"/>
              <a:t> on the data items it needs.</a:t>
            </a:r>
          </a:p>
          <a:p>
            <a:r>
              <a:rPr lang="en-US" dirty="0"/>
              <a:t>It </a:t>
            </a:r>
            <a:r>
              <a:rPr lang="en-US" b="1" dirty="0"/>
              <a:t>can keep acquiring more locks</a:t>
            </a:r>
            <a:r>
              <a:rPr lang="en-US" dirty="0"/>
              <a:t> but </a:t>
            </a:r>
            <a:r>
              <a:rPr lang="en-US" b="1" dirty="0"/>
              <a:t>cannot release any</a:t>
            </a:r>
            <a:r>
              <a:rPr lang="en-US" dirty="0"/>
              <a:t> yet.</a:t>
            </a:r>
          </a:p>
          <a:p>
            <a:pPr marL="0" indent="0">
              <a:buNone/>
            </a:pPr>
            <a:r>
              <a:rPr lang="en-US" b="1" dirty="0" smtClean="0"/>
              <a:t>Example</a:t>
            </a:r>
            <a:r>
              <a:rPr lang="en-US" b="1" dirty="0"/>
              <a:t>:</a:t>
            </a:r>
            <a:r>
              <a:rPr lang="en-US" dirty="0"/>
              <a:t/>
            </a:r>
            <a:br>
              <a:rPr lang="en-US" dirty="0"/>
            </a:br>
            <a:r>
              <a:rPr lang="en-US" dirty="0"/>
              <a:t>Imagine you are in a </a:t>
            </a:r>
            <a:r>
              <a:rPr lang="en-US" b="1" dirty="0"/>
              <a:t>library</a:t>
            </a:r>
            <a:r>
              <a:rPr lang="en-US" dirty="0"/>
              <a:t>, and you want to read multiple books.</a:t>
            </a:r>
          </a:p>
          <a:p>
            <a:pPr marL="0" indent="0">
              <a:buNone/>
            </a:pPr>
            <a:r>
              <a:rPr lang="en-US" dirty="0"/>
              <a:t>You </a:t>
            </a:r>
            <a:r>
              <a:rPr lang="en-US" b="1" dirty="0"/>
              <a:t>pick up one book</a:t>
            </a:r>
            <a:r>
              <a:rPr lang="en-US" dirty="0"/>
              <a:t> (acquire a lock).</a:t>
            </a:r>
          </a:p>
          <a:p>
            <a:pPr marL="0" indent="0">
              <a:buNone/>
            </a:pPr>
            <a:r>
              <a:rPr lang="en-US" dirty="0"/>
              <a:t>You realize you need more books, so you </a:t>
            </a:r>
            <a:r>
              <a:rPr lang="en-US" b="1" dirty="0"/>
              <a:t>pick up another</a:t>
            </a:r>
            <a:r>
              <a:rPr lang="en-US" dirty="0"/>
              <a:t>.</a:t>
            </a:r>
          </a:p>
          <a:p>
            <a:pPr marL="0" indent="0">
              <a:buNone/>
            </a:pPr>
            <a:r>
              <a:rPr lang="en-US" dirty="0"/>
              <a:t>You can </a:t>
            </a:r>
            <a:r>
              <a:rPr lang="en-US" b="1" dirty="0"/>
              <a:t>keep picking up books</a:t>
            </a:r>
            <a:r>
              <a:rPr lang="en-US" dirty="0"/>
              <a:t>, but you </a:t>
            </a:r>
            <a:r>
              <a:rPr lang="en-US" b="1" dirty="0"/>
              <a:t>cannot return any</a:t>
            </a:r>
            <a:r>
              <a:rPr lang="en-US" dirty="0"/>
              <a:t> yet.</a:t>
            </a:r>
          </a:p>
          <a:p>
            <a:pPr marL="0" indent="0">
              <a:buNone/>
            </a:pPr>
            <a:endParaRPr lang="en-US" b="1" dirty="0" smtClean="0"/>
          </a:p>
          <a:p>
            <a:pPr marL="0" indent="0">
              <a:buNone/>
            </a:pPr>
            <a:r>
              <a:rPr lang="en-US" b="1" dirty="0" smtClean="0"/>
              <a:t>2   </a:t>
            </a:r>
            <a:r>
              <a:rPr lang="en-US" b="1" dirty="0"/>
              <a:t>Shrinking Phase (Releasing Locks)</a:t>
            </a:r>
          </a:p>
          <a:p>
            <a:r>
              <a:rPr lang="en-US" dirty="0"/>
              <a:t>Once the transaction </a:t>
            </a:r>
            <a:r>
              <a:rPr lang="en-US" b="1" dirty="0"/>
              <a:t>starts releasing locks</a:t>
            </a:r>
            <a:r>
              <a:rPr lang="en-US" dirty="0"/>
              <a:t>, it </a:t>
            </a:r>
            <a:r>
              <a:rPr lang="en-US" b="1" dirty="0"/>
              <a:t>cannot acquire any more locks</a:t>
            </a:r>
            <a:r>
              <a:rPr lang="en-US" dirty="0"/>
              <a:t>.</a:t>
            </a:r>
          </a:p>
          <a:p>
            <a:pPr marL="0" indent="0">
              <a:buNone/>
            </a:pPr>
            <a:r>
              <a:rPr lang="en-US" b="1" dirty="0" smtClean="0"/>
              <a:t>Example</a:t>
            </a:r>
            <a:r>
              <a:rPr lang="en-US" b="1" dirty="0"/>
              <a:t>:</a:t>
            </a:r>
            <a:r>
              <a:rPr lang="en-US" dirty="0"/>
              <a:t/>
            </a:r>
            <a:br>
              <a:rPr lang="en-US" dirty="0"/>
            </a:br>
            <a:r>
              <a:rPr lang="en-US" dirty="0"/>
              <a:t>Continuing the library example:</a:t>
            </a:r>
          </a:p>
          <a:p>
            <a:pPr marL="0" indent="0">
              <a:buNone/>
            </a:pPr>
            <a:r>
              <a:rPr lang="en-US" dirty="0"/>
              <a:t>You finish reading a book and </a:t>
            </a:r>
            <a:r>
              <a:rPr lang="en-US" b="1" dirty="0"/>
              <a:t>return it</a:t>
            </a:r>
            <a:r>
              <a:rPr lang="en-US" dirty="0"/>
              <a:t> (release a lock).</a:t>
            </a:r>
          </a:p>
          <a:p>
            <a:pPr marL="0" indent="0">
              <a:buNone/>
            </a:pPr>
            <a:r>
              <a:rPr lang="en-US" dirty="0"/>
              <a:t>Once you </a:t>
            </a:r>
            <a:r>
              <a:rPr lang="en-US" b="1" dirty="0"/>
              <a:t>return a book</a:t>
            </a:r>
            <a:r>
              <a:rPr lang="en-US" dirty="0"/>
              <a:t>, you </a:t>
            </a:r>
            <a:r>
              <a:rPr lang="en-US" b="1" dirty="0"/>
              <a:t>cannot take another one</a:t>
            </a:r>
            <a:r>
              <a:rPr lang="en-US" dirty="0"/>
              <a:t>.</a:t>
            </a:r>
          </a:p>
          <a:p>
            <a:pPr marL="0" indent="0">
              <a:buNone/>
            </a:pPr>
            <a:r>
              <a:rPr lang="en-US" dirty="0"/>
              <a:t>You keep </a:t>
            </a:r>
            <a:r>
              <a:rPr lang="en-US" b="1" dirty="0"/>
              <a:t>returning books</a:t>
            </a:r>
            <a:r>
              <a:rPr lang="en-US" dirty="0"/>
              <a:t> until you leave the library.</a:t>
            </a:r>
          </a:p>
          <a:p>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29005946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143000"/>
          </a:xfrm>
        </p:spPr>
        <p:txBody>
          <a:bodyPr>
            <a:normAutofit fontScale="90000"/>
          </a:bodyPr>
          <a:lstStyle/>
          <a:p>
            <a:r>
              <a:rPr lang="en-US" b="1" dirty="0"/>
              <a:t>Timestamps in Concurrency Control</a:t>
            </a:r>
            <a:endParaRPr lang="en-US" dirty="0"/>
          </a:p>
        </p:txBody>
      </p:sp>
      <p:sp>
        <p:nvSpPr>
          <p:cNvPr id="3" name="Content Placeholder 2"/>
          <p:cNvSpPr>
            <a:spLocks noGrp="1"/>
          </p:cNvSpPr>
          <p:nvPr>
            <p:ph idx="1"/>
          </p:nvPr>
        </p:nvSpPr>
        <p:spPr>
          <a:xfrm>
            <a:off x="304800" y="1752600"/>
            <a:ext cx="8229600" cy="4953000"/>
          </a:xfrm>
        </p:spPr>
        <p:txBody>
          <a:bodyPr>
            <a:normAutofit fontScale="77500" lnSpcReduction="20000"/>
          </a:bodyPr>
          <a:lstStyle/>
          <a:p>
            <a:pPr marL="0" indent="0" algn="just">
              <a:buNone/>
            </a:pPr>
            <a:r>
              <a:rPr lang="en-US" dirty="0" smtClean="0"/>
              <a:t>1 </a:t>
            </a:r>
            <a:r>
              <a:rPr lang="en-US" b="1" dirty="0" smtClean="0"/>
              <a:t>Each </a:t>
            </a:r>
            <a:r>
              <a:rPr lang="en-US" b="1" dirty="0"/>
              <a:t>transaction gets a timestamp</a:t>
            </a:r>
            <a:r>
              <a:rPr lang="en-US" dirty="0"/>
              <a:t> when it starts.</a:t>
            </a:r>
          </a:p>
          <a:p>
            <a:pPr algn="just"/>
            <a:r>
              <a:rPr lang="en-US" dirty="0"/>
              <a:t>This helps in deciding the </a:t>
            </a:r>
            <a:r>
              <a:rPr lang="en-US" b="1" dirty="0"/>
              <a:t>order</a:t>
            </a:r>
            <a:r>
              <a:rPr lang="en-US" dirty="0"/>
              <a:t> of </a:t>
            </a:r>
            <a:r>
              <a:rPr lang="en-US" dirty="0" smtClean="0"/>
              <a:t>execution.</a:t>
            </a:r>
          </a:p>
          <a:p>
            <a:pPr marL="0" indent="0" algn="just">
              <a:buNone/>
            </a:pPr>
            <a:r>
              <a:rPr lang="en-US" dirty="0" smtClean="0"/>
              <a:t>2 </a:t>
            </a:r>
            <a:r>
              <a:rPr lang="en-US" b="1" dirty="0" smtClean="0"/>
              <a:t>Each data item stores two timestamps:</a:t>
            </a:r>
            <a:endParaRPr lang="en-US" dirty="0" smtClean="0"/>
          </a:p>
          <a:p>
            <a:pPr algn="just"/>
            <a:r>
              <a:rPr lang="en-US" b="1" dirty="0" smtClean="0"/>
              <a:t>Read </a:t>
            </a:r>
            <a:r>
              <a:rPr lang="en-US" b="1" dirty="0"/>
              <a:t>Timestamp (RTS):</a:t>
            </a:r>
            <a:r>
              <a:rPr lang="en-US" dirty="0"/>
              <a:t> The latest timestamp of any transaction that </a:t>
            </a:r>
            <a:r>
              <a:rPr lang="en-US" b="1" dirty="0"/>
              <a:t>read</a:t>
            </a:r>
            <a:r>
              <a:rPr lang="en-US" dirty="0"/>
              <a:t> the data item.</a:t>
            </a:r>
          </a:p>
          <a:p>
            <a:pPr algn="just"/>
            <a:r>
              <a:rPr lang="en-US" b="1" dirty="0"/>
              <a:t>Write Timestamp (WTS):</a:t>
            </a:r>
            <a:r>
              <a:rPr lang="en-US" dirty="0"/>
              <a:t> The latest timestamp of the transaction that </a:t>
            </a:r>
            <a:r>
              <a:rPr lang="en-US" b="1" dirty="0"/>
              <a:t>wrote</a:t>
            </a:r>
            <a:r>
              <a:rPr lang="en-US" dirty="0"/>
              <a:t> to the data item.</a:t>
            </a:r>
          </a:p>
          <a:p>
            <a:pPr marL="0" indent="0" algn="just">
              <a:buNone/>
            </a:pPr>
            <a:r>
              <a:rPr lang="en-US" dirty="0" smtClean="0"/>
              <a:t>3</a:t>
            </a:r>
            <a:r>
              <a:rPr lang="en-US" dirty="0"/>
              <a:t> </a:t>
            </a:r>
            <a:r>
              <a:rPr lang="en-US" b="1" dirty="0" smtClean="0"/>
              <a:t>Transactions </a:t>
            </a:r>
            <a:r>
              <a:rPr lang="en-US" b="1" dirty="0"/>
              <a:t>access data in timestamp order.</a:t>
            </a:r>
            <a:endParaRPr lang="en-US" dirty="0"/>
          </a:p>
          <a:p>
            <a:pPr algn="just"/>
            <a:r>
              <a:rPr lang="en-US" dirty="0"/>
              <a:t>If a transaction tries to read/write </a:t>
            </a:r>
            <a:r>
              <a:rPr lang="en-US" b="1" dirty="0"/>
              <a:t>out of order</a:t>
            </a:r>
            <a:r>
              <a:rPr lang="en-US" dirty="0"/>
              <a:t>, the system </a:t>
            </a:r>
            <a:r>
              <a:rPr lang="en-US" b="1" dirty="0"/>
              <a:t>aborts</a:t>
            </a:r>
            <a:r>
              <a:rPr lang="en-US" dirty="0"/>
              <a:t> it and restarts with a new timestamp.</a:t>
            </a:r>
          </a:p>
          <a:p>
            <a:pPr marL="0" indent="0" algn="just">
              <a:buNone/>
            </a:pPr>
            <a:r>
              <a:rPr lang="en-US" dirty="0" smtClean="0"/>
              <a:t>4 </a:t>
            </a:r>
            <a:r>
              <a:rPr lang="en-US" b="1" dirty="0"/>
              <a:t>Ensures </a:t>
            </a:r>
            <a:r>
              <a:rPr lang="en-US" b="1" dirty="0" err="1"/>
              <a:t>serializability</a:t>
            </a:r>
            <a:r>
              <a:rPr lang="en-US" dirty="0"/>
              <a:t> without using locks.</a:t>
            </a:r>
          </a:p>
          <a:p>
            <a:pPr algn="just"/>
            <a:r>
              <a:rPr lang="en-US" dirty="0"/>
              <a:t>This avoids delays caused by locking but may lead to </a:t>
            </a:r>
            <a:r>
              <a:rPr lang="en-US" b="1" dirty="0"/>
              <a:t>more transaction restarts</a:t>
            </a:r>
            <a:r>
              <a:rPr lang="en-US" dirty="0"/>
              <a:t>.</a:t>
            </a:r>
          </a:p>
          <a:p>
            <a:pPr algn="just"/>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61985601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55000" lnSpcReduction="20000"/>
          </a:bodyPr>
          <a:lstStyle/>
          <a:p>
            <a:r>
              <a:rPr lang="en-US" dirty="0"/>
              <a:t>Consider two transactions, </a:t>
            </a:r>
            <a:r>
              <a:rPr lang="en-US" b="1" dirty="0"/>
              <a:t>T1</a:t>
            </a:r>
            <a:r>
              <a:rPr lang="en-US" dirty="0"/>
              <a:t> and </a:t>
            </a:r>
            <a:r>
              <a:rPr lang="en-US" b="1" dirty="0"/>
              <a:t>T2</a:t>
            </a:r>
            <a:r>
              <a:rPr lang="en-US" dirty="0"/>
              <a:t>, accessing the same data item </a:t>
            </a:r>
            <a:r>
              <a:rPr lang="en-US" b="1" dirty="0"/>
              <a:t>X</a:t>
            </a:r>
            <a:r>
              <a:rPr lang="en-US" dirty="0"/>
              <a:t> in a database.</a:t>
            </a:r>
          </a:p>
          <a:p>
            <a:r>
              <a:rPr lang="en-US" b="1" dirty="0"/>
              <a:t>T1</a:t>
            </a:r>
            <a:r>
              <a:rPr lang="en-US" dirty="0"/>
              <a:t> starts at </a:t>
            </a:r>
            <a:r>
              <a:rPr lang="en-US" b="1" dirty="0"/>
              <a:t>time 5</a:t>
            </a:r>
            <a:r>
              <a:rPr lang="en-US" dirty="0"/>
              <a:t> and wants to write to </a:t>
            </a:r>
            <a:r>
              <a:rPr lang="en-US" b="1" dirty="0"/>
              <a:t>X</a:t>
            </a:r>
            <a:r>
              <a:rPr lang="en-US" dirty="0"/>
              <a:t>.</a:t>
            </a:r>
          </a:p>
          <a:p>
            <a:r>
              <a:rPr lang="en-US" b="1" dirty="0"/>
              <a:t>T2</a:t>
            </a:r>
            <a:r>
              <a:rPr lang="en-US" dirty="0"/>
              <a:t> starts at </a:t>
            </a:r>
            <a:r>
              <a:rPr lang="en-US" b="1" dirty="0"/>
              <a:t>time 8</a:t>
            </a:r>
            <a:r>
              <a:rPr lang="en-US" dirty="0"/>
              <a:t> and wants to read </a:t>
            </a:r>
            <a:r>
              <a:rPr lang="en-US" b="1" dirty="0"/>
              <a:t>X</a:t>
            </a:r>
            <a:r>
              <a:rPr lang="en-US" dirty="0"/>
              <a:t>.</a:t>
            </a:r>
          </a:p>
          <a:p>
            <a:r>
              <a:rPr lang="en-US" b="1" dirty="0"/>
              <a:t>Step-by-Step Execution:</a:t>
            </a:r>
          </a:p>
          <a:p>
            <a:r>
              <a:rPr lang="en-US" b="1" dirty="0"/>
              <a:t>Initial State of X:</a:t>
            </a:r>
            <a:endParaRPr lang="en-US" dirty="0"/>
          </a:p>
          <a:p>
            <a:pPr lvl="1"/>
            <a:r>
              <a:rPr lang="en-US" dirty="0"/>
              <a:t>Read Timestamp (RTS) = </a:t>
            </a:r>
            <a:r>
              <a:rPr lang="en-US" b="1" dirty="0"/>
              <a:t>0</a:t>
            </a:r>
            <a:r>
              <a:rPr lang="en-US" dirty="0"/>
              <a:t> (no reads yet)</a:t>
            </a:r>
          </a:p>
          <a:p>
            <a:pPr lvl="1"/>
            <a:r>
              <a:rPr lang="en-US" dirty="0"/>
              <a:t>Write Timestamp (WTS) = </a:t>
            </a:r>
            <a:r>
              <a:rPr lang="en-US" b="1" dirty="0"/>
              <a:t>0</a:t>
            </a:r>
            <a:r>
              <a:rPr lang="en-US" dirty="0"/>
              <a:t> (no writes yet)</a:t>
            </a:r>
          </a:p>
          <a:p>
            <a:r>
              <a:rPr lang="en-US" b="1" dirty="0"/>
              <a:t>Transaction T1 writes X at time 5:</a:t>
            </a:r>
            <a:endParaRPr lang="en-US" dirty="0"/>
          </a:p>
          <a:p>
            <a:pPr lvl="1"/>
            <a:r>
              <a:rPr lang="en-US" dirty="0"/>
              <a:t>Since </a:t>
            </a:r>
            <a:r>
              <a:rPr lang="en-US" b="1" dirty="0"/>
              <a:t>WTS(X) &lt; Timestamp(T1) (0 &lt; 5)</a:t>
            </a:r>
            <a:r>
              <a:rPr lang="en-US" dirty="0"/>
              <a:t>, T1 writes successfully.</a:t>
            </a:r>
          </a:p>
          <a:p>
            <a:pPr lvl="1"/>
            <a:r>
              <a:rPr lang="en-US" dirty="0"/>
              <a:t>Update </a:t>
            </a:r>
            <a:r>
              <a:rPr lang="en-US" b="1" dirty="0"/>
              <a:t>WTS(X) = 5</a:t>
            </a:r>
            <a:r>
              <a:rPr lang="en-US" dirty="0"/>
              <a:t>.</a:t>
            </a:r>
          </a:p>
          <a:p>
            <a:r>
              <a:rPr lang="en-US" b="1" dirty="0"/>
              <a:t>Transaction T2 reads X at time 8:</a:t>
            </a:r>
            <a:endParaRPr lang="en-US" dirty="0"/>
          </a:p>
          <a:p>
            <a:pPr lvl="1"/>
            <a:r>
              <a:rPr lang="en-US" dirty="0"/>
              <a:t>Since </a:t>
            </a:r>
            <a:r>
              <a:rPr lang="en-US" b="1" dirty="0"/>
              <a:t>WTS(X) ≤ Timestamp(T2) (5 ≤ 8)</a:t>
            </a:r>
            <a:r>
              <a:rPr lang="en-US" dirty="0"/>
              <a:t>, T2 reads successfully.</a:t>
            </a:r>
          </a:p>
          <a:p>
            <a:pPr lvl="1"/>
            <a:r>
              <a:rPr lang="en-US" dirty="0"/>
              <a:t>Update </a:t>
            </a:r>
            <a:r>
              <a:rPr lang="en-US" b="1" dirty="0"/>
              <a:t>RTS(X) = 8</a:t>
            </a:r>
            <a:r>
              <a:rPr lang="en-US" dirty="0"/>
              <a:t>.</a:t>
            </a:r>
          </a:p>
          <a:p>
            <a:r>
              <a:rPr lang="en-US" b="1" dirty="0"/>
              <a:t>Now, a new transaction T3 starts at time 6 and tries to write X:</a:t>
            </a:r>
            <a:endParaRPr lang="en-US" dirty="0"/>
          </a:p>
          <a:p>
            <a:pPr lvl="1"/>
            <a:r>
              <a:rPr lang="en-US" b="1" dirty="0"/>
              <a:t>T3’s timestamp (6) is less than the current WTS(X) (5)</a:t>
            </a:r>
            <a:r>
              <a:rPr lang="en-US" dirty="0"/>
              <a:t>.</a:t>
            </a:r>
          </a:p>
          <a:p>
            <a:pPr lvl="1"/>
            <a:r>
              <a:rPr lang="en-US" dirty="0"/>
              <a:t>This </a:t>
            </a:r>
            <a:r>
              <a:rPr lang="en-US" b="1" dirty="0"/>
              <a:t>violates timestamp order</a:t>
            </a:r>
            <a:r>
              <a:rPr lang="en-US" dirty="0"/>
              <a:t>, as a later transaction (T1) has already written X.</a:t>
            </a:r>
          </a:p>
          <a:p>
            <a:pPr lvl="1"/>
            <a:r>
              <a:rPr lang="en-US" b="1" dirty="0"/>
              <a:t>T3 is aborted</a:t>
            </a:r>
            <a:r>
              <a:rPr lang="en-US" dirty="0"/>
              <a:t> and restarted with a new timestamp.</a:t>
            </a:r>
          </a:p>
          <a:p>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83474901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855" y="762000"/>
            <a:ext cx="8229600" cy="1143000"/>
          </a:xfrm>
        </p:spPr>
        <p:txBody>
          <a:bodyPr>
            <a:noAutofit/>
          </a:bodyPr>
          <a:lstStyle/>
          <a:p>
            <a:r>
              <a:rPr lang="en-US" sz="2800" b="1" dirty="0"/>
              <a:t>Multiple Granularity in </a:t>
            </a:r>
            <a:r>
              <a:rPr lang="en-US" sz="2800" b="1" dirty="0" smtClean="0"/>
              <a:t>DBMS</a:t>
            </a:r>
            <a:endParaRPr lang="en-US" sz="2800" dirty="0"/>
          </a:p>
        </p:txBody>
      </p:sp>
      <p:sp>
        <p:nvSpPr>
          <p:cNvPr id="3" name="Content Placeholder 2"/>
          <p:cNvSpPr>
            <a:spLocks noGrp="1"/>
          </p:cNvSpPr>
          <p:nvPr>
            <p:ph idx="1"/>
          </p:nvPr>
        </p:nvSpPr>
        <p:spPr/>
        <p:txBody>
          <a:bodyPr>
            <a:normAutofit/>
          </a:bodyPr>
          <a:lstStyle/>
          <a:p>
            <a:pPr algn="just"/>
            <a:r>
              <a:rPr lang="en-US" dirty="0" smtClean="0"/>
              <a:t>Multiple </a:t>
            </a:r>
            <a:r>
              <a:rPr lang="en-US" dirty="0"/>
              <a:t>Granularity is a </a:t>
            </a:r>
            <a:r>
              <a:rPr lang="en-US" b="1" dirty="0"/>
              <a:t>hierarchical locking mechanism</a:t>
            </a:r>
            <a:r>
              <a:rPr lang="en-US" dirty="0"/>
              <a:t> used in database systems to allow transactions to lock </a:t>
            </a:r>
            <a:r>
              <a:rPr lang="en-US" b="1" dirty="0"/>
              <a:t>different levels of data granularity</a:t>
            </a:r>
            <a:r>
              <a:rPr lang="en-US" dirty="0"/>
              <a:t> efficiently. This technique improves concurrency control and reduces the </a:t>
            </a:r>
            <a:r>
              <a:rPr lang="en-US" b="1" dirty="0"/>
              <a:t>number of locks needed</a:t>
            </a:r>
            <a:r>
              <a:rPr lang="en-US" dirty="0"/>
              <a:t>, thereby </a:t>
            </a:r>
            <a:r>
              <a:rPr lang="en-US" b="1" dirty="0"/>
              <a:t>reducing overhead and increasing performance</a:t>
            </a:r>
            <a:r>
              <a:rPr lang="en-US" dirty="0"/>
              <a:t>.</a:t>
            </a:r>
          </a:p>
          <a:p>
            <a:pPr algn="just"/>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396496878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b="1" dirty="0"/>
              <a:t>What is Granularity?</a:t>
            </a:r>
          </a:p>
          <a:p>
            <a:r>
              <a:rPr lang="en-US" dirty="0"/>
              <a:t>Granularity refers to the </a:t>
            </a:r>
            <a:r>
              <a:rPr lang="en-US" b="1" dirty="0"/>
              <a:t>size of the data item</a:t>
            </a:r>
            <a:r>
              <a:rPr lang="en-US" dirty="0"/>
              <a:t> that a transaction locks. It can range from a </a:t>
            </a:r>
            <a:r>
              <a:rPr lang="en-US" b="1" dirty="0"/>
              <a:t>single record</a:t>
            </a:r>
            <a:r>
              <a:rPr lang="en-US" dirty="0"/>
              <a:t> to the </a:t>
            </a:r>
            <a:r>
              <a:rPr lang="en-US" b="1" dirty="0"/>
              <a:t>entire database</a:t>
            </a:r>
            <a:r>
              <a:rPr lang="en-US" dirty="0"/>
              <a:t>.</a:t>
            </a:r>
          </a:p>
          <a:p>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26102941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
            </a:r>
            <a:endParaRPr lang="en-US" dirty="0"/>
          </a:p>
        </p:txBody>
      </p:sp>
      <p:sp>
        <p:nvSpPr>
          <p:cNvPr id="3" name="Content Placeholder 2"/>
          <p:cNvSpPr>
            <a:spLocks noGrp="1"/>
          </p:cNvSpPr>
          <p:nvPr>
            <p:ph idx="1"/>
          </p:nvPr>
        </p:nvSpPr>
        <p:spPr>
          <a:xfrm>
            <a:off x="457200" y="1600200"/>
            <a:ext cx="6248400" cy="4525963"/>
          </a:xfrm>
        </p:spPr>
        <p:txBody>
          <a:bodyPr>
            <a:normAutofit fontScale="55000" lnSpcReduction="20000"/>
          </a:bodyPr>
          <a:lstStyle/>
          <a:p>
            <a:pPr marL="0" indent="0">
              <a:buNone/>
            </a:pPr>
            <a:r>
              <a:rPr lang="en-US" b="1" dirty="0"/>
              <a:t>Database-Level Locking</a:t>
            </a:r>
            <a:endParaRPr lang="en-US" dirty="0"/>
          </a:p>
          <a:p>
            <a:r>
              <a:rPr lang="en-US" dirty="0"/>
              <a:t>The entire database is locked.</a:t>
            </a:r>
          </a:p>
          <a:p>
            <a:r>
              <a:rPr lang="en-US" dirty="0"/>
              <a:t>Prevents any other transaction from accessing any part of the database.</a:t>
            </a:r>
          </a:p>
          <a:p>
            <a:r>
              <a:rPr lang="en-US" b="1" dirty="0"/>
              <a:t>Used for major operations like backups</a:t>
            </a:r>
            <a:r>
              <a:rPr lang="en-US" dirty="0" smtClean="0"/>
              <a:t>.</a:t>
            </a:r>
          </a:p>
          <a:p>
            <a:r>
              <a:rPr lang="en-US" dirty="0" err="1" smtClean="0"/>
              <a:t>Eg</a:t>
            </a:r>
            <a:r>
              <a:rPr lang="en-US" dirty="0" smtClean="0"/>
              <a:t> A </a:t>
            </a:r>
            <a:r>
              <a:rPr lang="en-US" dirty="0"/>
              <a:t>bank runs </a:t>
            </a:r>
            <a:r>
              <a:rPr lang="en-US" b="1" dirty="0"/>
              <a:t>end-of-day processing</a:t>
            </a:r>
            <a:r>
              <a:rPr lang="en-US" dirty="0"/>
              <a:t> to update customer balances, interest rates, and statements</a:t>
            </a:r>
            <a:endParaRPr lang="en-US" dirty="0" smtClean="0"/>
          </a:p>
          <a:p>
            <a:pPr marL="0" indent="0">
              <a:buNone/>
            </a:pPr>
            <a:r>
              <a:rPr lang="en-US" b="1" dirty="0"/>
              <a:t>File-Level Locking</a:t>
            </a:r>
            <a:endParaRPr lang="en-US" dirty="0"/>
          </a:p>
          <a:p>
            <a:r>
              <a:rPr lang="en-US" dirty="0"/>
              <a:t>Locks an entire file containing multiple pages.</a:t>
            </a:r>
          </a:p>
          <a:p>
            <a:r>
              <a:rPr lang="en-US" dirty="0"/>
              <a:t>Prevents other transactions from accessing data within the file.</a:t>
            </a:r>
          </a:p>
          <a:p>
            <a:r>
              <a:rPr lang="en-US" b="1" dirty="0"/>
              <a:t>Efficient for transactions modifying multiple records in a file</a:t>
            </a:r>
            <a:r>
              <a:rPr lang="en-US" dirty="0" smtClean="0"/>
              <a:t>.</a:t>
            </a:r>
          </a:p>
          <a:p>
            <a:r>
              <a:rPr lang="en-US" dirty="0" err="1" smtClean="0"/>
              <a:t>Eg</a:t>
            </a:r>
            <a:r>
              <a:rPr lang="en-US" dirty="0"/>
              <a:t> A company processes </a:t>
            </a:r>
            <a:r>
              <a:rPr lang="en-US" b="1" dirty="0"/>
              <a:t>salary payments</a:t>
            </a:r>
            <a:r>
              <a:rPr lang="en-US" dirty="0"/>
              <a:t> for all employees. It locks the </a:t>
            </a:r>
            <a:r>
              <a:rPr lang="en-US" b="1" dirty="0"/>
              <a:t>transactions file</a:t>
            </a:r>
            <a:r>
              <a:rPr lang="en-US" dirty="0"/>
              <a:t> to prevent other transactions from interfering while salaries are credited.</a:t>
            </a:r>
          </a:p>
          <a:p>
            <a:endParaRPr lang="en-US" dirty="0"/>
          </a:p>
          <a:p>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66024450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62500" lnSpcReduction="20000"/>
          </a:bodyPr>
          <a:lstStyle/>
          <a:p>
            <a:pPr marL="0" indent="0">
              <a:buNone/>
            </a:pPr>
            <a:r>
              <a:rPr lang="en-US" b="1" dirty="0"/>
              <a:t>Page-Level Locking</a:t>
            </a:r>
            <a:endParaRPr lang="en-US" dirty="0"/>
          </a:p>
          <a:p>
            <a:r>
              <a:rPr lang="en-US" dirty="0"/>
              <a:t>Locks a page, which contains multiple records.</a:t>
            </a:r>
          </a:p>
          <a:p>
            <a:r>
              <a:rPr lang="en-US" dirty="0"/>
              <a:t>Allows better concurrency than file-level locking.</a:t>
            </a:r>
          </a:p>
          <a:p>
            <a:r>
              <a:rPr lang="en-US" b="1" dirty="0"/>
              <a:t>Common in DBMS implementations</a:t>
            </a:r>
            <a:r>
              <a:rPr lang="en-US" dirty="0" smtClean="0"/>
              <a:t>.</a:t>
            </a:r>
          </a:p>
          <a:p>
            <a:r>
              <a:rPr lang="en-US" dirty="0" err="1" smtClean="0"/>
              <a:t>Eg</a:t>
            </a:r>
            <a:r>
              <a:rPr lang="en-US" dirty="0"/>
              <a:t> In a banking system, when a customer views their recent transactions, the database locks the entire page containing multiple transactions to prevent inconsistencies during concurrent access.</a:t>
            </a:r>
          </a:p>
          <a:p>
            <a:pPr marL="0" indent="0">
              <a:buNone/>
            </a:pPr>
            <a:r>
              <a:rPr lang="en-US" b="1" dirty="0"/>
              <a:t>Record-Level Locking</a:t>
            </a:r>
            <a:endParaRPr lang="en-US" dirty="0"/>
          </a:p>
          <a:p>
            <a:r>
              <a:rPr lang="en-US" dirty="0"/>
              <a:t>The most </a:t>
            </a:r>
            <a:r>
              <a:rPr lang="en-US" b="1" dirty="0"/>
              <a:t>fine-grained</a:t>
            </a:r>
            <a:r>
              <a:rPr lang="en-US" dirty="0"/>
              <a:t> level of locking.</a:t>
            </a:r>
          </a:p>
          <a:p>
            <a:r>
              <a:rPr lang="en-US" b="1" dirty="0"/>
              <a:t>Best for high concurrency but requires more overhead</a:t>
            </a:r>
            <a:r>
              <a:rPr lang="en-US" dirty="0"/>
              <a:t>.</a:t>
            </a:r>
          </a:p>
          <a:p>
            <a:r>
              <a:rPr lang="en-US" dirty="0"/>
              <a:t>Used when transactions modify only a few </a:t>
            </a:r>
            <a:r>
              <a:rPr lang="en-US" dirty="0" smtClean="0"/>
              <a:t>records</a:t>
            </a:r>
          </a:p>
          <a:p>
            <a:r>
              <a:rPr lang="en-US" dirty="0"/>
              <a:t>In an e-commerce website, when a customer updates their delivery address, only the specific record of that user is locked, allowing other users to update their information simultaneously without conflicts.</a:t>
            </a:r>
          </a:p>
          <a:p>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275106708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685800"/>
            <a:ext cx="8229600" cy="1143000"/>
          </a:xfrm>
        </p:spPr>
        <p:txBody>
          <a:bodyPr>
            <a:normAutofit fontScale="90000"/>
          </a:bodyPr>
          <a:lstStyle/>
          <a:p>
            <a:r>
              <a:rPr lang="en-US" b="1" dirty="0"/>
              <a:t>Hierarchical Locking Structure</a:t>
            </a:r>
            <a:br>
              <a:rPr lang="en-US" b="1" dirty="0"/>
            </a:b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Multiple </a:t>
            </a:r>
            <a:r>
              <a:rPr lang="en-US" dirty="0"/>
              <a:t>Granularity follows a </a:t>
            </a:r>
            <a:r>
              <a:rPr lang="en-US" b="1" dirty="0"/>
              <a:t>hierarchical locking model</a:t>
            </a:r>
            <a:r>
              <a:rPr lang="en-US" dirty="0"/>
              <a:t> with different levels:</a:t>
            </a:r>
          </a:p>
          <a:p>
            <a:r>
              <a:rPr lang="en-US" b="1" dirty="0"/>
              <a:t>Higher-level locks (Database/File)</a:t>
            </a:r>
            <a:r>
              <a:rPr lang="en-US" dirty="0"/>
              <a:t> → Affect all lower-level components. </a:t>
            </a:r>
            <a:endParaRPr lang="en-US" dirty="0" smtClean="0"/>
          </a:p>
          <a:p>
            <a:r>
              <a:rPr lang="en-US" b="1" dirty="0" smtClean="0"/>
              <a:t>Lower-level </a:t>
            </a:r>
            <a:r>
              <a:rPr lang="en-US" b="1" dirty="0"/>
              <a:t>locks (Page/Record)</a:t>
            </a:r>
            <a:r>
              <a:rPr lang="en-US" dirty="0"/>
              <a:t> → Apply only to specific data</a:t>
            </a:r>
            <a:r>
              <a:rPr lang="en-US" dirty="0" smtClean="0"/>
              <a:t>.</a:t>
            </a:r>
          </a:p>
          <a:p>
            <a:r>
              <a:rPr lang="en-US" b="1" dirty="0"/>
              <a:t>Example:</a:t>
            </a:r>
            <a:endParaRPr lang="en-US" dirty="0"/>
          </a:p>
          <a:p>
            <a:r>
              <a:rPr lang="en-US" dirty="0"/>
              <a:t>A transaction </a:t>
            </a:r>
            <a:r>
              <a:rPr lang="en-US" b="1" dirty="0"/>
              <a:t>T1</a:t>
            </a:r>
            <a:r>
              <a:rPr lang="en-US" dirty="0"/>
              <a:t> locks an entire file → All its pages and records are also locked.</a:t>
            </a:r>
          </a:p>
          <a:p>
            <a:r>
              <a:rPr lang="en-US" dirty="0"/>
              <a:t>A transaction </a:t>
            </a:r>
            <a:r>
              <a:rPr lang="en-US" b="1" dirty="0"/>
              <a:t>T2</a:t>
            </a:r>
            <a:r>
              <a:rPr lang="en-US" dirty="0"/>
              <a:t> locks only a single record → Other records in the same file are accessible.</a:t>
            </a:r>
          </a:p>
          <a:p>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0333978"/>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70000" lnSpcReduction="20000"/>
          </a:bodyPr>
          <a:lstStyle/>
          <a:p>
            <a:r>
              <a:rPr lang="en-US" b="1" dirty="0"/>
              <a:t>Higher-Level Lock (Database-Level Locking)</a:t>
            </a:r>
            <a:r>
              <a:rPr lang="en-US" dirty="0"/>
              <a:t>: When a bank performs a </a:t>
            </a:r>
            <a:r>
              <a:rPr lang="en-US" b="1" dirty="0"/>
              <a:t>daily backup</a:t>
            </a:r>
            <a:r>
              <a:rPr lang="en-US" dirty="0"/>
              <a:t>, it locks the entire database, preventing any updates until the process is completed.</a:t>
            </a:r>
          </a:p>
          <a:p>
            <a:r>
              <a:rPr lang="en-US" b="1" dirty="0"/>
              <a:t>Mid-Level Lock (Table/File-Level Locking)</a:t>
            </a:r>
            <a:r>
              <a:rPr lang="en-US" dirty="0"/>
              <a:t>: When a </a:t>
            </a:r>
            <a:r>
              <a:rPr lang="en-US" b="1" dirty="0"/>
              <a:t>branch manager generates a report</a:t>
            </a:r>
            <a:r>
              <a:rPr lang="en-US" dirty="0"/>
              <a:t> on all customer transactions in a branch, the system locks the transactions table for that branch to ensure consistency.</a:t>
            </a:r>
          </a:p>
          <a:p>
            <a:r>
              <a:rPr lang="en-US" b="1" dirty="0"/>
              <a:t>Lower-Level Lock (Page-Level Locking)</a:t>
            </a:r>
            <a:r>
              <a:rPr lang="en-US" dirty="0"/>
              <a:t>: When a customer </a:t>
            </a:r>
            <a:r>
              <a:rPr lang="en-US" b="1" dirty="0"/>
              <a:t>checks their mini-statement</a:t>
            </a:r>
            <a:r>
              <a:rPr lang="en-US" dirty="0"/>
              <a:t>, the system locks only the page containing their recent transactions, allowing others to view their statements simultaneously.</a:t>
            </a:r>
          </a:p>
          <a:p>
            <a:r>
              <a:rPr lang="en-US" b="1" dirty="0"/>
              <a:t>Lowest-Level Lock (Record-Level Locking)</a:t>
            </a:r>
            <a:r>
              <a:rPr lang="en-US" dirty="0"/>
              <a:t>: When a customer </a:t>
            </a:r>
            <a:r>
              <a:rPr lang="en-US" b="1" dirty="0"/>
              <a:t>transfers money</a:t>
            </a:r>
            <a:r>
              <a:rPr lang="en-US" dirty="0"/>
              <a:t>, only their account balance record is locked, ensuring that other customers can still perform transactions without interference.</a:t>
            </a:r>
          </a:p>
          <a:p>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91066028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70000" lnSpcReduction="20000"/>
          </a:bodyPr>
          <a:lstStyle/>
          <a:p>
            <a:pPr marL="0" indent="0">
              <a:buNone/>
            </a:pPr>
            <a:r>
              <a:rPr lang="en-US" b="1" dirty="0"/>
              <a:t>3. Types of Locks in Multiple Granularity</a:t>
            </a:r>
          </a:p>
          <a:p>
            <a:r>
              <a:rPr lang="en-US" b="1" dirty="0"/>
              <a:t>a) Shared Lock (S)</a:t>
            </a:r>
          </a:p>
          <a:p>
            <a:r>
              <a:rPr lang="en-US" dirty="0"/>
              <a:t>Allows </a:t>
            </a:r>
            <a:r>
              <a:rPr lang="en-US" b="1" dirty="0"/>
              <a:t>multiple transactions</a:t>
            </a:r>
            <a:r>
              <a:rPr lang="en-US" dirty="0"/>
              <a:t> to </a:t>
            </a:r>
            <a:r>
              <a:rPr lang="en-US" b="1" dirty="0"/>
              <a:t>read</a:t>
            </a:r>
            <a:r>
              <a:rPr lang="en-US" dirty="0"/>
              <a:t> a data item </a:t>
            </a:r>
            <a:r>
              <a:rPr lang="en-US" b="1" dirty="0"/>
              <a:t>simultaneously</a:t>
            </a:r>
            <a:r>
              <a:rPr lang="en-US" dirty="0"/>
              <a:t>.</a:t>
            </a:r>
          </a:p>
          <a:p>
            <a:r>
              <a:rPr lang="en-US" dirty="0"/>
              <a:t>No modifications are allowed.</a:t>
            </a:r>
          </a:p>
          <a:p>
            <a:r>
              <a:rPr lang="en-US" dirty="0"/>
              <a:t>Example: Multiple users can view customer details without modifying them.</a:t>
            </a:r>
          </a:p>
          <a:p>
            <a:r>
              <a:rPr lang="en-US" b="1" dirty="0"/>
              <a:t>b) Exclusive Lock (X)</a:t>
            </a:r>
          </a:p>
          <a:p>
            <a:r>
              <a:rPr lang="en-US" dirty="0"/>
              <a:t>Only </a:t>
            </a:r>
            <a:r>
              <a:rPr lang="en-US" b="1" dirty="0"/>
              <a:t>one transaction</a:t>
            </a:r>
            <a:r>
              <a:rPr lang="en-US" dirty="0"/>
              <a:t> can </a:t>
            </a:r>
            <a:r>
              <a:rPr lang="en-US" b="1" dirty="0"/>
              <a:t>read and modify</a:t>
            </a:r>
            <a:r>
              <a:rPr lang="en-US" dirty="0"/>
              <a:t> the data at a time.</a:t>
            </a:r>
          </a:p>
          <a:p>
            <a:r>
              <a:rPr lang="en-US" dirty="0"/>
              <a:t>Prevents other transactions from accessing the locked data.</a:t>
            </a:r>
          </a:p>
          <a:p>
            <a:r>
              <a:rPr lang="en-US" dirty="0"/>
              <a:t>Example: A bank transaction modifying an account balance.</a:t>
            </a:r>
          </a:p>
          <a:p>
            <a:r>
              <a:rPr lang="en-US" b="1" dirty="0"/>
              <a:t>c) Intention </a:t>
            </a:r>
            <a:r>
              <a:rPr lang="en-US" b="1" dirty="0" smtClean="0"/>
              <a:t>Locks </a:t>
            </a:r>
            <a:r>
              <a:rPr lang="en-US" dirty="0" smtClean="0"/>
              <a:t>(</a:t>
            </a:r>
            <a:r>
              <a:rPr lang="en-US" dirty="0"/>
              <a:t>IS) </a:t>
            </a:r>
            <a:endParaRPr lang="en-US" b="1" dirty="0"/>
          </a:p>
          <a:p>
            <a:r>
              <a:rPr lang="en-US" dirty="0"/>
              <a:t>Since different levels of granularity exist, </a:t>
            </a:r>
            <a:r>
              <a:rPr lang="en-US" b="1" dirty="0"/>
              <a:t>intention locks</a:t>
            </a:r>
            <a:r>
              <a:rPr lang="en-US" dirty="0"/>
              <a:t> are used to indicate a transaction’s intent </a:t>
            </a:r>
            <a:r>
              <a:rPr lang="en-US" dirty="0" smtClean="0"/>
              <a:t>(</a:t>
            </a:r>
            <a:r>
              <a:rPr lang="en-US" sz="2000" dirty="0"/>
              <a:t>getting permission in advance</a:t>
            </a:r>
            <a:r>
              <a:rPr lang="en-US" dirty="0" smtClean="0"/>
              <a:t>)to </a:t>
            </a:r>
            <a:r>
              <a:rPr lang="en-US" dirty="0"/>
              <a:t>acquire a lock at a lower level.</a:t>
            </a:r>
          </a:p>
          <a:p>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23140029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143000"/>
          </a:xfrm>
        </p:spPr>
        <p:txBody>
          <a:bodyPr/>
          <a:lstStyle/>
          <a:p>
            <a:r>
              <a:rPr lang="en-US" dirty="0" smtClean="0"/>
              <a:t>Partially committed and committed</a:t>
            </a:r>
            <a:endParaRPr lang="en-US" dirty="0"/>
          </a:p>
        </p:txBody>
      </p:sp>
      <p:sp>
        <p:nvSpPr>
          <p:cNvPr id="3" name="Content Placeholder 2"/>
          <p:cNvSpPr>
            <a:spLocks noGrp="1"/>
          </p:cNvSpPr>
          <p:nvPr>
            <p:ph idx="1"/>
          </p:nvPr>
        </p:nvSpPr>
        <p:spPr>
          <a:xfrm>
            <a:off x="457200" y="1447800"/>
            <a:ext cx="8229600" cy="4525963"/>
          </a:xfrm>
        </p:spPr>
        <p:txBody>
          <a:bodyPr>
            <a:normAutofit fontScale="92500" lnSpcReduction="10000"/>
          </a:bodyPr>
          <a:lstStyle/>
          <a:p>
            <a:r>
              <a:rPr lang="en-US" dirty="0" smtClean="0"/>
              <a:t>Partially Committed - This is also an execution phase where last step in the transaction is executed. But data is still not saved to the database. In example of calculating total marks, final display the total marks step is executed in this state.</a:t>
            </a:r>
          </a:p>
          <a:p>
            <a:r>
              <a:rPr lang="en-US" dirty="0" smtClean="0"/>
              <a:t>Committed - In this state, all the transactions are permanently saved to the database. This step is the last step of a transaction, if it executes without fail</a:t>
            </a:r>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403585881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70000" lnSpcReduction="20000"/>
          </a:bodyPr>
          <a:lstStyle/>
          <a:p>
            <a:r>
              <a:rPr lang="en-US" b="1" dirty="0"/>
              <a:t>Example of IS Lock</a:t>
            </a:r>
          </a:p>
          <a:p>
            <a:r>
              <a:rPr lang="en-US" b="1" dirty="0"/>
              <a:t>Scenario: A Transaction Wants to Read Some Records in a File</a:t>
            </a:r>
          </a:p>
          <a:p>
            <a:r>
              <a:rPr lang="en-US" b="1" dirty="0"/>
              <a:t>Database Structure</a:t>
            </a:r>
            <a:endParaRPr lang="en-US" dirty="0"/>
          </a:p>
          <a:p>
            <a:pPr lvl="1"/>
            <a:r>
              <a:rPr lang="en-US" b="1" dirty="0"/>
              <a:t>Database (DB)</a:t>
            </a:r>
            <a:r>
              <a:rPr lang="en-US" dirty="0"/>
              <a:t> </a:t>
            </a:r>
          </a:p>
          <a:p>
            <a:pPr lvl="2"/>
            <a:r>
              <a:rPr lang="en-US" b="1" dirty="0"/>
              <a:t>Area A1</a:t>
            </a:r>
            <a:r>
              <a:rPr lang="en-US" dirty="0"/>
              <a:t> </a:t>
            </a:r>
          </a:p>
          <a:p>
            <a:pPr lvl="3"/>
            <a:r>
              <a:rPr lang="en-US" b="1" dirty="0"/>
              <a:t>File F1</a:t>
            </a:r>
            <a:r>
              <a:rPr lang="en-US" dirty="0"/>
              <a:t> </a:t>
            </a:r>
          </a:p>
          <a:p>
            <a:pPr lvl="4"/>
            <a:r>
              <a:rPr lang="en-US" b="1" dirty="0"/>
              <a:t>Record R1</a:t>
            </a:r>
            <a:endParaRPr lang="en-US" dirty="0"/>
          </a:p>
          <a:p>
            <a:pPr lvl="4"/>
            <a:r>
              <a:rPr lang="en-US" b="1" dirty="0"/>
              <a:t>Record R2</a:t>
            </a:r>
            <a:endParaRPr lang="en-US" dirty="0"/>
          </a:p>
          <a:p>
            <a:r>
              <a:rPr lang="en-US" b="1" dirty="0"/>
              <a:t>Transaction T1 wants to read Record R1.</a:t>
            </a:r>
            <a:endParaRPr lang="en-US" dirty="0"/>
          </a:p>
          <a:p>
            <a:pPr lvl="1"/>
            <a:r>
              <a:rPr lang="en-US" dirty="0"/>
              <a:t>Before locking </a:t>
            </a:r>
            <a:r>
              <a:rPr lang="en-US" b="1" dirty="0"/>
              <a:t>R1 in Shared (S) mode</a:t>
            </a:r>
            <a:r>
              <a:rPr lang="en-US" dirty="0"/>
              <a:t>, it must indicate its intention to read.</a:t>
            </a:r>
          </a:p>
          <a:p>
            <a:pPr lvl="1"/>
            <a:r>
              <a:rPr lang="en-US" dirty="0"/>
              <a:t>It </a:t>
            </a:r>
            <a:r>
              <a:rPr lang="en-US" b="1" dirty="0"/>
              <a:t>first</a:t>
            </a:r>
            <a:r>
              <a:rPr lang="en-US" dirty="0"/>
              <a:t> places IS locks on the </a:t>
            </a:r>
            <a:r>
              <a:rPr lang="en-US" b="1" dirty="0"/>
              <a:t>higher levels</a:t>
            </a:r>
            <a:r>
              <a:rPr lang="en-US" dirty="0"/>
              <a:t>: </a:t>
            </a:r>
          </a:p>
          <a:p>
            <a:pPr lvl="2"/>
            <a:r>
              <a:rPr lang="en-US" b="1" dirty="0"/>
              <a:t>IS on DB</a:t>
            </a:r>
            <a:r>
              <a:rPr lang="en-US" dirty="0"/>
              <a:t> (to show it will read something inside the database).</a:t>
            </a:r>
          </a:p>
          <a:p>
            <a:pPr lvl="2"/>
            <a:r>
              <a:rPr lang="en-US" b="1" dirty="0"/>
              <a:t>IS on Area A1</a:t>
            </a:r>
            <a:r>
              <a:rPr lang="en-US" dirty="0"/>
              <a:t> (to show it will read something inside this area).</a:t>
            </a:r>
          </a:p>
          <a:p>
            <a:pPr lvl="2"/>
            <a:r>
              <a:rPr lang="en-US" b="1" dirty="0"/>
              <a:t>IS on File F1</a:t>
            </a:r>
            <a:r>
              <a:rPr lang="en-US" dirty="0"/>
              <a:t> (to show it will read something inside this file).</a:t>
            </a:r>
          </a:p>
          <a:p>
            <a:pPr lvl="2"/>
            <a:r>
              <a:rPr lang="en-US" b="1" dirty="0"/>
              <a:t>S on Record R1</a:t>
            </a:r>
            <a:r>
              <a:rPr lang="en-US" dirty="0"/>
              <a:t> (actual reading lock on the record).</a:t>
            </a:r>
          </a:p>
          <a:p>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425872647"/>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85000" lnSpcReduction="10000"/>
          </a:bodyPr>
          <a:lstStyle/>
          <a:p>
            <a:pPr marL="0" indent="0">
              <a:buNone/>
            </a:pPr>
            <a:r>
              <a:rPr lang="en-US" dirty="0"/>
              <a:t>d) Shared and Intention Exclusive</a:t>
            </a:r>
            <a:endParaRPr lang="en-US" dirty="0" smtClean="0"/>
          </a:p>
          <a:p>
            <a:r>
              <a:rPr lang="en-US" dirty="0"/>
              <a:t>A </a:t>
            </a:r>
            <a:r>
              <a:rPr lang="en-US" b="1" dirty="0"/>
              <a:t>combination of S and IX locks</a:t>
            </a:r>
            <a:r>
              <a:rPr lang="en-US" dirty="0"/>
              <a:t>.</a:t>
            </a:r>
          </a:p>
          <a:p>
            <a:r>
              <a:rPr lang="en-US" dirty="0"/>
              <a:t>The transaction </a:t>
            </a:r>
            <a:r>
              <a:rPr lang="en-US" b="1" dirty="0"/>
              <a:t>reads the entire data item</a:t>
            </a:r>
            <a:r>
              <a:rPr lang="en-US" dirty="0"/>
              <a:t> but </a:t>
            </a:r>
            <a:r>
              <a:rPr lang="en-US" b="1" dirty="0"/>
              <a:t>plans to modify some of its descendants</a:t>
            </a:r>
            <a:r>
              <a:rPr lang="en-US" dirty="0"/>
              <a:t>.</a:t>
            </a:r>
          </a:p>
          <a:p>
            <a:r>
              <a:rPr lang="en-US" b="1" dirty="0"/>
              <a:t>Only one SIX lock can exist at a time on a node</a:t>
            </a:r>
            <a:r>
              <a:rPr lang="en-US" dirty="0"/>
              <a:t>, meaning other transactions </a:t>
            </a:r>
            <a:r>
              <a:rPr lang="en-US" b="1" dirty="0"/>
              <a:t>cannot get an S lock on it</a:t>
            </a:r>
            <a:r>
              <a:rPr lang="en-US" dirty="0"/>
              <a:t>.</a:t>
            </a:r>
          </a:p>
          <a:p>
            <a:r>
              <a:rPr lang="en-US" dirty="0"/>
              <a:t>Example: If a transaction </a:t>
            </a:r>
            <a:r>
              <a:rPr lang="en-US" b="1" dirty="0"/>
              <a:t>reads a file</a:t>
            </a:r>
            <a:r>
              <a:rPr lang="en-US" dirty="0"/>
              <a:t> but will </a:t>
            </a:r>
            <a:r>
              <a:rPr lang="en-US" b="1" dirty="0"/>
              <a:t>modify some of its records</a:t>
            </a:r>
            <a:r>
              <a:rPr lang="en-US" dirty="0"/>
              <a:t>, it places an </a:t>
            </a:r>
            <a:r>
              <a:rPr lang="en-US" b="1" dirty="0"/>
              <a:t>SIX lock on the file</a:t>
            </a:r>
            <a:r>
              <a:rPr lang="en-US" dirty="0"/>
              <a:t>.</a:t>
            </a:r>
          </a:p>
          <a:p>
            <a:pPr marL="0" indent="0">
              <a:buNone/>
            </a:pPr>
            <a:r>
              <a:rPr lang="en-US" dirty="0" smtClean="0"/>
              <a:t> </a:t>
            </a:r>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421013776"/>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1676400"/>
            <a:ext cx="5724525" cy="3086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33422132"/>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47500" lnSpcReduction="20000"/>
          </a:bodyPr>
          <a:lstStyle/>
          <a:p>
            <a:pPr marL="0" indent="0">
              <a:buNone/>
            </a:pPr>
            <a:r>
              <a:rPr lang="en-US" b="1" dirty="0"/>
              <a:t>Scenario 1: Two transactions just want to read some data</a:t>
            </a:r>
          </a:p>
          <a:p>
            <a:r>
              <a:rPr lang="en-US" b="1" dirty="0"/>
              <a:t>T1 locks an item with IS (Intention Shared).</a:t>
            </a:r>
            <a:endParaRPr lang="en-US" dirty="0"/>
          </a:p>
          <a:p>
            <a:r>
              <a:rPr lang="en-US" b="1" dirty="0"/>
              <a:t>T2 wants to also read and requests S (Shared).</a:t>
            </a:r>
            <a:endParaRPr lang="en-US" dirty="0"/>
          </a:p>
          <a:p>
            <a:r>
              <a:rPr lang="en-US" b="1" dirty="0"/>
              <a:t>Check the table:</a:t>
            </a:r>
            <a:r>
              <a:rPr lang="en-US" dirty="0"/>
              <a:t> IS (row) &amp; S (column) = ✅ Yes</a:t>
            </a:r>
          </a:p>
          <a:p>
            <a:r>
              <a:rPr lang="en-US" b="1" dirty="0"/>
              <a:t>Result:</a:t>
            </a:r>
            <a:r>
              <a:rPr lang="en-US" dirty="0"/>
              <a:t> Both transactions can continue, since reading does not cause conflicts.</a:t>
            </a:r>
          </a:p>
          <a:p>
            <a:pPr marL="0" indent="0">
              <a:buNone/>
            </a:pPr>
            <a:r>
              <a:rPr lang="en-US" b="1" dirty="0"/>
              <a:t>Scenario 2: One transaction wants to read, the other wants to modify</a:t>
            </a:r>
          </a:p>
          <a:p>
            <a:r>
              <a:rPr lang="en-US" b="1" dirty="0"/>
              <a:t>T1 locks an item with S (Shared) to read the data.</a:t>
            </a:r>
            <a:endParaRPr lang="en-US" dirty="0"/>
          </a:p>
          <a:p>
            <a:r>
              <a:rPr lang="en-US" b="1" dirty="0"/>
              <a:t>T2 wants to modify the same item and requests X (Exclusive).</a:t>
            </a:r>
            <a:endParaRPr lang="en-US" dirty="0"/>
          </a:p>
          <a:p>
            <a:r>
              <a:rPr lang="en-US" b="1" dirty="0"/>
              <a:t>Check the table:</a:t>
            </a:r>
            <a:r>
              <a:rPr lang="en-US" dirty="0"/>
              <a:t> S (row) &amp; X (column) = ❌ No</a:t>
            </a:r>
          </a:p>
          <a:p>
            <a:r>
              <a:rPr lang="en-US" b="1" dirty="0"/>
              <a:t>Result:</a:t>
            </a:r>
            <a:r>
              <a:rPr lang="en-US" dirty="0"/>
              <a:t> T2 must </a:t>
            </a:r>
            <a:r>
              <a:rPr lang="en-US" b="1" dirty="0"/>
              <a:t>wait</a:t>
            </a:r>
            <a:r>
              <a:rPr lang="en-US" dirty="0"/>
              <a:t> until T1 releases the lock because modification cannot happen while another transaction is reading.</a:t>
            </a:r>
          </a:p>
          <a:p>
            <a:pPr marL="0" indent="0">
              <a:buNone/>
            </a:pPr>
            <a:r>
              <a:rPr lang="en-US" b="1" dirty="0"/>
              <a:t>Scenario 3: Two transactions both want to modify the same item</a:t>
            </a:r>
          </a:p>
          <a:p>
            <a:r>
              <a:rPr lang="en-US" b="1" dirty="0"/>
              <a:t>T1 locks an item with IX (Intention Exclusive) to indicate it will modify something later.</a:t>
            </a:r>
            <a:endParaRPr lang="en-US" dirty="0"/>
          </a:p>
          <a:p>
            <a:r>
              <a:rPr lang="en-US" b="1" dirty="0"/>
              <a:t>T2 also wants to modify and requests IX.</a:t>
            </a:r>
            <a:endParaRPr lang="en-US" dirty="0"/>
          </a:p>
          <a:p>
            <a:r>
              <a:rPr lang="en-US" b="1" dirty="0"/>
              <a:t>Check the table:</a:t>
            </a:r>
            <a:r>
              <a:rPr lang="en-US" dirty="0"/>
              <a:t> IX (row) &amp; IX (column) = ✅ Yes</a:t>
            </a:r>
          </a:p>
          <a:p>
            <a:r>
              <a:rPr lang="en-US" b="1" dirty="0"/>
              <a:t>Result:</a:t>
            </a:r>
            <a:r>
              <a:rPr lang="en-US" dirty="0"/>
              <a:t> Both transactions can proceed because they are only </a:t>
            </a:r>
            <a:r>
              <a:rPr lang="en-US" b="1" dirty="0"/>
              <a:t>reserving the right</a:t>
            </a:r>
            <a:r>
              <a:rPr lang="en-US" dirty="0"/>
              <a:t> to modify, not modifying yet.</a:t>
            </a:r>
          </a:p>
          <a:p>
            <a:endParaRPr lang="en-US" dirty="0"/>
          </a:p>
          <a:p>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2958123264"/>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914400"/>
            <a:ext cx="9144000"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3671888"/>
            <a:ext cx="3276600" cy="82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3830379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lnSpcReduction="20000"/>
          </a:bodyPr>
          <a:lstStyle/>
          <a:p>
            <a:pPr algn="just"/>
            <a:r>
              <a:rPr lang="en-US" dirty="0"/>
              <a:t>When a system </a:t>
            </a:r>
            <a:r>
              <a:rPr lang="en-US" b="1" dirty="0"/>
              <a:t>crashes</a:t>
            </a:r>
            <a:r>
              <a:rPr lang="en-US" dirty="0"/>
              <a:t>, we need to </a:t>
            </a:r>
            <a:r>
              <a:rPr lang="en-US" b="1" dirty="0"/>
              <a:t>recover</a:t>
            </a:r>
            <a:r>
              <a:rPr lang="en-US" dirty="0"/>
              <a:t> by undoing incomplete transactions and redoing completed ones. </a:t>
            </a:r>
            <a:r>
              <a:rPr lang="en-US" b="1" dirty="0"/>
              <a:t>Checkpoints</a:t>
            </a:r>
            <a:r>
              <a:rPr lang="en-US" dirty="0"/>
              <a:t> help make this process </a:t>
            </a:r>
            <a:r>
              <a:rPr lang="en-US" b="1" dirty="0"/>
              <a:t>faster</a:t>
            </a:r>
            <a:r>
              <a:rPr lang="en-US" dirty="0"/>
              <a:t> by reducing the amount of log data we need to check</a:t>
            </a:r>
            <a:r>
              <a:rPr lang="en-US" dirty="0" smtClean="0"/>
              <a:t>.</a:t>
            </a:r>
          </a:p>
          <a:p>
            <a:r>
              <a:rPr lang="en-US" dirty="0"/>
              <a:t>A </a:t>
            </a:r>
            <a:r>
              <a:rPr lang="en-US" b="1" dirty="0"/>
              <a:t>checkpoint</a:t>
            </a:r>
            <a:r>
              <a:rPr lang="en-US" dirty="0"/>
              <a:t> is a special log entry where the system writes all committed changes to disk.</a:t>
            </a:r>
          </a:p>
          <a:p>
            <a:r>
              <a:rPr lang="en-US" dirty="0"/>
              <a:t>Any transaction </a:t>
            </a:r>
            <a:r>
              <a:rPr lang="en-US" b="1" dirty="0"/>
              <a:t>committed before the checkpoint is safe</a:t>
            </a:r>
            <a:r>
              <a:rPr lang="en-US" dirty="0"/>
              <a:t> and does not need recovery.</a:t>
            </a:r>
          </a:p>
          <a:p>
            <a:r>
              <a:rPr lang="en-US" dirty="0"/>
              <a:t>Any </a:t>
            </a:r>
            <a:r>
              <a:rPr lang="en-US" b="1" dirty="0"/>
              <a:t>active or uncommitted transaction at the checkpoint or after must be checked.</a:t>
            </a:r>
            <a:endParaRPr lang="en-US" dirty="0"/>
          </a:p>
          <a:p>
            <a:pPr algn="just"/>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270103827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685800"/>
            <a:ext cx="8229600" cy="1143000"/>
          </a:xfrm>
        </p:spPr>
        <p:txBody>
          <a:bodyPr>
            <a:normAutofit fontScale="90000"/>
          </a:bodyPr>
          <a:lstStyle/>
          <a:p>
            <a:r>
              <a:rPr lang="en-US" b="1" dirty="0"/>
              <a:t>Step-by-Step Process:</a:t>
            </a:r>
            <a:br>
              <a:rPr lang="en-US" b="1" dirty="0"/>
            </a:br>
            <a:endParaRPr lang="en-US" dirty="0"/>
          </a:p>
        </p:txBody>
      </p:sp>
      <p:sp>
        <p:nvSpPr>
          <p:cNvPr id="3" name="Content Placeholder 2"/>
          <p:cNvSpPr>
            <a:spLocks noGrp="1"/>
          </p:cNvSpPr>
          <p:nvPr>
            <p:ph idx="1"/>
          </p:nvPr>
        </p:nvSpPr>
        <p:spPr/>
        <p:txBody>
          <a:bodyPr>
            <a:normAutofit fontScale="55000" lnSpcReduction="20000"/>
          </a:bodyPr>
          <a:lstStyle/>
          <a:p>
            <a:r>
              <a:rPr lang="en-US" b="1" dirty="0" smtClean="0"/>
              <a:t>Find </a:t>
            </a:r>
            <a:r>
              <a:rPr lang="en-US" b="1" dirty="0"/>
              <a:t>the most recent checkpoint.</a:t>
            </a:r>
            <a:endParaRPr lang="en-US" dirty="0"/>
          </a:p>
          <a:p>
            <a:pPr lvl="1"/>
            <a:r>
              <a:rPr lang="en-US" dirty="0"/>
              <a:t>We scan the log </a:t>
            </a:r>
            <a:r>
              <a:rPr lang="en-US" b="1" dirty="0"/>
              <a:t>backward</a:t>
            </a:r>
            <a:r>
              <a:rPr lang="en-US" dirty="0"/>
              <a:t> to locate the </a:t>
            </a:r>
            <a:r>
              <a:rPr lang="en-US" b="1" dirty="0"/>
              <a:t>last</a:t>
            </a:r>
            <a:r>
              <a:rPr lang="en-US" dirty="0"/>
              <a:t> &lt;checkpoint&gt; entry.</a:t>
            </a:r>
          </a:p>
          <a:p>
            <a:pPr lvl="1"/>
            <a:r>
              <a:rPr lang="en-US" dirty="0"/>
              <a:t>This is the </a:t>
            </a:r>
            <a:r>
              <a:rPr lang="en-US" b="1" dirty="0"/>
              <a:t>latest safe point</a:t>
            </a:r>
            <a:r>
              <a:rPr lang="en-US" dirty="0"/>
              <a:t> where all previous transactions were already saved to the database.</a:t>
            </a:r>
          </a:p>
          <a:p>
            <a:r>
              <a:rPr lang="en-US" b="1" dirty="0"/>
              <a:t>Find the oldest transaction that was active at the checkpoint.</a:t>
            </a:r>
            <a:endParaRPr lang="en-US" dirty="0"/>
          </a:p>
          <a:p>
            <a:pPr lvl="1"/>
            <a:r>
              <a:rPr lang="en-US" dirty="0"/>
              <a:t>Keep scanning </a:t>
            </a:r>
            <a:r>
              <a:rPr lang="en-US" b="1" dirty="0"/>
              <a:t>backward</a:t>
            </a:r>
            <a:r>
              <a:rPr lang="en-US" dirty="0"/>
              <a:t> until we find a &lt;Ti start&gt; log entry.</a:t>
            </a:r>
          </a:p>
          <a:p>
            <a:pPr lvl="1"/>
            <a:r>
              <a:rPr lang="en-US" b="1" dirty="0"/>
              <a:t>Ignore</a:t>
            </a:r>
            <a:r>
              <a:rPr lang="en-US" dirty="0"/>
              <a:t> everything </a:t>
            </a:r>
            <a:r>
              <a:rPr lang="en-US" b="1" dirty="0"/>
              <a:t>before this point</a:t>
            </a:r>
            <a:r>
              <a:rPr lang="en-US" dirty="0"/>
              <a:t> because it was either saved or is no longer needed.</a:t>
            </a:r>
          </a:p>
          <a:p>
            <a:r>
              <a:rPr lang="en-US" b="1" dirty="0"/>
              <a:t>Undo transactions that did not commit.</a:t>
            </a:r>
            <a:endParaRPr lang="en-US" dirty="0"/>
          </a:p>
          <a:p>
            <a:pPr lvl="1"/>
            <a:r>
              <a:rPr lang="en-US" dirty="0"/>
              <a:t>Look at all transactions that started from </a:t>
            </a:r>
            <a:r>
              <a:rPr lang="en-US" b="1" dirty="0"/>
              <a:t>Ti onwards</a:t>
            </a:r>
            <a:r>
              <a:rPr lang="en-US" dirty="0"/>
              <a:t>.</a:t>
            </a:r>
          </a:p>
          <a:p>
            <a:pPr lvl="1"/>
            <a:r>
              <a:rPr lang="en-US" dirty="0"/>
              <a:t>If a transaction </a:t>
            </a:r>
            <a:r>
              <a:rPr lang="en-US" b="1" dirty="0"/>
              <a:t>does not</a:t>
            </a:r>
            <a:r>
              <a:rPr lang="en-US" dirty="0"/>
              <a:t> have a &lt;Ti commit&gt;, it means it </a:t>
            </a:r>
            <a:r>
              <a:rPr lang="en-US" b="1" dirty="0"/>
              <a:t>did not finish</a:t>
            </a:r>
            <a:r>
              <a:rPr lang="en-US" dirty="0"/>
              <a:t> before the crash.</a:t>
            </a:r>
          </a:p>
          <a:p>
            <a:pPr lvl="1"/>
            <a:r>
              <a:rPr lang="en-US" dirty="0"/>
              <a:t>So, we </a:t>
            </a:r>
            <a:r>
              <a:rPr lang="en-US" b="1" dirty="0"/>
              <a:t>undo</a:t>
            </a:r>
            <a:r>
              <a:rPr lang="en-US" dirty="0"/>
              <a:t> (rollback) its changes to keep the database consistent.</a:t>
            </a:r>
          </a:p>
          <a:p>
            <a:r>
              <a:rPr lang="en-US" b="1" dirty="0"/>
              <a:t>Redo transactions that committed.</a:t>
            </a:r>
            <a:endParaRPr lang="en-US" dirty="0"/>
          </a:p>
          <a:p>
            <a:pPr lvl="1"/>
            <a:r>
              <a:rPr lang="en-US" dirty="0"/>
              <a:t>Now, scan </a:t>
            </a:r>
            <a:r>
              <a:rPr lang="en-US" b="1" dirty="0"/>
              <a:t>forward</a:t>
            </a:r>
            <a:r>
              <a:rPr lang="en-US" dirty="0"/>
              <a:t> from &lt;Ti start&gt;.</a:t>
            </a:r>
          </a:p>
          <a:p>
            <a:pPr lvl="1"/>
            <a:r>
              <a:rPr lang="en-US" dirty="0"/>
              <a:t>If a transaction </a:t>
            </a:r>
            <a:r>
              <a:rPr lang="en-US" b="1" dirty="0"/>
              <a:t>has a &lt;Ti commit&gt;</a:t>
            </a:r>
            <a:r>
              <a:rPr lang="en-US" dirty="0"/>
              <a:t>, it means it </a:t>
            </a:r>
            <a:r>
              <a:rPr lang="en-US" b="1" dirty="0"/>
              <a:t>completed successfully</a:t>
            </a:r>
            <a:r>
              <a:rPr lang="en-US" dirty="0"/>
              <a:t> before the crash.</a:t>
            </a:r>
          </a:p>
          <a:p>
            <a:pPr lvl="1"/>
            <a:r>
              <a:rPr lang="en-US" dirty="0"/>
              <a:t>We </a:t>
            </a:r>
            <a:r>
              <a:rPr lang="en-US" b="1" dirty="0"/>
              <a:t>redo</a:t>
            </a:r>
            <a:r>
              <a:rPr lang="en-US" dirty="0"/>
              <a:t> its changes to ensure all completed work is applied.</a:t>
            </a:r>
          </a:p>
          <a:p>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397413752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Redo and </a:t>
            </a:r>
            <a:r>
              <a:rPr lang="en-US" dirty="0" smtClean="0"/>
              <a:t>Undo</a:t>
            </a:r>
          </a:p>
          <a:p>
            <a:r>
              <a:rPr lang="en-US" b="1" dirty="0"/>
              <a:t>Redo</a:t>
            </a:r>
            <a:r>
              <a:rPr lang="en-US" dirty="0"/>
              <a:t> → </a:t>
            </a:r>
            <a:r>
              <a:rPr lang="en-US" b="1" dirty="0"/>
              <a:t>Reapply committed changes</a:t>
            </a:r>
            <a:r>
              <a:rPr lang="en-US" dirty="0"/>
              <a:t> to ensure they are not lost after a crash.</a:t>
            </a:r>
            <a:br>
              <a:rPr lang="en-US" dirty="0"/>
            </a:br>
            <a:r>
              <a:rPr lang="en-US" b="1" dirty="0" smtClean="0"/>
              <a:t>Undo</a:t>
            </a:r>
            <a:r>
              <a:rPr lang="en-US" dirty="0" smtClean="0"/>
              <a:t> </a:t>
            </a:r>
            <a:r>
              <a:rPr lang="en-US" dirty="0"/>
              <a:t>→ </a:t>
            </a:r>
            <a:r>
              <a:rPr lang="en-US" b="1" dirty="0"/>
              <a:t>Remove uncommitted changes</a:t>
            </a:r>
            <a:r>
              <a:rPr lang="en-US" dirty="0"/>
              <a:t> to maintain database consistency after a crash.</a:t>
            </a:r>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317382417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14575" y="1847850"/>
            <a:ext cx="4514850" cy="3162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6121968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Recovery </a:t>
            </a:r>
            <a:r>
              <a:rPr lang="en-US" dirty="0" smtClean="0"/>
              <a:t>Process </a:t>
            </a:r>
            <a:r>
              <a:rPr lang="en-US" dirty="0"/>
              <a:t>After </a:t>
            </a:r>
            <a:r>
              <a:rPr lang="en-US" dirty="0" smtClean="0"/>
              <a:t>Crash</a:t>
            </a:r>
          </a:p>
          <a:p>
            <a:r>
              <a:rPr lang="en-US" dirty="0"/>
              <a:t>The </a:t>
            </a:r>
            <a:r>
              <a:rPr lang="en-US" b="1" dirty="0"/>
              <a:t>last checkpoint</a:t>
            </a:r>
            <a:r>
              <a:rPr lang="en-US" dirty="0"/>
              <a:t> (Step 5) tells us that any transaction </a:t>
            </a:r>
            <a:r>
              <a:rPr lang="en-US" b="1" dirty="0"/>
              <a:t>before the checkpoint</a:t>
            </a:r>
            <a:r>
              <a:rPr lang="en-US" dirty="0"/>
              <a:t> may be complete or incomplete. We now </a:t>
            </a:r>
            <a:r>
              <a:rPr lang="en-US" b="1" dirty="0"/>
              <a:t>scan backward</a:t>
            </a:r>
            <a:r>
              <a:rPr lang="en-US" dirty="0"/>
              <a:t> to find the </a:t>
            </a:r>
            <a:r>
              <a:rPr lang="en-US" b="1" dirty="0"/>
              <a:t>oldest active transaction at the checkpoint</a:t>
            </a:r>
            <a:r>
              <a:rPr lang="en-US" dirty="0"/>
              <a:t>. At Step 5, </a:t>
            </a:r>
            <a:r>
              <a:rPr lang="en-US" b="1" dirty="0"/>
              <a:t>T1 and T2</a:t>
            </a:r>
            <a:r>
              <a:rPr lang="en-US" dirty="0"/>
              <a:t> were active</a:t>
            </a:r>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21067540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85000" lnSpcReduction="10000"/>
          </a:bodyPr>
          <a:lstStyle/>
          <a:p>
            <a:r>
              <a:rPr lang="en-US" b="1" dirty="0" smtClean="0"/>
              <a:t>Committed State</a:t>
            </a:r>
            <a:r>
              <a:rPr lang="en-US" dirty="0" smtClean="0"/>
              <a:t/>
            </a:r>
            <a:br>
              <a:rPr lang="en-US" dirty="0" smtClean="0"/>
            </a:br>
            <a:r>
              <a:rPr lang="en-US" dirty="0" smtClean="0"/>
              <a:t>The transaction is </a:t>
            </a:r>
            <a:r>
              <a:rPr lang="en-US" b="1" dirty="0" smtClean="0"/>
              <a:t>successfully completed</a:t>
            </a:r>
            <a:r>
              <a:rPr lang="en-US" dirty="0" smtClean="0"/>
              <a:t>, and all the changes are permanently saved to the database.</a:t>
            </a:r>
            <a:br>
              <a:rPr lang="en-US" dirty="0" smtClean="0"/>
            </a:br>
            <a:r>
              <a:rPr lang="en-US" dirty="0" smtClean="0"/>
              <a:t>Example: Total marks are stored in the database permanently.</a:t>
            </a:r>
          </a:p>
          <a:p>
            <a:r>
              <a:rPr lang="en-US" b="1" dirty="0" smtClean="0"/>
              <a:t>Failed State</a:t>
            </a:r>
            <a:r>
              <a:rPr lang="en-US" dirty="0" smtClean="0"/>
              <a:t/>
            </a:r>
            <a:br>
              <a:rPr lang="en-US" dirty="0" smtClean="0"/>
            </a:br>
            <a:r>
              <a:rPr lang="en-US" dirty="0" smtClean="0"/>
              <a:t>If something goes wrong (like system failure, power cut, or wrong query), the transaction </a:t>
            </a:r>
            <a:r>
              <a:rPr lang="en-US" b="1" dirty="0" smtClean="0"/>
              <a:t>stops suddenly</a:t>
            </a:r>
            <a:r>
              <a:rPr lang="en-US" dirty="0" smtClean="0"/>
              <a:t>.</a:t>
            </a:r>
            <a:br>
              <a:rPr lang="en-US" dirty="0" smtClean="0"/>
            </a:br>
            <a:r>
              <a:rPr lang="en-US" dirty="0" smtClean="0"/>
              <a:t>Example: If fetching marks from the database fails, the whole process will stop.</a:t>
            </a:r>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977335865"/>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b="1" dirty="0"/>
              <a:t>Identify Transactions to Consider</a:t>
            </a:r>
          </a:p>
          <a:p>
            <a:r>
              <a:rPr lang="en-US" b="1" dirty="0"/>
              <a:t>Transactions active at checkpoint:</a:t>
            </a:r>
            <a:r>
              <a:rPr lang="en-US" dirty="0"/>
              <a:t> </a:t>
            </a:r>
            <a:r>
              <a:rPr lang="en-US" b="1" dirty="0"/>
              <a:t>T1 and T2</a:t>
            </a:r>
            <a:endParaRPr lang="en-US" dirty="0"/>
          </a:p>
          <a:p>
            <a:r>
              <a:rPr lang="en-US" b="1" dirty="0"/>
              <a:t>Transactions started after checkpoint:</a:t>
            </a:r>
            <a:r>
              <a:rPr lang="en-US" dirty="0"/>
              <a:t> </a:t>
            </a:r>
            <a:r>
              <a:rPr lang="en-US" b="1" dirty="0"/>
              <a:t>T3 and T4</a:t>
            </a:r>
            <a:endParaRPr lang="en-US" dirty="0"/>
          </a:p>
          <a:p>
            <a:r>
              <a:rPr lang="en-US" b="1" dirty="0"/>
              <a:t>Transactions committed before the crash:</a:t>
            </a:r>
            <a:r>
              <a:rPr lang="en-US" dirty="0"/>
              <a:t> ✅ </a:t>
            </a:r>
            <a:r>
              <a:rPr lang="en-US" b="1" dirty="0"/>
              <a:t>T1, T2</a:t>
            </a:r>
            <a:r>
              <a:rPr lang="en-US" dirty="0"/>
              <a:t> (Steps 7, 10)</a:t>
            </a:r>
          </a:p>
          <a:p>
            <a:r>
              <a:rPr lang="en-US" b="1"/>
              <a:t>Transactions that did not commit:</a:t>
            </a:r>
            <a:r>
              <a:rPr lang="en-US"/>
              <a:t> ❌ </a:t>
            </a:r>
            <a:r>
              <a:rPr lang="en-US" b="1"/>
              <a:t>T3, T4</a:t>
            </a:r>
            <a:r>
              <a:rPr lang="en-US"/>
              <a:t> (No commit before crash)</a:t>
            </a:r>
          </a:p>
          <a:p>
            <a:endParaRPr lang="en-US"/>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27660434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marL="0" indent="0">
              <a:buNone/>
            </a:pPr>
            <a:endParaRPr lang="en-US" dirty="0" smtClean="0"/>
          </a:p>
          <a:p>
            <a:r>
              <a:rPr lang="en-US" b="1" dirty="0" smtClean="0"/>
              <a:t>Aborted State</a:t>
            </a:r>
            <a:r>
              <a:rPr lang="en-US" dirty="0" smtClean="0"/>
              <a:t/>
            </a:r>
            <a:br>
              <a:rPr lang="en-US" dirty="0" smtClean="0"/>
            </a:br>
            <a:r>
              <a:rPr lang="en-US" dirty="0" smtClean="0"/>
              <a:t>If the transaction fails in the middle, the system will </a:t>
            </a:r>
            <a:r>
              <a:rPr lang="en-US" b="1" dirty="0" smtClean="0"/>
              <a:t>undo</a:t>
            </a:r>
            <a:r>
              <a:rPr lang="en-US" dirty="0" smtClean="0"/>
              <a:t> all the changes made so far to keep the database safe.</a:t>
            </a:r>
            <a:br>
              <a:rPr lang="en-US" dirty="0" smtClean="0"/>
            </a:br>
            <a:r>
              <a:rPr lang="en-US" dirty="0" smtClean="0"/>
              <a:t>Example: If total marks are not calculated correctly, all the previous steps will be </a:t>
            </a:r>
            <a:r>
              <a:rPr lang="en-US" b="1" dirty="0" smtClean="0"/>
              <a:t>rolled back</a:t>
            </a:r>
            <a:endParaRPr lang="en-US" dirty="0" smtClean="0"/>
          </a:p>
          <a:p>
            <a:endParaRPr lang="en-US" dirty="0"/>
          </a:p>
        </p:txBody>
      </p:sp>
      <p:sp>
        <p:nvSpPr>
          <p:cNvPr id="4" name="Footer Placeholder 3"/>
          <p:cNvSpPr>
            <a:spLocks noGrp="1"/>
          </p:cNvSpPr>
          <p:nvPr>
            <p:ph type="ftr" sz="quarter" idx="11"/>
          </p:nvPr>
        </p:nvSpPr>
        <p:spPr/>
        <p:txBody>
          <a:bodyPr/>
          <a:lstStyle/>
          <a:p>
            <a:r>
              <a:rPr lang="en-US" smtClean="0"/>
              <a:t>Manikanta Assistant professor Department of MCA ATME CE</a:t>
            </a:r>
            <a:endParaRPr lang="en-US"/>
          </a:p>
        </p:txBody>
      </p:sp>
    </p:spTree>
    <p:extLst>
      <p:ext uri="{BB962C8B-B14F-4D97-AF65-F5344CB8AC3E}">
        <p14:creationId xmlns:p14="http://schemas.microsoft.com/office/powerpoint/2010/main" val="136069117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2597</TotalTime>
  <Words>6055</Words>
  <Application>Microsoft Office PowerPoint</Application>
  <PresentationFormat>On-screen Show (4:3)</PresentationFormat>
  <Paragraphs>537</Paragraphs>
  <Slides>80</Slides>
  <Notes>1</Notes>
  <HiddenSlides>0</HiddenSlides>
  <MMClips>0</MMClips>
  <ScaleCrop>false</ScaleCrop>
  <HeadingPairs>
    <vt:vector size="4" baseType="variant">
      <vt:variant>
        <vt:lpstr>Theme</vt:lpstr>
      </vt:variant>
      <vt:variant>
        <vt:i4>1</vt:i4>
      </vt:variant>
      <vt:variant>
        <vt:lpstr>Slide Titles</vt:lpstr>
      </vt:variant>
      <vt:variant>
        <vt:i4>80</vt:i4>
      </vt:variant>
    </vt:vector>
  </HeadingPairs>
  <TitlesOfParts>
    <vt:vector size="81" baseType="lpstr">
      <vt:lpstr>Office Theme</vt:lpstr>
      <vt:lpstr>MODULE 4 </vt:lpstr>
      <vt:lpstr>  </vt:lpstr>
      <vt:lpstr>PowerPoint Presentation</vt:lpstr>
      <vt:lpstr>PowerPoint Presentation</vt:lpstr>
      <vt:lpstr>PowerPoint Presentation</vt:lpstr>
      <vt:lpstr>Active state</vt:lpstr>
      <vt:lpstr>Partially committed and committed</vt:lpstr>
      <vt:lpstr>PowerPoint Presentation</vt:lpstr>
      <vt:lpstr>PowerPoint Presentation</vt:lpstr>
      <vt:lpstr>Shadow Copy Creation:</vt:lpstr>
      <vt:lpstr>PowerPoint Presentation</vt:lpstr>
      <vt:lpstr>PowerPoint Presentation</vt:lpstr>
      <vt:lpstr>Recovery Manager</vt:lpstr>
      <vt:lpstr>LOGS:</vt:lpstr>
      <vt:lpstr>PowerPoint Presentation</vt:lpstr>
      <vt:lpstr>PowerPoint Presentation</vt:lpstr>
      <vt:lpstr>CONCURRENT EXECUTION:</vt:lpstr>
      <vt:lpstr>PowerPoint Presentation</vt:lpstr>
      <vt:lpstr>PowerPoint Presentation</vt:lpstr>
      <vt:lpstr>Transaction Schedules </vt:lpstr>
      <vt:lpstr>PowerPoint Presentation</vt:lpstr>
      <vt:lpstr>Complete schedule</vt:lpstr>
      <vt:lpstr>PowerPoint Presentation</vt:lpstr>
      <vt:lpstr>PowerPoint Presentation</vt:lpstr>
      <vt:lpstr>PowerPoint Presentation</vt:lpstr>
      <vt:lpstr>example</vt:lpstr>
      <vt:lpstr>PowerPoint Presentation</vt:lpstr>
      <vt:lpstr>PowerPoint Presentation</vt:lpstr>
      <vt:lpstr>PowerPoint Presentation</vt:lpstr>
      <vt:lpstr>PowerPoint Presentation</vt:lpstr>
      <vt:lpstr>PowerPoint Presentation</vt:lpstr>
      <vt:lpstr>View Serializability</vt:lpstr>
      <vt:lpstr>PowerPoint Presentation</vt:lpstr>
      <vt:lpstr>Reads Must Come from the Same Transaction </vt:lpstr>
      <vt:lpstr>PowerPoint Presentation</vt:lpstr>
      <vt:lpstr>  </vt:lpstr>
      <vt:lpstr>PowerPoint Presentation</vt:lpstr>
      <vt:lpstr>Recoverability</vt:lpstr>
      <vt:lpstr>Irrecoverable schedules: schedules which can't be recovered </vt:lpstr>
      <vt:lpstr>PowerPoint Presentation</vt:lpstr>
      <vt:lpstr>PowerPoint Presentation</vt:lpstr>
      <vt:lpstr>Recoverable Schedule</vt:lpstr>
      <vt:lpstr>PowerPoint Presentation</vt:lpstr>
      <vt:lpstr>PowerPoint Presentation</vt:lpstr>
      <vt:lpstr>  Cascadeless Recoverability </vt:lpstr>
      <vt:lpstr>PowerPoint Presentation</vt:lpstr>
      <vt:lpstr>Implementation of Isolation in Transactions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Implementation of Isolation Levels in DBMS </vt:lpstr>
      <vt:lpstr>PowerPoint Presentation</vt:lpstr>
      <vt:lpstr>PowerPoint Presentation</vt:lpstr>
      <vt:lpstr>Locking</vt:lpstr>
      <vt:lpstr>PowerPoint Presentation</vt:lpstr>
      <vt:lpstr>Timestamps in Concurrency Control</vt:lpstr>
      <vt:lpstr>PowerPoint Presentation</vt:lpstr>
      <vt:lpstr>Multiple Granularity in DBMS</vt:lpstr>
      <vt:lpstr>PowerPoint Presentation</vt:lpstr>
      <vt:lpstr>`</vt:lpstr>
      <vt:lpstr>PowerPoint Presentation</vt:lpstr>
      <vt:lpstr>Hierarchical Locking Structure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Step-by-Step Process: </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4</dc:title>
  <dc:creator>Google</dc:creator>
  <cp:lastModifiedBy>Google</cp:lastModifiedBy>
  <cp:revision>81</cp:revision>
  <dcterms:created xsi:type="dcterms:W3CDTF">2025-03-03T17:50:51Z</dcterms:created>
  <dcterms:modified xsi:type="dcterms:W3CDTF">2025-03-18T04:29:52Z</dcterms:modified>
</cp:coreProperties>
</file>